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76" r:id="rId5"/>
    <p:sldId id="258" r:id="rId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DE2505A6-4622-4348-B892-4975EA9A44A8}" type="datetimeFigureOut">
              <a:rPr lang="es-EC" smtClean="0"/>
              <a:t>13/3/2023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418594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DE2505A6-4622-4348-B892-4975EA9A44A8}" type="datetimeFigureOut">
              <a:rPr lang="es-EC" smtClean="0"/>
              <a:t>13/3/2023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2607030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DE2505A6-4622-4348-B892-4975EA9A44A8}" type="datetimeFigureOut">
              <a:rPr lang="es-EC" smtClean="0"/>
              <a:t>13/3/2023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173173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DE2505A6-4622-4348-B892-4975EA9A44A8}" type="datetimeFigureOut">
              <a:rPr lang="es-EC" smtClean="0"/>
              <a:t>13/3/2023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198556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E2505A6-4622-4348-B892-4975EA9A44A8}" type="datetimeFigureOut">
              <a:rPr lang="es-EC" smtClean="0"/>
              <a:t>13/3/2023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317331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DE2505A6-4622-4348-B892-4975EA9A44A8}" type="datetimeFigureOut">
              <a:rPr lang="es-EC" smtClean="0"/>
              <a:t>13/3/2023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403251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DE2505A6-4622-4348-B892-4975EA9A44A8}" type="datetimeFigureOut">
              <a:rPr lang="es-EC" smtClean="0"/>
              <a:t>13/3/2023</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10826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DE2505A6-4622-4348-B892-4975EA9A44A8}" type="datetimeFigureOut">
              <a:rPr lang="es-EC" smtClean="0"/>
              <a:t>13/3/2023</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1712489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E2505A6-4622-4348-B892-4975EA9A44A8}" type="datetimeFigureOut">
              <a:rPr lang="es-EC" smtClean="0"/>
              <a:t>13/3/2023</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129410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E2505A6-4622-4348-B892-4975EA9A44A8}" type="datetimeFigureOut">
              <a:rPr lang="es-EC" smtClean="0"/>
              <a:t>13/3/2023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15402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E2505A6-4622-4348-B892-4975EA9A44A8}" type="datetimeFigureOut">
              <a:rPr lang="es-EC" smtClean="0"/>
              <a:t>13/3/2023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415F4179-B9B0-4F54-BF53-1DB7891A2D05}" type="slidenum">
              <a:rPr lang="es-EC" smtClean="0"/>
              <a:t>‹Nº›</a:t>
            </a:fld>
            <a:endParaRPr lang="es-EC"/>
          </a:p>
        </p:txBody>
      </p:sp>
    </p:spTree>
    <p:extLst>
      <p:ext uri="{BB962C8B-B14F-4D97-AF65-F5344CB8AC3E}">
        <p14:creationId xmlns:p14="http://schemas.microsoft.com/office/powerpoint/2010/main" val="331526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505A6-4622-4348-B892-4975EA9A44A8}" type="datetimeFigureOut">
              <a:rPr lang="es-EC" smtClean="0"/>
              <a:t>13/3/2023</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F4179-B9B0-4F54-BF53-1DB7891A2D05}" type="slidenum">
              <a:rPr lang="es-EC" smtClean="0"/>
              <a:t>‹Nº›</a:t>
            </a:fld>
            <a:endParaRPr lang="es-EC"/>
          </a:p>
        </p:txBody>
      </p:sp>
    </p:spTree>
    <p:extLst>
      <p:ext uri="{BB962C8B-B14F-4D97-AF65-F5344CB8AC3E}">
        <p14:creationId xmlns:p14="http://schemas.microsoft.com/office/powerpoint/2010/main" val="2993848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1998" cy="6857998"/>
          </a:xfrm>
          <a:prstGeom prst="rect">
            <a:avLst/>
          </a:prstGeom>
        </p:spPr>
      </p:pic>
      <p:sp>
        <p:nvSpPr>
          <p:cNvPr id="11" name="CuadroTexto 10"/>
          <p:cNvSpPr txBox="1"/>
          <p:nvPr/>
        </p:nvSpPr>
        <p:spPr>
          <a:xfrm>
            <a:off x="4833257" y="4093522"/>
            <a:ext cx="6172200" cy="1415772"/>
          </a:xfrm>
          <a:prstGeom prst="rect">
            <a:avLst/>
          </a:prstGeom>
          <a:noFill/>
        </p:spPr>
        <p:txBody>
          <a:bodyPr wrap="square" rtlCol="0">
            <a:spAutoFit/>
          </a:bodyPr>
          <a:lstStyle/>
          <a:p>
            <a:pPr algn="ctr"/>
            <a:r>
              <a:rPr lang="es-EC" sz="3000" dirty="0" smtClean="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rPr>
              <a:t>PAGO AGUA POTABLE</a:t>
            </a:r>
            <a:endParaRPr lang="es-EC" sz="3000" dirty="0" smtClean="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algn="ctr"/>
            <a:endParaRPr lang="es-EC" sz="3000" dirty="0" smtClean="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algn="ctr"/>
            <a:r>
              <a:rPr lang="es-EC" sz="2600" dirty="0" smtClean="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rPr>
              <a:t>13</a:t>
            </a:r>
            <a:r>
              <a:rPr lang="es-EC" sz="2600" dirty="0" smtClean="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rPr>
              <a:t>-03-2022</a:t>
            </a:r>
            <a:endParaRPr lang="es-EC" sz="2600" dirty="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78483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27" y="12700"/>
            <a:ext cx="12191998" cy="6857998"/>
          </a:xfrm>
          <a:prstGeom prst="rect">
            <a:avLst/>
          </a:prstGeom>
        </p:spPr>
      </p:pic>
      <p:sp>
        <p:nvSpPr>
          <p:cNvPr id="5" name="CuadroTexto 4"/>
          <p:cNvSpPr txBox="1"/>
          <p:nvPr/>
        </p:nvSpPr>
        <p:spPr>
          <a:xfrm>
            <a:off x="722812" y="1262742"/>
            <a:ext cx="4685211" cy="584775"/>
          </a:xfrm>
          <a:prstGeom prst="rect">
            <a:avLst/>
          </a:prstGeom>
          <a:noFill/>
        </p:spPr>
        <p:txBody>
          <a:bodyPr wrap="square" rtlCol="0">
            <a:spAutoFit/>
          </a:bodyPr>
          <a:lstStyle/>
          <a:p>
            <a:r>
              <a:rPr lang="es-EC" sz="32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BASE LEGAL</a:t>
            </a:r>
            <a:endParaRPr lang="es-EC"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CuadroTexto 5"/>
          <p:cNvSpPr txBox="1"/>
          <p:nvPr/>
        </p:nvSpPr>
        <p:spPr>
          <a:xfrm>
            <a:off x="11652069" y="6365966"/>
            <a:ext cx="357051" cy="323165"/>
          </a:xfrm>
          <a:prstGeom prst="rect">
            <a:avLst/>
          </a:prstGeom>
          <a:noFill/>
        </p:spPr>
        <p:txBody>
          <a:bodyPr wrap="square" rtlCol="0">
            <a:spAutoFit/>
          </a:bodyPr>
          <a:lstStyle/>
          <a:p>
            <a:r>
              <a:rPr lang="es-EC" sz="15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1</a:t>
            </a:r>
            <a:endParaRPr lang="es-EC" sz="15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Rectángulo 1"/>
          <p:cNvSpPr/>
          <p:nvPr/>
        </p:nvSpPr>
        <p:spPr>
          <a:xfrm>
            <a:off x="557350" y="1838884"/>
            <a:ext cx="10798628" cy="4524315"/>
          </a:xfrm>
          <a:prstGeom prst="rect">
            <a:avLst/>
          </a:prstGeom>
        </p:spPr>
        <p:txBody>
          <a:bodyPr wrap="square">
            <a:spAutoFit/>
          </a:bodyPr>
          <a:lstStyle/>
          <a:p>
            <a:pPr algn="just"/>
            <a:r>
              <a:rPr lang="es-ES" sz="1600" b="1" dirty="0">
                <a:latin typeface="Arial" panose="020B0604020202020204" pitchFamily="34" charset="0"/>
                <a:cs typeface="Arial" panose="020B0604020202020204" pitchFamily="34" charset="0"/>
              </a:rPr>
              <a:t>ORDENANZA METROPOLITANA No. </a:t>
            </a:r>
            <a:r>
              <a:rPr lang="es-ES" sz="1600" b="1" dirty="0" smtClean="0">
                <a:latin typeface="Arial" panose="020B0604020202020204" pitchFamily="34" charset="0"/>
                <a:cs typeface="Arial" panose="020B0604020202020204" pitchFamily="34" charset="0"/>
              </a:rPr>
              <a:t>047-2022 </a:t>
            </a:r>
            <a:r>
              <a:rPr lang="es-ES" sz="1600" b="1" dirty="0">
                <a:latin typeface="Arial" panose="020B0604020202020204" pitchFamily="34" charset="0"/>
                <a:cs typeface="Arial" panose="020B0604020202020204" pitchFamily="34" charset="0"/>
              </a:rPr>
              <a:t>sancionada el 20 de diciembre de 2022 </a:t>
            </a:r>
            <a:endParaRPr lang="es-ES" sz="1600" b="1" dirty="0" smtClean="0">
              <a:latin typeface="Arial" panose="020B0604020202020204" pitchFamily="34" charset="0"/>
              <a:cs typeface="Arial" panose="020B0604020202020204" pitchFamily="34" charset="0"/>
            </a:endParaRPr>
          </a:p>
          <a:p>
            <a:pPr algn="just"/>
            <a:endParaRPr lang="es-ES" sz="1600" b="1" dirty="0" smtClean="0">
              <a:latin typeface="Arial" panose="020B0604020202020204" pitchFamily="34" charset="0"/>
              <a:cs typeface="Arial" panose="020B0604020202020204" pitchFamily="34" charset="0"/>
            </a:endParaRPr>
          </a:p>
          <a:p>
            <a:pPr algn="just"/>
            <a:r>
              <a:rPr lang="es-ES" sz="1600" dirty="0">
                <a:latin typeface="Arial" panose="020B0604020202020204" pitchFamily="34" charset="0"/>
                <a:cs typeface="Arial" panose="020B0604020202020204" pitchFamily="34" charset="0"/>
              </a:rPr>
              <a:t>TÍTULO V.1 DE LA REMISIÓN DE MULTAS, INTERESES Y RECARGOS POR MORA GENERADOS EN LAS TASAS ADEUDADAS ENTRE EL GOBIERNO AUTÓNOMO DESCENTRALIZADO DEL DISTRITO METROPOLITANO DE QUITO, SUS EMPRESAS PÚBLICAS, AGENCIAS METROPOLITANAS, ENTIDADES ADSCRITAS Y DESCONCENTRADAS.”</a:t>
            </a:r>
          </a:p>
          <a:p>
            <a:pPr algn="just"/>
            <a:endParaRPr lang="es-ES" sz="1600" dirty="0">
              <a:latin typeface="Arial" panose="020B0604020202020204" pitchFamily="34" charset="0"/>
              <a:cs typeface="Arial" panose="020B0604020202020204" pitchFamily="34" charset="0"/>
            </a:endParaRPr>
          </a:p>
          <a:p>
            <a:pPr algn="just"/>
            <a:r>
              <a:rPr lang="es-ES" sz="1600" dirty="0" smtClean="0">
                <a:latin typeface="Arial" panose="020B0604020202020204" pitchFamily="34" charset="0"/>
                <a:cs typeface="Arial" panose="020B0604020202020204" pitchFamily="34" charset="0"/>
              </a:rPr>
              <a:t>Artículo </a:t>
            </a:r>
            <a:r>
              <a:rPr lang="es-ES" sz="1600" dirty="0">
                <a:latin typeface="Arial" panose="020B0604020202020204" pitchFamily="34" charset="0"/>
                <a:cs typeface="Arial" panose="020B0604020202020204" pitchFamily="34" charset="0"/>
              </a:rPr>
              <a:t>1697.1.- Objeto.- </a:t>
            </a:r>
            <a:r>
              <a:rPr lang="es-ES" sz="1600" dirty="0" smtClean="0">
                <a:latin typeface="Arial" panose="020B0604020202020204" pitchFamily="34" charset="0"/>
                <a:cs typeface="Arial" panose="020B0604020202020204" pitchFamily="34" charset="0"/>
              </a:rPr>
              <a:t>“[…] establecer </a:t>
            </a:r>
            <a:r>
              <a:rPr lang="es-ES" sz="1600" dirty="0">
                <a:latin typeface="Arial" panose="020B0604020202020204" pitchFamily="34" charset="0"/>
                <a:cs typeface="Arial" panose="020B0604020202020204" pitchFamily="34" charset="0"/>
              </a:rPr>
              <a:t>las condiciones para la remisión de intereses, multas y recargos causados sobre tasas adeudadas entre el Gobierno Autónomo Descentralizado del Distrito Metropolitano de Quito, sus empresas públicas, agencias metropolitanas, entidades adscritas y </a:t>
            </a:r>
            <a:r>
              <a:rPr lang="es-ES" sz="1600" dirty="0" smtClean="0">
                <a:latin typeface="Arial" panose="020B0604020202020204" pitchFamily="34" charset="0"/>
                <a:cs typeface="Arial" panose="020B0604020202020204" pitchFamily="34" charset="0"/>
              </a:rPr>
              <a:t>desconcentradas […].”</a:t>
            </a:r>
            <a:endParaRPr lang="es-ES" sz="1600" dirty="0">
              <a:latin typeface="Arial" panose="020B0604020202020204" pitchFamily="34" charset="0"/>
              <a:cs typeface="Arial" panose="020B0604020202020204" pitchFamily="34" charset="0"/>
            </a:endParaRPr>
          </a:p>
          <a:p>
            <a:pPr algn="just"/>
            <a:endParaRPr lang="es-ES" sz="1600" dirty="0">
              <a:latin typeface="Arial" panose="020B0604020202020204" pitchFamily="34" charset="0"/>
              <a:cs typeface="Arial" panose="020B0604020202020204" pitchFamily="34" charset="0"/>
            </a:endParaRPr>
          </a:p>
          <a:p>
            <a:pPr algn="just"/>
            <a:r>
              <a:rPr lang="es-ES" sz="1600" dirty="0">
                <a:latin typeface="Arial" panose="020B0604020202020204" pitchFamily="34" charset="0"/>
                <a:cs typeface="Arial" panose="020B0604020202020204" pitchFamily="34" charset="0"/>
              </a:rPr>
              <a:t>Artículo 1697.2.- Alcance.- “[…] </a:t>
            </a:r>
            <a:r>
              <a:rPr lang="es-ES" sz="1600" dirty="0" smtClean="0">
                <a:latin typeface="Arial" panose="020B0604020202020204" pitchFamily="34" charset="0"/>
                <a:cs typeface="Arial" panose="020B0604020202020204" pitchFamily="34" charset="0"/>
              </a:rPr>
              <a:t>aplicará </a:t>
            </a:r>
            <a:r>
              <a:rPr lang="es-ES" sz="1600" dirty="0">
                <a:latin typeface="Arial" panose="020B0604020202020204" pitchFamily="34" charset="0"/>
                <a:cs typeface="Arial" panose="020B0604020202020204" pitchFamily="34" charset="0"/>
              </a:rPr>
              <a:t>sobre los intereses, multas y recargos generados sobre las tasas por servicios públicos administrados por las empresas públicas </a:t>
            </a:r>
            <a:r>
              <a:rPr lang="es-ES" sz="1600" dirty="0" smtClean="0">
                <a:latin typeface="Arial" panose="020B0604020202020204" pitchFamily="34" charset="0"/>
                <a:cs typeface="Arial" panose="020B0604020202020204" pitchFamily="34" charset="0"/>
              </a:rPr>
              <a:t>metropolitanas […].”</a:t>
            </a:r>
            <a:endParaRPr lang="es-ES" sz="1600" dirty="0">
              <a:latin typeface="Arial" panose="020B0604020202020204" pitchFamily="34" charset="0"/>
              <a:cs typeface="Arial" panose="020B0604020202020204" pitchFamily="34" charset="0"/>
            </a:endParaRPr>
          </a:p>
          <a:p>
            <a:pPr algn="just"/>
            <a:endParaRPr lang="es-ES" sz="1600" dirty="0">
              <a:latin typeface="Arial" panose="020B0604020202020204" pitchFamily="34" charset="0"/>
              <a:cs typeface="Arial" panose="020B0604020202020204" pitchFamily="34" charset="0"/>
            </a:endParaRPr>
          </a:p>
          <a:p>
            <a:pPr algn="just"/>
            <a:r>
              <a:rPr lang="es-ES" sz="1600" dirty="0">
                <a:latin typeface="Arial" panose="020B0604020202020204" pitchFamily="34" charset="0"/>
                <a:cs typeface="Arial" panose="020B0604020202020204" pitchFamily="34" charset="0"/>
              </a:rPr>
              <a:t>Artículo1697.3.- Términos para el pago .- La remisión de multas, intereses y recargos de las tasas de las que trata el artículo precedente, serán aplicados de la siguiente forma: a) El 100% del monto generado por intereses, multas y recargos, si se cancela la totalidad de las tasas adeudadas, hasta dentro del término de 90 días contados desde la publicación en el Registro Oficial de la Ordenanza </a:t>
            </a:r>
            <a:r>
              <a:rPr lang="es-ES" sz="1600" dirty="0" smtClean="0">
                <a:latin typeface="Arial" panose="020B0604020202020204" pitchFamily="34" charset="0"/>
                <a:cs typeface="Arial" panose="020B0604020202020204" pitchFamily="34" charset="0"/>
              </a:rPr>
              <a:t>[…].”</a:t>
            </a:r>
            <a:endParaRPr lang="es-EC"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69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5" name="CuadroTexto 4"/>
          <p:cNvSpPr txBox="1"/>
          <p:nvPr/>
        </p:nvSpPr>
        <p:spPr>
          <a:xfrm>
            <a:off x="401683" y="1203047"/>
            <a:ext cx="7485017" cy="584775"/>
          </a:xfrm>
          <a:prstGeom prst="rect">
            <a:avLst/>
          </a:prstGeom>
          <a:noFill/>
        </p:spPr>
        <p:txBody>
          <a:bodyPr wrap="square" rtlCol="0">
            <a:spAutoFit/>
          </a:bodyPr>
          <a:lstStyle/>
          <a:p>
            <a:r>
              <a:rPr lang="es-EC" sz="32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Pagos Realizados</a:t>
            </a:r>
            <a:endParaRPr lang="es-EC"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CuadroTexto 5"/>
          <p:cNvSpPr txBox="1"/>
          <p:nvPr/>
        </p:nvSpPr>
        <p:spPr>
          <a:xfrm>
            <a:off x="11652069" y="6365966"/>
            <a:ext cx="357051" cy="323165"/>
          </a:xfrm>
          <a:prstGeom prst="rect">
            <a:avLst/>
          </a:prstGeom>
          <a:noFill/>
        </p:spPr>
        <p:txBody>
          <a:bodyPr wrap="square" rtlCol="0">
            <a:spAutoFit/>
          </a:bodyPr>
          <a:lstStyle/>
          <a:p>
            <a:r>
              <a:rPr lang="es-EC" sz="15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2</a:t>
            </a:r>
            <a:endParaRPr lang="es-EC" sz="15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CuadroTexto 1"/>
          <p:cNvSpPr txBox="1"/>
          <p:nvPr/>
        </p:nvSpPr>
        <p:spPr>
          <a:xfrm>
            <a:off x="714320" y="2052723"/>
            <a:ext cx="10580044" cy="1215204"/>
          </a:xfrm>
          <a:prstGeom prst="rect">
            <a:avLst/>
          </a:prstGeom>
          <a:noFill/>
        </p:spPr>
        <p:txBody>
          <a:bodyPr wrap="square" rtlCol="0">
            <a:spAutoFit/>
          </a:bodyPr>
          <a:lstStyle/>
          <a:p>
            <a:pPr marL="285750" indent="-285750" algn="just">
              <a:lnSpc>
                <a:spcPct val="114000"/>
              </a:lnSpc>
              <a:buFont typeface="Wingdings" panose="05000000000000000000" pitchFamily="2" charset="2"/>
              <a:buChar char="ü"/>
            </a:pPr>
            <a:r>
              <a:rPr lang="es-ES" sz="1600" dirty="0" smtClean="0">
                <a:latin typeface="Arial" panose="020B0604020202020204" pitchFamily="34" charset="0"/>
                <a:cs typeface="Arial" panose="020B0604020202020204" pitchFamily="34" charset="0"/>
              </a:rPr>
              <a:t>Mediante </a:t>
            </a:r>
            <a:r>
              <a:rPr lang="es-ES" sz="1600" dirty="0">
                <a:latin typeface="Arial" panose="020B0604020202020204" pitchFamily="34" charset="0"/>
                <a:cs typeface="Arial" panose="020B0604020202020204" pitchFamily="34" charset="0"/>
              </a:rPr>
              <a:t>oficio No. EPMAPS-GCA-2023-0022-O, de 10 de marzo de 2023 la EPMAPS confirma </a:t>
            </a:r>
            <a:r>
              <a:rPr lang="es-ES" sz="1600" dirty="0" smtClean="0">
                <a:latin typeface="Arial" panose="020B0604020202020204" pitchFamily="34" charset="0"/>
                <a:cs typeface="Arial" panose="020B0604020202020204" pitchFamily="34" charset="0"/>
              </a:rPr>
              <a:t>que </a:t>
            </a:r>
            <a:r>
              <a:rPr lang="es-ES" sz="1600" dirty="0">
                <a:latin typeface="Arial" panose="020B0604020202020204" pitchFamily="34" charset="0"/>
                <a:cs typeface="Arial" panose="020B0604020202020204" pitchFamily="34" charset="0"/>
              </a:rPr>
              <a:t>se ha iniciado los procesos de remisión de multas, intereses y recargos por mora generados en las tasas adeudadas entre el Gobierno Autónomo Descentralizado del Distrito Metropolitano de Quito; de las Administraciones Zonales </a:t>
            </a:r>
            <a:r>
              <a:rPr lang="es-ES" sz="1600" dirty="0" err="1">
                <a:latin typeface="Arial" panose="020B0604020202020204" pitchFamily="34" charset="0"/>
                <a:cs typeface="Arial" panose="020B0604020202020204" pitchFamily="34" charset="0"/>
              </a:rPr>
              <a:t>Quitumbe</a:t>
            </a:r>
            <a:r>
              <a:rPr lang="es-ES" sz="1600" dirty="0">
                <a:latin typeface="Arial" panose="020B0604020202020204" pitchFamily="34" charset="0"/>
                <a:cs typeface="Arial" panose="020B0604020202020204" pitchFamily="34" charset="0"/>
              </a:rPr>
              <a:t>, La Delicia, Calderón y </a:t>
            </a:r>
            <a:r>
              <a:rPr lang="es-ES" sz="1600" dirty="0" smtClean="0">
                <a:latin typeface="Arial" panose="020B0604020202020204" pitchFamily="34" charset="0"/>
                <a:cs typeface="Arial" panose="020B0604020202020204" pitchFamily="34" charset="0"/>
              </a:rPr>
              <a:t>Mariscal, de acuerdo al siguiente detalle:</a:t>
            </a:r>
            <a:endParaRPr lang="es-EC" sz="1600" b="1" dirty="0">
              <a:latin typeface="Arial" panose="020B0604020202020204" pitchFamily="34" charset="0"/>
              <a:cs typeface="Arial" panose="020B0604020202020204"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1359281254"/>
              </p:ext>
            </p:extLst>
          </p:nvPr>
        </p:nvGraphicFramePr>
        <p:xfrm>
          <a:off x="4386104" y="3532828"/>
          <a:ext cx="3419792" cy="1965960"/>
        </p:xfrm>
        <a:graphic>
          <a:graphicData uri="http://schemas.openxmlformats.org/drawingml/2006/table">
            <a:tbl>
              <a:tblPr/>
              <a:tblGrid>
                <a:gridCol w="2032952">
                  <a:extLst>
                    <a:ext uri="{9D8B030D-6E8A-4147-A177-3AD203B41FA5}">
                      <a16:colId xmlns:a16="http://schemas.microsoft.com/office/drawing/2014/main" val="3047981548"/>
                    </a:ext>
                  </a:extLst>
                </a:gridCol>
                <a:gridCol w="1386840">
                  <a:extLst>
                    <a:ext uri="{9D8B030D-6E8A-4147-A177-3AD203B41FA5}">
                      <a16:colId xmlns:a16="http://schemas.microsoft.com/office/drawing/2014/main" val="3641960354"/>
                    </a:ext>
                  </a:extLst>
                </a:gridCol>
              </a:tblGrid>
              <a:tr h="182880">
                <a:tc>
                  <a:txBody>
                    <a:bodyPr/>
                    <a:lstStyle/>
                    <a:p>
                      <a:pPr algn="ctr" fontAlgn="ctr"/>
                      <a:r>
                        <a:rPr lang="es-EC" sz="1800" b="1" i="0" u="none" strike="noStrike" dirty="0">
                          <a:solidFill>
                            <a:srgbClr val="FFFFFF"/>
                          </a:solidFill>
                          <a:effectLst/>
                          <a:latin typeface="Times New Roman" panose="02020603050405020304" pitchFamily="18" charset="0"/>
                        </a:rPr>
                        <a:t>Administración Zonal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C" sz="1800" b="1" i="0" u="none" strike="noStrike">
                          <a:solidFill>
                            <a:srgbClr val="FFFFFF"/>
                          </a:solidFill>
                          <a:effectLst/>
                          <a:latin typeface="Times New Roman" panose="02020603050405020304" pitchFamily="18" charset="0"/>
                        </a:rPr>
                        <a:t> Valor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65142094"/>
                  </a:ext>
                </a:extLst>
              </a:tr>
              <a:tr h="182880">
                <a:tc>
                  <a:txBody>
                    <a:bodyPr/>
                    <a:lstStyle/>
                    <a:p>
                      <a:pPr algn="l" fontAlgn="ctr"/>
                      <a:r>
                        <a:rPr lang="es-EC" sz="1800" b="0" i="0" u="none" strike="noStrike">
                          <a:solidFill>
                            <a:srgbClr val="000000"/>
                          </a:solidFill>
                          <a:effectLst/>
                          <a:latin typeface="Times New Roman" panose="02020603050405020304" pitchFamily="18" charset="0"/>
                        </a:rPr>
                        <a:t>Calderón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s-EC" sz="1800" b="0" i="0" u="none" strike="noStrike">
                          <a:solidFill>
                            <a:srgbClr val="000000"/>
                          </a:solidFill>
                          <a:effectLst/>
                          <a:latin typeface="Times New Roman" panose="02020603050405020304" pitchFamily="18" charset="0"/>
                        </a:rPr>
                        <a:t>      52.451,68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579538658"/>
                  </a:ext>
                </a:extLst>
              </a:tr>
              <a:tr h="182880">
                <a:tc>
                  <a:txBody>
                    <a:bodyPr/>
                    <a:lstStyle/>
                    <a:p>
                      <a:pPr algn="l" fontAlgn="ctr"/>
                      <a:r>
                        <a:rPr lang="es-EC" sz="1800" b="0" i="0" u="none" strike="noStrike">
                          <a:solidFill>
                            <a:srgbClr val="000000"/>
                          </a:solidFill>
                          <a:effectLst/>
                          <a:latin typeface="Times New Roman" panose="02020603050405020304" pitchFamily="18" charset="0"/>
                        </a:rPr>
                        <a:t>Quitumbe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800" b="0" i="0" u="none" strike="noStrike" dirty="0">
                          <a:solidFill>
                            <a:srgbClr val="000000"/>
                          </a:solidFill>
                          <a:effectLst/>
                          <a:latin typeface="Times New Roman" panose="02020603050405020304" pitchFamily="18" charset="0"/>
                        </a:rPr>
                        <a:t>      42.880,93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600043"/>
                  </a:ext>
                </a:extLst>
              </a:tr>
              <a:tr h="182880">
                <a:tc>
                  <a:txBody>
                    <a:bodyPr/>
                    <a:lstStyle/>
                    <a:p>
                      <a:pPr algn="l" fontAlgn="ctr"/>
                      <a:r>
                        <a:rPr lang="es-EC" sz="1800" b="0" i="0" u="none" strike="noStrike">
                          <a:solidFill>
                            <a:srgbClr val="000000"/>
                          </a:solidFill>
                          <a:effectLst/>
                          <a:latin typeface="Times New Roman" panose="02020603050405020304" pitchFamily="18" charset="0"/>
                        </a:rPr>
                        <a:t>La Delicia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s-EC" sz="1800" b="0" i="0" u="none" strike="noStrike">
                          <a:solidFill>
                            <a:srgbClr val="000000"/>
                          </a:solidFill>
                          <a:effectLst/>
                          <a:latin typeface="Times New Roman" panose="02020603050405020304" pitchFamily="18" charset="0"/>
                        </a:rPr>
                        <a:t>    265.964,77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02217533"/>
                  </a:ext>
                </a:extLst>
              </a:tr>
              <a:tr h="182880">
                <a:tc>
                  <a:txBody>
                    <a:bodyPr/>
                    <a:lstStyle/>
                    <a:p>
                      <a:pPr algn="l" rtl="0" fontAlgn="ctr"/>
                      <a:r>
                        <a:rPr lang="es-EC" sz="1800" b="0" i="0" u="none" strike="noStrike">
                          <a:solidFill>
                            <a:srgbClr val="000000"/>
                          </a:solidFill>
                          <a:effectLst/>
                          <a:latin typeface="Times New Roman" panose="02020603050405020304" pitchFamily="18" charset="0"/>
                        </a:rPr>
                        <a:t>La Mariscal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800" b="0" i="0" u="none" strike="noStrike">
                          <a:solidFill>
                            <a:srgbClr val="000000"/>
                          </a:solidFill>
                          <a:effectLst/>
                          <a:latin typeface="Times New Roman" panose="02020603050405020304" pitchFamily="18" charset="0"/>
                        </a:rPr>
                        <a:t>      14.694,63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3183423"/>
                  </a:ext>
                </a:extLst>
              </a:tr>
              <a:tr h="182880">
                <a:tc>
                  <a:txBody>
                    <a:bodyPr/>
                    <a:lstStyle/>
                    <a:p>
                      <a:pPr algn="ctr" fontAlgn="ctr"/>
                      <a:r>
                        <a:rPr lang="es-EC" sz="1800" b="1" i="0" u="none" strike="noStrike">
                          <a:solidFill>
                            <a:srgbClr val="000000"/>
                          </a:solidFill>
                          <a:effectLst/>
                          <a:latin typeface="Times New Roman" panose="02020603050405020304" pitchFamily="18" charset="0"/>
                        </a:rPr>
                        <a:t>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EC" sz="1800" b="1" i="0" u="none" strike="noStrike" dirty="0">
                          <a:solidFill>
                            <a:srgbClr val="000000"/>
                          </a:solidFill>
                          <a:effectLst/>
                          <a:latin typeface="Times New Roman" panose="02020603050405020304" pitchFamily="18" charset="0"/>
                        </a:rPr>
                        <a:t>    375.992,01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524234492"/>
                  </a:ext>
                </a:extLst>
              </a:tr>
            </a:tbl>
          </a:graphicData>
        </a:graphic>
      </p:graphicFrame>
    </p:spTree>
    <p:extLst>
      <p:ext uri="{BB962C8B-B14F-4D97-AF65-F5344CB8AC3E}">
        <p14:creationId xmlns:p14="http://schemas.microsoft.com/office/powerpoint/2010/main" val="1394991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5" name="CuadroTexto 4"/>
          <p:cNvSpPr txBox="1"/>
          <p:nvPr/>
        </p:nvSpPr>
        <p:spPr>
          <a:xfrm>
            <a:off x="401683" y="1203047"/>
            <a:ext cx="7485017" cy="584775"/>
          </a:xfrm>
          <a:prstGeom prst="rect">
            <a:avLst/>
          </a:prstGeom>
          <a:noFill/>
        </p:spPr>
        <p:txBody>
          <a:bodyPr wrap="square" rtlCol="0">
            <a:spAutoFit/>
          </a:bodyPr>
          <a:lstStyle/>
          <a:p>
            <a:r>
              <a:rPr lang="es-EC" sz="32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Pagos por realizarse</a:t>
            </a:r>
            <a:endParaRPr lang="es-EC"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CuadroTexto 5"/>
          <p:cNvSpPr txBox="1"/>
          <p:nvPr/>
        </p:nvSpPr>
        <p:spPr>
          <a:xfrm>
            <a:off x="11652069" y="6365966"/>
            <a:ext cx="357051" cy="323165"/>
          </a:xfrm>
          <a:prstGeom prst="rect">
            <a:avLst/>
          </a:prstGeom>
          <a:noFill/>
        </p:spPr>
        <p:txBody>
          <a:bodyPr wrap="square" rtlCol="0">
            <a:spAutoFit/>
          </a:bodyPr>
          <a:lstStyle/>
          <a:p>
            <a:r>
              <a:rPr lang="es-EC" sz="15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2</a:t>
            </a:r>
            <a:endParaRPr lang="es-EC" sz="15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CuadroTexto 1"/>
          <p:cNvSpPr txBox="1"/>
          <p:nvPr/>
        </p:nvSpPr>
        <p:spPr>
          <a:xfrm>
            <a:off x="714320" y="2052723"/>
            <a:ext cx="10580044" cy="1495922"/>
          </a:xfrm>
          <a:prstGeom prst="rect">
            <a:avLst/>
          </a:prstGeom>
          <a:noFill/>
        </p:spPr>
        <p:txBody>
          <a:bodyPr wrap="square" rtlCol="0">
            <a:spAutoFit/>
          </a:bodyPr>
          <a:lstStyle/>
          <a:p>
            <a:pPr marL="285750" indent="-285750" algn="just">
              <a:lnSpc>
                <a:spcPct val="114000"/>
              </a:lnSpc>
              <a:buFont typeface="Wingdings" panose="05000000000000000000" pitchFamily="2" charset="2"/>
              <a:buChar char="ü"/>
            </a:pPr>
            <a:r>
              <a:rPr lang="es-ES" sz="1600" dirty="0">
                <a:latin typeface="Arial" panose="020B0604020202020204" pitchFamily="34" charset="0"/>
                <a:cs typeface="Arial" panose="020B0604020202020204" pitchFamily="34" charset="0"/>
              </a:rPr>
              <a:t>Mediante oficio No. GADDMQ-DMA-2023-0315-O, de 13 de marzo de 2023, la Dirección Metropolitana Administrativa considerando que cuenta con recursos necesarios, liberados de un proceso de contratación y, con la finalidad de cumplir con los plazos establecidos en la </a:t>
            </a:r>
            <a:r>
              <a:rPr lang="es-ES" sz="1600" dirty="0" smtClean="0">
                <a:latin typeface="Arial" panose="020B0604020202020204" pitchFamily="34" charset="0"/>
                <a:cs typeface="Arial" panose="020B0604020202020204" pitchFamily="34" charset="0"/>
              </a:rPr>
              <a:t>Ordenanza, solicitó </a:t>
            </a:r>
            <a:r>
              <a:rPr lang="es-ES" sz="1600" dirty="0">
                <a:latin typeface="Arial" panose="020B0604020202020204" pitchFamily="34" charset="0"/>
                <a:cs typeface="Arial" panose="020B0604020202020204" pitchFamily="34" charset="0"/>
              </a:rPr>
              <a:t>a la Dirección Metropolitana Financiera proceda con el pago por el valor de USD. 2.384.681,80, dando cumplimiento a la Ordenanza Metropolitana No 047-2022., </a:t>
            </a:r>
            <a:r>
              <a:rPr lang="es-ES" sz="1600" dirty="0" smtClean="0">
                <a:latin typeface="Arial" panose="020B0604020202020204" pitchFamily="34" charset="0"/>
                <a:cs typeface="Arial" panose="020B0604020202020204" pitchFamily="34" charset="0"/>
              </a:rPr>
              <a:t>de acuerdo al siguiente detalle:</a:t>
            </a:r>
            <a:endParaRPr lang="es-EC" sz="1600" b="1"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919862122"/>
              </p:ext>
            </p:extLst>
          </p:nvPr>
        </p:nvGraphicFramePr>
        <p:xfrm>
          <a:off x="4169827" y="3813546"/>
          <a:ext cx="3669030" cy="1691640"/>
        </p:xfrm>
        <a:graphic>
          <a:graphicData uri="http://schemas.openxmlformats.org/drawingml/2006/table">
            <a:tbl>
              <a:tblPr/>
              <a:tblGrid>
                <a:gridCol w="2282190">
                  <a:extLst>
                    <a:ext uri="{9D8B030D-6E8A-4147-A177-3AD203B41FA5}">
                      <a16:colId xmlns:a16="http://schemas.microsoft.com/office/drawing/2014/main" val="796855795"/>
                    </a:ext>
                  </a:extLst>
                </a:gridCol>
                <a:gridCol w="1386840">
                  <a:extLst>
                    <a:ext uri="{9D8B030D-6E8A-4147-A177-3AD203B41FA5}">
                      <a16:colId xmlns:a16="http://schemas.microsoft.com/office/drawing/2014/main" val="2986459849"/>
                    </a:ext>
                  </a:extLst>
                </a:gridCol>
              </a:tblGrid>
              <a:tr h="182880">
                <a:tc>
                  <a:txBody>
                    <a:bodyPr/>
                    <a:lstStyle/>
                    <a:p>
                      <a:pPr algn="ctr" fontAlgn="ctr"/>
                      <a:r>
                        <a:rPr lang="es-EC" sz="1800" b="1" i="0" u="none" strike="noStrike" dirty="0">
                          <a:solidFill>
                            <a:srgbClr val="FFFFFF"/>
                          </a:solidFill>
                          <a:effectLst/>
                          <a:latin typeface="Times New Roman" panose="02020603050405020304" pitchFamily="18" charset="0"/>
                        </a:rPr>
                        <a:t>Administración Zonal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es-EC" sz="1800" b="1" i="0" u="none" strike="noStrike">
                          <a:solidFill>
                            <a:srgbClr val="FFFFFF"/>
                          </a:solidFill>
                          <a:effectLst/>
                          <a:latin typeface="Times New Roman" panose="02020603050405020304" pitchFamily="18" charset="0"/>
                        </a:rPr>
                        <a:t> Valor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2623084180"/>
                  </a:ext>
                </a:extLst>
              </a:tr>
              <a:tr h="182880">
                <a:tc>
                  <a:txBody>
                    <a:bodyPr/>
                    <a:lstStyle/>
                    <a:p>
                      <a:pPr algn="l" rtl="0" fontAlgn="ctr"/>
                      <a:r>
                        <a:rPr lang="es-EC" sz="1800" b="0" i="0" u="none" strike="noStrike">
                          <a:solidFill>
                            <a:srgbClr val="000000"/>
                          </a:solidFill>
                          <a:effectLst/>
                          <a:latin typeface="Times New Roman" panose="02020603050405020304" pitchFamily="18" charset="0"/>
                        </a:rPr>
                        <a:t>Manuela Sáenz</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s-EC" sz="1800" b="0" i="0" u="none" strike="noStrike">
                          <a:solidFill>
                            <a:srgbClr val="000000"/>
                          </a:solidFill>
                          <a:effectLst/>
                          <a:latin typeface="Times New Roman" panose="02020603050405020304" pitchFamily="18" charset="0"/>
                        </a:rPr>
                        <a:t> 1.004.822,69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93684952"/>
                  </a:ext>
                </a:extLst>
              </a:tr>
              <a:tr h="182880">
                <a:tc>
                  <a:txBody>
                    <a:bodyPr/>
                    <a:lstStyle/>
                    <a:p>
                      <a:pPr algn="l" fontAlgn="ctr"/>
                      <a:r>
                        <a:rPr lang="es-EC" sz="1800" b="0" i="0" u="none" strike="noStrike">
                          <a:solidFill>
                            <a:srgbClr val="000000"/>
                          </a:solidFill>
                          <a:effectLst/>
                          <a:latin typeface="Times New Roman" panose="02020603050405020304" pitchFamily="18" charset="0"/>
                        </a:rPr>
                        <a:t>Eloy Alfaro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800" b="0" i="0" u="none" strike="noStrike">
                          <a:solidFill>
                            <a:srgbClr val="000000"/>
                          </a:solidFill>
                          <a:effectLst/>
                          <a:latin typeface="Times New Roman" panose="02020603050405020304" pitchFamily="18" charset="0"/>
                        </a:rPr>
                        <a:t>    575.900,24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5490235"/>
                  </a:ext>
                </a:extLst>
              </a:tr>
              <a:tr h="182880">
                <a:tc>
                  <a:txBody>
                    <a:bodyPr/>
                    <a:lstStyle/>
                    <a:p>
                      <a:pPr algn="l" fontAlgn="ctr"/>
                      <a:r>
                        <a:rPr lang="es-EC" sz="1800" b="0" i="0" u="none" strike="noStrike">
                          <a:solidFill>
                            <a:srgbClr val="000000"/>
                          </a:solidFill>
                          <a:effectLst/>
                          <a:latin typeface="Times New Roman" panose="02020603050405020304" pitchFamily="18" charset="0"/>
                        </a:rPr>
                        <a:t>Valle de los Chillos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s-EC" sz="1800" b="0" i="0" u="none" strike="noStrike">
                          <a:solidFill>
                            <a:srgbClr val="000000"/>
                          </a:solidFill>
                          <a:effectLst/>
                          <a:latin typeface="Times New Roman" panose="02020603050405020304" pitchFamily="18" charset="0"/>
                        </a:rPr>
                        <a:t>    184.758,48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994709654"/>
                  </a:ext>
                </a:extLst>
              </a:tr>
              <a:tr h="182880">
                <a:tc>
                  <a:txBody>
                    <a:bodyPr/>
                    <a:lstStyle/>
                    <a:p>
                      <a:pPr algn="l" rtl="0" fontAlgn="ctr"/>
                      <a:r>
                        <a:rPr lang="es-EC" sz="1800" b="0" i="0" u="none" strike="noStrike">
                          <a:solidFill>
                            <a:srgbClr val="000000"/>
                          </a:solidFill>
                          <a:effectLst/>
                          <a:latin typeface="Times New Roman" panose="02020603050405020304" pitchFamily="18" charset="0"/>
                        </a:rPr>
                        <a:t>Eugenio Espejo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800" b="0" i="0" u="none" strike="noStrike">
                          <a:solidFill>
                            <a:srgbClr val="000000"/>
                          </a:solidFill>
                          <a:effectLst/>
                          <a:latin typeface="Times New Roman" panose="02020603050405020304" pitchFamily="18" charset="0"/>
                        </a:rPr>
                        <a:t>    619.200,39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3764517"/>
                  </a:ext>
                </a:extLst>
              </a:tr>
              <a:tr h="182880">
                <a:tc>
                  <a:txBody>
                    <a:bodyPr/>
                    <a:lstStyle/>
                    <a:p>
                      <a:pPr algn="ctr" fontAlgn="ctr"/>
                      <a:r>
                        <a:rPr lang="es-EC" sz="1800" b="1" i="0" u="none" strike="noStrike">
                          <a:solidFill>
                            <a:srgbClr val="000000"/>
                          </a:solidFill>
                          <a:effectLst/>
                          <a:latin typeface="Times New Roman" panose="02020603050405020304" pitchFamily="18" charset="0"/>
                        </a:rPr>
                        <a:t>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EC" sz="1800" b="1" i="0" u="none" strike="noStrike" dirty="0">
                          <a:solidFill>
                            <a:srgbClr val="000000"/>
                          </a:solidFill>
                          <a:effectLst/>
                          <a:latin typeface="Times New Roman" panose="02020603050405020304" pitchFamily="18" charset="0"/>
                        </a:rPr>
                        <a:t> 2.384.681,80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91504514"/>
                  </a:ext>
                </a:extLst>
              </a:tr>
            </a:tbl>
          </a:graphicData>
        </a:graphic>
      </p:graphicFrame>
    </p:spTree>
    <p:extLst>
      <p:ext uri="{BB962C8B-B14F-4D97-AF65-F5344CB8AC3E}">
        <p14:creationId xmlns:p14="http://schemas.microsoft.com/office/powerpoint/2010/main" val="1472606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8" cy="6857999"/>
          </a:xfrm>
          <a:prstGeom prst="rect">
            <a:avLst/>
          </a:prstGeom>
        </p:spPr>
      </p:pic>
      <p:sp>
        <p:nvSpPr>
          <p:cNvPr id="8" name="CuadroTexto 7"/>
          <p:cNvSpPr txBox="1"/>
          <p:nvPr/>
        </p:nvSpPr>
        <p:spPr>
          <a:xfrm>
            <a:off x="6278880" y="4554583"/>
            <a:ext cx="3326674" cy="738664"/>
          </a:xfrm>
          <a:prstGeom prst="rect">
            <a:avLst/>
          </a:prstGeom>
          <a:noFill/>
        </p:spPr>
        <p:txBody>
          <a:bodyPr wrap="square" rtlCol="0">
            <a:spAutoFit/>
          </a:bodyPr>
          <a:lstStyle/>
          <a:p>
            <a:pPr algn="ctr"/>
            <a:r>
              <a:rPr lang="es-EC" sz="4200" b="1" dirty="0" smtClean="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rPr>
              <a:t>Gracias</a:t>
            </a:r>
            <a:endParaRPr lang="es-EC" sz="4200" b="1" dirty="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12124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408</Words>
  <Application>Microsoft Office PowerPoint</Application>
  <PresentationFormat>Panorámica</PresentationFormat>
  <Paragraphs>45</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Calibri</vt:lpstr>
      <vt:lpstr>Calibri Light</vt:lpstr>
      <vt:lpstr>Open Sans</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Paola Hortencia Cardenas Valencia</dc:creator>
  <cp:lastModifiedBy>Jorge Luis Pinos Mejia</cp:lastModifiedBy>
  <cp:revision>86</cp:revision>
  <dcterms:created xsi:type="dcterms:W3CDTF">2022-01-20T19:02:06Z</dcterms:created>
  <dcterms:modified xsi:type="dcterms:W3CDTF">2023-03-13T22:29:23Z</dcterms:modified>
</cp:coreProperties>
</file>