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28977" y="399034"/>
            <a:ext cx="468604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 u="heavy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9501"/>
            <a:ext cx="9125711" cy="663106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2935" y="304038"/>
            <a:ext cx="281812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9590" y="1363471"/>
            <a:ext cx="7907655" cy="1718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2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3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4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2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Relationship Id="rId3" Type="http://schemas.openxmlformats.org/officeDocument/2006/relationships/image" Target="../media/image2.jpg"/><Relationship Id="rId4" Type="http://schemas.openxmlformats.org/officeDocument/2006/relationships/image" Target="../media/image1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10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2117852"/>
            <a:ext cx="8502015" cy="2037714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just" marL="12700" marR="5080">
              <a:lnSpc>
                <a:spcPct val="90000"/>
              </a:lnSpc>
              <a:spcBef>
                <a:spcPts val="385"/>
              </a:spcBef>
            </a:pPr>
            <a:r>
              <a:rPr dirty="0" sz="2400" spc="-25">
                <a:latin typeface="Times New Roman"/>
                <a:cs typeface="Times New Roman"/>
              </a:rPr>
              <a:t>MODIFICATORIA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DEL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TRAZADO</a:t>
            </a:r>
            <a:r>
              <a:rPr dirty="0" sz="2400">
                <a:latin typeface="Times New Roman"/>
                <a:cs typeface="Times New Roman"/>
              </a:rPr>
              <a:t> VIAL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DE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LA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CALLE 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ROSARIO BORJA </a:t>
            </a:r>
            <a:r>
              <a:rPr dirty="0" sz="2400">
                <a:latin typeface="Times New Roman"/>
                <a:cs typeface="Times New Roman"/>
              </a:rPr>
              <a:t>(S42) - </a:t>
            </a:r>
            <a:r>
              <a:rPr dirty="0" sz="2400" spc="-5" b="1">
                <a:latin typeface="Times New Roman"/>
                <a:cs typeface="Times New Roman"/>
              </a:rPr>
              <a:t>TRAMO DESDE LA </a:t>
            </a:r>
            <a:r>
              <a:rPr dirty="0" sz="2400" b="1">
                <a:latin typeface="Times New Roman"/>
                <a:cs typeface="Times New Roman"/>
              </a:rPr>
              <a:t>CALLE </a:t>
            </a:r>
            <a:r>
              <a:rPr dirty="0" sz="2400" spc="-5" b="1">
                <a:latin typeface="Times New Roman"/>
                <a:cs typeface="Times New Roman"/>
              </a:rPr>
              <a:t>LUIS </a:t>
            </a:r>
            <a:r>
              <a:rPr dirty="0" sz="2400" b="1">
                <a:latin typeface="Times New Roman"/>
                <a:cs typeface="Times New Roman"/>
              </a:rPr>
              <a:t> GARCIA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(Oe13D)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 spc="-10" b="1">
                <a:latin typeface="Times New Roman"/>
                <a:cs typeface="Times New Roman"/>
              </a:rPr>
              <a:t>ABS</a:t>
            </a:r>
            <a:r>
              <a:rPr dirty="0" sz="2400" spc="-5" b="1">
                <a:latin typeface="Times New Roman"/>
                <a:cs typeface="Times New Roman"/>
              </a:rPr>
              <a:t> 0+000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40" b="1">
                <a:latin typeface="Times New Roman"/>
                <a:cs typeface="Times New Roman"/>
              </a:rPr>
              <a:t>HASTA</a:t>
            </a:r>
            <a:r>
              <a:rPr dirty="0" sz="2400" spc="52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LA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CALLE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LUIS 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65" b="1">
                <a:latin typeface="Times New Roman"/>
                <a:cs typeface="Times New Roman"/>
              </a:rPr>
              <a:t>AYABACA</a:t>
            </a:r>
            <a:r>
              <a:rPr dirty="0" sz="2400" spc="475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(Oe14)</a:t>
            </a:r>
            <a:r>
              <a:rPr dirty="0" sz="240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ABS</a:t>
            </a:r>
            <a:r>
              <a:rPr dirty="0" sz="2400" b="1">
                <a:latin typeface="Times New Roman"/>
                <a:cs typeface="Times New Roman"/>
              </a:rPr>
              <a:t> 0+240</a:t>
            </a:r>
            <a:r>
              <a:rPr dirty="0" sz="2400" spc="5" b="1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y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MODIFICATORIA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 LA 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25">
                <a:latin typeface="Times New Roman"/>
                <a:cs typeface="Times New Roman"/>
              </a:rPr>
              <a:t>TRAYECTORIA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DEL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TRAZADO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VIAL</a:t>
            </a:r>
            <a:r>
              <a:rPr dirty="0" sz="2400">
                <a:latin typeface="Times New Roman"/>
                <a:cs typeface="Times New Roman"/>
              </a:rPr>
              <a:t> DE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LA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CALLE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LUIS </a:t>
            </a:r>
            <a:r>
              <a:rPr dirty="0" sz="2400" spc="-58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GARCIA</a:t>
            </a:r>
            <a:r>
              <a:rPr dirty="0" sz="2400" spc="-10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(Oe13D)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-</a:t>
            </a:r>
            <a:r>
              <a:rPr dirty="0" sz="2400" spc="40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TRAMO</a:t>
            </a:r>
            <a:r>
              <a:rPr dirty="0" sz="2400" spc="4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DESDE</a:t>
            </a:r>
            <a:r>
              <a:rPr dirty="0" sz="2400" spc="40" b="1">
                <a:latin typeface="Times New Roman"/>
                <a:cs typeface="Times New Roman"/>
              </a:rPr>
              <a:t> </a:t>
            </a:r>
            <a:r>
              <a:rPr dirty="0" sz="2400" spc="-5" b="1">
                <a:latin typeface="Times New Roman"/>
                <a:cs typeface="Times New Roman"/>
              </a:rPr>
              <a:t>LA</a:t>
            </a:r>
            <a:r>
              <a:rPr dirty="0" sz="2400" spc="-9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ABS</a:t>
            </a:r>
            <a:r>
              <a:rPr dirty="0" sz="2400" spc="30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0+000</a:t>
            </a:r>
            <a:r>
              <a:rPr dirty="0" sz="2400" spc="35" b="1">
                <a:latin typeface="Times New Roman"/>
                <a:cs typeface="Times New Roman"/>
              </a:rPr>
              <a:t> </a:t>
            </a:r>
            <a:r>
              <a:rPr dirty="0" sz="2400" spc="-40" b="1">
                <a:latin typeface="Times New Roman"/>
                <a:cs typeface="Times New Roman"/>
              </a:rPr>
              <a:t>HASTA</a:t>
            </a:r>
            <a:r>
              <a:rPr dirty="0" sz="2400" spc="-95" b="1">
                <a:latin typeface="Times New Roman"/>
                <a:cs typeface="Times New Roman"/>
              </a:rPr>
              <a:t> </a:t>
            </a:r>
            <a:r>
              <a:rPr dirty="0" sz="2400" b="1">
                <a:latin typeface="Times New Roman"/>
                <a:cs typeface="Times New Roman"/>
              </a:rPr>
              <a:t>LA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4092905"/>
            <a:ext cx="227711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1940" algn="l"/>
              </a:tabLst>
            </a:pPr>
            <a:r>
              <a:rPr dirty="0" sz="2400" b="1">
                <a:latin typeface="Times New Roman"/>
                <a:cs typeface="Times New Roman"/>
              </a:rPr>
              <a:t>CA</a:t>
            </a:r>
            <a:r>
              <a:rPr dirty="0" sz="2400" spc="-10" b="1">
                <a:latin typeface="Times New Roman"/>
                <a:cs typeface="Times New Roman"/>
              </a:rPr>
              <a:t>L</a:t>
            </a:r>
            <a:r>
              <a:rPr dirty="0" sz="2400" b="1">
                <a:latin typeface="Times New Roman"/>
                <a:cs typeface="Times New Roman"/>
              </a:rPr>
              <a:t>LE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b="1">
                <a:latin typeface="Times New Roman"/>
                <a:cs typeface="Times New Roman"/>
              </a:rPr>
              <a:t>L</a:t>
            </a:r>
            <a:r>
              <a:rPr dirty="0" sz="2400" spc="-15" b="1">
                <a:latin typeface="Times New Roman"/>
                <a:cs typeface="Times New Roman"/>
              </a:rPr>
              <a:t>U</a:t>
            </a:r>
            <a:r>
              <a:rPr dirty="0" sz="2400" spc="10" b="1">
                <a:latin typeface="Times New Roman"/>
                <a:cs typeface="Times New Roman"/>
              </a:rPr>
              <a:t>I</a:t>
            </a:r>
            <a:r>
              <a:rPr dirty="0" sz="2400" b="1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3250" y="4092905"/>
            <a:ext cx="5749290" cy="721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11430">
              <a:lnSpc>
                <a:spcPts val="2735"/>
              </a:lnSpc>
              <a:spcBef>
                <a:spcPts val="100"/>
              </a:spcBef>
              <a:tabLst>
                <a:tab pos="1943100" algn="l"/>
                <a:tab pos="3261360" algn="l"/>
                <a:tab pos="4344035" algn="l"/>
                <a:tab pos="5614670" algn="l"/>
              </a:tabLst>
            </a:pPr>
            <a:r>
              <a:rPr dirty="0" sz="2400" spc="-215" b="1">
                <a:latin typeface="Times New Roman"/>
                <a:cs typeface="Times New Roman"/>
              </a:rPr>
              <a:t>A</a:t>
            </a:r>
            <a:r>
              <a:rPr dirty="0" sz="2400" spc="-225" b="1">
                <a:latin typeface="Times New Roman"/>
                <a:cs typeface="Times New Roman"/>
              </a:rPr>
              <a:t>Y</a:t>
            </a:r>
            <a:r>
              <a:rPr dirty="0" sz="2400" b="1">
                <a:latin typeface="Times New Roman"/>
                <a:cs typeface="Times New Roman"/>
              </a:rPr>
              <a:t>ABA</a:t>
            </a:r>
            <a:r>
              <a:rPr dirty="0" sz="2400" spc="5" b="1">
                <a:latin typeface="Times New Roman"/>
                <a:cs typeface="Times New Roman"/>
              </a:rPr>
              <a:t>C</a:t>
            </a:r>
            <a:r>
              <a:rPr dirty="0" sz="2400" b="1">
                <a:latin typeface="Times New Roman"/>
                <a:cs typeface="Times New Roman"/>
              </a:rPr>
              <a:t>A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b="1">
                <a:latin typeface="Times New Roman"/>
                <a:cs typeface="Times New Roman"/>
              </a:rPr>
              <a:t>(</a:t>
            </a:r>
            <a:r>
              <a:rPr dirty="0" sz="2400" spc="-5" b="1">
                <a:latin typeface="Times New Roman"/>
                <a:cs typeface="Times New Roman"/>
              </a:rPr>
              <a:t>S</a:t>
            </a:r>
            <a:r>
              <a:rPr dirty="0" sz="2400" spc="-5" b="1">
                <a:latin typeface="Times New Roman"/>
                <a:cs typeface="Times New Roman"/>
              </a:rPr>
              <a:t>4</a:t>
            </a:r>
            <a:r>
              <a:rPr dirty="0" sz="2400" b="1">
                <a:latin typeface="Times New Roman"/>
                <a:cs typeface="Times New Roman"/>
              </a:rPr>
              <a:t>2</a:t>
            </a:r>
            <a:r>
              <a:rPr dirty="0" sz="2400" spc="-5" b="1">
                <a:latin typeface="Times New Roman"/>
                <a:cs typeface="Times New Roman"/>
              </a:rPr>
              <a:t>J</a:t>
            </a:r>
            <a:r>
              <a:rPr dirty="0" sz="2400" b="1">
                <a:latin typeface="Times New Roman"/>
                <a:cs typeface="Times New Roman"/>
              </a:rPr>
              <a:t>)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b="1">
                <a:latin typeface="Times New Roman"/>
                <a:cs typeface="Times New Roman"/>
              </a:rPr>
              <a:t>ABS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 spc="-5" b="1">
                <a:latin typeface="Times New Roman"/>
                <a:cs typeface="Times New Roman"/>
              </a:rPr>
              <a:t>0+18</a:t>
            </a:r>
            <a:r>
              <a:rPr dirty="0" sz="2400" b="1">
                <a:latin typeface="Times New Roman"/>
                <a:cs typeface="Times New Roman"/>
              </a:rPr>
              <a:t>8</a:t>
            </a:r>
            <a:r>
              <a:rPr dirty="0" sz="2400" b="1">
                <a:latin typeface="Times New Roman"/>
                <a:cs typeface="Times New Roman"/>
              </a:rPr>
              <a:t>	</a:t>
            </a:r>
            <a:r>
              <a:rPr dirty="0" sz="2400">
                <a:latin typeface="Times New Roman"/>
                <a:cs typeface="Times New Roman"/>
              </a:rPr>
              <a:t>-</a:t>
            </a:r>
            <a:endParaRPr sz="2400">
              <a:latin typeface="Times New Roman"/>
              <a:cs typeface="Times New Roman"/>
            </a:endParaRPr>
          </a:p>
          <a:p>
            <a:pPr algn="r">
              <a:lnSpc>
                <a:spcPts val="2735"/>
              </a:lnSpc>
              <a:tabLst>
                <a:tab pos="2037714" algn="l"/>
                <a:tab pos="2709545" algn="l"/>
                <a:tab pos="5014595" algn="l"/>
              </a:tabLst>
            </a:pPr>
            <a:r>
              <a:rPr dirty="0" sz="2400" spc="-35">
                <a:latin typeface="Times New Roman"/>
                <a:cs typeface="Times New Roman"/>
              </a:rPr>
              <a:t>HUARCAY	</a:t>
            </a:r>
            <a:r>
              <a:rPr dirty="0" sz="2400">
                <a:latin typeface="Times New Roman"/>
                <a:cs typeface="Times New Roman"/>
              </a:rPr>
              <a:t>-	</a:t>
            </a:r>
            <a:r>
              <a:rPr dirty="0" sz="2400" spc="-25">
                <a:latin typeface="Times New Roman"/>
                <a:cs typeface="Times New Roman"/>
              </a:rPr>
              <a:t>PARROQUIA	</a:t>
            </a:r>
            <a:r>
              <a:rPr dirty="0" sz="2400">
                <a:latin typeface="Times New Roman"/>
                <a:cs typeface="Times New Roman"/>
              </a:rPr>
              <a:t>LA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742" y="4422775"/>
            <a:ext cx="2509520" cy="72072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spc="-5">
                <a:latin typeface="Times New Roman"/>
                <a:cs typeface="Times New Roman"/>
              </a:rPr>
              <a:t>B</a:t>
            </a:r>
            <a:r>
              <a:rPr dirty="0" sz="2400" spc="-15">
                <a:latin typeface="Times New Roman"/>
                <a:cs typeface="Times New Roman"/>
              </a:rPr>
              <a:t>A</a:t>
            </a:r>
            <a:r>
              <a:rPr dirty="0" sz="2400">
                <a:latin typeface="Times New Roman"/>
                <a:cs typeface="Times New Roman"/>
              </a:rPr>
              <a:t>R</a:t>
            </a:r>
            <a:r>
              <a:rPr dirty="0" sz="2400" spc="-5">
                <a:latin typeface="Times New Roman"/>
                <a:cs typeface="Times New Roman"/>
              </a:rPr>
              <a:t>RIO/</a:t>
            </a:r>
            <a:r>
              <a:rPr dirty="0" sz="2400">
                <a:latin typeface="Times New Roman"/>
                <a:cs typeface="Times New Roman"/>
              </a:rPr>
              <a:t>S</a:t>
            </a:r>
            <a:r>
              <a:rPr dirty="0" sz="2400">
                <a:latin typeface="Times New Roman"/>
                <a:cs typeface="Times New Roman"/>
              </a:rPr>
              <a:t>EC</a:t>
            </a:r>
            <a:r>
              <a:rPr dirty="0" sz="2400" spc="-60">
                <a:latin typeface="Times New Roman"/>
                <a:cs typeface="Times New Roman"/>
              </a:rPr>
              <a:t>T</a:t>
            </a:r>
            <a:r>
              <a:rPr dirty="0" sz="2400" spc="-5">
                <a:latin typeface="Times New Roman"/>
                <a:cs typeface="Times New Roman"/>
              </a:rPr>
              <a:t>O</a:t>
            </a:r>
            <a:r>
              <a:rPr dirty="0" sz="2400" spc="5">
                <a:latin typeface="Times New Roman"/>
                <a:cs typeface="Times New Roman"/>
              </a:rPr>
              <a:t>R</a:t>
            </a:r>
            <a:r>
              <a:rPr dirty="0" sz="2400">
                <a:latin typeface="Times New Roman"/>
                <a:cs typeface="Times New Roman"/>
              </a:rPr>
              <a:t>:  </a:t>
            </a:r>
            <a:r>
              <a:rPr dirty="0" sz="2400" spc="-35">
                <a:latin typeface="Times New Roman"/>
                <a:cs typeface="Times New Roman"/>
              </a:rPr>
              <a:t>ECUATORIANA.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59435"/>
            <a:ext cx="2663952" cy="13243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88591" cy="8366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7" y="1278636"/>
            <a:ext cx="8604504" cy="43007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658225" cy="5434965"/>
            <a:chOff x="0" y="0"/>
            <a:chExt cx="8658225" cy="54349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156" y="836675"/>
              <a:ext cx="8171688" cy="45979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586470" cy="5516880"/>
            <a:chOff x="0" y="0"/>
            <a:chExt cx="8586470" cy="55168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4" y="836675"/>
              <a:ext cx="8028432" cy="46802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8568055" cy="5558155"/>
            <a:chOff x="0" y="0"/>
            <a:chExt cx="8568055" cy="55581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688591" cy="8366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7971" y="1040891"/>
              <a:ext cx="8029956" cy="4517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3452" y="2532710"/>
            <a:ext cx="6398260" cy="711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10" b="0">
                <a:latin typeface="Calibri Light"/>
                <a:cs typeface="Calibri Light"/>
              </a:rPr>
              <a:t>GRACIAS</a:t>
            </a:r>
            <a:r>
              <a:rPr dirty="0" sz="4500" spc="-20" b="0">
                <a:latin typeface="Calibri Light"/>
                <a:cs typeface="Calibri Light"/>
              </a:rPr>
              <a:t> </a:t>
            </a:r>
            <a:r>
              <a:rPr dirty="0" sz="4500" b="0">
                <a:latin typeface="Calibri Light"/>
                <a:cs typeface="Calibri Light"/>
              </a:rPr>
              <a:t>POR</a:t>
            </a:r>
            <a:r>
              <a:rPr dirty="0" sz="4500" spc="5" b="0">
                <a:latin typeface="Calibri Light"/>
                <a:cs typeface="Calibri Light"/>
              </a:rPr>
              <a:t> </a:t>
            </a:r>
            <a:r>
              <a:rPr dirty="0" sz="4500" b="0">
                <a:latin typeface="Calibri Light"/>
                <a:cs typeface="Calibri Light"/>
              </a:rPr>
              <a:t>SU</a:t>
            </a:r>
            <a:r>
              <a:rPr dirty="0" sz="4500" spc="-10" b="0">
                <a:latin typeface="Calibri Light"/>
                <a:cs typeface="Calibri Light"/>
              </a:rPr>
              <a:t> </a:t>
            </a:r>
            <a:r>
              <a:rPr dirty="0" sz="4500" spc="-50" b="0">
                <a:latin typeface="Calibri Light"/>
                <a:cs typeface="Calibri Light"/>
              </a:rPr>
              <a:t>ATENCIÓN</a:t>
            </a:r>
            <a:endParaRPr sz="4500">
              <a:latin typeface="Calibri Light"/>
              <a:cs typeface="Calibri Ligh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339339" cy="11597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458"/>
            <a:ext cx="9143999" cy="66425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1448" y="1059256"/>
            <a:ext cx="278955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 b="0">
                <a:latin typeface="Calibri Light"/>
                <a:cs typeface="Calibri Light"/>
              </a:rPr>
              <a:t>ÁREAS</a:t>
            </a:r>
            <a:r>
              <a:rPr dirty="0" spc="-110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DE</a:t>
            </a:r>
            <a:r>
              <a:rPr dirty="0" spc="-90" b="0">
                <a:latin typeface="Calibri Light"/>
                <a:cs typeface="Calibri Light"/>
              </a:rPr>
              <a:t> </a:t>
            </a:r>
            <a:r>
              <a:rPr dirty="0" spc="-40" b="0">
                <a:latin typeface="Calibri Light"/>
                <a:cs typeface="Calibri Light"/>
              </a:rPr>
              <a:t>AFECTACIÓN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39339" cy="11597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10872" y="2616170"/>
            <a:ext cx="197612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28675" algn="l"/>
                <a:tab pos="1264285" algn="l"/>
              </a:tabLst>
            </a:pPr>
            <a:r>
              <a:rPr dirty="0" sz="1100" spc="-315" b="1">
                <a:latin typeface="Arial"/>
                <a:cs typeface="Arial"/>
              </a:rPr>
              <a:t>C</a:t>
            </a:r>
            <a:r>
              <a:rPr dirty="0" sz="1100" spc="-100" b="1">
                <a:latin typeface="Arial"/>
                <a:cs typeface="Arial"/>
              </a:rPr>
              <a:t>l</a:t>
            </a:r>
            <a:r>
              <a:rPr dirty="0" sz="1100" spc="-240" b="1">
                <a:latin typeface="Arial"/>
                <a:cs typeface="Arial"/>
              </a:rPr>
              <a:t>av</a:t>
            </a:r>
            <a:r>
              <a:rPr dirty="0" sz="1100" spc="-245" b="1">
                <a:latin typeface="Arial"/>
                <a:cs typeface="Arial"/>
              </a:rPr>
              <a:t>e</a:t>
            </a:r>
            <a:r>
              <a:rPr dirty="0" sz="1100" spc="-140" b="1">
                <a:latin typeface="Arial"/>
                <a:cs typeface="Arial"/>
              </a:rPr>
              <a:t> </a:t>
            </a:r>
            <a:r>
              <a:rPr dirty="0" sz="1100" spc="-240" b="1">
                <a:latin typeface="Arial"/>
                <a:cs typeface="Arial"/>
              </a:rPr>
              <a:t>ca</a:t>
            </a:r>
            <a:r>
              <a:rPr dirty="0" sz="1100" spc="-160" b="1">
                <a:latin typeface="Arial"/>
                <a:cs typeface="Arial"/>
              </a:rPr>
              <a:t>t</a:t>
            </a:r>
            <a:r>
              <a:rPr dirty="0" sz="1100" spc="-240" b="1">
                <a:latin typeface="Arial"/>
                <a:cs typeface="Arial"/>
              </a:rPr>
              <a:t>as</a:t>
            </a:r>
            <a:r>
              <a:rPr dirty="0" sz="1100" spc="-160" b="1">
                <a:latin typeface="Arial"/>
                <a:cs typeface="Arial"/>
              </a:rPr>
              <a:t>t</a:t>
            </a:r>
            <a:r>
              <a:rPr dirty="0" sz="1100" spc="-165" b="1">
                <a:latin typeface="Arial"/>
                <a:cs typeface="Arial"/>
              </a:rPr>
              <a:t>r</a:t>
            </a:r>
            <a:r>
              <a:rPr dirty="0" sz="1100" spc="-240" b="1">
                <a:latin typeface="Arial"/>
                <a:cs typeface="Arial"/>
              </a:rPr>
              <a:t>a</a:t>
            </a:r>
            <a:r>
              <a:rPr dirty="0" sz="1100" spc="-125" b="1">
                <a:latin typeface="Arial"/>
                <a:cs typeface="Arial"/>
              </a:rPr>
              <a:t>l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310" b="1">
                <a:latin typeface="Arial"/>
                <a:cs typeface="Arial"/>
              </a:rPr>
              <a:t>P</a:t>
            </a:r>
            <a:r>
              <a:rPr dirty="0" sz="1100" spc="-165" b="1">
                <a:latin typeface="Arial"/>
                <a:cs typeface="Arial"/>
              </a:rPr>
              <a:t>r</a:t>
            </a:r>
            <a:r>
              <a:rPr dirty="0" sz="1100" spc="-240" b="1">
                <a:latin typeface="Arial"/>
                <a:cs typeface="Arial"/>
              </a:rPr>
              <a:t>e</a:t>
            </a:r>
            <a:r>
              <a:rPr dirty="0" sz="1100" spc="-250" b="1">
                <a:latin typeface="Arial"/>
                <a:cs typeface="Arial"/>
              </a:rPr>
              <a:t>d</a:t>
            </a:r>
            <a:r>
              <a:rPr dirty="0" sz="1100" spc="-100" b="1">
                <a:latin typeface="Arial"/>
                <a:cs typeface="Arial"/>
              </a:rPr>
              <a:t>i</a:t>
            </a:r>
            <a:r>
              <a:rPr dirty="0" sz="1100" spc="-270" b="1">
                <a:latin typeface="Arial"/>
                <a:cs typeface="Arial"/>
              </a:rPr>
              <a:t>o</a:t>
            </a:r>
            <a:r>
              <a:rPr dirty="0" sz="1100" b="1">
                <a:latin typeface="Arial"/>
                <a:cs typeface="Arial"/>
              </a:rPr>
              <a:t>	</a:t>
            </a:r>
            <a:r>
              <a:rPr dirty="0" sz="1100" spc="-315" b="1">
                <a:latin typeface="Arial"/>
                <a:cs typeface="Arial"/>
              </a:rPr>
              <a:t>Á</a:t>
            </a:r>
            <a:r>
              <a:rPr dirty="0" sz="1100" spc="-165" b="1">
                <a:latin typeface="Arial"/>
                <a:cs typeface="Arial"/>
              </a:rPr>
              <a:t>r</a:t>
            </a:r>
            <a:r>
              <a:rPr dirty="0" sz="1100" spc="-240" b="1">
                <a:latin typeface="Arial"/>
                <a:cs typeface="Arial"/>
              </a:rPr>
              <a:t>e</a:t>
            </a:r>
            <a:r>
              <a:rPr dirty="0" sz="1100" spc="-245" b="1">
                <a:latin typeface="Arial"/>
                <a:cs typeface="Arial"/>
              </a:rPr>
              <a:t>a</a:t>
            </a:r>
            <a:r>
              <a:rPr dirty="0" sz="1100" spc="-140" b="1">
                <a:latin typeface="Arial"/>
                <a:cs typeface="Arial"/>
              </a:rPr>
              <a:t> </a:t>
            </a:r>
            <a:r>
              <a:rPr dirty="0" sz="1100" spc="-250" b="1">
                <a:latin typeface="Arial"/>
                <a:cs typeface="Arial"/>
              </a:rPr>
              <a:t>d</a:t>
            </a:r>
            <a:r>
              <a:rPr dirty="0" sz="1100" spc="-245" b="1">
                <a:latin typeface="Arial"/>
                <a:cs typeface="Arial"/>
              </a:rPr>
              <a:t>e</a:t>
            </a:r>
            <a:r>
              <a:rPr dirty="0" sz="1100" spc="-140" b="1">
                <a:latin typeface="Arial"/>
                <a:cs typeface="Arial"/>
              </a:rPr>
              <a:t> </a:t>
            </a:r>
            <a:r>
              <a:rPr dirty="0" sz="1100" spc="-240" b="1">
                <a:latin typeface="Arial"/>
                <a:cs typeface="Arial"/>
              </a:rPr>
              <a:t>esc</a:t>
            </a:r>
            <a:r>
              <a:rPr dirty="0" sz="1100" spc="-165" b="1">
                <a:latin typeface="Arial"/>
                <a:cs typeface="Arial"/>
              </a:rPr>
              <a:t>r</a:t>
            </a:r>
            <a:r>
              <a:rPr dirty="0" sz="1100" spc="-100" b="1">
                <a:latin typeface="Arial"/>
                <a:cs typeface="Arial"/>
              </a:rPr>
              <a:t>i</a:t>
            </a:r>
            <a:r>
              <a:rPr dirty="0" sz="1100" spc="-160" b="1">
                <a:latin typeface="Arial"/>
                <a:cs typeface="Arial"/>
              </a:rPr>
              <a:t>t</a:t>
            </a:r>
            <a:r>
              <a:rPr dirty="0" sz="1100" spc="-250" b="1">
                <a:latin typeface="Arial"/>
                <a:cs typeface="Arial"/>
              </a:rPr>
              <a:t>u</a:t>
            </a:r>
            <a:r>
              <a:rPr dirty="0" sz="1100" spc="-165" b="1">
                <a:latin typeface="Arial"/>
                <a:cs typeface="Arial"/>
              </a:rPr>
              <a:t>r</a:t>
            </a:r>
            <a:r>
              <a:rPr dirty="0" sz="1100" spc="-245" b="1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3747" y="2521379"/>
            <a:ext cx="120396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dirty="0" baseline="-37878" sz="1650" spc="-472" b="1">
                <a:latin typeface="Arial"/>
                <a:cs typeface="Arial"/>
              </a:rPr>
              <a:t>Á</a:t>
            </a:r>
            <a:r>
              <a:rPr dirty="0" baseline="-37878" sz="1650" spc="-247" b="1">
                <a:latin typeface="Arial"/>
                <a:cs typeface="Arial"/>
              </a:rPr>
              <a:t>r</a:t>
            </a:r>
            <a:r>
              <a:rPr dirty="0" baseline="-37878" sz="1650" spc="-359" b="1">
                <a:latin typeface="Arial"/>
                <a:cs typeface="Arial"/>
              </a:rPr>
              <a:t>e</a:t>
            </a:r>
            <a:r>
              <a:rPr dirty="0" baseline="-37878" sz="1650" spc="-367" b="1">
                <a:latin typeface="Arial"/>
                <a:cs typeface="Arial"/>
              </a:rPr>
              <a:t>a</a:t>
            </a:r>
            <a:r>
              <a:rPr dirty="0" baseline="-37878" sz="1650" spc="-209" b="1">
                <a:latin typeface="Arial"/>
                <a:cs typeface="Arial"/>
              </a:rPr>
              <a:t> </a:t>
            </a:r>
            <a:r>
              <a:rPr dirty="0" baseline="-37878" sz="1650" spc="-375" b="1">
                <a:latin typeface="Arial"/>
                <a:cs typeface="Arial"/>
              </a:rPr>
              <a:t>g</a:t>
            </a:r>
            <a:r>
              <a:rPr dirty="0" baseline="-37878" sz="1650" spc="-247" b="1">
                <a:latin typeface="Arial"/>
                <a:cs typeface="Arial"/>
              </a:rPr>
              <a:t>r</a:t>
            </a:r>
            <a:r>
              <a:rPr dirty="0" baseline="-37878" sz="1650" spc="-359" b="1">
                <a:latin typeface="Arial"/>
                <a:cs typeface="Arial"/>
              </a:rPr>
              <a:t>á</a:t>
            </a:r>
            <a:r>
              <a:rPr dirty="0" baseline="-37878" sz="1650" spc="-240" b="1">
                <a:latin typeface="Arial"/>
                <a:cs typeface="Arial"/>
              </a:rPr>
              <a:t>f</a:t>
            </a:r>
            <a:r>
              <a:rPr dirty="0" baseline="-37878" sz="1650" spc="-150" b="1">
                <a:latin typeface="Arial"/>
                <a:cs typeface="Arial"/>
              </a:rPr>
              <a:t>i</a:t>
            </a:r>
            <a:r>
              <a:rPr dirty="0" baseline="-37878" sz="1650" spc="-359" b="1">
                <a:latin typeface="Arial"/>
                <a:cs typeface="Arial"/>
              </a:rPr>
              <a:t>c</a:t>
            </a:r>
            <a:r>
              <a:rPr dirty="0" baseline="-37878" sz="1650" spc="-367" b="1">
                <a:latin typeface="Arial"/>
                <a:cs typeface="Arial"/>
              </a:rPr>
              <a:t>a</a:t>
            </a:r>
            <a:r>
              <a:rPr dirty="0" baseline="-37878" sz="1650" b="1">
                <a:latin typeface="Arial"/>
                <a:cs typeface="Arial"/>
              </a:rPr>
              <a:t> </a:t>
            </a:r>
            <a:r>
              <a:rPr dirty="0" baseline="-37878" sz="1650" spc="150" b="1">
                <a:latin typeface="Arial"/>
                <a:cs typeface="Arial"/>
              </a:rPr>
              <a:t> </a:t>
            </a:r>
            <a:r>
              <a:rPr dirty="0" sz="1100" spc="-315" b="1">
                <a:latin typeface="Arial"/>
                <a:cs typeface="Arial"/>
              </a:rPr>
              <a:t>D</a:t>
            </a:r>
            <a:r>
              <a:rPr dirty="0" sz="1100" spc="-100" b="1">
                <a:latin typeface="Arial"/>
                <a:cs typeface="Arial"/>
              </a:rPr>
              <a:t>i</a:t>
            </a:r>
            <a:r>
              <a:rPr dirty="0" sz="1100" spc="-160" b="1">
                <a:latin typeface="Arial"/>
                <a:cs typeface="Arial"/>
              </a:rPr>
              <a:t>f</a:t>
            </a:r>
            <a:r>
              <a:rPr dirty="0" sz="1100" spc="-240" b="1">
                <a:latin typeface="Arial"/>
                <a:cs typeface="Arial"/>
              </a:rPr>
              <a:t>e</a:t>
            </a:r>
            <a:r>
              <a:rPr dirty="0" sz="1100" spc="-165" b="1">
                <a:latin typeface="Arial"/>
                <a:cs typeface="Arial"/>
              </a:rPr>
              <a:t>r</a:t>
            </a:r>
            <a:r>
              <a:rPr dirty="0" sz="1100" spc="-240" b="1">
                <a:latin typeface="Arial"/>
                <a:cs typeface="Arial"/>
              </a:rPr>
              <a:t>e</a:t>
            </a:r>
            <a:r>
              <a:rPr dirty="0" sz="1100" spc="-250" b="1">
                <a:latin typeface="Arial"/>
                <a:cs typeface="Arial"/>
              </a:rPr>
              <a:t>n</a:t>
            </a:r>
            <a:r>
              <a:rPr dirty="0" sz="1100" spc="-240" b="1">
                <a:latin typeface="Arial"/>
                <a:cs typeface="Arial"/>
              </a:rPr>
              <a:t>c</a:t>
            </a:r>
            <a:r>
              <a:rPr dirty="0" sz="1100" spc="-100" b="1">
                <a:latin typeface="Arial"/>
                <a:cs typeface="Arial"/>
              </a:rPr>
              <a:t>i</a:t>
            </a:r>
            <a:r>
              <a:rPr dirty="0" sz="1100" spc="-245" b="1">
                <a:latin typeface="Arial"/>
                <a:cs typeface="Arial"/>
              </a:rPr>
              <a:t>a</a:t>
            </a:r>
            <a:r>
              <a:rPr dirty="0" sz="1100" spc="-140" b="1">
                <a:latin typeface="Arial"/>
                <a:cs typeface="Arial"/>
              </a:rPr>
              <a:t> </a:t>
            </a:r>
            <a:r>
              <a:rPr dirty="0" sz="1100" spc="-250" b="1">
                <a:latin typeface="Arial"/>
                <a:cs typeface="Arial"/>
              </a:rPr>
              <a:t>d</a:t>
            </a:r>
            <a:r>
              <a:rPr dirty="0" sz="1100" spc="-245" b="1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7682" y="2729719"/>
            <a:ext cx="24892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40" b="1">
                <a:latin typeface="Arial"/>
                <a:cs typeface="Arial"/>
              </a:rPr>
              <a:t>a</a:t>
            </a:r>
            <a:r>
              <a:rPr dirty="0" sz="1100" spc="-165" b="1">
                <a:latin typeface="Arial"/>
                <a:cs typeface="Arial"/>
              </a:rPr>
              <a:t>r</a:t>
            </a:r>
            <a:r>
              <a:rPr dirty="0" sz="1100" spc="-240" b="1">
                <a:latin typeface="Arial"/>
                <a:cs typeface="Arial"/>
              </a:rPr>
              <a:t>ea</a:t>
            </a:r>
            <a:r>
              <a:rPr dirty="0" sz="1100" spc="-245" b="1"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5495" y="2616170"/>
            <a:ext cx="81915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295" b="1">
                <a:latin typeface="Arial"/>
                <a:cs typeface="Arial"/>
              </a:rPr>
              <a:t>P</a:t>
            </a:r>
            <a:endParaRPr sz="110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140059" y="3135525"/>
          <a:ext cx="3308350" cy="1458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104"/>
                <a:gridCol w="768984"/>
                <a:gridCol w="516890"/>
                <a:gridCol w="789304"/>
                <a:gridCol w="598805"/>
                <a:gridCol w="428625"/>
              </a:tblGrid>
              <a:tr h="20833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240">
                          <a:latin typeface="Arial MT"/>
                          <a:cs typeface="Arial MT"/>
                        </a:rPr>
                        <a:t>3201301013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240">
                          <a:latin typeface="Arial MT"/>
                          <a:cs typeface="Arial MT"/>
                        </a:rPr>
                        <a:t>562514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229">
                          <a:latin typeface="Arial MT"/>
                          <a:cs typeface="Arial MT"/>
                        </a:rPr>
                        <a:t>4471,39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229">
                          <a:latin typeface="Arial MT"/>
                          <a:cs typeface="Arial MT"/>
                        </a:rPr>
                        <a:t>4471,39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220">
                          <a:latin typeface="Arial MT"/>
                          <a:cs typeface="Arial MT"/>
                        </a:rPr>
                        <a:t>0,00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08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175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240">
                          <a:latin typeface="Arial MT"/>
                          <a:cs typeface="Arial MT"/>
                        </a:rPr>
                        <a:t>3201301015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240">
                          <a:latin typeface="Arial MT"/>
                          <a:cs typeface="Arial MT"/>
                        </a:rPr>
                        <a:t>562513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229">
                          <a:latin typeface="Arial MT"/>
                          <a:cs typeface="Arial MT"/>
                        </a:rPr>
                        <a:t>4514,90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dirty="0" sz="1100" spc="-229">
                          <a:latin typeface="Arial MT"/>
                          <a:cs typeface="Arial MT"/>
                        </a:rPr>
                        <a:t>4514,89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587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20835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-240">
                          <a:latin typeface="Arial MT"/>
                          <a:cs typeface="Arial MT"/>
                        </a:rPr>
                        <a:t>3201301045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-240">
                          <a:latin typeface="Arial MT"/>
                          <a:cs typeface="Arial MT"/>
                        </a:rPr>
                        <a:t>3671649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-229">
                          <a:latin typeface="Arial MT"/>
                          <a:cs typeface="Arial MT"/>
                        </a:rPr>
                        <a:t>3076,94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833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-240">
                          <a:latin typeface="Arial MT"/>
                          <a:cs typeface="Arial MT"/>
                        </a:rPr>
                        <a:t>3201301038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-240">
                          <a:latin typeface="Arial MT"/>
                          <a:cs typeface="Arial MT"/>
                        </a:rPr>
                        <a:t>3671609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-229">
                          <a:latin typeface="Arial MT"/>
                          <a:cs typeface="Arial MT"/>
                        </a:rPr>
                        <a:t>1030,5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83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833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-240">
                          <a:latin typeface="Arial MT"/>
                          <a:cs typeface="Arial MT"/>
                        </a:rPr>
                        <a:t>320134006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833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200">
                          <a:latin typeface="Arial MT"/>
                          <a:cs typeface="Arial MT"/>
                        </a:rPr>
                        <a:t>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B="0" marT="3810">
                    <a:lnR w="9525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-240">
                          <a:latin typeface="Arial MT"/>
                          <a:cs typeface="Arial MT"/>
                        </a:rPr>
                        <a:t>32013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1097698" y="2199491"/>
            <a:ext cx="20002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390" b="1">
                <a:latin typeface="Arial"/>
                <a:cs typeface="Arial"/>
              </a:rPr>
              <a:t>N</a:t>
            </a:r>
            <a:r>
              <a:rPr dirty="0" sz="1200" spc="-204" b="1">
                <a:latin typeface="Arial"/>
                <a:cs typeface="Arial"/>
              </a:rPr>
              <a:t>r</a:t>
            </a:r>
            <a:r>
              <a:rPr dirty="0" sz="1200" spc="-225" b="1">
                <a:latin typeface="Arial"/>
                <a:cs typeface="Arial"/>
              </a:rPr>
              <a:t>o.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14923" y="1697840"/>
            <a:ext cx="1400175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390" b="1">
                <a:latin typeface="Arial"/>
                <a:cs typeface="Arial"/>
              </a:rPr>
              <a:t>CA</a:t>
            </a:r>
            <a:r>
              <a:rPr dirty="0" sz="1200" spc="-305" b="1">
                <a:latin typeface="Arial"/>
                <a:cs typeface="Arial"/>
              </a:rPr>
              <a:t>L</a:t>
            </a:r>
            <a:r>
              <a:rPr dirty="0" sz="1200" spc="-310" b="1">
                <a:latin typeface="Arial"/>
                <a:cs typeface="Arial"/>
              </a:rPr>
              <a:t>L</a:t>
            </a:r>
            <a:r>
              <a:rPr dirty="0" sz="1200" spc="-335" b="1">
                <a:latin typeface="Arial"/>
                <a:cs typeface="Arial"/>
              </a:rPr>
              <a:t>E</a:t>
            </a:r>
            <a:r>
              <a:rPr dirty="0" sz="1200" spc="-110" b="1">
                <a:latin typeface="Arial"/>
                <a:cs typeface="Arial"/>
              </a:rPr>
              <a:t> </a:t>
            </a:r>
            <a:r>
              <a:rPr dirty="0" sz="1200" spc="-250" b="1">
                <a:latin typeface="Arial"/>
                <a:cs typeface="Arial"/>
              </a:rPr>
              <a:t>"</a:t>
            </a:r>
            <a:r>
              <a:rPr dirty="0" sz="1200" spc="-390" b="1">
                <a:latin typeface="Arial"/>
                <a:cs typeface="Arial"/>
              </a:rPr>
              <a:t>R</a:t>
            </a:r>
            <a:r>
              <a:rPr dirty="0" sz="1200" spc="-405" b="1">
                <a:latin typeface="Arial"/>
                <a:cs typeface="Arial"/>
              </a:rPr>
              <a:t>O</a:t>
            </a:r>
            <a:r>
              <a:rPr dirty="0" sz="1200" spc="-325" b="1">
                <a:latin typeface="Arial"/>
                <a:cs typeface="Arial"/>
              </a:rPr>
              <a:t>S</a:t>
            </a:r>
            <a:r>
              <a:rPr dirty="0" sz="1200" spc="-390" b="1">
                <a:latin typeface="Arial"/>
                <a:cs typeface="Arial"/>
              </a:rPr>
              <a:t>AR</a:t>
            </a:r>
            <a:r>
              <a:rPr dirty="0" sz="1200" spc="-125" b="1">
                <a:latin typeface="Arial"/>
                <a:cs typeface="Arial"/>
              </a:rPr>
              <a:t>I</a:t>
            </a:r>
            <a:r>
              <a:rPr dirty="0" sz="1200" spc="-390" b="1">
                <a:latin typeface="Arial"/>
                <a:cs typeface="Arial"/>
              </a:rPr>
              <a:t>O</a:t>
            </a:r>
            <a:r>
              <a:rPr dirty="0" sz="1200" spc="-135" b="1">
                <a:latin typeface="Arial"/>
                <a:cs typeface="Arial"/>
              </a:rPr>
              <a:t> </a:t>
            </a:r>
            <a:r>
              <a:rPr dirty="0" sz="1200" spc="-390" b="1">
                <a:latin typeface="Arial"/>
                <a:cs typeface="Arial"/>
              </a:rPr>
              <a:t>B</a:t>
            </a:r>
            <a:r>
              <a:rPr dirty="0" sz="1200" spc="-405" b="1">
                <a:latin typeface="Arial"/>
                <a:cs typeface="Arial"/>
              </a:rPr>
              <a:t>O</a:t>
            </a:r>
            <a:r>
              <a:rPr dirty="0" sz="1200" spc="-390" b="1">
                <a:latin typeface="Arial"/>
                <a:cs typeface="Arial"/>
              </a:rPr>
              <a:t>R</a:t>
            </a:r>
            <a:r>
              <a:rPr dirty="0" sz="1200" spc="-300" b="1">
                <a:latin typeface="Arial"/>
                <a:cs typeface="Arial"/>
              </a:rPr>
              <a:t>J</a:t>
            </a:r>
            <a:r>
              <a:rPr dirty="0" sz="1200" spc="-390" b="1">
                <a:latin typeface="Arial"/>
                <a:cs typeface="Arial"/>
              </a:rPr>
              <a:t>A</a:t>
            </a:r>
            <a:r>
              <a:rPr dirty="0" sz="1200" spc="-235" b="1">
                <a:latin typeface="Arial"/>
                <a:cs typeface="Arial"/>
              </a:rPr>
              <a:t>"</a:t>
            </a:r>
            <a:r>
              <a:rPr dirty="0" sz="1200" spc="-135" b="1">
                <a:latin typeface="Arial"/>
                <a:cs typeface="Arial"/>
              </a:rPr>
              <a:t> </a:t>
            </a:r>
            <a:r>
              <a:rPr dirty="0" sz="1200" spc="-195" b="1">
                <a:latin typeface="Arial"/>
                <a:cs typeface="Arial"/>
              </a:rPr>
              <a:t>(</a:t>
            </a:r>
            <a:r>
              <a:rPr dirty="0" sz="1200" spc="-325" b="1">
                <a:latin typeface="Arial"/>
                <a:cs typeface="Arial"/>
              </a:rPr>
              <a:t>S</a:t>
            </a:r>
            <a:r>
              <a:rPr dirty="0" sz="1200" spc="-300" b="1">
                <a:latin typeface="Arial"/>
                <a:cs typeface="Arial"/>
              </a:rPr>
              <a:t>42</a:t>
            </a:r>
            <a:r>
              <a:rPr dirty="0" sz="1200" spc="-170" b="1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0477" y="1962576"/>
            <a:ext cx="2574290" cy="4425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101090" marR="5080" indent="-1089025">
              <a:lnSpc>
                <a:spcPct val="124300"/>
              </a:lnSpc>
              <a:spcBef>
                <a:spcPts val="95"/>
              </a:spcBef>
            </a:pPr>
            <a:r>
              <a:rPr dirty="0" sz="1100" spc="-220" b="1">
                <a:latin typeface="Arial"/>
                <a:cs typeface="Arial"/>
              </a:rPr>
              <a:t>Informaciòn</a:t>
            </a:r>
            <a:r>
              <a:rPr dirty="0" sz="1100" spc="-200" b="1">
                <a:latin typeface="Arial"/>
                <a:cs typeface="Arial"/>
              </a:rPr>
              <a:t> </a:t>
            </a:r>
            <a:r>
              <a:rPr dirty="0" sz="1100" spc="-265" b="1">
                <a:latin typeface="Arial"/>
                <a:cs typeface="Arial"/>
              </a:rPr>
              <a:t>SIREC-Q</a:t>
            </a:r>
            <a:r>
              <a:rPr dirty="0" sz="1100" spc="-240" b="1">
                <a:latin typeface="Arial"/>
                <a:cs typeface="Arial"/>
              </a:rPr>
              <a:t> </a:t>
            </a:r>
            <a:r>
              <a:rPr dirty="0" sz="1100" spc="-229" b="1">
                <a:latin typeface="Arial"/>
                <a:cs typeface="Arial"/>
              </a:rPr>
              <a:t>(Sistema</a:t>
            </a:r>
            <a:r>
              <a:rPr dirty="0" sz="1100" spc="-210" b="1">
                <a:latin typeface="Arial"/>
                <a:cs typeface="Arial"/>
              </a:rPr>
              <a:t> </a:t>
            </a:r>
            <a:r>
              <a:rPr dirty="0" sz="1100" spc="-215" b="1">
                <a:latin typeface="Arial"/>
                <a:cs typeface="Arial"/>
              </a:rPr>
              <a:t>Integrado</a:t>
            </a:r>
            <a:r>
              <a:rPr dirty="0" sz="1100" spc="-210" b="1">
                <a:latin typeface="Arial"/>
                <a:cs typeface="Arial"/>
              </a:rPr>
              <a:t> </a:t>
            </a:r>
            <a:r>
              <a:rPr dirty="0" sz="1100" spc="-250" b="1">
                <a:latin typeface="Arial"/>
                <a:cs typeface="Arial"/>
              </a:rPr>
              <a:t>de</a:t>
            </a:r>
            <a:r>
              <a:rPr dirty="0" sz="1100" spc="-245" b="1">
                <a:latin typeface="Arial"/>
                <a:cs typeface="Arial"/>
              </a:rPr>
              <a:t> </a:t>
            </a:r>
            <a:r>
              <a:rPr dirty="0" sz="1100" spc="-220" b="1">
                <a:latin typeface="Arial"/>
                <a:cs typeface="Arial"/>
              </a:rPr>
              <a:t>Registro</a:t>
            </a:r>
            <a:r>
              <a:rPr dirty="0" sz="1100" spc="-125" b="1">
                <a:latin typeface="Arial"/>
                <a:cs typeface="Arial"/>
              </a:rPr>
              <a:t> </a:t>
            </a:r>
            <a:r>
              <a:rPr dirty="0" sz="1100" spc="-210" b="1">
                <a:latin typeface="Arial"/>
                <a:cs typeface="Arial"/>
              </a:rPr>
              <a:t>Catastral </a:t>
            </a:r>
            <a:r>
              <a:rPr dirty="0" sz="1100" spc="-204" b="1">
                <a:latin typeface="Arial"/>
                <a:cs typeface="Arial"/>
              </a:rPr>
              <a:t> </a:t>
            </a:r>
            <a:r>
              <a:rPr dirty="0" sz="1100" spc="-250" b="1">
                <a:latin typeface="Arial"/>
                <a:cs typeface="Arial"/>
              </a:rPr>
              <a:t>d</a:t>
            </a:r>
            <a:r>
              <a:rPr dirty="0" sz="1100" spc="-245" b="1">
                <a:latin typeface="Arial"/>
                <a:cs typeface="Arial"/>
              </a:rPr>
              <a:t>e</a:t>
            </a:r>
            <a:r>
              <a:rPr dirty="0" sz="1100" spc="-140" b="1">
                <a:latin typeface="Arial"/>
                <a:cs typeface="Arial"/>
              </a:rPr>
              <a:t> </a:t>
            </a:r>
            <a:r>
              <a:rPr dirty="0" sz="1100" spc="-325" b="1">
                <a:latin typeface="Arial"/>
                <a:cs typeface="Arial"/>
              </a:rPr>
              <a:t>Q</a:t>
            </a:r>
            <a:r>
              <a:rPr dirty="0" sz="1100" spc="-250" b="1">
                <a:latin typeface="Arial"/>
                <a:cs typeface="Arial"/>
              </a:rPr>
              <a:t>u</a:t>
            </a:r>
            <a:r>
              <a:rPr dirty="0" sz="1100" spc="-100" b="1">
                <a:latin typeface="Arial"/>
                <a:cs typeface="Arial"/>
              </a:rPr>
              <a:t>i</a:t>
            </a:r>
            <a:r>
              <a:rPr dirty="0" sz="1100" spc="-160" b="1">
                <a:latin typeface="Arial"/>
                <a:cs typeface="Arial"/>
              </a:rPr>
              <a:t>t</a:t>
            </a:r>
            <a:r>
              <a:rPr dirty="0" sz="1100" spc="-250" b="1">
                <a:latin typeface="Arial"/>
                <a:cs typeface="Arial"/>
              </a:rPr>
              <a:t>o</a:t>
            </a:r>
            <a:r>
              <a:rPr dirty="0" sz="1100" spc="-150" b="1"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3087" y="2104700"/>
            <a:ext cx="2061210" cy="19621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100" spc="-100" b="1">
                <a:latin typeface="Arial"/>
                <a:cs typeface="Arial"/>
              </a:rPr>
              <a:t>I</a:t>
            </a:r>
            <a:r>
              <a:rPr dirty="0" sz="1100" spc="-250" b="1">
                <a:latin typeface="Arial"/>
                <a:cs typeface="Arial"/>
              </a:rPr>
              <a:t>n</a:t>
            </a:r>
            <a:r>
              <a:rPr dirty="0" sz="1100" spc="-160" b="1">
                <a:latin typeface="Arial"/>
                <a:cs typeface="Arial"/>
              </a:rPr>
              <a:t>f</a:t>
            </a:r>
            <a:r>
              <a:rPr dirty="0" sz="1100" spc="-250" b="1">
                <a:latin typeface="Arial"/>
                <a:cs typeface="Arial"/>
              </a:rPr>
              <a:t>o</a:t>
            </a:r>
            <a:r>
              <a:rPr dirty="0" sz="1100" spc="-165" b="1">
                <a:latin typeface="Arial"/>
                <a:cs typeface="Arial"/>
              </a:rPr>
              <a:t>r</a:t>
            </a:r>
            <a:r>
              <a:rPr dirty="0" sz="1100" spc="-320" b="1">
                <a:latin typeface="Arial"/>
                <a:cs typeface="Arial"/>
              </a:rPr>
              <a:t>me</a:t>
            </a:r>
            <a:r>
              <a:rPr dirty="0" sz="1100" spc="-140" b="1">
                <a:latin typeface="Arial"/>
                <a:cs typeface="Arial"/>
              </a:rPr>
              <a:t> </a:t>
            </a:r>
            <a:r>
              <a:rPr dirty="0" sz="1100" spc="-250" b="1">
                <a:latin typeface="Arial"/>
                <a:cs typeface="Arial"/>
              </a:rPr>
              <a:t>d</a:t>
            </a:r>
            <a:r>
              <a:rPr dirty="0" sz="1100" spc="-245" b="1">
                <a:latin typeface="Arial"/>
                <a:cs typeface="Arial"/>
              </a:rPr>
              <a:t>e</a:t>
            </a:r>
            <a:r>
              <a:rPr dirty="0" sz="1100" spc="-140" b="1">
                <a:latin typeface="Arial"/>
                <a:cs typeface="Arial"/>
              </a:rPr>
              <a:t> </a:t>
            </a:r>
            <a:r>
              <a:rPr dirty="0" sz="1100" spc="-315" b="1">
                <a:latin typeface="Arial"/>
                <a:cs typeface="Arial"/>
              </a:rPr>
              <a:t>R</a:t>
            </a:r>
            <a:r>
              <a:rPr dirty="0" sz="1100" spc="-240" b="1">
                <a:latin typeface="Arial"/>
                <a:cs typeface="Arial"/>
              </a:rPr>
              <a:t>e</a:t>
            </a:r>
            <a:r>
              <a:rPr dirty="0" sz="1100" spc="-250" b="1">
                <a:latin typeface="Arial"/>
                <a:cs typeface="Arial"/>
              </a:rPr>
              <a:t>gu</a:t>
            </a:r>
            <a:r>
              <a:rPr dirty="0" sz="1100" spc="-100" b="1">
                <a:latin typeface="Arial"/>
                <a:cs typeface="Arial"/>
              </a:rPr>
              <a:t>l</a:t>
            </a:r>
            <a:r>
              <a:rPr dirty="0" sz="1100" spc="-240" b="1">
                <a:latin typeface="Arial"/>
                <a:cs typeface="Arial"/>
              </a:rPr>
              <a:t>ac</a:t>
            </a:r>
            <a:r>
              <a:rPr dirty="0" sz="1100" spc="-100" b="1">
                <a:latin typeface="Arial"/>
                <a:cs typeface="Arial"/>
              </a:rPr>
              <a:t>i</a:t>
            </a:r>
            <a:r>
              <a:rPr dirty="0" sz="1100" spc="-250" b="1">
                <a:latin typeface="Arial"/>
                <a:cs typeface="Arial"/>
              </a:rPr>
              <a:t>ó</a:t>
            </a:r>
            <a:r>
              <a:rPr dirty="0" sz="1100" spc="-270" b="1">
                <a:latin typeface="Arial"/>
                <a:cs typeface="Arial"/>
              </a:rPr>
              <a:t>n</a:t>
            </a:r>
            <a:r>
              <a:rPr dirty="0" sz="1100" spc="-125" b="1">
                <a:latin typeface="Arial"/>
                <a:cs typeface="Arial"/>
              </a:rPr>
              <a:t> </a:t>
            </a:r>
            <a:r>
              <a:rPr dirty="0" sz="1100" spc="-335" b="1">
                <a:latin typeface="Arial"/>
                <a:cs typeface="Arial"/>
              </a:rPr>
              <a:t>M</a:t>
            </a:r>
            <a:r>
              <a:rPr dirty="0" sz="1100" spc="-240" b="1">
                <a:latin typeface="Arial"/>
                <a:cs typeface="Arial"/>
              </a:rPr>
              <a:t>e</a:t>
            </a:r>
            <a:r>
              <a:rPr dirty="0" sz="1100" spc="-160" b="1">
                <a:latin typeface="Arial"/>
                <a:cs typeface="Arial"/>
              </a:rPr>
              <a:t>t</a:t>
            </a:r>
            <a:r>
              <a:rPr dirty="0" sz="1100" spc="-165" b="1">
                <a:latin typeface="Arial"/>
                <a:cs typeface="Arial"/>
              </a:rPr>
              <a:t>r</a:t>
            </a:r>
            <a:r>
              <a:rPr dirty="0" sz="1100" spc="-250" b="1">
                <a:latin typeface="Arial"/>
                <a:cs typeface="Arial"/>
              </a:rPr>
              <a:t>opo</a:t>
            </a:r>
            <a:r>
              <a:rPr dirty="0" sz="1100" spc="-100" b="1">
                <a:latin typeface="Arial"/>
                <a:cs typeface="Arial"/>
              </a:rPr>
              <a:t>li</a:t>
            </a:r>
            <a:r>
              <a:rPr dirty="0" sz="1100" spc="-160" b="1">
                <a:latin typeface="Arial"/>
                <a:cs typeface="Arial"/>
              </a:rPr>
              <a:t>t</a:t>
            </a:r>
            <a:r>
              <a:rPr dirty="0" sz="1100" spc="-240" b="1">
                <a:latin typeface="Arial"/>
                <a:cs typeface="Arial"/>
              </a:rPr>
              <a:t>a</a:t>
            </a:r>
            <a:r>
              <a:rPr dirty="0" sz="1100" spc="-250" b="1">
                <a:latin typeface="Arial"/>
                <a:cs typeface="Arial"/>
              </a:rPr>
              <a:t>n</a:t>
            </a:r>
            <a:r>
              <a:rPr dirty="0" sz="1100" spc="-245" b="1">
                <a:latin typeface="Arial"/>
                <a:cs typeface="Arial"/>
              </a:rPr>
              <a:t>a</a:t>
            </a:r>
            <a:r>
              <a:rPr dirty="0" sz="1100" spc="-140" b="1">
                <a:latin typeface="Arial"/>
                <a:cs typeface="Arial"/>
              </a:rPr>
              <a:t> </a:t>
            </a:r>
            <a:r>
              <a:rPr dirty="0" sz="1100" spc="-250" b="1">
                <a:latin typeface="Arial"/>
                <a:cs typeface="Arial"/>
              </a:rPr>
              <a:t>d</a:t>
            </a:r>
            <a:r>
              <a:rPr dirty="0" sz="1100" spc="-245" b="1">
                <a:latin typeface="Arial"/>
                <a:cs typeface="Arial"/>
              </a:rPr>
              <a:t>e</a:t>
            </a:r>
            <a:r>
              <a:rPr dirty="0" sz="1100" spc="-140" b="1">
                <a:latin typeface="Arial"/>
                <a:cs typeface="Arial"/>
              </a:rPr>
              <a:t> </a:t>
            </a:r>
            <a:r>
              <a:rPr dirty="0" sz="1100" spc="-240" b="1">
                <a:latin typeface="Arial"/>
                <a:cs typeface="Arial"/>
              </a:rPr>
              <a:t>c</a:t>
            </a:r>
            <a:r>
              <a:rPr dirty="0" sz="1100" spc="-250" b="1">
                <a:latin typeface="Arial"/>
                <a:cs typeface="Arial"/>
              </a:rPr>
              <a:t>on</a:t>
            </a:r>
            <a:r>
              <a:rPr dirty="0" sz="1100" spc="-240" b="1">
                <a:latin typeface="Arial"/>
                <a:cs typeface="Arial"/>
              </a:rPr>
              <a:t>s</a:t>
            </a:r>
            <a:r>
              <a:rPr dirty="0" sz="1100" spc="-250" b="1">
                <a:latin typeface="Arial"/>
                <a:cs typeface="Arial"/>
              </a:rPr>
              <a:t>u</a:t>
            </a:r>
            <a:r>
              <a:rPr dirty="0" sz="1100" spc="-100" b="1">
                <a:latin typeface="Arial"/>
                <a:cs typeface="Arial"/>
              </a:rPr>
              <a:t>l</a:t>
            </a:r>
            <a:r>
              <a:rPr dirty="0" sz="1100" spc="-160" b="1">
                <a:latin typeface="Arial"/>
                <a:cs typeface="Arial"/>
              </a:rPr>
              <a:t>t</a:t>
            </a:r>
            <a:r>
              <a:rPr dirty="0" sz="1100" spc="-245" b="1">
                <a:latin typeface="Arial"/>
                <a:cs typeface="Arial"/>
              </a:rPr>
              <a:t>a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44342" y="2919175"/>
            <a:ext cx="839469" cy="2076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00" spc="-305" b="1">
                <a:latin typeface="Arial"/>
                <a:cs typeface="Arial"/>
              </a:rPr>
              <a:t>L</a:t>
            </a:r>
            <a:r>
              <a:rPr dirty="0" sz="1200" spc="-125" b="1">
                <a:latin typeface="Arial"/>
                <a:cs typeface="Arial"/>
              </a:rPr>
              <a:t>I</a:t>
            </a:r>
            <a:r>
              <a:rPr dirty="0" sz="1200" spc="-390" b="1">
                <a:latin typeface="Arial"/>
                <a:cs typeface="Arial"/>
              </a:rPr>
              <a:t>ND</a:t>
            </a:r>
            <a:r>
              <a:rPr dirty="0" sz="1200" spc="-325" b="1">
                <a:latin typeface="Arial"/>
                <a:cs typeface="Arial"/>
              </a:rPr>
              <a:t>E</a:t>
            </a:r>
            <a:r>
              <a:rPr dirty="0" sz="1200" spc="-390" b="1">
                <a:latin typeface="Arial"/>
                <a:cs typeface="Arial"/>
              </a:rPr>
              <a:t>R</a:t>
            </a:r>
            <a:r>
              <a:rPr dirty="0" sz="1200" spc="-390" b="1">
                <a:latin typeface="Arial"/>
                <a:cs typeface="Arial"/>
              </a:rPr>
              <a:t>O</a:t>
            </a:r>
            <a:r>
              <a:rPr dirty="0" sz="1200" spc="-135" b="1">
                <a:latin typeface="Arial"/>
                <a:cs typeface="Arial"/>
              </a:rPr>
              <a:t> </a:t>
            </a:r>
            <a:r>
              <a:rPr dirty="0" sz="1200" spc="-405" b="1">
                <a:latin typeface="Arial"/>
                <a:cs typeface="Arial"/>
              </a:rPr>
              <a:t>O</a:t>
            </a:r>
            <a:r>
              <a:rPr dirty="0" sz="1200" spc="-390" b="1">
                <a:latin typeface="Arial"/>
                <a:cs typeface="Arial"/>
              </a:rPr>
              <a:t>R</a:t>
            </a:r>
            <a:r>
              <a:rPr dirty="0" sz="1200" spc="-125" b="1">
                <a:latin typeface="Arial"/>
                <a:cs typeface="Arial"/>
              </a:rPr>
              <a:t>I</a:t>
            </a:r>
            <a:r>
              <a:rPr dirty="0" sz="1200" spc="-325" b="1">
                <a:latin typeface="Arial"/>
                <a:cs typeface="Arial"/>
              </a:rPr>
              <a:t>E</a:t>
            </a:r>
            <a:r>
              <a:rPr dirty="0" sz="1200" spc="-390" b="1">
                <a:latin typeface="Arial"/>
                <a:cs typeface="Arial"/>
              </a:rPr>
              <a:t>N</a:t>
            </a:r>
            <a:r>
              <a:rPr dirty="0" sz="1200" spc="-320" b="1">
                <a:latin typeface="Arial"/>
                <a:cs typeface="Arial"/>
              </a:rPr>
              <a:t>TE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42415" y="1700784"/>
            <a:ext cx="6845934" cy="3096895"/>
            <a:chOff x="1042415" y="1700784"/>
            <a:chExt cx="6845934" cy="3096895"/>
          </a:xfrm>
        </p:grpSpPr>
        <p:sp>
          <p:nvSpPr>
            <p:cNvPr id="16" name="object 16"/>
            <p:cNvSpPr/>
            <p:nvPr/>
          </p:nvSpPr>
          <p:spPr>
            <a:xfrm>
              <a:off x="1052601" y="1700923"/>
              <a:ext cx="6832600" cy="8890"/>
            </a:xfrm>
            <a:custGeom>
              <a:avLst/>
              <a:gdLst/>
              <a:ahLst/>
              <a:cxnLst/>
              <a:rect l="l" t="t" r="r" b="b"/>
              <a:pathLst>
                <a:path w="6832600" h="8889">
                  <a:moveTo>
                    <a:pt x="6832320" y="0"/>
                  </a:moveTo>
                  <a:lnTo>
                    <a:pt x="0" y="0"/>
                  </a:lnTo>
                  <a:lnTo>
                    <a:pt x="0" y="1473"/>
                  </a:lnTo>
                  <a:lnTo>
                    <a:pt x="0" y="8851"/>
                  </a:lnTo>
                  <a:lnTo>
                    <a:pt x="6823900" y="8851"/>
                  </a:lnTo>
                  <a:lnTo>
                    <a:pt x="6823900" y="1473"/>
                  </a:lnTo>
                  <a:lnTo>
                    <a:pt x="6832320" y="1473"/>
                  </a:lnTo>
                  <a:lnTo>
                    <a:pt x="68323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49214" y="1700784"/>
              <a:ext cx="6839584" cy="9525"/>
            </a:xfrm>
            <a:custGeom>
              <a:avLst/>
              <a:gdLst/>
              <a:ahLst/>
              <a:cxnLst/>
              <a:rect l="l" t="t" r="r" b="b"/>
              <a:pathLst>
                <a:path w="6839584" h="9525">
                  <a:moveTo>
                    <a:pt x="6839009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6818137" y="9441"/>
                  </a:lnTo>
                  <a:lnTo>
                    <a:pt x="68390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351963" y="1899619"/>
              <a:ext cx="6097270" cy="9525"/>
            </a:xfrm>
            <a:custGeom>
              <a:avLst/>
              <a:gdLst/>
              <a:ahLst/>
              <a:cxnLst/>
              <a:rect l="l" t="t" r="r" b="b"/>
              <a:pathLst>
                <a:path w="6097270" h="9525">
                  <a:moveTo>
                    <a:pt x="6096708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6075837" y="9441"/>
                  </a:lnTo>
                  <a:lnTo>
                    <a:pt x="60967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348564" y="1899682"/>
              <a:ext cx="6100445" cy="9525"/>
            </a:xfrm>
            <a:custGeom>
              <a:avLst/>
              <a:gdLst/>
              <a:ahLst/>
              <a:cxnLst/>
              <a:rect l="l" t="t" r="r" b="b"/>
              <a:pathLst>
                <a:path w="6100445" h="9525">
                  <a:moveTo>
                    <a:pt x="6099968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6079097" y="9441"/>
                  </a:lnTo>
                  <a:lnTo>
                    <a:pt x="60999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351963" y="2515196"/>
              <a:ext cx="4736465" cy="9525"/>
            </a:xfrm>
            <a:custGeom>
              <a:avLst/>
              <a:gdLst/>
              <a:ahLst/>
              <a:cxnLst/>
              <a:rect l="l" t="t" r="r" b="b"/>
              <a:pathLst>
                <a:path w="4736465" h="9525">
                  <a:moveTo>
                    <a:pt x="4735895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4715024" y="9441"/>
                  </a:lnTo>
                  <a:lnTo>
                    <a:pt x="47358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348564" y="2515259"/>
              <a:ext cx="4739640" cy="9525"/>
            </a:xfrm>
            <a:custGeom>
              <a:avLst/>
              <a:gdLst/>
              <a:ahLst/>
              <a:cxnLst/>
              <a:rect l="l" t="t" r="r" b="b"/>
              <a:pathLst>
                <a:path w="4739640" h="9525">
                  <a:moveTo>
                    <a:pt x="4739155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4718284" y="9441"/>
                  </a:lnTo>
                  <a:lnTo>
                    <a:pt x="47391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52613" y="2922434"/>
              <a:ext cx="4135120" cy="9525"/>
            </a:xfrm>
            <a:custGeom>
              <a:avLst/>
              <a:gdLst/>
              <a:ahLst/>
              <a:cxnLst/>
              <a:rect l="l" t="t" r="r" b="b"/>
              <a:pathLst>
                <a:path w="4135120" h="9525">
                  <a:moveTo>
                    <a:pt x="4134994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4114123" y="9441"/>
                  </a:lnTo>
                  <a:lnTo>
                    <a:pt x="41349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49214" y="2922497"/>
              <a:ext cx="4138295" cy="9525"/>
            </a:xfrm>
            <a:custGeom>
              <a:avLst/>
              <a:gdLst/>
              <a:ahLst/>
              <a:cxnLst/>
              <a:rect l="l" t="t" r="r" b="b"/>
              <a:pathLst>
                <a:path w="4138295" h="9525">
                  <a:moveTo>
                    <a:pt x="4138254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4117383" y="9441"/>
                  </a:lnTo>
                  <a:lnTo>
                    <a:pt x="413825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341766" y="1714883"/>
              <a:ext cx="6985" cy="1212850"/>
            </a:xfrm>
            <a:custGeom>
              <a:avLst/>
              <a:gdLst/>
              <a:ahLst/>
              <a:cxnLst/>
              <a:rect l="l" t="t" r="r" b="b"/>
              <a:pathLst>
                <a:path w="6984" h="1212850">
                  <a:moveTo>
                    <a:pt x="6798" y="0"/>
                  </a:moveTo>
                  <a:lnTo>
                    <a:pt x="0" y="0"/>
                  </a:lnTo>
                  <a:lnTo>
                    <a:pt x="0" y="1212271"/>
                  </a:lnTo>
                  <a:lnTo>
                    <a:pt x="6798" y="1212271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341766" y="1710225"/>
              <a:ext cx="6985" cy="1221740"/>
            </a:xfrm>
            <a:custGeom>
              <a:avLst/>
              <a:gdLst/>
              <a:ahLst/>
              <a:cxnLst/>
              <a:rect l="l" t="t" r="r" b="b"/>
              <a:pathLst>
                <a:path w="6984" h="1221739">
                  <a:moveTo>
                    <a:pt x="6798" y="0"/>
                  </a:moveTo>
                  <a:lnTo>
                    <a:pt x="0" y="0"/>
                  </a:lnTo>
                  <a:lnTo>
                    <a:pt x="0" y="1221712"/>
                  </a:lnTo>
                  <a:lnTo>
                    <a:pt x="6798" y="1221712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110878" y="2529358"/>
              <a:ext cx="6985" cy="398145"/>
            </a:xfrm>
            <a:custGeom>
              <a:avLst/>
              <a:gdLst/>
              <a:ahLst/>
              <a:cxnLst/>
              <a:rect l="l" t="t" r="r" b="b"/>
              <a:pathLst>
                <a:path w="6985" h="398144">
                  <a:moveTo>
                    <a:pt x="6798" y="0"/>
                  </a:moveTo>
                  <a:lnTo>
                    <a:pt x="0" y="0"/>
                  </a:lnTo>
                  <a:lnTo>
                    <a:pt x="0" y="397796"/>
                  </a:lnTo>
                  <a:lnTo>
                    <a:pt x="6798" y="397796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110832" y="2524700"/>
              <a:ext cx="6985" cy="407670"/>
            </a:xfrm>
            <a:custGeom>
              <a:avLst/>
              <a:gdLst/>
              <a:ahLst/>
              <a:cxnLst/>
              <a:rect l="l" t="t" r="r" b="b"/>
              <a:pathLst>
                <a:path w="6985" h="407669">
                  <a:moveTo>
                    <a:pt x="6798" y="0"/>
                  </a:moveTo>
                  <a:lnTo>
                    <a:pt x="0" y="0"/>
                  </a:lnTo>
                  <a:lnTo>
                    <a:pt x="0" y="407237"/>
                  </a:lnTo>
                  <a:lnTo>
                    <a:pt x="6798" y="407237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628000" y="2529358"/>
              <a:ext cx="6985" cy="398145"/>
            </a:xfrm>
            <a:custGeom>
              <a:avLst/>
              <a:gdLst/>
              <a:ahLst/>
              <a:cxnLst/>
              <a:rect l="l" t="t" r="r" b="b"/>
              <a:pathLst>
                <a:path w="6985" h="398144">
                  <a:moveTo>
                    <a:pt x="6798" y="0"/>
                  </a:moveTo>
                  <a:lnTo>
                    <a:pt x="0" y="0"/>
                  </a:lnTo>
                  <a:lnTo>
                    <a:pt x="0" y="397796"/>
                  </a:lnTo>
                  <a:lnTo>
                    <a:pt x="6798" y="397796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628045" y="2524701"/>
              <a:ext cx="6985" cy="407670"/>
            </a:xfrm>
            <a:custGeom>
              <a:avLst/>
              <a:gdLst/>
              <a:ahLst/>
              <a:cxnLst/>
              <a:rect l="l" t="t" r="r" b="b"/>
              <a:pathLst>
                <a:path w="6985" h="407669">
                  <a:moveTo>
                    <a:pt x="6798" y="0"/>
                  </a:moveTo>
                  <a:lnTo>
                    <a:pt x="0" y="0"/>
                  </a:lnTo>
                  <a:lnTo>
                    <a:pt x="0" y="407237"/>
                  </a:lnTo>
                  <a:lnTo>
                    <a:pt x="6798" y="407237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417325" y="2529358"/>
              <a:ext cx="6985" cy="398145"/>
            </a:xfrm>
            <a:custGeom>
              <a:avLst/>
              <a:gdLst/>
              <a:ahLst/>
              <a:cxnLst/>
              <a:rect l="l" t="t" r="r" b="b"/>
              <a:pathLst>
                <a:path w="6985" h="398144">
                  <a:moveTo>
                    <a:pt x="6798" y="0"/>
                  </a:moveTo>
                  <a:lnTo>
                    <a:pt x="0" y="0"/>
                  </a:lnTo>
                  <a:lnTo>
                    <a:pt x="0" y="397796"/>
                  </a:lnTo>
                  <a:lnTo>
                    <a:pt x="6798" y="397796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417279" y="2524701"/>
              <a:ext cx="6985" cy="407670"/>
            </a:xfrm>
            <a:custGeom>
              <a:avLst/>
              <a:gdLst/>
              <a:ahLst/>
              <a:cxnLst/>
              <a:rect l="l" t="t" r="r" b="b"/>
              <a:pathLst>
                <a:path w="6985" h="407669">
                  <a:moveTo>
                    <a:pt x="6798" y="0"/>
                  </a:moveTo>
                  <a:lnTo>
                    <a:pt x="0" y="0"/>
                  </a:lnTo>
                  <a:lnTo>
                    <a:pt x="0" y="407237"/>
                  </a:lnTo>
                  <a:lnTo>
                    <a:pt x="6798" y="407237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016207" y="1913781"/>
              <a:ext cx="6985" cy="1013460"/>
            </a:xfrm>
            <a:custGeom>
              <a:avLst/>
              <a:gdLst/>
              <a:ahLst/>
              <a:cxnLst/>
              <a:rect l="l" t="t" r="r" b="b"/>
              <a:pathLst>
                <a:path w="6985" h="1013460">
                  <a:moveTo>
                    <a:pt x="6798" y="0"/>
                  </a:moveTo>
                  <a:lnTo>
                    <a:pt x="0" y="0"/>
                  </a:lnTo>
                  <a:lnTo>
                    <a:pt x="0" y="1013373"/>
                  </a:lnTo>
                  <a:lnTo>
                    <a:pt x="6798" y="1013373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016253" y="1909124"/>
              <a:ext cx="6985" cy="1022985"/>
            </a:xfrm>
            <a:custGeom>
              <a:avLst/>
              <a:gdLst/>
              <a:ahLst/>
              <a:cxnLst/>
              <a:rect l="l" t="t" r="r" b="b"/>
              <a:pathLst>
                <a:path w="6985" h="1022985">
                  <a:moveTo>
                    <a:pt x="6798" y="0"/>
                  </a:moveTo>
                  <a:lnTo>
                    <a:pt x="0" y="0"/>
                  </a:lnTo>
                  <a:lnTo>
                    <a:pt x="0" y="1022814"/>
                  </a:lnTo>
                  <a:lnTo>
                    <a:pt x="6798" y="1022814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642283" y="2529358"/>
              <a:ext cx="6985" cy="398145"/>
            </a:xfrm>
            <a:custGeom>
              <a:avLst/>
              <a:gdLst/>
              <a:ahLst/>
              <a:cxnLst/>
              <a:rect l="l" t="t" r="r" b="b"/>
              <a:pathLst>
                <a:path w="6985" h="398144">
                  <a:moveTo>
                    <a:pt x="6798" y="0"/>
                  </a:moveTo>
                  <a:lnTo>
                    <a:pt x="0" y="0"/>
                  </a:lnTo>
                  <a:lnTo>
                    <a:pt x="0" y="397796"/>
                  </a:lnTo>
                  <a:lnTo>
                    <a:pt x="6798" y="397796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642328" y="2524701"/>
              <a:ext cx="6985" cy="407670"/>
            </a:xfrm>
            <a:custGeom>
              <a:avLst/>
              <a:gdLst/>
              <a:ahLst/>
              <a:cxnLst/>
              <a:rect l="l" t="t" r="r" b="b"/>
              <a:pathLst>
                <a:path w="6985" h="407669">
                  <a:moveTo>
                    <a:pt x="6798" y="0"/>
                  </a:moveTo>
                  <a:lnTo>
                    <a:pt x="0" y="0"/>
                  </a:lnTo>
                  <a:lnTo>
                    <a:pt x="0" y="407237"/>
                  </a:lnTo>
                  <a:lnTo>
                    <a:pt x="6798" y="407237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990044" y="1913781"/>
              <a:ext cx="6985" cy="193675"/>
            </a:xfrm>
            <a:custGeom>
              <a:avLst/>
              <a:gdLst/>
              <a:ahLst/>
              <a:cxnLst/>
              <a:rect l="l" t="t" r="r" b="b"/>
              <a:pathLst>
                <a:path w="6984" h="193675">
                  <a:moveTo>
                    <a:pt x="6798" y="0"/>
                  </a:moveTo>
                  <a:lnTo>
                    <a:pt x="0" y="0"/>
                  </a:lnTo>
                  <a:lnTo>
                    <a:pt x="0" y="193302"/>
                  </a:lnTo>
                  <a:lnTo>
                    <a:pt x="6798" y="190227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989999" y="1909124"/>
              <a:ext cx="6985" cy="198120"/>
            </a:xfrm>
            <a:custGeom>
              <a:avLst/>
              <a:gdLst/>
              <a:ahLst/>
              <a:cxnLst/>
              <a:rect l="l" t="t" r="r" b="b"/>
              <a:pathLst>
                <a:path w="6984" h="198119">
                  <a:moveTo>
                    <a:pt x="6798" y="0"/>
                  </a:moveTo>
                  <a:lnTo>
                    <a:pt x="0" y="0"/>
                  </a:lnTo>
                  <a:lnTo>
                    <a:pt x="0" y="197981"/>
                  </a:lnTo>
                  <a:lnTo>
                    <a:pt x="6798" y="194905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52613" y="3130773"/>
              <a:ext cx="3674745" cy="9525"/>
            </a:xfrm>
            <a:custGeom>
              <a:avLst/>
              <a:gdLst/>
              <a:ahLst/>
              <a:cxnLst/>
              <a:rect l="l" t="t" r="r" b="b"/>
              <a:pathLst>
                <a:path w="3674745" h="9525">
                  <a:moveTo>
                    <a:pt x="3674433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3653561" y="9441"/>
                  </a:lnTo>
                  <a:lnTo>
                    <a:pt x="36744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49214" y="3130836"/>
              <a:ext cx="3677920" cy="9525"/>
            </a:xfrm>
            <a:custGeom>
              <a:avLst/>
              <a:gdLst/>
              <a:ahLst/>
              <a:cxnLst/>
              <a:rect l="l" t="t" r="r" b="b"/>
              <a:pathLst>
                <a:path w="3677920" h="9525">
                  <a:moveTo>
                    <a:pt x="3677693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3656821" y="9441"/>
                  </a:lnTo>
                  <a:lnTo>
                    <a:pt x="3677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4642283" y="3144935"/>
              <a:ext cx="6985" cy="24765"/>
            </a:xfrm>
            <a:custGeom>
              <a:avLst/>
              <a:gdLst/>
              <a:ahLst/>
              <a:cxnLst/>
              <a:rect l="l" t="t" r="r" b="b"/>
              <a:pathLst>
                <a:path w="6985" h="24764">
                  <a:moveTo>
                    <a:pt x="6798" y="0"/>
                  </a:moveTo>
                  <a:lnTo>
                    <a:pt x="0" y="0"/>
                  </a:lnTo>
                  <a:lnTo>
                    <a:pt x="0" y="24181"/>
                  </a:lnTo>
                  <a:lnTo>
                    <a:pt x="6798" y="21106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4642328" y="3140227"/>
              <a:ext cx="6985" cy="29209"/>
            </a:xfrm>
            <a:custGeom>
              <a:avLst/>
              <a:gdLst/>
              <a:ahLst/>
              <a:cxnLst/>
              <a:rect l="l" t="t" r="r" b="b"/>
              <a:pathLst>
                <a:path w="6985" h="29210">
                  <a:moveTo>
                    <a:pt x="6798" y="0"/>
                  </a:moveTo>
                  <a:lnTo>
                    <a:pt x="0" y="0"/>
                  </a:lnTo>
                  <a:lnTo>
                    <a:pt x="0" y="28869"/>
                  </a:lnTo>
                  <a:lnTo>
                    <a:pt x="6798" y="25793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052613" y="3339113"/>
              <a:ext cx="3214370" cy="9525"/>
            </a:xfrm>
            <a:custGeom>
              <a:avLst/>
              <a:gdLst/>
              <a:ahLst/>
              <a:cxnLst/>
              <a:rect l="l" t="t" r="r" b="b"/>
              <a:pathLst>
                <a:path w="3214370" h="9525">
                  <a:moveTo>
                    <a:pt x="3213871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3193000" y="9441"/>
                  </a:lnTo>
                  <a:lnTo>
                    <a:pt x="32138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49214" y="3339176"/>
              <a:ext cx="3217545" cy="9525"/>
            </a:xfrm>
            <a:custGeom>
              <a:avLst/>
              <a:gdLst/>
              <a:ahLst/>
              <a:cxnLst/>
              <a:rect l="l" t="t" r="r" b="b"/>
              <a:pathLst>
                <a:path w="3217545" h="9525">
                  <a:moveTo>
                    <a:pt x="3217131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3196260" y="9441"/>
                  </a:lnTo>
                  <a:lnTo>
                    <a:pt x="32171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52613" y="3547465"/>
              <a:ext cx="2753360" cy="9525"/>
            </a:xfrm>
            <a:custGeom>
              <a:avLst/>
              <a:gdLst/>
              <a:ahLst/>
              <a:cxnLst/>
              <a:rect l="l" t="t" r="r" b="b"/>
              <a:pathLst>
                <a:path w="2753360" h="9525">
                  <a:moveTo>
                    <a:pt x="2753282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2732411" y="9441"/>
                  </a:lnTo>
                  <a:lnTo>
                    <a:pt x="275328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49214" y="3547465"/>
              <a:ext cx="2757170" cy="9525"/>
            </a:xfrm>
            <a:custGeom>
              <a:avLst/>
              <a:gdLst/>
              <a:ahLst/>
              <a:cxnLst/>
              <a:rect l="l" t="t" r="r" b="b"/>
              <a:pathLst>
                <a:path w="2757170" h="9525">
                  <a:moveTo>
                    <a:pt x="2756681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2735810" y="9441"/>
                  </a:lnTo>
                  <a:lnTo>
                    <a:pt x="27566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052613" y="3755817"/>
              <a:ext cx="2292985" cy="9525"/>
            </a:xfrm>
            <a:custGeom>
              <a:avLst/>
              <a:gdLst/>
              <a:ahLst/>
              <a:cxnLst/>
              <a:rect l="l" t="t" r="r" b="b"/>
              <a:pathLst>
                <a:path w="2292985" h="9525">
                  <a:moveTo>
                    <a:pt x="2292693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2271821" y="9441"/>
                  </a:lnTo>
                  <a:lnTo>
                    <a:pt x="22926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49214" y="3755817"/>
              <a:ext cx="2296160" cy="9525"/>
            </a:xfrm>
            <a:custGeom>
              <a:avLst/>
              <a:gdLst/>
              <a:ahLst/>
              <a:cxnLst/>
              <a:rect l="l" t="t" r="r" b="b"/>
              <a:pathLst>
                <a:path w="2296160" h="9525">
                  <a:moveTo>
                    <a:pt x="2296092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2275221" y="9441"/>
                  </a:lnTo>
                  <a:lnTo>
                    <a:pt x="22960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052613" y="3964156"/>
              <a:ext cx="1832610" cy="9525"/>
            </a:xfrm>
            <a:custGeom>
              <a:avLst/>
              <a:gdLst/>
              <a:ahLst/>
              <a:cxnLst/>
              <a:rect l="l" t="t" r="r" b="b"/>
              <a:pathLst>
                <a:path w="1832610" h="9525">
                  <a:moveTo>
                    <a:pt x="1832131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1811260" y="9441"/>
                  </a:lnTo>
                  <a:lnTo>
                    <a:pt x="18321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049214" y="3964156"/>
              <a:ext cx="1835785" cy="9525"/>
            </a:xfrm>
            <a:custGeom>
              <a:avLst/>
              <a:gdLst/>
              <a:ahLst/>
              <a:cxnLst/>
              <a:rect l="l" t="t" r="r" b="b"/>
              <a:pathLst>
                <a:path w="1835785" h="9525">
                  <a:moveTo>
                    <a:pt x="1835530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1814659" y="9441"/>
                  </a:lnTo>
                  <a:lnTo>
                    <a:pt x="183553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052613" y="4172495"/>
              <a:ext cx="1371600" cy="9525"/>
            </a:xfrm>
            <a:custGeom>
              <a:avLst/>
              <a:gdLst/>
              <a:ahLst/>
              <a:cxnLst/>
              <a:rect l="l" t="t" r="r" b="b"/>
              <a:pathLst>
                <a:path w="1371600" h="9525">
                  <a:moveTo>
                    <a:pt x="1371570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1350698" y="9441"/>
                  </a:lnTo>
                  <a:lnTo>
                    <a:pt x="13715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049214" y="4172495"/>
              <a:ext cx="1375410" cy="9525"/>
            </a:xfrm>
            <a:custGeom>
              <a:avLst/>
              <a:gdLst/>
              <a:ahLst/>
              <a:cxnLst/>
              <a:rect l="l" t="t" r="r" b="b"/>
              <a:pathLst>
                <a:path w="1375410" h="9525">
                  <a:moveTo>
                    <a:pt x="1374969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1354098" y="9441"/>
                  </a:lnTo>
                  <a:lnTo>
                    <a:pt x="13749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052613" y="4380835"/>
              <a:ext cx="911225" cy="9525"/>
            </a:xfrm>
            <a:custGeom>
              <a:avLst/>
              <a:gdLst/>
              <a:ahLst/>
              <a:cxnLst/>
              <a:rect l="l" t="t" r="r" b="b"/>
              <a:pathLst>
                <a:path w="911225" h="9525">
                  <a:moveTo>
                    <a:pt x="911008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890137" y="9441"/>
                  </a:lnTo>
                  <a:lnTo>
                    <a:pt x="9110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49214" y="4380835"/>
              <a:ext cx="915035" cy="9525"/>
            </a:xfrm>
            <a:custGeom>
              <a:avLst/>
              <a:gdLst/>
              <a:ahLst/>
              <a:cxnLst/>
              <a:rect l="l" t="t" r="r" b="b"/>
              <a:pathLst>
                <a:path w="915035" h="9525">
                  <a:moveTo>
                    <a:pt x="914408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893536" y="9441"/>
                  </a:lnTo>
                  <a:lnTo>
                    <a:pt x="9144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042415" y="1705442"/>
              <a:ext cx="6985" cy="2888615"/>
            </a:xfrm>
            <a:custGeom>
              <a:avLst/>
              <a:gdLst/>
              <a:ahLst/>
              <a:cxnLst/>
              <a:rect l="l" t="t" r="r" b="b"/>
              <a:pathLst>
                <a:path w="6984" h="2888615">
                  <a:moveTo>
                    <a:pt x="6798" y="0"/>
                  </a:moveTo>
                  <a:lnTo>
                    <a:pt x="0" y="0"/>
                  </a:lnTo>
                  <a:lnTo>
                    <a:pt x="0" y="2888453"/>
                  </a:lnTo>
                  <a:lnTo>
                    <a:pt x="6798" y="2888453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042415" y="1700784"/>
              <a:ext cx="6985" cy="2898140"/>
            </a:xfrm>
            <a:custGeom>
              <a:avLst/>
              <a:gdLst/>
              <a:ahLst/>
              <a:cxnLst/>
              <a:rect l="l" t="t" r="r" b="b"/>
              <a:pathLst>
                <a:path w="6984" h="2898140">
                  <a:moveTo>
                    <a:pt x="6798" y="0"/>
                  </a:moveTo>
                  <a:lnTo>
                    <a:pt x="0" y="0"/>
                  </a:lnTo>
                  <a:lnTo>
                    <a:pt x="0" y="2897831"/>
                  </a:lnTo>
                  <a:lnTo>
                    <a:pt x="6798" y="2897831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052613" y="4589174"/>
              <a:ext cx="450850" cy="9525"/>
            </a:xfrm>
            <a:custGeom>
              <a:avLst/>
              <a:gdLst/>
              <a:ahLst/>
              <a:cxnLst/>
              <a:rect l="l" t="t" r="r" b="b"/>
              <a:pathLst>
                <a:path w="450850" h="9525">
                  <a:moveTo>
                    <a:pt x="450447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429576" y="9441"/>
                  </a:lnTo>
                  <a:lnTo>
                    <a:pt x="45044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49214" y="4589174"/>
              <a:ext cx="454025" cy="9525"/>
            </a:xfrm>
            <a:custGeom>
              <a:avLst/>
              <a:gdLst/>
              <a:ahLst/>
              <a:cxnLst/>
              <a:rect l="l" t="t" r="r" b="b"/>
              <a:pathLst>
                <a:path w="454025" h="9525">
                  <a:moveTo>
                    <a:pt x="453846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432975" y="9441"/>
                  </a:lnTo>
                  <a:lnTo>
                    <a:pt x="4538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045815" y="4788066"/>
              <a:ext cx="17780" cy="8255"/>
            </a:xfrm>
            <a:custGeom>
              <a:avLst/>
              <a:gdLst/>
              <a:ahLst/>
              <a:cxnLst/>
              <a:rect l="l" t="t" r="r" b="b"/>
              <a:pathLst>
                <a:path w="17780" h="8254">
                  <a:moveTo>
                    <a:pt x="17569" y="0"/>
                  </a:moveTo>
                  <a:lnTo>
                    <a:pt x="0" y="0"/>
                  </a:lnTo>
                  <a:lnTo>
                    <a:pt x="0" y="7947"/>
                  </a:lnTo>
                  <a:lnTo>
                    <a:pt x="17569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042415" y="4788066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20968" y="0"/>
                  </a:moveTo>
                  <a:lnTo>
                    <a:pt x="0" y="0"/>
                  </a:lnTo>
                  <a:lnTo>
                    <a:pt x="0" y="9441"/>
                  </a:lnTo>
                  <a:lnTo>
                    <a:pt x="2096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042403" y="4602632"/>
              <a:ext cx="6985" cy="194945"/>
            </a:xfrm>
            <a:custGeom>
              <a:avLst/>
              <a:gdLst/>
              <a:ahLst/>
              <a:cxnLst/>
              <a:rect l="l" t="t" r="r" b="b"/>
              <a:pathLst>
                <a:path w="6984" h="194945">
                  <a:moveTo>
                    <a:pt x="6807" y="0"/>
                  </a:moveTo>
                  <a:lnTo>
                    <a:pt x="0" y="0"/>
                  </a:lnTo>
                  <a:lnTo>
                    <a:pt x="0" y="191973"/>
                  </a:lnTo>
                  <a:lnTo>
                    <a:pt x="12" y="194919"/>
                  </a:lnTo>
                  <a:lnTo>
                    <a:pt x="3276" y="194932"/>
                  </a:lnTo>
                  <a:lnTo>
                    <a:pt x="3276" y="191973"/>
                  </a:lnTo>
                  <a:lnTo>
                    <a:pt x="6807" y="191973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042403" y="4598199"/>
              <a:ext cx="6985" cy="199390"/>
            </a:xfrm>
            <a:custGeom>
              <a:avLst/>
              <a:gdLst/>
              <a:ahLst/>
              <a:cxnLst/>
              <a:rect l="l" t="t" r="r" b="b"/>
              <a:pathLst>
                <a:path w="6984" h="199389">
                  <a:moveTo>
                    <a:pt x="6807" y="0"/>
                  </a:moveTo>
                  <a:lnTo>
                    <a:pt x="0" y="0"/>
                  </a:lnTo>
                  <a:lnTo>
                    <a:pt x="0" y="196405"/>
                  </a:lnTo>
                  <a:lnTo>
                    <a:pt x="12" y="199351"/>
                  </a:lnTo>
                  <a:lnTo>
                    <a:pt x="3276" y="199364"/>
                  </a:lnTo>
                  <a:lnTo>
                    <a:pt x="3276" y="196405"/>
                  </a:lnTo>
                  <a:lnTo>
                    <a:pt x="6807" y="196405"/>
                  </a:lnTo>
                  <a:lnTo>
                    <a:pt x="680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341766" y="4603336"/>
              <a:ext cx="6985" cy="59055"/>
            </a:xfrm>
            <a:custGeom>
              <a:avLst/>
              <a:gdLst/>
              <a:ahLst/>
              <a:cxnLst/>
              <a:rect l="l" t="t" r="r" b="b"/>
              <a:pathLst>
                <a:path w="6984" h="59054">
                  <a:moveTo>
                    <a:pt x="6798" y="0"/>
                  </a:moveTo>
                  <a:lnTo>
                    <a:pt x="0" y="0"/>
                  </a:lnTo>
                  <a:lnTo>
                    <a:pt x="0" y="58800"/>
                  </a:lnTo>
                  <a:lnTo>
                    <a:pt x="6798" y="55725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341766" y="4598610"/>
              <a:ext cx="6985" cy="64135"/>
            </a:xfrm>
            <a:custGeom>
              <a:avLst/>
              <a:gdLst/>
              <a:ahLst/>
              <a:cxnLst/>
              <a:rect l="l" t="t" r="r" b="b"/>
              <a:pathLst>
                <a:path w="6984" h="64135">
                  <a:moveTo>
                    <a:pt x="6798" y="0"/>
                  </a:moveTo>
                  <a:lnTo>
                    <a:pt x="0" y="0"/>
                  </a:lnTo>
                  <a:lnTo>
                    <a:pt x="0" y="63527"/>
                  </a:lnTo>
                  <a:lnTo>
                    <a:pt x="6798" y="60452"/>
                  </a:lnTo>
                  <a:lnTo>
                    <a:pt x="679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458"/>
            <a:ext cx="9143999" cy="66425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9722" y="562102"/>
            <a:ext cx="29978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315">
                <a:latin typeface="Arial"/>
                <a:cs typeface="Arial"/>
              </a:rPr>
              <a:t>Á</a:t>
            </a:r>
            <a:r>
              <a:rPr dirty="0" spc="-325">
                <a:latin typeface="Arial"/>
                <a:cs typeface="Arial"/>
              </a:rPr>
              <a:t>R</a:t>
            </a:r>
            <a:r>
              <a:rPr dirty="0" spc="-290">
                <a:latin typeface="Arial"/>
                <a:cs typeface="Arial"/>
              </a:rPr>
              <a:t>E</a:t>
            </a:r>
            <a:r>
              <a:rPr dirty="0" spc="-325">
                <a:latin typeface="Arial"/>
                <a:cs typeface="Arial"/>
              </a:rPr>
              <a:t>A</a:t>
            </a:r>
            <a:r>
              <a:rPr dirty="0" spc="-290">
                <a:latin typeface="Arial"/>
                <a:cs typeface="Arial"/>
              </a:rPr>
              <a:t>S</a:t>
            </a:r>
            <a:r>
              <a:rPr dirty="0" spc="-90">
                <a:latin typeface="Arial"/>
                <a:cs typeface="Arial"/>
              </a:rPr>
              <a:t> </a:t>
            </a:r>
            <a:r>
              <a:rPr dirty="0" spc="-305">
                <a:latin typeface="Arial"/>
                <a:cs typeface="Arial"/>
              </a:rPr>
              <a:t>DE</a:t>
            </a:r>
            <a:r>
              <a:rPr dirty="0" spc="-185">
                <a:latin typeface="Arial"/>
                <a:cs typeface="Arial"/>
              </a:rPr>
              <a:t> </a:t>
            </a:r>
            <a:r>
              <a:rPr dirty="0" spc="-290">
                <a:latin typeface="Arial"/>
                <a:cs typeface="Arial"/>
              </a:rPr>
              <a:t>AF</a:t>
            </a:r>
            <a:r>
              <a:rPr dirty="0" spc="-305">
                <a:latin typeface="Arial"/>
                <a:cs typeface="Arial"/>
              </a:rPr>
              <a:t>E</a:t>
            </a:r>
            <a:r>
              <a:rPr dirty="0" spc="-315">
                <a:latin typeface="Arial"/>
                <a:cs typeface="Arial"/>
              </a:rPr>
              <a:t>C</a:t>
            </a:r>
            <a:r>
              <a:rPr dirty="0" spc="-420">
                <a:latin typeface="Arial"/>
                <a:cs typeface="Arial"/>
              </a:rPr>
              <a:t>T</a:t>
            </a:r>
            <a:r>
              <a:rPr dirty="0" spc="-315">
                <a:latin typeface="Arial"/>
                <a:cs typeface="Arial"/>
              </a:rPr>
              <a:t>A</a:t>
            </a:r>
            <a:r>
              <a:rPr dirty="0" spc="-325">
                <a:latin typeface="Arial"/>
                <a:cs typeface="Arial"/>
              </a:rPr>
              <a:t>C</a:t>
            </a:r>
            <a:r>
              <a:rPr dirty="0" spc="-125">
                <a:latin typeface="Arial"/>
                <a:cs typeface="Arial"/>
              </a:rPr>
              <a:t>I</a:t>
            </a:r>
            <a:r>
              <a:rPr dirty="0" spc="-330">
                <a:latin typeface="Arial"/>
                <a:cs typeface="Arial"/>
              </a:rPr>
              <a:t>Ó</a:t>
            </a:r>
            <a:r>
              <a:rPr dirty="0" spc="-315">
                <a:latin typeface="Arial"/>
                <a:cs typeface="Arial"/>
              </a:rPr>
              <a:t>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39339" cy="11597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0940" y="1420831"/>
            <a:ext cx="7188200" cy="62293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dirty="0" sz="1800" spc="-175">
                <a:latin typeface="Arial MT"/>
                <a:cs typeface="Arial MT"/>
              </a:rPr>
              <a:t>Áreas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8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afectación</a:t>
            </a:r>
            <a:r>
              <a:rPr dirty="0" sz="1800" spc="75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referencial</a:t>
            </a:r>
            <a:r>
              <a:rPr dirty="0" sz="1800" spc="8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hacia</a:t>
            </a:r>
            <a:r>
              <a:rPr dirty="0" sz="1800" spc="65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los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predios</a:t>
            </a:r>
            <a:r>
              <a:rPr dirty="0" sz="1800" spc="9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que</a:t>
            </a:r>
            <a:r>
              <a:rPr dirty="0" sz="1800" spc="7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colindan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con</a:t>
            </a:r>
            <a:r>
              <a:rPr dirty="0" sz="1800" spc="7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</a:t>
            </a:r>
            <a:r>
              <a:rPr dirty="0" sz="1800" spc="60">
                <a:latin typeface="Arial MT"/>
                <a:cs typeface="Arial MT"/>
              </a:rPr>
              <a:t> </a:t>
            </a:r>
            <a:r>
              <a:rPr dirty="0" sz="1800" spc="-135">
                <a:latin typeface="Arial MT"/>
                <a:cs typeface="Arial MT"/>
              </a:rPr>
              <a:t>calle</a:t>
            </a:r>
            <a:r>
              <a:rPr dirty="0" sz="1800" spc="6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“Rosario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800" spc="-215">
                <a:latin typeface="Arial MT"/>
                <a:cs typeface="Arial MT"/>
              </a:rPr>
              <a:t>B</a:t>
            </a:r>
            <a:r>
              <a:rPr dirty="0" sz="1800" spc="-190">
                <a:latin typeface="Arial MT"/>
                <a:cs typeface="Arial MT"/>
              </a:rPr>
              <a:t>o</a:t>
            </a:r>
            <a:r>
              <a:rPr dirty="0" sz="1800" spc="-90">
                <a:latin typeface="Arial MT"/>
                <a:cs typeface="Arial MT"/>
              </a:rPr>
              <a:t>rj</a:t>
            </a:r>
            <a:r>
              <a:rPr dirty="0" sz="1800" spc="-195">
                <a:latin typeface="Arial MT"/>
                <a:cs typeface="Arial MT"/>
              </a:rPr>
              <a:t>a</a:t>
            </a:r>
            <a:r>
              <a:rPr dirty="0" sz="1800" spc="-110">
                <a:latin typeface="Arial MT"/>
                <a:cs typeface="Arial MT"/>
              </a:rPr>
              <a:t>”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(</a:t>
            </a:r>
            <a:r>
              <a:rPr dirty="0" sz="1800" spc="-220">
                <a:latin typeface="Arial MT"/>
                <a:cs typeface="Arial MT"/>
              </a:rPr>
              <a:t>S</a:t>
            </a:r>
            <a:r>
              <a:rPr dirty="0" sz="1800" spc="-190">
                <a:latin typeface="Arial MT"/>
                <a:cs typeface="Arial MT"/>
              </a:rPr>
              <a:t>42</a:t>
            </a:r>
            <a:r>
              <a:rPr dirty="0" sz="1800" spc="-110">
                <a:latin typeface="Arial MT"/>
                <a:cs typeface="Arial MT"/>
              </a:rPr>
              <a:t>)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038604" y="2337307"/>
            <a:ext cx="4993640" cy="3265804"/>
            <a:chOff x="2038604" y="2337307"/>
            <a:chExt cx="4993640" cy="3265804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1304" y="2350007"/>
              <a:ext cx="4968240" cy="32400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044954" y="2343657"/>
              <a:ext cx="4980940" cy="3253104"/>
            </a:xfrm>
            <a:custGeom>
              <a:avLst/>
              <a:gdLst/>
              <a:ahLst/>
              <a:cxnLst/>
              <a:rect l="l" t="t" r="r" b="b"/>
              <a:pathLst>
                <a:path w="4980940" h="3253104">
                  <a:moveTo>
                    <a:pt x="0" y="3252724"/>
                  </a:moveTo>
                  <a:lnTo>
                    <a:pt x="4980940" y="3252724"/>
                  </a:lnTo>
                  <a:lnTo>
                    <a:pt x="4980940" y="0"/>
                  </a:lnTo>
                  <a:lnTo>
                    <a:pt x="0" y="0"/>
                  </a:lnTo>
                  <a:lnTo>
                    <a:pt x="0" y="325272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458"/>
            <a:ext cx="9143999" cy="66425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1448" y="1059256"/>
            <a:ext cx="278955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5" b="0">
                <a:latin typeface="Calibri Light"/>
                <a:cs typeface="Calibri Light"/>
              </a:rPr>
              <a:t>ÁREAS</a:t>
            </a:r>
            <a:r>
              <a:rPr dirty="0" spc="-110" b="0">
                <a:latin typeface="Calibri Light"/>
                <a:cs typeface="Calibri Light"/>
              </a:rPr>
              <a:t> </a:t>
            </a:r>
            <a:r>
              <a:rPr dirty="0" b="0">
                <a:latin typeface="Calibri Light"/>
                <a:cs typeface="Calibri Light"/>
              </a:rPr>
              <a:t>DE</a:t>
            </a:r>
            <a:r>
              <a:rPr dirty="0" spc="-90" b="0">
                <a:latin typeface="Calibri Light"/>
                <a:cs typeface="Calibri Light"/>
              </a:rPr>
              <a:t> </a:t>
            </a:r>
            <a:r>
              <a:rPr dirty="0" spc="-40" b="0">
                <a:latin typeface="Calibri Light"/>
                <a:cs typeface="Calibri Light"/>
              </a:rPr>
              <a:t>AFECTACIÓN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39339" cy="11597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18063" y="2780369"/>
            <a:ext cx="3026410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793115" algn="l"/>
                <a:tab pos="1195705" algn="l"/>
              </a:tabLst>
            </a:pPr>
            <a:r>
              <a:rPr dirty="0" sz="1150" spc="-390" b="1">
                <a:latin typeface="Arial"/>
                <a:cs typeface="Arial"/>
              </a:rPr>
              <a:t>C</a:t>
            </a:r>
            <a:r>
              <a:rPr dirty="0" sz="1150" spc="-125" b="1">
                <a:latin typeface="Arial"/>
                <a:cs typeface="Arial"/>
              </a:rPr>
              <a:t>l</a:t>
            </a:r>
            <a:r>
              <a:rPr dirty="0" sz="1150" spc="-295" b="1">
                <a:latin typeface="Arial"/>
                <a:cs typeface="Arial"/>
              </a:rPr>
              <a:t>av</a:t>
            </a:r>
            <a:r>
              <a:rPr dirty="0" sz="1150" spc="-300" b="1">
                <a:latin typeface="Arial"/>
                <a:cs typeface="Arial"/>
              </a:rPr>
              <a:t>e</a:t>
            </a:r>
            <a:r>
              <a:rPr dirty="0" sz="1150" spc="-170" b="1">
                <a:latin typeface="Arial"/>
                <a:cs typeface="Arial"/>
              </a:rPr>
              <a:t> </a:t>
            </a:r>
            <a:r>
              <a:rPr dirty="0" sz="1150" spc="-295" b="1">
                <a:latin typeface="Arial"/>
                <a:cs typeface="Arial"/>
              </a:rPr>
              <a:t>ca</a:t>
            </a:r>
            <a:r>
              <a:rPr dirty="0" sz="1150" spc="-190" b="1">
                <a:latin typeface="Arial"/>
                <a:cs typeface="Arial"/>
              </a:rPr>
              <a:t>t</a:t>
            </a:r>
            <a:r>
              <a:rPr dirty="0" sz="1150" spc="-295" b="1">
                <a:latin typeface="Arial"/>
                <a:cs typeface="Arial"/>
              </a:rPr>
              <a:t>as</a:t>
            </a:r>
            <a:r>
              <a:rPr dirty="0" sz="1150" spc="-190" b="1">
                <a:latin typeface="Arial"/>
                <a:cs typeface="Arial"/>
              </a:rPr>
              <a:t>t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sz="1150" spc="-295" b="1">
                <a:latin typeface="Arial"/>
                <a:cs typeface="Arial"/>
              </a:rPr>
              <a:t>a</a:t>
            </a:r>
            <a:r>
              <a:rPr dirty="0" sz="1150" spc="-150" b="1">
                <a:latin typeface="Arial"/>
                <a:cs typeface="Arial"/>
              </a:rPr>
              <a:t>l</a:t>
            </a:r>
            <a:r>
              <a:rPr dirty="0" sz="1150" b="1">
                <a:latin typeface="Arial"/>
                <a:cs typeface="Arial"/>
              </a:rPr>
              <a:t>	</a:t>
            </a:r>
            <a:r>
              <a:rPr dirty="0" sz="1150" spc="-375" b="1">
                <a:latin typeface="Arial"/>
                <a:cs typeface="Arial"/>
              </a:rPr>
              <a:t>P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sz="1150" spc="-295" b="1">
                <a:latin typeface="Arial"/>
                <a:cs typeface="Arial"/>
              </a:rPr>
              <a:t>e</a:t>
            </a:r>
            <a:r>
              <a:rPr dirty="0" sz="1150" spc="-310" b="1">
                <a:latin typeface="Arial"/>
                <a:cs typeface="Arial"/>
              </a:rPr>
              <a:t>d</a:t>
            </a:r>
            <a:r>
              <a:rPr dirty="0" sz="1150" spc="-125" b="1">
                <a:latin typeface="Arial"/>
                <a:cs typeface="Arial"/>
              </a:rPr>
              <a:t>i</a:t>
            </a:r>
            <a:r>
              <a:rPr dirty="0" sz="1150" spc="-330" b="1">
                <a:latin typeface="Arial"/>
                <a:cs typeface="Arial"/>
              </a:rPr>
              <a:t>o</a:t>
            </a:r>
            <a:r>
              <a:rPr dirty="0" sz="1150" b="1">
                <a:latin typeface="Arial"/>
                <a:cs typeface="Arial"/>
              </a:rPr>
              <a:t>	</a:t>
            </a:r>
            <a:r>
              <a:rPr dirty="0" sz="1150" spc="-390" b="1">
                <a:latin typeface="Arial"/>
                <a:cs typeface="Arial"/>
              </a:rPr>
              <a:t>Á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sz="1150" spc="-295" b="1">
                <a:latin typeface="Arial"/>
                <a:cs typeface="Arial"/>
              </a:rPr>
              <a:t>e</a:t>
            </a:r>
            <a:r>
              <a:rPr dirty="0" sz="1150" spc="-300" b="1">
                <a:latin typeface="Arial"/>
                <a:cs typeface="Arial"/>
              </a:rPr>
              <a:t>a</a:t>
            </a:r>
            <a:r>
              <a:rPr dirty="0" sz="1150" spc="-170" b="1">
                <a:latin typeface="Arial"/>
                <a:cs typeface="Arial"/>
              </a:rPr>
              <a:t> </a:t>
            </a:r>
            <a:r>
              <a:rPr dirty="0" sz="1150" spc="-310" b="1">
                <a:latin typeface="Arial"/>
                <a:cs typeface="Arial"/>
              </a:rPr>
              <a:t>d</a:t>
            </a:r>
            <a:r>
              <a:rPr dirty="0" sz="1150" spc="-300" b="1">
                <a:latin typeface="Arial"/>
                <a:cs typeface="Arial"/>
              </a:rPr>
              <a:t>e</a:t>
            </a:r>
            <a:r>
              <a:rPr dirty="0" sz="1150" spc="-170" b="1">
                <a:latin typeface="Arial"/>
                <a:cs typeface="Arial"/>
              </a:rPr>
              <a:t> </a:t>
            </a:r>
            <a:r>
              <a:rPr dirty="0" sz="1150" spc="-295" b="1">
                <a:latin typeface="Arial"/>
                <a:cs typeface="Arial"/>
              </a:rPr>
              <a:t>esc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sz="1150" spc="-125" b="1">
                <a:latin typeface="Arial"/>
                <a:cs typeface="Arial"/>
              </a:rPr>
              <a:t>i</a:t>
            </a:r>
            <a:r>
              <a:rPr dirty="0" sz="1150" spc="-190" b="1">
                <a:latin typeface="Arial"/>
                <a:cs typeface="Arial"/>
              </a:rPr>
              <a:t>t</a:t>
            </a:r>
            <a:r>
              <a:rPr dirty="0" sz="1150" spc="-310" b="1">
                <a:latin typeface="Arial"/>
                <a:cs typeface="Arial"/>
              </a:rPr>
              <a:t>u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sz="1150" spc="-300" b="1">
                <a:latin typeface="Arial"/>
                <a:cs typeface="Arial"/>
              </a:rPr>
              <a:t>a</a:t>
            </a:r>
            <a:r>
              <a:rPr dirty="0" sz="1150" b="1">
                <a:latin typeface="Arial"/>
                <a:cs typeface="Arial"/>
              </a:rPr>
              <a:t> </a:t>
            </a:r>
            <a:r>
              <a:rPr dirty="0" sz="1150" spc="75" b="1">
                <a:latin typeface="Arial"/>
                <a:cs typeface="Arial"/>
              </a:rPr>
              <a:t> </a:t>
            </a:r>
            <a:r>
              <a:rPr dirty="0" sz="1150" spc="-390" b="1">
                <a:latin typeface="Arial"/>
                <a:cs typeface="Arial"/>
              </a:rPr>
              <a:t>Á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sz="1150" spc="-295" b="1">
                <a:latin typeface="Arial"/>
                <a:cs typeface="Arial"/>
              </a:rPr>
              <a:t>e</a:t>
            </a:r>
            <a:r>
              <a:rPr dirty="0" sz="1150" spc="-300" b="1">
                <a:latin typeface="Arial"/>
                <a:cs typeface="Arial"/>
              </a:rPr>
              <a:t>a</a:t>
            </a:r>
            <a:r>
              <a:rPr dirty="0" sz="1150" spc="-170" b="1">
                <a:latin typeface="Arial"/>
                <a:cs typeface="Arial"/>
              </a:rPr>
              <a:t> </a:t>
            </a:r>
            <a:r>
              <a:rPr dirty="0" sz="1150" spc="-310" b="1">
                <a:latin typeface="Arial"/>
                <a:cs typeface="Arial"/>
              </a:rPr>
              <a:t>g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sz="1150" spc="-295" b="1">
                <a:latin typeface="Arial"/>
                <a:cs typeface="Arial"/>
              </a:rPr>
              <a:t>á</a:t>
            </a:r>
            <a:r>
              <a:rPr dirty="0" sz="1150" spc="-190" b="1">
                <a:latin typeface="Arial"/>
                <a:cs typeface="Arial"/>
              </a:rPr>
              <a:t>f</a:t>
            </a:r>
            <a:r>
              <a:rPr dirty="0" sz="1150" spc="-125" b="1">
                <a:latin typeface="Arial"/>
                <a:cs typeface="Arial"/>
              </a:rPr>
              <a:t>i</a:t>
            </a:r>
            <a:r>
              <a:rPr dirty="0" sz="1150" spc="-295" b="1">
                <a:latin typeface="Arial"/>
                <a:cs typeface="Arial"/>
              </a:rPr>
              <a:t>c</a:t>
            </a:r>
            <a:r>
              <a:rPr dirty="0" sz="1150" spc="-300" b="1">
                <a:latin typeface="Arial"/>
                <a:cs typeface="Arial"/>
              </a:rPr>
              <a:t>a</a:t>
            </a:r>
            <a:r>
              <a:rPr dirty="0" sz="1150" b="1">
                <a:latin typeface="Arial"/>
                <a:cs typeface="Arial"/>
              </a:rPr>
              <a:t> </a:t>
            </a:r>
            <a:r>
              <a:rPr dirty="0" sz="1150" spc="20" b="1">
                <a:latin typeface="Arial"/>
                <a:cs typeface="Arial"/>
              </a:rPr>
              <a:t> </a:t>
            </a:r>
            <a:r>
              <a:rPr dirty="0" baseline="36231" sz="1725" spc="-585" b="1">
                <a:latin typeface="Arial"/>
                <a:cs typeface="Arial"/>
              </a:rPr>
              <a:t>D</a:t>
            </a:r>
            <a:r>
              <a:rPr dirty="0" baseline="36231" sz="1725" spc="-187" b="1">
                <a:latin typeface="Arial"/>
                <a:cs typeface="Arial"/>
              </a:rPr>
              <a:t>i</a:t>
            </a:r>
            <a:r>
              <a:rPr dirty="0" baseline="36231" sz="1725" spc="-284" b="1">
                <a:latin typeface="Arial"/>
                <a:cs typeface="Arial"/>
              </a:rPr>
              <a:t>f</a:t>
            </a:r>
            <a:r>
              <a:rPr dirty="0" baseline="36231" sz="1725" spc="-442" b="1">
                <a:latin typeface="Arial"/>
                <a:cs typeface="Arial"/>
              </a:rPr>
              <a:t>e</a:t>
            </a:r>
            <a:r>
              <a:rPr dirty="0" baseline="36231" sz="1725" spc="-307" b="1">
                <a:latin typeface="Arial"/>
                <a:cs typeface="Arial"/>
              </a:rPr>
              <a:t>r</a:t>
            </a:r>
            <a:r>
              <a:rPr dirty="0" baseline="36231" sz="1725" spc="-442" b="1">
                <a:latin typeface="Arial"/>
                <a:cs typeface="Arial"/>
              </a:rPr>
              <a:t>e</a:t>
            </a:r>
            <a:r>
              <a:rPr dirty="0" baseline="36231" sz="1725" spc="-465" b="1">
                <a:latin typeface="Arial"/>
                <a:cs typeface="Arial"/>
              </a:rPr>
              <a:t>n</a:t>
            </a:r>
            <a:r>
              <a:rPr dirty="0" baseline="36231" sz="1725" spc="-442" b="1">
                <a:latin typeface="Arial"/>
                <a:cs typeface="Arial"/>
              </a:rPr>
              <a:t>c</a:t>
            </a:r>
            <a:r>
              <a:rPr dirty="0" baseline="36231" sz="1725" spc="-187" b="1">
                <a:latin typeface="Arial"/>
                <a:cs typeface="Arial"/>
              </a:rPr>
              <a:t>i</a:t>
            </a:r>
            <a:r>
              <a:rPr dirty="0" baseline="36231" sz="1725" spc="-450" b="1">
                <a:latin typeface="Arial"/>
                <a:cs typeface="Arial"/>
              </a:rPr>
              <a:t>a</a:t>
            </a:r>
            <a:r>
              <a:rPr dirty="0" baseline="36231" sz="1725" spc="-254" b="1">
                <a:latin typeface="Arial"/>
                <a:cs typeface="Arial"/>
              </a:rPr>
              <a:t> </a:t>
            </a:r>
            <a:r>
              <a:rPr dirty="0" baseline="36231" sz="1725" spc="-465" b="1">
                <a:latin typeface="Arial"/>
                <a:cs typeface="Arial"/>
              </a:rPr>
              <a:t>d</a:t>
            </a:r>
            <a:r>
              <a:rPr dirty="0" baseline="36231" sz="1725" spc="-450" b="1">
                <a:latin typeface="Arial"/>
                <a:cs typeface="Arial"/>
              </a:rPr>
              <a:t>e</a:t>
            </a:r>
            <a:endParaRPr baseline="36231" sz="1725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30439" y="2896530"/>
            <a:ext cx="232410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295" b="1">
                <a:latin typeface="Arial"/>
                <a:cs typeface="Arial"/>
              </a:rPr>
              <a:t>a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sz="1150" spc="-295" b="1">
                <a:latin typeface="Arial"/>
                <a:cs typeface="Arial"/>
              </a:rPr>
              <a:t>ea</a:t>
            </a:r>
            <a:r>
              <a:rPr dirty="0" sz="1150" spc="-300" b="1">
                <a:latin typeface="Arial"/>
                <a:cs typeface="Arial"/>
              </a:rPr>
              <a:t>s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0589" y="3303285"/>
            <a:ext cx="129032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07975" algn="l"/>
                <a:tab pos="969010" algn="l"/>
              </a:tabLst>
            </a:pPr>
            <a:r>
              <a:rPr dirty="0" sz="1200" spc="-305">
                <a:latin typeface="Arial MT"/>
                <a:cs typeface="Arial MT"/>
              </a:rPr>
              <a:t>2</a:t>
            </a:r>
            <a:r>
              <a:rPr dirty="0" sz="1200" spc="-305">
                <a:latin typeface="Arial MT"/>
                <a:cs typeface="Arial MT"/>
              </a:rPr>
              <a:t>	</a:t>
            </a:r>
            <a:r>
              <a:rPr dirty="0" sz="1150" spc="-295">
                <a:latin typeface="Arial MT"/>
                <a:cs typeface="Arial MT"/>
              </a:rPr>
              <a:t>321130403</a:t>
            </a:r>
            <a:r>
              <a:rPr dirty="0" sz="1150" spc="-300">
                <a:latin typeface="Arial MT"/>
                <a:cs typeface="Arial MT"/>
              </a:rPr>
              <a:t>7</a:t>
            </a:r>
            <a:r>
              <a:rPr dirty="0" sz="1150">
                <a:latin typeface="Arial MT"/>
                <a:cs typeface="Arial MT"/>
              </a:rPr>
              <a:t>	</a:t>
            </a:r>
            <a:r>
              <a:rPr dirty="0" sz="1150" spc="-295">
                <a:latin typeface="Arial MT"/>
                <a:cs typeface="Arial MT"/>
              </a:rPr>
              <a:t>1301381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59571" y="3312934"/>
            <a:ext cx="157480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295">
                <a:latin typeface="Arial MT"/>
                <a:cs typeface="Arial MT"/>
              </a:rPr>
              <a:t>249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51252" y="3312934"/>
            <a:ext cx="69215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300">
                <a:latin typeface="Arial MT"/>
                <a:cs typeface="Arial MT"/>
              </a:rPr>
              <a:t>2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10589" y="3729401"/>
            <a:ext cx="1246505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307975" algn="l"/>
                <a:tab pos="969010" algn="l"/>
              </a:tabLst>
            </a:pPr>
            <a:r>
              <a:rPr dirty="0" sz="1200" spc="-305">
                <a:latin typeface="Arial MT"/>
                <a:cs typeface="Arial MT"/>
              </a:rPr>
              <a:t>4</a:t>
            </a:r>
            <a:r>
              <a:rPr dirty="0" sz="1200" spc="-305">
                <a:latin typeface="Arial MT"/>
                <a:cs typeface="Arial MT"/>
              </a:rPr>
              <a:t>	</a:t>
            </a:r>
            <a:r>
              <a:rPr dirty="0" sz="1150" spc="-295">
                <a:latin typeface="Arial MT"/>
                <a:cs typeface="Arial MT"/>
              </a:rPr>
              <a:t>321130200</a:t>
            </a:r>
            <a:r>
              <a:rPr dirty="0" sz="1150" spc="-300">
                <a:latin typeface="Arial MT"/>
                <a:cs typeface="Arial MT"/>
              </a:rPr>
              <a:t>1</a:t>
            </a:r>
            <a:r>
              <a:rPr dirty="0" sz="1150">
                <a:latin typeface="Arial MT"/>
                <a:cs typeface="Arial MT"/>
              </a:rPr>
              <a:t>	</a:t>
            </a:r>
            <a:r>
              <a:rPr dirty="0" sz="1150" spc="-295">
                <a:latin typeface="Arial MT"/>
                <a:cs typeface="Arial MT"/>
              </a:rPr>
              <a:t>510863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4933" y="1841050"/>
            <a:ext cx="125349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430" b="1">
                <a:latin typeface="Arial"/>
                <a:cs typeface="Arial"/>
              </a:rPr>
              <a:t>CA</a:t>
            </a:r>
            <a:r>
              <a:rPr dirty="0" sz="1200" spc="-340" b="1">
                <a:latin typeface="Arial"/>
                <a:cs typeface="Arial"/>
              </a:rPr>
              <a:t>LL</a:t>
            </a:r>
            <a:r>
              <a:rPr dirty="0" sz="1200" spc="-370" b="1">
                <a:latin typeface="Arial"/>
                <a:cs typeface="Arial"/>
              </a:rPr>
              <a:t>E</a:t>
            </a:r>
            <a:r>
              <a:rPr dirty="0" sz="1200" spc="-130" b="1">
                <a:latin typeface="Arial"/>
                <a:cs typeface="Arial"/>
              </a:rPr>
              <a:t> </a:t>
            </a:r>
            <a:r>
              <a:rPr dirty="0" sz="1200" spc="-275" b="1">
                <a:latin typeface="Arial"/>
                <a:cs typeface="Arial"/>
              </a:rPr>
              <a:t>"</a:t>
            </a:r>
            <a:r>
              <a:rPr dirty="0" sz="1200" spc="-340" b="1">
                <a:latin typeface="Arial"/>
                <a:cs typeface="Arial"/>
              </a:rPr>
              <a:t>L</a:t>
            </a:r>
            <a:r>
              <a:rPr dirty="0" sz="1200" spc="-430" b="1">
                <a:latin typeface="Arial"/>
                <a:cs typeface="Arial"/>
              </a:rPr>
              <a:t>U</a:t>
            </a:r>
            <a:r>
              <a:rPr dirty="0" sz="1200" spc="-140" b="1">
                <a:latin typeface="Arial"/>
                <a:cs typeface="Arial"/>
              </a:rPr>
              <a:t>I</a:t>
            </a:r>
            <a:r>
              <a:rPr dirty="0" sz="1200" spc="-370" b="1">
                <a:latin typeface="Arial"/>
                <a:cs typeface="Arial"/>
              </a:rPr>
              <a:t>S</a:t>
            </a:r>
            <a:r>
              <a:rPr dirty="0" sz="1200" spc="-130" b="1">
                <a:latin typeface="Arial"/>
                <a:cs typeface="Arial"/>
              </a:rPr>
              <a:t> </a:t>
            </a:r>
            <a:r>
              <a:rPr dirty="0" sz="1200" spc="-445" b="1">
                <a:latin typeface="Arial"/>
                <a:cs typeface="Arial"/>
              </a:rPr>
              <a:t>G</a:t>
            </a:r>
            <a:r>
              <a:rPr dirty="0" sz="1200" spc="-430" b="1">
                <a:latin typeface="Arial"/>
                <a:cs typeface="Arial"/>
              </a:rPr>
              <a:t>ARC</a:t>
            </a:r>
            <a:r>
              <a:rPr dirty="0" sz="1200" spc="-140" b="1">
                <a:latin typeface="Arial"/>
                <a:cs typeface="Arial"/>
              </a:rPr>
              <a:t>Í</a:t>
            </a:r>
            <a:r>
              <a:rPr dirty="0" sz="1200" spc="-430" b="1">
                <a:latin typeface="Arial"/>
                <a:cs typeface="Arial"/>
              </a:rPr>
              <a:t>A</a:t>
            </a:r>
            <a:r>
              <a:rPr dirty="0" sz="1200" spc="-260" b="1">
                <a:latin typeface="Arial"/>
                <a:cs typeface="Arial"/>
              </a:rPr>
              <a:t>"</a:t>
            </a:r>
            <a:r>
              <a:rPr dirty="0" sz="1200" spc="-150" b="1">
                <a:latin typeface="Arial"/>
                <a:cs typeface="Arial"/>
              </a:rPr>
              <a:t> </a:t>
            </a:r>
            <a:r>
              <a:rPr dirty="0" sz="1200" spc="-204" b="1">
                <a:latin typeface="Arial"/>
                <a:cs typeface="Arial"/>
              </a:rPr>
              <a:t>(</a:t>
            </a:r>
            <a:r>
              <a:rPr dirty="0" sz="1200" spc="-445" b="1">
                <a:latin typeface="Arial"/>
                <a:cs typeface="Arial"/>
              </a:rPr>
              <a:t>O</a:t>
            </a:r>
            <a:r>
              <a:rPr dirty="0" sz="1200" spc="-325" b="1">
                <a:latin typeface="Arial"/>
                <a:cs typeface="Arial"/>
              </a:rPr>
              <a:t>e13</a:t>
            </a:r>
            <a:r>
              <a:rPr dirty="0" sz="1200" spc="-430" b="1">
                <a:latin typeface="Arial"/>
                <a:cs typeface="Arial"/>
              </a:rPr>
              <a:t>D</a:t>
            </a:r>
            <a:r>
              <a:rPr dirty="0" sz="1200" spc="-185" b="1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53786" y="2354318"/>
            <a:ext cx="187325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430" b="1">
                <a:latin typeface="Arial"/>
                <a:cs typeface="Arial"/>
              </a:rPr>
              <a:t>N</a:t>
            </a:r>
            <a:r>
              <a:rPr dirty="0" sz="1200" spc="-225" b="1">
                <a:latin typeface="Arial"/>
                <a:cs typeface="Arial"/>
              </a:rPr>
              <a:t>r</a:t>
            </a:r>
            <a:r>
              <a:rPr dirty="0" sz="1200" spc="-340" b="1">
                <a:latin typeface="Arial"/>
                <a:cs typeface="Arial"/>
              </a:rPr>
              <a:t>o</a:t>
            </a:r>
            <a:r>
              <a:rPr dirty="0" sz="1200" spc="-155" b="1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80133" y="3090389"/>
            <a:ext cx="99060" cy="21145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 spc="-340" b="1">
                <a:latin typeface="Arial"/>
                <a:cs typeface="Arial"/>
              </a:rPr>
              <a:t>L</a:t>
            </a:r>
            <a:r>
              <a:rPr dirty="0" sz="1200" spc="-155" b="1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5931" y="2257454"/>
            <a:ext cx="1908175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125" b="1">
                <a:latin typeface="Arial"/>
                <a:cs typeface="Arial"/>
              </a:rPr>
              <a:t>I</a:t>
            </a:r>
            <a:r>
              <a:rPr dirty="0" sz="1150" spc="-310" b="1">
                <a:latin typeface="Arial"/>
                <a:cs typeface="Arial"/>
              </a:rPr>
              <a:t>n</a:t>
            </a:r>
            <a:r>
              <a:rPr dirty="0" sz="1150" spc="-190" b="1">
                <a:latin typeface="Arial"/>
                <a:cs typeface="Arial"/>
              </a:rPr>
              <a:t>f</a:t>
            </a:r>
            <a:r>
              <a:rPr dirty="0" sz="1150" spc="-310" b="1">
                <a:latin typeface="Arial"/>
                <a:cs typeface="Arial"/>
              </a:rPr>
              <a:t>o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sz="1150" spc="-390" b="1">
                <a:latin typeface="Arial"/>
                <a:cs typeface="Arial"/>
              </a:rPr>
              <a:t>me</a:t>
            </a:r>
            <a:r>
              <a:rPr dirty="0" sz="1150" spc="-165" b="1">
                <a:latin typeface="Arial"/>
                <a:cs typeface="Arial"/>
              </a:rPr>
              <a:t> </a:t>
            </a:r>
            <a:r>
              <a:rPr dirty="0" sz="1150" spc="-310" b="1">
                <a:latin typeface="Arial"/>
                <a:cs typeface="Arial"/>
              </a:rPr>
              <a:t>d</a:t>
            </a:r>
            <a:r>
              <a:rPr dirty="0" sz="1150" spc="-300" b="1">
                <a:latin typeface="Arial"/>
                <a:cs typeface="Arial"/>
              </a:rPr>
              <a:t>e</a:t>
            </a:r>
            <a:r>
              <a:rPr dirty="0" sz="1150" spc="-170" b="1">
                <a:latin typeface="Arial"/>
                <a:cs typeface="Arial"/>
              </a:rPr>
              <a:t> </a:t>
            </a:r>
            <a:r>
              <a:rPr dirty="0" sz="1150" spc="-390" b="1">
                <a:latin typeface="Arial"/>
                <a:cs typeface="Arial"/>
              </a:rPr>
              <a:t>R</a:t>
            </a:r>
            <a:r>
              <a:rPr dirty="0" sz="1150" spc="-295" b="1">
                <a:latin typeface="Arial"/>
                <a:cs typeface="Arial"/>
              </a:rPr>
              <a:t>e</a:t>
            </a:r>
            <a:r>
              <a:rPr dirty="0" sz="1150" spc="-310" b="1">
                <a:latin typeface="Arial"/>
                <a:cs typeface="Arial"/>
              </a:rPr>
              <a:t>gu</a:t>
            </a:r>
            <a:r>
              <a:rPr dirty="0" sz="1150" spc="-125" b="1">
                <a:latin typeface="Arial"/>
                <a:cs typeface="Arial"/>
              </a:rPr>
              <a:t>l</a:t>
            </a:r>
            <a:r>
              <a:rPr dirty="0" sz="1150" spc="-295" b="1">
                <a:latin typeface="Arial"/>
                <a:cs typeface="Arial"/>
              </a:rPr>
              <a:t>ac</a:t>
            </a:r>
            <a:r>
              <a:rPr dirty="0" sz="1150" spc="-125" b="1">
                <a:latin typeface="Arial"/>
                <a:cs typeface="Arial"/>
              </a:rPr>
              <a:t>i</a:t>
            </a:r>
            <a:r>
              <a:rPr dirty="0" sz="1150" spc="-310" b="1">
                <a:latin typeface="Arial"/>
                <a:cs typeface="Arial"/>
              </a:rPr>
              <a:t>ó</a:t>
            </a:r>
            <a:r>
              <a:rPr dirty="0" sz="1150" spc="-330" b="1">
                <a:latin typeface="Arial"/>
                <a:cs typeface="Arial"/>
              </a:rPr>
              <a:t>n</a:t>
            </a:r>
            <a:r>
              <a:rPr dirty="0" sz="1150" spc="-150" b="1">
                <a:latin typeface="Arial"/>
                <a:cs typeface="Arial"/>
              </a:rPr>
              <a:t> </a:t>
            </a:r>
            <a:r>
              <a:rPr dirty="0" sz="1150" spc="-420" b="1">
                <a:latin typeface="Arial"/>
                <a:cs typeface="Arial"/>
              </a:rPr>
              <a:t>M</a:t>
            </a:r>
            <a:r>
              <a:rPr dirty="0" sz="1150" spc="-295" b="1">
                <a:latin typeface="Arial"/>
                <a:cs typeface="Arial"/>
              </a:rPr>
              <a:t>e</a:t>
            </a:r>
            <a:r>
              <a:rPr dirty="0" sz="1150" spc="-190" b="1">
                <a:latin typeface="Arial"/>
                <a:cs typeface="Arial"/>
              </a:rPr>
              <a:t>t</a:t>
            </a:r>
            <a:r>
              <a:rPr dirty="0" sz="1150" spc="-204" b="1">
                <a:latin typeface="Arial"/>
                <a:cs typeface="Arial"/>
              </a:rPr>
              <a:t>r</a:t>
            </a:r>
            <a:r>
              <a:rPr dirty="0" sz="1150" spc="-310" b="1">
                <a:latin typeface="Arial"/>
                <a:cs typeface="Arial"/>
              </a:rPr>
              <a:t>opo</a:t>
            </a:r>
            <a:r>
              <a:rPr dirty="0" sz="1150" spc="-125" b="1">
                <a:latin typeface="Arial"/>
                <a:cs typeface="Arial"/>
              </a:rPr>
              <a:t>li</a:t>
            </a:r>
            <a:r>
              <a:rPr dirty="0" sz="1150" spc="-190" b="1">
                <a:latin typeface="Arial"/>
                <a:cs typeface="Arial"/>
              </a:rPr>
              <a:t>t</a:t>
            </a:r>
            <a:r>
              <a:rPr dirty="0" sz="1150" spc="-295" b="1">
                <a:latin typeface="Arial"/>
                <a:cs typeface="Arial"/>
              </a:rPr>
              <a:t>a</a:t>
            </a:r>
            <a:r>
              <a:rPr dirty="0" sz="1150" spc="-310" b="1">
                <a:latin typeface="Arial"/>
                <a:cs typeface="Arial"/>
              </a:rPr>
              <a:t>n</a:t>
            </a:r>
            <a:r>
              <a:rPr dirty="0" sz="1150" spc="-300" b="1">
                <a:latin typeface="Arial"/>
                <a:cs typeface="Arial"/>
              </a:rPr>
              <a:t>a</a:t>
            </a:r>
            <a:r>
              <a:rPr dirty="0" sz="1150" spc="-170" b="1">
                <a:latin typeface="Arial"/>
                <a:cs typeface="Arial"/>
              </a:rPr>
              <a:t> </a:t>
            </a:r>
            <a:r>
              <a:rPr dirty="0" sz="1150" spc="-310" b="1">
                <a:latin typeface="Arial"/>
                <a:cs typeface="Arial"/>
              </a:rPr>
              <a:t>d</a:t>
            </a:r>
            <a:r>
              <a:rPr dirty="0" sz="1150" spc="-300" b="1">
                <a:latin typeface="Arial"/>
                <a:cs typeface="Arial"/>
              </a:rPr>
              <a:t>e</a:t>
            </a:r>
            <a:r>
              <a:rPr dirty="0" sz="1150" spc="-170" b="1">
                <a:latin typeface="Arial"/>
                <a:cs typeface="Arial"/>
              </a:rPr>
              <a:t> </a:t>
            </a:r>
            <a:r>
              <a:rPr dirty="0" sz="1150" spc="-295" b="1">
                <a:latin typeface="Arial"/>
                <a:cs typeface="Arial"/>
              </a:rPr>
              <a:t>c</a:t>
            </a:r>
            <a:r>
              <a:rPr dirty="0" sz="1150" spc="-310" b="1">
                <a:latin typeface="Arial"/>
                <a:cs typeface="Arial"/>
              </a:rPr>
              <a:t>on</a:t>
            </a:r>
            <a:r>
              <a:rPr dirty="0" sz="1150" spc="-295" b="1">
                <a:latin typeface="Arial"/>
                <a:cs typeface="Arial"/>
              </a:rPr>
              <a:t>s</a:t>
            </a:r>
            <a:r>
              <a:rPr dirty="0" sz="1150" spc="-310" b="1">
                <a:latin typeface="Arial"/>
                <a:cs typeface="Arial"/>
              </a:rPr>
              <a:t>u</a:t>
            </a:r>
            <a:r>
              <a:rPr dirty="0" sz="1150" spc="-125" b="1">
                <a:latin typeface="Arial"/>
                <a:cs typeface="Arial"/>
              </a:rPr>
              <a:t>l</a:t>
            </a:r>
            <a:r>
              <a:rPr dirty="0" sz="1150" spc="-190" b="1">
                <a:latin typeface="Arial"/>
                <a:cs typeface="Arial"/>
              </a:rPr>
              <a:t>t</a:t>
            </a:r>
            <a:r>
              <a:rPr dirty="0" sz="1150" spc="-300" b="1">
                <a:latin typeface="Arial"/>
                <a:cs typeface="Arial"/>
              </a:rPr>
              <a:t>a</a:t>
            </a:r>
            <a:endParaRPr sz="11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24598" y="2111835"/>
            <a:ext cx="23825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19175" marR="5080" indent="-1007110">
              <a:lnSpc>
                <a:spcPct val="121700"/>
              </a:lnSpc>
              <a:spcBef>
                <a:spcPts val="100"/>
              </a:spcBef>
            </a:pPr>
            <a:r>
              <a:rPr dirty="0" sz="1150" spc="-270" b="1">
                <a:latin typeface="Arial"/>
                <a:cs typeface="Arial"/>
              </a:rPr>
              <a:t>Informaciòn</a:t>
            </a:r>
            <a:r>
              <a:rPr dirty="0" sz="1150" spc="-265" b="1">
                <a:latin typeface="Arial"/>
                <a:cs typeface="Arial"/>
              </a:rPr>
              <a:t> </a:t>
            </a:r>
            <a:r>
              <a:rPr dirty="0" sz="1150" spc="-325" b="1">
                <a:latin typeface="Arial"/>
                <a:cs typeface="Arial"/>
              </a:rPr>
              <a:t>SIREC-Q</a:t>
            </a:r>
            <a:r>
              <a:rPr dirty="0" sz="1150" spc="-150" b="1">
                <a:latin typeface="Arial"/>
                <a:cs typeface="Arial"/>
              </a:rPr>
              <a:t> </a:t>
            </a:r>
            <a:r>
              <a:rPr dirty="0" sz="1150" spc="-285" b="1">
                <a:latin typeface="Arial"/>
                <a:cs typeface="Arial"/>
              </a:rPr>
              <a:t>(Sistema</a:t>
            </a:r>
            <a:r>
              <a:rPr dirty="0" sz="1150" spc="-250" b="1">
                <a:latin typeface="Arial"/>
                <a:cs typeface="Arial"/>
              </a:rPr>
              <a:t> </a:t>
            </a:r>
            <a:r>
              <a:rPr dirty="0" sz="1150" spc="-265" b="1">
                <a:latin typeface="Arial"/>
                <a:cs typeface="Arial"/>
              </a:rPr>
              <a:t>Integrado</a:t>
            </a:r>
            <a:r>
              <a:rPr dirty="0" sz="1150" spc="-210" b="1">
                <a:latin typeface="Arial"/>
                <a:cs typeface="Arial"/>
              </a:rPr>
              <a:t> </a:t>
            </a:r>
            <a:r>
              <a:rPr dirty="0" sz="1150" spc="-305" b="1">
                <a:latin typeface="Arial"/>
                <a:cs typeface="Arial"/>
              </a:rPr>
              <a:t>de</a:t>
            </a:r>
            <a:r>
              <a:rPr dirty="0" sz="1150" spc="-290" b="1">
                <a:latin typeface="Arial"/>
                <a:cs typeface="Arial"/>
              </a:rPr>
              <a:t> </a:t>
            </a:r>
            <a:r>
              <a:rPr dirty="0" sz="1150" spc="-270" b="1">
                <a:latin typeface="Arial"/>
                <a:cs typeface="Arial"/>
              </a:rPr>
              <a:t>Registro</a:t>
            </a:r>
            <a:r>
              <a:rPr dirty="0" sz="1150" spc="-220" b="1">
                <a:latin typeface="Arial"/>
                <a:cs typeface="Arial"/>
              </a:rPr>
              <a:t> </a:t>
            </a:r>
            <a:r>
              <a:rPr dirty="0" sz="1150" spc="-260" b="1">
                <a:latin typeface="Arial"/>
                <a:cs typeface="Arial"/>
              </a:rPr>
              <a:t>Catastral </a:t>
            </a:r>
            <a:r>
              <a:rPr dirty="0" sz="1150" spc="-254" b="1">
                <a:latin typeface="Arial"/>
                <a:cs typeface="Arial"/>
              </a:rPr>
              <a:t> </a:t>
            </a:r>
            <a:r>
              <a:rPr dirty="0" sz="1150" spc="-310" b="1">
                <a:latin typeface="Arial"/>
                <a:cs typeface="Arial"/>
              </a:rPr>
              <a:t>d</a:t>
            </a:r>
            <a:r>
              <a:rPr dirty="0" sz="1150" spc="-300" b="1">
                <a:latin typeface="Arial"/>
                <a:cs typeface="Arial"/>
              </a:rPr>
              <a:t>e</a:t>
            </a:r>
            <a:r>
              <a:rPr dirty="0" sz="1150" spc="-170" b="1">
                <a:latin typeface="Arial"/>
                <a:cs typeface="Arial"/>
              </a:rPr>
              <a:t> </a:t>
            </a:r>
            <a:r>
              <a:rPr dirty="0" sz="1150" spc="-405" b="1">
                <a:latin typeface="Arial"/>
                <a:cs typeface="Arial"/>
              </a:rPr>
              <a:t>Q</a:t>
            </a:r>
            <a:r>
              <a:rPr dirty="0" sz="1150" spc="-310" b="1">
                <a:latin typeface="Arial"/>
                <a:cs typeface="Arial"/>
              </a:rPr>
              <a:t>u</a:t>
            </a:r>
            <a:r>
              <a:rPr dirty="0" sz="1150" spc="-125" b="1">
                <a:latin typeface="Arial"/>
                <a:cs typeface="Arial"/>
              </a:rPr>
              <a:t>i</a:t>
            </a:r>
            <a:r>
              <a:rPr dirty="0" sz="1150" spc="-190" b="1">
                <a:latin typeface="Arial"/>
                <a:cs typeface="Arial"/>
              </a:rPr>
              <a:t>t</a:t>
            </a:r>
            <a:r>
              <a:rPr dirty="0" sz="1150" spc="-310" b="1">
                <a:latin typeface="Arial"/>
                <a:cs typeface="Arial"/>
              </a:rPr>
              <a:t>o</a:t>
            </a:r>
            <a:r>
              <a:rPr dirty="0" sz="1150" spc="-180" b="1">
                <a:latin typeface="Arial"/>
                <a:cs typeface="Arial"/>
              </a:rPr>
              <a:t>)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03603" y="1844102"/>
            <a:ext cx="6332220" cy="2537460"/>
            <a:chOff x="1403603" y="1844102"/>
            <a:chExt cx="6332220" cy="2537460"/>
          </a:xfrm>
        </p:grpSpPr>
        <p:sp>
          <p:nvSpPr>
            <p:cNvPr id="17" name="object 17"/>
            <p:cNvSpPr/>
            <p:nvPr/>
          </p:nvSpPr>
          <p:spPr>
            <a:xfrm>
              <a:off x="1413027" y="1844230"/>
              <a:ext cx="6320155" cy="9525"/>
            </a:xfrm>
            <a:custGeom>
              <a:avLst/>
              <a:gdLst/>
              <a:ahLst/>
              <a:cxnLst/>
              <a:rect l="l" t="t" r="r" b="b"/>
              <a:pathLst>
                <a:path w="6320155" h="9525">
                  <a:moveTo>
                    <a:pt x="6319710" y="0"/>
                  </a:moveTo>
                  <a:lnTo>
                    <a:pt x="0" y="0"/>
                  </a:lnTo>
                  <a:lnTo>
                    <a:pt x="0" y="1536"/>
                  </a:lnTo>
                  <a:lnTo>
                    <a:pt x="0" y="9220"/>
                  </a:lnTo>
                  <a:lnTo>
                    <a:pt x="6309055" y="9220"/>
                  </a:lnTo>
                  <a:lnTo>
                    <a:pt x="6309055" y="1536"/>
                  </a:lnTo>
                  <a:lnTo>
                    <a:pt x="6319710" y="1536"/>
                  </a:lnTo>
                  <a:lnTo>
                    <a:pt x="63197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409892" y="1844102"/>
              <a:ext cx="6326505" cy="10160"/>
            </a:xfrm>
            <a:custGeom>
              <a:avLst/>
              <a:gdLst/>
              <a:ahLst/>
              <a:cxnLst/>
              <a:rect l="l" t="t" r="r" b="b"/>
              <a:pathLst>
                <a:path w="6326505" h="10160">
                  <a:moveTo>
                    <a:pt x="6325931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6301855" y="9647"/>
                  </a:lnTo>
                  <a:lnTo>
                    <a:pt x="632593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689927" y="2047287"/>
              <a:ext cx="5539105" cy="10160"/>
            </a:xfrm>
            <a:custGeom>
              <a:avLst/>
              <a:gdLst/>
              <a:ahLst/>
              <a:cxnLst/>
              <a:rect l="l" t="t" r="r" b="b"/>
              <a:pathLst>
                <a:path w="5539105" h="10160">
                  <a:moveTo>
                    <a:pt x="5538837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5514760" y="9648"/>
                  </a:lnTo>
                  <a:lnTo>
                    <a:pt x="55388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686783" y="2047287"/>
              <a:ext cx="5542280" cy="10160"/>
            </a:xfrm>
            <a:custGeom>
              <a:avLst/>
              <a:gdLst/>
              <a:ahLst/>
              <a:cxnLst/>
              <a:rect l="l" t="t" r="r" b="b"/>
              <a:pathLst>
                <a:path w="5542280" h="10160">
                  <a:moveTo>
                    <a:pt x="5541981" y="0"/>
                  </a:moveTo>
                  <a:lnTo>
                    <a:pt x="0" y="0"/>
                  </a:lnTo>
                  <a:lnTo>
                    <a:pt x="0" y="9969"/>
                  </a:lnTo>
                  <a:lnTo>
                    <a:pt x="5517101" y="9969"/>
                  </a:lnTo>
                  <a:lnTo>
                    <a:pt x="55419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689927" y="2676973"/>
              <a:ext cx="3967479" cy="10160"/>
            </a:xfrm>
            <a:custGeom>
              <a:avLst/>
              <a:gdLst/>
              <a:ahLst/>
              <a:cxnLst/>
              <a:rect l="l" t="t" r="r" b="b"/>
              <a:pathLst>
                <a:path w="3967479" h="10160">
                  <a:moveTo>
                    <a:pt x="3967419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3943342" y="9648"/>
                  </a:lnTo>
                  <a:lnTo>
                    <a:pt x="396741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686783" y="2677037"/>
              <a:ext cx="3970654" cy="10160"/>
            </a:xfrm>
            <a:custGeom>
              <a:avLst/>
              <a:gdLst/>
              <a:ahLst/>
              <a:cxnLst/>
              <a:rect l="l" t="t" r="r" b="b"/>
              <a:pathLst>
                <a:path w="3970654" h="10160">
                  <a:moveTo>
                    <a:pt x="3970402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3946326" y="9648"/>
                  </a:lnTo>
                  <a:lnTo>
                    <a:pt x="397040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413036" y="3093441"/>
              <a:ext cx="3205480" cy="10160"/>
            </a:xfrm>
            <a:custGeom>
              <a:avLst/>
              <a:gdLst/>
              <a:ahLst/>
              <a:cxnLst/>
              <a:rect l="l" t="t" r="r" b="b"/>
              <a:pathLst>
                <a:path w="3205479" h="10160">
                  <a:moveTo>
                    <a:pt x="3204992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3180915" y="9647"/>
                  </a:lnTo>
                  <a:lnTo>
                    <a:pt x="320499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409892" y="3093441"/>
              <a:ext cx="3208655" cy="10160"/>
            </a:xfrm>
            <a:custGeom>
              <a:avLst/>
              <a:gdLst/>
              <a:ahLst/>
              <a:cxnLst/>
              <a:rect l="l" t="t" r="r" b="b"/>
              <a:pathLst>
                <a:path w="3208654" h="10160">
                  <a:moveTo>
                    <a:pt x="3208136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3184059" y="9647"/>
                  </a:lnTo>
                  <a:lnTo>
                    <a:pt x="32081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680495" y="1858510"/>
              <a:ext cx="6350" cy="1240155"/>
            </a:xfrm>
            <a:custGeom>
              <a:avLst/>
              <a:gdLst/>
              <a:ahLst/>
              <a:cxnLst/>
              <a:rect l="l" t="t" r="r" b="b"/>
              <a:pathLst>
                <a:path w="6350" h="1240155">
                  <a:moveTo>
                    <a:pt x="6288" y="0"/>
                  </a:moveTo>
                  <a:lnTo>
                    <a:pt x="0" y="0"/>
                  </a:lnTo>
                  <a:lnTo>
                    <a:pt x="0" y="1239754"/>
                  </a:lnTo>
                  <a:lnTo>
                    <a:pt x="6288" y="1239754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680495" y="1853686"/>
              <a:ext cx="6350" cy="1249680"/>
            </a:xfrm>
            <a:custGeom>
              <a:avLst/>
              <a:gdLst/>
              <a:ahLst/>
              <a:cxnLst/>
              <a:rect l="l" t="t" r="r" b="b"/>
              <a:pathLst>
                <a:path w="6350" h="1249680">
                  <a:moveTo>
                    <a:pt x="6288" y="0"/>
                  </a:moveTo>
                  <a:lnTo>
                    <a:pt x="0" y="0"/>
                  </a:lnTo>
                  <a:lnTo>
                    <a:pt x="0" y="1249402"/>
                  </a:lnTo>
                  <a:lnTo>
                    <a:pt x="6288" y="1249402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391903" y="2691445"/>
              <a:ext cx="6350" cy="407034"/>
            </a:xfrm>
            <a:custGeom>
              <a:avLst/>
              <a:gdLst/>
              <a:ahLst/>
              <a:cxnLst/>
              <a:rect l="l" t="t" r="r" b="b"/>
              <a:pathLst>
                <a:path w="6350" h="407035">
                  <a:moveTo>
                    <a:pt x="6288" y="0"/>
                  </a:moveTo>
                  <a:lnTo>
                    <a:pt x="0" y="0"/>
                  </a:lnTo>
                  <a:lnTo>
                    <a:pt x="0" y="406819"/>
                  </a:lnTo>
                  <a:lnTo>
                    <a:pt x="6288" y="406819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391861" y="2686621"/>
              <a:ext cx="6350" cy="416559"/>
            </a:xfrm>
            <a:custGeom>
              <a:avLst/>
              <a:gdLst/>
              <a:ahLst/>
              <a:cxnLst/>
              <a:rect l="l" t="t" r="r" b="b"/>
              <a:pathLst>
                <a:path w="6350" h="416560">
                  <a:moveTo>
                    <a:pt x="6288" y="0"/>
                  </a:moveTo>
                  <a:lnTo>
                    <a:pt x="0" y="0"/>
                  </a:lnTo>
                  <a:lnTo>
                    <a:pt x="0" y="416467"/>
                  </a:lnTo>
                  <a:lnTo>
                    <a:pt x="6288" y="416467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2870227" y="2691445"/>
              <a:ext cx="6350" cy="407034"/>
            </a:xfrm>
            <a:custGeom>
              <a:avLst/>
              <a:gdLst/>
              <a:ahLst/>
              <a:cxnLst/>
              <a:rect l="l" t="t" r="r" b="b"/>
              <a:pathLst>
                <a:path w="6350" h="407035">
                  <a:moveTo>
                    <a:pt x="6288" y="0"/>
                  </a:moveTo>
                  <a:lnTo>
                    <a:pt x="0" y="0"/>
                  </a:lnTo>
                  <a:lnTo>
                    <a:pt x="0" y="406819"/>
                  </a:lnTo>
                  <a:lnTo>
                    <a:pt x="6288" y="406819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870269" y="2686621"/>
              <a:ext cx="6350" cy="416559"/>
            </a:xfrm>
            <a:custGeom>
              <a:avLst/>
              <a:gdLst/>
              <a:ahLst/>
              <a:cxnLst/>
              <a:rect l="l" t="t" r="r" b="b"/>
              <a:pathLst>
                <a:path w="6350" h="416560">
                  <a:moveTo>
                    <a:pt x="6288" y="0"/>
                  </a:moveTo>
                  <a:lnTo>
                    <a:pt x="0" y="0"/>
                  </a:lnTo>
                  <a:lnTo>
                    <a:pt x="0" y="416467"/>
                  </a:lnTo>
                  <a:lnTo>
                    <a:pt x="6288" y="416467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600332" y="2691445"/>
              <a:ext cx="6350" cy="407034"/>
            </a:xfrm>
            <a:custGeom>
              <a:avLst/>
              <a:gdLst/>
              <a:ahLst/>
              <a:cxnLst/>
              <a:rect l="l" t="t" r="r" b="b"/>
              <a:pathLst>
                <a:path w="6350" h="407035">
                  <a:moveTo>
                    <a:pt x="6288" y="0"/>
                  </a:moveTo>
                  <a:lnTo>
                    <a:pt x="0" y="0"/>
                  </a:lnTo>
                  <a:lnTo>
                    <a:pt x="0" y="406819"/>
                  </a:lnTo>
                  <a:lnTo>
                    <a:pt x="6288" y="406819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600290" y="2686621"/>
              <a:ext cx="6350" cy="416559"/>
            </a:xfrm>
            <a:custGeom>
              <a:avLst/>
              <a:gdLst/>
              <a:ahLst/>
              <a:cxnLst/>
              <a:rect l="l" t="t" r="r" b="b"/>
              <a:pathLst>
                <a:path w="6350" h="416560">
                  <a:moveTo>
                    <a:pt x="6288" y="0"/>
                  </a:moveTo>
                  <a:lnTo>
                    <a:pt x="0" y="0"/>
                  </a:lnTo>
                  <a:lnTo>
                    <a:pt x="0" y="416467"/>
                  </a:lnTo>
                  <a:lnTo>
                    <a:pt x="6288" y="416467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4154282" y="2062145"/>
              <a:ext cx="6350" cy="1036319"/>
            </a:xfrm>
            <a:custGeom>
              <a:avLst/>
              <a:gdLst/>
              <a:ahLst/>
              <a:cxnLst/>
              <a:rect l="l" t="t" r="r" b="b"/>
              <a:pathLst>
                <a:path w="6350" h="1036319">
                  <a:moveTo>
                    <a:pt x="6288" y="0"/>
                  </a:moveTo>
                  <a:lnTo>
                    <a:pt x="0" y="0"/>
                  </a:lnTo>
                  <a:lnTo>
                    <a:pt x="0" y="1036119"/>
                  </a:lnTo>
                  <a:lnTo>
                    <a:pt x="6288" y="1036119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154324" y="2057257"/>
              <a:ext cx="6350" cy="1045844"/>
            </a:xfrm>
            <a:custGeom>
              <a:avLst/>
              <a:gdLst/>
              <a:ahLst/>
              <a:cxnLst/>
              <a:rect l="l" t="t" r="r" b="b"/>
              <a:pathLst>
                <a:path w="6350" h="1045844">
                  <a:moveTo>
                    <a:pt x="6288" y="0"/>
                  </a:moveTo>
                  <a:lnTo>
                    <a:pt x="0" y="0"/>
                  </a:lnTo>
                  <a:lnTo>
                    <a:pt x="0" y="1045832"/>
                  </a:lnTo>
                  <a:lnTo>
                    <a:pt x="6288" y="1045832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733386" y="2691445"/>
              <a:ext cx="6350" cy="356235"/>
            </a:xfrm>
            <a:custGeom>
              <a:avLst/>
              <a:gdLst/>
              <a:ahLst/>
              <a:cxnLst/>
              <a:rect l="l" t="t" r="r" b="b"/>
              <a:pathLst>
                <a:path w="6350" h="356235">
                  <a:moveTo>
                    <a:pt x="6288" y="0"/>
                  </a:moveTo>
                  <a:lnTo>
                    <a:pt x="0" y="0"/>
                  </a:lnTo>
                  <a:lnTo>
                    <a:pt x="0" y="355770"/>
                  </a:lnTo>
                  <a:lnTo>
                    <a:pt x="6288" y="353250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733428" y="2686621"/>
              <a:ext cx="6350" cy="360680"/>
            </a:xfrm>
            <a:custGeom>
              <a:avLst/>
              <a:gdLst/>
              <a:ahLst/>
              <a:cxnLst/>
              <a:rect l="l" t="t" r="r" b="b"/>
              <a:pathLst>
                <a:path w="6350" h="360680">
                  <a:moveTo>
                    <a:pt x="6288" y="0"/>
                  </a:moveTo>
                  <a:lnTo>
                    <a:pt x="0" y="0"/>
                  </a:lnTo>
                  <a:lnTo>
                    <a:pt x="0" y="360577"/>
                  </a:lnTo>
                  <a:lnTo>
                    <a:pt x="6288" y="358057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905003" y="2062145"/>
              <a:ext cx="6350" cy="114935"/>
            </a:xfrm>
            <a:custGeom>
              <a:avLst/>
              <a:gdLst/>
              <a:ahLst/>
              <a:cxnLst/>
              <a:rect l="l" t="t" r="r" b="b"/>
              <a:pathLst>
                <a:path w="6350" h="114935">
                  <a:moveTo>
                    <a:pt x="6288" y="0"/>
                  </a:moveTo>
                  <a:lnTo>
                    <a:pt x="0" y="0"/>
                  </a:lnTo>
                  <a:lnTo>
                    <a:pt x="0" y="114877"/>
                  </a:lnTo>
                  <a:lnTo>
                    <a:pt x="6288" y="112357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904961" y="2057257"/>
              <a:ext cx="6350" cy="120014"/>
            </a:xfrm>
            <a:custGeom>
              <a:avLst/>
              <a:gdLst/>
              <a:ahLst/>
              <a:cxnLst/>
              <a:rect l="l" t="t" r="r" b="b"/>
              <a:pathLst>
                <a:path w="6350" h="120014">
                  <a:moveTo>
                    <a:pt x="6288" y="0"/>
                  </a:moveTo>
                  <a:lnTo>
                    <a:pt x="0" y="0"/>
                  </a:lnTo>
                  <a:lnTo>
                    <a:pt x="0" y="119782"/>
                  </a:lnTo>
                  <a:lnTo>
                    <a:pt x="6288" y="117262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413036" y="3306338"/>
              <a:ext cx="2673985" cy="10160"/>
            </a:xfrm>
            <a:custGeom>
              <a:avLst/>
              <a:gdLst/>
              <a:ahLst/>
              <a:cxnLst/>
              <a:rect l="l" t="t" r="r" b="b"/>
              <a:pathLst>
                <a:path w="2673985" h="10160">
                  <a:moveTo>
                    <a:pt x="2673695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2649618" y="9647"/>
                  </a:lnTo>
                  <a:lnTo>
                    <a:pt x="26736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409892" y="3306338"/>
              <a:ext cx="2677160" cy="10160"/>
            </a:xfrm>
            <a:custGeom>
              <a:avLst/>
              <a:gdLst/>
              <a:ahLst/>
              <a:cxnLst/>
              <a:rect l="l" t="t" r="r" b="b"/>
              <a:pathLst>
                <a:path w="2677160" h="10160">
                  <a:moveTo>
                    <a:pt x="2676839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2652762" y="9647"/>
                  </a:lnTo>
                  <a:lnTo>
                    <a:pt x="2676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413036" y="3519556"/>
              <a:ext cx="2141855" cy="10160"/>
            </a:xfrm>
            <a:custGeom>
              <a:avLst/>
              <a:gdLst/>
              <a:ahLst/>
              <a:cxnLst/>
              <a:rect l="l" t="t" r="r" b="b"/>
              <a:pathLst>
                <a:path w="2141854" h="10160">
                  <a:moveTo>
                    <a:pt x="2141596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2117519" y="9647"/>
                  </a:lnTo>
                  <a:lnTo>
                    <a:pt x="21415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409892" y="3519556"/>
              <a:ext cx="2145030" cy="10160"/>
            </a:xfrm>
            <a:custGeom>
              <a:avLst/>
              <a:gdLst/>
              <a:ahLst/>
              <a:cxnLst/>
              <a:rect l="l" t="t" r="r" b="b"/>
              <a:pathLst>
                <a:path w="2145029" h="10160">
                  <a:moveTo>
                    <a:pt x="2144740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2120663" y="9647"/>
                  </a:lnTo>
                  <a:lnTo>
                    <a:pt x="21447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680495" y="3320810"/>
              <a:ext cx="6350" cy="203835"/>
            </a:xfrm>
            <a:custGeom>
              <a:avLst/>
              <a:gdLst/>
              <a:ahLst/>
              <a:cxnLst/>
              <a:rect l="l" t="t" r="r" b="b"/>
              <a:pathLst>
                <a:path w="6350" h="203835">
                  <a:moveTo>
                    <a:pt x="6288" y="0"/>
                  </a:moveTo>
                  <a:lnTo>
                    <a:pt x="0" y="0"/>
                  </a:lnTo>
                  <a:lnTo>
                    <a:pt x="0" y="203570"/>
                  </a:lnTo>
                  <a:lnTo>
                    <a:pt x="6288" y="203570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680495" y="3315986"/>
              <a:ext cx="6350" cy="213360"/>
            </a:xfrm>
            <a:custGeom>
              <a:avLst/>
              <a:gdLst/>
              <a:ahLst/>
              <a:cxnLst/>
              <a:rect l="l" t="t" r="r" b="b"/>
              <a:pathLst>
                <a:path w="6350" h="213360">
                  <a:moveTo>
                    <a:pt x="6288" y="0"/>
                  </a:moveTo>
                  <a:lnTo>
                    <a:pt x="0" y="0"/>
                  </a:lnTo>
                  <a:lnTo>
                    <a:pt x="0" y="213218"/>
                  </a:lnTo>
                  <a:lnTo>
                    <a:pt x="6288" y="213218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391903" y="3320810"/>
              <a:ext cx="6350" cy="203835"/>
            </a:xfrm>
            <a:custGeom>
              <a:avLst/>
              <a:gdLst/>
              <a:ahLst/>
              <a:cxnLst/>
              <a:rect l="l" t="t" r="r" b="b"/>
              <a:pathLst>
                <a:path w="6350" h="203835">
                  <a:moveTo>
                    <a:pt x="6288" y="0"/>
                  </a:moveTo>
                  <a:lnTo>
                    <a:pt x="0" y="0"/>
                  </a:lnTo>
                  <a:lnTo>
                    <a:pt x="0" y="203570"/>
                  </a:lnTo>
                  <a:lnTo>
                    <a:pt x="6288" y="203570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391861" y="3315986"/>
              <a:ext cx="6350" cy="213360"/>
            </a:xfrm>
            <a:custGeom>
              <a:avLst/>
              <a:gdLst/>
              <a:ahLst/>
              <a:cxnLst/>
              <a:rect l="l" t="t" r="r" b="b"/>
              <a:pathLst>
                <a:path w="6350" h="213360">
                  <a:moveTo>
                    <a:pt x="6288" y="0"/>
                  </a:moveTo>
                  <a:lnTo>
                    <a:pt x="0" y="0"/>
                  </a:lnTo>
                  <a:lnTo>
                    <a:pt x="0" y="213218"/>
                  </a:lnTo>
                  <a:lnTo>
                    <a:pt x="6288" y="213218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870227" y="3320810"/>
              <a:ext cx="6350" cy="203835"/>
            </a:xfrm>
            <a:custGeom>
              <a:avLst/>
              <a:gdLst/>
              <a:ahLst/>
              <a:cxnLst/>
              <a:rect l="l" t="t" r="r" b="b"/>
              <a:pathLst>
                <a:path w="6350" h="203835">
                  <a:moveTo>
                    <a:pt x="6288" y="0"/>
                  </a:moveTo>
                  <a:lnTo>
                    <a:pt x="0" y="0"/>
                  </a:lnTo>
                  <a:lnTo>
                    <a:pt x="0" y="203570"/>
                  </a:lnTo>
                  <a:lnTo>
                    <a:pt x="6288" y="203570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870269" y="3315986"/>
              <a:ext cx="6350" cy="213360"/>
            </a:xfrm>
            <a:custGeom>
              <a:avLst/>
              <a:gdLst/>
              <a:ahLst/>
              <a:cxnLst/>
              <a:rect l="l" t="t" r="r" b="b"/>
              <a:pathLst>
                <a:path w="6350" h="213360">
                  <a:moveTo>
                    <a:pt x="6288" y="0"/>
                  </a:moveTo>
                  <a:lnTo>
                    <a:pt x="0" y="0"/>
                  </a:lnTo>
                  <a:lnTo>
                    <a:pt x="0" y="213218"/>
                  </a:lnTo>
                  <a:lnTo>
                    <a:pt x="6288" y="213218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600332" y="3320810"/>
              <a:ext cx="6350" cy="180975"/>
            </a:xfrm>
            <a:custGeom>
              <a:avLst/>
              <a:gdLst/>
              <a:ahLst/>
              <a:cxnLst/>
              <a:rect l="l" t="t" r="r" b="b"/>
              <a:pathLst>
                <a:path w="6350" h="180975">
                  <a:moveTo>
                    <a:pt x="6288" y="0"/>
                  </a:moveTo>
                  <a:lnTo>
                    <a:pt x="0" y="0"/>
                  </a:lnTo>
                  <a:lnTo>
                    <a:pt x="0" y="180434"/>
                  </a:lnTo>
                  <a:lnTo>
                    <a:pt x="6288" y="177914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600290" y="3315986"/>
              <a:ext cx="6350" cy="185420"/>
            </a:xfrm>
            <a:custGeom>
              <a:avLst/>
              <a:gdLst/>
              <a:ahLst/>
              <a:cxnLst/>
              <a:rect l="l" t="t" r="r" b="b"/>
              <a:pathLst>
                <a:path w="6350" h="185420">
                  <a:moveTo>
                    <a:pt x="6288" y="0"/>
                  </a:moveTo>
                  <a:lnTo>
                    <a:pt x="0" y="0"/>
                  </a:lnTo>
                  <a:lnTo>
                    <a:pt x="0" y="185275"/>
                  </a:lnTo>
                  <a:lnTo>
                    <a:pt x="6288" y="182755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1413036" y="3732453"/>
              <a:ext cx="1610360" cy="10160"/>
            </a:xfrm>
            <a:custGeom>
              <a:avLst/>
              <a:gdLst/>
              <a:ahLst/>
              <a:cxnLst/>
              <a:rect l="l" t="t" r="r" b="b"/>
              <a:pathLst>
                <a:path w="1610360" h="10160">
                  <a:moveTo>
                    <a:pt x="1610299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1586222" y="9647"/>
                  </a:lnTo>
                  <a:lnTo>
                    <a:pt x="16102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1409892" y="3732453"/>
              <a:ext cx="1613535" cy="10160"/>
            </a:xfrm>
            <a:custGeom>
              <a:avLst/>
              <a:gdLst/>
              <a:ahLst/>
              <a:cxnLst/>
              <a:rect l="l" t="t" r="r" b="b"/>
              <a:pathLst>
                <a:path w="1613535" h="10160">
                  <a:moveTo>
                    <a:pt x="1613443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1589367" y="9647"/>
                  </a:lnTo>
                  <a:lnTo>
                    <a:pt x="16134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413036" y="3945672"/>
              <a:ext cx="1078230" cy="10160"/>
            </a:xfrm>
            <a:custGeom>
              <a:avLst/>
              <a:gdLst/>
              <a:ahLst/>
              <a:cxnLst/>
              <a:rect l="l" t="t" r="r" b="b"/>
              <a:pathLst>
                <a:path w="1078230" h="10160">
                  <a:moveTo>
                    <a:pt x="1078200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1054123" y="9647"/>
                  </a:lnTo>
                  <a:lnTo>
                    <a:pt x="1078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409892" y="3945672"/>
              <a:ext cx="1081405" cy="10160"/>
            </a:xfrm>
            <a:custGeom>
              <a:avLst/>
              <a:gdLst/>
              <a:ahLst/>
              <a:cxnLst/>
              <a:rect l="l" t="t" r="r" b="b"/>
              <a:pathLst>
                <a:path w="1081405" h="10160">
                  <a:moveTo>
                    <a:pt x="1081344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1057267" y="9647"/>
                  </a:lnTo>
                  <a:lnTo>
                    <a:pt x="10813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403603" y="1848862"/>
              <a:ext cx="6350" cy="2314575"/>
            </a:xfrm>
            <a:custGeom>
              <a:avLst/>
              <a:gdLst/>
              <a:ahLst/>
              <a:cxnLst/>
              <a:rect l="l" t="t" r="r" b="b"/>
              <a:pathLst>
                <a:path w="6350" h="2314575">
                  <a:moveTo>
                    <a:pt x="6288" y="0"/>
                  </a:moveTo>
                  <a:lnTo>
                    <a:pt x="0" y="0"/>
                  </a:lnTo>
                  <a:lnTo>
                    <a:pt x="0" y="2314530"/>
                  </a:lnTo>
                  <a:lnTo>
                    <a:pt x="6288" y="2314530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403603" y="1844102"/>
              <a:ext cx="6350" cy="2324735"/>
            </a:xfrm>
            <a:custGeom>
              <a:avLst/>
              <a:gdLst/>
              <a:ahLst/>
              <a:cxnLst/>
              <a:rect l="l" t="t" r="r" b="b"/>
              <a:pathLst>
                <a:path w="6350" h="2324735">
                  <a:moveTo>
                    <a:pt x="0" y="2324114"/>
                  </a:moveTo>
                  <a:lnTo>
                    <a:pt x="6288" y="2324114"/>
                  </a:lnTo>
                  <a:lnTo>
                    <a:pt x="6288" y="0"/>
                  </a:lnTo>
                  <a:lnTo>
                    <a:pt x="0" y="0"/>
                  </a:lnTo>
                  <a:lnTo>
                    <a:pt x="0" y="23241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680495" y="3746925"/>
              <a:ext cx="6350" cy="416559"/>
            </a:xfrm>
            <a:custGeom>
              <a:avLst/>
              <a:gdLst/>
              <a:ahLst/>
              <a:cxnLst/>
              <a:rect l="l" t="t" r="r" b="b"/>
              <a:pathLst>
                <a:path w="6350" h="416560">
                  <a:moveTo>
                    <a:pt x="6288" y="0"/>
                  </a:moveTo>
                  <a:lnTo>
                    <a:pt x="0" y="0"/>
                  </a:lnTo>
                  <a:lnTo>
                    <a:pt x="0" y="416467"/>
                  </a:lnTo>
                  <a:lnTo>
                    <a:pt x="6288" y="416467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680495" y="3742101"/>
              <a:ext cx="6350" cy="426720"/>
            </a:xfrm>
            <a:custGeom>
              <a:avLst/>
              <a:gdLst/>
              <a:ahLst/>
              <a:cxnLst/>
              <a:rect l="l" t="t" r="r" b="b"/>
              <a:pathLst>
                <a:path w="6350" h="426720">
                  <a:moveTo>
                    <a:pt x="6288" y="0"/>
                  </a:moveTo>
                  <a:lnTo>
                    <a:pt x="0" y="0"/>
                  </a:lnTo>
                  <a:lnTo>
                    <a:pt x="0" y="426115"/>
                  </a:lnTo>
                  <a:lnTo>
                    <a:pt x="6288" y="426115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391903" y="3746925"/>
              <a:ext cx="6350" cy="238760"/>
            </a:xfrm>
            <a:custGeom>
              <a:avLst/>
              <a:gdLst/>
              <a:ahLst/>
              <a:cxnLst/>
              <a:rect l="l" t="t" r="r" b="b"/>
              <a:pathLst>
                <a:path w="6350" h="238760">
                  <a:moveTo>
                    <a:pt x="6288" y="0"/>
                  </a:moveTo>
                  <a:lnTo>
                    <a:pt x="0" y="0"/>
                  </a:lnTo>
                  <a:lnTo>
                    <a:pt x="0" y="238550"/>
                  </a:lnTo>
                  <a:lnTo>
                    <a:pt x="6288" y="236031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391861" y="3742101"/>
              <a:ext cx="6350" cy="243840"/>
            </a:xfrm>
            <a:custGeom>
              <a:avLst/>
              <a:gdLst/>
              <a:ahLst/>
              <a:cxnLst/>
              <a:rect l="l" t="t" r="r" b="b"/>
              <a:pathLst>
                <a:path w="6350" h="243839">
                  <a:moveTo>
                    <a:pt x="6288" y="0"/>
                  </a:moveTo>
                  <a:lnTo>
                    <a:pt x="0" y="0"/>
                  </a:lnTo>
                  <a:lnTo>
                    <a:pt x="0" y="243391"/>
                  </a:lnTo>
                  <a:lnTo>
                    <a:pt x="6288" y="240871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870227" y="3746925"/>
              <a:ext cx="6350" cy="46990"/>
            </a:xfrm>
            <a:custGeom>
              <a:avLst/>
              <a:gdLst/>
              <a:ahLst/>
              <a:cxnLst/>
              <a:rect l="l" t="t" r="r" b="b"/>
              <a:pathLst>
                <a:path w="6350" h="46989">
                  <a:moveTo>
                    <a:pt x="6288" y="0"/>
                  </a:moveTo>
                  <a:lnTo>
                    <a:pt x="0" y="0"/>
                  </a:lnTo>
                  <a:lnTo>
                    <a:pt x="0" y="46880"/>
                  </a:lnTo>
                  <a:lnTo>
                    <a:pt x="6288" y="44360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2870269" y="3742101"/>
              <a:ext cx="6350" cy="52069"/>
            </a:xfrm>
            <a:custGeom>
              <a:avLst/>
              <a:gdLst/>
              <a:ahLst/>
              <a:cxnLst/>
              <a:rect l="l" t="t" r="r" b="b"/>
              <a:pathLst>
                <a:path w="6350" h="52070">
                  <a:moveTo>
                    <a:pt x="6288" y="0"/>
                  </a:moveTo>
                  <a:lnTo>
                    <a:pt x="0" y="0"/>
                  </a:lnTo>
                  <a:lnTo>
                    <a:pt x="0" y="51687"/>
                  </a:lnTo>
                  <a:lnTo>
                    <a:pt x="6288" y="49168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413036" y="4158569"/>
              <a:ext cx="547370" cy="10160"/>
            </a:xfrm>
            <a:custGeom>
              <a:avLst/>
              <a:gdLst/>
              <a:ahLst/>
              <a:cxnLst/>
              <a:rect l="l" t="t" r="r" b="b"/>
              <a:pathLst>
                <a:path w="547369" h="10160">
                  <a:moveTo>
                    <a:pt x="546904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522827" y="9647"/>
                  </a:lnTo>
                  <a:lnTo>
                    <a:pt x="5469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409892" y="4158569"/>
              <a:ext cx="550545" cy="10160"/>
            </a:xfrm>
            <a:custGeom>
              <a:avLst/>
              <a:gdLst/>
              <a:ahLst/>
              <a:cxnLst/>
              <a:rect l="l" t="t" r="r" b="b"/>
              <a:pathLst>
                <a:path w="550544" h="10160">
                  <a:moveTo>
                    <a:pt x="550048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525971" y="9647"/>
                  </a:lnTo>
                  <a:lnTo>
                    <a:pt x="5500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406748" y="4371791"/>
              <a:ext cx="21590" cy="8890"/>
            </a:xfrm>
            <a:custGeom>
              <a:avLst/>
              <a:gdLst/>
              <a:ahLst/>
              <a:cxnLst/>
              <a:rect l="l" t="t" r="r" b="b"/>
              <a:pathLst>
                <a:path w="21590" h="8889">
                  <a:moveTo>
                    <a:pt x="21083" y="0"/>
                  </a:moveTo>
                  <a:lnTo>
                    <a:pt x="0" y="0"/>
                  </a:lnTo>
                  <a:lnTo>
                    <a:pt x="0" y="8448"/>
                  </a:lnTo>
                  <a:lnTo>
                    <a:pt x="21083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403603" y="4371791"/>
              <a:ext cx="24765" cy="10160"/>
            </a:xfrm>
            <a:custGeom>
              <a:avLst/>
              <a:gdLst/>
              <a:ahLst/>
              <a:cxnLst/>
              <a:rect l="l" t="t" r="r" b="b"/>
              <a:pathLst>
                <a:path w="24765" h="10160">
                  <a:moveTo>
                    <a:pt x="24227" y="0"/>
                  </a:moveTo>
                  <a:lnTo>
                    <a:pt x="0" y="0"/>
                  </a:lnTo>
                  <a:lnTo>
                    <a:pt x="0" y="9647"/>
                  </a:lnTo>
                  <a:lnTo>
                    <a:pt x="150" y="9647"/>
                  </a:lnTo>
                  <a:lnTo>
                    <a:pt x="24227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403604" y="4172368"/>
              <a:ext cx="6350" cy="209550"/>
            </a:xfrm>
            <a:custGeom>
              <a:avLst/>
              <a:gdLst/>
              <a:ahLst/>
              <a:cxnLst/>
              <a:rect l="l" t="t" r="r" b="b"/>
              <a:pathLst>
                <a:path w="6350" h="209550">
                  <a:moveTo>
                    <a:pt x="6286" y="0"/>
                  </a:moveTo>
                  <a:lnTo>
                    <a:pt x="0" y="0"/>
                  </a:lnTo>
                  <a:lnTo>
                    <a:pt x="0" y="206057"/>
                  </a:lnTo>
                  <a:lnTo>
                    <a:pt x="0" y="209143"/>
                  </a:lnTo>
                  <a:lnTo>
                    <a:pt x="3835" y="209143"/>
                  </a:lnTo>
                  <a:lnTo>
                    <a:pt x="3835" y="206057"/>
                  </a:lnTo>
                  <a:lnTo>
                    <a:pt x="6286" y="206057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403604" y="4167758"/>
              <a:ext cx="6350" cy="213995"/>
            </a:xfrm>
            <a:custGeom>
              <a:avLst/>
              <a:gdLst/>
              <a:ahLst/>
              <a:cxnLst/>
              <a:rect l="l" t="t" r="r" b="b"/>
              <a:pathLst>
                <a:path w="6350" h="213995">
                  <a:moveTo>
                    <a:pt x="6286" y="0"/>
                  </a:moveTo>
                  <a:lnTo>
                    <a:pt x="0" y="0"/>
                  </a:lnTo>
                  <a:lnTo>
                    <a:pt x="0" y="210667"/>
                  </a:lnTo>
                  <a:lnTo>
                    <a:pt x="0" y="213753"/>
                  </a:lnTo>
                  <a:lnTo>
                    <a:pt x="3835" y="213753"/>
                  </a:lnTo>
                  <a:lnTo>
                    <a:pt x="3835" y="210667"/>
                  </a:lnTo>
                  <a:lnTo>
                    <a:pt x="6286" y="210667"/>
                  </a:lnTo>
                  <a:lnTo>
                    <a:pt x="6286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680495" y="4173041"/>
              <a:ext cx="6350" cy="97790"/>
            </a:xfrm>
            <a:custGeom>
              <a:avLst/>
              <a:gdLst/>
              <a:ahLst/>
              <a:cxnLst/>
              <a:rect l="l" t="t" r="r" b="b"/>
              <a:pathLst>
                <a:path w="6350" h="97789">
                  <a:moveTo>
                    <a:pt x="6288" y="0"/>
                  </a:moveTo>
                  <a:lnTo>
                    <a:pt x="0" y="0"/>
                  </a:lnTo>
                  <a:lnTo>
                    <a:pt x="0" y="97505"/>
                  </a:lnTo>
                  <a:lnTo>
                    <a:pt x="6288" y="94985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1680495" y="4168220"/>
              <a:ext cx="6350" cy="102870"/>
            </a:xfrm>
            <a:custGeom>
              <a:avLst/>
              <a:gdLst/>
              <a:ahLst/>
              <a:cxnLst/>
              <a:rect l="l" t="t" r="r" b="b"/>
              <a:pathLst>
                <a:path w="6350" h="102870">
                  <a:moveTo>
                    <a:pt x="6288" y="0"/>
                  </a:moveTo>
                  <a:lnTo>
                    <a:pt x="0" y="0"/>
                  </a:lnTo>
                  <a:lnTo>
                    <a:pt x="0" y="102325"/>
                  </a:lnTo>
                  <a:lnTo>
                    <a:pt x="6288" y="99805"/>
                  </a:lnTo>
                  <a:lnTo>
                    <a:pt x="6288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5458"/>
            <a:ext cx="9143999" cy="66425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09722" y="562102"/>
            <a:ext cx="29978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315" b="1">
                <a:latin typeface="Arial"/>
                <a:cs typeface="Arial"/>
              </a:rPr>
              <a:t>Á</a:t>
            </a:r>
            <a:r>
              <a:rPr dirty="0" sz="2400" spc="-325" b="1">
                <a:latin typeface="Arial"/>
                <a:cs typeface="Arial"/>
              </a:rPr>
              <a:t>R</a:t>
            </a:r>
            <a:r>
              <a:rPr dirty="0" sz="2400" spc="-290" b="1">
                <a:latin typeface="Arial"/>
                <a:cs typeface="Arial"/>
              </a:rPr>
              <a:t>E</a:t>
            </a:r>
            <a:r>
              <a:rPr dirty="0" sz="2400" spc="-325" b="1">
                <a:latin typeface="Arial"/>
                <a:cs typeface="Arial"/>
              </a:rPr>
              <a:t>A</a:t>
            </a:r>
            <a:r>
              <a:rPr dirty="0" sz="2400" spc="-290" b="1">
                <a:latin typeface="Arial"/>
                <a:cs typeface="Arial"/>
              </a:rPr>
              <a:t>S</a:t>
            </a:r>
            <a:r>
              <a:rPr dirty="0" sz="2400" spc="-90" b="1">
                <a:latin typeface="Arial"/>
                <a:cs typeface="Arial"/>
              </a:rPr>
              <a:t> </a:t>
            </a:r>
            <a:r>
              <a:rPr dirty="0" sz="2400" spc="-305" b="1">
                <a:latin typeface="Arial"/>
                <a:cs typeface="Arial"/>
              </a:rPr>
              <a:t>DE</a:t>
            </a:r>
            <a:r>
              <a:rPr dirty="0" sz="2400" spc="-185" b="1">
                <a:latin typeface="Arial"/>
                <a:cs typeface="Arial"/>
              </a:rPr>
              <a:t> </a:t>
            </a:r>
            <a:r>
              <a:rPr dirty="0" sz="2400" spc="-290" b="1">
                <a:latin typeface="Arial"/>
                <a:cs typeface="Arial"/>
              </a:rPr>
              <a:t>AF</a:t>
            </a:r>
            <a:r>
              <a:rPr dirty="0" sz="2400" spc="-305" b="1">
                <a:latin typeface="Arial"/>
                <a:cs typeface="Arial"/>
              </a:rPr>
              <a:t>E</a:t>
            </a:r>
            <a:r>
              <a:rPr dirty="0" sz="2400" spc="-315" b="1">
                <a:latin typeface="Arial"/>
                <a:cs typeface="Arial"/>
              </a:rPr>
              <a:t>C</a:t>
            </a:r>
            <a:r>
              <a:rPr dirty="0" sz="2400" spc="-420" b="1">
                <a:latin typeface="Arial"/>
                <a:cs typeface="Arial"/>
              </a:rPr>
              <a:t>T</a:t>
            </a:r>
            <a:r>
              <a:rPr dirty="0" sz="2400" spc="-315" b="1">
                <a:latin typeface="Arial"/>
                <a:cs typeface="Arial"/>
              </a:rPr>
              <a:t>A</a:t>
            </a:r>
            <a:r>
              <a:rPr dirty="0" sz="2400" spc="-325" b="1">
                <a:latin typeface="Arial"/>
                <a:cs typeface="Arial"/>
              </a:rPr>
              <a:t>C</a:t>
            </a:r>
            <a:r>
              <a:rPr dirty="0" sz="2400" spc="-125" b="1">
                <a:latin typeface="Arial"/>
                <a:cs typeface="Arial"/>
              </a:rPr>
              <a:t>I</a:t>
            </a:r>
            <a:r>
              <a:rPr dirty="0" sz="2400" spc="-330" b="1">
                <a:latin typeface="Arial"/>
                <a:cs typeface="Arial"/>
              </a:rPr>
              <a:t>Ó</a:t>
            </a:r>
            <a:r>
              <a:rPr dirty="0" sz="2400" spc="-315" b="1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39339" cy="115976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34644" y="1607947"/>
            <a:ext cx="7402830" cy="6229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100"/>
              </a:spcBef>
            </a:pPr>
            <a:r>
              <a:rPr dirty="0" sz="1800" spc="-175">
                <a:latin typeface="Arial MT"/>
                <a:cs typeface="Arial MT"/>
              </a:rPr>
              <a:t>Áreas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afectación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referencial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hacia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los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predios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que</a:t>
            </a:r>
            <a:r>
              <a:rPr dirty="0" sz="1800" spc="1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colindan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con</a:t>
            </a:r>
            <a:r>
              <a:rPr dirty="0" sz="1800" spc="-1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calle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“Luis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García </a:t>
            </a:r>
            <a:r>
              <a:rPr dirty="0" sz="1800" spc="-484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(Oe13D).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42107" y="2498851"/>
            <a:ext cx="4318635" cy="3030855"/>
            <a:chOff x="2642107" y="2498851"/>
            <a:chExt cx="4318635" cy="303085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54807" y="2511551"/>
              <a:ext cx="4293108" cy="30053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48457" y="2505201"/>
              <a:ext cx="4305935" cy="3018155"/>
            </a:xfrm>
            <a:custGeom>
              <a:avLst/>
              <a:gdLst/>
              <a:ahLst/>
              <a:cxnLst/>
              <a:rect l="l" t="t" r="r" b="b"/>
              <a:pathLst>
                <a:path w="4305934" h="3018154">
                  <a:moveTo>
                    <a:pt x="0" y="3018028"/>
                  </a:moveTo>
                  <a:lnTo>
                    <a:pt x="4305808" y="3018028"/>
                  </a:lnTo>
                  <a:lnTo>
                    <a:pt x="4305808" y="0"/>
                  </a:lnTo>
                  <a:lnTo>
                    <a:pt x="0" y="0"/>
                  </a:lnTo>
                  <a:lnTo>
                    <a:pt x="0" y="3018028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27323" y="296036"/>
            <a:ext cx="23228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1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ANTECEDENTES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44196"/>
            <a:ext cx="1688592" cy="8382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83867" y="1653032"/>
            <a:ext cx="6050280" cy="4147820"/>
            <a:chOff x="1483867" y="1653032"/>
            <a:chExt cx="6050280" cy="4147820"/>
          </a:xfrm>
        </p:grpSpPr>
        <p:sp>
          <p:nvSpPr>
            <p:cNvPr id="5" name="object 5"/>
            <p:cNvSpPr/>
            <p:nvPr/>
          </p:nvSpPr>
          <p:spPr>
            <a:xfrm>
              <a:off x="4356353" y="2822067"/>
              <a:ext cx="441959" cy="427990"/>
            </a:xfrm>
            <a:custGeom>
              <a:avLst/>
              <a:gdLst/>
              <a:ahLst/>
              <a:cxnLst/>
              <a:rect l="l" t="t" r="r" b="b"/>
              <a:pathLst>
                <a:path w="441960" h="427989">
                  <a:moveTo>
                    <a:pt x="31876" y="337438"/>
                  </a:moveTo>
                  <a:lnTo>
                    <a:pt x="0" y="427736"/>
                  </a:lnTo>
                  <a:lnTo>
                    <a:pt x="91440" y="399034"/>
                  </a:lnTo>
                  <a:lnTo>
                    <a:pt x="81123" y="388366"/>
                  </a:lnTo>
                  <a:lnTo>
                    <a:pt x="61341" y="388366"/>
                  </a:lnTo>
                  <a:lnTo>
                    <a:pt x="41401" y="367919"/>
                  </a:lnTo>
                  <a:lnTo>
                    <a:pt x="51711" y="357950"/>
                  </a:lnTo>
                  <a:lnTo>
                    <a:pt x="31876" y="337438"/>
                  </a:lnTo>
                  <a:close/>
                </a:path>
                <a:path w="441960" h="427989">
                  <a:moveTo>
                    <a:pt x="51711" y="357950"/>
                  </a:moveTo>
                  <a:lnTo>
                    <a:pt x="41401" y="367919"/>
                  </a:lnTo>
                  <a:lnTo>
                    <a:pt x="61341" y="388366"/>
                  </a:lnTo>
                  <a:lnTo>
                    <a:pt x="71564" y="378480"/>
                  </a:lnTo>
                  <a:lnTo>
                    <a:pt x="51711" y="357950"/>
                  </a:lnTo>
                  <a:close/>
                </a:path>
                <a:path w="441960" h="427989">
                  <a:moveTo>
                    <a:pt x="71564" y="378480"/>
                  </a:moveTo>
                  <a:lnTo>
                    <a:pt x="61341" y="388366"/>
                  </a:lnTo>
                  <a:lnTo>
                    <a:pt x="81123" y="388366"/>
                  </a:lnTo>
                  <a:lnTo>
                    <a:pt x="71564" y="378480"/>
                  </a:lnTo>
                  <a:close/>
                </a:path>
                <a:path w="441960" h="427989">
                  <a:moveTo>
                    <a:pt x="421894" y="0"/>
                  </a:moveTo>
                  <a:lnTo>
                    <a:pt x="51711" y="357950"/>
                  </a:lnTo>
                  <a:lnTo>
                    <a:pt x="71564" y="378480"/>
                  </a:lnTo>
                  <a:lnTo>
                    <a:pt x="441706" y="20574"/>
                  </a:lnTo>
                  <a:lnTo>
                    <a:pt x="421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36360" y="5231129"/>
              <a:ext cx="476250" cy="569595"/>
            </a:xfrm>
            <a:custGeom>
              <a:avLst/>
              <a:gdLst/>
              <a:ahLst/>
              <a:cxnLst/>
              <a:rect l="l" t="t" r="r" b="b"/>
              <a:pathLst>
                <a:path w="476250" h="569595">
                  <a:moveTo>
                    <a:pt x="410467" y="56856"/>
                  </a:moveTo>
                  <a:lnTo>
                    <a:pt x="0" y="551256"/>
                  </a:lnTo>
                  <a:lnTo>
                    <a:pt x="22098" y="569506"/>
                  </a:lnTo>
                  <a:lnTo>
                    <a:pt x="432460" y="75120"/>
                  </a:lnTo>
                  <a:lnTo>
                    <a:pt x="410467" y="56856"/>
                  </a:lnTo>
                  <a:close/>
                </a:path>
                <a:path w="476250" h="569595">
                  <a:moveTo>
                    <a:pt x="465456" y="45847"/>
                  </a:moveTo>
                  <a:lnTo>
                    <a:pt x="419608" y="45847"/>
                  </a:lnTo>
                  <a:lnTo>
                    <a:pt x="441578" y="64135"/>
                  </a:lnTo>
                  <a:lnTo>
                    <a:pt x="432460" y="75120"/>
                  </a:lnTo>
                  <a:lnTo>
                    <a:pt x="454405" y="93345"/>
                  </a:lnTo>
                  <a:lnTo>
                    <a:pt x="465456" y="45847"/>
                  </a:lnTo>
                  <a:close/>
                </a:path>
                <a:path w="476250" h="569595">
                  <a:moveTo>
                    <a:pt x="419608" y="45847"/>
                  </a:moveTo>
                  <a:lnTo>
                    <a:pt x="410467" y="56856"/>
                  </a:lnTo>
                  <a:lnTo>
                    <a:pt x="432460" y="75120"/>
                  </a:lnTo>
                  <a:lnTo>
                    <a:pt x="441578" y="64135"/>
                  </a:lnTo>
                  <a:lnTo>
                    <a:pt x="419608" y="45847"/>
                  </a:lnTo>
                  <a:close/>
                </a:path>
                <a:path w="476250" h="569595">
                  <a:moveTo>
                    <a:pt x="476123" y="0"/>
                  </a:moveTo>
                  <a:lnTo>
                    <a:pt x="388492" y="38608"/>
                  </a:lnTo>
                  <a:lnTo>
                    <a:pt x="410467" y="56856"/>
                  </a:lnTo>
                  <a:lnTo>
                    <a:pt x="419608" y="45847"/>
                  </a:lnTo>
                  <a:lnTo>
                    <a:pt x="465456" y="45847"/>
                  </a:lnTo>
                  <a:lnTo>
                    <a:pt x="47612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6567" y="1665732"/>
              <a:ext cx="6024371" cy="397306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490217" y="1659382"/>
              <a:ext cx="6037580" cy="3985895"/>
            </a:xfrm>
            <a:custGeom>
              <a:avLst/>
              <a:gdLst/>
              <a:ahLst/>
              <a:cxnLst/>
              <a:rect l="l" t="t" r="r" b="b"/>
              <a:pathLst>
                <a:path w="6037580" h="3985895">
                  <a:moveTo>
                    <a:pt x="0" y="3985767"/>
                  </a:moveTo>
                  <a:lnTo>
                    <a:pt x="6037072" y="3985767"/>
                  </a:lnTo>
                  <a:lnTo>
                    <a:pt x="6037072" y="0"/>
                  </a:lnTo>
                  <a:lnTo>
                    <a:pt x="0" y="0"/>
                  </a:lnTo>
                  <a:lnTo>
                    <a:pt x="0" y="398576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204317" y="943102"/>
            <a:ext cx="86118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50">
                <a:latin typeface="Arial MT"/>
                <a:cs typeface="Arial MT"/>
              </a:rPr>
              <a:t>El</a:t>
            </a:r>
            <a:r>
              <a:rPr dirty="0" sz="1800" spc="16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Concejo</a:t>
            </a:r>
            <a:r>
              <a:rPr dirty="0" sz="1800" spc="-155">
                <a:latin typeface="Arial MT"/>
                <a:cs typeface="Arial MT"/>
              </a:rPr>
              <a:t> Metropolitano</a:t>
            </a:r>
            <a:r>
              <a:rPr dirty="0" sz="1800" spc="17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-145">
                <a:latin typeface="Arial MT"/>
                <a:cs typeface="Arial MT"/>
              </a:rPr>
              <a:t> Quito,</a:t>
            </a:r>
            <a:r>
              <a:rPr dirty="0" sz="1800" spc="18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mediante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Resolución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No.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235">
                <a:latin typeface="Arial MT"/>
                <a:cs typeface="Arial MT"/>
              </a:rPr>
              <a:t>SG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0501</a:t>
            </a:r>
            <a:r>
              <a:rPr dirty="0" sz="1800" spc="-14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-14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fecha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29</a:t>
            </a:r>
            <a:r>
              <a:rPr dirty="0" sz="1800" spc="-12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17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octubre</a:t>
            </a:r>
            <a:r>
              <a:rPr dirty="0" sz="1800" spc="17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2007,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resolvió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aprobar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el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trazado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del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(anillo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vial)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200">
                <a:latin typeface="Arial MT"/>
                <a:cs typeface="Arial MT"/>
              </a:rPr>
              <a:t>San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Francisco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Huarcay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(Oe14-S42).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7323" y="296036"/>
            <a:ext cx="2322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15">
                <a:uFill>
                  <a:solidFill>
                    <a:srgbClr val="000000"/>
                  </a:solidFill>
                </a:uFill>
              </a:rPr>
              <a:t>ANTECEDENTES</a:t>
            </a:r>
            <a:endParaRPr sz="2800"/>
          </a:p>
        </p:txBody>
      </p:sp>
      <p:sp>
        <p:nvSpPr>
          <p:cNvPr id="3" name="object 3"/>
          <p:cNvSpPr/>
          <p:nvPr/>
        </p:nvSpPr>
        <p:spPr>
          <a:xfrm>
            <a:off x="5936360" y="5231129"/>
            <a:ext cx="476250" cy="569595"/>
          </a:xfrm>
          <a:custGeom>
            <a:avLst/>
            <a:gdLst/>
            <a:ahLst/>
            <a:cxnLst/>
            <a:rect l="l" t="t" r="r" b="b"/>
            <a:pathLst>
              <a:path w="476250" h="569595">
                <a:moveTo>
                  <a:pt x="410467" y="56856"/>
                </a:moveTo>
                <a:lnTo>
                  <a:pt x="0" y="551256"/>
                </a:lnTo>
                <a:lnTo>
                  <a:pt x="22098" y="569506"/>
                </a:lnTo>
                <a:lnTo>
                  <a:pt x="432460" y="75120"/>
                </a:lnTo>
                <a:lnTo>
                  <a:pt x="410467" y="56856"/>
                </a:lnTo>
                <a:close/>
              </a:path>
              <a:path w="476250" h="569595">
                <a:moveTo>
                  <a:pt x="465456" y="45847"/>
                </a:moveTo>
                <a:lnTo>
                  <a:pt x="419608" y="45847"/>
                </a:lnTo>
                <a:lnTo>
                  <a:pt x="441578" y="64135"/>
                </a:lnTo>
                <a:lnTo>
                  <a:pt x="432460" y="75120"/>
                </a:lnTo>
                <a:lnTo>
                  <a:pt x="454405" y="93345"/>
                </a:lnTo>
                <a:lnTo>
                  <a:pt x="465456" y="45847"/>
                </a:lnTo>
                <a:close/>
              </a:path>
              <a:path w="476250" h="569595">
                <a:moveTo>
                  <a:pt x="419608" y="45847"/>
                </a:moveTo>
                <a:lnTo>
                  <a:pt x="410467" y="56856"/>
                </a:lnTo>
                <a:lnTo>
                  <a:pt x="432460" y="75120"/>
                </a:lnTo>
                <a:lnTo>
                  <a:pt x="441578" y="64135"/>
                </a:lnTo>
                <a:lnTo>
                  <a:pt x="419608" y="45847"/>
                </a:lnTo>
                <a:close/>
              </a:path>
              <a:path w="476250" h="569595">
                <a:moveTo>
                  <a:pt x="476123" y="0"/>
                </a:moveTo>
                <a:lnTo>
                  <a:pt x="388492" y="38608"/>
                </a:lnTo>
                <a:lnTo>
                  <a:pt x="410467" y="56856"/>
                </a:lnTo>
                <a:lnTo>
                  <a:pt x="419608" y="45847"/>
                </a:lnTo>
                <a:lnTo>
                  <a:pt x="465456" y="45847"/>
                </a:lnTo>
                <a:lnTo>
                  <a:pt x="47612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44196"/>
            <a:ext cx="1688592" cy="8382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356353" y="1122743"/>
            <a:ext cx="4158615" cy="2315845"/>
            <a:chOff x="4356353" y="1122743"/>
            <a:chExt cx="4158615" cy="2315845"/>
          </a:xfrm>
        </p:grpSpPr>
        <p:sp>
          <p:nvSpPr>
            <p:cNvPr id="6" name="object 6"/>
            <p:cNvSpPr/>
            <p:nvPr/>
          </p:nvSpPr>
          <p:spPr>
            <a:xfrm>
              <a:off x="4356353" y="2822066"/>
              <a:ext cx="441959" cy="427990"/>
            </a:xfrm>
            <a:custGeom>
              <a:avLst/>
              <a:gdLst/>
              <a:ahLst/>
              <a:cxnLst/>
              <a:rect l="l" t="t" r="r" b="b"/>
              <a:pathLst>
                <a:path w="441960" h="427989">
                  <a:moveTo>
                    <a:pt x="31876" y="337438"/>
                  </a:moveTo>
                  <a:lnTo>
                    <a:pt x="0" y="427736"/>
                  </a:lnTo>
                  <a:lnTo>
                    <a:pt x="91440" y="399034"/>
                  </a:lnTo>
                  <a:lnTo>
                    <a:pt x="81123" y="388366"/>
                  </a:lnTo>
                  <a:lnTo>
                    <a:pt x="61341" y="388366"/>
                  </a:lnTo>
                  <a:lnTo>
                    <a:pt x="41401" y="367919"/>
                  </a:lnTo>
                  <a:lnTo>
                    <a:pt x="51711" y="357950"/>
                  </a:lnTo>
                  <a:lnTo>
                    <a:pt x="31876" y="337438"/>
                  </a:lnTo>
                  <a:close/>
                </a:path>
                <a:path w="441960" h="427989">
                  <a:moveTo>
                    <a:pt x="51711" y="357950"/>
                  </a:moveTo>
                  <a:lnTo>
                    <a:pt x="41401" y="367919"/>
                  </a:lnTo>
                  <a:lnTo>
                    <a:pt x="61341" y="388366"/>
                  </a:lnTo>
                  <a:lnTo>
                    <a:pt x="71564" y="378480"/>
                  </a:lnTo>
                  <a:lnTo>
                    <a:pt x="51711" y="357950"/>
                  </a:lnTo>
                  <a:close/>
                </a:path>
                <a:path w="441960" h="427989">
                  <a:moveTo>
                    <a:pt x="71564" y="378480"/>
                  </a:moveTo>
                  <a:lnTo>
                    <a:pt x="61341" y="388366"/>
                  </a:lnTo>
                  <a:lnTo>
                    <a:pt x="81123" y="388366"/>
                  </a:lnTo>
                  <a:lnTo>
                    <a:pt x="71564" y="378480"/>
                  </a:lnTo>
                  <a:close/>
                </a:path>
                <a:path w="441960" h="427989">
                  <a:moveTo>
                    <a:pt x="421894" y="0"/>
                  </a:moveTo>
                  <a:lnTo>
                    <a:pt x="51711" y="357950"/>
                  </a:lnTo>
                  <a:lnTo>
                    <a:pt x="71564" y="378480"/>
                  </a:lnTo>
                  <a:lnTo>
                    <a:pt x="441706" y="20574"/>
                  </a:lnTo>
                  <a:lnTo>
                    <a:pt x="4218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8407" y="1132331"/>
              <a:ext cx="3717036" cy="22966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83581" y="1127505"/>
              <a:ext cx="3726815" cy="2306320"/>
            </a:xfrm>
            <a:custGeom>
              <a:avLst/>
              <a:gdLst/>
              <a:ahLst/>
              <a:cxnLst/>
              <a:rect l="l" t="t" r="r" b="b"/>
              <a:pathLst>
                <a:path w="3726815" h="2306320">
                  <a:moveTo>
                    <a:pt x="0" y="2306193"/>
                  </a:moveTo>
                  <a:lnTo>
                    <a:pt x="3726561" y="2306193"/>
                  </a:lnTo>
                  <a:lnTo>
                    <a:pt x="3726561" y="0"/>
                  </a:lnTo>
                  <a:lnTo>
                    <a:pt x="0" y="0"/>
                  </a:lnTo>
                  <a:lnTo>
                    <a:pt x="0" y="230619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716991" y="1274444"/>
            <a:ext cx="3757295" cy="90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 spc="-155" b="1">
                <a:latin typeface="Arial"/>
                <a:cs typeface="Arial"/>
              </a:rPr>
              <a:t>Calle</a:t>
            </a:r>
            <a:r>
              <a:rPr dirty="0" sz="1800" spc="-155" b="1">
                <a:latin typeface="Arial"/>
                <a:cs typeface="Arial"/>
              </a:rPr>
              <a:t> </a:t>
            </a:r>
            <a:r>
              <a:rPr dirty="0" sz="1800" spc="-235" b="1">
                <a:latin typeface="Arial"/>
                <a:cs typeface="Arial"/>
              </a:rPr>
              <a:t>R</a:t>
            </a:r>
            <a:r>
              <a:rPr dirty="0" sz="1800" spc="-185" b="1">
                <a:latin typeface="Arial"/>
                <a:cs typeface="Arial"/>
              </a:rPr>
              <a:t>o</a:t>
            </a:r>
            <a:r>
              <a:rPr dirty="0" sz="1800" spc="-190" b="1">
                <a:latin typeface="Arial"/>
                <a:cs typeface="Arial"/>
              </a:rPr>
              <a:t>sa</a:t>
            </a:r>
            <a:r>
              <a:rPr dirty="0" sz="1800" spc="-125" b="1">
                <a:latin typeface="Arial"/>
                <a:cs typeface="Arial"/>
              </a:rPr>
              <a:t>r</a:t>
            </a:r>
            <a:r>
              <a:rPr dirty="0" sz="1800" spc="-145" b="1">
                <a:latin typeface="Arial"/>
                <a:cs typeface="Arial"/>
              </a:rPr>
              <a:t>io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spc="-235" b="1">
                <a:latin typeface="Arial"/>
                <a:cs typeface="Arial"/>
              </a:rPr>
              <a:t>B</a:t>
            </a:r>
            <a:r>
              <a:rPr dirty="0" sz="1800" spc="-190" b="1">
                <a:latin typeface="Arial"/>
                <a:cs typeface="Arial"/>
              </a:rPr>
              <a:t>o</a:t>
            </a:r>
            <a:r>
              <a:rPr dirty="0" sz="1800" spc="-135" b="1">
                <a:latin typeface="Arial"/>
                <a:cs typeface="Arial"/>
              </a:rPr>
              <a:t>rja</a:t>
            </a:r>
            <a:r>
              <a:rPr dirty="0" sz="1800" spc="10" b="1">
                <a:latin typeface="Arial"/>
                <a:cs typeface="Arial"/>
              </a:rPr>
              <a:t> </a:t>
            </a:r>
            <a:r>
              <a:rPr dirty="0" sz="1800" spc="-110" b="1">
                <a:latin typeface="Arial"/>
                <a:cs typeface="Arial"/>
              </a:rPr>
              <a:t>(</a:t>
            </a:r>
            <a:r>
              <a:rPr dirty="0" sz="1800" spc="-225" b="1">
                <a:latin typeface="Arial"/>
                <a:cs typeface="Arial"/>
              </a:rPr>
              <a:t>S</a:t>
            </a:r>
            <a:r>
              <a:rPr dirty="0" sz="1800" spc="-180" b="1">
                <a:latin typeface="Arial"/>
                <a:cs typeface="Arial"/>
              </a:rPr>
              <a:t>4</a:t>
            </a:r>
            <a:r>
              <a:rPr dirty="0" sz="1800" spc="-190" b="1">
                <a:latin typeface="Arial"/>
                <a:cs typeface="Arial"/>
              </a:rPr>
              <a:t>2</a:t>
            </a:r>
            <a:r>
              <a:rPr dirty="0" sz="1800" spc="-110" b="1">
                <a:latin typeface="Arial"/>
                <a:cs typeface="Arial"/>
              </a:rPr>
              <a:t>):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250">
                <a:latin typeface="Arial MT"/>
                <a:cs typeface="Arial MT"/>
              </a:rPr>
              <a:t>T</a:t>
            </a:r>
            <a:r>
              <a:rPr dirty="0" sz="1800" spc="-145">
                <a:latin typeface="Arial MT"/>
                <a:cs typeface="Arial MT"/>
              </a:rPr>
              <a:t>ra</a:t>
            </a:r>
            <a:r>
              <a:rPr dirty="0" sz="1800" spc="-265">
                <a:latin typeface="Arial MT"/>
                <a:cs typeface="Arial MT"/>
              </a:rPr>
              <a:t>m</a:t>
            </a:r>
            <a:r>
              <a:rPr dirty="0" sz="1800" spc="-185">
                <a:latin typeface="Arial MT"/>
                <a:cs typeface="Arial MT"/>
              </a:rPr>
              <a:t>o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195">
                <a:latin typeface="Arial MT"/>
                <a:cs typeface="Arial MT"/>
              </a:rPr>
              <a:t>e</a:t>
            </a:r>
            <a:r>
              <a:rPr dirty="0" sz="1800" spc="-150">
                <a:latin typeface="Arial MT"/>
                <a:cs typeface="Arial MT"/>
              </a:rPr>
              <a:t>s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la  </a:t>
            </a:r>
            <a:r>
              <a:rPr dirty="0" sz="1800" spc="-140">
                <a:latin typeface="Arial MT"/>
                <a:cs typeface="Arial MT"/>
              </a:rPr>
              <a:t>calle </a:t>
            </a:r>
            <a:r>
              <a:rPr dirty="0" sz="1800" spc="-155">
                <a:latin typeface="Arial MT"/>
                <a:cs typeface="Arial MT"/>
              </a:rPr>
              <a:t>Luis </a:t>
            </a:r>
            <a:r>
              <a:rPr dirty="0" sz="1800" spc="-170">
                <a:latin typeface="Arial MT"/>
                <a:cs typeface="Arial MT"/>
              </a:rPr>
              <a:t>García </a:t>
            </a:r>
            <a:r>
              <a:rPr dirty="0" sz="1800" spc="-180">
                <a:latin typeface="Arial MT"/>
                <a:cs typeface="Arial MT"/>
              </a:rPr>
              <a:t>(Oe13D) </a:t>
            </a:r>
            <a:r>
              <a:rPr dirty="0" sz="1800" spc="-165">
                <a:latin typeface="Arial MT"/>
                <a:cs typeface="Arial MT"/>
              </a:rPr>
              <a:t>hasta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135">
                <a:latin typeface="Arial MT"/>
                <a:cs typeface="Arial MT"/>
              </a:rPr>
              <a:t>calle </a:t>
            </a:r>
            <a:r>
              <a:rPr dirty="0" sz="1800" spc="-155">
                <a:latin typeface="Arial MT"/>
                <a:cs typeface="Arial MT"/>
              </a:rPr>
              <a:t>Luis </a:t>
            </a:r>
            <a:r>
              <a:rPr dirty="0" sz="1800" spc="-150">
                <a:latin typeface="Arial MT"/>
                <a:cs typeface="Arial MT"/>
              </a:rPr>
              <a:t> </a:t>
            </a:r>
            <a:r>
              <a:rPr dirty="0" sz="1800" spc="-245">
                <a:latin typeface="Arial MT"/>
                <a:cs typeface="Arial MT"/>
              </a:rPr>
              <a:t>A</a:t>
            </a:r>
            <a:r>
              <a:rPr dirty="0" sz="1800" spc="-165">
                <a:latin typeface="Arial MT"/>
                <a:cs typeface="Arial MT"/>
              </a:rPr>
              <a:t>y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195">
                <a:latin typeface="Arial MT"/>
                <a:cs typeface="Arial MT"/>
              </a:rPr>
              <a:t>b</a:t>
            </a:r>
            <a:r>
              <a:rPr dirty="0" sz="1800" spc="-180">
                <a:latin typeface="Arial MT"/>
                <a:cs typeface="Arial MT"/>
              </a:rPr>
              <a:t>ac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(O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190">
                <a:latin typeface="Arial MT"/>
                <a:cs typeface="Arial MT"/>
              </a:rPr>
              <a:t>14</a:t>
            </a:r>
            <a:r>
              <a:rPr dirty="0" sz="1800" spc="-100">
                <a:latin typeface="Arial MT"/>
                <a:cs typeface="Arial MT"/>
              </a:rPr>
              <a:t>),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6991" y="2418740"/>
            <a:ext cx="1525905" cy="810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dirty="0" sz="1600" spc="-195">
                <a:latin typeface="Arial MT"/>
                <a:cs typeface="Arial MT"/>
              </a:rPr>
              <a:t>S</a:t>
            </a:r>
            <a:r>
              <a:rPr dirty="0" sz="1600" spc="-160">
                <a:latin typeface="Arial MT"/>
                <a:cs typeface="Arial MT"/>
              </a:rPr>
              <a:t>e</a:t>
            </a:r>
            <a:r>
              <a:rPr dirty="0" sz="1600" spc="-150">
                <a:latin typeface="Arial MT"/>
                <a:cs typeface="Arial MT"/>
              </a:rPr>
              <a:t>cc</a:t>
            </a:r>
            <a:r>
              <a:rPr dirty="0" sz="1600" spc="-120">
                <a:latin typeface="Arial MT"/>
                <a:cs typeface="Arial MT"/>
              </a:rPr>
              <a:t>ió</a:t>
            </a:r>
            <a:r>
              <a:rPr dirty="0" sz="1600" spc="-165">
                <a:latin typeface="Arial MT"/>
                <a:cs typeface="Arial MT"/>
              </a:rPr>
              <a:t>n</a:t>
            </a:r>
            <a:r>
              <a:rPr dirty="0" sz="1600" spc="-90">
                <a:latin typeface="Arial MT"/>
                <a:cs typeface="Arial MT"/>
              </a:rPr>
              <a:t> </a:t>
            </a:r>
            <a:r>
              <a:rPr dirty="0" sz="1600" spc="-85">
                <a:latin typeface="Arial MT"/>
                <a:cs typeface="Arial MT"/>
              </a:rPr>
              <a:t>t</a:t>
            </a:r>
            <a:r>
              <a:rPr dirty="0" sz="1600" spc="-110">
                <a:latin typeface="Arial MT"/>
                <a:cs typeface="Arial MT"/>
              </a:rPr>
              <a:t>r</a:t>
            </a:r>
            <a:r>
              <a:rPr dirty="0" sz="1600" spc="-170">
                <a:latin typeface="Arial MT"/>
                <a:cs typeface="Arial MT"/>
              </a:rPr>
              <a:t>a</a:t>
            </a:r>
            <a:r>
              <a:rPr dirty="0" sz="1600" spc="-160">
                <a:latin typeface="Arial MT"/>
                <a:cs typeface="Arial MT"/>
              </a:rPr>
              <a:t>n</a:t>
            </a:r>
            <a:r>
              <a:rPr dirty="0" sz="1600" spc="-150">
                <a:latin typeface="Arial MT"/>
                <a:cs typeface="Arial MT"/>
              </a:rPr>
              <a:t>sv</a:t>
            </a:r>
            <a:r>
              <a:rPr dirty="0" sz="1600" spc="-135">
                <a:latin typeface="Arial MT"/>
                <a:cs typeface="Arial MT"/>
              </a:rPr>
              <a:t>er</a:t>
            </a:r>
            <a:r>
              <a:rPr dirty="0" sz="1600" spc="-150">
                <a:latin typeface="Arial MT"/>
                <a:cs typeface="Arial MT"/>
              </a:rPr>
              <a:t>s</a:t>
            </a:r>
            <a:r>
              <a:rPr dirty="0" sz="1600" spc="-170">
                <a:latin typeface="Arial MT"/>
                <a:cs typeface="Arial MT"/>
              </a:rPr>
              <a:t>a</a:t>
            </a:r>
            <a:r>
              <a:rPr dirty="0" sz="1600" spc="-60">
                <a:latin typeface="Arial MT"/>
                <a:cs typeface="Arial MT"/>
              </a:rPr>
              <a:t>l</a:t>
            </a:r>
            <a:r>
              <a:rPr dirty="0" sz="1600" spc="-85">
                <a:latin typeface="Arial MT"/>
                <a:cs typeface="Arial MT"/>
              </a:rPr>
              <a:t>:  </a:t>
            </a:r>
            <a:r>
              <a:rPr dirty="0" sz="1600" spc="-145">
                <a:latin typeface="Arial MT"/>
                <a:cs typeface="Arial MT"/>
              </a:rPr>
              <a:t>Calzada: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145">
                <a:latin typeface="Arial MT"/>
                <a:cs typeface="Arial MT"/>
              </a:rPr>
              <a:t>Aceras: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9039" y="2418740"/>
            <a:ext cx="801370" cy="8102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3335">
              <a:lnSpc>
                <a:spcPct val="107200"/>
              </a:lnSpc>
              <a:spcBef>
                <a:spcPts val="105"/>
              </a:spcBef>
            </a:pPr>
            <a:r>
              <a:rPr dirty="0" sz="1600" spc="-165">
                <a:latin typeface="Arial MT"/>
                <a:cs typeface="Arial MT"/>
              </a:rPr>
              <a:t>12</a:t>
            </a:r>
            <a:r>
              <a:rPr dirty="0" sz="1600" spc="-90">
                <a:latin typeface="Arial MT"/>
                <a:cs typeface="Arial MT"/>
              </a:rPr>
              <a:t>.</a:t>
            </a:r>
            <a:r>
              <a:rPr dirty="0" sz="1600" spc="-165">
                <a:latin typeface="Arial MT"/>
                <a:cs typeface="Arial MT"/>
              </a:rPr>
              <a:t>00</a:t>
            </a:r>
            <a:r>
              <a:rPr dirty="0" sz="1600" spc="-10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r>
              <a:rPr dirty="0" sz="1600" spc="-85">
                <a:latin typeface="Arial MT"/>
                <a:cs typeface="Arial MT"/>
              </a:rPr>
              <a:t>.  </a:t>
            </a:r>
            <a:r>
              <a:rPr dirty="0" sz="1600" spc="-150">
                <a:latin typeface="Arial MT"/>
                <a:cs typeface="Arial MT"/>
              </a:rPr>
              <a:t>9.00m. </a:t>
            </a:r>
            <a:r>
              <a:rPr dirty="0" sz="1600" spc="-145">
                <a:latin typeface="Arial MT"/>
                <a:cs typeface="Arial MT"/>
              </a:rPr>
              <a:t> </a:t>
            </a:r>
            <a:r>
              <a:rPr dirty="0" sz="1600" spc="-165">
                <a:latin typeface="Arial MT"/>
                <a:cs typeface="Arial MT"/>
              </a:rPr>
              <a:t>1</a:t>
            </a:r>
            <a:r>
              <a:rPr dirty="0" sz="1600" spc="-90">
                <a:latin typeface="Arial MT"/>
                <a:cs typeface="Arial MT"/>
              </a:rPr>
              <a:t>,</a:t>
            </a:r>
            <a:r>
              <a:rPr dirty="0" sz="1600" spc="-165">
                <a:latin typeface="Arial MT"/>
                <a:cs typeface="Arial MT"/>
              </a:rPr>
              <a:t>50</a:t>
            </a:r>
            <a:r>
              <a:rPr dirty="0" sz="1600" spc="-9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r>
              <a:rPr dirty="0" sz="1600" spc="-85">
                <a:latin typeface="Arial MT"/>
                <a:cs typeface="Arial MT"/>
              </a:rPr>
              <a:t> </a:t>
            </a:r>
            <a:r>
              <a:rPr dirty="0" sz="1600" spc="-130">
                <a:latin typeface="Arial MT"/>
                <a:cs typeface="Arial MT"/>
              </a:rPr>
              <a:t>c/u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07077" y="3689730"/>
            <a:ext cx="3757295" cy="908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7200"/>
              </a:lnSpc>
              <a:spcBef>
                <a:spcPts val="100"/>
              </a:spcBef>
            </a:pPr>
            <a:r>
              <a:rPr dirty="0" sz="1800" spc="-155" b="1">
                <a:latin typeface="Arial"/>
                <a:cs typeface="Arial"/>
              </a:rPr>
              <a:t>Calle</a:t>
            </a:r>
            <a:r>
              <a:rPr dirty="0" sz="1800" spc="-155" b="1">
                <a:latin typeface="Arial"/>
                <a:cs typeface="Arial"/>
              </a:rPr>
              <a:t> </a:t>
            </a:r>
            <a:r>
              <a:rPr dirty="0" sz="1800" spc="-200" b="1">
                <a:latin typeface="Arial"/>
                <a:cs typeface="Arial"/>
              </a:rPr>
              <a:t>L</a:t>
            </a:r>
            <a:r>
              <a:rPr dirty="0" sz="1800" spc="-195" b="1">
                <a:latin typeface="Arial"/>
                <a:cs typeface="Arial"/>
              </a:rPr>
              <a:t>u</a:t>
            </a:r>
            <a:r>
              <a:rPr dirty="0" sz="1800" spc="-85" b="1">
                <a:latin typeface="Arial"/>
                <a:cs typeface="Arial"/>
              </a:rPr>
              <a:t>i</a:t>
            </a:r>
            <a:r>
              <a:rPr dirty="0" sz="1800" spc="-185" b="1">
                <a:latin typeface="Arial"/>
                <a:cs typeface="Arial"/>
              </a:rPr>
              <a:t>s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245" b="1">
                <a:latin typeface="Arial"/>
                <a:cs typeface="Arial"/>
              </a:rPr>
              <a:t>G</a:t>
            </a:r>
            <a:r>
              <a:rPr dirty="0" sz="1800" spc="-190" b="1">
                <a:latin typeface="Arial"/>
                <a:cs typeface="Arial"/>
              </a:rPr>
              <a:t>a</a:t>
            </a:r>
            <a:r>
              <a:rPr dirty="0" sz="1800" spc="-125" b="1">
                <a:latin typeface="Arial"/>
                <a:cs typeface="Arial"/>
              </a:rPr>
              <a:t>r</a:t>
            </a:r>
            <a:r>
              <a:rPr dirty="0" sz="1800" spc="-140" b="1">
                <a:latin typeface="Arial"/>
                <a:cs typeface="Arial"/>
              </a:rPr>
              <a:t>cí</a:t>
            </a:r>
            <a:r>
              <a:rPr dirty="0" sz="1800" spc="-180" b="1">
                <a:latin typeface="Arial"/>
                <a:cs typeface="Arial"/>
              </a:rPr>
              <a:t>a</a:t>
            </a:r>
            <a:r>
              <a:rPr dirty="0" sz="1800" spc="15" b="1">
                <a:latin typeface="Arial"/>
                <a:cs typeface="Arial"/>
              </a:rPr>
              <a:t> </a:t>
            </a:r>
            <a:r>
              <a:rPr dirty="0" sz="1800" spc="-180" b="1">
                <a:latin typeface="Arial"/>
                <a:cs typeface="Arial"/>
              </a:rPr>
              <a:t>(O</a:t>
            </a:r>
            <a:r>
              <a:rPr dirty="0" sz="1800" spc="-170" b="1">
                <a:latin typeface="Arial"/>
                <a:cs typeface="Arial"/>
              </a:rPr>
              <a:t>e</a:t>
            </a:r>
            <a:r>
              <a:rPr dirty="0" sz="1800" spc="-190" b="1">
                <a:latin typeface="Arial"/>
                <a:cs typeface="Arial"/>
              </a:rPr>
              <a:t>13</a:t>
            </a:r>
            <a:r>
              <a:rPr dirty="0" sz="1800" spc="-175" b="1">
                <a:latin typeface="Arial"/>
                <a:cs typeface="Arial"/>
              </a:rPr>
              <a:t>D)</a:t>
            </a:r>
            <a:r>
              <a:rPr dirty="0" sz="1800" spc="-110" b="1">
                <a:latin typeface="Arial"/>
                <a:cs typeface="Arial"/>
              </a:rPr>
              <a:t>: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90">
                <a:latin typeface="Arial MT"/>
                <a:cs typeface="Arial MT"/>
              </a:rPr>
              <a:t>t</a:t>
            </a:r>
            <a:r>
              <a:rPr dirty="0" sz="1800" spc="-105">
                <a:latin typeface="Arial MT"/>
                <a:cs typeface="Arial MT"/>
              </a:rPr>
              <a:t>r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285">
                <a:latin typeface="Arial MT"/>
                <a:cs typeface="Arial MT"/>
              </a:rPr>
              <a:t>m</a:t>
            </a:r>
            <a:r>
              <a:rPr dirty="0" sz="1800" spc="-185">
                <a:latin typeface="Arial MT"/>
                <a:cs typeface="Arial MT"/>
              </a:rPr>
              <a:t>o</a:t>
            </a:r>
            <a:r>
              <a:rPr dirty="0" sz="1800" spc="2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195">
                <a:latin typeface="Arial MT"/>
                <a:cs typeface="Arial MT"/>
              </a:rPr>
              <a:t>e</a:t>
            </a:r>
            <a:r>
              <a:rPr dirty="0" sz="1800" spc="-150">
                <a:latin typeface="Arial MT"/>
                <a:cs typeface="Arial MT"/>
              </a:rPr>
              <a:t>s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05">
                <a:latin typeface="Arial MT"/>
                <a:cs typeface="Arial MT"/>
              </a:rPr>
              <a:t>la  </a:t>
            </a:r>
            <a:r>
              <a:rPr dirty="0" sz="1800" spc="-180">
                <a:latin typeface="Arial MT"/>
                <a:cs typeface="Arial MT"/>
              </a:rPr>
              <a:t>abs</a:t>
            </a:r>
            <a:r>
              <a:rPr dirty="0" sz="1800" spc="-17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0+000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hasta</a:t>
            </a:r>
            <a:r>
              <a:rPr dirty="0" sz="1800" spc="-16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</a:t>
            </a:r>
            <a:r>
              <a:rPr dirty="0" sz="1800" spc="-12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calle</a:t>
            </a:r>
            <a:r>
              <a:rPr dirty="0" sz="1800" spc="225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Luis</a:t>
            </a:r>
            <a:r>
              <a:rPr dirty="0" sz="1800" spc="19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Ayabaca 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(</a:t>
            </a:r>
            <a:r>
              <a:rPr dirty="0" sz="1800" spc="-225">
                <a:latin typeface="Arial MT"/>
                <a:cs typeface="Arial MT"/>
              </a:rPr>
              <a:t>S</a:t>
            </a:r>
            <a:r>
              <a:rPr dirty="0" sz="1800" spc="-190">
                <a:latin typeface="Arial MT"/>
                <a:cs typeface="Arial MT"/>
              </a:rPr>
              <a:t>42</a:t>
            </a:r>
            <a:r>
              <a:rPr dirty="0" sz="1800" spc="-160">
                <a:latin typeface="Arial MT"/>
                <a:cs typeface="Arial MT"/>
              </a:rPr>
              <a:t>J</a:t>
            </a:r>
            <a:r>
              <a:rPr dirty="0" sz="1800" spc="-110">
                <a:latin typeface="Arial MT"/>
                <a:cs typeface="Arial MT"/>
              </a:rPr>
              <a:t>)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ab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0</a:t>
            </a:r>
            <a:r>
              <a:rPr dirty="0" sz="1800" spc="-190">
                <a:latin typeface="Arial MT"/>
                <a:cs typeface="Arial MT"/>
              </a:rPr>
              <a:t>+</a:t>
            </a:r>
            <a:r>
              <a:rPr dirty="0" sz="1800" spc="-190">
                <a:latin typeface="Arial MT"/>
                <a:cs typeface="Arial MT"/>
              </a:rPr>
              <a:t>188</a:t>
            </a:r>
            <a:r>
              <a:rPr dirty="0" sz="1800" spc="-90"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7077" y="4833391"/>
            <a:ext cx="1525905" cy="810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100"/>
              </a:spcBef>
            </a:pPr>
            <a:r>
              <a:rPr dirty="0" sz="1600" spc="-195">
                <a:latin typeface="Arial MT"/>
                <a:cs typeface="Arial MT"/>
              </a:rPr>
              <a:t>S</a:t>
            </a:r>
            <a:r>
              <a:rPr dirty="0" sz="1600" spc="-160">
                <a:latin typeface="Arial MT"/>
                <a:cs typeface="Arial MT"/>
              </a:rPr>
              <a:t>e</a:t>
            </a:r>
            <a:r>
              <a:rPr dirty="0" sz="1600" spc="-150">
                <a:latin typeface="Arial MT"/>
                <a:cs typeface="Arial MT"/>
              </a:rPr>
              <a:t>cc</a:t>
            </a:r>
            <a:r>
              <a:rPr dirty="0" sz="1600" spc="-120">
                <a:latin typeface="Arial MT"/>
                <a:cs typeface="Arial MT"/>
              </a:rPr>
              <a:t>ió</a:t>
            </a:r>
            <a:r>
              <a:rPr dirty="0" sz="1600" spc="-165">
                <a:latin typeface="Arial MT"/>
                <a:cs typeface="Arial MT"/>
              </a:rPr>
              <a:t>n</a:t>
            </a:r>
            <a:r>
              <a:rPr dirty="0" sz="1600" spc="-90">
                <a:latin typeface="Arial MT"/>
                <a:cs typeface="Arial MT"/>
              </a:rPr>
              <a:t> </a:t>
            </a:r>
            <a:r>
              <a:rPr dirty="0" sz="1600" spc="-85">
                <a:latin typeface="Arial MT"/>
                <a:cs typeface="Arial MT"/>
              </a:rPr>
              <a:t>t</a:t>
            </a:r>
            <a:r>
              <a:rPr dirty="0" sz="1600" spc="-110">
                <a:latin typeface="Arial MT"/>
                <a:cs typeface="Arial MT"/>
              </a:rPr>
              <a:t>r</a:t>
            </a:r>
            <a:r>
              <a:rPr dirty="0" sz="1600" spc="-170">
                <a:latin typeface="Arial MT"/>
                <a:cs typeface="Arial MT"/>
              </a:rPr>
              <a:t>a</a:t>
            </a:r>
            <a:r>
              <a:rPr dirty="0" sz="1600" spc="-160">
                <a:latin typeface="Arial MT"/>
                <a:cs typeface="Arial MT"/>
              </a:rPr>
              <a:t>n</a:t>
            </a:r>
            <a:r>
              <a:rPr dirty="0" sz="1600" spc="-150">
                <a:latin typeface="Arial MT"/>
                <a:cs typeface="Arial MT"/>
              </a:rPr>
              <a:t>sv</a:t>
            </a:r>
            <a:r>
              <a:rPr dirty="0" sz="1600" spc="-135">
                <a:latin typeface="Arial MT"/>
                <a:cs typeface="Arial MT"/>
              </a:rPr>
              <a:t>er</a:t>
            </a:r>
            <a:r>
              <a:rPr dirty="0" sz="1600" spc="-150">
                <a:latin typeface="Arial MT"/>
                <a:cs typeface="Arial MT"/>
              </a:rPr>
              <a:t>s</a:t>
            </a:r>
            <a:r>
              <a:rPr dirty="0" sz="1600" spc="-170">
                <a:latin typeface="Arial MT"/>
                <a:cs typeface="Arial MT"/>
              </a:rPr>
              <a:t>a</a:t>
            </a:r>
            <a:r>
              <a:rPr dirty="0" sz="1600" spc="-55">
                <a:latin typeface="Arial MT"/>
                <a:cs typeface="Arial MT"/>
              </a:rPr>
              <a:t>l</a:t>
            </a:r>
            <a:r>
              <a:rPr dirty="0" sz="1600" spc="-85">
                <a:latin typeface="Arial MT"/>
                <a:cs typeface="Arial MT"/>
              </a:rPr>
              <a:t>:  </a:t>
            </a:r>
            <a:r>
              <a:rPr dirty="0" sz="1600" spc="-145">
                <a:latin typeface="Arial MT"/>
                <a:cs typeface="Arial MT"/>
              </a:rPr>
              <a:t>Calzada:</a:t>
            </a:r>
            <a:endParaRPr sz="16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600" spc="-145">
                <a:latin typeface="Arial MT"/>
                <a:cs typeface="Arial MT"/>
              </a:rPr>
              <a:t>Aceras: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69202" y="4833391"/>
            <a:ext cx="801370" cy="8108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 indent="13335">
              <a:lnSpc>
                <a:spcPct val="107200"/>
              </a:lnSpc>
              <a:spcBef>
                <a:spcPts val="105"/>
              </a:spcBef>
            </a:pPr>
            <a:r>
              <a:rPr dirty="0" sz="1600" spc="-165">
                <a:latin typeface="Arial MT"/>
                <a:cs typeface="Arial MT"/>
              </a:rPr>
              <a:t>12</a:t>
            </a:r>
            <a:r>
              <a:rPr dirty="0" sz="1600" spc="-90">
                <a:latin typeface="Arial MT"/>
                <a:cs typeface="Arial MT"/>
              </a:rPr>
              <a:t>.</a:t>
            </a:r>
            <a:r>
              <a:rPr dirty="0" sz="1600" spc="-165">
                <a:latin typeface="Arial MT"/>
                <a:cs typeface="Arial MT"/>
              </a:rPr>
              <a:t>00</a:t>
            </a:r>
            <a:r>
              <a:rPr dirty="0" sz="1600" spc="-10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r>
              <a:rPr dirty="0" sz="1600" spc="-85">
                <a:latin typeface="Arial MT"/>
                <a:cs typeface="Arial MT"/>
              </a:rPr>
              <a:t>.  </a:t>
            </a:r>
            <a:r>
              <a:rPr dirty="0" sz="1600" spc="-150">
                <a:latin typeface="Arial MT"/>
                <a:cs typeface="Arial MT"/>
              </a:rPr>
              <a:t>9.00m. </a:t>
            </a:r>
            <a:r>
              <a:rPr dirty="0" sz="1600" spc="-145">
                <a:latin typeface="Arial MT"/>
                <a:cs typeface="Arial MT"/>
              </a:rPr>
              <a:t> </a:t>
            </a:r>
            <a:r>
              <a:rPr dirty="0" sz="1600" spc="-165">
                <a:latin typeface="Arial MT"/>
                <a:cs typeface="Arial MT"/>
              </a:rPr>
              <a:t>1</a:t>
            </a:r>
            <a:r>
              <a:rPr dirty="0" sz="1600" spc="-90">
                <a:latin typeface="Arial MT"/>
                <a:cs typeface="Arial MT"/>
              </a:rPr>
              <a:t>,</a:t>
            </a:r>
            <a:r>
              <a:rPr dirty="0" sz="1600" spc="-165">
                <a:latin typeface="Arial MT"/>
                <a:cs typeface="Arial MT"/>
              </a:rPr>
              <a:t>50</a:t>
            </a:r>
            <a:r>
              <a:rPr dirty="0" sz="1600" spc="-95">
                <a:latin typeface="Arial MT"/>
                <a:cs typeface="Arial MT"/>
              </a:rPr>
              <a:t> </a:t>
            </a:r>
            <a:r>
              <a:rPr dirty="0" sz="1600" spc="-245">
                <a:latin typeface="Arial MT"/>
                <a:cs typeface="Arial MT"/>
              </a:rPr>
              <a:t>m</a:t>
            </a:r>
            <a:r>
              <a:rPr dirty="0" sz="1600" spc="-85">
                <a:latin typeface="Arial MT"/>
                <a:cs typeface="Arial MT"/>
              </a:rPr>
              <a:t> </a:t>
            </a:r>
            <a:r>
              <a:rPr dirty="0" sz="1600" spc="-130">
                <a:latin typeface="Arial MT"/>
                <a:cs typeface="Arial MT"/>
              </a:rPr>
              <a:t>c/u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88466" y="3669410"/>
            <a:ext cx="3737610" cy="2315845"/>
            <a:chOff x="688466" y="3669410"/>
            <a:chExt cx="3737610" cy="231584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991" y="3678935"/>
              <a:ext cx="3718560" cy="2296667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93229" y="3674173"/>
              <a:ext cx="3728085" cy="2306320"/>
            </a:xfrm>
            <a:custGeom>
              <a:avLst/>
              <a:gdLst/>
              <a:ahLst/>
              <a:cxnLst/>
              <a:rect l="l" t="t" r="r" b="b"/>
              <a:pathLst>
                <a:path w="3728085" h="2306320">
                  <a:moveTo>
                    <a:pt x="0" y="2306192"/>
                  </a:moveTo>
                  <a:lnTo>
                    <a:pt x="3728085" y="2306192"/>
                  </a:lnTo>
                  <a:lnTo>
                    <a:pt x="3728085" y="0"/>
                  </a:lnTo>
                  <a:lnTo>
                    <a:pt x="0" y="0"/>
                  </a:lnTo>
                  <a:lnTo>
                    <a:pt x="0" y="230619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635">
              <a:lnSpc>
                <a:spcPct val="100000"/>
              </a:lnSpc>
              <a:spcBef>
                <a:spcPts val="100"/>
              </a:spcBef>
            </a:pPr>
            <a:r>
              <a:rPr dirty="0" spc="-315"/>
              <a:t>D</a:t>
            </a:r>
            <a:r>
              <a:rPr dirty="0" spc="-300"/>
              <a:t>E</a:t>
            </a:r>
            <a:r>
              <a:rPr dirty="0" spc="-415"/>
              <a:t>T</a:t>
            </a:r>
            <a:r>
              <a:rPr dirty="0" spc="-290"/>
              <a:t>AL</a:t>
            </a:r>
            <a:r>
              <a:rPr dirty="0" spc="-275"/>
              <a:t>L</a:t>
            </a:r>
            <a:r>
              <a:rPr dirty="0" spc="-290"/>
              <a:t>ES</a:t>
            </a:r>
            <a:r>
              <a:rPr dirty="0" spc="-105"/>
              <a:t> </a:t>
            </a:r>
            <a:r>
              <a:rPr dirty="0" spc="-280"/>
              <a:t>TÉ</a:t>
            </a:r>
            <a:r>
              <a:rPr dirty="0" spc="-330"/>
              <a:t>C</a:t>
            </a:r>
            <a:r>
              <a:rPr dirty="0" spc="-275"/>
              <a:t>NICOS</a:t>
            </a:r>
            <a:r>
              <a:rPr dirty="0" spc="-85"/>
              <a:t> </a:t>
            </a:r>
            <a:r>
              <a:rPr dirty="0" spc="-290"/>
              <a:t>P</a:t>
            </a:r>
            <a:r>
              <a:rPr dirty="0" spc="-325"/>
              <a:t>R</a:t>
            </a:r>
            <a:r>
              <a:rPr dirty="0" spc="-320"/>
              <a:t>OPU</a:t>
            </a:r>
            <a:r>
              <a:rPr dirty="0" spc="-300"/>
              <a:t>E</a:t>
            </a:r>
            <a:r>
              <a:rPr dirty="0" spc="-290"/>
              <a:t>S</a:t>
            </a:r>
            <a:r>
              <a:rPr dirty="0" spc="-310"/>
              <a:t>T</a:t>
            </a:r>
            <a:r>
              <a:rPr dirty="0" spc="-265"/>
              <a:t>OS: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788" y="1047749"/>
            <a:ext cx="8410575" cy="972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 spc="-200">
                <a:latin typeface="Arial MT"/>
                <a:cs typeface="Arial MT"/>
              </a:rPr>
              <a:t>Con</a:t>
            </a:r>
            <a:r>
              <a:rPr dirty="0" sz="1800" spc="10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una </a:t>
            </a:r>
            <a:r>
              <a:rPr dirty="0" sz="1800" spc="-145">
                <a:latin typeface="Arial MT"/>
                <a:cs typeface="Arial MT"/>
              </a:rPr>
              <a:t>longitud </a:t>
            </a:r>
            <a:r>
              <a:rPr dirty="0" sz="1800" spc="-185">
                <a:latin typeface="Arial MT"/>
                <a:cs typeface="Arial MT"/>
              </a:rPr>
              <a:t>de </a:t>
            </a:r>
            <a:r>
              <a:rPr dirty="0" sz="1800" spc="-145">
                <a:latin typeface="Arial MT"/>
                <a:cs typeface="Arial MT"/>
              </a:rPr>
              <a:t>vía </a:t>
            </a:r>
            <a:r>
              <a:rPr dirty="0" sz="1800" spc="-180">
                <a:latin typeface="Arial MT"/>
                <a:cs typeface="Arial MT"/>
              </a:rPr>
              <a:t>de </a:t>
            </a:r>
            <a:r>
              <a:rPr dirty="0" sz="1800" spc="-185">
                <a:latin typeface="Arial MT"/>
                <a:cs typeface="Arial MT"/>
              </a:rPr>
              <a:t>240 </a:t>
            </a:r>
            <a:r>
              <a:rPr dirty="0" sz="1800" spc="-155">
                <a:latin typeface="Arial MT"/>
                <a:cs typeface="Arial MT"/>
              </a:rPr>
              <a:t>metros, </a:t>
            </a:r>
            <a:r>
              <a:rPr dirty="0" sz="1800" spc="-130">
                <a:latin typeface="Arial MT"/>
                <a:cs typeface="Arial MT"/>
              </a:rPr>
              <a:t>la </a:t>
            </a:r>
            <a:r>
              <a:rPr dirty="0" sz="1800" spc="-160">
                <a:latin typeface="Arial MT"/>
                <a:cs typeface="Arial MT"/>
              </a:rPr>
              <a:t>sección </a:t>
            </a:r>
            <a:r>
              <a:rPr dirty="0" sz="1800" spc="-150">
                <a:latin typeface="Arial MT"/>
                <a:cs typeface="Arial MT"/>
              </a:rPr>
              <a:t>transversal </a:t>
            </a:r>
            <a:r>
              <a:rPr dirty="0" sz="1800" spc="-165">
                <a:latin typeface="Arial MT"/>
                <a:cs typeface="Arial MT"/>
              </a:rPr>
              <a:t>propuesta </a:t>
            </a:r>
            <a:r>
              <a:rPr dirty="0" sz="1800" spc="-185">
                <a:latin typeface="Arial MT"/>
                <a:cs typeface="Arial MT"/>
              </a:rPr>
              <a:t>de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140">
                <a:latin typeface="Arial MT"/>
                <a:cs typeface="Arial MT"/>
              </a:rPr>
              <a:t>calle </a:t>
            </a:r>
            <a:r>
              <a:rPr dirty="0" sz="1800" spc="-165">
                <a:latin typeface="Arial MT"/>
                <a:cs typeface="Arial MT"/>
              </a:rPr>
              <a:t>Rosario </a:t>
            </a:r>
            <a:r>
              <a:rPr dirty="0" sz="1800" spc="-155">
                <a:latin typeface="Arial MT"/>
                <a:cs typeface="Arial MT"/>
              </a:rPr>
              <a:t>Borja </a:t>
            </a:r>
            <a:r>
              <a:rPr dirty="0" sz="1800" spc="-15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(S42) </a:t>
            </a:r>
            <a:r>
              <a:rPr dirty="0" sz="1800" spc="-185">
                <a:latin typeface="Arial MT"/>
                <a:cs typeface="Arial MT"/>
              </a:rPr>
              <a:t>– </a:t>
            </a:r>
            <a:r>
              <a:rPr dirty="0" sz="1800" spc="-200">
                <a:latin typeface="Arial MT"/>
                <a:cs typeface="Arial MT"/>
              </a:rPr>
              <a:t>Tramo </a:t>
            </a:r>
            <a:r>
              <a:rPr dirty="0" sz="1800" spc="-180">
                <a:latin typeface="Arial MT"/>
                <a:cs typeface="Arial MT"/>
              </a:rPr>
              <a:t>desde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140">
                <a:latin typeface="Arial MT"/>
                <a:cs typeface="Arial MT"/>
              </a:rPr>
              <a:t>calle </a:t>
            </a:r>
            <a:r>
              <a:rPr dirty="0" sz="1800" spc="-155">
                <a:latin typeface="Arial MT"/>
                <a:cs typeface="Arial MT"/>
              </a:rPr>
              <a:t>Luis </a:t>
            </a:r>
            <a:r>
              <a:rPr dirty="0" sz="1800" spc="-170">
                <a:latin typeface="Arial MT"/>
                <a:cs typeface="Arial MT"/>
              </a:rPr>
              <a:t>García </a:t>
            </a:r>
            <a:r>
              <a:rPr dirty="0" sz="1800" spc="-160">
                <a:latin typeface="Arial MT"/>
                <a:cs typeface="Arial MT"/>
              </a:rPr>
              <a:t>abscisa </a:t>
            </a:r>
            <a:r>
              <a:rPr dirty="0" sz="1800" spc="-185">
                <a:latin typeface="Arial MT"/>
                <a:cs typeface="Arial MT"/>
              </a:rPr>
              <a:t>0+000 </a:t>
            </a:r>
            <a:r>
              <a:rPr dirty="0" sz="1800" spc="-160">
                <a:latin typeface="Arial MT"/>
                <a:cs typeface="Arial MT"/>
              </a:rPr>
              <a:t>hasta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140">
                <a:latin typeface="Arial MT"/>
                <a:cs typeface="Arial MT"/>
              </a:rPr>
              <a:t>calle </a:t>
            </a:r>
            <a:r>
              <a:rPr dirty="0" sz="1800" spc="-155">
                <a:latin typeface="Arial MT"/>
                <a:cs typeface="Arial MT"/>
              </a:rPr>
              <a:t>Luis </a:t>
            </a:r>
            <a:r>
              <a:rPr dirty="0" sz="1800" spc="-185">
                <a:latin typeface="Arial MT"/>
                <a:cs typeface="Arial MT"/>
              </a:rPr>
              <a:t>Ayabaca </a:t>
            </a:r>
            <a:r>
              <a:rPr dirty="0" sz="1800" spc="-170">
                <a:latin typeface="Arial MT"/>
                <a:cs typeface="Arial MT"/>
              </a:rPr>
              <a:t>(Oe14) </a:t>
            </a:r>
            <a:r>
              <a:rPr dirty="0" sz="1800" spc="-160">
                <a:latin typeface="Arial MT"/>
                <a:cs typeface="Arial MT"/>
              </a:rPr>
              <a:t>abscisa </a:t>
            </a:r>
            <a:r>
              <a:rPr dirty="0" sz="1800" spc="-15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0+240.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45719"/>
            <a:ext cx="1688592" cy="8382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7743" y="2272283"/>
            <a:ext cx="8567928" cy="33893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292" y="399034"/>
            <a:ext cx="45707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-3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dirty="0" u="heavy" spc="-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pc="-4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</a:t>
            </a:r>
            <a:r>
              <a:rPr dirty="0" u="heavy" spc="-2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</a:t>
            </a:r>
            <a:r>
              <a:rPr dirty="0" u="heavy" spc="-1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2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TÉ</a:t>
            </a:r>
            <a:r>
              <a:rPr dirty="0" u="heavy" spc="-3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dirty="0" u="heavy" spc="-2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NICOS</a:t>
            </a:r>
            <a:r>
              <a:rPr dirty="0" u="heavy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dirty="0" u="heavy" spc="-3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heavy" spc="-3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OPU</a:t>
            </a:r>
            <a:r>
              <a:rPr dirty="0" u="heavy" spc="-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dirty="0" u="heavy" spc="-3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heavy" spc="-2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45719"/>
            <a:ext cx="1688592" cy="838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2561844"/>
            <a:ext cx="4968240" cy="26898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329554" y="3056382"/>
            <a:ext cx="14198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4315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latin typeface="Arial MT"/>
                <a:cs typeface="Arial MT"/>
              </a:rPr>
              <a:t>Calzada: </a:t>
            </a:r>
            <a:r>
              <a:rPr dirty="0" sz="1800" spc="-16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Ac</a:t>
            </a:r>
            <a:r>
              <a:rPr dirty="0" sz="1800" spc="-150">
                <a:latin typeface="Arial MT"/>
                <a:cs typeface="Arial MT"/>
              </a:rPr>
              <a:t>er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or</a:t>
            </a:r>
            <a:r>
              <a:rPr dirty="0" sz="1800" spc="-85">
                <a:latin typeface="Arial MT"/>
                <a:cs typeface="Arial MT"/>
              </a:rPr>
              <a:t>i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195">
                <a:latin typeface="Arial MT"/>
                <a:cs typeface="Arial MT"/>
              </a:rPr>
              <a:t>n</a:t>
            </a:r>
            <a:r>
              <a:rPr dirty="0" sz="1800" spc="-90">
                <a:latin typeface="Arial MT"/>
                <a:cs typeface="Arial MT"/>
              </a:rPr>
              <a:t>t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90">
                <a:latin typeface="Arial MT"/>
                <a:cs typeface="Arial MT"/>
              </a:rPr>
              <a:t>Ac</a:t>
            </a:r>
            <a:r>
              <a:rPr dirty="0" sz="1800" spc="-150">
                <a:latin typeface="Arial MT"/>
                <a:cs typeface="Arial MT"/>
              </a:rPr>
              <a:t>er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oc</a:t>
            </a:r>
            <a:r>
              <a:rPr dirty="0" sz="1800" spc="-160">
                <a:latin typeface="Arial MT"/>
                <a:cs typeface="Arial MT"/>
              </a:rPr>
              <a:t>c</a:t>
            </a:r>
            <a:r>
              <a:rPr dirty="0" sz="1800" spc="-80">
                <a:latin typeface="Arial MT"/>
                <a:cs typeface="Arial MT"/>
              </a:rPr>
              <a:t>i</a:t>
            </a:r>
            <a:r>
              <a:rPr dirty="0" sz="1800" spc="-195">
                <a:latin typeface="Arial MT"/>
                <a:cs typeface="Arial MT"/>
              </a:rPr>
              <a:t>d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195">
                <a:latin typeface="Arial MT"/>
                <a:cs typeface="Arial MT"/>
              </a:rPr>
              <a:t>n</a:t>
            </a:r>
            <a:r>
              <a:rPr dirty="0" sz="1800" spc="-90">
                <a:latin typeface="Arial MT"/>
                <a:cs typeface="Arial MT"/>
              </a:rPr>
              <a:t>t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45407" y="3056382"/>
            <a:ext cx="64325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dirty="0" sz="1800" spc="-195">
                <a:latin typeface="Arial MT"/>
                <a:cs typeface="Arial MT"/>
              </a:rPr>
              <a:t>7</a:t>
            </a:r>
            <a:r>
              <a:rPr dirty="0" sz="1800" spc="-90">
                <a:latin typeface="Arial MT"/>
                <a:cs typeface="Arial MT"/>
              </a:rPr>
              <a:t>.</a:t>
            </a:r>
            <a:r>
              <a:rPr dirty="0" sz="1800" spc="-190">
                <a:latin typeface="Arial MT"/>
                <a:cs typeface="Arial MT"/>
              </a:rPr>
              <a:t>0</a:t>
            </a:r>
            <a:r>
              <a:rPr dirty="0" sz="1800" spc="-185">
                <a:latin typeface="Arial MT"/>
                <a:cs typeface="Arial MT"/>
              </a:rPr>
              <a:t>0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95">
                <a:latin typeface="Arial MT"/>
                <a:cs typeface="Arial MT"/>
              </a:rPr>
              <a:t>1</a:t>
            </a:r>
            <a:r>
              <a:rPr dirty="0" sz="1800" spc="-90">
                <a:latin typeface="Arial MT"/>
                <a:cs typeface="Arial MT"/>
              </a:rPr>
              <a:t>.</a:t>
            </a:r>
            <a:r>
              <a:rPr dirty="0" sz="1800" spc="-190">
                <a:latin typeface="Arial MT"/>
                <a:cs typeface="Arial MT"/>
              </a:rPr>
              <a:t>5</a:t>
            </a:r>
            <a:r>
              <a:rPr dirty="0" sz="1800" spc="-185">
                <a:latin typeface="Arial MT"/>
                <a:cs typeface="Arial MT"/>
              </a:rPr>
              <a:t>0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  <a:p>
            <a:pPr marL="33655">
              <a:lnSpc>
                <a:spcPct val="100000"/>
              </a:lnSpc>
            </a:pPr>
            <a:r>
              <a:rPr dirty="0" sz="1800" spc="-185">
                <a:latin typeface="Arial MT"/>
                <a:cs typeface="Arial MT"/>
              </a:rPr>
              <a:t>1</a:t>
            </a:r>
            <a:r>
              <a:rPr dirty="0" sz="1800" spc="-100">
                <a:latin typeface="Arial MT"/>
                <a:cs typeface="Arial MT"/>
              </a:rPr>
              <a:t>.</a:t>
            </a:r>
            <a:r>
              <a:rPr dirty="0" sz="1800" spc="-190">
                <a:latin typeface="Arial MT"/>
                <a:cs typeface="Arial MT"/>
              </a:rPr>
              <a:t>5</a:t>
            </a:r>
            <a:r>
              <a:rPr dirty="0" sz="1800" spc="-185">
                <a:latin typeface="Arial MT"/>
                <a:cs typeface="Arial MT"/>
              </a:rPr>
              <a:t>0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9554" y="4153916"/>
            <a:ext cx="344868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78765">
              <a:lnSpc>
                <a:spcPct val="100000"/>
              </a:lnSpc>
              <a:spcBef>
                <a:spcPts val="100"/>
              </a:spcBef>
            </a:pPr>
            <a:r>
              <a:rPr dirty="0" sz="1800" spc="-200">
                <a:latin typeface="Arial MT"/>
                <a:cs typeface="Arial MT"/>
              </a:rPr>
              <a:t>Se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280">
                <a:latin typeface="Arial MT"/>
                <a:cs typeface="Arial MT"/>
              </a:rPr>
              <a:t>m</a:t>
            </a:r>
            <a:r>
              <a:rPr dirty="0" sz="1800" spc="-190">
                <a:latin typeface="Arial MT"/>
                <a:cs typeface="Arial MT"/>
              </a:rPr>
              <a:t>o</a:t>
            </a:r>
            <a:r>
              <a:rPr dirty="0" sz="1800" spc="-195">
                <a:latin typeface="Arial MT"/>
                <a:cs typeface="Arial MT"/>
              </a:rPr>
              <a:t>d</a:t>
            </a:r>
            <a:r>
              <a:rPr dirty="0" sz="1800" spc="-80">
                <a:latin typeface="Arial MT"/>
                <a:cs typeface="Arial MT"/>
              </a:rPr>
              <a:t>i</a:t>
            </a:r>
            <a:r>
              <a:rPr dirty="0" sz="1800" spc="-100">
                <a:latin typeface="Arial MT"/>
                <a:cs typeface="Arial MT"/>
              </a:rPr>
              <a:t>f</a:t>
            </a:r>
            <a:r>
              <a:rPr dirty="0" sz="1800" spc="-125">
                <a:latin typeface="Arial MT"/>
                <a:cs typeface="Arial MT"/>
              </a:rPr>
              <a:t>ic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185">
                <a:latin typeface="Arial MT"/>
                <a:cs typeface="Arial MT"/>
              </a:rPr>
              <a:t>u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s</a:t>
            </a:r>
            <a:r>
              <a:rPr dirty="0" sz="1800" spc="-180">
                <a:latin typeface="Arial MT"/>
                <a:cs typeface="Arial MT"/>
              </a:rPr>
              <a:t>ec</a:t>
            </a:r>
            <a:r>
              <a:rPr dirty="0" sz="1800" spc="-160">
                <a:latin typeface="Arial MT"/>
                <a:cs typeface="Arial MT"/>
              </a:rPr>
              <a:t>c</a:t>
            </a:r>
            <a:r>
              <a:rPr dirty="0" sz="1800" spc="-80">
                <a:latin typeface="Arial MT"/>
                <a:cs typeface="Arial MT"/>
              </a:rPr>
              <a:t>i</a:t>
            </a:r>
            <a:r>
              <a:rPr dirty="0" sz="1800" spc="-195">
                <a:latin typeface="Arial MT"/>
                <a:cs typeface="Arial MT"/>
              </a:rPr>
              <a:t>ó</a:t>
            </a:r>
            <a:r>
              <a:rPr dirty="0" sz="1800" spc="-185">
                <a:latin typeface="Arial MT"/>
                <a:cs typeface="Arial MT"/>
              </a:rPr>
              <a:t>n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tra</a:t>
            </a:r>
            <a:r>
              <a:rPr dirty="0" sz="1800" spc="-195">
                <a:latin typeface="Arial MT"/>
                <a:cs typeface="Arial MT"/>
              </a:rPr>
              <a:t>n</a:t>
            </a:r>
            <a:r>
              <a:rPr dirty="0" sz="1800" spc="-165">
                <a:latin typeface="Arial MT"/>
                <a:cs typeface="Arial MT"/>
              </a:rPr>
              <a:t>sv</a:t>
            </a:r>
            <a:r>
              <a:rPr dirty="0" sz="1800" spc="-165">
                <a:latin typeface="Arial MT"/>
                <a:cs typeface="Arial MT"/>
              </a:rPr>
              <a:t>ersa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de  1</a:t>
            </a:r>
            <a:r>
              <a:rPr dirty="0" sz="1800" spc="-195">
                <a:latin typeface="Arial MT"/>
                <a:cs typeface="Arial MT"/>
              </a:rPr>
              <a:t>2</a:t>
            </a:r>
            <a:r>
              <a:rPr dirty="0" sz="1800" spc="-90">
                <a:latin typeface="Arial MT"/>
                <a:cs typeface="Arial MT"/>
              </a:rPr>
              <a:t>,</a:t>
            </a:r>
            <a:r>
              <a:rPr dirty="0" sz="1800" spc="-190">
                <a:latin typeface="Arial MT"/>
                <a:cs typeface="Arial MT"/>
              </a:rPr>
              <a:t>0</a:t>
            </a:r>
            <a:r>
              <a:rPr dirty="0" sz="1800" spc="-190">
                <a:latin typeface="Arial MT"/>
                <a:cs typeface="Arial MT"/>
              </a:rPr>
              <a:t>0</a:t>
            </a:r>
            <a:r>
              <a:rPr dirty="0" sz="1800" spc="-270">
                <a:latin typeface="Arial MT"/>
                <a:cs typeface="Arial MT"/>
              </a:rPr>
              <a:t>m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10</a:t>
            </a:r>
            <a:r>
              <a:rPr dirty="0" sz="1800" spc="-100">
                <a:latin typeface="Arial MT"/>
                <a:cs typeface="Arial MT"/>
              </a:rPr>
              <a:t>,</a:t>
            </a:r>
            <a:r>
              <a:rPr dirty="0" sz="1800" spc="-190">
                <a:latin typeface="Arial MT"/>
                <a:cs typeface="Arial MT"/>
              </a:rPr>
              <a:t>0</a:t>
            </a:r>
            <a:r>
              <a:rPr dirty="0" sz="1800" spc="-235">
                <a:latin typeface="Arial MT"/>
                <a:cs typeface="Arial MT"/>
              </a:rPr>
              <a:t>0m</a:t>
            </a:r>
            <a:r>
              <a:rPr dirty="0" sz="1800" spc="-90"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200">
                <a:latin typeface="Arial MT"/>
                <a:cs typeface="Arial MT"/>
              </a:rPr>
              <a:t>Se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re</a:t>
            </a:r>
            <a:r>
              <a:rPr dirty="0" sz="1800" spc="-195">
                <a:latin typeface="Arial MT"/>
                <a:cs typeface="Arial MT"/>
              </a:rPr>
              <a:t>d</a:t>
            </a:r>
            <a:r>
              <a:rPr dirty="0" sz="1800" spc="-180">
                <a:latin typeface="Arial MT"/>
                <a:cs typeface="Arial MT"/>
              </a:rPr>
              <a:t>uc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185">
                <a:latin typeface="Arial MT"/>
                <a:cs typeface="Arial MT"/>
              </a:rPr>
              <a:t>u</a:t>
            </a:r>
            <a:r>
              <a:rPr dirty="0" sz="1800" spc="-10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c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85">
                <a:latin typeface="Arial MT"/>
                <a:cs typeface="Arial MT"/>
              </a:rPr>
              <a:t>l</a:t>
            </a:r>
            <a:r>
              <a:rPr dirty="0" sz="1800" spc="-165">
                <a:latin typeface="Arial MT"/>
                <a:cs typeface="Arial MT"/>
              </a:rPr>
              <a:t>z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195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9</a:t>
            </a:r>
            <a:r>
              <a:rPr dirty="0" sz="1800" spc="-100">
                <a:latin typeface="Arial MT"/>
                <a:cs typeface="Arial MT"/>
              </a:rPr>
              <a:t>,</a:t>
            </a:r>
            <a:r>
              <a:rPr dirty="0" sz="1800" spc="-190">
                <a:latin typeface="Arial MT"/>
                <a:cs typeface="Arial MT"/>
              </a:rPr>
              <a:t>0</a:t>
            </a:r>
            <a:r>
              <a:rPr dirty="0" sz="1800" spc="-195">
                <a:latin typeface="Arial MT"/>
                <a:cs typeface="Arial MT"/>
              </a:rPr>
              <a:t>0</a:t>
            </a:r>
            <a:r>
              <a:rPr dirty="0" sz="1800" spc="-270">
                <a:latin typeface="Arial MT"/>
                <a:cs typeface="Arial MT"/>
              </a:rPr>
              <a:t>m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7,</a:t>
            </a:r>
            <a:r>
              <a:rPr dirty="0" sz="1800" spc="-190">
                <a:latin typeface="Arial MT"/>
                <a:cs typeface="Arial MT"/>
              </a:rPr>
              <a:t>0</a:t>
            </a:r>
            <a:r>
              <a:rPr dirty="0" sz="1800" spc="-190">
                <a:latin typeface="Arial MT"/>
                <a:cs typeface="Arial MT"/>
              </a:rPr>
              <a:t>0</a:t>
            </a:r>
            <a:r>
              <a:rPr dirty="0" sz="1800" spc="-285">
                <a:latin typeface="Arial MT"/>
                <a:cs typeface="Arial MT"/>
              </a:rPr>
              <a:t>m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/>
              <a:t>CALLE</a:t>
            </a:r>
            <a:r>
              <a:rPr dirty="0" spc="-95"/>
              <a:t> </a:t>
            </a:r>
            <a:r>
              <a:rPr dirty="0" spc="-235"/>
              <a:t>R</a:t>
            </a:r>
            <a:r>
              <a:rPr dirty="0" spc="-250"/>
              <a:t>O</a:t>
            </a:r>
            <a:r>
              <a:rPr dirty="0" spc="-220"/>
              <a:t>S</a:t>
            </a:r>
            <a:r>
              <a:rPr dirty="0" spc="-229"/>
              <a:t>A</a:t>
            </a:r>
            <a:r>
              <a:rPr dirty="0" spc="-195"/>
              <a:t>RIO</a:t>
            </a:r>
            <a:r>
              <a:rPr dirty="0" spc="-110"/>
              <a:t> </a:t>
            </a:r>
            <a:r>
              <a:rPr dirty="0" spc="-245"/>
              <a:t>BO</a:t>
            </a:r>
            <a:r>
              <a:rPr dirty="0" spc="-220"/>
              <a:t>RJA</a:t>
            </a:r>
            <a:r>
              <a:rPr dirty="0" spc="-155"/>
              <a:t> </a:t>
            </a:r>
            <a:r>
              <a:rPr dirty="0" spc="-110"/>
              <a:t>(</a:t>
            </a:r>
            <a:r>
              <a:rPr dirty="0" spc="-225"/>
              <a:t>S</a:t>
            </a:r>
            <a:r>
              <a:rPr dirty="0" spc="-190"/>
              <a:t>4</a:t>
            </a:r>
            <a:r>
              <a:rPr dirty="0" spc="-195"/>
              <a:t>2</a:t>
            </a:r>
            <a:r>
              <a:rPr dirty="0" spc="-110"/>
              <a:t>)</a:t>
            </a:r>
          </a:p>
          <a:p>
            <a:pPr marL="15875">
              <a:lnSpc>
                <a:spcPct val="100000"/>
              </a:lnSpc>
              <a:spcBef>
                <a:spcPts val="1295"/>
              </a:spcBef>
            </a:pPr>
            <a:r>
              <a:rPr dirty="0" spc="-204" b="0">
                <a:latin typeface="Arial MT"/>
                <a:cs typeface="Arial MT"/>
              </a:rPr>
              <a:t>Tramo</a:t>
            </a:r>
            <a:r>
              <a:rPr dirty="0" spc="-40" b="0">
                <a:latin typeface="Arial MT"/>
                <a:cs typeface="Arial MT"/>
              </a:rPr>
              <a:t> </a:t>
            </a:r>
            <a:r>
              <a:rPr dirty="0" spc="-180" b="0">
                <a:latin typeface="Arial MT"/>
                <a:cs typeface="Arial MT"/>
              </a:rPr>
              <a:t>desde</a:t>
            </a:r>
            <a:r>
              <a:rPr dirty="0" spc="-50" b="0">
                <a:latin typeface="Arial MT"/>
                <a:cs typeface="Arial MT"/>
              </a:rPr>
              <a:t> </a:t>
            </a:r>
            <a:r>
              <a:rPr dirty="0" spc="-125" b="0">
                <a:latin typeface="Arial MT"/>
                <a:cs typeface="Arial MT"/>
              </a:rPr>
              <a:t>la</a:t>
            </a:r>
            <a:r>
              <a:rPr dirty="0" spc="-50" b="0">
                <a:latin typeface="Arial MT"/>
                <a:cs typeface="Arial MT"/>
              </a:rPr>
              <a:t> </a:t>
            </a:r>
            <a:r>
              <a:rPr dirty="0" spc="-135" b="0">
                <a:latin typeface="Arial MT"/>
                <a:cs typeface="Arial MT"/>
              </a:rPr>
              <a:t>calle</a:t>
            </a:r>
            <a:r>
              <a:rPr dirty="0" spc="-30" b="0">
                <a:latin typeface="Arial MT"/>
                <a:cs typeface="Arial MT"/>
              </a:rPr>
              <a:t> </a:t>
            </a:r>
            <a:r>
              <a:rPr dirty="0" spc="-155" b="0">
                <a:latin typeface="Arial MT"/>
                <a:cs typeface="Arial MT"/>
              </a:rPr>
              <a:t>Luis</a:t>
            </a:r>
            <a:r>
              <a:rPr dirty="0" spc="-40" b="0">
                <a:latin typeface="Arial MT"/>
                <a:cs typeface="Arial MT"/>
              </a:rPr>
              <a:t> </a:t>
            </a:r>
            <a:r>
              <a:rPr dirty="0" spc="-165" b="0">
                <a:latin typeface="Arial MT"/>
                <a:cs typeface="Arial MT"/>
              </a:rPr>
              <a:t>García</a:t>
            </a:r>
            <a:r>
              <a:rPr dirty="0" spc="-40" b="0">
                <a:latin typeface="Arial MT"/>
                <a:cs typeface="Arial MT"/>
              </a:rPr>
              <a:t> </a:t>
            </a:r>
            <a:r>
              <a:rPr dirty="0" spc="-160" b="0">
                <a:latin typeface="Arial MT"/>
                <a:cs typeface="Arial MT"/>
              </a:rPr>
              <a:t>abscisa</a:t>
            </a:r>
            <a:r>
              <a:rPr dirty="0" spc="-40" b="0">
                <a:latin typeface="Arial MT"/>
                <a:cs typeface="Arial MT"/>
              </a:rPr>
              <a:t> </a:t>
            </a:r>
            <a:r>
              <a:rPr dirty="0" spc="-185" b="0">
                <a:latin typeface="Arial MT"/>
                <a:cs typeface="Arial MT"/>
              </a:rPr>
              <a:t>0+000</a:t>
            </a:r>
            <a:r>
              <a:rPr dirty="0" spc="-40" b="0">
                <a:latin typeface="Arial MT"/>
                <a:cs typeface="Arial MT"/>
              </a:rPr>
              <a:t> </a:t>
            </a:r>
            <a:r>
              <a:rPr dirty="0" spc="-165" b="0">
                <a:latin typeface="Arial MT"/>
                <a:cs typeface="Arial MT"/>
              </a:rPr>
              <a:t>hasta</a:t>
            </a:r>
            <a:r>
              <a:rPr dirty="0" spc="-45" b="0">
                <a:latin typeface="Arial MT"/>
                <a:cs typeface="Arial MT"/>
              </a:rPr>
              <a:t> </a:t>
            </a:r>
            <a:r>
              <a:rPr dirty="0" spc="-125" b="0">
                <a:latin typeface="Arial MT"/>
                <a:cs typeface="Arial MT"/>
              </a:rPr>
              <a:t>la</a:t>
            </a:r>
          </a:p>
          <a:p>
            <a:pPr marL="15875">
              <a:lnSpc>
                <a:spcPct val="100000"/>
              </a:lnSpc>
            </a:pPr>
            <a:r>
              <a:rPr dirty="0" spc="-140" b="0">
                <a:latin typeface="Arial MT"/>
                <a:cs typeface="Arial MT"/>
              </a:rPr>
              <a:t>calle</a:t>
            </a:r>
            <a:r>
              <a:rPr dirty="0" spc="-90" b="0">
                <a:latin typeface="Arial MT"/>
                <a:cs typeface="Arial MT"/>
              </a:rPr>
              <a:t> </a:t>
            </a:r>
            <a:r>
              <a:rPr dirty="0" spc="-155" b="0">
                <a:latin typeface="Arial MT"/>
                <a:cs typeface="Arial MT"/>
              </a:rPr>
              <a:t>Luis </a:t>
            </a:r>
            <a:r>
              <a:rPr dirty="0" spc="-190" b="0">
                <a:latin typeface="Arial MT"/>
                <a:cs typeface="Arial MT"/>
              </a:rPr>
              <a:t>Ayabaca</a:t>
            </a:r>
            <a:r>
              <a:rPr dirty="0" spc="-60" b="0">
                <a:latin typeface="Arial MT"/>
                <a:cs typeface="Arial MT"/>
              </a:rPr>
              <a:t> </a:t>
            </a:r>
            <a:r>
              <a:rPr dirty="0" spc="-175" b="0">
                <a:latin typeface="Arial MT"/>
                <a:cs typeface="Arial MT"/>
              </a:rPr>
              <a:t>(Oe14)</a:t>
            </a:r>
            <a:r>
              <a:rPr dirty="0" spc="-80" b="0">
                <a:latin typeface="Arial MT"/>
                <a:cs typeface="Arial MT"/>
              </a:rPr>
              <a:t> </a:t>
            </a:r>
            <a:r>
              <a:rPr dirty="0" spc="-165" b="0">
                <a:latin typeface="Arial MT"/>
                <a:cs typeface="Arial MT"/>
              </a:rPr>
              <a:t>abscisa</a:t>
            </a:r>
            <a:r>
              <a:rPr dirty="0" spc="-90" b="0">
                <a:latin typeface="Arial MT"/>
                <a:cs typeface="Arial MT"/>
              </a:rPr>
              <a:t> </a:t>
            </a:r>
            <a:r>
              <a:rPr dirty="0" spc="-175" b="0">
                <a:latin typeface="Arial MT"/>
                <a:cs typeface="Arial MT"/>
              </a:rPr>
              <a:t>0+240.</a:t>
            </a:r>
          </a:p>
          <a:p>
            <a:pPr>
              <a:lnSpc>
                <a:spcPct val="100000"/>
              </a:lnSpc>
            </a:pPr>
            <a:endParaRPr sz="2950">
              <a:latin typeface="Arial MT"/>
              <a:cs typeface="Arial MT"/>
            </a:endParaRPr>
          </a:p>
          <a:p>
            <a:pPr marL="5012055">
              <a:lnSpc>
                <a:spcPct val="100000"/>
              </a:lnSpc>
            </a:pPr>
            <a:r>
              <a:rPr dirty="0" spc="-220" b="0">
                <a:latin typeface="Arial MT"/>
                <a:cs typeface="Arial MT"/>
              </a:rPr>
              <a:t>S</a:t>
            </a:r>
            <a:r>
              <a:rPr dirty="0" spc="-195" b="0">
                <a:latin typeface="Arial MT"/>
                <a:cs typeface="Arial MT"/>
              </a:rPr>
              <a:t>e</a:t>
            </a:r>
            <a:r>
              <a:rPr dirty="0" spc="-165" b="0">
                <a:latin typeface="Arial MT"/>
                <a:cs typeface="Arial MT"/>
              </a:rPr>
              <a:t>cc</a:t>
            </a:r>
            <a:r>
              <a:rPr dirty="0" spc="-80" b="0">
                <a:latin typeface="Arial MT"/>
                <a:cs typeface="Arial MT"/>
              </a:rPr>
              <a:t>i</a:t>
            </a:r>
            <a:r>
              <a:rPr dirty="0" spc="-195" b="0">
                <a:latin typeface="Arial MT"/>
                <a:cs typeface="Arial MT"/>
              </a:rPr>
              <a:t>ó</a:t>
            </a:r>
            <a:r>
              <a:rPr dirty="0" spc="-185" b="0">
                <a:latin typeface="Arial MT"/>
                <a:cs typeface="Arial MT"/>
              </a:rPr>
              <a:t>n</a:t>
            </a:r>
            <a:r>
              <a:rPr dirty="0" spc="-80" b="0">
                <a:latin typeface="Arial MT"/>
                <a:cs typeface="Arial MT"/>
              </a:rPr>
              <a:t> </a:t>
            </a:r>
            <a:r>
              <a:rPr dirty="0" spc="-100" b="0">
                <a:latin typeface="Arial MT"/>
                <a:cs typeface="Arial MT"/>
              </a:rPr>
              <a:t>tr</a:t>
            </a:r>
            <a:r>
              <a:rPr dirty="0" spc="-195" b="0">
                <a:latin typeface="Arial MT"/>
                <a:cs typeface="Arial MT"/>
              </a:rPr>
              <a:t>a</a:t>
            </a:r>
            <a:r>
              <a:rPr dirty="0" spc="-180" b="0">
                <a:latin typeface="Arial MT"/>
                <a:cs typeface="Arial MT"/>
              </a:rPr>
              <a:t>ns</a:t>
            </a:r>
            <a:r>
              <a:rPr dirty="0" spc="-160" b="0">
                <a:latin typeface="Arial MT"/>
                <a:cs typeface="Arial MT"/>
              </a:rPr>
              <a:t>v</a:t>
            </a:r>
            <a:r>
              <a:rPr dirty="0" spc="-165" b="0">
                <a:latin typeface="Arial MT"/>
                <a:cs typeface="Arial MT"/>
              </a:rPr>
              <a:t>ersa</a:t>
            </a:r>
            <a:r>
              <a:rPr dirty="0" spc="-75" b="0">
                <a:latin typeface="Arial MT"/>
                <a:cs typeface="Arial MT"/>
              </a:rPr>
              <a:t>l</a:t>
            </a:r>
            <a:r>
              <a:rPr dirty="0" spc="-90" b="0">
                <a:latin typeface="Arial MT"/>
                <a:cs typeface="Arial MT"/>
              </a:rPr>
              <a:t> </a:t>
            </a:r>
            <a:r>
              <a:rPr dirty="0" spc="-90" b="0">
                <a:latin typeface="Arial MT"/>
                <a:cs typeface="Arial MT"/>
              </a:rPr>
              <a:t>t</a:t>
            </a:r>
            <a:r>
              <a:rPr dirty="0" spc="-190" b="0">
                <a:latin typeface="Arial MT"/>
                <a:cs typeface="Arial MT"/>
              </a:rPr>
              <a:t>o</a:t>
            </a:r>
            <a:r>
              <a:rPr dirty="0" spc="-90" b="0">
                <a:latin typeface="Arial MT"/>
                <a:cs typeface="Arial MT"/>
              </a:rPr>
              <a:t>t</a:t>
            </a:r>
            <a:r>
              <a:rPr dirty="0" spc="-190" b="0">
                <a:latin typeface="Arial MT"/>
                <a:cs typeface="Arial MT"/>
              </a:rPr>
              <a:t>a</a:t>
            </a:r>
            <a:r>
              <a:rPr dirty="0" spc="-80" b="0">
                <a:latin typeface="Arial MT"/>
                <a:cs typeface="Arial MT"/>
              </a:rPr>
              <a:t>l</a:t>
            </a:r>
            <a:r>
              <a:rPr dirty="0" spc="-90" b="0">
                <a:latin typeface="Arial MT"/>
                <a:cs typeface="Arial MT"/>
              </a:rPr>
              <a:t>:</a:t>
            </a:r>
            <a:r>
              <a:rPr dirty="0" b="0">
                <a:latin typeface="Arial MT"/>
                <a:cs typeface="Arial MT"/>
              </a:rPr>
              <a:t> </a:t>
            </a:r>
            <a:r>
              <a:rPr dirty="0" spc="-150" b="0">
                <a:latin typeface="Arial MT"/>
                <a:cs typeface="Arial MT"/>
              </a:rPr>
              <a:t> </a:t>
            </a:r>
            <a:r>
              <a:rPr dirty="0" spc="-190" b="0">
                <a:latin typeface="Arial MT"/>
                <a:cs typeface="Arial MT"/>
              </a:rPr>
              <a:t>1</a:t>
            </a:r>
            <a:r>
              <a:rPr dirty="0" spc="-195" b="0">
                <a:latin typeface="Arial MT"/>
                <a:cs typeface="Arial MT"/>
              </a:rPr>
              <a:t>0</a:t>
            </a:r>
            <a:r>
              <a:rPr dirty="0" spc="-90" b="0">
                <a:latin typeface="Arial MT"/>
                <a:cs typeface="Arial MT"/>
              </a:rPr>
              <a:t>.</a:t>
            </a:r>
            <a:r>
              <a:rPr dirty="0" spc="-190" b="0">
                <a:latin typeface="Arial MT"/>
                <a:cs typeface="Arial MT"/>
              </a:rPr>
              <a:t>0</a:t>
            </a:r>
            <a:r>
              <a:rPr dirty="0" spc="-185" b="0">
                <a:latin typeface="Arial MT"/>
                <a:cs typeface="Arial MT"/>
              </a:rPr>
              <a:t>0</a:t>
            </a:r>
            <a:r>
              <a:rPr dirty="0" spc="-55" b="0">
                <a:latin typeface="Arial MT"/>
                <a:cs typeface="Arial MT"/>
              </a:rPr>
              <a:t> </a:t>
            </a:r>
            <a:r>
              <a:rPr dirty="0" spc="-270" b="0">
                <a:latin typeface="Arial MT"/>
                <a:cs typeface="Arial MT"/>
              </a:rPr>
              <a:t>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635">
              <a:lnSpc>
                <a:spcPct val="100000"/>
              </a:lnSpc>
              <a:spcBef>
                <a:spcPts val="100"/>
              </a:spcBef>
            </a:pPr>
            <a:r>
              <a:rPr dirty="0" spc="-315"/>
              <a:t>D</a:t>
            </a:r>
            <a:r>
              <a:rPr dirty="0" spc="-300"/>
              <a:t>E</a:t>
            </a:r>
            <a:r>
              <a:rPr dirty="0" spc="-415"/>
              <a:t>T</a:t>
            </a:r>
            <a:r>
              <a:rPr dirty="0" spc="-290"/>
              <a:t>AL</a:t>
            </a:r>
            <a:r>
              <a:rPr dirty="0" spc="-275"/>
              <a:t>L</a:t>
            </a:r>
            <a:r>
              <a:rPr dirty="0" spc="-290"/>
              <a:t>ES</a:t>
            </a:r>
            <a:r>
              <a:rPr dirty="0" spc="-105"/>
              <a:t> </a:t>
            </a:r>
            <a:r>
              <a:rPr dirty="0" spc="-280"/>
              <a:t>TÉ</a:t>
            </a:r>
            <a:r>
              <a:rPr dirty="0" spc="-330"/>
              <a:t>C</a:t>
            </a:r>
            <a:r>
              <a:rPr dirty="0" spc="-275"/>
              <a:t>NICOS</a:t>
            </a:r>
            <a:r>
              <a:rPr dirty="0" spc="-85"/>
              <a:t> </a:t>
            </a:r>
            <a:r>
              <a:rPr dirty="0" spc="-290"/>
              <a:t>P</a:t>
            </a:r>
            <a:r>
              <a:rPr dirty="0" spc="-325"/>
              <a:t>R</a:t>
            </a:r>
            <a:r>
              <a:rPr dirty="0" spc="-320"/>
              <a:t>OPU</a:t>
            </a:r>
            <a:r>
              <a:rPr dirty="0" spc="-300"/>
              <a:t>E</a:t>
            </a:r>
            <a:r>
              <a:rPr dirty="0" spc="-290"/>
              <a:t>S</a:t>
            </a:r>
            <a:r>
              <a:rPr dirty="0" spc="-310"/>
              <a:t>T</a:t>
            </a:r>
            <a:r>
              <a:rPr dirty="0" spc="-265"/>
              <a:t>OS: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6788" y="1047749"/>
            <a:ext cx="840930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dirty="0" sz="1800" spc="-200">
                <a:latin typeface="Arial MT"/>
                <a:cs typeface="Arial MT"/>
              </a:rPr>
              <a:t>Con</a:t>
            </a:r>
            <a:r>
              <a:rPr dirty="0" sz="1800" spc="-16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una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longitud</a:t>
            </a:r>
            <a:r>
              <a:rPr dirty="0" sz="1800" spc="14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175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vía</a:t>
            </a:r>
            <a:r>
              <a:rPr dirty="0" sz="1800" spc="14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13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188  </a:t>
            </a:r>
            <a:r>
              <a:rPr dirty="0" sz="1800" spc="-160">
                <a:latin typeface="Arial MT"/>
                <a:cs typeface="Arial MT"/>
              </a:rPr>
              <a:t>metros,</a:t>
            </a:r>
            <a:r>
              <a:rPr dirty="0" sz="1800" spc="13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</a:t>
            </a:r>
            <a:r>
              <a:rPr dirty="0" sz="1800" spc="12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sección</a:t>
            </a:r>
            <a:r>
              <a:rPr dirty="0" sz="1800" spc="12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transversal</a:t>
            </a:r>
            <a:r>
              <a:rPr dirty="0" sz="1800" spc="14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propuesta</a:t>
            </a:r>
            <a:r>
              <a:rPr dirty="0" sz="1800" spc="12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125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</a:t>
            </a:r>
            <a:r>
              <a:rPr dirty="0" sz="1800" spc="12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calle</a:t>
            </a:r>
            <a:r>
              <a:rPr dirty="0" sz="1800" spc="140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Luis</a:t>
            </a:r>
            <a:r>
              <a:rPr dirty="0" sz="1800" spc="14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García </a:t>
            </a:r>
            <a:r>
              <a:rPr dirty="0" sz="1800" spc="-49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(Oe13D)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–</a:t>
            </a:r>
            <a:r>
              <a:rPr dirty="0" sz="1800" spc="-105">
                <a:latin typeface="Arial MT"/>
                <a:cs typeface="Arial MT"/>
              </a:rPr>
              <a:t> </a:t>
            </a:r>
            <a:r>
              <a:rPr dirty="0" sz="1800" spc="-204">
                <a:latin typeface="Arial MT"/>
                <a:cs typeface="Arial MT"/>
              </a:rPr>
              <a:t>Tramo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desde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la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abscisa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0+000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hasta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la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calle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55">
                <a:latin typeface="Arial MT"/>
                <a:cs typeface="Arial MT"/>
              </a:rPr>
              <a:t>Luis </a:t>
            </a:r>
            <a:r>
              <a:rPr dirty="0" sz="1800" spc="-190">
                <a:latin typeface="Arial MT"/>
                <a:cs typeface="Arial MT"/>
              </a:rPr>
              <a:t>Ayabaca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(S42J)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abscisa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0+188.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45719"/>
            <a:ext cx="1688592" cy="8382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5190" y="1904619"/>
            <a:ext cx="8430260" cy="3695065"/>
            <a:chOff x="385190" y="1904619"/>
            <a:chExt cx="8430260" cy="36950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15" y="1914144"/>
              <a:ext cx="8410956" cy="367588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9953" y="1909381"/>
              <a:ext cx="8420735" cy="3685540"/>
            </a:xfrm>
            <a:custGeom>
              <a:avLst/>
              <a:gdLst/>
              <a:ahLst/>
              <a:cxnLst/>
              <a:rect l="l" t="t" r="r" b="b"/>
              <a:pathLst>
                <a:path w="8420735" h="3685540">
                  <a:moveTo>
                    <a:pt x="0" y="3685412"/>
                  </a:moveTo>
                  <a:lnTo>
                    <a:pt x="8420481" y="3685412"/>
                  </a:lnTo>
                  <a:lnTo>
                    <a:pt x="8420481" y="0"/>
                  </a:lnTo>
                  <a:lnTo>
                    <a:pt x="0" y="0"/>
                  </a:lnTo>
                  <a:lnTo>
                    <a:pt x="0" y="36854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292" y="399034"/>
            <a:ext cx="4570730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pc="-3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dirty="0" u="heavy" spc="-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pc="-41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</a:t>
            </a:r>
            <a:r>
              <a:rPr dirty="0" u="heavy" spc="-2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</a:t>
            </a:r>
            <a:r>
              <a:rPr dirty="0" u="heavy" spc="-10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28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TÉ</a:t>
            </a:r>
            <a:r>
              <a:rPr dirty="0" u="heavy" spc="-33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</a:t>
            </a:r>
            <a:r>
              <a:rPr dirty="0" u="heavy" spc="-27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NICOS</a:t>
            </a:r>
            <a:r>
              <a:rPr dirty="0" u="heavy" spc="-8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</a:t>
            </a:r>
            <a:r>
              <a:rPr dirty="0" u="heavy" spc="-32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</a:t>
            </a:r>
            <a:r>
              <a:rPr dirty="0" u="heavy" spc="-32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OPU</a:t>
            </a:r>
            <a:r>
              <a:rPr dirty="0" u="heavy" spc="-3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pc="-29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</a:t>
            </a:r>
            <a:r>
              <a:rPr dirty="0" u="heavy" spc="-3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</a:t>
            </a:r>
            <a:r>
              <a:rPr dirty="0" u="heavy" spc="-2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OS: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1" y="45719"/>
            <a:ext cx="1688592" cy="8382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29554" y="3056382"/>
            <a:ext cx="141986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4315">
              <a:lnSpc>
                <a:spcPct val="100000"/>
              </a:lnSpc>
              <a:spcBef>
                <a:spcPts val="100"/>
              </a:spcBef>
            </a:pPr>
            <a:r>
              <a:rPr dirty="0" sz="1800" spc="-165">
                <a:latin typeface="Arial MT"/>
                <a:cs typeface="Arial MT"/>
              </a:rPr>
              <a:t>Calzada: </a:t>
            </a:r>
            <a:r>
              <a:rPr dirty="0" sz="1800" spc="-16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Ac</a:t>
            </a:r>
            <a:r>
              <a:rPr dirty="0" sz="1800" spc="-150">
                <a:latin typeface="Arial MT"/>
                <a:cs typeface="Arial MT"/>
              </a:rPr>
              <a:t>er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or</a:t>
            </a:r>
            <a:r>
              <a:rPr dirty="0" sz="1800" spc="-85">
                <a:latin typeface="Arial MT"/>
                <a:cs typeface="Arial MT"/>
              </a:rPr>
              <a:t>i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195">
                <a:latin typeface="Arial MT"/>
                <a:cs typeface="Arial MT"/>
              </a:rPr>
              <a:t>n</a:t>
            </a:r>
            <a:r>
              <a:rPr dirty="0" sz="1800" spc="-90">
                <a:latin typeface="Arial MT"/>
                <a:cs typeface="Arial MT"/>
              </a:rPr>
              <a:t>t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90">
                <a:latin typeface="Arial MT"/>
                <a:cs typeface="Arial MT"/>
              </a:rPr>
              <a:t>Ac</a:t>
            </a:r>
            <a:r>
              <a:rPr dirty="0" sz="1800" spc="-150">
                <a:latin typeface="Arial MT"/>
                <a:cs typeface="Arial MT"/>
              </a:rPr>
              <a:t>er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oc</a:t>
            </a:r>
            <a:r>
              <a:rPr dirty="0" sz="1800" spc="-160">
                <a:latin typeface="Arial MT"/>
                <a:cs typeface="Arial MT"/>
              </a:rPr>
              <a:t>c</a:t>
            </a:r>
            <a:r>
              <a:rPr dirty="0" sz="1800" spc="-80">
                <a:latin typeface="Arial MT"/>
                <a:cs typeface="Arial MT"/>
              </a:rPr>
              <a:t>i</a:t>
            </a:r>
            <a:r>
              <a:rPr dirty="0" sz="1800" spc="-195">
                <a:latin typeface="Arial MT"/>
                <a:cs typeface="Arial MT"/>
              </a:rPr>
              <a:t>d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195">
                <a:latin typeface="Arial MT"/>
                <a:cs typeface="Arial MT"/>
              </a:rPr>
              <a:t>n</a:t>
            </a:r>
            <a:r>
              <a:rPr dirty="0" sz="1800" spc="-90">
                <a:latin typeface="Arial MT"/>
                <a:cs typeface="Arial MT"/>
              </a:rPr>
              <a:t>t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90">
                <a:latin typeface="Arial MT"/>
                <a:cs typeface="Arial MT"/>
              </a:rPr>
              <a:t>: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45407" y="3056382"/>
            <a:ext cx="64325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dirty="0" sz="1800" spc="-195">
                <a:latin typeface="Arial MT"/>
                <a:cs typeface="Arial MT"/>
              </a:rPr>
              <a:t>9</a:t>
            </a:r>
            <a:r>
              <a:rPr dirty="0" sz="1800" spc="-90">
                <a:latin typeface="Arial MT"/>
                <a:cs typeface="Arial MT"/>
              </a:rPr>
              <a:t>.</a:t>
            </a:r>
            <a:r>
              <a:rPr dirty="0" sz="1800" spc="-190">
                <a:latin typeface="Arial MT"/>
                <a:cs typeface="Arial MT"/>
              </a:rPr>
              <a:t>0</a:t>
            </a:r>
            <a:r>
              <a:rPr dirty="0" sz="1800" spc="-185">
                <a:latin typeface="Arial MT"/>
                <a:cs typeface="Arial MT"/>
              </a:rPr>
              <a:t>0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95">
                <a:latin typeface="Arial MT"/>
                <a:cs typeface="Arial MT"/>
              </a:rPr>
              <a:t>1</a:t>
            </a:r>
            <a:r>
              <a:rPr dirty="0" sz="1800" spc="-90">
                <a:latin typeface="Arial MT"/>
                <a:cs typeface="Arial MT"/>
              </a:rPr>
              <a:t>.</a:t>
            </a:r>
            <a:r>
              <a:rPr dirty="0" sz="1800" spc="-190">
                <a:latin typeface="Arial MT"/>
                <a:cs typeface="Arial MT"/>
              </a:rPr>
              <a:t>5</a:t>
            </a:r>
            <a:r>
              <a:rPr dirty="0" sz="1800" spc="-185">
                <a:latin typeface="Arial MT"/>
                <a:cs typeface="Arial MT"/>
              </a:rPr>
              <a:t>0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  <a:p>
            <a:pPr marL="33655">
              <a:lnSpc>
                <a:spcPct val="100000"/>
              </a:lnSpc>
            </a:pPr>
            <a:r>
              <a:rPr dirty="0" sz="1800" spc="-185">
                <a:latin typeface="Arial MT"/>
                <a:cs typeface="Arial MT"/>
              </a:rPr>
              <a:t>1</a:t>
            </a:r>
            <a:r>
              <a:rPr dirty="0" sz="1800" spc="-100">
                <a:latin typeface="Arial MT"/>
                <a:cs typeface="Arial MT"/>
              </a:rPr>
              <a:t>.</a:t>
            </a:r>
            <a:r>
              <a:rPr dirty="0" sz="1800" spc="-190">
                <a:latin typeface="Arial MT"/>
                <a:cs typeface="Arial MT"/>
              </a:rPr>
              <a:t>5</a:t>
            </a:r>
            <a:r>
              <a:rPr dirty="0" sz="1800" spc="-185">
                <a:latin typeface="Arial MT"/>
                <a:cs typeface="Arial MT"/>
              </a:rPr>
              <a:t>0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270">
                <a:latin typeface="Arial MT"/>
                <a:cs typeface="Arial MT"/>
              </a:rPr>
              <a:t>m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29554" y="4153916"/>
            <a:ext cx="33470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200">
                <a:latin typeface="Arial MT"/>
                <a:cs typeface="Arial MT"/>
              </a:rPr>
              <a:t>Se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280">
                <a:latin typeface="Arial MT"/>
                <a:cs typeface="Arial MT"/>
              </a:rPr>
              <a:t>m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195">
                <a:latin typeface="Arial MT"/>
                <a:cs typeface="Arial MT"/>
              </a:rPr>
              <a:t>n</a:t>
            </a:r>
            <a:r>
              <a:rPr dirty="0" sz="1800" spc="-90">
                <a:latin typeface="Arial MT"/>
                <a:cs typeface="Arial MT"/>
              </a:rPr>
              <a:t>t</a:t>
            </a:r>
            <a:r>
              <a:rPr dirty="0" sz="1800" spc="-85">
                <a:latin typeface="Arial MT"/>
                <a:cs typeface="Arial MT"/>
              </a:rPr>
              <a:t>i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195">
                <a:latin typeface="Arial MT"/>
                <a:cs typeface="Arial MT"/>
              </a:rPr>
              <a:t>n</a:t>
            </a:r>
            <a:r>
              <a:rPr dirty="0" sz="1800" spc="-185">
                <a:latin typeface="Arial MT"/>
                <a:cs typeface="Arial MT"/>
              </a:rPr>
              <a:t>e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l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9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180">
                <a:latin typeface="Arial MT"/>
                <a:cs typeface="Arial MT"/>
              </a:rPr>
              <a:t>ec</a:t>
            </a:r>
            <a:r>
              <a:rPr dirty="0" sz="1800" spc="-160">
                <a:latin typeface="Arial MT"/>
                <a:cs typeface="Arial MT"/>
              </a:rPr>
              <a:t>c</a:t>
            </a:r>
            <a:r>
              <a:rPr dirty="0" sz="1800" spc="-80">
                <a:latin typeface="Arial MT"/>
                <a:cs typeface="Arial MT"/>
              </a:rPr>
              <a:t>i</a:t>
            </a:r>
            <a:r>
              <a:rPr dirty="0" sz="1800" spc="-195">
                <a:latin typeface="Arial MT"/>
                <a:cs typeface="Arial MT"/>
              </a:rPr>
              <a:t>ó</a:t>
            </a:r>
            <a:r>
              <a:rPr dirty="0" sz="1800" spc="-185">
                <a:latin typeface="Arial MT"/>
                <a:cs typeface="Arial MT"/>
              </a:rPr>
              <a:t>n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v</a:t>
            </a:r>
            <a:r>
              <a:rPr dirty="0" sz="1800" spc="-80">
                <a:latin typeface="Arial MT"/>
                <a:cs typeface="Arial MT"/>
              </a:rPr>
              <a:t>i</a:t>
            </a:r>
            <a:r>
              <a:rPr dirty="0" sz="1800" spc="-195">
                <a:latin typeface="Arial MT"/>
                <a:cs typeface="Arial MT"/>
              </a:rPr>
              <a:t>a</a:t>
            </a:r>
            <a:r>
              <a:rPr dirty="0" sz="1800" spc="-75">
                <a:latin typeface="Arial MT"/>
                <a:cs typeface="Arial MT"/>
              </a:rPr>
              <a:t>l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195">
                <a:latin typeface="Arial MT"/>
                <a:cs typeface="Arial MT"/>
              </a:rPr>
              <a:t>p</a:t>
            </a:r>
            <a:r>
              <a:rPr dirty="0" sz="1800" spc="-145">
                <a:latin typeface="Arial MT"/>
                <a:cs typeface="Arial MT"/>
              </a:rPr>
              <a:t>ro</a:t>
            </a:r>
            <a:r>
              <a:rPr dirty="0" sz="1800" spc="-195">
                <a:latin typeface="Arial MT"/>
                <a:cs typeface="Arial MT"/>
              </a:rPr>
              <a:t>b</a:t>
            </a:r>
            <a:r>
              <a:rPr dirty="0" sz="1800" spc="-190">
                <a:latin typeface="Arial MT"/>
                <a:cs typeface="Arial MT"/>
              </a:rPr>
              <a:t>a</a:t>
            </a:r>
            <a:r>
              <a:rPr dirty="0" sz="1800" spc="-195">
                <a:latin typeface="Arial MT"/>
                <a:cs typeface="Arial MT"/>
              </a:rPr>
              <a:t>d</a:t>
            </a:r>
            <a:r>
              <a:rPr dirty="0" sz="1800" spc="-185">
                <a:latin typeface="Arial MT"/>
                <a:cs typeface="Arial MT"/>
              </a:rPr>
              <a:t>a</a:t>
            </a:r>
            <a:r>
              <a:rPr dirty="0" sz="1800" spc="-90">
                <a:latin typeface="Arial MT"/>
                <a:cs typeface="Arial MT"/>
              </a:rPr>
              <a:t>,</a:t>
            </a:r>
            <a:r>
              <a:rPr dirty="0" sz="1800" spc="-30">
                <a:latin typeface="Arial MT"/>
                <a:cs typeface="Arial MT"/>
              </a:rPr>
              <a:t> </a:t>
            </a:r>
            <a:r>
              <a:rPr dirty="0" sz="1800" spc="-114">
                <a:latin typeface="Arial MT"/>
                <a:cs typeface="Arial MT"/>
              </a:rPr>
              <a:t>y  </a:t>
            </a:r>
            <a:r>
              <a:rPr dirty="0" sz="1800" spc="-175">
                <a:latin typeface="Arial MT"/>
                <a:cs typeface="Arial MT"/>
              </a:rPr>
              <a:t>se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modifica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la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trayectoria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del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50">
                <a:latin typeface="Arial MT"/>
                <a:cs typeface="Arial MT"/>
              </a:rPr>
              <a:t>eje</a:t>
            </a:r>
            <a:r>
              <a:rPr dirty="0" sz="1800" spc="-80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vial.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20"/>
              <a:t>CALLE</a:t>
            </a:r>
            <a:r>
              <a:rPr dirty="0" spc="-95"/>
              <a:t> </a:t>
            </a:r>
            <a:r>
              <a:rPr dirty="0" spc="-220"/>
              <a:t>LU</a:t>
            </a:r>
            <a:r>
              <a:rPr dirty="0" spc="-155"/>
              <a:t>IS</a:t>
            </a:r>
            <a:r>
              <a:rPr dirty="0" spc="-95"/>
              <a:t> </a:t>
            </a:r>
            <a:r>
              <a:rPr dirty="0" spc="-260"/>
              <a:t>G</a:t>
            </a:r>
            <a:r>
              <a:rPr dirty="0" spc="-235"/>
              <a:t>A</a:t>
            </a:r>
            <a:r>
              <a:rPr dirty="0" spc="-200"/>
              <a:t>RCÍA</a:t>
            </a:r>
            <a:r>
              <a:rPr dirty="0" spc="-145"/>
              <a:t> </a:t>
            </a:r>
            <a:r>
              <a:rPr dirty="0" spc="-180"/>
              <a:t>(O</a:t>
            </a:r>
            <a:r>
              <a:rPr dirty="0" spc="-185"/>
              <a:t>e</a:t>
            </a:r>
            <a:r>
              <a:rPr dirty="0" spc="-190"/>
              <a:t>13</a:t>
            </a:r>
            <a:r>
              <a:rPr dirty="0" spc="-175"/>
              <a:t>D)</a:t>
            </a:r>
          </a:p>
          <a:p>
            <a:pPr marL="15875">
              <a:lnSpc>
                <a:spcPts val="2150"/>
              </a:lnSpc>
              <a:spcBef>
                <a:spcPts val="1295"/>
              </a:spcBef>
              <a:tabLst>
                <a:tab pos="686435" algn="l"/>
                <a:tab pos="1334135" algn="l"/>
                <a:tab pos="1616075" algn="l"/>
                <a:tab pos="2388870" algn="l"/>
                <a:tab pos="3053080" algn="l"/>
                <a:tab pos="3647440" algn="l"/>
                <a:tab pos="3930015" algn="l"/>
                <a:tab pos="4452620" algn="l"/>
              </a:tabLst>
            </a:pPr>
            <a:r>
              <a:rPr dirty="0" spc="-204" b="0">
                <a:latin typeface="Arial MT"/>
                <a:cs typeface="Arial MT"/>
              </a:rPr>
              <a:t>Tramo	</a:t>
            </a:r>
            <a:r>
              <a:rPr dirty="0" spc="-180" b="0">
                <a:latin typeface="Arial MT"/>
                <a:cs typeface="Arial MT"/>
              </a:rPr>
              <a:t>desde	</a:t>
            </a:r>
            <a:r>
              <a:rPr dirty="0" spc="-130" b="0">
                <a:latin typeface="Arial MT"/>
                <a:cs typeface="Arial MT"/>
              </a:rPr>
              <a:t>la	</a:t>
            </a:r>
            <a:r>
              <a:rPr dirty="0" spc="-160" b="0">
                <a:latin typeface="Arial MT"/>
                <a:cs typeface="Arial MT"/>
              </a:rPr>
              <a:t>abscisa	</a:t>
            </a:r>
            <a:r>
              <a:rPr dirty="0" spc="-185" b="0">
                <a:latin typeface="Arial MT"/>
                <a:cs typeface="Arial MT"/>
              </a:rPr>
              <a:t>0+000	</a:t>
            </a:r>
            <a:r>
              <a:rPr dirty="0" spc="-165" b="0">
                <a:latin typeface="Arial MT"/>
                <a:cs typeface="Arial MT"/>
              </a:rPr>
              <a:t>hasta	</a:t>
            </a:r>
            <a:r>
              <a:rPr dirty="0" spc="-125" b="0">
                <a:latin typeface="Arial MT"/>
                <a:cs typeface="Arial MT"/>
              </a:rPr>
              <a:t>la	</a:t>
            </a:r>
            <a:r>
              <a:rPr dirty="0" spc="-140" b="0">
                <a:latin typeface="Arial MT"/>
                <a:cs typeface="Arial MT"/>
              </a:rPr>
              <a:t>calle	</a:t>
            </a:r>
            <a:r>
              <a:rPr dirty="0" spc="-155" b="0">
                <a:latin typeface="Arial MT"/>
                <a:cs typeface="Arial MT"/>
              </a:rPr>
              <a:t>Luis</a:t>
            </a:r>
          </a:p>
          <a:p>
            <a:pPr marL="15875">
              <a:lnSpc>
                <a:spcPts val="2150"/>
              </a:lnSpc>
            </a:pPr>
            <a:r>
              <a:rPr dirty="0" spc="-240" b="0">
                <a:latin typeface="Arial MT"/>
                <a:cs typeface="Arial MT"/>
              </a:rPr>
              <a:t>A</a:t>
            </a:r>
            <a:r>
              <a:rPr dirty="0" spc="-175" b="0">
                <a:latin typeface="Arial MT"/>
                <a:cs typeface="Arial MT"/>
              </a:rPr>
              <a:t>ya</a:t>
            </a:r>
            <a:r>
              <a:rPr dirty="0" spc="-190" b="0">
                <a:latin typeface="Arial MT"/>
                <a:cs typeface="Arial MT"/>
              </a:rPr>
              <a:t>ba</a:t>
            </a:r>
            <a:r>
              <a:rPr dirty="0" spc="-170" b="0">
                <a:latin typeface="Arial MT"/>
                <a:cs typeface="Arial MT"/>
              </a:rPr>
              <a:t>c</a:t>
            </a:r>
            <a:r>
              <a:rPr dirty="0" spc="-180" b="0">
                <a:latin typeface="Arial MT"/>
                <a:cs typeface="Arial MT"/>
              </a:rPr>
              <a:t>a</a:t>
            </a:r>
            <a:r>
              <a:rPr dirty="0" spc="-70" b="0">
                <a:latin typeface="Arial MT"/>
                <a:cs typeface="Arial MT"/>
              </a:rPr>
              <a:t> </a:t>
            </a:r>
            <a:r>
              <a:rPr dirty="0" spc="-110" b="0">
                <a:latin typeface="Arial MT"/>
                <a:cs typeface="Arial MT"/>
              </a:rPr>
              <a:t>(</a:t>
            </a:r>
            <a:r>
              <a:rPr dirty="0" spc="-220" b="0">
                <a:latin typeface="Arial MT"/>
                <a:cs typeface="Arial MT"/>
              </a:rPr>
              <a:t>S</a:t>
            </a:r>
            <a:r>
              <a:rPr dirty="0" spc="-190" b="0">
                <a:latin typeface="Arial MT"/>
                <a:cs typeface="Arial MT"/>
              </a:rPr>
              <a:t>42</a:t>
            </a:r>
            <a:r>
              <a:rPr dirty="0" spc="-135" b="0">
                <a:latin typeface="Arial MT"/>
                <a:cs typeface="Arial MT"/>
              </a:rPr>
              <a:t>J)</a:t>
            </a:r>
            <a:r>
              <a:rPr dirty="0" spc="-85" b="0">
                <a:latin typeface="Arial MT"/>
                <a:cs typeface="Arial MT"/>
              </a:rPr>
              <a:t> </a:t>
            </a:r>
            <a:r>
              <a:rPr dirty="0" spc="-190" b="0">
                <a:latin typeface="Arial MT"/>
                <a:cs typeface="Arial MT"/>
              </a:rPr>
              <a:t>ab</a:t>
            </a:r>
            <a:r>
              <a:rPr dirty="0" spc="-170" b="0">
                <a:latin typeface="Arial MT"/>
                <a:cs typeface="Arial MT"/>
              </a:rPr>
              <a:t>s</a:t>
            </a:r>
            <a:r>
              <a:rPr dirty="0" spc="-160" b="0">
                <a:latin typeface="Arial MT"/>
                <a:cs typeface="Arial MT"/>
              </a:rPr>
              <a:t>c</a:t>
            </a:r>
            <a:r>
              <a:rPr dirty="0" spc="-125" b="0">
                <a:latin typeface="Arial MT"/>
                <a:cs typeface="Arial MT"/>
              </a:rPr>
              <a:t>is</a:t>
            </a:r>
            <a:r>
              <a:rPr dirty="0" spc="-180" b="0">
                <a:latin typeface="Arial MT"/>
                <a:cs typeface="Arial MT"/>
              </a:rPr>
              <a:t>a</a:t>
            </a:r>
            <a:r>
              <a:rPr dirty="0" spc="-85" b="0">
                <a:latin typeface="Arial MT"/>
                <a:cs typeface="Arial MT"/>
              </a:rPr>
              <a:t> </a:t>
            </a:r>
            <a:r>
              <a:rPr dirty="0" spc="-190" b="0">
                <a:latin typeface="Arial MT"/>
                <a:cs typeface="Arial MT"/>
              </a:rPr>
              <a:t>0</a:t>
            </a:r>
            <a:r>
              <a:rPr dirty="0" spc="-190" b="0">
                <a:latin typeface="Arial MT"/>
                <a:cs typeface="Arial MT"/>
              </a:rPr>
              <a:t>+</a:t>
            </a:r>
            <a:r>
              <a:rPr dirty="0" spc="-190" b="0">
                <a:latin typeface="Arial MT"/>
                <a:cs typeface="Arial MT"/>
              </a:rPr>
              <a:t>188</a:t>
            </a:r>
            <a:r>
              <a:rPr dirty="0" spc="-90" b="0">
                <a:latin typeface="Arial MT"/>
                <a:cs typeface="Arial MT"/>
              </a:rPr>
              <a:t>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50">
              <a:latin typeface="Arial MT"/>
              <a:cs typeface="Arial MT"/>
            </a:endParaRPr>
          </a:p>
          <a:p>
            <a:pPr marL="5012055">
              <a:lnSpc>
                <a:spcPct val="100000"/>
              </a:lnSpc>
            </a:pPr>
            <a:r>
              <a:rPr dirty="0" spc="-220" b="0">
                <a:latin typeface="Arial MT"/>
                <a:cs typeface="Arial MT"/>
              </a:rPr>
              <a:t>S</a:t>
            </a:r>
            <a:r>
              <a:rPr dirty="0" spc="-195" b="0">
                <a:latin typeface="Arial MT"/>
                <a:cs typeface="Arial MT"/>
              </a:rPr>
              <a:t>e</a:t>
            </a:r>
            <a:r>
              <a:rPr dirty="0" spc="-165" b="0">
                <a:latin typeface="Arial MT"/>
                <a:cs typeface="Arial MT"/>
              </a:rPr>
              <a:t>cc</a:t>
            </a:r>
            <a:r>
              <a:rPr dirty="0" spc="-80" b="0">
                <a:latin typeface="Arial MT"/>
                <a:cs typeface="Arial MT"/>
              </a:rPr>
              <a:t>i</a:t>
            </a:r>
            <a:r>
              <a:rPr dirty="0" spc="-195" b="0">
                <a:latin typeface="Arial MT"/>
                <a:cs typeface="Arial MT"/>
              </a:rPr>
              <a:t>ó</a:t>
            </a:r>
            <a:r>
              <a:rPr dirty="0" spc="-185" b="0">
                <a:latin typeface="Arial MT"/>
                <a:cs typeface="Arial MT"/>
              </a:rPr>
              <a:t>n</a:t>
            </a:r>
            <a:r>
              <a:rPr dirty="0" spc="-80" b="0">
                <a:latin typeface="Arial MT"/>
                <a:cs typeface="Arial MT"/>
              </a:rPr>
              <a:t> </a:t>
            </a:r>
            <a:r>
              <a:rPr dirty="0" spc="-100" b="0">
                <a:latin typeface="Arial MT"/>
                <a:cs typeface="Arial MT"/>
              </a:rPr>
              <a:t>tr</a:t>
            </a:r>
            <a:r>
              <a:rPr dirty="0" spc="-195" b="0">
                <a:latin typeface="Arial MT"/>
                <a:cs typeface="Arial MT"/>
              </a:rPr>
              <a:t>a</a:t>
            </a:r>
            <a:r>
              <a:rPr dirty="0" spc="-180" b="0">
                <a:latin typeface="Arial MT"/>
                <a:cs typeface="Arial MT"/>
              </a:rPr>
              <a:t>ns</a:t>
            </a:r>
            <a:r>
              <a:rPr dirty="0" spc="-160" b="0">
                <a:latin typeface="Arial MT"/>
                <a:cs typeface="Arial MT"/>
              </a:rPr>
              <a:t>v</a:t>
            </a:r>
            <a:r>
              <a:rPr dirty="0" spc="-165" b="0">
                <a:latin typeface="Arial MT"/>
                <a:cs typeface="Arial MT"/>
              </a:rPr>
              <a:t>ersa</a:t>
            </a:r>
            <a:r>
              <a:rPr dirty="0" spc="-75" b="0">
                <a:latin typeface="Arial MT"/>
                <a:cs typeface="Arial MT"/>
              </a:rPr>
              <a:t>l</a:t>
            </a:r>
            <a:r>
              <a:rPr dirty="0" spc="-90" b="0">
                <a:latin typeface="Arial MT"/>
                <a:cs typeface="Arial MT"/>
              </a:rPr>
              <a:t> </a:t>
            </a:r>
            <a:r>
              <a:rPr dirty="0" spc="-90" b="0">
                <a:latin typeface="Arial MT"/>
                <a:cs typeface="Arial MT"/>
              </a:rPr>
              <a:t>t</a:t>
            </a:r>
            <a:r>
              <a:rPr dirty="0" spc="-190" b="0">
                <a:latin typeface="Arial MT"/>
                <a:cs typeface="Arial MT"/>
              </a:rPr>
              <a:t>o</a:t>
            </a:r>
            <a:r>
              <a:rPr dirty="0" spc="-90" b="0">
                <a:latin typeface="Arial MT"/>
                <a:cs typeface="Arial MT"/>
              </a:rPr>
              <a:t>t</a:t>
            </a:r>
            <a:r>
              <a:rPr dirty="0" spc="-190" b="0">
                <a:latin typeface="Arial MT"/>
                <a:cs typeface="Arial MT"/>
              </a:rPr>
              <a:t>a</a:t>
            </a:r>
            <a:r>
              <a:rPr dirty="0" spc="-80" b="0">
                <a:latin typeface="Arial MT"/>
                <a:cs typeface="Arial MT"/>
              </a:rPr>
              <a:t>l</a:t>
            </a:r>
            <a:r>
              <a:rPr dirty="0" spc="-90" b="0">
                <a:latin typeface="Arial MT"/>
                <a:cs typeface="Arial MT"/>
              </a:rPr>
              <a:t>:</a:t>
            </a:r>
            <a:r>
              <a:rPr dirty="0" b="0">
                <a:latin typeface="Arial MT"/>
                <a:cs typeface="Arial MT"/>
              </a:rPr>
              <a:t> </a:t>
            </a:r>
            <a:r>
              <a:rPr dirty="0" spc="-150" b="0">
                <a:latin typeface="Arial MT"/>
                <a:cs typeface="Arial MT"/>
              </a:rPr>
              <a:t> </a:t>
            </a:r>
            <a:r>
              <a:rPr dirty="0" spc="-190" b="0">
                <a:latin typeface="Arial MT"/>
                <a:cs typeface="Arial MT"/>
              </a:rPr>
              <a:t>1</a:t>
            </a:r>
            <a:r>
              <a:rPr dirty="0" spc="-195" b="0">
                <a:latin typeface="Arial MT"/>
                <a:cs typeface="Arial MT"/>
              </a:rPr>
              <a:t>2</a:t>
            </a:r>
            <a:r>
              <a:rPr dirty="0" spc="-90" b="0">
                <a:latin typeface="Arial MT"/>
                <a:cs typeface="Arial MT"/>
              </a:rPr>
              <a:t>.</a:t>
            </a:r>
            <a:r>
              <a:rPr dirty="0" spc="-190" b="0">
                <a:latin typeface="Arial MT"/>
                <a:cs typeface="Arial MT"/>
              </a:rPr>
              <a:t>0</a:t>
            </a:r>
            <a:r>
              <a:rPr dirty="0" spc="-185" b="0">
                <a:latin typeface="Arial MT"/>
                <a:cs typeface="Arial MT"/>
              </a:rPr>
              <a:t>0</a:t>
            </a:r>
            <a:r>
              <a:rPr dirty="0" spc="-55" b="0">
                <a:latin typeface="Arial MT"/>
                <a:cs typeface="Arial MT"/>
              </a:rPr>
              <a:t> </a:t>
            </a:r>
            <a:r>
              <a:rPr dirty="0" spc="-270" b="0">
                <a:latin typeface="Arial MT"/>
                <a:cs typeface="Arial MT"/>
              </a:rPr>
              <a:t>m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59" y="2622804"/>
            <a:ext cx="4765548" cy="25847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22422" y="219202"/>
            <a:ext cx="2322830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3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SOCIALIZACIÓN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809320"/>
            <a:ext cx="8780780" cy="16725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85">
                <a:latin typeface="Arial MT"/>
                <a:cs typeface="Arial MT"/>
              </a:rPr>
              <a:t>La </a:t>
            </a:r>
            <a:r>
              <a:rPr dirty="0" sz="1800" spc="-175">
                <a:latin typeface="Arial MT"/>
                <a:cs typeface="Arial MT"/>
              </a:rPr>
              <a:t>Unidad </a:t>
            </a:r>
            <a:r>
              <a:rPr dirty="0" sz="1800" spc="-180">
                <a:latin typeface="Arial MT"/>
                <a:cs typeface="Arial MT"/>
              </a:rPr>
              <a:t>de </a:t>
            </a:r>
            <a:r>
              <a:rPr dirty="0" sz="1800" spc="-150">
                <a:latin typeface="Arial MT"/>
                <a:cs typeface="Arial MT"/>
              </a:rPr>
              <a:t>Territorio </a:t>
            </a:r>
            <a:r>
              <a:rPr dirty="0" sz="1800" spc="-165">
                <a:latin typeface="Arial MT"/>
                <a:cs typeface="Arial MT"/>
              </a:rPr>
              <a:t>y Vivienda </a:t>
            </a:r>
            <a:r>
              <a:rPr dirty="0" sz="1800" spc="-160">
                <a:latin typeface="Arial MT"/>
                <a:cs typeface="Arial MT"/>
              </a:rPr>
              <a:t>procedió </a:t>
            </a:r>
            <a:r>
              <a:rPr dirty="0" sz="1800" spc="-180">
                <a:latin typeface="Arial MT"/>
                <a:cs typeface="Arial MT"/>
              </a:rPr>
              <a:t>a </a:t>
            </a:r>
            <a:r>
              <a:rPr dirty="0" sz="1800" spc="-135">
                <a:latin typeface="Arial MT"/>
                <a:cs typeface="Arial MT"/>
              </a:rPr>
              <a:t>realizar </a:t>
            </a:r>
            <a:r>
              <a:rPr dirty="0" sz="1800" spc="-130">
                <a:latin typeface="Arial MT"/>
                <a:cs typeface="Arial MT"/>
              </a:rPr>
              <a:t>la </a:t>
            </a:r>
            <a:r>
              <a:rPr dirty="0" sz="1800" spc="-145">
                <a:latin typeface="Arial MT"/>
                <a:cs typeface="Arial MT"/>
              </a:rPr>
              <a:t>socialización </a:t>
            </a:r>
            <a:r>
              <a:rPr dirty="0" sz="1800" spc="-130">
                <a:latin typeface="Arial MT"/>
                <a:cs typeface="Arial MT"/>
              </a:rPr>
              <a:t>in situ </a:t>
            </a:r>
            <a:r>
              <a:rPr dirty="0" sz="1800" spc="-180">
                <a:latin typeface="Arial MT"/>
                <a:cs typeface="Arial MT"/>
              </a:rPr>
              <a:t>de </a:t>
            </a:r>
            <a:r>
              <a:rPr dirty="0" sz="1800" spc="-125">
                <a:latin typeface="Arial MT"/>
                <a:cs typeface="Arial MT"/>
              </a:rPr>
              <a:t>la </a:t>
            </a:r>
            <a:r>
              <a:rPr dirty="0" sz="1800" spc="-215">
                <a:latin typeface="Arial MT"/>
                <a:cs typeface="Arial MT"/>
              </a:rPr>
              <a:t>MODIFICATORIA </a:t>
            </a:r>
            <a:r>
              <a:rPr dirty="0" sz="1800" spc="-210">
                <a:latin typeface="Arial MT"/>
                <a:cs typeface="Arial MT"/>
              </a:rPr>
              <a:t>DEL </a:t>
            </a:r>
            <a:r>
              <a:rPr dirty="0" sz="1800" spc="-204">
                <a:latin typeface="Arial MT"/>
                <a:cs typeface="Arial MT"/>
              </a:rPr>
              <a:t> </a:t>
            </a:r>
            <a:r>
              <a:rPr dirty="0" sz="1800" spc="-225">
                <a:latin typeface="Arial MT"/>
                <a:cs typeface="Arial MT"/>
              </a:rPr>
              <a:t>TRAZADO</a:t>
            </a:r>
            <a:r>
              <a:rPr dirty="0" sz="1800" spc="-22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VIAL </a:t>
            </a:r>
            <a:r>
              <a:rPr dirty="0" sz="1800" spc="-229">
                <a:latin typeface="Arial MT"/>
                <a:cs typeface="Arial MT"/>
              </a:rPr>
              <a:t>DE</a:t>
            </a:r>
            <a:r>
              <a:rPr dirty="0" sz="1800" spc="-225">
                <a:latin typeface="Arial MT"/>
                <a:cs typeface="Arial MT"/>
              </a:rPr>
              <a:t> </a:t>
            </a:r>
            <a:r>
              <a:rPr dirty="0" sz="1800" spc="-200">
                <a:latin typeface="Arial MT"/>
                <a:cs typeface="Arial MT"/>
              </a:rPr>
              <a:t>LA </a:t>
            </a:r>
            <a:r>
              <a:rPr dirty="0" sz="1800" spc="-210">
                <a:latin typeface="Arial MT"/>
                <a:cs typeface="Arial MT"/>
              </a:rPr>
              <a:t>CALLE</a:t>
            </a:r>
            <a:r>
              <a:rPr dirty="0" sz="1800" spc="-204">
                <a:latin typeface="Arial MT"/>
                <a:cs typeface="Arial MT"/>
              </a:rPr>
              <a:t> </a:t>
            </a:r>
            <a:r>
              <a:rPr dirty="0" sz="1800" spc="-220">
                <a:latin typeface="Arial MT"/>
                <a:cs typeface="Arial MT"/>
              </a:rPr>
              <a:t>ROSARIO</a:t>
            </a:r>
            <a:r>
              <a:rPr dirty="0" sz="1800" spc="-215">
                <a:latin typeface="Arial MT"/>
                <a:cs typeface="Arial MT"/>
              </a:rPr>
              <a:t> </a:t>
            </a:r>
            <a:r>
              <a:rPr dirty="0" sz="1800" spc="-220">
                <a:latin typeface="Arial MT"/>
                <a:cs typeface="Arial MT"/>
              </a:rPr>
              <a:t>BORJA</a:t>
            </a:r>
            <a:r>
              <a:rPr dirty="0" sz="1800" spc="-21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(S42) </a:t>
            </a:r>
            <a:r>
              <a:rPr dirty="0" sz="1800" spc="-110">
                <a:latin typeface="Arial MT"/>
                <a:cs typeface="Arial MT"/>
              </a:rPr>
              <a:t>- </a:t>
            </a:r>
            <a:r>
              <a:rPr dirty="0" sz="1800" spc="-240">
                <a:latin typeface="Arial MT"/>
                <a:cs typeface="Arial MT"/>
              </a:rPr>
              <a:t>TRAMO</a:t>
            </a:r>
            <a:r>
              <a:rPr dirty="0" sz="1800" spc="-235">
                <a:latin typeface="Arial MT"/>
                <a:cs typeface="Arial MT"/>
              </a:rPr>
              <a:t> </a:t>
            </a:r>
            <a:r>
              <a:rPr dirty="0" sz="1800" spc="-225">
                <a:latin typeface="Arial MT"/>
                <a:cs typeface="Arial MT"/>
              </a:rPr>
              <a:t>DESDE</a:t>
            </a:r>
            <a:r>
              <a:rPr dirty="0" sz="1800" spc="-220">
                <a:latin typeface="Arial MT"/>
                <a:cs typeface="Arial MT"/>
              </a:rPr>
              <a:t> </a:t>
            </a:r>
            <a:r>
              <a:rPr dirty="0" sz="1800" spc="-204">
                <a:latin typeface="Arial MT"/>
                <a:cs typeface="Arial MT"/>
              </a:rPr>
              <a:t>LA </a:t>
            </a:r>
            <a:r>
              <a:rPr dirty="0" sz="1800" spc="-210">
                <a:latin typeface="Arial MT"/>
                <a:cs typeface="Arial MT"/>
              </a:rPr>
              <a:t>CALLE</a:t>
            </a:r>
            <a:r>
              <a:rPr dirty="0" sz="1800" spc="-204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LUIS</a:t>
            </a:r>
            <a:r>
              <a:rPr dirty="0" sz="1800" spc="-180">
                <a:latin typeface="Arial MT"/>
                <a:cs typeface="Arial MT"/>
              </a:rPr>
              <a:t> </a:t>
            </a:r>
            <a:r>
              <a:rPr dirty="0" sz="1800" spc="-210">
                <a:latin typeface="Arial MT"/>
                <a:cs typeface="Arial MT"/>
              </a:rPr>
              <a:t>GARCIA </a:t>
            </a:r>
            <a:r>
              <a:rPr dirty="0" sz="1800" spc="-204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(Oe13D) </a:t>
            </a:r>
            <a:r>
              <a:rPr dirty="0" sz="1800" spc="-220">
                <a:latin typeface="Arial MT"/>
                <a:cs typeface="Arial MT"/>
              </a:rPr>
              <a:t>ABS</a:t>
            </a:r>
            <a:r>
              <a:rPr dirty="0" sz="1800" spc="-21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0+000 </a:t>
            </a:r>
            <a:r>
              <a:rPr dirty="0" sz="1800" spc="-240">
                <a:latin typeface="Arial MT"/>
                <a:cs typeface="Arial MT"/>
              </a:rPr>
              <a:t>HASTA</a:t>
            </a:r>
            <a:r>
              <a:rPr dirty="0" sz="1800" spc="-235">
                <a:latin typeface="Arial MT"/>
                <a:cs typeface="Arial MT"/>
              </a:rPr>
              <a:t> </a:t>
            </a:r>
            <a:r>
              <a:rPr dirty="0" sz="1800" spc="-200">
                <a:latin typeface="Arial MT"/>
                <a:cs typeface="Arial MT"/>
              </a:rPr>
              <a:t>LA </a:t>
            </a:r>
            <a:r>
              <a:rPr dirty="0" sz="1800" spc="-210">
                <a:latin typeface="Arial MT"/>
                <a:cs typeface="Arial MT"/>
              </a:rPr>
              <a:t>CALLE</a:t>
            </a:r>
            <a:r>
              <a:rPr dirty="0" sz="1800" spc="-204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LUIS </a:t>
            </a:r>
            <a:r>
              <a:rPr dirty="0" sz="1800" spc="-250">
                <a:latin typeface="Arial MT"/>
                <a:cs typeface="Arial MT"/>
              </a:rPr>
              <a:t>AYABACA</a:t>
            </a:r>
            <a:r>
              <a:rPr dirty="0" sz="1800" spc="-245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(Oe14) </a:t>
            </a:r>
            <a:r>
              <a:rPr dirty="0" sz="1800" spc="-215">
                <a:latin typeface="Arial MT"/>
                <a:cs typeface="Arial MT"/>
              </a:rPr>
              <a:t>ABS</a:t>
            </a:r>
            <a:r>
              <a:rPr dirty="0" sz="1800" spc="-21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0+240 </a:t>
            </a:r>
            <a:r>
              <a:rPr dirty="0" sz="1800" spc="-220">
                <a:latin typeface="Arial MT"/>
                <a:cs typeface="Arial MT"/>
              </a:rPr>
              <a:t>Y</a:t>
            </a:r>
            <a:r>
              <a:rPr dirty="0" sz="1800" spc="-215">
                <a:latin typeface="Arial MT"/>
                <a:cs typeface="Arial MT"/>
              </a:rPr>
              <a:t> MODIFICATORIA </a:t>
            </a:r>
            <a:r>
              <a:rPr dirty="0" sz="1800" spc="-220">
                <a:latin typeface="Arial MT"/>
                <a:cs typeface="Arial MT"/>
              </a:rPr>
              <a:t>A </a:t>
            </a:r>
            <a:r>
              <a:rPr dirty="0" sz="1800" spc="-204">
                <a:latin typeface="Arial MT"/>
                <a:cs typeface="Arial MT"/>
              </a:rPr>
              <a:t>LA </a:t>
            </a:r>
            <a:r>
              <a:rPr dirty="0" sz="1800" spc="-200">
                <a:latin typeface="Arial MT"/>
                <a:cs typeface="Arial MT"/>
              </a:rPr>
              <a:t> </a:t>
            </a:r>
            <a:r>
              <a:rPr dirty="0" sz="1800" spc="-225">
                <a:latin typeface="Arial MT"/>
                <a:cs typeface="Arial MT"/>
              </a:rPr>
              <a:t>TRAYECTORIA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215">
                <a:latin typeface="Arial MT"/>
                <a:cs typeface="Arial MT"/>
              </a:rPr>
              <a:t>DEL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225">
                <a:latin typeface="Arial MT"/>
                <a:cs typeface="Arial MT"/>
              </a:rPr>
              <a:t>TRAZADO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VIAL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229">
                <a:latin typeface="Arial MT"/>
                <a:cs typeface="Arial MT"/>
              </a:rPr>
              <a:t>DE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00">
                <a:latin typeface="Arial MT"/>
                <a:cs typeface="Arial MT"/>
              </a:rPr>
              <a:t>LA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204">
                <a:latin typeface="Arial MT"/>
                <a:cs typeface="Arial MT"/>
              </a:rPr>
              <a:t>CALLE</a:t>
            </a:r>
            <a:r>
              <a:rPr dirty="0" sz="1800" spc="1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LUIS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10">
                <a:latin typeface="Arial MT"/>
                <a:cs typeface="Arial MT"/>
              </a:rPr>
              <a:t>GARCIA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(Oe13D)</a:t>
            </a:r>
            <a:r>
              <a:rPr dirty="0" sz="1800" spc="5">
                <a:latin typeface="Arial MT"/>
                <a:cs typeface="Arial MT"/>
              </a:rPr>
              <a:t> </a:t>
            </a:r>
            <a:r>
              <a:rPr dirty="0" sz="1800" spc="-110">
                <a:latin typeface="Arial MT"/>
                <a:cs typeface="Arial MT"/>
              </a:rPr>
              <a:t>-</a:t>
            </a:r>
            <a:r>
              <a:rPr dirty="0" sz="1800" spc="-5">
                <a:latin typeface="Arial MT"/>
                <a:cs typeface="Arial MT"/>
              </a:rPr>
              <a:t> </a:t>
            </a:r>
            <a:r>
              <a:rPr dirty="0" sz="1800" spc="-240">
                <a:latin typeface="Arial MT"/>
                <a:cs typeface="Arial MT"/>
              </a:rPr>
              <a:t>TRAMO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225">
                <a:latin typeface="Arial MT"/>
                <a:cs typeface="Arial MT"/>
              </a:rPr>
              <a:t>DESDE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200">
                <a:latin typeface="Arial MT"/>
                <a:cs typeface="Arial MT"/>
              </a:rPr>
              <a:t>LA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225">
                <a:latin typeface="Arial MT"/>
                <a:cs typeface="Arial MT"/>
              </a:rPr>
              <a:t>ABS</a:t>
            </a:r>
            <a:endParaRPr sz="18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800" spc="-185">
                <a:latin typeface="Arial MT"/>
                <a:cs typeface="Arial MT"/>
              </a:rPr>
              <a:t>0+000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240">
                <a:latin typeface="Arial MT"/>
                <a:cs typeface="Arial MT"/>
              </a:rPr>
              <a:t>HASTA</a:t>
            </a:r>
            <a:r>
              <a:rPr dirty="0" sz="1800" spc="-150">
                <a:latin typeface="Arial MT"/>
                <a:cs typeface="Arial MT"/>
              </a:rPr>
              <a:t> </a:t>
            </a:r>
            <a:r>
              <a:rPr dirty="0" sz="1800" spc="-200">
                <a:latin typeface="Arial MT"/>
                <a:cs typeface="Arial MT"/>
              </a:rPr>
              <a:t>LA</a:t>
            </a:r>
            <a:r>
              <a:rPr dirty="0" sz="1800" spc="-140">
                <a:latin typeface="Arial MT"/>
                <a:cs typeface="Arial MT"/>
              </a:rPr>
              <a:t> </a:t>
            </a:r>
            <a:r>
              <a:rPr dirty="0" sz="1800" spc="-210">
                <a:latin typeface="Arial MT"/>
                <a:cs typeface="Arial MT"/>
              </a:rPr>
              <a:t>CALLE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LUIS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50">
                <a:latin typeface="Arial MT"/>
                <a:cs typeface="Arial MT"/>
              </a:rPr>
              <a:t>AYABACA</a:t>
            </a:r>
            <a:r>
              <a:rPr dirty="0" sz="1800" spc="-165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(S42J)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220">
                <a:latin typeface="Arial MT"/>
                <a:cs typeface="Arial MT"/>
              </a:rPr>
              <a:t>ABS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70">
                <a:latin typeface="Arial MT"/>
                <a:cs typeface="Arial MT"/>
              </a:rPr>
              <a:t>0+188,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75">
                <a:latin typeface="Arial MT"/>
                <a:cs typeface="Arial MT"/>
              </a:rPr>
              <a:t>con</a:t>
            </a:r>
            <a:r>
              <a:rPr dirty="0" sz="1800" spc="-75">
                <a:latin typeface="Arial MT"/>
                <a:cs typeface="Arial MT"/>
              </a:rPr>
              <a:t> </a:t>
            </a:r>
            <a:r>
              <a:rPr dirty="0" sz="1800" spc="-125">
                <a:latin typeface="Arial MT"/>
                <a:cs typeface="Arial MT"/>
              </a:rPr>
              <a:t>la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60">
                <a:latin typeface="Arial MT"/>
                <a:cs typeface="Arial MT"/>
              </a:rPr>
              <a:t>presencia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de</a:t>
            </a:r>
            <a:r>
              <a:rPr dirty="0" sz="1800" spc="-70">
                <a:latin typeface="Arial MT"/>
                <a:cs typeface="Arial MT"/>
              </a:rPr>
              <a:t> </a:t>
            </a:r>
            <a:r>
              <a:rPr dirty="0" sz="1800" spc="-140">
                <a:latin typeface="Arial MT"/>
                <a:cs typeface="Arial MT"/>
              </a:rPr>
              <a:t>los</a:t>
            </a:r>
            <a:r>
              <a:rPr dirty="0" sz="1800" spc="-65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propietarios</a:t>
            </a:r>
            <a:r>
              <a:rPr dirty="0" sz="1800" spc="-50">
                <a:latin typeface="Arial MT"/>
                <a:cs typeface="Arial MT"/>
              </a:rPr>
              <a:t> </a:t>
            </a:r>
            <a:r>
              <a:rPr dirty="0" sz="1800" spc="-185">
                <a:latin typeface="Arial MT"/>
                <a:cs typeface="Arial MT"/>
              </a:rPr>
              <a:t>de</a:t>
            </a:r>
            <a:r>
              <a:rPr dirty="0" sz="1800" spc="-60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los</a:t>
            </a:r>
            <a:endParaRPr sz="1800">
              <a:latin typeface="Arial MT"/>
              <a:cs typeface="Arial MT"/>
            </a:endParaRPr>
          </a:p>
          <a:p>
            <a:pPr algn="just" marL="12700">
              <a:lnSpc>
                <a:spcPct val="100000"/>
              </a:lnSpc>
            </a:pPr>
            <a:r>
              <a:rPr dirty="0" sz="1800" spc="-190">
                <a:latin typeface="Arial MT"/>
                <a:cs typeface="Arial MT"/>
              </a:rPr>
              <a:t>p</a:t>
            </a:r>
            <a:r>
              <a:rPr dirty="0" sz="1800" spc="-110">
                <a:latin typeface="Arial MT"/>
                <a:cs typeface="Arial MT"/>
              </a:rPr>
              <a:t>r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80">
                <a:latin typeface="Arial MT"/>
                <a:cs typeface="Arial MT"/>
              </a:rPr>
              <a:t>i</a:t>
            </a:r>
            <a:r>
              <a:rPr dirty="0" sz="1800" spc="-195">
                <a:latin typeface="Arial MT"/>
                <a:cs typeface="Arial MT"/>
              </a:rPr>
              <a:t>o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45">
                <a:latin typeface="Arial MT"/>
                <a:cs typeface="Arial MT"/>
              </a:rPr>
              <a:t>col</a:t>
            </a:r>
            <a:r>
              <a:rPr dirty="0" sz="1800" spc="-170">
                <a:latin typeface="Arial MT"/>
                <a:cs typeface="Arial MT"/>
              </a:rPr>
              <a:t>indan</a:t>
            </a:r>
            <a:r>
              <a:rPr dirty="0" sz="1800" spc="-90">
                <a:latin typeface="Arial MT"/>
                <a:cs typeface="Arial MT"/>
              </a:rPr>
              <a:t>t</a:t>
            </a:r>
            <a:r>
              <a:rPr dirty="0" sz="1800" spc="-190">
                <a:latin typeface="Arial MT"/>
                <a:cs typeface="Arial MT"/>
              </a:rPr>
              <a:t>e</a:t>
            </a:r>
            <a:r>
              <a:rPr dirty="0" sz="1800" spc="-165">
                <a:latin typeface="Arial MT"/>
                <a:cs typeface="Arial MT"/>
              </a:rPr>
              <a:t>s</a:t>
            </a:r>
            <a:r>
              <a:rPr dirty="0" sz="1800" spc="-40">
                <a:latin typeface="Arial MT"/>
                <a:cs typeface="Arial MT"/>
              </a:rPr>
              <a:t> 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80">
                <a:latin typeface="Arial MT"/>
                <a:cs typeface="Arial MT"/>
              </a:rPr>
              <a:t>l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30">
                <a:latin typeface="Arial MT"/>
                <a:cs typeface="Arial MT"/>
              </a:rPr>
              <a:t>ví</a:t>
            </a:r>
            <a:r>
              <a:rPr dirty="0" sz="1800" spc="-180">
                <a:latin typeface="Arial MT"/>
                <a:cs typeface="Arial MT"/>
              </a:rPr>
              <a:t>a</a:t>
            </a:r>
            <a:r>
              <a:rPr dirty="0" sz="1800" spc="-85">
                <a:latin typeface="Arial MT"/>
                <a:cs typeface="Arial MT"/>
              </a:rPr>
              <a:t> </a:t>
            </a:r>
            <a:r>
              <a:rPr dirty="0" sz="1800" spc="-165">
                <a:latin typeface="Arial MT"/>
                <a:cs typeface="Arial MT"/>
              </a:rPr>
              <a:t>y</a:t>
            </a:r>
            <a:r>
              <a:rPr dirty="0" sz="1800" spc="-90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d</a:t>
            </a:r>
            <a:r>
              <a:rPr dirty="0" sz="1800" spc="-95">
                <a:latin typeface="Arial MT"/>
                <a:cs typeface="Arial MT"/>
              </a:rPr>
              <a:t>ir</a:t>
            </a:r>
            <a:r>
              <a:rPr dirty="0" sz="1800" spc="-85">
                <a:latin typeface="Arial MT"/>
                <a:cs typeface="Arial MT"/>
              </a:rPr>
              <a:t>i</a:t>
            </a:r>
            <a:r>
              <a:rPr dirty="0" sz="1800" spc="-190">
                <a:latin typeface="Arial MT"/>
                <a:cs typeface="Arial MT"/>
              </a:rPr>
              <a:t>gen</a:t>
            </a:r>
            <a:r>
              <a:rPr dirty="0" sz="1800" spc="-135">
                <a:latin typeface="Arial MT"/>
                <a:cs typeface="Arial MT"/>
              </a:rPr>
              <a:t>te</a:t>
            </a:r>
            <a:r>
              <a:rPr dirty="0" sz="1800" spc="-55">
                <a:latin typeface="Arial MT"/>
                <a:cs typeface="Arial MT"/>
              </a:rPr>
              <a:t> </a:t>
            </a:r>
            <a:r>
              <a:rPr dirty="0" sz="1800" spc="-190">
                <a:latin typeface="Arial MT"/>
                <a:cs typeface="Arial MT"/>
              </a:rPr>
              <a:t>ba</a:t>
            </a:r>
            <a:r>
              <a:rPr dirty="0" sz="1800" spc="-100">
                <a:latin typeface="Arial MT"/>
                <a:cs typeface="Arial MT"/>
              </a:rPr>
              <a:t>rri</a:t>
            </a:r>
            <a:r>
              <a:rPr dirty="0" sz="1800" spc="-195">
                <a:latin typeface="Arial MT"/>
                <a:cs typeface="Arial MT"/>
              </a:rPr>
              <a:t>a</a:t>
            </a:r>
            <a:r>
              <a:rPr dirty="0" sz="1800" spc="-80">
                <a:latin typeface="Arial MT"/>
                <a:cs typeface="Arial MT"/>
              </a:rPr>
              <a:t>l</a:t>
            </a:r>
            <a:r>
              <a:rPr dirty="0" sz="1800" spc="-9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9676" y="2581655"/>
            <a:ext cx="5452872" cy="30800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ANEXO</a:t>
            </a:r>
            <a:r>
              <a:rPr dirty="0" spc="-85"/>
              <a:t> </a:t>
            </a:r>
            <a:r>
              <a:rPr dirty="0" spc="-15"/>
              <a:t>FOTOGRAFICO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88591" cy="83667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776" y="1027175"/>
            <a:ext cx="8156448" cy="45872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megas</dc:creator>
  <dc:title>Diapositiva 1</dc:title>
  <dcterms:created xsi:type="dcterms:W3CDTF">2023-03-07T13:28:09Z</dcterms:created>
  <dcterms:modified xsi:type="dcterms:W3CDTF">2023-03-07T13:28:09Z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2023-03-07T00:00:00Z</vt:filetime>
  </property>
</Properties>
</file>