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png" ContentType="image/png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363"/>
            <a:ext cx="9125711" cy="664253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5290" y="3667633"/>
            <a:ext cx="8338184" cy="33655"/>
          </a:xfrm>
          <a:custGeom>
            <a:avLst/>
            <a:gdLst/>
            <a:ahLst/>
            <a:cxnLst/>
            <a:rect l="l" t="t" r="r" b="b"/>
            <a:pathLst>
              <a:path w="8338184" h="33654">
                <a:moveTo>
                  <a:pt x="8337804" y="0"/>
                </a:moveTo>
                <a:lnTo>
                  <a:pt x="0" y="0"/>
                </a:lnTo>
                <a:lnTo>
                  <a:pt x="0" y="33528"/>
                </a:lnTo>
                <a:lnTo>
                  <a:pt x="8337804" y="33528"/>
                </a:lnTo>
                <a:lnTo>
                  <a:pt x="83378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99501"/>
            <a:ext cx="9125711" cy="66310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2935" y="304038"/>
            <a:ext cx="281812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6379" y="2047811"/>
            <a:ext cx="7731759" cy="3407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2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2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2110231"/>
            <a:ext cx="8503285" cy="275844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just" marL="12700" marR="5080">
              <a:lnSpc>
                <a:spcPct val="90100"/>
              </a:lnSpc>
              <a:spcBef>
                <a:spcPts val="425"/>
              </a:spcBef>
            </a:pPr>
            <a:r>
              <a:rPr dirty="0" sz="2800" spc="-30">
                <a:latin typeface="Times New Roman"/>
                <a:cs typeface="Times New Roman"/>
              </a:rPr>
              <a:t>“MODIFICATORIA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DEL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TRAZADO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VIAL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DE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LA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CALLE </a:t>
            </a:r>
            <a:r>
              <a:rPr dirty="0" sz="2800">
                <a:latin typeface="Times New Roman"/>
                <a:cs typeface="Times New Roman"/>
              </a:rPr>
              <a:t>CAMILO </a:t>
            </a:r>
            <a:r>
              <a:rPr dirty="0" sz="2800" spc="-5">
                <a:latin typeface="Times New Roman"/>
                <a:cs typeface="Times New Roman"/>
              </a:rPr>
              <a:t>OREJUELA (OE8) </a:t>
            </a:r>
            <a:r>
              <a:rPr dirty="0" sz="2800">
                <a:latin typeface="Times New Roman"/>
                <a:cs typeface="Times New Roman"/>
              </a:rPr>
              <a:t>-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TRAMO DESDE </a:t>
            </a:r>
            <a:r>
              <a:rPr dirty="0" sz="2800" spc="-685" b="1">
                <a:latin typeface="Times New Roman"/>
                <a:cs typeface="Times New Roman"/>
              </a:rPr>
              <a:t> </a:t>
            </a:r>
            <a:r>
              <a:rPr dirty="0" u="heavy" sz="2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PREDIO NRO. 548123 ABSCISA </a:t>
            </a:r>
            <a:r>
              <a:rPr dirty="0" u="heavy" sz="2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0+126.09 </a:t>
            </a:r>
            <a:r>
              <a:rPr dirty="0" u="heavy" sz="2800" spc="-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HASTA </a:t>
            </a:r>
            <a:r>
              <a:rPr dirty="0" sz="2800" spc="-68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LA</a:t>
            </a:r>
            <a:r>
              <a:rPr dirty="0" sz="2800" spc="-5" b="1">
                <a:latin typeface="Times New Roman"/>
                <a:cs typeface="Times New Roman"/>
              </a:rPr>
              <a:t> CALLE</a:t>
            </a:r>
            <a:r>
              <a:rPr dirty="0" sz="2800" b="1">
                <a:latin typeface="Times New Roman"/>
                <a:cs typeface="Times New Roman"/>
              </a:rPr>
              <a:t> (S48)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ABSCISA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0+739.00</a:t>
            </a:r>
            <a:r>
              <a:rPr dirty="0" sz="2800" b="1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- 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BARRIO/SECTOR</a:t>
            </a:r>
            <a:r>
              <a:rPr dirty="0" sz="2800" spc="-5">
                <a:latin typeface="Times New Roman"/>
                <a:cs typeface="Times New Roman"/>
              </a:rPr>
              <a:t> TURUBAMBA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DE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MONJAS 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(CAMAL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METROPOLITANO)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-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PARROQUIA 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GUAMANÍ”.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35"/>
            <a:ext cx="2663952" cy="13243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</a:t>
            </a:r>
            <a:r>
              <a:rPr dirty="0" spc="-85"/>
              <a:t> </a:t>
            </a:r>
            <a:r>
              <a:rPr dirty="0" spc="-15"/>
              <a:t>FOTOGRAFICO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04885" cy="5575300"/>
            <a:chOff x="0" y="0"/>
            <a:chExt cx="8604885" cy="5575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88591" cy="836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7" y="858011"/>
              <a:ext cx="8136635" cy="4716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</a:t>
            </a:r>
            <a:r>
              <a:rPr dirty="0" spc="-85"/>
              <a:t> </a:t>
            </a:r>
            <a:r>
              <a:rPr dirty="0" spc="-15"/>
              <a:t>FOTOGRAFICO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04885" cy="5615940"/>
            <a:chOff x="0" y="0"/>
            <a:chExt cx="8604885" cy="5615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88591" cy="836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7" y="858011"/>
              <a:ext cx="8136635" cy="4757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</a:t>
            </a:r>
            <a:r>
              <a:rPr dirty="0" spc="-85"/>
              <a:t> </a:t>
            </a:r>
            <a:r>
              <a:rPr dirty="0" spc="-15"/>
              <a:t>FOTOGRAFICO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04885" cy="5615940"/>
            <a:chOff x="0" y="0"/>
            <a:chExt cx="8604885" cy="5615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88591" cy="836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7" y="858011"/>
              <a:ext cx="8136635" cy="4757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</a:t>
            </a:r>
            <a:r>
              <a:rPr dirty="0" spc="-85"/>
              <a:t> </a:t>
            </a:r>
            <a:r>
              <a:rPr dirty="0" spc="-15"/>
              <a:t>FOTOGRAFICO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76640" cy="5615940"/>
            <a:chOff x="0" y="0"/>
            <a:chExt cx="8676640" cy="5615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88591" cy="836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5" y="858011"/>
              <a:ext cx="8136635" cy="47579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9871" y="3249167"/>
              <a:ext cx="1014222" cy="732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902" y="4094400"/>
              <a:ext cx="3157850" cy="9793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452" y="2532710"/>
            <a:ext cx="6398260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10" b="0">
                <a:latin typeface="Calibri Light"/>
                <a:cs typeface="Calibri Light"/>
              </a:rPr>
              <a:t>GRACIAS</a:t>
            </a:r>
            <a:r>
              <a:rPr dirty="0" sz="4500" spc="-20" b="0">
                <a:latin typeface="Calibri Light"/>
                <a:cs typeface="Calibri Light"/>
              </a:rPr>
              <a:t> </a:t>
            </a:r>
            <a:r>
              <a:rPr dirty="0" sz="4500" b="0">
                <a:latin typeface="Calibri Light"/>
                <a:cs typeface="Calibri Light"/>
              </a:rPr>
              <a:t>POR</a:t>
            </a:r>
            <a:r>
              <a:rPr dirty="0" sz="4500" spc="5" b="0">
                <a:latin typeface="Calibri Light"/>
                <a:cs typeface="Calibri Light"/>
              </a:rPr>
              <a:t> </a:t>
            </a:r>
            <a:r>
              <a:rPr dirty="0" sz="4500" b="0">
                <a:latin typeface="Calibri Light"/>
                <a:cs typeface="Calibri Light"/>
              </a:rPr>
              <a:t>SU</a:t>
            </a:r>
            <a:r>
              <a:rPr dirty="0" sz="4500" spc="-10" b="0">
                <a:latin typeface="Calibri Light"/>
                <a:cs typeface="Calibri Light"/>
              </a:rPr>
              <a:t> </a:t>
            </a:r>
            <a:r>
              <a:rPr dirty="0" sz="4500" spc="-50" b="0">
                <a:latin typeface="Calibri Light"/>
                <a:cs typeface="Calibri Light"/>
              </a:rPr>
              <a:t>ATENCIÓN</a:t>
            </a:r>
            <a:endParaRPr sz="45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9339" cy="11597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458"/>
            <a:ext cx="9143999" cy="66425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6401" y="1164463"/>
            <a:ext cx="27895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0">
                <a:latin typeface="Calibri Light"/>
                <a:cs typeface="Calibri Light"/>
              </a:rPr>
              <a:t>Á</a:t>
            </a:r>
            <a:r>
              <a:rPr dirty="0" spc="-20" b="0">
                <a:latin typeface="Calibri Light"/>
                <a:cs typeface="Calibri Light"/>
              </a:rPr>
              <a:t>R</a:t>
            </a:r>
            <a:r>
              <a:rPr dirty="0" spc="-45" b="0">
                <a:latin typeface="Calibri Light"/>
                <a:cs typeface="Calibri Light"/>
              </a:rPr>
              <a:t>E</a:t>
            </a:r>
            <a:r>
              <a:rPr dirty="0" spc="-25" b="0">
                <a:latin typeface="Calibri Light"/>
                <a:cs typeface="Calibri Light"/>
              </a:rPr>
              <a:t>A</a:t>
            </a:r>
            <a:r>
              <a:rPr dirty="0" b="0">
                <a:latin typeface="Calibri Light"/>
                <a:cs typeface="Calibri Light"/>
              </a:rPr>
              <a:t>S</a:t>
            </a:r>
            <a:r>
              <a:rPr dirty="0" spc="-70" b="0">
                <a:latin typeface="Calibri Light"/>
                <a:cs typeface="Calibri Light"/>
              </a:rPr>
              <a:t> </a:t>
            </a:r>
            <a:r>
              <a:rPr dirty="0" b="0">
                <a:latin typeface="Calibri Light"/>
                <a:cs typeface="Calibri Light"/>
              </a:rPr>
              <a:t>DE</a:t>
            </a:r>
            <a:r>
              <a:rPr dirty="0" spc="-55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A</a:t>
            </a:r>
            <a:r>
              <a:rPr dirty="0" b="0">
                <a:latin typeface="Calibri Light"/>
                <a:cs typeface="Calibri Light"/>
              </a:rPr>
              <a:t>F</a:t>
            </a:r>
            <a:r>
              <a:rPr dirty="0" spc="-50" b="0">
                <a:latin typeface="Calibri Light"/>
                <a:cs typeface="Calibri Light"/>
              </a:rPr>
              <a:t>E</a:t>
            </a:r>
            <a:r>
              <a:rPr dirty="0" spc="-15" b="0">
                <a:latin typeface="Calibri Light"/>
                <a:cs typeface="Calibri Light"/>
              </a:rPr>
              <a:t>C</a:t>
            </a:r>
            <a:r>
              <a:rPr dirty="0" spc="-215" b="0">
                <a:latin typeface="Calibri Light"/>
                <a:cs typeface="Calibri Light"/>
              </a:rPr>
              <a:t>T</a:t>
            </a:r>
            <a:r>
              <a:rPr dirty="0" spc="-45" b="0">
                <a:latin typeface="Calibri Light"/>
                <a:cs typeface="Calibri Light"/>
              </a:rPr>
              <a:t>A</a:t>
            </a:r>
            <a:r>
              <a:rPr dirty="0" spc="-25" b="0">
                <a:latin typeface="Calibri Light"/>
                <a:cs typeface="Calibri Light"/>
              </a:rPr>
              <a:t>C</a:t>
            </a:r>
            <a:r>
              <a:rPr dirty="0" spc="-10" b="0">
                <a:latin typeface="Calibri Light"/>
                <a:cs typeface="Calibri Light"/>
              </a:rPr>
              <a:t>I</a:t>
            </a:r>
            <a:r>
              <a:rPr dirty="0" spc="-25" b="0">
                <a:latin typeface="Calibri Light"/>
                <a:cs typeface="Calibri Light"/>
              </a:rPr>
              <a:t>Ó</a:t>
            </a:r>
            <a:r>
              <a:rPr dirty="0" b="0">
                <a:latin typeface="Calibri Light"/>
                <a:cs typeface="Calibri Light"/>
              </a:rPr>
              <a:t>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39339" cy="1159764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6379" y="2047811"/>
          <a:ext cx="7731759" cy="3407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05"/>
                <a:gridCol w="841375"/>
                <a:gridCol w="781684"/>
                <a:gridCol w="863600"/>
                <a:gridCol w="655320"/>
                <a:gridCol w="684529"/>
                <a:gridCol w="2567940"/>
                <a:gridCol w="979804"/>
              </a:tblGrid>
              <a:tr h="239019">
                <a:tc gridSpan="8"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 spc="-229" b="1">
                          <a:latin typeface="Arial"/>
                          <a:cs typeface="Arial"/>
                        </a:rPr>
                        <a:t>AFECTACIONES</a:t>
                      </a:r>
                      <a:r>
                        <a:rPr dirty="0" sz="11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25" b="1">
                          <a:latin typeface="Arial"/>
                          <a:cs typeface="Arial"/>
                        </a:rPr>
                        <a:t>REFERENCIALES</a:t>
                      </a:r>
                      <a:r>
                        <a:rPr dirty="0" sz="11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4" b="1">
                          <a:latin typeface="Arial"/>
                          <a:cs typeface="Arial"/>
                        </a:rPr>
                        <a:t>GENERADAS</a:t>
                      </a:r>
                      <a:r>
                        <a:rPr dirty="0" sz="1100" spc="-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60" b="1">
                          <a:latin typeface="Arial"/>
                          <a:cs typeface="Arial"/>
                        </a:rPr>
                        <a:t>CON</a:t>
                      </a:r>
                      <a:r>
                        <a:rPr dirty="0" sz="1100" spc="-1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25" b="1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1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35" b="1">
                          <a:latin typeface="Arial"/>
                          <a:cs typeface="Arial"/>
                        </a:rPr>
                        <a:t>PROPUESTA</a:t>
                      </a:r>
                      <a:r>
                        <a:rPr dirty="0" sz="11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45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100" spc="-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60" b="1">
                          <a:latin typeface="Arial"/>
                          <a:cs typeface="Arial"/>
                        </a:rPr>
                        <a:t>TRAZADO</a:t>
                      </a:r>
                      <a:r>
                        <a:rPr dirty="0" sz="1100" spc="-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90" b="1">
                          <a:latin typeface="Arial"/>
                          <a:cs typeface="Arial"/>
                        </a:rPr>
                        <a:t>VIAL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8297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00" spc="-3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100" spc="-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00" spc="1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LO</a:t>
                      </a:r>
                      <a:r>
                        <a:rPr dirty="0" sz="11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J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 spc="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100" spc="-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e8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856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dirty="0" sz="1100" spc="-180" b="1">
                          <a:latin typeface="Arial"/>
                          <a:cs typeface="Arial"/>
                        </a:rPr>
                        <a:t>Nro.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24940" marR="107950" indent="-1325245">
                        <a:lnSpc>
                          <a:spcPct val="123900"/>
                        </a:lnSpc>
                        <a:spcBef>
                          <a:spcPts val="525"/>
                        </a:spcBef>
                      </a:pPr>
                      <a:r>
                        <a:rPr dirty="0" sz="1050" spc="-160" b="1">
                          <a:latin typeface="Arial"/>
                          <a:cs typeface="Arial"/>
                        </a:rPr>
                        <a:t>Informaciòn</a:t>
                      </a:r>
                      <a:r>
                        <a:rPr dirty="0" sz="105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00" b="1">
                          <a:latin typeface="Arial"/>
                          <a:cs typeface="Arial"/>
                        </a:rPr>
                        <a:t>SIREC-Q</a:t>
                      </a:r>
                      <a:r>
                        <a:rPr dirty="0" sz="1050" spc="-175" b="1">
                          <a:latin typeface="Arial"/>
                          <a:cs typeface="Arial"/>
                        </a:rPr>
                        <a:t> (Sistema</a:t>
                      </a:r>
                      <a:r>
                        <a:rPr dirty="0" sz="105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55" b="1">
                          <a:latin typeface="Arial"/>
                          <a:cs typeface="Arial"/>
                        </a:rPr>
                        <a:t>Integrado</a:t>
                      </a:r>
                      <a:r>
                        <a:rPr dirty="0" sz="105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8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50" spc="-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60" b="1">
                          <a:latin typeface="Arial"/>
                          <a:cs typeface="Arial"/>
                        </a:rPr>
                        <a:t>Registro</a:t>
                      </a:r>
                      <a:r>
                        <a:rPr dirty="0" sz="105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55" b="1">
                          <a:latin typeface="Arial"/>
                          <a:cs typeface="Arial"/>
                        </a:rPr>
                        <a:t>Catastral</a:t>
                      </a:r>
                      <a:r>
                        <a:rPr dirty="0" sz="105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80" b="1">
                          <a:latin typeface="Arial"/>
                          <a:cs typeface="Arial"/>
                        </a:rPr>
                        <a:t>de </a:t>
                      </a:r>
                      <a:r>
                        <a:rPr dirty="0" sz="1050" spc="-1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50" b="1">
                          <a:latin typeface="Arial"/>
                          <a:cs typeface="Arial"/>
                        </a:rPr>
                        <a:t>Quito)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09270">
                        <a:lnSpc>
                          <a:spcPct val="100000"/>
                        </a:lnSpc>
                      </a:pPr>
                      <a:r>
                        <a:rPr dirty="0" sz="1050" spc="-165" b="1">
                          <a:latin typeface="Arial"/>
                          <a:cs typeface="Arial"/>
                        </a:rPr>
                        <a:t>Informe</a:t>
                      </a:r>
                      <a:r>
                        <a:rPr dirty="0" sz="105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8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5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65" b="1">
                          <a:latin typeface="Arial"/>
                          <a:cs typeface="Arial"/>
                        </a:rPr>
                        <a:t>Regulación</a:t>
                      </a:r>
                      <a:r>
                        <a:rPr dirty="0" sz="105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55" b="1">
                          <a:latin typeface="Arial"/>
                          <a:cs typeface="Arial"/>
                        </a:rPr>
                        <a:t>Metropolitana</a:t>
                      </a:r>
                      <a:r>
                        <a:rPr dirty="0" sz="105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8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5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60" b="1">
                          <a:latin typeface="Arial"/>
                          <a:cs typeface="Arial"/>
                        </a:rPr>
                        <a:t>consulta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30175" marR="60325" indent="-67310">
                        <a:lnSpc>
                          <a:spcPct val="112700"/>
                        </a:lnSpc>
                      </a:pPr>
                      <a:r>
                        <a:rPr dirty="0" sz="1100" spc="-30" b="1">
                          <a:latin typeface="Arial"/>
                          <a:cs typeface="Arial"/>
                        </a:rPr>
                        <a:t>Á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1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ec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ac</a:t>
                      </a:r>
                      <a:r>
                        <a:rPr dirty="0" sz="1100" spc="1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ón 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1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100" spc="15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742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50" spc="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50" spc="30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av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5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3812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50" spc="-165" b="1">
                          <a:latin typeface="Arial"/>
                          <a:cs typeface="Arial"/>
                        </a:rPr>
                        <a:t>Predio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50" spc="5" b="1">
                          <a:latin typeface="Arial"/>
                          <a:cs typeface="Arial"/>
                        </a:rPr>
                        <a:t>Á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5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25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5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esc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50" spc="3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50" spc="25" b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50" spc="5" b="1">
                          <a:latin typeface="Arial"/>
                          <a:cs typeface="Arial"/>
                        </a:rPr>
                        <a:t>Á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5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25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á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50" spc="3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5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50" spc="3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50" spc="2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50" spc="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50" spc="3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5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25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e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50" spc="-170" b="1">
                          <a:latin typeface="Arial"/>
                          <a:cs typeface="Arial"/>
                        </a:rPr>
                        <a:t>areas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50" spc="-150" b="1">
                          <a:latin typeface="Arial"/>
                          <a:cs typeface="Arial"/>
                        </a:rPr>
                        <a:t>Propietario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77">
                <a:tc gridSpan="8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1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100" spc="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1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8297"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3271016017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66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548114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151,56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151,56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>
                          <a:latin typeface="Arial MT"/>
                          <a:cs typeface="Arial MT"/>
                        </a:rPr>
                        <a:t>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5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eg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75">
                          <a:latin typeface="Arial MT"/>
                          <a:cs typeface="Arial MT"/>
                        </a:rPr>
                        <a:t>V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añ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Lu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50" spc="-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7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5,455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297"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3271016001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66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416743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457,05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397,78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03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59,27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20">
                          <a:latin typeface="Arial MT"/>
                          <a:cs typeface="Arial MT"/>
                        </a:rPr>
                        <a:t>Q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na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j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50" spc="-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050" spc="-70">
                          <a:latin typeface="Arial MT"/>
                          <a:cs typeface="Arial MT"/>
                        </a:rPr>
                        <a:t>v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22,219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53"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3271017010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66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416729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318,00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271,72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03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46,28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5">
                          <a:latin typeface="Arial MT"/>
                          <a:cs typeface="Arial MT"/>
                        </a:rPr>
                        <a:t>P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il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ua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-15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egund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ube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65">
                          <a:latin typeface="Arial MT"/>
                          <a:cs typeface="Arial MT"/>
                        </a:rPr>
                        <a:t>8,55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47"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3271017009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66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690274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650,95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467,33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11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183,62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4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p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5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opo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li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Q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89,042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297"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3271018006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66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690829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823,87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689,78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11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134,09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4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p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5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opo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li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Q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103,026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297"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3271019001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66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803492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1482,73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1502,91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57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60">
                          <a:latin typeface="Arial MT"/>
                          <a:cs typeface="Arial MT"/>
                        </a:rPr>
                        <a:t>-20,18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4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p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5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opo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li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Q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179,927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47">
                <a:tc gridSpan="8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100" spc="1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1100" spc="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CC</a:t>
                      </a:r>
                      <a:r>
                        <a:rPr dirty="0" sz="1100" spc="1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00" spc="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8147">
                <a:tc>
                  <a:txBody>
                    <a:bodyPr/>
                    <a:lstStyle/>
                    <a:p>
                      <a:pPr algn="r" marR="128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3261001026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66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80">
                          <a:latin typeface="Arial MT"/>
                          <a:cs typeface="Arial MT"/>
                        </a:rPr>
                        <a:t>339239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614,11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70">
                          <a:latin typeface="Arial MT"/>
                          <a:cs typeface="Arial MT"/>
                        </a:rPr>
                        <a:t>606,71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425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-165">
                          <a:latin typeface="Arial MT"/>
                          <a:cs typeface="Arial MT"/>
                        </a:rPr>
                        <a:t>7,40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 spc="4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45"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p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l</a:t>
                      </a:r>
                      <a:r>
                        <a:rPr dirty="0" sz="105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4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 spc="-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opo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li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05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50" spc="20">
                          <a:latin typeface="Arial MT"/>
                          <a:cs typeface="Arial MT"/>
                        </a:rPr>
                        <a:t>Q</a:t>
                      </a:r>
                      <a:r>
                        <a:rPr dirty="0" sz="1050" spc="5"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05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050" spc="-2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050">
                          <a:latin typeface="Arial MT"/>
                          <a:cs typeface="Arial MT"/>
                        </a:rPr>
                        <a:t>o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B="0" marT="152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00" spc="-175">
                          <a:latin typeface="Arial MT"/>
                          <a:cs typeface="Arial MT"/>
                        </a:rPr>
                        <a:t>17,39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00" spc="-30" b="1">
                          <a:latin typeface="Arial"/>
                          <a:cs typeface="Arial"/>
                        </a:rPr>
                        <a:t>ÁR</a:t>
                      </a:r>
                      <a:r>
                        <a:rPr dirty="0" sz="1100" spc="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100" spc="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1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Ó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100" spc="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NC</a:t>
                      </a:r>
                      <a:r>
                        <a:rPr dirty="0" sz="1100" spc="1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L: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00" spc="-180" b="1">
                          <a:latin typeface="Arial"/>
                          <a:cs typeface="Arial"/>
                        </a:rPr>
                        <a:t>425,61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458"/>
            <a:ext cx="9143999" cy="66425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6401" y="548385"/>
            <a:ext cx="27895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0">
                <a:latin typeface="Calibri Light"/>
                <a:cs typeface="Calibri Light"/>
              </a:rPr>
              <a:t>Á</a:t>
            </a:r>
            <a:r>
              <a:rPr dirty="0" spc="-20" b="0">
                <a:latin typeface="Calibri Light"/>
                <a:cs typeface="Calibri Light"/>
              </a:rPr>
              <a:t>R</a:t>
            </a:r>
            <a:r>
              <a:rPr dirty="0" spc="-45" b="0">
                <a:latin typeface="Calibri Light"/>
                <a:cs typeface="Calibri Light"/>
              </a:rPr>
              <a:t>E</a:t>
            </a:r>
            <a:r>
              <a:rPr dirty="0" spc="-25" b="0">
                <a:latin typeface="Calibri Light"/>
                <a:cs typeface="Calibri Light"/>
              </a:rPr>
              <a:t>A</a:t>
            </a:r>
            <a:r>
              <a:rPr dirty="0" b="0">
                <a:latin typeface="Calibri Light"/>
                <a:cs typeface="Calibri Light"/>
              </a:rPr>
              <a:t>S</a:t>
            </a:r>
            <a:r>
              <a:rPr dirty="0" spc="-70" b="0">
                <a:latin typeface="Calibri Light"/>
                <a:cs typeface="Calibri Light"/>
              </a:rPr>
              <a:t> </a:t>
            </a:r>
            <a:r>
              <a:rPr dirty="0" b="0">
                <a:latin typeface="Calibri Light"/>
                <a:cs typeface="Calibri Light"/>
              </a:rPr>
              <a:t>DE</a:t>
            </a:r>
            <a:r>
              <a:rPr dirty="0" spc="-55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A</a:t>
            </a:r>
            <a:r>
              <a:rPr dirty="0" b="0">
                <a:latin typeface="Calibri Light"/>
                <a:cs typeface="Calibri Light"/>
              </a:rPr>
              <a:t>F</a:t>
            </a:r>
            <a:r>
              <a:rPr dirty="0" spc="-50" b="0">
                <a:latin typeface="Calibri Light"/>
                <a:cs typeface="Calibri Light"/>
              </a:rPr>
              <a:t>E</a:t>
            </a:r>
            <a:r>
              <a:rPr dirty="0" spc="-15" b="0">
                <a:latin typeface="Calibri Light"/>
                <a:cs typeface="Calibri Light"/>
              </a:rPr>
              <a:t>C</a:t>
            </a:r>
            <a:r>
              <a:rPr dirty="0" spc="-215" b="0">
                <a:latin typeface="Calibri Light"/>
                <a:cs typeface="Calibri Light"/>
              </a:rPr>
              <a:t>T</a:t>
            </a:r>
            <a:r>
              <a:rPr dirty="0" spc="-45" b="0">
                <a:latin typeface="Calibri Light"/>
                <a:cs typeface="Calibri Light"/>
              </a:rPr>
              <a:t>A</a:t>
            </a:r>
            <a:r>
              <a:rPr dirty="0" spc="-25" b="0">
                <a:latin typeface="Calibri Light"/>
                <a:cs typeface="Calibri Light"/>
              </a:rPr>
              <a:t>C</a:t>
            </a:r>
            <a:r>
              <a:rPr dirty="0" spc="-10" b="0">
                <a:latin typeface="Calibri Light"/>
                <a:cs typeface="Calibri Light"/>
              </a:rPr>
              <a:t>I</a:t>
            </a:r>
            <a:r>
              <a:rPr dirty="0" spc="-25" b="0">
                <a:latin typeface="Calibri Light"/>
                <a:cs typeface="Calibri Light"/>
              </a:rPr>
              <a:t>Ó</a:t>
            </a:r>
            <a:r>
              <a:rPr dirty="0" b="0">
                <a:latin typeface="Calibri Light"/>
                <a:cs typeface="Calibri Light"/>
              </a:rPr>
              <a:t>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39339" cy="115976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99735" y="988567"/>
            <a:ext cx="3401060" cy="2524760"/>
            <a:chOff x="4999735" y="988567"/>
            <a:chExt cx="3401060" cy="25247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2435" y="1001267"/>
              <a:ext cx="3375660" cy="2499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06085" y="994917"/>
              <a:ext cx="3388360" cy="2512060"/>
            </a:xfrm>
            <a:custGeom>
              <a:avLst/>
              <a:gdLst/>
              <a:ahLst/>
              <a:cxnLst/>
              <a:rect l="l" t="t" r="r" b="b"/>
              <a:pathLst>
                <a:path w="3388359" h="2512060">
                  <a:moveTo>
                    <a:pt x="0" y="2512060"/>
                  </a:moveTo>
                  <a:lnTo>
                    <a:pt x="3388360" y="2512060"/>
                  </a:lnTo>
                  <a:lnTo>
                    <a:pt x="3388360" y="0"/>
                  </a:lnTo>
                  <a:lnTo>
                    <a:pt x="0" y="0"/>
                  </a:lnTo>
                  <a:lnTo>
                    <a:pt x="0" y="251206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34644" y="1610994"/>
            <a:ext cx="2935605" cy="617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dirty="0" sz="1800" spc="-155">
                <a:latin typeface="Arial MT"/>
                <a:cs typeface="Arial MT"/>
              </a:rPr>
              <a:t>Af</a:t>
            </a:r>
            <a:r>
              <a:rPr dirty="0" sz="1800" spc="-195">
                <a:latin typeface="Arial MT"/>
                <a:cs typeface="Arial MT"/>
              </a:rPr>
              <a:t>e</a:t>
            </a:r>
            <a:r>
              <a:rPr dirty="0" sz="1800" spc="-165">
                <a:latin typeface="Arial MT"/>
                <a:cs typeface="Arial MT"/>
              </a:rPr>
              <a:t>c</a:t>
            </a:r>
            <a:r>
              <a:rPr dirty="0" sz="1800" spc="-85">
                <a:latin typeface="Arial MT"/>
                <a:cs typeface="Arial MT"/>
              </a:rPr>
              <a:t>t</a:t>
            </a:r>
            <a:r>
              <a:rPr dirty="0" sz="1800" spc="-155">
                <a:latin typeface="Arial MT"/>
                <a:cs typeface="Arial MT"/>
              </a:rPr>
              <a:t>acio</a:t>
            </a:r>
            <a:r>
              <a:rPr dirty="0" sz="1800" spc="-175">
                <a:latin typeface="Arial MT"/>
                <a:cs typeface="Arial MT"/>
              </a:rPr>
              <a:t>n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e</a:t>
            </a:r>
            <a:r>
              <a:rPr dirty="0" sz="1800" spc="-185">
                <a:latin typeface="Arial MT"/>
                <a:cs typeface="Arial MT"/>
              </a:rPr>
              <a:t>n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e</a:t>
            </a:r>
            <a:r>
              <a:rPr dirty="0" sz="1800" spc="-75">
                <a:latin typeface="Arial MT"/>
                <a:cs typeface="Arial MT"/>
              </a:rPr>
              <a:t>l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90">
                <a:latin typeface="Arial MT"/>
                <a:cs typeface="Arial MT"/>
              </a:rPr>
              <a:t>t</a:t>
            </a:r>
            <a:r>
              <a:rPr dirty="0" sz="1800" spc="-105">
                <a:latin typeface="Arial MT"/>
                <a:cs typeface="Arial MT"/>
              </a:rPr>
              <a:t>r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285">
                <a:latin typeface="Arial MT"/>
                <a:cs typeface="Arial MT"/>
              </a:rPr>
              <a:t>m</a:t>
            </a:r>
            <a:r>
              <a:rPr dirty="0" sz="1800" spc="-185">
                <a:latin typeface="Arial MT"/>
                <a:cs typeface="Arial MT"/>
              </a:rPr>
              <a:t>o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</a:t>
            </a:r>
            <a:r>
              <a:rPr dirty="0" sz="1800" spc="-180">
                <a:latin typeface="Arial MT"/>
                <a:cs typeface="Arial MT"/>
              </a:rPr>
              <a:t>es</a:t>
            </a:r>
            <a:r>
              <a:rPr dirty="0" sz="1800" spc="-180">
                <a:latin typeface="Arial MT"/>
                <a:cs typeface="Arial MT"/>
              </a:rPr>
              <a:t>d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 spc="-114">
                <a:latin typeface="Arial MT"/>
                <a:cs typeface="Arial MT"/>
              </a:rPr>
              <a:t>la  </a:t>
            </a:r>
            <a:r>
              <a:rPr dirty="0" sz="1800" spc="-165">
                <a:latin typeface="Arial MT"/>
                <a:cs typeface="Arial MT"/>
              </a:rPr>
              <a:t>c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85">
                <a:latin typeface="Arial MT"/>
                <a:cs typeface="Arial MT"/>
              </a:rPr>
              <a:t>l</a:t>
            </a:r>
            <a:r>
              <a:rPr dirty="0" sz="1800" spc="-80">
                <a:latin typeface="Arial MT"/>
                <a:cs typeface="Arial MT"/>
              </a:rPr>
              <a:t>l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10">
                <a:latin typeface="Arial MT"/>
                <a:cs typeface="Arial MT"/>
              </a:rPr>
              <a:t>(</a:t>
            </a:r>
            <a:r>
              <a:rPr dirty="0" sz="1800" spc="-225">
                <a:latin typeface="Arial MT"/>
                <a:cs typeface="Arial MT"/>
              </a:rPr>
              <a:t>S</a:t>
            </a:r>
            <a:r>
              <a:rPr dirty="0" sz="1800" spc="-190">
                <a:latin typeface="Arial MT"/>
                <a:cs typeface="Arial MT"/>
              </a:rPr>
              <a:t>50</a:t>
            </a:r>
            <a:r>
              <a:rPr dirty="0" sz="1800" spc="-225">
                <a:latin typeface="Arial MT"/>
                <a:cs typeface="Arial MT"/>
              </a:rPr>
              <a:t>A</a:t>
            </a:r>
            <a:r>
              <a:rPr dirty="0" sz="1800" spc="-110">
                <a:latin typeface="Arial MT"/>
                <a:cs typeface="Arial MT"/>
              </a:rPr>
              <a:t>)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h</a:t>
            </a:r>
            <a:r>
              <a:rPr dirty="0" sz="1800" spc="-195">
                <a:latin typeface="Arial MT"/>
                <a:cs typeface="Arial MT"/>
              </a:rPr>
              <a:t>a</a:t>
            </a:r>
            <a:r>
              <a:rPr dirty="0" sz="1800" spc="-145">
                <a:latin typeface="Arial MT"/>
                <a:cs typeface="Arial MT"/>
              </a:rPr>
              <a:t>sta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l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c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85">
                <a:latin typeface="Arial MT"/>
                <a:cs typeface="Arial MT"/>
              </a:rPr>
              <a:t>l</a:t>
            </a:r>
            <a:r>
              <a:rPr dirty="0" sz="1800" spc="-80">
                <a:latin typeface="Arial MT"/>
                <a:cs typeface="Arial MT"/>
              </a:rPr>
              <a:t>l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10">
                <a:latin typeface="Arial MT"/>
                <a:cs typeface="Arial MT"/>
              </a:rPr>
              <a:t>(</a:t>
            </a:r>
            <a:r>
              <a:rPr dirty="0" sz="1800" spc="-225">
                <a:latin typeface="Arial MT"/>
                <a:cs typeface="Arial MT"/>
              </a:rPr>
              <a:t>S</a:t>
            </a:r>
            <a:r>
              <a:rPr dirty="0" sz="1800" spc="-190">
                <a:latin typeface="Arial MT"/>
                <a:cs typeface="Arial MT"/>
              </a:rPr>
              <a:t>50</a:t>
            </a:r>
            <a:r>
              <a:rPr dirty="0" sz="1800" spc="-110">
                <a:latin typeface="Arial MT"/>
                <a:cs typeface="Arial MT"/>
              </a:rPr>
              <a:t>)</a:t>
            </a:r>
            <a:r>
              <a:rPr dirty="0" sz="1800" spc="-9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8048" y="3487928"/>
            <a:ext cx="3506470" cy="2598420"/>
            <a:chOff x="638048" y="3487928"/>
            <a:chExt cx="3506470" cy="25984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748" y="3500628"/>
              <a:ext cx="3480816" cy="25725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4398" y="3494278"/>
              <a:ext cx="3493770" cy="2585720"/>
            </a:xfrm>
            <a:custGeom>
              <a:avLst/>
              <a:gdLst/>
              <a:ahLst/>
              <a:cxnLst/>
              <a:rect l="l" t="t" r="r" b="b"/>
              <a:pathLst>
                <a:path w="3493770" h="2585720">
                  <a:moveTo>
                    <a:pt x="0" y="2585212"/>
                  </a:moveTo>
                  <a:lnTo>
                    <a:pt x="3493516" y="2585212"/>
                  </a:lnTo>
                  <a:lnTo>
                    <a:pt x="3493516" y="0"/>
                  </a:lnTo>
                  <a:lnTo>
                    <a:pt x="0" y="0"/>
                  </a:lnTo>
                  <a:lnTo>
                    <a:pt x="0" y="25852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091176" y="4341114"/>
            <a:ext cx="3322954" cy="86995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algn="just" marL="12700" marR="5080">
              <a:lnSpc>
                <a:spcPct val="103899"/>
              </a:lnSpc>
              <a:spcBef>
                <a:spcPts val="15"/>
              </a:spcBef>
            </a:pPr>
            <a:r>
              <a:rPr dirty="0" sz="1800" spc="-165">
                <a:latin typeface="Arial MT"/>
                <a:cs typeface="Arial MT"/>
              </a:rPr>
              <a:t>Afec</a:t>
            </a:r>
            <a:r>
              <a:rPr dirty="0" sz="1800" spc="-85">
                <a:latin typeface="Arial MT"/>
                <a:cs typeface="Arial MT"/>
              </a:rPr>
              <a:t>t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165">
                <a:latin typeface="Arial MT"/>
                <a:cs typeface="Arial MT"/>
              </a:rPr>
              <a:t>c</a:t>
            </a:r>
            <a:r>
              <a:rPr dirty="0" sz="1800" spc="-80">
                <a:latin typeface="Arial MT"/>
                <a:cs typeface="Arial MT"/>
              </a:rPr>
              <a:t>i</a:t>
            </a:r>
            <a:r>
              <a:rPr dirty="0" sz="1800" spc="-185">
                <a:latin typeface="Arial MT"/>
                <a:cs typeface="Arial MT"/>
              </a:rPr>
              <a:t>o</a:t>
            </a:r>
            <a:r>
              <a:rPr dirty="0" sz="1800" spc="-180">
                <a:latin typeface="Arial MT"/>
                <a:cs typeface="Arial MT"/>
              </a:rPr>
              <a:t>n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e</a:t>
            </a:r>
            <a:r>
              <a:rPr dirty="0" sz="1800" spc="-185">
                <a:latin typeface="Arial MT"/>
                <a:cs typeface="Arial MT"/>
              </a:rPr>
              <a:t>n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75">
                <a:latin typeface="Arial MT"/>
                <a:cs typeface="Arial MT"/>
              </a:rPr>
              <a:t>l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0">
                <a:latin typeface="Arial MT"/>
                <a:cs typeface="Arial MT"/>
              </a:rPr>
              <a:t>tr</a:t>
            </a:r>
            <a:r>
              <a:rPr dirty="0" sz="1800" spc="-195">
                <a:latin typeface="Arial MT"/>
                <a:cs typeface="Arial MT"/>
              </a:rPr>
              <a:t>a</a:t>
            </a:r>
            <a:r>
              <a:rPr dirty="0" sz="1800" spc="-265">
                <a:latin typeface="Arial MT"/>
                <a:cs typeface="Arial MT"/>
              </a:rPr>
              <a:t>m</a:t>
            </a:r>
            <a:r>
              <a:rPr dirty="0" sz="1800" spc="-185">
                <a:latin typeface="Arial MT"/>
                <a:cs typeface="Arial MT"/>
              </a:rPr>
              <a:t>o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</a:t>
            </a:r>
            <a:r>
              <a:rPr dirty="0" sz="1800" spc="-180">
                <a:latin typeface="Arial MT"/>
                <a:cs typeface="Arial MT"/>
              </a:rPr>
              <a:t>es</a:t>
            </a:r>
            <a:r>
              <a:rPr dirty="0" sz="1800" spc="-180">
                <a:latin typeface="Arial MT"/>
                <a:cs typeface="Arial MT"/>
              </a:rPr>
              <a:t>d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70">
                <a:latin typeface="Arial MT"/>
                <a:cs typeface="Arial MT"/>
              </a:rPr>
              <a:t>l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c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85">
                <a:latin typeface="Arial MT"/>
                <a:cs typeface="Arial MT"/>
              </a:rPr>
              <a:t>l</a:t>
            </a:r>
            <a:r>
              <a:rPr dirty="0" sz="1800" spc="-70">
                <a:latin typeface="Arial MT"/>
                <a:cs typeface="Arial MT"/>
              </a:rPr>
              <a:t>l</a:t>
            </a:r>
            <a:r>
              <a:rPr dirty="0" sz="1800" spc="-125">
                <a:latin typeface="Arial MT"/>
                <a:cs typeface="Arial MT"/>
              </a:rPr>
              <a:t>e  </a:t>
            </a:r>
            <a:r>
              <a:rPr dirty="0" sz="1800" spc="-165">
                <a:latin typeface="Arial MT"/>
                <a:cs typeface="Arial MT"/>
              </a:rPr>
              <a:t>(S50)</a:t>
            </a:r>
            <a:r>
              <a:rPr dirty="0" sz="1800" spc="-16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hasta</a:t>
            </a:r>
            <a:r>
              <a:rPr dirty="0" sz="1800" spc="-160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la</a:t>
            </a:r>
            <a:r>
              <a:rPr dirty="0" sz="1800" spc="-12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calle</a:t>
            </a:r>
            <a:r>
              <a:rPr dirty="0" sz="1800" spc="-13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General</a:t>
            </a:r>
            <a:r>
              <a:rPr dirty="0" sz="1800" spc="-16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Julio </a:t>
            </a:r>
            <a:r>
              <a:rPr dirty="0" sz="1800" spc="-13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Andrade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10">
                <a:latin typeface="Arial MT"/>
                <a:cs typeface="Arial MT"/>
              </a:rPr>
              <a:t>(</a:t>
            </a:r>
            <a:r>
              <a:rPr dirty="0" sz="1800" spc="-225">
                <a:latin typeface="Arial MT"/>
                <a:cs typeface="Arial MT"/>
              </a:rPr>
              <a:t>S</a:t>
            </a:r>
            <a:r>
              <a:rPr dirty="0" sz="1800" spc="-190">
                <a:latin typeface="Arial MT"/>
                <a:cs typeface="Arial MT"/>
              </a:rPr>
              <a:t>49</a:t>
            </a:r>
            <a:r>
              <a:rPr dirty="0" sz="1800" spc="-110">
                <a:latin typeface="Arial MT"/>
                <a:cs typeface="Arial MT"/>
              </a:rPr>
              <a:t>)</a:t>
            </a:r>
            <a:r>
              <a:rPr dirty="0" sz="1800" spc="-9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458"/>
            <a:ext cx="9143999" cy="66425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6401" y="548385"/>
            <a:ext cx="27895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0">
                <a:latin typeface="Calibri Light"/>
                <a:cs typeface="Calibri Light"/>
              </a:rPr>
              <a:t>Á</a:t>
            </a:r>
            <a:r>
              <a:rPr dirty="0" spc="-20" b="0">
                <a:latin typeface="Calibri Light"/>
                <a:cs typeface="Calibri Light"/>
              </a:rPr>
              <a:t>R</a:t>
            </a:r>
            <a:r>
              <a:rPr dirty="0" spc="-45" b="0">
                <a:latin typeface="Calibri Light"/>
                <a:cs typeface="Calibri Light"/>
              </a:rPr>
              <a:t>E</a:t>
            </a:r>
            <a:r>
              <a:rPr dirty="0" spc="-25" b="0">
                <a:latin typeface="Calibri Light"/>
                <a:cs typeface="Calibri Light"/>
              </a:rPr>
              <a:t>A</a:t>
            </a:r>
            <a:r>
              <a:rPr dirty="0" b="0">
                <a:latin typeface="Calibri Light"/>
                <a:cs typeface="Calibri Light"/>
              </a:rPr>
              <a:t>S</a:t>
            </a:r>
            <a:r>
              <a:rPr dirty="0" spc="-70" b="0">
                <a:latin typeface="Calibri Light"/>
                <a:cs typeface="Calibri Light"/>
              </a:rPr>
              <a:t> </a:t>
            </a:r>
            <a:r>
              <a:rPr dirty="0" b="0">
                <a:latin typeface="Calibri Light"/>
                <a:cs typeface="Calibri Light"/>
              </a:rPr>
              <a:t>DE</a:t>
            </a:r>
            <a:r>
              <a:rPr dirty="0" spc="-55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A</a:t>
            </a:r>
            <a:r>
              <a:rPr dirty="0" b="0">
                <a:latin typeface="Calibri Light"/>
                <a:cs typeface="Calibri Light"/>
              </a:rPr>
              <a:t>F</a:t>
            </a:r>
            <a:r>
              <a:rPr dirty="0" spc="-50" b="0">
                <a:latin typeface="Calibri Light"/>
                <a:cs typeface="Calibri Light"/>
              </a:rPr>
              <a:t>E</a:t>
            </a:r>
            <a:r>
              <a:rPr dirty="0" spc="-15" b="0">
                <a:latin typeface="Calibri Light"/>
                <a:cs typeface="Calibri Light"/>
              </a:rPr>
              <a:t>C</a:t>
            </a:r>
            <a:r>
              <a:rPr dirty="0" spc="-215" b="0">
                <a:latin typeface="Calibri Light"/>
                <a:cs typeface="Calibri Light"/>
              </a:rPr>
              <a:t>T</a:t>
            </a:r>
            <a:r>
              <a:rPr dirty="0" spc="-45" b="0">
                <a:latin typeface="Calibri Light"/>
                <a:cs typeface="Calibri Light"/>
              </a:rPr>
              <a:t>A</a:t>
            </a:r>
            <a:r>
              <a:rPr dirty="0" spc="-25" b="0">
                <a:latin typeface="Calibri Light"/>
                <a:cs typeface="Calibri Light"/>
              </a:rPr>
              <a:t>C</a:t>
            </a:r>
            <a:r>
              <a:rPr dirty="0" spc="-10" b="0">
                <a:latin typeface="Calibri Light"/>
                <a:cs typeface="Calibri Light"/>
              </a:rPr>
              <a:t>I</a:t>
            </a:r>
            <a:r>
              <a:rPr dirty="0" spc="-25" b="0">
                <a:latin typeface="Calibri Light"/>
                <a:cs typeface="Calibri Light"/>
              </a:rPr>
              <a:t>Ó</a:t>
            </a:r>
            <a:r>
              <a:rPr dirty="0" b="0">
                <a:latin typeface="Calibri Light"/>
                <a:cs typeface="Calibri Light"/>
              </a:rPr>
              <a:t>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39339" cy="11597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4644" y="1632330"/>
            <a:ext cx="321881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 spc="-160">
                <a:latin typeface="Arial MT"/>
                <a:cs typeface="Arial MT"/>
              </a:rPr>
              <a:t>Afectaciones</a:t>
            </a:r>
            <a:r>
              <a:rPr dirty="0" sz="1800" spc="-15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en</a:t>
            </a:r>
            <a:r>
              <a:rPr dirty="0" sz="1800" spc="-180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el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tramo</a:t>
            </a:r>
            <a:r>
              <a:rPr dirty="0" sz="1800" spc="16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desde</a:t>
            </a:r>
            <a:r>
              <a:rPr dirty="0" sz="1800" spc="145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la </a:t>
            </a:r>
            <a:r>
              <a:rPr dirty="0" sz="1800" spc="-12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calle</a:t>
            </a:r>
            <a:r>
              <a:rPr dirty="0" sz="1800" spc="-135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General</a:t>
            </a:r>
            <a:r>
              <a:rPr dirty="0" sz="1800" spc="165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Julio</a:t>
            </a:r>
            <a:r>
              <a:rPr dirty="0" sz="1800" spc="-13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Andrade</a:t>
            </a:r>
            <a:r>
              <a:rPr dirty="0" sz="1800" spc="-17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(S49) </a:t>
            </a:r>
            <a:r>
              <a:rPr dirty="0" sz="1800" spc="-155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h</a:t>
            </a:r>
            <a:r>
              <a:rPr dirty="0" sz="1800" spc="-195">
                <a:latin typeface="Arial MT"/>
                <a:cs typeface="Arial MT"/>
              </a:rPr>
              <a:t>a</a:t>
            </a:r>
            <a:r>
              <a:rPr dirty="0" sz="1800" spc="-145">
                <a:latin typeface="Arial MT"/>
                <a:cs typeface="Arial MT"/>
              </a:rPr>
              <a:t>sta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l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c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85">
                <a:latin typeface="Arial MT"/>
                <a:cs typeface="Arial MT"/>
              </a:rPr>
              <a:t>l</a:t>
            </a:r>
            <a:r>
              <a:rPr dirty="0" sz="1800" spc="-80">
                <a:latin typeface="Arial MT"/>
                <a:cs typeface="Arial MT"/>
              </a:rPr>
              <a:t>l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Pi</a:t>
            </a:r>
            <a:r>
              <a:rPr dirty="0" sz="1800" spc="-195">
                <a:latin typeface="Arial MT"/>
                <a:cs typeface="Arial MT"/>
              </a:rPr>
              <a:t>n</a:t>
            </a:r>
            <a:r>
              <a:rPr dirty="0" sz="1800" spc="-185">
                <a:latin typeface="Arial MT"/>
                <a:cs typeface="Arial MT"/>
              </a:rPr>
              <a:t>o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de</a:t>
            </a:r>
            <a:r>
              <a:rPr dirty="0" sz="1800" spc="-75">
                <a:latin typeface="Arial MT"/>
                <a:cs typeface="Arial MT"/>
              </a:rPr>
              <a:t>l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220">
                <a:latin typeface="Arial MT"/>
                <a:cs typeface="Arial MT"/>
              </a:rPr>
              <a:t>S</a:t>
            </a:r>
            <a:r>
              <a:rPr dirty="0" sz="1800" spc="-195">
                <a:latin typeface="Arial MT"/>
                <a:cs typeface="Arial MT"/>
              </a:rPr>
              <a:t>u</a:t>
            </a:r>
            <a:r>
              <a:rPr dirty="0" sz="1800" spc="-110">
                <a:latin typeface="Arial MT"/>
                <a:cs typeface="Arial MT"/>
              </a:rPr>
              <a:t>r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10">
                <a:latin typeface="Arial MT"/>
                <a:cs typeface="Arial MT"/>
              </a:rPr>
              <a:t>(</a:t>
            </a:r>
            <a:r>
              <a:rPr dirty="0" sz="1800" spc="-225">
                <a:latin typeface="Arial MT"/>
                <a:cs typeface="Arial MT"/>
              </a:rPr>
              <a:t>S</a:t>
            </a:r>
            <a:r>
              <a:rPr dirty="0" sz="1800" spc="-195">
                <a:latin typeface="Arial MT"/>
                <a:cs typeface="Arial MT"/>
              </a:rPr>
              <a:t>48F</a:t>
            </a:r>
            <a:r>
              <a:rPr dirty="0" sz="1800" spc="-110">
                <a:latin typeface="Arial MT"/>
                <a:cs typeface="Arial MT"/>
              </a:rPr>
              <a:t>)</a:t>
            </a:r>
            <a:r>
              <a:rPr dirty="0" sz="1800" spc="-9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1176" y="4341114"/>
            <a:ext cx="3322954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99500"/>
              </a:lnSpc>
              <a:spcBef>
                <a:spcPts val="110"/>
              </a:spcBef>
            </a:pPr>
            <a:r>
              <a:rPr dirty="0" sz="1800" spc="-155">
                <a:latin typeface="Arial MT"/>
                <a:cs typeface="Arial MT"/>
              </a:rPr>
              <a:t>Afectación</a:t>
            </a:r>
            <a:r>
              <a:rPr dirty="0" sz="1800" spc="-15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predio</a:t>
            </a:r>
            <a:r>
              <a:rPr dirty="0" sz="1800" spc="-15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Nro.</a:t>
            </a:r>
            <a:r>
              <a:rPr dirty="0" sz="1800" spc="-15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339239</a:t>
            </a:r>
            <a:r>
              <a:rPr dirty="0" sz="1800" spc="-175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lindero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occidental</a:t>
            </a:r>
            <a:r>
              <a:rPr dirty="0" sz="1800" spc="-14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175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la</a:t>
            </a:r>
            <a:r>
              <a:rPr dirty="0" sz="1800" spc="-120">
                <a:latin typeface="Arial MT"/>
                <a:cs typeface="Arial MT"/>
              </a:rPr>
              <a:t> </a:t>
            </a:r>
            <a:r>
              <a:rPr dirty="0" sz="1800" spc="-135">
                <a:latin typeface="Arial MT"/>
                <a:cs typeface="Arial MT"/>
              </a:rPr>
              <a:t>calle</a:t>
            </a:r>
            <a:r>
              <a:rPr dirty="0" sz="1800" spc="-130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Camilo</a:t>
            </a:r>
            <a:r>
              <a:rPr dirty="0" sz="1800" spc="-16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Orejuela </a:t>
            </a:r>
            <a:r>
              <a:rPr dirty="0" sz="1800" spc="-15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(Oe8).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99735" y="1147063"/>
            <a:ext cx="3506470" cy="2599690"/>
            <a:chOff x="4999735" y="1147063"/>
            <a:chExt cx="3506470" cy="25996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2435" y="1159763"/>
              <a:ext cx="3480816" cy="25740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06085" y="1153413"/>
              <a:ext cx="3493770" cy="2586990"/>
            </a:xfrm>
            <a:custGeom>
              <a:avLst/>
              <a:gdLst/>
              <a:ahLst/>
              <a:cxnLst/>
              <a:rect l="l" t="t" r="r" b="b"/>
              <a:pathLst>
                <a:path w="3493770" h="2586990">
                  <a:moveTo>
                    <a:pt x="0" y="2586736"/>
                  </a:moveTo>
                  <a:lnTo>
                    <a:pt x="3493516" y="2586736"/>
                  </a:lnTo>
                  <a:lnTo>
                    <a:pt x="3493516" y="0"/>
                  </a:lnTo>
                  <a:lnTo>
                    <a:pt x="0" y="0"/>
                  </a:lnTo>
                  <a:lnTo>
                    <a:pt x="0" y="25867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887983" y="3644900"/>
            <a:ext cx="3256279" cy="2599690"/>
            <a:chOff x="887983" y="3644900"/>
            <a:chExt cx="3256279" cy="259969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683" y="3657600"/>
              <a:ext cx="3230879" cy="25740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94333" y="3651250"/>
              <a:ext cx="3243580" cy="2586990"/>
            </a:xfrm>
            <a:custGeom>
              <a:avLst/>
              <a:gdLst/>
              <a:ahLst/>
              <a:cxnLst/>
              <a:rect l="l" t="t" r="r" b="b"/>
              <a:pathLst>
                <a:path w="3243579" h="2586990">
                  <a:moveTo>
                    <a:pt x="0" y="2586736"/>
                  </a:moveTo>
                  <a:lnTo>
                    <a:pt x="3243579" y="2586736"/>
                  </a:lnTo>
                  <a:lnTo>
                    <a:pt x="3243579" y="0"/>
                  </a:lnTo>
                  <a:lnTo>
                    <a:pt x="0" y="0"/>
                  </a:lnTo>
                  <a:lnTo>
                    <a:pt x="0" y="25867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323" y="296036"/>
            <a:ext cx="2322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15">
                <a:uFill>
                  <a:solidFill>
                    <a:srgbClr val="000000"/>
                  </a:solidFill>
                </a:uFill>
              </a:rPr>
              <a:t>ANTECEDENTES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44196"/>
            <a:ext cx="1688592" cy="8382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51459" y="1844039"/>
            <a:ext cx="6161405" cy="3956685"/>
            <a:chOff x="251459" y="1844039"/>
            <a:chExt cx="6161405" cy="3956685"/>
          </a:xfrm>
        </p:grpSpPr>
        <p:sp>
          <p:nvSpPr>
            <p:cNvPr id="5" name="object 5"/>
            <p:cNvSpPr/>
            <p:nvPr/>
          </p:nvSpPr>
          <p:spPr>
            <a:xfrm>
              <a:off x="4356354" y="2822066"/>
              <a:ext cx="441959" cy="427990"/>
            </a:xfrm>
            <a:custGeom>
              <a:avLst/>
              <a:gdLst/>
              <a:ahLst/>
              <a:cxnLst/>
              <a:rect l="l" t="t" r="r" b="b"/>
              <a:pathLst>
                <a:path w="441960" h="427989">
                  <a:moveTo>
                    <a:pt x="31876" y="337438"/>
                  </a:moveTo>
                  <a:lnTo>
                    <a:pt x="0" y="427736"/>
                  </a:lnTo>
                  <a:lnTo>
                    <a:pt x="91440" y="399034"/>
                  </a:lnTo>
                  <a:lnTo>
                    <a:pt x="81123" y="388366"/>
                  </a:lnTo>
                  <a:lnTo>
                    <a:pt x="61341" y="388366"/>
                  </a:lnTo>
                  <a:lnTo>
                    <a:pt x="41401" y="367919"/>
                  </a:lnTo>
                  <a:lnTo>
                    <a:pt x="51711" y="357950"/>
                  </a:lnTo>
                  <a:lnTo>
                    <a:pt x="31876" y="337438"/>
                  </a:lnTo>
                  <a:close/>
                </a:path>
                <a:path w="441960" h="427989">
                  <a:moveTo>
                    <a:pt x="51711" y="357950"/>
                  </a:moveTo>
                  <a:lnTo>
                    <a:pt x="41401" y="367919"/>
                  </a:lnTo>
                  <a:lnTo>
                    <a:pt x="61341" y="388366"/>
                  </a:lnTo>
                  <a:lnTo>
                    <a:pt x="71564" y="378480"/>
                  </a:lnTo>
                  <a:lnTo>
                    <a:pt x="51711" y="357950"/>
                  </a:lnTo>
                  <a:close/>
                </a:path>
                <a:path w="441960" h="427989">
                  <a:moveTo>
                    <a:pt x="71564" y="378480"/>
                  </a:moveTo>
                  <a:lnTo>
                    <a:pt x="61341" y="388366"/>
                  </a:lnTo>
                  <a:lnTo>
                    <a:pt x="81123" y="388366"/>
                  </a:lnTo>
                  <a:lnTo>
                    <a:pt x="71564" y="378480"/>
                  </a:lnTo>
                  <a:close/>
                </a:path>
                <a:path w="441960" h="427989">
                  <a:moveTo>
                    <a:pt x="421894" y="0"/>
                  </a:moveTo>
                  <a:lnTo>
                    <a:pt x="51711" y="357950"/>
                  </a:lnTo>
                  <a:lnTo>
                    <a:pt x="71564" y="378480"/>
                  </a:lnTo>
                  <a:lnTo>
                    <a:pt x="441706" y="20574"/>
                  </a:lnTo>
                  <a:lnTo>
                    <a:pt x="421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36361" y="5231130"/>
              <a:ext cx="476250" cy="569595"/>
            </a:xfrm>
            <a:custGeom>
              <a:avLst/>
              <a:gdLst/>
              <a:ahLst/>
              <a:cxnLst/>
              <a:rect l="l" t="t" r="r" b="b"/>
              <a:pathLst>
                <a:path w="476250" h="569595">
                  <a:moveTo>
                    <a:pt x="410467" y="56856"/>
                  </a:moveTo>
                  <a:lnTo>
                    <a:pt x="0" y="551256"/>
                  </a:lnTo>
                  <a:lnTo>
                    <a:pt x="22098" y="569506"/>
                  </a:lnTo>
                  <a:lnTo>
                    <a:pt x="432460" y="75120"/>
                  </a:lnTo>
                  <a:lnTo>
                    <a:pt x="410467" y="56856"/>
                  </a:lnTo>
                  <a:close/>
                </a:path>
                <a:path w="476250" h="569595">
                  <a:moveTo>
                    <a:pt x="465456" y="45847"/>
                  </a:moveTo>
                  <a:lnTo>
                    <a:pt x="419608" y="45847"/>
                  </a:lnTo>
                  <a:lnTo>
                    <a:pt x="441578" y="64135"/>
                  </a:lnTo>
                  <a:lnTo>
                    <a:pt x="432460" y="75120"/>
                  </a:lnTo>
                  <a:lnTo>
                    <a:pt x="454405" y="93345"/>
                  </a:lnTo>
                  <a:lnTo>
                    <a:pt x="465456" y="45847"/>
                  </a:lnTo>
                  <a:close/>
                </a:path>
                <a:path w="476250" h="569595">
                  <a:moveTo>
                    <a:pt x="419608" y="45847"/>
                  </a:moveTo>
                  <a:lnTo>
                    <a:pt x="410467" y="56856"/>
                  </a:lnTo>
                  <a:lnTo>
                    <a:pt x="432460" y="75120"/>
                  </a:lnTo>
                  <a:lnTo>
                    <a:pt x="441578" y="64135"/>
                  </a:lnTo>
                  <a:lnTo>
                    <a:pt x="419608" y="45847"/>
                  </a:lnTo>
                  <a:close/>
                </a:path>
                <a:path w="476250" h="569595">
                  <a:moveTo>
                    <a:pt x="476123" y="0"/>
                  </a:moveTo>
                  <a:lnTo>
                    <a:pt x="388492" y="38608"/>
                  </a:lnTo>
                  <a:lnTo>
                    <a:pt x="410467" y="56856"/>
                  </a:lnTo>
                  <a:lnTo>
                    <a:pt x="419608" y="45847"/>
                  </a:lnTo>
                  <a:lnTo>
                    <a:pt x="465456" y="45847"/>
                  </a:lnTo>
                  <a:lnTo>
                    <a:pt x="47612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844039"/>
              <a:ext cx="5815584" cy="37459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04317" y="918717"/>
            <a:ext cx="8607425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800" spc="-150">
                <a:latin typeface="Arial MT"/>
                <a:cs typeface="Arial MT"/>
              </a:rPr>
              <a:t>El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Concejo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Metropolitano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Quito,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mediante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Resolución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No.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SG-0171,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fecha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30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enero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2008,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resolvió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aprobar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las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especificaciones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técnicas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la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calle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Camilo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Orejuela: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8684" y="2602763"/>
            <a:ext cx="1980564" cy="54991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44"/>
              </a:spcBef>
            </a:pPr>
            <a:r>
              <a:rPr dirty="0" sz="1600" spc="-180" b="1">
                <a:latin typeface="Arial"/>
                <a:cs typeface="Arial"/>
              </a:rPr>
              <a:t>T</a:t>
            </a:r>
            <a:r>
              <a:rPr dirty="0" sz="1600" spc="-210" b="1">
                <a:latin typeface="Arial"/>
                <a:cs typeface="Arial"/>
              </a:rPr>
              <a:t>R</a:t>
            </a:r>
            <a:r>
              <a:rPr dirty="0" sz="1600" spc="-229" b="1">
                <a:latin typeface="Arial"/>
                <a:cs typeface="Arial"/>
              </a:rPr>
              <a:t>AM</a:t>
            </a:r>
            <a:r>
              <a:rPr dirty="0" sz="1600" spc="-229" b="1">
                <a:latin typeface="Arial"/>
                <a:cs typeface="Arial"/>
              </a:rPr>
              <a:t>O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-165" b="1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dirty="0" sz="1600" spc="-215" b="1">
                <a:latin typeface="Arial"/>
                <a:cs typeface="Arial"/>
              </a:rPr>
              <a:t>A</a:t>
            </a:r>
            <a:r>
              <a:rPr dirty="0" sz="1600" spc="-175" b="1">
                <a:latin typeface="Arial"/>
                <a:cs typeface="Arial"/>
              </a:rPr>
              <a:t>b</a:t>
            </a:r>
            <a:r>
              <a:rPr dirty="0" sz="1600" spc="-170" b="1">
                <a:latin typeface="Arial"/>
                <a:cs typeface="Arial"/>
              </a:rPr>
              <a:t>s</a:t>
            </a:r>
            <a:r>
              <a:rPr dirty="0" sz="1600" spc="-160" b="1">
                <a:latin typeface="Arial"/>
                <a:cs typeface="Arial"/>
              </a:rPr>
              <a:t>c</a:t>
            </a:r>
            <a:r>
              <a:rPr dirty="0" sz="1600" spc="-130" b="1">
                <a:latin typeface="Arial"/>
                <a:cs typeface="Arial"/>
              </a:rPr>
              <a:t>is</a:t>
            </a:r>
            <a:r>
              <a:rPr dirty="0" sz="1600" spc="-165" b="1">
                <a:latin typeface="Arial"/>
                <a:cs typeface="Arial"/>
              </a:rPr>
              <a:t>a</a:t>
            </a:r>
            <a:r>
              <a:rPr dirty="0" sz="1600" spc="-105" b="1">
                <a:latin typeface="Arial"/>
                <a:cs typeface="Arial"/>
              </a:rPr>
              <a:t> </a:t>
            </a:r>
            <a:r>
              <a:rPr dirty="0" sz="1600" spc="-170" b="1">
                <a:latin typeface="Arial"/>
                <a:cs typeface="Arial"/>
              </a:rPr>
              <a:t>0</a:t>
            </a:r>
            <a:r>
              <a:rPr dirty="0" sz="1600" spc="-165" b="1">
                <a:latin typeface="Arial"/>
                <a:cs typeface="Arial"/>
              </a:rPr>
              <a:t>+</a:t>
            </a:r>
            <a:r>
              <a:rPr dirty="0" sz="1600" spc="-170" b="1">
                <a:latin typeface="Arial"/>
                <a:cs typeface="Arial"/>
              </a:rPr>
              <a:t>0</a:t>
            </a:r>
            <a:r>
              <a:rPr dirty="0" sz="1600" spc="-165" b="1">
                <a:latin typeface="Arial"/>
                <a:cs typeface="Arial"/>
              </a:rPr>
              <a:t>0</a:t>
            </a:r>
            <a:r>
              <a:rPr dirty="0" sz="1600" spc="-155" b="1">
                <a:latin typeface="Arial"/>
                <a:cs typeface="Arial"/>
              </a:rPr>
              <a:t> </a:t>
            </a:r>
            <a:r>
              <a:rPr dirty="0" sz="1600" spc="-215" b="1">
                <a:latin typeface="Arial"/>
                <a:cs typeface="Arial"/>
              </a:rPr>
              <a:t>A</a:t>
            </a:r>
            <a:r>
              <a:rPr dirty="0" sz="1600" spc="-125" b="1">
                <a:latin typeface="Arial"/>
                <a:cs typeface="Arial"/>
              </a:rPr>
              <a:t> </a:t>
            </a:r>
            <a:r>
              <a:rPr dirty="0" sz="1600" spc="-175" b="1">
                <a:latin typeface="Arial"/>
                <a:cs typeface="Arial"/>
              </a:rPr>
              <a:t>0+</a:t>
            </a:r>
            <a:r>
              <a:rPr dirty="0" sz="1600" spc="-160" b="1">
                <a:latin typeface="Arial"/>
                <a:cs typeface="Arial"/>
              </a:rPr>
              <a:t>1</a:t>
            </a:r>
            <a:r>
              <a:rPr dirty="0" sz="1600" spc="-170" b="1">
                <a:latin typeface="Arial"/>
                <a:cs typeface="Arial"/>
              </a:rPr>
              <a:t>3</a:t>
            </a:r>
            <a:r>
              <a:rPr dirty="0" sz="1600" spc="-160" b="1">
                <a:latin typeface="Arial"/>
                <a:cs typeface="Arial"/>
              </a:rPr>
              <a:t>2</a:t>
            </a:r>
            <a:r>
              <a:rPr dirty="0" sz="1600" spc="-135" b="1">
                <a:latin typeface="Arial"/>
                <a:cs typeface="Arial"/>
              </a:rPr>
              <a:t>.97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7308" y="3387242"/>
            <a:ext cx="1525905" cy="1070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dirty="0" sz="1600" spc="-195">
                <a:latin typeface="Arial MT"/>
                <a:cs typeface="Arial MT"/>
              </a:rPr>
              <a:t>S</a:t>
            </a:r>
            <a:r>
              <a:rPr dirty="0" sz="1600" spc="-160">
                <a:latin typeface="Arial MT"/>
                <a:cs typeface="Arial MT"/>
              </a:rPr>
              <a:t>e</a:t>
            </a:r>
            <a:r>
              <a:rPr dirty="0" sz="1600" spc="-150">
                <a:latin typeface="Arial MT"/>
                <a:cs typeface="Arial MT"/>
              </a:rPr>
              <a:t>cc</a:t>
            </a:r>
            <a:r>
              <a:rPr dirty="0" sz="1600" spc="-120">
                <a:latin typeface="Arial MT"/>
                <a:cs typeface="Arial MT"/>
              </a:rPr>
              <a:t>ió</a:t>
            </a:r>
            <a:r>
              <a:rPr dirty="0" sz="1600" spc="-165">
                <a:latin typeface="Arial MT"/>
                <a:cs typeface="Arial MT"/>
              </a:rPr>
              <a:t>n</a:t>
            </a:r>
            <a:r>
              <a:rPr dirty="0" sz="1600" spc="-90">
                <a:latin typeface="Arial MT"/>
                <a:cs typeface="Arial MT"/>
              </a:rPr>
              <a:t> </a:t>
            </a:r>
            <a:r>
              <a:rPr dirty="0" sz="1600" spc="-85">
                <a:latin typeface="Arial MT"/>
                <a:cs typeface="Arial MT"/>
              </a:rPr>
              <a:t>t</a:t>
            </a:r>
            <a:r>
              <a:rPr dirty="0" sz="1600" spc="-110">
                <a:latin typeface="Arial MT"/>
                <a:cs typeface="Arial MT"/>
              </a:rPr>
              <a:t>r</a:t>
            </a:r>
            <a:r>
              <a:rPr dirty="0" sz="1600" spc="-170">
                <a:latin typeface="Arial MT"/>
                <a:cs typeface="Arial MT"/>
              </a:rPr>
              <a:t>a</a:t>
            </a:r>
            <a:r>
              <a:rPr dirty="0" sz="1600" spc="-160">
                <a:latin typeface="Arial MT"/>
                <a:cs typeface="Arial MT"/>
              </a:rPr>
              <a:t>n</a:t>
            </a:r>
            <a:r>
              <a:rPr dirty="0" sz="1600" spc="-150">
                <a:latin typeface="Arial MT"/>
                <a:cs typeface="Arial MT"/>
              </a:rPr>
              <a:t>sv</a:t>
            </a:r>
            <a:r>
              <a:rPr dirty="0" sz="1600" spc="-135">
                <a:latin typeface="Arial MT"/>
                <a:cs typeface="Arial MT"/>
              </a:rPr>
              <a:t>er</a:t>
            </a:r>
            <a:r>
              <a:rPr dirty="0" sz="1600" spc="-150">
                <a:latin typeface="Arial MT"/>
                <a:cs typeface="Arial MT"/>
              </a:rPr>
              <a:t>s</a:t>
            </a:r>
            <a:r>
              <a:rPr dirty="0" sz="1600" spc="-170">
                <a:latin typeface="Arial MT"/>
                <a:cs typeface="Arial MT"/>
              </a:rPr>
              <a:t>a</a:t>
            </a:r>
            <a:r>
              <a:rPr dirty="0" sz="1600" spc="-60">
                <a:latin typeface="Arial MT"/>
                <a:cs typeface="Arial MT"/>
              </a:rPr>
              <a:t>l</a:t>
            </a:r>
            <a:r>
              <a:rPr dirty="0" sz="1600" spc="-85">
                <a:latin typeface="Arial MT"/>
                <a:cs typeface="Arial MT"/>
              </a:rPr>
              <a:t>:  </a:t>
            </a:r>
            <a:r>
              <a:rPr dirty="0" sz="1600" spc="-145">
                <a:latin typeface="Arial MT"/>
                <a:cs typeface="Arial MT"/>
              </a:rPr>
              <a:t>Calzadas:</a:t>
            </a:r>
            <a:endParaRPr sz="1600">
              <a:latin typeface="Arial MT"/>
              <a:cs typeface="Arial MT"/>
            </a:endParaRPr>
          </a:p>
          <a:p>
            <a:pPr marL="12700" marR="859155">
              <a:lnSpc>
                <a:spcPts val="2060"/>
              </a:lnSpc>
              <a:spcBef>
                <a:spcPts val="85"/>
              </a:spcBef>
            </a:pPr>
            <a:r>
              <a:rPr dirty="0" sz="1600" spc="-145">
                <a:latin typeface="Arial MT"/>
                <a:cs typeface="Arial MT"/>
              </a:rPr>
              <a:t>Aceras: </a:t>
            </a:r>
            <a:r>
              <a:rPr dirty="0" sz="1600" spc="-140">
                <a:latin typeface="Arial MT"/>
                <a:cs typeface="Arial MT"/>
              </a:rPr>
              <a:t> </a:t>
            </a:r>
            <a:r>
              <a:rPr dirty="0" sz="1600" spc="-195">
                <a:latin typeface="Arial MT"/>
                <a:cs typeface="Arial MT"/>
              </a:rPr>
              <a:t>P</a:t>
            </a:r>
            <a:r>
              <a:rPr dirty="0" sz="1600" spc="-160">
                <a:latin typeface="Arial MT"/>
                <a:cs typeface="Arial MT"/>
              </a:rPr>
              <a:t>a</a:t>
            </a:r>
            <a:r>
              <a:rPr dirty="0" sz="1600" spc="-100">
                <a:latin typeface="Arial MT"/>
                <a:cs typeface="Arial MT"/>
              </a:rPr>
              <a:t>r</a:t>
            </a:r>
            <a:r>
              <a:rPr dirty="0" sz="1600" spc="-95">
                <a:latin typeface="Arial MT"/>
                <a:cs typeface="Arial MT"/>
              </a:rPr>
              <a:t>t</a:t>
            </a:r>
            <a:r>
              <a:rPr dirty="0" sz="1600" spc="-125">
                <a:latin typeface="Arial MT"/>
                <a:cs typeface="Arial MT"/>
              </a:rPr>
              <a:t>err</a:t>
            </a:r>
            <a:r>
              <a:rPr dirty="0" sz="1600" spc="-165">
                <a:latin typeface="Arial MT"/>
                <a:cs typeface="Arial MT"/>
              </a:rPr>
              <a:t>e</a:t>
            </a:r>
            <a:r>
              <a:rPr dirty="0" sz="1600" spc="-85">
                <a:latin typeface="Arial MT"/>
                <a:cs typeface="Arial MT"/>
              </a:rPr>
              <a:t>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98383" y="3387242"/>
            <a:ext cx="895350" cy="1070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5080" indent="22860">
              <a:lnSpc>
                <a:spcPct val="107000"/>
              </a:lnSpc>
              <a:spcBef>
                <a:spcPts val="100"/>
              </a:spcBef>
            </a:pPr>
            <a:r>
              <a:rPr dirty="0" sz="1600" spc="-160">
                <a:latin typeface="Arial MT"/>
                <a:cs typeface="Arial MT"/>
              </a:rPr>
              <a:t>2</a:t>
            </a:r>
            <a:r>
              <a:rPr dirty="0" sz="1600" spc="-165">
                <a:latin typeface="Arial MT"/>
                <a:cs typeface="Arial MT"/>
              </a:rPr>
              <a:t>6</a:t>
            </a:r>
            <a:r>
              <a:rPr dirty="0" sz="1600" spc="-90">
                <a:latin typeface="Arial MT"/>
                <a:cs typeface="Arial MT"/>
              </a:rPr>
              <a:t>.</a:t>
            </a:r>
            <a:r>
              <a:rPr dirty="0" sz="1600" spc="-165">
                <a:latin typeface="Arial MT"/>
                <a:cs typeface="Arial MT"/>
              </a:rPr>
              <a:t>00</a:t>
            </a:r>
            <a:r>
              <a:rPr dirty="0" sz="1600" spc="-105">
                <a:latin typeface="Arial MT"/>
                <a:cs typeface="Arial MT"/>
              </a:rPr>
              <a:t> </a:t>
            </a:r>
            <a:r>
              <a:rPr dirty="0" sz="1600" spc="-245">
                <a:latin typeface="Arial MT"/>
                <a:cs typeface="Arial MT"/>
              </a:rPr>
              <a:t>m</a:t>
            </a:r>
            <a:r>
              <a:rPr dirty="0" sz="1600" spc="-85">
                <a:latin typeface="Arial MT"/>
                <a:cs typeface="Arial MT"/>
              </a:rPr>
              <a:t>.  </a:t>
            </a:r>
            <a:r>
              <a:rPr dirty="0" sz="1600" spc="-160">
                <a:latin typeface="Arial MT"/>
                <a:cs typeface="Arial MT"/>
              </a:rPr>
              <a:t>1</a:t>
            </a:r>
            <a:r>
              <a:rPr dirty="0" sz="1600" spc="-165">
                <a:latin typeface="Arial MT"/>
                <a:cs typeface="Arial MT"/>
              </a:rPr>
              <a:t>0</a:t>
            </a:r>
            <a:r>
              <a:rPr dirty="0" sz="1600" spc="-90">
                <a:latin typeface="Arial MT"/>
                <a:cs typeface="Arial MT"/>
              </a:rPr>
              <a:t>.</a:t>
            </a:r>
            <a:r>
              <a:rPr dirty="0" sz="1600" spc="-190">
                <a:latin typeface="Arial MT"/>
                <a:cs typeface="Arial MT"/>
              </a:rPr>
              <a:t>00m</a:t>
            </a:r>
            <a:r>
              <a:rPr dirty="0" sz="1600" spc="-110">
                <a:latin typeface="Arial MT"/>
                <a:cs typeface="Arial MT"/>
              </a:rPr>
              <a:t> </a:t>
            </a:r>
            <a:r>
              <a:rPr dirty="0" sz="1600" spc="-130">
                <a:latin typeface="Arial MT"/>
                <a:cs typeface="Arial MT"/>
              </a:rPr>
              <a:t>c/u</a:t>
            </a:r>
            <a:r>
              <a:rPr dirty="0" sz="1600" spc="-85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22860">
              <a:lnSpc>
                <a:spcPct val="100000"/>
              </a:lnSpc>
              <a:spcBef>
                <a:spcPts val="130"/>
              </a:spcBef>
            </a:pPr>
            <a:r>
              <a:rPr dirty="0" sz="1600" spc="-160">
                <a:latin typeface="Arial MT"/>
                <a:cs typeface="Arial MT"/>
              </a:rPr>
              <a:t>2</a:t>
            </a:r>
            <a:r>
              <a:rPr dirty="0" sz="1600" spc="-90">
                <a:latin typeface="Arial MT"/>
                <a:cs typeface="Arial MT"/>
              </a:rPr>
              <a:t>.</a:t>
            </a:r>
            <a:r>
              <a:rPr dirty="0" sz="1600" spc="-165">
                <a:latin typeface="Arial MT"/>
                <a:cs typeface="Arial MT"/>
              </a:rPr>
              <a:t>00</a:t>
            </a:r>
            <a:r>
              <a:rPr dirty="0" sz="1600" spc="-95">
                <a:latin typeface="Arial MT"/>
                <a:cs typeface="Arial MT"/>
              </a:rPr>
              <a:t> </a:t>
            </a:r>
            <a:r>
              <a:rPr dirty="0" sz="1600" spc="-245">
                <a:latin typeface="Arial MT"/>
                <a:cs typeface="Arial MT"/>
              </a:rPr>
              <a:t>m</a:t>
            </a:r>
            <a:r>
              <a:rPr dirty="0" sz="1600" spc="-85">
                <a:latin typeface="Arial MT"/>
                <a:cs typeface="Arial MT"/>
              </a:rPr>
              <a:t> </a:t>
            </a:r>
            <a:r>
              <a:rPr dirty="0" sz="1600" spc="-130">
                <a:latin typeface="Arial MT"/>
                <a:cs typeface="Arial MT"/>
              </a:rPr>
              <a:t>c/u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600" spc="-160">
                <a:latin typeface="Arial MT"/>
                <a:cs typeface="Arial MT"/>
              </a:rPr>
              <a:t>2</a:t>
            </a:r>
            <a:r>
              <a:rPr dirty="0" sz="1600" spc="-90">
                <a:latin typeface="Arial MT"/>
                <a:cs typeface="Arial MT"/>
              </a:rPr>
              <a:t>.</a:t>
            </a:r>
            <a:r>
              <a:rPr dirty="0" sz="1600" spc="-165">
                <a:latin typeface="Arial MT"/>
                <a:cs typeface="Arial MT"/>
              </a:rPr>
              <a:t>00</a:t>
            </a:r>
            <a:r>
              <a:rPr dirty="0" sz="1600" spc="-95">
                <a:latin typeface="Arial MT"/>
                <a:cs typeface="Arial MT"/>
              </a:rPr>
              <a:t> </a:t>
            </a:r>
            <a:r>
              <a:rPr dirty="0" sz="1600" spc="-245">
                <a:latin typeface="Arial MT"/>
                <a:cs typeface="Arial MT"/>
              </a:rPr>
              <a:t>m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323" y="296036"/>
            <a:ext cx="2322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15">
                <a:uFill>
                  <a:solidFill>
                    <a:srgbClr val="000000"/>
                  </a:solidFill>
                </a:uFill>
              </a:rPr>
              <a:t>ANTECEDENTES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44196"/>
            <a:ext cx="1688592" cy="8382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51459" y="1915667"/>
            <a:ext cx="6161405" cy="3885565"/>
            <a:chOff x="251459" y="1915667"/>
            <a:chExt cx="6161405" cy="3885565"/>
          </a:xfrm>
        </p:grpSpPr>
        <p:sp>
          <p:nvSpPr>
            <p:cNvPr id="5" name="object 5"/>
            <p:cNvSpPr/>
            <p:nvPr/>
          </p:nvSpPr>
          <p:spPr>
            <a:xfrm>
              <a:off x="4356354" y="2822066"/>
              <a:ext cx="441959" cy="427990"/>
            </a:xfrm>
            <a:custGeom>
              <a:avLst/>
              <a:gdLst/>
              <a:ahLst/>
              <a:cxnLst/>
              <a:rect l="l" t="t" r="r" b="b"/>
              <a:pathLst>
                <a:path w="441960" h="427989">
                  <a:moveTo>
                    <a:pt x="31876" y="337438"/>
                  </a:moveTo>
                  <a:lnTo>
                    <a:pt x="0" y="427736"/>
                  </a:lnTo>
                  <a:lnTo>
                    <a:pt x="91440" y="399034"/>
                  </a:lnTo>
                  <a:lnTo>
                    <a:pt x="81123" y="388366"/>
                  </a:lnTo>
                  <a:lnTo>
                    <a:pt x="61341" y="388366"/>
                  </a:lnTo>
                  <a:lnTo>
                    <a:pt x="41401" y="367919"/>
                  </a:lnTo>
                  <a:lnTo>
                    <a:pt x="51711" y="357950"/>
                  </a:lnTo>
                  <a:lnTo>
                    <a:pt x="31876" y="337438"/>
                  </a:lnTo>
                  <a:close/>
                </a:path>
                <a:path w="441960" h="427989">
                  <a:moveTo>
                    <a:pt x="51711" y="357950"/>
                  </a:moveTo>
                  <a:lnTo>
                    <a:pt x="41401" y="367919"/>
                  </a:lnTo>
                  <a:lnTo>
                    <a:pt x="61341" y="388366"/>
                  </a:lnTo>
                  <a:lnTo>
                    <a:pt x="71564" y="378480"/>
                  </a:lnTo>
                  <a:lnTo>
                    <a:pt x="51711" y="357950"/>
                  </a:lnTo>
                  <a:close/>
                </a:path>
                <a:path w="441960" h="427989">
                  <a:moveTo>
                    <a:pt x="71564" y="378480"/>
                  </a:moveTo>
                  <a:lnTo>
                    <a:pt x="61341" y="388366"/>
                  </a:lnTo>
                  <a:lnTo>
                    <a:pt x="81123" y="388366"/>
                  </a:lnTo>
                  <a:lnTo>
                    <a:pt x="71564" y="378480"/>
                  </a:lnTo>
                  <a:close/>
                </a:path>
                <a:path w="441960" h="427989">
                  <a:moveTo>
                    <a:pt x="421894" y="0"/>
                  </a:moveTo>
                  <a:lnTo>
                    <a:pt x="51711" y="357950"/>
                  </a:lnTo>
                  <a:lnTo>
                    <a:pt x="71564" y="378480"/>
                  </a:lnTo>
                  <a:lnTo>
                    <a:pt x="441706" y="20574"/>
                  </a:lnTo>
                  <a:lnTo>
                    <a:pt x="421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36361" y="5231129"/>
              <a:ext cx="476250" cy="569595"/>
            </a:xfrm>
            <a:custGeom>
              <a:avLst/>
              <a:gdLst/>
              <a:ahLst/>
              <a:cxnLst/>
              <a:rect l="l" t="t" r="r" b="b"/>
              <a:pathLst>
                <a:path w="476250" h="569595">
                  <a:moveTo>
                    <a:pt x="410467" y="56856"/>
                  </a:moveTo>
                  <a:lnTo>
                    <a:pt x="0" y="551256"/>
                  </a:lnTo>
                  <a:lnTo>
                    <a:pt x="22098" y="569506"/>
                  </a:lnTo>
                  <a:lnTo>
                    <a:pt x="432460" y="75120"/>
                  </a:lnTo>
                  <a:lnTo>
                    <a:pt x="410467" y="56856"/>
                  </a:lnTo>
                  <a:close/>
                </a:path>
                <a:path w="476250" h="569595">
                  <a:moveTo>
                    <a:pt x="465456" y="45847"/>
                  </a:moveTo>
                  <a:lnTo>
                    <a:pt x="419608" y="45847"/>
                  </a:lnTo>
                  <a:lnTo>
                    <a:pt x="441578" y="64135"/>
                  </a:lnTo>
                  <a:lnTo>
                    <a:pt x="432460" y="75120"/>
                  </a:lnTo>
                  <a:lnTo>
                    <a:pt x="454405" y="93345"/>
                  </a:lnTo>
                  <a:lnTo>
                    <a:pt x="465456" y="45847"/>
                  </a:lnTo>
                  <a:close/>
                </a:path>
                <a:path w="476250" h="569595">
                  <a:moveTo>
                    <a:pt x="419608" y="45847"/>
                  </a:moveTo>
                  <a:lnTo>
                    <a:pt x="410467" y="56856"/>
                  </a:lnTo>
                  <a:lnTo>
                    <a:pt x="432460" y="75120"/>
                  </a:lnTo>
                  <a:lnTo>
                    <a:pt x="441578" y="64135"/>
                  </a:lnTo>
                  <a:lnTo>
                    <a:pt x="419608" y="45847"/>
                  </a:lnTo>
                  <a:close/>
                </a:path>
                <a:path w="476250" h="569595">
                  <a:moveTo>
                    <a:pt x="476123" y="0"/>
                  </a:moveTo>
                  <a:lnTo>
                    <a:pt x="388492" y="38608"/>
                  </a:lnTo>
                  <a:lnTo>
                    <a:pt x="410467" y="56856"/>
                  </a:lnTo>
                  <a:lnTo>
                    <a:pt x="419608" y="45847"/>
                  </a:lnTo>
                  <a:lnTo>
                    <a:pt x="465456" y="45847"/>
                  </a:lnTo>
                  <a:lnTo>
                    <a:pt x="47612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915667"/>
              <a:ext cx="5815584" cy="367436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04317" y="918717"/>
            <a:ext cx="8611870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800" spc="-170">
                <a:latin typeface="Arial MT"/>
                <a:cs typeface="Arial MT"/>
              </a:rPr>
              <a:t>Mediante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Informe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Concejo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Metropolitano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Quito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No.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IC-99-157,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se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aprueba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la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sección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transversal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la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calle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Camilo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Orejuela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conforme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las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hojas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trazado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vial</a:t>
            </a:r>
            <a:r>
              <a:rPr dirty="0" sz="1800" spc="-9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Nro.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32610-32710: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80479" y="2821965"/>
            <a:ext cx="1525905" cy="1068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00"/>
              </a:spcBef>
            </a:pPr>
            <a:r>
              <a:rPr dirty="0" sz="1600" spc="-195">
                <a:latin typeface="Arial MT"/>
                <a:cs typeface="Arial MT"/>
              </a:rPr>
              <a:t>S</a:t>
            </a:r>
            <a:r>
              <a:rPr dirty="0" sz="1600" spc="-160">
                <a:latin typeface="Arial MT"/>
                <a:cs typeface="Arial MT"/>
              </a:rPr>
              <a:t>e</a:t>
            </a:r>
            <a:r>
              <a:rPr dirty="0" sz="1600" spc="-150">
                <a:latin typeface="Arial MT"/>
                <a:cs typeface="Arial MT"/>
              </a:rPr>
              <a:t>cc</a:t>
            </a:r>
            <a:r>
              <a:rPr dirty="0" sz="1600" spc="-120">
                <a:latin typeface="Arial MT"/>
                <a:cs typeface="Arial MT"/>
              </a:rPr>
              <a:t>ió</a:t>
            </a:r>
            <a:r>
              <a:rPr dirty="0" sz="1600" spc="-165">
                <a:latin typeface="Arial MT"/>
                <a:cs typeface="Arial MT"/>
              </a:rPr>
              <a:t>n</a:t>
            </a:r>
            <a:r>
              <a:rPr dirty="0" sz="1600" spc="-90">
                <a:latin typeface="Arial MT"/>
                <a:cs typeface="Arial MT"/>
              </a:rPr>
              <a:t> </a:t>
            </a:r>
            <a:r>
              <a:rPr dirty="0" sz="1600" spc="-85">
                <a:latin typeface="Arial MT"/>
                <a:cs typeface="Arial MT"/>
              </a:rPr>
              <a:t>t</a:t>
            </a:r>
            <a:r>
              <a:rPr dirty="0" sz="1600" spc="-110">
                <a:latin typeface="Arial MT"/>
                <a:cs typeface="Arial MT"/>
              </a:rPr>
              <a:t>r</a:t>
            </a:r>
            <a:r>
              <a:rPr dirty="0" sz="1600" spc="-170">
                <a:latin typeface="Arial MT"/>
                <a:cs typeface="Arial MT"/>
              </a:rPr>
              <a:t>a</a:t>
            </a:r>
            <a:r>
              <a:rPr dirty="0" sz="1600" spc="-160">
                <a:latin typeface="Arial MT"/>
                <a:cs typeface="Arial MT"/>
              </a:rPr>
              <a:t>n</a:t>
            </a:r>
            <a:r>
              <a:rPr dirty="0" sz="1600" spc="-150">
                <a:latin typeface="Arial MT"/>
                <a:cs typeface="Arial MT"/>
              </a:rPr>
              <a:t>sv</a:t>
            </a:r>
            <a:r>
              <a:rPr dirty="0" sz="1600" spc="-135">
                <a:latin typeface="Arial MT"/>
                <a:cs typeface="Arial MT"/>
              </a:rPr>
              <a:t>er</a:t>
            </a:r>
            <a:r>
              <a:rPr dirty="0" sz="1600" spc="-150">
                <a:latin typeface="Arial MT"/>
                <a:cs typeface="Arial MT"/>
              </a:rPr>
              <a:t>s</a:t>
            </a:r>
            <a:r>
              <a:rPr dirty="0" sz="1600" spc="-170">
                <a:latin typeface="Arial MT"/>
                <a:cs typeface="Arial MT"/>
              </a:rPr>
              <a:t>a</a:t>
            </a:r>
            <a:r>
              <a:rPr dirty="0" sz="1600" spc="-60">
                <a:latin typeface="Arial MT"/>
                <a:cs typeface="Arial MT"/>
              </a:rPr>
              <a:t>l</a:t>
            </a:r>
            <a:r>
              <a:rPr dirty="0" sz="1600" spc="-85">
                <a:latin typeface="Arial MT"/>
                <a:cs typeface="Arial MT"/>
              </a:rPr>
              <a:t>:  </a:t>
            </a:r>
            <a:r>
              <a:rPr dirty="0" sz="1600" spc="-145">
                <a:latin typeface="Arial MT"/>
                <a:cs typeface="Arial MT"/>
              </a:rPr>
              <a:t>Calzadas: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-145">
                <a:latin typeface="Arial MT"/>
                <a:cs typeface="Arial MT"/>
              </a:rPr>
              <a:t>Aceras: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spc="-130">
                <a:latin typeface="Arial MT"/>
                <a:cs typeface="Arial MT"/>
              </a:rPr>
              <a:t>Parterre: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31809" y="2821965"/>
            <a:ext cx="849630" cy="1068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5080" indent="22860">
              <a:lnSpc>
                <a:spcPct val="106900"/>
              </a:lnSpc>
              <a:spcBef>
                <a:spcPts val="100"/>
              </a:spcBef>
            </a:pPr>
            <a:r>
              <a:rPr dirty="0" sz="1600" spc="-165">
                <a:latin typeface="Arial MT"/>
                <a:cs typeface="Arial MT"/>
              </a:rPr>
              <a:t>20</a:t>
            </a:r>
            <a:r>
              <a:rPr dirty="0" sz="1600" spc="-90">
                <a:latin typeface="Arial MT"/>
                <a:cs typeface="Arial MT"/>
              </a:rPr>
              <a:t>.</a:t>
            </a:r>
            <a:r>
              <a:rPr dirty="0" sz="1600" spc="-165">
                <a:latin typeface="Arial MT"/>
                <a:cs typeface="Arial MT"/>
              </a:rPr>
              <a:t>00</a:t>
            </a:r>
            <a:r>
              <a:rPr dirty="0" sz="1600" spc="-105">
                <a:latin typeface="Arial MT"/>
                <a:cs typeface="Arial MT"/>
              </a:rPr>
              <a:t> </a:t>
            </a:r>
            <a:r>
              <a:rPr dirty="0" sz="1600" spc="-245">
                <a:latin typeface="Arial MT"/>
                <a:cs typeface="Arial MT"/>
              </a:rPr>
              <a:t>m</a:t>
            </a:r>
            <a:r>
              <a:rPr dirty="0" sz="1600" spc="-85">
                <a:latin typeface="Arial MT"/>
                <a:cs typeface="Arial MT"/>
              </a:rPr>
              <a:t>.  </a:t>
            </a:r>
            <a:r>
              <a:rPr dirty="0" sz="1600" spc="-165">
                <a:latin typeface="Arial MT"/>
                <a:cs typeface="Arial MT"/>
              </a:rPr>
              <a:t>6</a:t>
            </a:r>
            <a:r>
              <a:rPr dirty="0" sz="1600" spc="-90">
                <a:latin typeface="Arial MT"/>
                <a:cs typeface="Arial MT"/>
              </a:rPr>
              <a:t>,</a:t>
            </a:r>
            <a:r>
              <a:rPr dirty="0" sz="1600" spc="-165">
                <a:latin typeface="Arial MT"/>
                <a:cs typeface="Arial MT"/>
              </a:rPr>
              <a:t>60</a:t>
            </a:r>
            <a:r>
              <a:rPr dirty="0" sz="1600" spc="-95">
                <a:latin typeface="Arial MT"/>
                <a:cs typeface="Arial MT"/>
              </a:rPr>
              <a:t> </a:t>
            </a:r>
            <a:r>
              <a:rPr dirty="0" sz="1600" spc="-245">
                <a:latin typeface="Arial MT"/>
                <a:cs typeface="Arial MT"/>
              </a:rPr>
              <a:t>m</a:t>
            </a:r>
            <a:r>
              <a:rPr dirty="0" sz="1600" spc="-80">
                <a:latin typeface="Arial MT"/>
                <a:cs typeface="Arial MT"/>
              </a:rPr>
              <a:t> </a:t>
            </a:r>
            <a:r>
              <a:rPr dirty="0" sz="1600" spc="-130">
                <a:latin typeface="Arial MT"/>
                <a:cs typeface="Arial MT"/>
              </a:rPr>
              <a:t>c/u</a:t>
            </a:r>
            <a:r>
              <a:rPr dirty="0" sz="1600" spc="-85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22860">
              <a:lnSpc>
                <a:spcPct val="100000"/>
              </a:lnSpc>
              <a:spcBef>
                <a:spcPts val="130"/>
              </a:spcBef>
            </a:pPr>
            <a:r>
              <a:rPr dirty="0" sz="1600" spc="-165">
                <a:latin typeface="Arial MT"/>
                <a:cs typeface="Arial MT"/>
              </a:rPr>
              <a:t>2</a:t>
            </a:r>
            <a:r>
              <a:rPr dirty="0" sz="1600" spc="-90">
                <a:latin typeface="Arial MT"/>
                <a:cs typeface="Arial MT"/>
              </a:rPr>
              <a:t>.</a:t>
            </a:r>
            <a:r>
              <a:rPr dirty="0" sz="1600" spc="-165">
                <a:latin typeface="Arial MT"/>
                <a:cs typeface="Arial MT"/>
              </a:rPr>
              <a:t>40</a:t>
            </a:r>
            <a:r>
              <a:rPr dirty="0" sz="1600" spc="-95">
                <a:latin typeface="Arial MT"/>
                <a:cs typeface="Arial MT"/>
              </a:rPr>
              <a:t> </a:t>
            </a:r>
            <a:r>
              <a:rPr dirty="0" sz="1600" spc="-245">
                <a:latin typeface="Arial MT"/>
                <a:cs typeface="Arial MT"/>
              </a:rPr>
              <a:t>m</a:t>
            </a:r>
            <a:r>
              <a:rPr dirty="0" sz="1600" spc="-85">
                <a:latin typeface="Arial MT"/>
                <a:cs typeface="Arial MT"/>
              </a:rPr>
              <a:t> </a:t>
            </a:r>
            <a:r>
              <a:rPr dirty="0" sz="1600" spc="-135">
                <a:latin typeface="Arial MT"/>
                <a:cs typeface="Arial MT"/>
              </a:rPr>
              <a:t>c/u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spc="-165">
                <a:latin typeface="Arial MT"/>
                <a:cs typeface="Arial MT"/>
              </a:rPr>
              <a:t>2</a:t>
            </a:r>
            <a:r>
              <a:rPr dirty="0" sz="1600" spc="-90">
                <a:latin typeface="Arial MT"/>
                <a:cs typeface="Arial MT"/>
              </a:rPr>
              <a:t>.</a:t>
            </a:r>
            <a:r>
              <a:rPr dirty="0" sz="1600" spc="-165">
                <a:latin typeface="Arial MT"/>
                <a:cs typeface="Arial MT"/>
              </a:rPr>
              <a:t>00</a:t>
            </a:r>
            <a:r>
              <a:rPr dirty="0" sz="1600" spc="-95">
                <a:latin typeface="Arial MT"/>
                <a:cs typeface="Arial MT"/>
              </a:rPr>
              <a:t> </a:t>
            </a:r>
            <a:r>
              <a:rPr dirty="0" sz="1600" spc="-245">
                <a:latin typeface="Arial MT"/>
                <a:cs typeface="Arial MT"/>
              </a:rPr>
              <a:t>m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4292" y="399034"/>
            <a:ext cx="45707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-3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dirty="0" u="heavy" spc="-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pc="-4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</a:t>
            </a:r>
            <a:r>
              <a:rPr dirty="0" u="heavy" spc="-2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</a:t>
            </a:r>
            <a:r>
              <a:rPr dirty="0" u="heavy" spc="-10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2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TÉ</a:t>
            </a:r>
            <a:r>
              <a:rPr dirty="0" u="heavy" spc="-3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dirty="0" u="heavy" spc="-2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NICOS</a:t>
            </a:r>
            <a:r>
              <a:rPr dirty="0" u="heavy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dirty="0" u="heavy" spc="-3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dirty="0" u="heavy" spc="-3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OPU</a:t>
            </a:r>
            <a:r>
              <a:rPr dirty="0" u="heavy" spc="-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dirty="0" u="heavy" spc="-3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dirty="0" u="heavy" spc="-2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788" y="1047749"/>
            <a:ext cx="8409940" cy="1320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5199"/>
              </a:lnSpc>
              <a:spcBef>
                <a:spcPts val="95"/>
              </a:spcBef>
            </a:pPr>
            <a:r>
              <a:rPr dirty="0" sz="1800" spc="-200">
                <a:latin typeface="Arial MT"/>
                <a:cs typeface="Arial MT"/>
              </a:rPr>
              <a:t>Con </a:t>
            </a:r>
            <a:r>
              <a:rPr dirty="0" sz="1800" spc="-185">
                <a:latin typeface="Arial MT"/>
                <a:cs typeface="Arial MT"/>
              </a:rPr>
              <a:t>una </a:t>
            </a:r>
            <a:r>
              <a:rPr dirty="0" sz="1800" spc="-145">
                <a:latin typeface="Arial MT"/>
                <a:cs typeface="Arial MT"/>
              </a:rPr>
              <a:t>longitud </a:t>
            </a:r>
            <a:r>
              <a:rPr dirty="0" sz="1800" spc="-185">
                <a:latin typeface="Arial MT"/>
                <a:cs typeface="Arial MT"/>
              </a:rPr>
              <a:t>de </a:t>
            </a:r>
            <a:r>
              <a:rPr dirty="0" sz="1800" spc="-145">
                <a:latin typeface="Arial MT"/>
                <a:cs typeface="Arial MT"/>
              </a:rPr>
              <a:t>vía </a:t>
            </a:r>
            <a:r>
              <a:rPr dirty="0" sz="1800" spc="-180">
                <a:latin typeface="Arial MT"/>
                <a:cs typeface="Arial MT"/>
              </a:rPr>
              <a:t>de </a:t>
            </a:r>
            <a:r>
              <a:rPr dirty="0" sz="1800" spc="-170">
                <a:latin typeface="Arial MT"/>
                <a:cs typeface="Arial MT"/>
              </a:rPr>
              <a:t>612.91 </a:t>
            </a:r>
            <a:r>
              <a:rPr dirty="0" sz="1800" spc="-160">
                <a:latin typeface="Arial MT"/>
                <a:cs typeface="Arial MT"/>
              </a:rPr>
              <a:t>metros, </a:t>
            </a:r>
            <a:r>
              <a:rPr dirty="0" sz="1800" spc="-130">
                <a:latin typeface="Arial MT"/>
                <a:cs typeface="Arial MT"/>
              </a:rPr>
              <a:t>la </a:t>
            </a:r>
            <a:r>
              <a:rPr dirty="0" sz="1800" spc="-160">
                <a:latin typeface="Arial MT"/>
                <a:cs typeface="Arial MT"/>
              </a:rPr>
              <a:t>sección </a:t>
            </a:r>
            <a:r>
              <a:rPr dirty="0" sz="1800" spc="-150">
                <a:latin typeface="Arial MT"/>
                <a:cs typeface="Arial MT"/>
              </a:rPr>
              <a:t>transversal </a:t>
            </a:r>
            <a:r>
              <a:rPr dirty="0" sz="1800" spc="-165">
                <a:latin typeface="Arial MT"/>
                <a:cs typeface="Arial MT"/>
              </a:rPr>
              <a:t>propuesta </a:t>
            </a:r>
            <a:r>
              <a:rPr dirty="0" sz="1800" spc="-160">
                <a:latin typeface="Arial MT"/>
                <a:cs typeface="Arial MT"/>
              </a:rPr>
              <a:t>por </a:t>
            </a:r>
            <a:r>
              <a:rPr dirty="0" sz="1800" spc="-125">
                <a:latin typeface="Arial MT"/>
                <a:cs typeface="Arial MT"/>
              </a:rPr>
              <a:t>la </a:t>
            </a:r>
            <a:r>
              <a:rPr dirty="0" sz="1800" spc="-190">
                <a:latin typeface="Arial MT"/>
                <a:cs typeface="Arial MT"/>
              </a:rPr>
              <a:t>Empresa </a:t>
            </a:r>
            <a:r>
              <a:rPr dirty="0" sz="1800" spc="-155">
                <a:latin typeface="Arial MT"/>
                <a:cs typeface="Arial MT"/>
              </a:rPr>
              <a:t>Publica </a:t>
            </a:r>
            <a:r>
              <a:rPr dirty="0" sz="1800" spc="-15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Metropolitana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-18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Movilidad </a:t>
            </a:r>
            <a:r>
              <a:rPr dirty="0" sz="1800" spc="-165">
                <a:latin typeface="Arial MT"/>
                <a:cs typeface="Arial MT"/>
              </a:rPr>
              <a:t>y</a:t>
            </a:r>
            <a:r>
              <a:rPr dirty="0" sz="1800" spc="-16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Obras</a:t>
            </a:r>
            <a:r>
              <a:rPr dirty="0" sz="1800" spc="-18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Públicas</a:t>
            </a:r>
            <a:r>
              <a:rPr dirty="0" sz="1800" spc="-15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-180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la </a:t>
            </a:r>
            <a:r>
              <a:rPr dirty="0" sz="1800" spc="-135">
                <a:latin typeface="Arial MT"/>
                <a:cs typeface="Arial MT"/>
              </a:rPr>
              <a:t>calle </a:t>
            </a:r>
            <a:r>
              <a:rPr dirty="0" sz="1800" spc="-175">
                <a:latin typeface="Arial MT"/>
                <a:cs typeface="Arial MT"/>
              </a:rPr>
              <a:t>Camilo</a:t>
            </a:r>
            <a:r>
              <a:rPr dirty="0" sz="1800" spc="150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orejuela </a:t>
            </a:r>
            <a:r>
              <a:rPr dirty="0" sz="1800" spc="-165">
                <a:latin typeface="Arial MT"/>
                <a:cs typeface="Arial MT"/>
              </a:rPr>
              <a:t>(Oe8) </a:t>
            </a:r>
            <a:r>
              <a:rPr dirty="0" sz="1800" spc="-185">
                <a:latin typeface="Arial MT"/>
                <a:cs typeface="Arial MT"/>
              </a:rPr>
              <a:t>–</a:t>
            </a:r>
            <a:r>
              <a:rPr dirty="0" sz="1800" spc="130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tramo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desde</a:t>
            </a:r>
            <a:r>
              <a:rPr dirty="0" sz="1800" spc="140">
                <a:latin typeface="Arial MT"/>
                <a:cs typeface="Arial MT"/>
              </a:rPr>
              <a:t> </a:t>
            </a:r>
            <a:r>
              <a:rPr dirty="0" sz="1800" spc="-135">
                <a:latin typeface="Arial MT"/>
                <a:cs typeface="Arial MT"/>
              </a:rPr>
              <a:t>el </a:t>
            </a:r>
            <a:r>
              <a:rPr dirty="0" sz="1800" spc="-13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predio Nro. </a:t>
            </a:r>
            <a:r>
              <a:rPr dirty="0" sz="1800" spc="-180">
                <a:latin typeface="Arial MT"/>
                <a:cs typeface="Arial MT"/>
              </a:rPr>
              <a:t>548124 </a:t>
            </a:r>
            <a:r>
              <a:rPr dirty="0" sz="1800" spc="-155">
                <a:latin typeface="Arial MT"/>
                <a:cs typeface="Arial MT"/>
              </a:rPr>
              <a:t>abs. </a:t>
            </a:r>
            <a:r>
              <a:rPr dirty="0" sz="1800" spc="-170">
                <a:latin typeface="Arial MT"/>
                <a:cs typeface="Arial MT"/>
              </a:rPr>
              <a:t>0+126.09 </a:t>
            </a:r>
            <a:r>
              <a:rPr dirty="0" sz="1800" spc="-165">
                <a:latin typeface="Arial MT"/>
                <a:cs typeface="Arial MT"/>
              </a:rPr>
              <a:t>hasta </a:t>
            </a:r>
            <a:r>
              <a:rPr dirty="0" sz="1800" spc="-125">
                <a:latin typeface="Arial MT"/>
                <a:cs typeface="Arial MT"/>
              </a:rPr>
              <a:t>la </a:t>
            </a:r>
            <a:r>
              <a:rPr dirty="0" sz="1800" spc="-140">
                <a:latin typeface="Arial MT"/>
                <a:cs typeface="Arial MT"/>
              </a:rPr>
              <a:t>calle </a:t>
            </a:r>
            <a:r>
              <a:rPr dirty="0" sz="1800" spc="-160">
                <a:latin typeface="Arial MT"/>
                <a:cs typeface="Arial MT"/>
              </a:rPr>
              <a:t>(S48) </a:t>
            </a:r>
            <a:r>
              <a:rPr dirty="0" sz="1800" spc="-155">
                <a:latin typeface="Arial MT"/>
                <a:cs typeface="Arial MT"/>
              </a:rPr>
              <a:t>abs. </a:t>
            </a:r>
            <a:r>
              <a:rPr dirty="0" sz="1800" spc="-165">
                <a:latin typeface="Arial MT"/>
                <a:cs typeface="Arial MT"/>
              </a:rPr>
              <a:t>0+739.00, </a:t>
            </a:r>
            <a:r>
              <a:rPr dirty="0" sz="1800" spc="-170">
                <a:latin typeface="Arial MT"/>
                <a:cs typeface="Arial MT"/>
              </a:rPr>
              <a:t>se conforma </a:t>
            </a:r>
            <a:r>
              <a:rPr dirty="0" sz="1800" spc="-180">
                <a:latin typeface="Arial MT"/>
                <a:cs typeface="Arial MT"/>
              </a:rPr>
              <a:t>de </a:t>
            </a:r>
            <a:r>
              <a:rPr dirty="0" sz="1800" spc="-125">
                <a:latin typeface="Arial MT"/>
                <a:cs typeface="Arial MT"/>
              </a:rPr>
              <a:t>la </a:t>
            </a:r>
            <a:r>
              <a:rPr dirty="0" sz="1800" spc="-150">
                <a:latin typeface="Arial MT"/>
                <a:cs typeface="Arial MT"/>
              </a:rPr>
              <a:t>siguiente </a:t>
            </a:r>
            <a:r>
              <a:rPr dirty="0" sz="1800" spc="-14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manera</a:t>
            </a:r>
            <a:r>
              <a:rPr dirty="0" sz="2000" spc="-165">
                <a:latin typeface="Segoe UI Symbol"/>
                <a:cs typeface="Segoe UI Symbol"/>
              </a:rPr>
              <a:t>:</a:t>
            </a:r>
            <a:endParaRPr sz="2000">
              <a:latin typeface="Segoe UI Symbol"/>
              <a:cs typeface="Segoe UI Symbo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45719"/>
            <a:ext cx="1688592" cy="838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4524" y="2426207"/>
            <a:ext cx="6816852" cy="3105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441" y="399034"/>
            <a:ext cx="44875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-3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dirty="0" u="heavy" spc="-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pc="-4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</a:t>
            </a:r>
            <a:r>
              <a:rPr dirty="0" u="heavy" spc="-2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</a:t>
            </a:r>
            <a:r>
              <a:rPr dirty="0" u="heavy" spc="-10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2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TÉ</a:t>
            </a:r>
            <a:r>
              <a:rPr dirty="0" u="heavy" spc="-3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dirty="0" u="heavy" spc="-2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NICOS</a:t>
            </a:r>
            <a:r>
              <a:rPr dirty="0" u="heavy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dirty="0" u="heavy" spc="-3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dirty="0" u="heavy" spc="-3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OPU</a:t>
            </a:r>
            <a:r>
              <a:rPr dirty="0" u="heavy" spc="-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dirty="0" u="heavy" spc="-3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dirty="0" u="heavy" spc="-3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96154" y="2133727"/>
            <a:ext cx="3863975" cy="2233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 spc="-225">
                <a:latin typeface="Arial MT"/>
                <a:cs typeface="Arial MT"/>
              </a:rPr>
              <a:t>E</a:t>
            </a:r>
            <a:r>
              <a:rPr dirty="0" sz="1800" spc="-185">
                <a:latin typeface="Arial MT"/>
                <a:cs typeface="Arial MT"/>
              </a:rPr>
              <a:t>n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75">
                <a:latin typeface="Arial MT"/>
                <a:cs typeface="Arial MT"/>
              </a:rPr>
              <a:t>l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180">
                <a:latin typeface="Arial MT"/>
                <a:cs typeface="Arial MT"/>
              </a:rPr>
              <a:t>ec</a:t>
            </a:r>
            <a:r>
              <a:rPr dirty="0" sz="1800" spc="-85">
                <a:latin typeface="Arial MT"/>
                <a:cs typeface="Arial MT"/>
              </a:rPr>
              <a:t>t</a:t>
            </a:r>
            <a:r>
              <a:rPr dirty="0" sz="1800" spc="-190">
                <a:latin typeface="Arial MT"/>
                <a:cs typeface="Arial MT"/>
              </a:rPr>
              <a:t>o</a:t>
            </a:r>
            <a:r>
              <a:rPr dirty="0" sz="1800" spc="-110">
                <a:latin typeface="Arial MT"/>
                <a:cs typeface="Arial MT"/>
              </a:rPr>
              <a:t>r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d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L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100">
                <a:latin typeface="Arial MT"/>
                <a:cs typeface="Arial MT"/>
              </a:rPr>
              <a:t>“</a:t>
            </a:r>
            <a:r>
              <a:rPr dirty="0" sz="1800" spc="-235">
                <a:latin typeface="Arial MT"/>
                <a:cs typeface="Arial MT"/>
              </a:rPr>
              <a:t>Y</a:t>
            </a:r>
            <a:r>
              <a:rPr dirty="0" sz="1800" spc="-100">
                <a:latin typeface="Arial MT"/>
                <a:cs typeface="Arial MT"/>
              </a:rPr>
              <a:t>”</a:t>
            </a:r>
            <a:r>
              <a:rPr dirty="0" sz="1800" spc="-90">
                <a:latin typeface="Arial MT"/>
                <a:cs typeface="Arial MT"/>
              </a:rPr>
              <a:t>,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l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v</a:t>
            </a:r>
            <a:r>
              <a:rPr dirty="0" sz="1800" spc="-85">
                <a:latin typeface="Arial MT"/>
                <a:cs typeface="Arial MT"/>
              </a:rPr>
              <a:t>í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s</a:t>
            </a:r>
            <a:r>
              <a:rPr dirty="0" sz="1800" spc="-180">
                <a:latin typeface="Arial MT"/>
                <a:cs typeface="Arial MT"/>
              </a:rPr>
              <a:t>e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</a:t>
            </a:r>
            <a:r>
              <a:rPr dirty="0" sz="1800" spc="-135">
                <a:latin typeface="Arial MT"/>
                <a:cs typeface="Arial MT"/>
              </a:rPr>
              <a:t>riva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h</a:t>
            </a:r>
            <a:r>
              <a:rPr dirty="0" sz="1800" spc="-135">
                <a:latin typeface="Arial MT"/>
                <a:cs typeface="Arial MT"/>
              </a:rPr>
              <a:t>acia  </a:t>
            </a:r>
            <a:r>
              <a:rPr dirty="0" sz="1800" spc="-130">
                <a:latin typeface="Arial MT"/>
                <a:cs typeface="Arial MT"/>
              </a:rPr>
              <a:t>la </a:t>
            </a:r>
            <a:r>
              <a:rPr dirty="0" sz="1800" spc="-150">
                <a:latin typeface="Arial MT"/>
                <a:cs typeface="Arial MT"/>
              </a:rPr>
              <a:t>izquierda </a:t>
            </a:r>
            <a:r>
              <a:rPr dirty="0" sz="1800" spc="-165">
                <a:latin typeface="Arial MT"/>
                <a:cs typeface="Arial MT"/>
              </a:rPr>
              <a:t>continuando </a:t>
            </a:r>
            <a:r>
              <a:rPr dirty="0" sz="1800" spc="-125">
                <a:latin typeface="Arial MT"/>
                <a:cs typeface="Arial MT"/>
              </a:rPr>
              <a:t>la </a:t>
            </a:r>
            <a:r>
              <a:rPr dirty="0" sz="1800" spc="-175">
                <a:latin typeface="Arial MT"/>
                <a:cs typeface="Arial MT"/>
              </a:rPr>
              <a:t>Camilo </a:t>
            </a:r>
            <a:r>
              <a:rPr dirty="0" sz="1800" spc="-160">
                <a:latin typeface="Arial MT"/>
                <a:cs typeface="Arial MT"/>
              </a:rPr>
              <a:t>Orejuela </a:t>
            </a:r>
            <a:r>
              <a:rPr dirty="0" sz="1800" spc="-165">
                <a:latin typeface="Arial MT"/>
                <a:cs typeface="Arial MT"/>
              </a:rPr>
              <a:t>y </a:t>
            </a:r>
            <a:r>
              <a:rPr dirty="0" sz="1800" spc="-160">
                <a:latin typeface="Arial MT"/>
                <a:cs typeface="Arial MT"/>
              </a:rPr>
              <a:t> hacia</a:t>
            </a:r>
            <a:r>
              <a:rPr dirty="0" sz="1800" spc="-155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la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derecha</a:t>
            </a:r>
            <a:r>
              <a:rPr dirty="0" sz="1800" spc="16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180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la</a:t>
            </a:r>
            <a:r>
              <a:rPr dirty="0" sz="1800" spc="-12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calle</a:t>
            </a:r>
            <a:r>
              <a:rPr dirty="0" sz="1800" spc="-13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S48,</a:t>
            </a:r>
            <a:r>
              <a:rPr dirty="0" sz="1800" spc="-16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en</a:t>
            </a:r>
            <a:r>
              <a:rPr dirty="0" sz="1800" spc="-18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esta </a:t>
            </a:r>
            <a:r>
              <a:rPr dirty="0" sz="1800" spc="-155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intersección</a:t>
            </a:r>
            <a:r>
              <a:rPr dirty="0" sz="1800" spc="-145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se</a:t>
            </a:r>
            <a:r>
              <a:rPr dirty="0" sz="1800" spc="-165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propone</a:t>
            </a:r>
            <a:r>
              <a:rPr dirty="0" sz="1800" spc="-16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una</a:t>
            </a:r>
            <a:r>
              <a:rPr dirty="0" sz="1800" spc="-18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transición</a:t>
            </a:r>
            <a:r>
              <a:rPr dirty="0" sz="1800" spc="-14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del </a:t>
            </a:r>
            <a:r>
              <a:rPr dirty="0" sz="1800" spc="-14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195">
                <a:latin typeface="Arial MT"/>
                <a:cs typeface="Arial MT"/>
              </a:rPr>
              <a:t>n</a:t>
            </a:r>
            <a:r>
              <a:rPr dirty="0" sz="1800" spc="-150">
                <a:latin typeface="Arial MT"/>
                <a:cs typeface="Arial MT"/>
              </a:rPr>
              <a:t>c</a:t>
            </a:r>
            <a:r>
              <a:rPr dirty="0" sz="1800" spc="-190">
                <a:latin typeface="Arial MT"/>
                <a:cs typeface="Arial MT"/>
              </a:rPr>
              <a:t>h</a:t>
            </a:r>
            <a:r>
              <a:rPr dirty="0" sz="1800" spc="-185">
                <a:latin typeface="Arial MT"/>
                <a:cs typeface="Arial MT"/>
              </a:rPr>
              <a:t>o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d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70">
                <a:latin typeface="Arial MT"/>
                <a:cs typeface="Arial MT"/>
              </a:rPr>
              <a:t>l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c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85">
                <a:latin typeface="Arial MT"/>
                <a:cs typeface="Arial MT"/>
              </a:rPr>
              <a:t>l</a:t>
            </a:r>
            <a:r>
              <a:rPr dirty="0" sz="1800" spc="-165">
                <a:latin typeface="Arial MT"/>
                <a:cs typeface="Arial MT"/>
              </a:rPr>
              <a:t>z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190">
                <a:latin typeface="Arial MT"/>
                <a:cs typeface="Arial MT"/>
              </a:rPr>
              <a:t>d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1</a:t>
            </a:r>
            <a:r>
              <a:rPr dirty="0" sz="1800" spc="-190">
                <a:latin typeface="Arial MT"/>
                <a:cs typeface="Arial MT"/>
              </a:rPr>
              <a:t>0</a:t>
            </a:r>
            <a:r>
              <a:rPr dirty="0" sz="1800" spc="-270">
                <a:latin typeface="Arial MT"/>
                <a:cs typeface="Arial MT"/>
              </a:rPr>
              <a:t>m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0">
                <a:latin typeface="Arial MT"/>
                <a:cs typeface="Arial MT"/>
              </a:rPr>
              <a:t>(</a:t>
            </a:r>
            <a:r>
              <a:rPr dirty="0" sz="1800" spc="-190">
                <a:latin typeface="Arial MT"/>
                <a:cs typeface="Arial MT"/>
              </a:rPr>
              <a:t>d</a:t>
            </a:r>
            <a:r>
              <a:rPr dirty="0" sz="1800" spc="-195">
                <a:latin typeface="Arial MT"/>
                <a:cs typeface="Arial MT"/>
              </a:rPr>
              <a:t>o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c</a:t>
            </a:r>
            <a:r>
              <a:rPr dirty="0" sz="1800" spc="-140">
                <a:latin typeface="Arial MT"/>
                <a:cs typeface="Arial MT"/>
              </a:rPr>
              <a:t>arr</a:t>
            </a:r>
            <a:r>
              <a:rPr dirty="0" sz="1800" spc="-85">
                <a:latin typeface="Arial MT"/>
                <a:cs typeface="Arial MT"/>
              </a:rPr>
              <a:t>i</a:t>
            </a:r>
            <a:r>
              <a:rPr dirty="0" sz="1800" spc="-80">
                <a:latin typeface="Arial MT"/>
                <a:cs typeface="Arial MT"/>
              </a:rPr>
              <a:t>l</a:t>
            </a:r>
            <a:r>
              <a:rPr dirty="0" sz="1800" spc="-195">
                <a:latin typeface="Arial MT"/>
                <a:cs typeface="Arial MT"/>
              </a:rPr>
              <a:t>e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110">
                <a:latin typeface="Arial MT"/>
                <a:cs typeface="Arial MT"/>
              </a:rPr>
              <a:t>)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35">
                <a:latin typeface="Arial MT"/>
                <a:cs typeface="Arial MT"/>
              </a:rPr>
              <a:t>ha  </a:t>
            </a:r>
            <a:r>
              <a:rPr dirty="0" sz="1800" spc="-229">
                <a:latin typeface="Arial MT"/>
                <a:cs typeface="Arial MT"/>
              </a:rPr>
              <a:t>5m</a:t>
            </a:r>
            <a:r>
              <a:rPr dirty="0" sz="1800" spc="-22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(un</a:t>
            </a:r>
            <a:r>
              <a:rPr dirty="0" sz="1800" spc="-150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carril) </a:t>
            </a:r>
            <a:r>
              <a:rPr dirty="0" sz="1800" spc="-165">
                <a:latin typeface="Arial MT"/>
                <a:cs typeface="Arial MT"/>
              </a:rPr>
              <a:t>debido</a:t>
            </a:r>
            <a:r>
              <a:rPr dirty="0" sz="1800" spc="-16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18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que</a:t>
            </a:r>
            <a:r>
              <a:rPr dirty="0" sz="1800" spc="-180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la </a:t>
            </a:r>
            <a:r>
              <a:rPr dirty="0" sz="1800" spc="-135">
                <a:latin typeface="Arial MT"/>
                <a:cs typeface="Arial MT"/>
              </a:rPr>
              <a:t>calle </a:t>
            </a:r>
            <a:r>
              <a:rPr dirty="0" sz="1800" spc="-195">
                <a:latin typeface="Arial MT"/>
                <a:cs typeface="Arial MT"/>
              </a:rPr>
              <a:t>S48</a:t>
            </a:r>
            <a:r>
              <a:rPr dirty="0" sz="1800" spc="-19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es </a:t>
            </a:r>
            <a:r>
              <a:rPr dirty="0" sz="1800" spc="-175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b</a:t>
            </a:r>
            <a:r>
              <a:rPr dirty="0" sz="1800" spc="-85">
                <a:latin typeface="Arial MT"/>
                <a:cs typeface="Arial MT"/>
              </a:rPr>
              <a:t>i</a:t>
            </a:r>
            <a:r>
              <a:rPr dirty="0" sz="1800" spc="-190">
                <a:latin typeface="Arial MT"/>
                <a:cs typeface="Arial MT"/>
              </a:rPr>
              <a:t>d</a:t>
            </a:r>
            <a:r>
              <a:rPr dirty="0" sz="1800" spc="-85">
                <a:latin typeface="Arial MT"/>
                <a:cs typeface="Arial MT"/>
              </a:rPr>
              <a:t>i</a:t>
            </a:r>
            <a:r>
              <a:rPr dirty="0" sz="1800" spc="-150">
                <a:latin typeface="Arial MT"/>
                <a:cs typeface="Arial MT"/>
              </a:rPr>
              <a:t>rec</a:t>
            </a:r>
            <a:r>
              <a:rPr dirty="0" sz="1800" spc="-160">
                <a:latin typeface="Arial MT"/>
                <a:cs typeface="Arial MT"/>
              </a:rPr>
              <a:t>c</a:t>
            </a:r>
            <a:r>
              <a:rPr dirty="0" sz="1800" spc="-80">
                <a:latin typeface="Arial MT"/>
                <a:cs typeface="Arial MT"/>
              </a:rPr>
              <a:t>i</a:t>
            </a:r>
            <a:r>
              <a:rPr dirty="0" sz="1800" spc="-195">
                <a:latin typeface="Arial MT"/>
                <a:cs typeface="Arial MT"/>
              </a:rPr>
              <a:t>o</a:t>
            </a:r>
            <a:r>
              <a:rPr dirty="0" sz="1800" spc="-190">
                <a:latin typeface="Arial MT"/>
                <a:cs typeface="Arial MT"/>
              </a:rPr>
              <a:t>n</a:t>
            </a:r>
            <a:r>
              <a:rPr dirty="0" sz="1800" spc="-195">
                <a:latin typeface="Arial MT"/>
                <a:cs typeface="Arial MT"/>
              </a:rPr>
              <a:t>a</a:t>
            </a:r>
            <a:r>
              <a:rPr dirty="0" sz="1800" spc="-75">
                <a:latin typeface="Arial MT"/>
                <a:cs typeface="Arial MT"/>
              </a:rPr>
              <a:t>l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(un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c</a:t>
            </a:r>
            <a:r>
              <a:rPr dirty="0" sz="1800" spc="-140">
                <a:latin typeface="Arial MT"/>
                <a:cs typeface="Arial MT"/>
              </a:rPr>
              <a:t>arr</a:t>
            </a:r>
            <a:r>
              <a:rPr dirty="0" sz="1800" spc="-85">
                <a:latin typeface="Arial MT"/>
                <a:cs typeface="Arial MT"/>
              </a:rPr>
              <a:t>i</a:t>
            </a:r>
            <a:r>
              <a:rPr dirty="0" sz="1800" spc="-75">
                <a:latin typeface="Arial MT"/>
                <a:cs typeface="Arial MT"/>
              </a:rPr>
              <a:t>l</a:t>
            </a:r>
            <a:r>
              <a:rPr dirty="0" sz="1800" spc="-95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po</a:t>
            </a:r>
            <a:r>
              <a:rPr dirty="0" sz="1800" spc="-110">
                <a:latin typeface="Arial MT"/>
                <a:cs typeface="Arial MT"/>
              </a:rPr>
              <a:t>r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195">
                <a:latin typeface="Arial MT"/>
                <a:cs typeface="Arial MT"/>
              </a:rPr>
              <a:t>n</a:t>
            </a:r>
            <a:r>
              <a:rPr dirty="0" sz="1800" spc="-90">
                <a:latin typeface="Arial MT"/>
                <a:cs typeface="Arial MT"/>
              </a:rPr>
              <a:t>t</a:t>
            </a:r>
            <a:r>
              <a:rPr dirty="0" sz="1800" spc="-85">
                <a:latin typeface="Arial MT"/>
                <a:cs typeface="Arial MT"/>
              </a:rPr>
              <a:t>i</a:t>
            </a:r>
            <a:r>
              <a:rPr dirty="0" sz="1800" spc="-190">
                <a:latin typeface="Arial MT"/>
                <a:cs typeface="Arial MT"/>
              </a:rPr>
              <a:t>d</a:t>
            </a:r>
            <a:r>
              <a:rPr dirty="0" sz="1800" spc="-195">
                <a:latin typeface="Arial MT"/>
                <a:cs typeface="Arial MT"/>
              </a:rPr>
              <a:t>o</a:t>
            </a:r>
            <a:r>
              <a:rPr dirty="0" sz="1800" spc="-110">
                <a:latin typeface="Arial MT"/>
                <a:cs typeface="Arial MT"/>
              </a:rPr>
              <a:t>)</a:t>
            </a:r>
            <a:r>
              <a:rPr dirty="0" sz="1800" spc="-9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45719"/>
            <a:ext cx="1688592" cy="8382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8802" y="1314830"/>
            <a:ext cx="4108450" cy="4844415"/>
            <a:chOff x="328802" y="1314830"/>
            <a:chExt cx="4108450" cy="48444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1324466"/>
              <a:ext cx="4074099" cy="48248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3565" y="1319593"/>
              <a:ext cx="4098925" cy="4834890"/>
            </a:xfrm>
            <a:custGeom>
              <a:avLst/>
              <a:gdLst/>
              <a:ahLst/>
              <a:cxnLst/>
              <a:rect l="l" t="t" r="r" b="b"/>
              <a:pathLst>
                <a:path w="4098925" h="4834890">
                  <a:moveTo>
                    <a:pt x="0" y="4834509"/>
                  </a:moveTo>
                  <a:lnTo>
                    <a:pt x="4098416" y="4834509"/>
                  </a:lnTo>
                  <a:lnTo>
                    <a:pt x="4098416" y="0"/>
                  </a:lnTo>
                  <a:lnTo>
                    <a:pt x="0" y="0"/>
                  </a:lnTo>
                  <a:lnTo>
                    <a:pt x="0" y="48345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21942" y="4643373"/>
              <a:ext cx="2155825" cy="672465"/>
            </a:xfrm>
            <a:custGeom>
              <a:avLst/>
              <a:gdLst/>
              <a:ahLst/>
              <a:cxnLst/>
              <a:rect l="l" t="t" r="r" b="b"/>
              <a:pathLst>
                <a:path w="2155825" h="672464">
                  <a:moveTo>
                    <a:pt x="0" y="0"/>
                  </a:moveTo>
                  <a:lnTo>
                    <a:pt x="586105" y="342519"/>
                  </a:lnTo>
                  <a:lnTo>
                    <a:pt x="586105" y="578103"/>
                  </a:lnTo>
                  <a:lnTo>
                    <a:pt x="593506" y="614795"/>
                  </a:lnTo>
                  <a:lnTo>
                    <a:pt x="613695" y="644747"/>
                  </a:lnTo>
                  <a:lnTo>
                    <a:pt x="643647" y="664936"/>
                  </a:lnTo>
                  <a:lnTo>
                    <a:pt x="680338" y="672338"/>
                  </a:lnTo>
                  <a:lnTo>
                    <a:pt x="2061591" y="672338"/>
                  </a:lnTo>
                  <a:lnTo>
                    <a:pt x="2098282" y="664936"/>
                  </a:lnTo>
                  <a:lnTo>
                    <a:pt x="2128234" y="644747"/>
                  </a:lnTo>
                  <a:lnTo>
                    <a:pt x="2148423" y="614795"/>
                  </a:lnTo>
                  <a:lnTo>
                    <a:pt x="2155824" y="578103"/>
                  </a:lnTo>
                  <a:lnTo>
                    <a:pt x="2155824" y="201168"/>
                  </a:lnTo>
                  <a:lnTo>
                    <a:pt x="586105" y="201168"/>
                  </a:lnTo>
                  <a:lnTo>
                    <a:pt x="0" y="0"/>
                  </a:lnTo>
                  <a:close/>
                </a:path>
                <a:path w="2155825" h="672464">
                  <a:moveTo>
                    <a:pt x="2061591" y="106933"/>
                  </a:moveTo>
                  <a:lnTo>
                    <a:pt x="680338" y="106933"/>
                  </a:lnTo>
                  <a:lnTo>
                    <a:pt x="643647" y="114335"/>
                  </a:lnTo>
                  <a:lnTo>
                    <a:pt x="613695" y="134524"/>
                  </a:lnTo>
                  <a:lnTo>
                    <a:pt x="593506" y="164476"/>
                  </a:lnTo>
                  <a:lnTo>
                    <a:pt x="586105" y="201168"/>
                  </a:lnTo>
                  <a:lnTo>
                    <a:pt x="2155824" y="201168"/>
                  </a:lnTo>
                  <a:lnTo>
                    <a:pt x="2148423" y="164476"/>
                  </a:lnTo>
                  <a:lnTo>
                    <a:pt x="2128234" y="134524"/>
                  </a:lnTo>
                  <a:lnTo>
                    <a:pt x="2098282" y="114335"/>
                  </a:lnTo>
                  <a:lnTo>
                    <a:pt x="2061591" y="1069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21942" y="4643373"/>
              <a:ext cx="2155825" cy="672465"/>
            </a:xfrm>
            <a:custGeom>
              <a:avLst/>
              <a:gdLst/>
              <a:ahLst/>
              <a:cxnLst/>
              <a:rect l="l" t="t" r="r" b="b"/>
              <a:pathLst>
                <a:path w="2155825" h="672464">
                  <a:moveTo>
                    <a:pt x="586105" y="201168"/>
                  </a:moveTo>
                  <a:lnTo>
                    <a:pt x="593506" y="164476"/>
                  </a:lnTo>
                  <a:lnTo>
                    <a:pt x="613695" y="134524"/>
                  </a:lnTo>
                  <a:lnTo>
                    <a:pt x="643647" y="114335"/>
                  </a:lnTo>
                  <a:lnTo>
                    <a:pt x="680338" y="106933"/>
                  </a:lnTo>
                  <a:lnTo>
                    <a:pt x="847725" y="106933"/>
                  </a:lnTo>
                  <a:lnTo>
                    <a:pt x="1240155" y="106933"/>
                  </a:lnTo>
                  <a:lnTo>
                    <a:pt x="2061591" y="106933"/>
                  </a:lnTo>
                  <a:lnTo>
                    <a:pt x="2098282" y="114335"/>
                  </a:lnTo>
                  <a:lnTo>
                    <a:pt x="2128234" y="134524"/>
                  </a:lnTo>
                  <a:lnTo>
                    <a:pt x="2148423" y="164476"/>
                  </a:lnTo>
                  <a:lnTo>
                    <a:pt x="2155824" y="201168"/>
                  </a:lnTo>
                  <a:lnTo>
                    <a:pt x="2155824" y="342519"/>
                  </a:lnTo>
                  <a:lnTo>
                    <a:pt x="2155824" y="578103"/>
                  </a:lnTo>
                  <a:lnTo>
                    <a:pt x="2148423" y="614795"/>
                  </a:lnTo>
                  <a:lnTo>
                    <a:pt x="2128234" y="644747"/>
                  </a:lnTo>
                  <a:lnTo>
                    <a:pt x="2098282" y="664936"/>
                  </a:lnTo>
                  <a:lnTo>
                    <a:pt x="2061591" y="672338"/>
                  </a:lnTo>
                  <a:lnTo>
                    <a:pt x="1240155" y="672338"/>
                  </a:lnTo>
                  <a:lnTo>
                    <a:pt x="847725" y="672338"/>
                  </a:lnTo>
                  <a:lnTo>
                    <a:pt x="680338" y="672338"/>
                  </a:lnTo>
                  <a:lnTo>
                    <a:pt x="643647" y="664936"/>
                  </a:lnTo>
                  <a:lnTo>
                    <a:pt x="613695" y="644747"/>
                  </a:lnTo>
                  <a:lnTo>
                    <a:pt x="593506" y="614795"/>
                  </a:lnTo>
                  <a:lnTo>
                    <a:pt x="586105" y="578103"/>
                  </a:lnTo>
                  <a:lnTo>
                    <a:pt x="586105" y="342519"/>
                  </a:lnTo>
                  <a:lnTo>
                    <a:pt x="0" y="0"/>
                  </a:lnTo>
                  <a:lnTo>
                    <a:pt x="586105" y="2011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121535" y="4795265"/>
            <a:ext cx="114236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6705" marR="5080" indent="-29464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Calibri"/>
                <a:cs typeface="Calibri"/>
              </a:rPr>
              <a:t>Transición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calzada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3481" y="2244598"/>
            <a:ext cx="1381760" cy="949325"/>
            <a:chOff x="173481" y="2244598"/>
            <a:chExt cx="1381760" cy="949325"/>
          </a:xfrm>
        </p:grpSpPr>
        <p:sp>
          <p:nvSpPr>
            <p:cNvPr id="12" name="object 12"/>
            <p:cNvSpPr/>
            <p:nvPr/>
          </p:nvSpPr>
          <p:spPr>
            <a:xfrm>
              <a:off x="179831" y="2250948"/>
              <a:ext cx="1369060" cy="936625"/>
            </a:xfrm>
            <a:custGeom>
              <a:avLst/>
              <a:gdLst/>
              <a:ahLst/>
              <a:cxnLst/>
              <a:rect l="l" t="t" r="r" b="b"/>
              <a:pathLst>
                <a:path w="1369060" h="936625">
                  <a:moveTo>
                    <a:pt x="1140460" y="565403"/>
                  </a:moveTo>
                  <a:lnTo>
                    <a:pt x="798322" y="565403"/>
                  </a:lnTo>
                  <a:lnTo>
                    <a:pt x="1244092" y="936243"/>
                  </a:lnTo>
                  <a:lnTo>
                    <a:pt x="1140460" y="565403"/>
                  </a:lnTo>
                  <a:close/>
                </a:path>
                <a:path w="1369060" h="936625">
                  <a:moveTo>
                    <a:pt x="1274318" y="0"/>
                  </a:moveTo>
                  <a:lnTo>
                    <a:pt x="94233" y="0"/>
                  </a:lnTo>
                  <a:lnTo>
                    <a:pt x="57553" y="7401"/>
                  </a:lnTo>
                  <a:lnTo>
                    <a:pt x="27600" y="27590"/>
                  </a:lnTo>
                  <a:lnTo>
                    <a:pt x="7405" y="57542"/>
                  </a:lnTo>
                  <a:lnTo>
                    <a:pt x="0" y="94234"/>
                  </a:lnTo>
                  <a:lnTo>
                    <a:pt x="0" y="471169"/>
                  </a:lnTo>
                  <a:lnTo>
                    <a:pt x="7405" y="507861"/>
                  </a:lnTo>
                  <a:lnTo>
                    <a:pt x="27600" y="537813"/>
                  </a:lnTo>
                  <a:lnTo>
                    <a:pt x="57553" y="558002"/>
                  </a:lnTo>
                  <a:lnTo>
                    <a:pt x="94233" y="565403"/>
                  </a:lnTo>
                  <a:lnTo>
                    <a:pt x="1274318" y="565403"/>
                  </a:lnTo>
                  <a:lnTo>
                    <a:pt x="1311009" y="558002"/>
                  </a:lnTo>
                  <a:lnTo>
                    <a:pt x="1340961" y="537813"/>
                  </a:lnTo>
                  <a:lnTo>
                    <a:pt x="1361150" y="507861"/>
                  </a:lnTo>
                  <a:lnTo>
                    <a:pt x="1368552" y="471169"/>
                  </a:lnTo>
                  <a:lnTo>
                    <a:pt x="1368552" y="94234"/>
                  </a:lnTo>
                  <a:lnTo>
                    <a:pt x="1361150" y="57542"/>
                  </a:lnTo>
                  <a:lnTo>
                    <a:pt x="1340961" y="27590"/>
                  </a:lnTo>
                  <a:lnTo>
                    <a:pt x="1311009" y="7401"/>
                  </a:lnTo>
                  <a:lnTo>
                    <a:pt x="1274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9831" y="2250948"/>
              <a:ext cx="1369060" cy="936625"/>
            </a:xfrm>
            <a:custGeom>
              <a:avLst/>
              <a:gdLst/>
              <a:ahLst/>
              <a:cxnLst/>
              <a:rect l="l" t="t" r="r" b="b"/>
              <a:pathLst>
                <a:path w="1369060" h="936625">
                  <a:moveTo>
                    <a:pt x="0" y="94234"/>
                  </a:moveTo>
                  <a:lnTo>
                    <a:pt x="7405" y="57542"/>
                  </a:lnTo>
                  <a:lnTo>
                    <a:pt x="27600" y="27590"/>
                  </a:lnTo>
                  <a:lnTo>
                    <a:pt x="57553" y="7401"/>
                  </a:lnTo>
                  <a:lnTo>
                    <a:pt x="94233" y="0"/>
                  </a:lnTo>
                  <a:lnTo>
                    <a:pt x="798322" y="0"/>
                  </a:lnTo>
                  <a:lnTo>
                    <a:pt x="1140460" y="0"/>
                  </a:lnTo>
                  <a:lnTo>
                    <a:pt x="1274318" y="0"/>
                  </a:lnTo>
                  <a:lnTo>
                    <a:pt x="1311009" y="7401"/>
                  </a:lnTo>
                  <a:lnTo>
                    <a:pt x="1340961" y="27590"/>
                  </a:lnTo>
                  <a:lnTo>
                    <a:pt x="1361150" y="57542"/>
                  </a:lnTo>
                  <a:lnTo>
                    <a:pt x="1368552" y="94234"/>
                  </a:lnTo>
                  <a:lnTo>
                    <a:pt x="1368552" y="329818"/>
                  </a:lnTo>
                  <a:lnTo>
                    <a:pt x="1368552" y="471169"/>
                  </a:lnTo>
                  <a:lnTo>
                    <a:pt x="1361150" y="507861"/>
                  </a:lnTo>
                  <a:lnTo>
                    <a:pt x="1340961" y="537813"/>
                  </a:lnTo>
                  <a:lnTo>
                    <a:pt x="1311009" y="558002"/>
                  </a:lnTo>
                  <a:lnTo>
                    <a:pt x="1274318" y="565403"/>
                  </a:lnTo>
                  <a:lnTo>
                    <a:pt x="1140460" y="565403"/>
                  </a:lnTo>
                  <a:lnTo>
                    <a:pt x="1244092" y="936243"/>
                  </a:lnTo>
                  <a:lnTo>
                    <a:pt x="798322" y="565403"/>
                  </a:lnTo>
                  <a:lnTo>
                    <a:pt x="94233" y="565403"/>
                  </a:lnTo>
                  <a:lnTo>
                    <a:pt x="57553" y="558002"/>
                  </a:lnTo>
                  <a:lnTo>
                    <a:pt x="27600" y="537813"/>
                  </a:lnTo>
                  <a:lnTo>
                    <a:pt x="7405" y="507861"/>
                  </a:lnTo>
                  <a:lnTo>
                    <a:pt x="0" y="471169"/>
                  </a:lnTo>
                  <a:lnTo>
                    <a:pt x="0" y="329818"/>
                  </a:lnTo>
                  <a:lnTo>
                    <a:pt x="0" y="9423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35991" y="2295601"/>
            <a:ext cx="105727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Ampliación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calzada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0" y="325628"/>
            <a:ext cx="2322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3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SOCIALIZACIÓN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936752"/>
            <a:ext cx="855980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65">
                <a:latin typeface="Arial MT"/>
                <a:cs typeface="Arial MT"/>
              </a:rPr>
              <a:t>La </a:t>
            </a:r>
            <a:r>
              <a:rPr dirty="0" sz="1600" spc="-160">
                <a:latin typeface="Arial MT"/>
                <a:cs typeface="Arial MT"/>
              </a:rPr>
              <a:t>Unidad </a:t>
            </a:r>
            <a:r>
              <a:rPr dirty="0" sz="1600" spc="-170">
                <a:latin typeface="Arial MT"/>
                <a:cs typeface="Arial MT"/>
              </a:rPr>
              <a:t>de </a:t>
            </a:r>
            <a:r>
              <a:rPr dirty="0" sz="1600" spc="-140">
                <a:latin typeface="Arial MT"/>
                <a:cs typeface="Arial MT"/>
              </a:rPr>
              <a:t>Territorio </a:t>
            </a:r>
            <a:r>
              <a:rPr dirty="0" sz="1600" spc="-150">
                <a:latin typeface="Arial MT"/>
                <a:cs typeface="Arial MT"/>
              </a:rPr>
              <a:t>y Vivienda </a:t>
            </a:r>
            <a:r>
              <a:rPr dirty="0" sz="1600" spc="-145">
                <a:latin typeface="Arial MT"/>
                <a:cs typeface="Arial MT"/>
              </a:rPr>
              <a:t>procedió </a:t>
            </a:r>
            <a:r>
              <a:rPr dirty="0" sz="1600" spc="-165">
                <a:latin typeface="Arial MT"/>
                <a:cs typeface="Arial MT"/>
              </a:rPr>
              <a:t>a </a:t>
            </a:r>
            <a:r>
              <a:rPr dirty="0" sz="1600" spc="-125">
                <a:latin typeface="Arial MT"/>
                <a:cs typeface="Arial MT"/>
              </a:rPr>
              <a:t>realizar </a:t>
            </a:r>
            <a:r>
              <a:rPr dirty="0" sz="1600" spc="-120">
                <a:latin typeface="Arial MT"/>
                <a:cs typeface="Arial MT"/>
              </a:rPr>
              <a:t>la </a:t>
            </a:r>
            <a:r>
              <a:rPr dirty="0" sz="1600" spc="-130">
                <a:latin typeface="Arial MT"/>
                <a:cs typeface="Arial MT"/>
              </a:rPr>
              <a:t>socialización </a:t>
            </a:r>
            <a:r>
              <a:rPr dirty="0" sz="1600" spc="-125">
                <a:latin typeface="Arial MT"/>
                <a:cs typeface="Arial MT"/>
              </a:rPr>
              <a:t>in </a:t>
            </a:r>
            <a:r>
              <a:rPr dirty="0" sz="1600" spc="-120">
                <a:latin typeface="Arial MT"/>
                <a:cs typeface="Arial MT"/>
              </a:rPr>
              <a:t>situ </a:t>
            </a:r>
            <a:r>
              <a:rPr dirty="0" sz="1600" spc="-165">
                <a:latin typeface="Arial MT"/>
                <a:cs typeface="Arial MT"/>
              </a:rPr>
              <a:t>de </a:t>
            </a:r>
            <a:r>
              <a:rPr dirty="0" sz="1600" spc="-125">
                <a:latin typeface="Arial MT"/>
                <a:cs typeface="Arial MT"/>
              </a:rPr>
              <a:t>la </a:t>
            </a:r>
            <a:r>
              <a:rPr dirty="0" sz="1600" spc="-190">
                <a:latin typeface="Arial MT"/>
                <a:cs typeface="Arial MT"/>
              </a:rPr>
              <a:t>MODIFICATORIA DEL </a:t>
            </a:r>
            <a:r>
              <a:rPr dirty="0" sz="1600" spc="-200">
                <a:latin typeface="Arial MT"/>
                <a:cs typeface="Arial MT"/>
              </a:rPr>
              <a:t>TRAZADO </a:t>
            </a:r>
            <a:r>
              <a:rPr dirty="0" sz="1600" spc="-195">
                <a:latin typeface="Arial MT"/>
                <a:cs typeface="Arial MT"/>
              </a:rPr>
              <a:t> </a:t>
            </a:r>
            <a:r>
              <a:rPr dirty="0" sz="1600" spc="-160">
                <a:latin typeface="Arial MT"/>
                <a:cs typeface="Arial MT"/>
              </a:rPr>
              <a:t>VIAL</a:t>
            </a:r>
            <a:r>
              <a:rPr dirty="0" sz="1600" spc="-155">
                <a:latin typeface="Arial MT"/>
                <a:cs typeface="Arial MT"/>
              </a:rPr>
              <a:t> </a:t>
            </a:r>
            <a:r>
              <a:rPr dirty="0" sz="1600" spc="-204">
                <a:latin typeface="Arial MT"/>
                <a:cs typeface="Arial MT"/>
              </a:rPr>
              <a:t>DE</a:t>
            </a:r>
            <a:r>
              <a:rPr dirty="0" sz="1600" spc="-200">
                <a:latin typeface="Arial MT"/>
                <a:cs typeface="Arial MT"/>
              </a:rPr>
              <a:t> </a:t>
            </a:r>
            <a:r>
              <a:rPr dirty="0" sz="1600" spc="-180">
                <a:latin typeface="Arial MT"/>
                <a:cs typeface="Arial MT"/>
              </a:rPr>
              <a:t>LA</a:t>
            </a:r>
            <a:r>
              <a:rPr dirty="0" sz="1600" spc="-175">
                <a:latin typeface="Arial MT"/>
                <a:cs typeface="Arial MT"/>
              </a:rPr>
              <a:t> </a:t>
            </a:r>
            <a:r>
              <a:rPr dirty="0" sz="1600" spc="-190">
                <a:latin typeface="Arial MT"/>
                <a:cs typeface="Arial MT"/>
              </a:rPr>
              <a:t>CALLE</a:t>
            </a:r>
            <a:r>
              <a:rPr dirty="0" sz="1600" spc="-185">
                <a:latin typeface="Arial MT"/>
                <a:cs typeface="Arial MT"/>
              </a:rPr>
              <a:t> </a:t>
            </a:r>
            <a:r>
              <a:rPr dirty="0" sz="1600" spc="-190">
                <a:latin typeface="Arial MT"/>
                <a:cs typeface="Arial MT"/>
              </a:rPr>
              <a:t>CAMILO</a:t>
            </a:r>
            <a:r>
              <a:rPr dirty="0" sz="1600" spc="-185">
                <a:latin typeface="Arial MT"/>
                <a:cs typeface="Arial MT"/>
              </a:rPr>
              <a:t> </a:t>
            </a:r>
            <a:r>
              <a:rPr dirty="0" sz="1600" spc="-195">
                <a:latin typeface="Arial MT"/>
                <a:cs typeface="Arial MT"/>
              </a:rPr>
              <a:t>OREJUELA</a:t>
            </a:r>
            <a:r>
              <a:rPr dirty="0" sz="1600" spc="-190">
                <a:latin typeface="Arial MT"/>
                <a:cs typeface="Arial MT"/>
              </a:rPr>
              <a:t> </a:t>
            </a:r>
            <a:r>
              <a:rPr dirty="0" sz="1600" spc="-150">
                <a:latin typeface="Arial MT"/>
                <a:cs typeface="Arial MT"/>
              </a:rPr>
              <a:t>(Oe8)</a:t>
            </a:r>
            <a:r>
              <a:rPr dirty="0" sz="1600" spc="-145">
                <a:latin typeface="Arial MT"/>
                <a:cs typeface="Arial MT"/>
              </a:rPr>
              <a:t> </a:t>
            </a:r>
            <a:r>
              <a:rPr dirty="0" sz="1600" spc="-100">
                <a:latin typeface="Arial MT"/>
                <a:cs typeface="Arial MT"/>
              </a:rPr>
              <a:t>- </a:t>
            </a:r>
            <a:r>
              <a:rPr dirty="0" sz="1600" spc="-210">
                <a:latin typeface="Arial MT"/>
                <a:cs typeface="Arial MT"/>
              </a:rPr>
              <a:t>TRAMO</a:t>
            </a:r>
            <a:r>
              <a:rPr dirty="0" sz="1600" spc="-204">
                <a:latin typeface="Arial MT"/>
                <a:cs typeface="Arial MT"/>
              </a:rPr>
              <a:t> DESDE</a:t>
            </a:r>
            <a:r>
              <a:rPr dirty="0" sz="1600" spc="30">
                <a:latin typeface="Arial MT"/>
                <a:cs typeface="Arial MT"/>
              </a:rPr>
              <a:t> </a:t>
            </a:r>
            <a:r>
              <a:rPr dirty="0" sz="1600" spc="-180">
                <a:latin typeface="Arial MT"/>
                <a:cs typeface="Arial MT"/>
              </a:rPr>
              <a:t>EL</a:t>
            </a:r>
            <a:r>
              <a:rPr dirty="0" sz="1600" spc="85">
                <a:latin typeface="Arial MT"/>
                <a:cs typeface="Arial MT"/>
              </a:rPr>
              <a:t> </a:t>
            </a:r>
            <a:r>
              <a:rPr dirty="0" sz="1600" spc="-185">
                <a:latin typeface="Arial MT"/>
                <a:cs typeface="Arial MT"/>
              </a:rPr>
              <a:t>PREDIO</a:t>
            </a:r>
            <a:r>
              <a:rPr dirty="0" sz="1600" spc="75">
                <a:latin typeface="Arial MT"/>
                <a:cs typeface="Arial MT"/>
              </a:rPr>
              <a:t> </a:t>
            </a:r>
            <a:r>
              <a:rPr dirty="0" sz="1600" spc="-180">
                <a:latin typeface="Arial MT"/>
                <a:cs typeface="Arial MT"/>
              </a:rPr>
              <a:t>NRO.</a:t>
            </a:r>
            <a:r>
              <a:rPr dirty="0" sz="1600" spc="85">
                <a:latin typeface="Arial MT"/>
                <a:cs typeface="Arial MT"/>
              </a:rPr>
              <a:t> </a:t>
            </a:r>
            <a:r>
              <a:rPr dirty="0" sz="1600" spc="-170">
                <a:latin typeface="Arial MT"/>
                <a:cs typeface="Arial MT"/>
              </a:rPr>
              <a:t>548123</a:t>
            </a:r>
            <a:r>
              <a:rPr dirty="0" sz="1600" spc="105">
                <a:latin typeface="Arial MT"/>
                <a:cs typeface="Arial MT"/>
              </a:rPr>
              <a:t> </a:t>
            </a:r>
            <a:r>
              <a:rPr dirty="0" sz="1600" spc="-195">
                <a:latin typeface="Arial MT"/>
                <a:cs typeface="Arial MT"/>
              </a:rPr>
              <a:t>ABS</a:t>
            </a:r>
            <a:r>
              <a:rPr dirty="0" sz="1600" spc="55">
                <a:latin typeface="Arial MT"/>
                <a:cs typeface="Arial MT"/>
              </a:rPr>
              <a:t> </a:t>
            </a:r>
            <a:r>
              <a:rPr dirty="0" sz="1600" spc="-160">
                <a:latin typeface="Arial MT"/>
                <a:cs typeface="Arial MT"/>
              </a:rPr>
              <a:t>0+126.09 </a:t>
            </a:r>
            <a:r>
              <a:rPr dirty="0" sz="1600" spc="-155">
                <a:latin typeface="Arial MT"/>
                <a:cs typeface="Arial MT"/>
              </a:rPr>
              <a:t> </a:t>
            </a:r>
            <a:r>
              <a:rPr dirty="0" sz="1600" spc="-215">
                <a:latin typeface="Arial MT"/>
                <a:cs typeface="Arial MT"/>
              </a:rPr>
              <a:t>HASTA</a:t>
            </a:r>
            <a:r>
              <a:rPr dirty="0" sz="1600" spc="-160">
                <a:latin typeface="Arial MT"/>
                <a:cs typeface="Arial MT"/>
              </a:rPr>
              <a:t> </a:t>
            </a:r>
            <a:r>
              <a:rPr dirty="0" sz="1600" spc="-180">
                <a:latin typeface="Arial MT"/>
                <a:cs typeface="Arial MT"/>
              </a:rPr>
              <a:t>LA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 spc="-185">
                <a:latin typeface="Arial MT"/>
                <a:cs typeface="Arial MT"/>
              </a:rPr>
              <a:t>CALLE</a:t>
            </a:r>
            <a:r>
              <a:rPr dirty="0" sz="1600" spc="50">
                <a:latin typeface="Arial MT"/>
                <a:cs typeface="Arial MT"/>
              </a:rPr>
              <a:t> </a:t>
            </a:r>
            <a:r>
              <a:rPr dirty="0" sz="1600" spc="-145">
                <a:latin typeface="Arial MT"/>
                <a:cs typeface="Arial MT"/>
              </a:rPr>
              <a:t>(S48)</a:t>
            </a:r>
            <a:r>
              <a:rPr dirty="0" sz="1600" spc="-80">
                <a:latin typeface="Arial MT"/>
                <a:cs typeface="Arial MT"/>
              </a:rPr>
              <a:t> </a:t>
            </a:r>
            <a:r>
              <a:rPr dirty="0" sz="1600" spc="-195">
                <a:latin typeface="Arial MT"/>
                <a:cs typeface="Arial MT"/>
              </a:rPr>
              <a:t>ABS</a:t>
            </a:r>
            <a:r>
              <a:rPr dirty="0" sz="1600" spc="-175">
                <a:latin typeface="Arial MT"/>
                <a:cs typeface="Arial MT"/>
              </a:rPr>
              <a:t> </a:t>
            </a:r>
            <a:r>
              <a:rPr dirty="0" sz="1600" spc="-160">
                <a:latin typeface="Arial MT"/>
                <a:cs typeface="Arial MT"/>
              </a:rPr>
              <a:t>0+739.00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100">
                <a:latin typeface="Arial MT"/>
                <a:cs typeface="Arial MT"/>
              </a:rPr>
              <a:t>-</a:t>
            </a:r>
            <a:r>
              <a:rPr dirty="0" sz="1600" spc="130">
                <a:latin typeface="Arial MT"/>
                <a:cs typeface="Arial MT"/>
              </a:rPr>
              <a:t> </a:t>
            </a:r>
            <a:r>
              <a:rPr dirty="0" sz="1600" spc="-180">
                <a:latin typeface="Arial MT"/>
                <a:cs typeface="Arial MT"/>
              </a:rPr>
              <a:t>BARRIO/SECTOR:</a:t>
            </a:r>
            <a:r>
              <a:rPr dirty="0" sz="1600" spc="25">
                <a:latin typeface="Arial MT"/>
                <a:cs typeface="Arial MT"/>
              </a:rPr>
              <a:t> </a:t>
            </a:r>
            <a:r>
              <a:rPr dirty="0" sz="1600" spc="-204">
                <a:latin typeface="Arial MT"/>
                <a:cs typeface="Arial MT"/>
              </a:rPr>
              <a:t>TURUBAMBA</a:t>
            </a:r>
            <a:r>
              <a:rPr dirty="0" sz="1600" spc="-195">
                <a:latin typeface="Arial MT"/>
                <a:cs typeface="Arial MT"/>
              </a:rPr>
              <a:t> </a:t>
            </a:r>
            <a:r>
              <a:rPr dirty="0" sz="1600" spc="-204">
                <a:latin typeface="Arial MT"/>
                <a:cs typeface="Arial MT"/>
              </a:rPr>
              <a:t>DE</a:t>
            </a:r>
            <a:r>
              <a:rPr dirty="0" sz="1600" spc="-135">
                <a:latin typeface="Arial MT"/>
                <a:cs typeface="Arial MT"/>
              </a:rPr>
              <a:t> </a:t>
            </a:r>
            <a:r>
              <a:rPr dirty="0" sz="1600" spc="-204">
                <a:latin typeface="Arial MT"/>
                <a:cs typeface="Arial MT"/>
              </a:rPr>
              <a:t>MONJAS</a:t>
            </a:r>
            <a:r>
              <a:rPr dirty="0" sz="1600" spc="-130">
                <a:latin typeface="Arial MT"/>
                <a:cs typeface="Arial MT"/>
              </a:rPr>
              <a:t> </a:t>
            </a:r>
            <a:r>
              <a:rPr dirty="0" sz="1600" spc="-185">
                <a:latin typeface="Arial MT"/>
                <a:cs typeface="Arial MT"/>
              </a:rPr>
              <a:t>(CAMAL</a:t>
            </a:r>
            <a:endParaRPr sz="1600">
              <a:latin typeface="Arial MT"/>
              <a:cs typeface="Arial MT"/>
            </a:endParaRPr>
          </a:p>
          <a:p>
            <a:pPr algn="just" marL="12700" marR="11430">
              <a:lnSpc>
                <a:spcPct val="100000"/>
              </a:lnSpc>
            </a:pPr>
            <a:r>
              <a:rPr dirty="0" sz="1600" spc="-200">
                <a:latin typeface="Arial MT"/>
                <a:cs typeface="Arial MT"/>
              </a:rPr>
              <a:t>METROPOLITANO)</a:t>
            </a:r>
            <a:r>
              <a:rPr dirty="0" sz="1600" spc="-195">
                <a:latin typeface="Arial MT"/>
                <a:cs typeface="Arial MT"/>
              </a:rPr>
              <a:t> </a:t>
            </a:r>
            <a:r>
              <a:rPr dirty="0" sz="1600" spc="-100">
                <a:latin typeface="Arial MT"/>
                <a:cs typeface="Arial MT"/>
              </a:rPr>
              <a:t>- </a:t>
            </a:r>
            <a:r>
              <a:rPr dirty="0" sz="1600" spc="-204">
                <a:latin typeface="Arial MT"/>
                <a:cs typeface="Arial MT"/>
              </a:rPr>
              <a:t>PARROQUIA </a:t>
            </a:r>
            <a:r>
              <a:rPr dirty="0" sz="1600" spc="-180">
                <a:latin typeface="Arial MT"/>
                <a:cs typeface="Arial MT"/>
              </a:rPr>
              <a:t>GUAMANÍ,</a:t>
            </a:r>
            <a:r>
              <a:rPr dirty="0" sz="1600" spc="80">
                <a:latin typeface="Arial MT"/>
                <a:cs typeface="Arial MT"/>
              </a:rPr>
              <a:t> </a:t>
            </a:r>
            <a:r>
              <a:rPr dirty="0" sz="1600" spc="-160">
                <a:latin typeface="Arial MT"/>
                <a:cs typeface="Arial MT"/>
              </a:rPr>
              <a:t>con </a:t>
            </a:r>
            <a:r>
              <a:rPr dirty="0" sz="1600" spc="-125">
                <a:latin typeface="Arial MT"/>
                <a:cs typeface="Arial MT"/>
              </a:rPr>
              <a:t>la </a:t>
            </a:r>
            <a:r>
              <a:rPr dirty="0" sz="1600" spc="-145">
                <a:latin typeface="Arial MT"/>
                <a:cs typeface="Arial MT"/>
              </a:rPr>
              <a:t>presencia </a:t>
            </a:r>
            <a:r>
              <a:rPr dirty="0" sz="1600" spc="-170">
                <a:latin typeface="Arial MT"/>
                <a:cs typeface="Arial MT"/>
              </a:rPr>
              <a:t>de </a:t>
            </a:r>
            <a:r>
              <a:rPr dirty="0" sz="1600" spc="-130">
                <a:latin typeface="Arial MT"/>
                <a:cs typeface="Arial MT"/>
              </a:rPr>
              <a:t>los </a:t>
            </a:r>
            <a:r>
              <a:rPr dirty="0" sz="1600" spc="-135">
                <a:latin typeface="Arial MT"/>
                <a:cs typeface="Arial MT"/>
              </a:rPr>
              <a:t>propietarios </a:t>
            </a:r>
            <a:r>
              <a:rPr dirty="0" sz="1600" spc="-165">
                <a:latin typeface="Arial MT"/>
                <a:cs typeface="Arial MT"/>
              </a:rPr>
              <a:t>de </a:t>
            </a:r>
            <a:r>
              <a:rPr dirty="0" sz="1600" spc="-135">
                <a:latin typeface="Arial MT"/>
                <a:cs typeface="Arial MT"/>
              </a:rPr>
              <a:t>los </a:t>
            </a:r>
            <a:r>
              <a:rPr dirty="0" sz="1600" spc="-145">
                <a:latin typeface="Arial MT"/>
                <a:cs typeface="Arial MT"/>
              </a:rPr>
              <a:t>predios </a:t>
            </a:r>
            <a:r>
              <a:rPr dirty="0" sz="1600" spc="-140">
                <a:latin typeface="Arial MT"/>
                <a:cs typeface="Arial MT"/>
              </a:rPr>
              <a:t>colindantes </a:t>
            </a:r>
            <a:r>
              <a:rPr dirty="0" sz="1600" spc="-165">
                <a:latin typeface="Arial MT"/>
                <a:cs typeface="Arial MT"/>
              </a:rPr>
              <a:t>a </a:t>
            </a:r>
            <a:r>
              <a:rPr dirty="0" sz="1600" spc="-130">
                <a:latin typeface="Arial MT"/>
                <a:cs typeface="Arial MT"/>
              </a:rPr>
              <a:t>la </a:t>
            </a:r>
            <a:r>
              <a:rPr dirty="0" sz="1600" spc="-125">
                <a:latin typeface="Arial MT"/>
                <a:cs typeface="Arial MT"/>
              </a:rPr>
              <a:t> </a:t>
            </a:r>
            <a:r>
              <a:rPr dirty="0" sz="1600" spc="-120">
                <a:latin typeface="Arial MT"/>
                <a:cs typeface="Arial MT"/>
              </a:rPr>
              <a:t>vía.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2781300"/>
            <a:ext cx="3816096" cy="27355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4023" y="2781300"/>
            <a:ext cx="3816096" cy="27355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</a:t>
            </a:r>
            <a:r>
              <a:rPr dirty="0" spc="-85"/>
              <a:t> </a:t>
            </a:r>
            <a:r>
              <a:rPr dirty="0" spc="-15"/>
              <a:t>FOTOGRAFICO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88591" cy="8366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1010411"/>
            <a:ext cx="8136635" cy="46878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</a:t>
            </a:r>
            <a:r>
              <a:rPr dirty="0" spc="-85"/>
              <a:t> </a:t>
            </a:r>
            <a:r>
              <a:rPr dirty="0" spc="-15"/>
              <a:t>FOTOGRAFICO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88591" cy="8366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715" y="1010411"/>
            <a:ext cx="8209788" cy="4651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</a:t>
            </a:r>
            <a:r>
              <a:rPr dirty="0" spc="-85"/>
              <a:t> </a:t>
            </a:r>
            <a:r>
              <a:rPr dirty="0" spc="-15"/>
              <a:t>FOTOGRAFICO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04885" cy="5655945"/>
            <a:chOff x="0" y="0"/>
            <a:chExt cx="8604885" cy="56559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88591" cy="836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5" y="858011"/>
              <a:ext cx="8065008" cy="4797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megas</dc:creator>
  <dc:title>Diapositiva 1</dc:title>
  <dcterms:created xsi:type="dcterms:W3CDTF">2023-03-07T13:28:40Z</dcterms:created>
  <dcterms:modified xsi:type="dcterms:W3CDTF">2023-03-07T13:28:40Z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2023-03-07T00:00:00Z</vt:filetime>
  </property>
</Properties>
</file>