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305" r:id="rId3"/>
    <p:sldId id="306" r:id="rId4"/>
    <p:sldId id="295" r:id="rId5"/>
    <p:sldId id="302" r:id="rId6"/>
    <p:sldId id="294" r:id="rId7"/>
    <p:sldId id="303" r:id="rId8"/>
    <p:sldId id="304" r:id="rId9"/>
    <p:sldId id="296" r:id="rId10"/>
    <p:sldId id="279" r:id="rId11"/>
  </p:sldIdLst>
  <p:sldSz cx="9144000" cy="5143500" type="screen16x9"/>
  <p:notesSz cx="6858000" cy="9144000"/>
  <p:embeddedFontLst>
    <p:embeddedFont>
      <p:font typeface="Roboto Condensed" charset="0"/>
      <p:regular r:id="rId13"/>
      <p:bold r:id="rId14"/>
      <p:italic r:id="rId15"/>
      <p:boldItalic r:id="rId16"/>
    </p:embeddedFont>
    <p:embeddedFont>
      <p:font typeface="Roboto Condensed Light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650"/>
  </p:normalViewPr>
  <p:slideViewPr>
    <p:cSldViewPr snapToGrid="0">
      <p:cViewPr varScale="1">
        <p:scale>
          <a:sx n="107" d="100"/>
          <a:sy n="107" d="100"/>
        </p:scale>
        <p:origin x="-102" y="-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64675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163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163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8235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8235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573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573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2573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2568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3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38991" y="1475409"/>
            <a:ext cx="5367900" cy="22653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 </a:t>
            </a:r>
            <a:br>
              <a:rPr lang="en" sz="4200" dirty="0"/>
            </a:br>
            <a:r>
              <a:rPr lang="en" sz="4200" dirty="0"/>
              <a:t>Premio </a:t>
            </a:r>
            <a:br>
              <a:rPr lang="en" sz="4200" dirty="0"/>
            </a:br>
            <a:r>
              <a:rPr lang="en" sz="4200" dirty="0"/>
              <a:t>Manuela Espejo </a:t>
            </a:r>
            <a:br>
              <a:rPr lang="en" sz="4200" dirty="0"/>
            </a:br>
            <a:r>
              <a:rPr lang="en" sz="4200" dirty="0"/>
              <a:t>2023</a:t>
            </a:r>
            <a:r>
              <a:rPr lang="en" dirty="0"/>
              <a:t/>
            </a:r>
            <a:br>
              <a:rPr lang="en" dirty="0"/>
            </a:b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B377CF7-D058-0A4E-B576-7B9DBFDE4312}"/>
              </a:ext>
            </a:extLst>
          </p:cNvPr>
          <p:cNvSpPr txBox="1"/>
          <p:nvPr/>
        </p:nvSpPr>
        <p:spPr>
          <a:xfrm>
            <a:off x="5212080" y="2917392"/>
            <a:ext cx="3931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500" dirty="0">
                <a:solidFill>
                  <a:schemeClr val="accent4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Integrantes de la Comisión: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Gissela Chalá Reinoso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Orlando Núñez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Mónica Sandoval 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  </a:t>
            </a:r>
          </a:p>
        </p:txBody>
      </p:sp>
      <p:sp>
        <p:nvSpPr>
          <p:cNvPr id="5" name="Google Shape;184;p11"/>
          <p:cNvSpPr txBox="1">
            <a:spLocks/>
          </p:cNvSpPr>
          <p:nvPr/>
        </p:nvSpPr>
        <p:spPr>
          <a:xfrm>
            <a:off x="238991" y="573745"/>
            <a:ext cx="7796645" cy="5246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Comisión de Igualdad, Género e Inclusión Social</a:t>
            </a:r>
            <a:r>
              <a:rPr lang="pt-BR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pt-BR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877513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Gracias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1320974" y="3771998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@GisselaChalaUIO</a:t>
            </a:r>
            <a:endParaRPr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67" b="22499"/>
          <a:stretch/>
        </p:blipFill>
        <p:spPr>
          <a:xfrm>
            <a:off x="2821040" y="3252354"/>
            <a:ext cx="4052748" cy="913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721AF208-8694-D844-AAB4-BCD7F523AECC}"/>
              </a:ext>
            </a:extLst>
          </p:cNvPr>
          <p:cNvSpPr txBox="1"/>
          <p:nvPr/>
        </p:nvSpPr>
        <p:spPr>
          <a:xfrm>
            <a:off x="2651864" y="2286188"/>
            <a:ext cx="3931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Igualdad </a:t>
            </a:r>
          </a:p>
          <a:p>
            <a:pPr algn="ctr"/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Género e Inclusión Social</a:t>
            </a:r>
          </a:p>
          <a:p>
            <a:endParaRPr lang="es-ES_tradnl" dirty="0"/>
          </a:p>
          <a:p>
            <a:endParaRPr lang="es-ES_tradnl" dirty="0"/>
          </a:p>
          <a:p>
            <a:pPr algn="r"/>
            <a:endParaRPr lang="es-ES_tradnl" dirty="0"/>
          </a:p>
          <a:p>
            <a:pPr algn="ctr"/>
            <a:r>
              <a:rPr lang="es-ES_tradnl" sz="1800" dirty="0"/>
              <a:t>r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CIFRAS </a:t>
            </a: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674376" y="1443208"/>
            <a:ext cx="4302118" cy="3128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sz="1600" dirty="0" smtClean="0"/>
              <a:t>Al menos </a:t>
            </a:r>
            <a:r>
              <a:rPr lang="es-ES" sz="1600" b="1" dirty="0" smtClean="0"/>
              <a:t>1762 mujeres</a:t>
            </a:r>
            <a:r>
              <a:rPr lang="es-ES" sz="1600" dirty="0" smtClean="0"/>
              <a:t> fueron asesinadas entre el 2014 a febrero 2023 por razones de género, según datos oficiales presentados por el Consejo de la Judicatura</a:t>
            </a:r>
          </a:p>
          <a:p>
            <a:pPr marL="28575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dirty="0" smtClean="0"/>
              <a:t>Ecuador cerró 2022 con 412 </a:t>
            </a:r>
            <a:r>
              <a:rPr lang="es-EC" sz="1600" dirty="0" err="1" smtClean="0"/>
              <a:t>femicidios</a:t>
            </a:r>
            <a:r>
              <a:rPr lang="es-EC" sz="1600" dirty="0" smtClean="0"/>
              <a:t>, la cifra más alta desde.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s-EC" sz="1600" dirty="0" smtClean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194014" y="4636500"/>
            <a:ext cx="19113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Fuente: INEC- Dic. </a:t>
            </a:r>
            <a:r>
              <a:rPr lang="en" dirty="0" smtClean="0"/>
              <a:t>2022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18585" y="1444088"/>
            <a:ext cx="3744259" cy="3006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200" b="1" dirty="0" smtClean="0">
                <a:solidFill>
                  <a:schemeClr val="tx1"/>
                </a:solidFill>
              </a:rPr>
              <a:t>Mujeres en Ecuador: </a:t>
            </a:r>
            <a:r>
              <a:rPr lang="es-EC" sz="1200" dirty="0" smtClean="0">
                <a:solidFill>
                  <a:schemeClr val="tx1"/>
                </a:solidFill>
              </a:rPr>
              <a:t>Las mujeres constituyen el 51,05% de la población del Ecuador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200" dirty="0" smtClean="0"/>
              <a:t>El grupo menos numeroso lo constituyen las mayores de 65 años, que promedian una da de cada diez.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200" dirty="0" smtClean="0"/>
              <a:t>El 7,2% de </a:t>
            </a:r>
            <a:r>
              <a:rPr lang="es-EC" sz="1200" smtClean="0"/>
              <a:t>las personas adultas </a:t>
            </a:r>
            <a:r>
              <a:rPr lang="es-EC" sz="1200" dirty="0" smtClean="0"/>
              <a:t>mayores sufren maltrato, siendo </a:t>
            </a:r>
            <a:r>
              <a:rPr lang="es-EC" sz="1200" b="1" dirty="0" smtClean="0"/>
              <a:t>mayor</a:t>
            </a:r>
            <a:r>
              <a:rPr lang="es-EC" sz="1200" dirty="0" smtClean="0"/>
              <a:t> la </a:t>
            </a:r>
            <a:r>
              <a:rPr lang="es-EC" sz="1200" b="1" dirty="0" smtClean="0"/>
              <a:t>cifra</a:t>
            </a:r>
            <a:r>
              <a:rPr lang="es-EC" sz="1200" dirty="0" smtClean="0"/>
              <a:t> en las </a:t>
            </a:r>
            <a:r>
              <a:rPr lang="es-EC" sz="1200" b="1" dirty="0" smtClean="0"/>
              <a:t>mujeres</a:t>
            </a:r>
            <a:r>
              <a:rPr lang="es-EC" sz="1200" dirty="0" smtClean="0"/>
              <a:t> (7,3%).</a:t>
            </a:r>
            <a:endParaRPr lang="es-EC" sz="12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C" sz="1200" b="1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200" b="1" dirty="0" smtClean="0">
                <a:solidFill>
                  <a:schemeClr val="tx1"/>
                </a:solidFill>
              </a:rPr>
              <a:t>Nivel </a:t>
            </a:r>
            <a:r>
              <a:rPr lang="es-EC" sz="1200" b="1" dirty="0">
                <a:solidFill>
                  <a:schemeClr val="tx1"/>
                </a:solidFill>
              </a:rPr>
              <a:t>de Instrucción: </a:t>
            </a:r>
          </a:p>
          <a:p>
            <a:pPr algn="just"/>
            <a:r>
              <a:rPr lang="es-EC" sz="1200" b="1" dirty="0" smtClean="0"/>
              <a:t>Apenas 13 de cada 100 tiene estudios superiores</a:t>
            </a:r>
            <a:r>
              <a:rPr lang="es-EC" sz="1200" dirty="0" smtClean="0"/>
              <a:t> o universitarios.</a:t>
            </a:r>
          </a:p>
          <a:p>
            <a:pPr algn="just"/>
            <a:r>
              <a:rPr lang="es-EC" sz="1200" dirty="0" smtClean="0"/>
              <a:t>3,6 de cada diez mujeres que forman parte de la población económicamente activa tiene empleo.</a:t>
            </a:r>
            <a:endParaRPr lang="es-EC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6441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CIFRAS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194014" y="4636500"/>
            <a:ext cx="19113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Fuente: INEC- Dic. </a:t>
            </a:r>
            <a:r>
              <a:rPr lang="en" dirty="0" smtClean="0"/>
              <a:t>2022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18585" y="1444088"/>
            <a:ext cx="8523574" cy="3006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1700" dirty="0" smtClean="0"/>
              <a:t>Un tercio de las mujeres ecuatorianas (29%) no logra generar ingresos y son económicamente dependientes y cerca de la mitad no tiene vínculo con el mercado laboral.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S" sz="1700" dirty="0" smtClean="0"/>
              <a:t>Las mujeres perciben salarios 16,1% menores a los de los hombres en la misma condición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s-EC" sz="1700" dirty="0" smtClean="0"/>
              <a:t>Los datos más recientes (últimas elecciones seccionales) muestran que solamente 33 de 221 municipios serán lideradas por mujeres (14%), y que 7 de 23 prefecturas serán lideradas por mujeres.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s-EC" sz="1200" dirty="0"/>
          </a:p>
        </p:txBody>
      </p:sp>
      <p:grpSp>
        <p:nvGrpSpPr>
          <p:cNvPr id="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6441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655695" y="373101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NORMATIVA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0" y="1207368"/>
            <a:ext cx="4394447" cy="3562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Ordenanza Metropolitana N° 001-2019, que contiene el Código Municipal del Distrito Metropolitano de Quito</a:t>
            </a:r>
          </a:p>
          <a:p>
            <a:pPr marL="76200" indent="0" algn="just">
              <a:buNone/>
            </a:pPr>
            <a:endParaRPr lang="es-EC" sz="15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r>
              <a:rPr lang="es-EC" sz="1500" dirty="0">
                <a:solidFill>
                  <a:schemeClr val="tx1"/>
                </a:solidFill>
              </a:rPr>
              <a:t>“Art. II.3.75.- Premio “Manuela Espejo”. - El Concejo Metropolitano de Quito otorgará cada año el </a:t>
            </a:r>
            <a:r>
              <a:rPr lang="es-EC" sz="1500" b="1" dirty="0">
                <a:solidFill>
                  <a:schemeClr val="accent5"/>
                </a:solidFill>
              </a:rPr>
              <a:t>premio "Manuela Espejo" a la mujer que haya cumplido una labor preponderante en el desarrollo de la ciudad o del país, a través de actividades cívicas, culturales, educativas, sociales, ecológicas, laborales y otras, </a:t>
            </a:r>
            <a:r>
              <a:rPr lang="es-EC" sz="1500" dirty="0">
                <a:solidFill>
                  <a:schemeClr val="tx1"/>
                </a:solidFill>
              </a:rPr>
              <a:t>que el Concejo Metropolitano de Quito reconozca por solicitud expresa. La ganadora recibirá, conforme el ordenamiento jurídico nacional y </a:t>
            </a:r>
            <a:r>
              <a:rPr lang="es-EC" sz="1500" b="1" dirty="0">
                <a:solidFill>
                  <a:schemeClr val="accent5"/>
                </a:solidFill>
              </a:rPr>
              <a:t>metropolitano, un estímulo económico.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434" name="Picture 2" descr="http://www.quitoinforma.gob.ec/wp-content/uploads/2023/01/1-Quito-INFORM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647" y="1515751"/>
            <a:ext cx="4348794" cy="2592280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A5F692DF-3886-C95F-0E0D-655E3A6B8E29}"/>
              </a:ext>
            </a:extLst>
          </p:cNvPr>
          <p:cNvSpPr/>
          <p:nvPr/>
        </p:nvSpPr>
        <p:spPr>
          <a:xfrm>
            <a:off x="4927107" y="3683313"/>
            <a:ext cx="2112885" cy="22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EF63D23-0EA2-49C6-2BA9-9B8B954AD355}"/>
              </a:ext>
            </a:extLst>
          </p:cNvPr>
          <p:cNvSpPr txBox="1"/>
          <p:nvPr/>
        </p:nvSpPr>
        <p:spPr>
          <a:xfrm>
            <a:off x="4572000" y="4205613"/>
            <a:ext cx="45762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indent="0" algn="just">
              <a:buNone/>
            </a:pPr>
            <a:r>
              <a:rPr lang="es-MX" sz="1100" b="1" dirty="0">
                <a:solidFill>
                  <a:schemeClr val="accent5"/>
                </a:solidFill>
              </a:rPr>
              <a:t>Incentivo que no habían sido considerado hasta el año 2020. Reparación de la CIGIS y sus miembros</a:t>
            </a:r>
          </a:p>
        </p:txBody>
      </p:sp>
    </p:spTree>
    <p:extLst>
      <p:ext uri="{BB962C8B-B14F-4D97-AF65-F5344CB8AC3E}">
        <p14:creationId xmlns="" xmlns:p14="http://schemas.microsoft.com/office/powerpoint/2010/main" val="315034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5493" y="381979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NORMATIVA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51722" y="1154111"/>
            <a:ext cx="7506858" cy="34823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r>
              <a:rPr lang="es-EC" sz="1500" dirty="0"/>
              <a:t>Este premio será entregado el 8 de marzo de cada año, con motivo del día internacional de la mujer, y será tramitado por la Comisión competente en materia de igualdad, género e inclusión social. Se regirá además por lo establecido en el ordenamiento jurídico metropolitano</a:t>
            </a:r>
            <a:r>
              <a:rPr lang="es-EC" sz="1600" dirty="0"/>
              <a:t>”</a:t>
            </a:r>
          </a:p>
          <a:p>
            <a:pPr marL="76200" indent="0" algn="just">
              <a:buNone/>
            </a:pPr>
            <a:endParaRPr lang="es-EC" sz="16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r>
              <a:rPr lang="es-EC" sz="1600" b="1" dirty="0">
                <a:solidFill>
                  <a:schemeClr val="tx1"/>
                </a:solidFill>
              </a:rPr>
              <a:t>Cerramos la gestión dando cumplimiento a este mandato de ley. 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1503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POSTULACIÓN Y CIERRE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7" y="1327349"/>
            <a:ext cx="4922830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C" sz="1600" dirty="0"/>
              <a:t>Con fecha 20 de enero, se dio inicio a la convocatoria al Premio Manuela Espejo conforme Resolución No. 008-CIG-2023. hasta el </a:t>
            </a:r>
            <a:r>
              <a:rPr lang="es-EC" sz="1600" b="1" dirty="0"/>
              <a:t>12 de </a:t>
            </a:r>
            <a:r>
              <a:rPr lang="es-EC" sz="1500" b="1" dirty="0">
                <a:solidFill>
                  <a:schemeClr val="tx1"/>
                </a:solidFill>
              </a:rPr>
              <a:t>febrero  del 2023: </a:t>
            </a:r>
          </a:p>
          <a:p>
            <a:pPr algn="just"/>
            <a:r>
              <a:rPr lang="es-EC" sz="1600" dirty="0"/>
              <a:t>En total se receptaron </a:t>
            </a:r>
            <a:r>
              <a:rPr lang="es-EC" sz="1600" b="1" dirty="0">
                <a:solidFill>
                  <a:srgbClr val="FF0000"/>
                </a:solidFill>
              </a:rPr>
              <a:t>56 postulaciones al Premio Manuela Espejo 2023. </a:t>
            </a:r>
          </a:p>
          <a:p>
            <a:pPr algn="just"/>
            <a:r>
              <a:rPr lang="es-EC" sz="1600" dirty="0"/>
              <a:t>De las 56 postulaciones ingresadas, la SIS como encargada se precalificaron 49 postulantes. </a:t>
            </a:r>
          </a:p>
          <a:p>
            <a:pPr algn="just"/>
            <a:r>
              <a:rPr lang="es-EC" sz="1600" dirty="0"/>
              <a:t>7 postulaciones llegaron extemporáneamente (por la hora de envío y otras por la fecha de envío).</a:t>
            </a:r>
            <a:endParaRPr lang="es-EC" sz="1500" dirty="0">
              <a:solidFill>
                <a:schemeClr val="tx1"/>
              </a:solidFill>
            </a:endParaRPr>
          </a:p>
          <a:p>
            <a:pPr algn="just"/>
            <a:endParaRPr lang="es-EC" sz="2000" u="sng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1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37791" t="46090" r="23034" b="24329"/>
          <a:stretch>
            <a:fillRect/>
          </a:stretch>
        </p:blipFill>
        <p:spPr bwMode="auto">
          <a:xfrm>
            <a:off x="5557421" y="1686757"/>
            <a:ext cx="3400147" cy="20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780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POSTULACIÓN Y CIERRE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7" y="1327349"/>
            <a:ext cx="8189812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s-EC" sz="1600" dirty="0"/>
              <a:t>Según informe de la SIS el listado para consideración de la Comisión de Igualdad, Género e Inclusión Social, es el siguiente:</a:t>
            </a:r>
          </a:p>
          <a:p>
            <a:pPr marL="76200" indent="0" algn="just">
              <a:buNone/>
            </a:pPr>
            <a:endParaRPr lang="es-EC" sz="1600" dirty="0"/>
          </a:p>
          <a:p>
            <a:pPr algn="just"/>
            <a:r>
              <a:rPr lang="es-EC" sz="1400" b="1" dirty="0"/>
              <a:t>MARIANA DE JESUS FALCONÍ SAMANIEGO</a:t>
            </a:r>
          </a:p>
          <a:p>
            <a:pPr algn="just"/>
            <a:r>
              <a:rPr lang="es-EC" sz="1400" b="1" dirty="0"/>
              <a:t>MARIA JUDITH HURTADO CEVALLOS</a:t>
            </a:r>
          </a:p>
          <a:p>
            <a:pPr algn="just"/>
            <a:r>
              <a:rPr lang="es-EC" sz="1400" b="1" dirty="0"/>
              <a:t>VALERIA ALEXANDRA VILLACRESES ARTEAGA</a:t>
            </a:r>
          </a:p>
          <a:p>
            <a:pPr algn="just"/>
            <a:r>
              <a:rPr lang="es-EC" sz="1400" b="1" dirty="0"/>
              <a:t>THANYA PATRICIA HERRERA CORTÉS</a:t>
            </a:r>
          </a:p>
          <a:p>
            <a:pPr marL="76200" indent="0" algn="just">
              <a:buNone/>
            </a:pPr>
            <a:endParaRPr lang="es-EC" sz="1500" dirty="0">
              <a:solidFill>
                <a:schemeClr val="tx1"/>
              </a:solidFill>
            </a:endParaRPr>
          </a:p>
          <a:p>
            <a:pPr algn="just"/>
            <a:endParaRPr lang="es-EC" sz="2000" u="sng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l="56432" t="29854" r="6505" b="41657"/>
          <a:stretch>
            <a:fillRect/>
          </a:stretch>
        </p:blipFill>
        <p:spPr bwMode="auto">
          <a:xfrm>
            <a:off x="4481406" y="1979718"/>
            <a:ext cx="3970137" cy="244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434CD7E-F9FE-4037-4F31-85969227522B}"/>
              </a:ext>
            </a:extLst>
          </p:cNvPr>
          <p:cNvSpPr/>
          <p:nvPr/>
        </p:nvSpPr>
        <p:spPr>
          <a:xfrm>
            <a:off x="5436449" y="4640309"/>
            <a:ext cx="3707551" cy="4331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noFill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80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POSTULACIÓN Y CIERRE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7" y="1327349"/>
            <a:ext cx="8189812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endParaRPr lang="es-EC" sz="1500" dirty="0">
              <a:solidFill>
                <a:schemeClr val="tx1"/>
              </a:solidFill>
            </a:endParaRPr>
          </a:p>
          <a:p>
            <a:pPr algn="just"/>
            <a:endParaRPr lang="es-EC" sz="2000" u="sng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292963" y="1396930"/>
            <a:ext cx="83716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MARIA JUDITH HURTADO CEVALLOS</a:t>
            </a:r>
          </a:p>
          <a:p>
            <a:endParaRPr lang="es-EC" b="1" dirty="0"/>
          </a:p>
          <a:p>
            <a:pPr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Mujer Adulta mayor de 83 años con más de 50 años como educadora popular, autora, artista y socióloga de profesión.  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Educadora en nociones de la metodología con poblaciones marginales de Quito. (Ciencia y arte de la </a:t>
            </a:r>
            <a:r>
              <a:rPr lang="es-EC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autoinformación</a:t>
            </a: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</a:t>
            </a:r>
            <a:r>
              <a:rPr lang="es-EC" dirty="0" err="1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autogobernabilidad</a:t>
            </a: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de una persona o de grupos sociales).</a:t>
            </a:r>
          </a:p>
          <a:p>
            <a:pPr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Educadora por más de 15 años en el Instituto de Investigación, Educación y Promoción Popular del Ecuador en donde generó programas de desarrollo personal en proyectos de servicio comunitario e investigaciones temáticas; además contribuyó con varias publicaciones para niños, niñas y adolescentes. </a:t>
            </a:r>
          </a:p>
          <a:p>
            <a:pPr algn="just">
              <a:buFont typeface="Arial" pitchFamily="34" charset="0"/>
              <a:buChar char="•"/>
            </a:pPr>
            <a:endParaRPr lang="es-EC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0" lvl="1"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Ejecutó proyectos sociales con niñas, niños y adolescentes en situación de pobreza y trabajo infantil en 52 barrios marginales de Quito: conformación de grupos de desarrollo. </a:t>
            </a:r>
          </a:p>
          <a:p>
            <a:pPr marL="762000" lvl="1"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Autora de una serie de libros en temas de género, como, por ejemplo: La Mujer y La Armonía de la Vida.</a:t>
            </a:r>
          </a:p>
          <a:p>
            <a:pPr marL="762000" lvl="1"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Reconocimiento: Nacional por Mérito Cultural, Asamblea Nacional</a:t>
            </a:r>
          </a:p>
          <a:p>
            <a:pPr marL="762000" lvl="1" algn="just">
              <a:buFont typeface="Arial" pitchFamily="34" charset="0"/>
              <a:buChar char="•"/>
            </a:pPr>
            <a:r>
              <a:rPr lang="es-EC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Autora del "Canto a la Vida liderada por mujeres" Canción a Dolores Cacuango. </a:t>
            </a:r>
          </a:p>
        </p:txBody>
      </p:sp>
    </p:spTree>
    <p:extLst>
      <p:ext uri="{BB962C8B-B14F-4D97-AF65-F5344CB8AC3E}">
        <p14:creationId xmlns="" xmlns:p14="http://schemas.microsoft.com/office/powerpoint/2010/main" val="191780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CONCLUSIONES Y RECOMENDACIONES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522871" y="1918347"/>
            <a:ext cx="7855527" cy="178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S" sz="1600" dirty="0"/>
              <a:t>En el marco de sus competencias, la Comisión de Igualdad, Género e Inclusión Social, resolvió que una vez revisado el informe final, junto con las postulaciones y anexos emitidos por la Secretaría de Inclusión Social, mediante </a:t>
            </a:r>
            <a:r>
              <a:rPr lang="es-EC" sz="1600" dirty="0"/>
              <a:t>Memorando Nro. GADDMQ-SIS-2023-0285</a:t>
            </a:r>
            <a:r>
              <a:rPr lang="es-ES" sz="1600" dirty="0"/>
              <a:t> de 17 de febrero de 2023, y, posterior al análisis respectivo</a:t>
            </a:r>
            <a:r>
              <a:rPr lang="es-EC" sz="1600" dirty="0"/>
              <a:t>; se </a:t>
            </a:r>
            <a:r>
              <a:rPr lang="es-EC" sz="1600" b="1" dirty="0"/>
              <a:t>recomienda</a:t>
            </a:r>
            <a:r>
              <a:rPr lang="es-EC" sz="1600" dirty="0"/>
              <a:t> a la </a:t>
            </a:r>
            <a:r>
              <a:rPr lang="es-ES" sz="1600" dirty="0"/>
              <a:t>señora </a:t>
            </a:r>
            <a:r>
              <a:rPr lang="es-EC" sz="1600" b="1" dirty="0"/>
              <a:t>MARIA JUDITH HURTADO CEVALLOS </a:t>
            </a:r>
            <a:r>
              <a:rPr lang="es-ES" sz="1600" dirty="0"/>
              <a:t>como beneficiaria del Premio Manuela Espejo del año 2023”</a:t>
            </a:r>
            <a:endParaRPr lang="es-EC" sz="1600" dirty="0"/>
          </a:p>
          <a:p>
            <a:pPr marL="76200" indent="0" algn="just">
              <a:buNone/>
            </a:pPr>
            <a:endParaRPr lang="es-EC" sz="1600" dirty="0"/>
          </a:p>
          <a:p>
            <a:pPr marL="76200" indent="0">
              <a:buNone/>
            </a:pPr>
            <a:r>
              <a:rPr lang="es-MX" sz="1200" dirty="0"/>
              <a:t> </a:t>
            </a:r>
            <a:endParaRPr lang="es-EC" sz="1200" dirty="0"/>
          </a:p>
          <a:p>
            <a:endParaRPr lang="es-MX" sz="1200"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grpSp>
        <p:nvGrpSpPr>
          <p:cNvPr id="1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9319983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Personalizado 4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F2F2F2"/>
      </a:accent3>
      <a:accent4>
        <a:srgbClr val="F2F2F2"/>
      </a:accent4>
      <a:accent5>
        <a:srgbClr val="E02020"/>
      </a:accent5>
      <a:accent6>
        <a:srgbClr val="C000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752</Words>
  <Application>Microsoft Office PowerPoint</Application>
  <PresentationFormat>Presentación en pantalla 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Condensed</vt:lpstr>
      <vt:lpstr>Adobe Naskh Medium</vt:lpstr>
      <vt:lpstr>Roboto Condensed Light</vt:lpstr>
      <vt:lpstr>Arvo</vt:lpstr>
      <vt:lpstr>Salerio template</vt:lpstr>
      <vt:lpstr>  Premio  Manuela Espejo  2023 </vt:lpstr>
      <vt:lpstr>CIFRAS </vt:lpstr>
      <vt:lpstr>CIFRAS </vt:lpstr>
      <vt:lpstr>NORMATIVA</vt:lpstr>
      <vt:lpstr>NORMATIVA</vt:lpstr>
      <vt:lpstr>POSTULACIÓN Y CIERRE</vt:lpstr>
      <vt:lpstr>POSTULACIÓN Y CIERRE</vt:lpstr>
      <vt:lpstr>POSTULACIÓN Y CIERRE</vt:lpstr>
      <vt:lpstr>CONCLUSIONES Y RECOMENDACIONES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 Brabomalo</dc:title>
  <dc:creator>Jorge</dc:creator>
  <cp:lastModifiedBy>jcaicedo</cp:lastModifiedBy>
  <cp:revision>71</cp:revision>
  <cp:lastPrinted>2023-03-06T17:52:47Z</cp:lastPrinted>
  <dcterms:modified xsi:type="dcterms:W3CDTF">2023-03-06T20:44:55Z</dcterms:modified>
</cp:coreProperties>
</file>