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6"/>
  </p:notesMasterIdLst>
  <p:sldIdLst>
    <p:sldId id="537" r:id="rId5"/>
    <p:sldId id="497" r:id="rId6"/>
    <p:sldId id="532" r:id="rId7"/>
    <p:sldId id="528" r:id="rId8"/>
    <p:sldId id="529" r:id="rId9"/>
    <p:sldId id="530" r:id="rId10"/>
    <p:sldId id="531" r:id="rId11"/>
    <p:sldId id="533" r:id="rId12"/>
    <p:sldId id="534" r:id="rId13"/>
    <p:sldId id="535" r:id="rId14"/>
    <p:sldId id="538" r:id="rId15"/>
  </p:sldIdLst>
  <p:sldSz cx="12192000" cy="6858000"/>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1935"/>
    <a:srgbClr val="F8F8F8"/>
    <a:srgbClr val="6C2BD2"/>
    <a:srgbClr val="0033A0"/>
    <a:srgbClr val="CC0099"/>
    <a:srgbClr val="FF6600"/>
    <a:srgbClr val="003366"/>
    <a:srgbClr val="0019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0" autoAdjust="0"/>
    <p:restoredTop sz="94103" autoAdjust="0"/>
  </p:normalViewPr>
  <p:slideViewPr>
    <p:cSldViewPr snapToGrid="0" snapToObjects="1">
      <p:cViewPr varScale="1">
        <p:scale>
          <a:sx n="94" d="100"/>
          <a:sy n="94" d="100"/>
        </p:scale>
        <p:origin x="992"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DA0B74DB-BB14-0549-932A-8E295EC00509}" type="datetimeFigureOut">
              <a:rPr lang="en-US" smtClean="0"/>
              <a:t>1/12/23</a:t>
            </a:fld>
            <a:endParaRPr lang="en-US"/>
          </a:p>
        </p:txBody>
      </p:sp>
      <p:sp>
        <p:nvSpPr>
          <p:cNvPr id="4" name="Espace réservé de l’image des diapositives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95523CC8-AFAD-CE4D-A9C6-54616C9F9D5A}" type="slidenum">
              <a:rPr lang="en-US" smtClean="0"/>
              <a:t>‹Nº›</a:t>
            </a:fld>
            <a:endParaRPr lang="en-US"/>
          </a:p>
        </p:txBody>
      </p:sp>
    </p:spTree>
    <p:extLst>
      <p:ext uri="{BB962C8B-B14F-4D97-AF65-F5344CB8AC3E}">
        <p14:creationId xmlns:p14="http://schemas.microsoft.com/office/powerpoint/2010/main" val="335420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D60755E3-E38A-7746-B350-B2B27EB51D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13066" y="5662253"/>
            <a:ext cx="2165867" cy="1080000"/>
          </a:xfrm>
          <a:prstGeom prst="rect">
            <a:avLst/>
          </a:prstGeom>
        </p:spPr>
      </p:pic>
      <p:sp>
        <p:nvSpPr>
          <p:cNvPr id="13" name="Titre 1">
            <a:extLst>
              <a:ext uri="{FF2B5EF4-FFF2-40B4-BE49-F238E27FC236}">
                <a16:creationId xmlns:a16="http://schemas.microsoft.com/office/drawing/2014/main" id="{482996B8-7758-924F-95A7-EA63DDAB75B5}"/>
              </a:ext>
            </a:extLst>
          </p:cNvPr>
          <p:cNvSpPr>
            <a:spLocks noGrp="1"/>
          </p:cNvSpPr>
          <p:nvPr>
            <p:ph type="title" hasCustomPrompt="1"/>
          </p:nvPr>
        </p:nvSpPr>
        <p:spPr>
          <a:xfrm>
            <a:off x="1111146" y="1031563"/>
            <a:ext cx="9969708" cy="1325563"/>
          </a:xfrm>
          <a:prstGeom prst="rect">
            <a:avLst/>
          </a:prstGeom>
        </p:spPr>
        <p:txBody>
          <a:bodyPr>
            <a:normAutofit/>
          </a:bodyPr>
          <a:lstStyle>
            <a:lvl1pPr algn="ctr">
              <a:defRPr sz="6000">
                <a:solidFill>
                  <a:schemeClr val="bg1"/>
                </a:solidFill>
                <a:latin typeface="+mj-lt"/>
              </a:defRPr>
            </a:lvl1pPr>
          </a:lstStyle>
          <a:p>
            <a:r>
              <a:rPr lang="fr-FR" dirty="0"/>
              <a:t>TITLE</a:t>
            </a:r>
          </a:p>
        </p:txBody>
      </p:sp>
      <p:sp>
        <p:nvSpPr>
          <p:cNvPr id="14" name="Espace réservé du texte 2">
            <a:extLst>
              <a:ext uri="{FF2B5EF4-FFF2-40B4-BE49-F238E27FC236}">
                <a16:creationId xmlns:a16="http://schemas.microsoft.com/office/drawing/2014/main" id="{9FD3C252-914E-9945-8B43-6C3ECB129EBD}"/>
              </a:ext>
            </a:extLst>
          </p:cNvPr>
          <p:cNvSpPr>
            <a:spLocks noGrp="1"/>
          </p:cNvSpPr>
          <p:nvPr>
            <p:ph type="body" idx="1" hasCustomPrompt="1"/>
          </p:nvPr>
        </p:nvSpPr>
        <p:spPr>
          <a:xfrm>
            <a:off x="1111146" y="2357126"/>
            <a:ext cx="9969708" cy="1500187"/>
          </a:xfrm>
          <a:prstGeom prst="rect">
            <a:avLst/>
          </a:prstGeom>
        </p:spPr>
        <p:txBody>
          <a:bodyPr>
            <a:normAutofit/>
          </a:bodyPr>
          <a:lstStyle>
            <a:lvl1pPr marL="0" indent="0" algn="ctr">
              <a:buNone/>
              <a:defRPr sz="2400" i="1">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 </a:t>
            </a:r>
          </a:p>
        </p:txBody>
      </p:sp>
    </p:spTree>
    <p:extLst>
      <p:ext uri="{BB962C8B-B14F-4D97-AF65-F5344CB8AC3E}">
        <p14:creationId xmlns:p14="http://schemas.microsoft.com/office/powerpoint/2010/main" val="18664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IMAGE + TEXT 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e l’image 2">
            <a:extLst>
              <a:ext uri="{FF2B5EF4-FFF2-40B4-BE49-F238E27FC236}">
                <a16:creationId xmlns:a16="http://schemas.microsoft.com/office/drawing/2014/main" id="{51EDBEE3-1D5B-2B4B-BCBA-5CCA6F6ACC5A}"/>
              </a:ext>
            </a:extLst>
          </p:cNvPr>
          <p:cNvSpPr>
            <a:spLocks noGrp="1"/>
          </p:cNvSpPr>
          <p:nvPr>
            <p:ph type="pic" idx="1"/>
          </p:nvPr>
        </p:nvSpPr>
        <p:spPr>
          <a:xfrm>
            <a:off x="0" y="11875"/>
            <a:ext cx="12192000" cy="617026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5" name="Titre 1">
            <a:extLst>
              <a:ext uri="{FF2B5EF4-FFF2-40B4-BE49-F238E27FC236}">
                <a16:creationId xmlns:a16="http://schemas.microsoft.com/office/drawing/2014/main" id="{4CAA1689-C07E-BF4E-A678-768B607FEC35}"/>
              </a:ext>
            </a:extLst>
          </p:cNvPr>
          <p:cNvSpPr>
            <a:spLocks noGrp="1"/>
          </p:cNvSpPr>
          <p:nvPr>
            <p:ph type="title" hasCustomPrompt="1"/>
          </p:nvPr>
        </p:nvSpPr>
        <p:spPr>
          <a:xfrm>
            <a:off x="0" y="0"/>
            <a:ext cx="3375374" cy="1530625"/>
          </a:xfrm>
          <a:prstGeom prst="rect">
            <a:avLst/>
          </a:prstGeom>
          <a:solidFill>
            <a:srgbClr val="00196D">
              <a:alpha val="69804"/>
            </a:srgbClr>
          </a:solidFill>
        </p:spPr>
        <p:txBody>
          <a:bodyPr lIns="288000" tIns="288000" rIns="288000" bIns="288000" anchor="ctr"/>
          <a:lstStyle>
            <a:lvl1pPr>
              <a:defRPr sz="3200">
                <a:solidFill>
                  <a:schemeClr val="bg1"/>
                </a:solidFill>
              </a:defRPr>
            </a:lvl1pPr>
          </a:lstStyle>
          <a:p>
            <a:r>
              <a:rPr lang="fr-FR" dirty="0"/>
              <a:t>MODIFIEZ LE STYLE DU TITRE</a:t>
            </a:r>
          </a:p>
        </p:txBody>
      </p:sp>
      <p:sp>
        <p:nvSpPr>
          <p:cNvPr id="6" name="Espace réservé du texte 3">
            <a:extLst>
              <a:ext uri="{FF2B5EF4-FFF2-40B4-BE49-F238E27FC236}">
                <a16:creationId xmlns:a16="http://schemas.microsoft.com/office/drawing/2014/main" id="{A100D752-4660-364F-8192-DAEA4BED2085}"/>
              </a:ext>
            </a:extLst>
          </p:cNvPr>
          <p:cNvSpPr>
            <a:spLocks noGrp="1"/>
          </p:cNvSpPr>
          <p:nvPr>
            <p:ph type="body" sz="half" idx="2"/>
          </p:nvPr>
        </p:nvSpPr>
        <p:spPr>
          <a:xfrm>
            <a:off x="0" y="1530626"/>
            <a:ext cx="3375374" cy="4651513"/>
          </a:xfrm>
          <a:prstGeom prst="rect">
            <a:avLst/>
          </a:prstGeom>
          <a:solidFill>
            <a:srgbClr val="00196D">
              <a:alpha val="70000"/>
            </a:srgbClr>
          </a:solidFill>
        </p:spPr>
        <p:txBody>
          <a:bodyPr lIns="288000" tIns="288000" rIns="288000" bIns="288000">
            <a:normAutofit/>
          </a:bodyPr>
          <a:lstStyle>
            <a:lvl1pPr marL="0" indent="0">
              <a:buNone/>
              <a:defRPr sz="20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pic>
        <p:nvPicPr>
          <p:cNvPr id="7" name="Image 6">
            <a:extLst>
              <a:ext uri="{FF2B5EF4-FFF2-40B4-BE49-F238E27FC236}">
                <a16:creationId xmlns:a16="http://schemas.microsoft.com/office/drawing/2014/main" id="{A5B43293-C0FA-2244-8FA3-75ADC8627E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Tree>
    <p:extLst>
      <p:ext uri="{BB962C8B-B14F-4D97-AF65-F5344CB8AC3E}">
        <p14:creationId xmlns:p14="http://schemas.microsoft.com/office/powerpoint/2010/main" val="281736565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 TEXT BOX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e l’image 2">
            <a:extLst>
              <a:ext uri="{FF2B5EF4-FFF2-40B4-BE49-F238E27FC236}">
                <a16:creationId xmlns:a16="http://schemas.microsoft.com/office/drawing/2014/main" id="{51EDBEE3-1D5B-2B4B-BCBA-5CCA6F6ACC5A}"/>
              </a:ext>
            </a:extLst>
          </p:cNvPr>
          <p:cNvSpPr>
            <a:spLocks noGrp="1"/>
          </p:cNvSpPr>
          <p:nvPr>
            <p:ph type="pic" idx="1"/>
          </p:nvPr>
        </p:nvSpPr>
        <p:spPr>
          <a:xfrm>
            <a:off x="0" y="0"/>
            <a:ext cx="12192000" cy="618213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2" name="Titre 1">
            <a:extLst>
              <a:ext uri="{FF2B5EF4-FFF2-40B4-BE49-F238E27FC236}">
                <a16:creationId xmlns:a16="http://schemas.microsoft.com/office/drawing/2014/main" id="{1AEBCEEE-B9D7-A041-A698-B24DAEFAD864}"/>
              </a:ext>
            </a:extLst>
          </p:cNvPr>
          <p:cNvSpPr>
            <a:spLocks noGrp="1"/>
          </p:cNvSpPr>
          <p:nvPr>
            <p:ph type="title" hasCustomPrompt="1"/>
          </p:nvPr>
        </p:nvSpPr>
        <p:spPr>
          <a:xfrm>
            <a:off x="8816626" y="0"/>
            <a:ext cx="3375374" cy="1530625"/>
          </a:xfrm>
          <a:prstGeom prst="rect">
            <a:avLst/>
          </a:prstGeom>
          <a:solidFill>
            <a:srgbClr val="00196D">
              <a:alpha val="69804"/>
            </a:srgbClr>
          </a:solidFill>
        </p:spPr>
        <p:txBody>
          <a:bodyPr lIns="288000" tIns="288000" rIns="288000" bIns="288000" anchor="ctr"/>
          <a:lstStyle>
            <a:lvl1pPr>
              <a:defRPr sz="3200">
                <a:solidFill>
                  <a:schemeClr val="bg1"/>
                </a:solidFill>
              </a:defRPr>
            </a:lvl1pPr>
          </a:lstStyle>
          <a:p>
            <a:r>
              <a:rPr lang="fr-FR" dirty="0"/>
              <a:t>MODIFIEZ LE STYLE DU TITRE</a:t>
            </a:r>
          </a:p>
        </p:txBody>
      </p:sp>
      <p:sp>
        <p:nvSpPr>
          <p:cNvPr id="4" name="Espace réservé du texte 3">
            <a:extLst>
              <a:ext uri="{FF2B5EF4-FFF2-40B4-BE49-F238E27FC236}">
                <a16:creationId xmlns:a16="http://schemas.microsoft.com/office/drawing/2014/main" id="{EDD27815-B906-634D-BA9B-42B8F7265967}"/>
              </a:ext>
            </a:extLst>
          </p:cNvPr>
          <p:cNvSpPr>
            <a:spLocks noGrp="1"/>
          </p:cNvSpPr>
          <p:nvPr>
            <p:ph type="body" sz="half" idx="2"/>
          </p:nvPr>
        </p:nvSpPr>
        <p:spPr>
          <a:xfrm>
            <a:off x="8816626" y="1530626"/>
            <a:ext cx="3375374" cy="4651513"/>
          </a:xfrm>
          <a:prstGeom prst="rect">
            <a:avLst/>
          </a:prstGeom>
          <a:solidFill>
            <a:srgbClr val="00196D">
              <a:alpha val="70000"/>
            </a:srgbClr>
          </a:solidFill>
        </p:spPr>
        <p:txBody>
          <a:bodyPr lIns="288000" tIns="288000" rIns="288000" bIns="288000">
            <a:normAutofit/>
          </a:bodyPr>
          <a:lstStyle>
            <a:lvl1pPr marL="0" indent="0">
              <a:buNone/>
              <a:defRPr sz="20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pic>
        <p:nvPicPr>
          <p:cNvPr id="9" name="Image 8">
            <a:extLst>
              <a:ext uri="{FF2B5EF4-FFF2-40B4-BE49-F238E27FC236}">
                <a16:creationId xmlns:a16="http://schemas.microsoft.com/office/drawing/2014/main" id="{ACA406E9-BDBA-F242-811F-8BFC4DD3CD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Tree>
    <p:extLst>
      <p:ext uri="{BB962C8B-B14F-4D97-AF65-F5344CB8AC3E}">
        <p14:creationId xmlns:p14="http://schemas.microsoft.com/office/powerpoint/2010/main" val="337232222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8DF5BA7-04D4-DF48-9230-5E261088FD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Tree>
    <p:extLst>
      <p:ext uri="{BB962C8B-B14F-4D97-AF65-F5344CB8AC3E}">
        <p14:creationId xmlns:p14="http://schemas.microsoft.com/office/powerpoint/2010/main" val="3020210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6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0B5F5EAA-233E-4A7B-B5CB-773530AE1C66}"/>
              </a:ext>
            </a:extLst>
          </p:cNvPr>
          <p:cNvSpPr>
            <a:spLocks noGrp="1"/>
          </p:cNvSpPr>
          <p:nvPr>
            <p:ph type="pic" sz="quarter" idx="17" hasCustomPrompt="1"/>
          </p:nvPr>
        </p:nvSpPr>
        <p:spPr>
          <a:xfrm>
            <a:off x="1763752" y="1599574"/>
            <a:ext cx="3658852" cy="3658852"/>
          </a:xfrm>
          <a:custGeom>
            <a:avLst/>
            <a:gdLst>
              <a:gd name="connsiteX0" fmla="*/ 1829426 w 3658852"/>
              <a:gd name="connsiteY0" fmla="*/ 0 h 3658852"/>
              <a:gd name="connsiteX1" fmla="*/ 3658852 w 3658852"/>
              <a:gd name="connsiteY1" fmla="*/ 1829426 h 3658852"/>
              <a:gd name="connsiteX2" fmla="*/ 1829426 w 3658852"/>
              <a:gd name="connsiteY2" fmla="*/ 3658852 h 3658852"/>
              <a:gd name="connsiteX3" fmla="*/ 0 w 3658852"/>
              <a:gd name="connsiteY3" fmla="*/ 1829426 h 3658852"/>
              <a:gd name="connsiteX4" fmla="*/ 1829426 w 3658852"/>
              <a:gd name="connsiteY4" fmla="*/ 0 h 3658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8852" h="3658852">
                <a:moveTo>
                  <a:pt x="1829426" y="0"/>
                </a:moveTo>
                <a:cubicBezTo>
                  <a:pt x="2839790" y="0"/>
                  <a:pt x="3658852" y="819062"/>
                  <a:pt x="3658852" y="1829426"/>
                </a:cubicBezTo>
                <a:cubicBezTo>
                  <a:pt x="3658852" y="2839790"/>
                  <a:pt x="2839790" y="3658852"/>
                  <a:pt x="1829426" y="3658852"/>
                </a:cubicBezTo>
                <a:cubicBezTo>
                  <a:pt x="819062" y="3658852"/>
                  <a:pt x="0" y="2839790"/>
                  <a:pt x="0" y="1829426"/>
                </a:cubicBezTo>
                <a:cubicBezTo>
                  <a:pt x="0" y="819062"/>
                  <a:pt x="819062" y="0"/>
                  <a:pt x="1829426" y="0"/>
                </a:cubicBezTo>
                <a:close/>
              </a:path>
            </a:pathLst>
          </a:custGeom>
          <a:solidFill>
            <a:schemeClr val="bg1">
              <a:lumMod val="95000"/>
            </a:schemeClr>
          </a:solidFill>
        </p:spPr>
        <p:txBody>
          <a:bodyPr wrap="square" anchor="ctr">
            <a:noAutofit/>
          </a:bodyPr>
          <a:lstStyle>
            <a:lvl1pPr marL="0" indent="0" algn="ctr">
              <a:buFontTx/>
              <a:buNone/>
              <a:defRPr sz="1200">
                <a:solidFill>
                  <a:schemeClr val="tx1"/>
                </a:solidFill>
              </a:defRPr>
            </a:lvl1pPr>
          </a:lstStyle>
          <a:p>
            <a:r>
              <a:rPr lang="en-US"/>
              <a:t>Image</a:t>
            </a: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510894" y="301768"/>
            <a:ext cx="681106" cy="331957"/>
          </a:xfrm>
          <a:prstGeom prst="rect">
            <a:avLst/>
          </a:prstGeom>
        </p:spPr>
        <p:txBody>
          <a:bodyPr/>
          <a:lstStyle/>
          <a:p>
            <a:fld id="{F3427122-DD58-4B2A-BC02-A0C1482E4B6E}" type="slidenum">
              <a:rPr lang="en-US" smtClean="0"/>
              <a:t>‹Nº›</a:t>
            </a:fld>
            <a:endParaRPr lang="en-US"/>
          </a:p>
        </p:txBody>
      </p:sp>
    </p:spTree>
    <p:extLst>
      <p:ext uri="{BB962C8B-B14F-4D97-AF65-F5344CB8AC3E}">
        <p14:creationId xmlns:p14="http://schemas.microsoft.com/office/powerpoint/2010/main" val="51115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7DAAE9EE-5CC9-1E49-8C69-38DC128B57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8984" y="6294329"/>
            <a:ext cx="1814032" cy="412809"/>
          </a:xfrm>
          <a:prstGeom prst="rect">
            <a:avLst/>
          </a:prstGeom>
        </p:spPr>
      </p:pic>
      <p:sp>
        <p:nvSpPr>
          <p:cNvPr id="5" name="Espace réservé du contenu 3">
            <a:extLst>
              <a:ext uri="{FF2B5EF4-FFF2-40B4-BE49-F238E27FC236}">
                <a16:creationId xmlns:a16="http://schemas.microsoft.com/office/drawing/2014/main" id="{F71DDF9B-7F04-BD4A-B0B7-0ED76E378ADB}"/>
              </a:ext>
            </a:extLst>
          </p:cNvPr>
          <p:cNvSpPr>
            <a:spLocks noGrp="1"/>
          </p:cNvSpPr>
          <p:nvPr>
            <p:ph sz="half" idx="2"/>
          </p:nvPr>
        </p:nvSpPr>
        <p:spPr>
          <a:xfrm>
            <a:off x="839788" y="2291938"/>
            <a:ext cx="5157787" cy="3897725"/>
          </a:xfrm>
          <a:prstGeom prst="rect">
            <a:avLst/>
          </a:prstGeom>
        </p:spPr>
        <p:txBody>
          <a:bodyPr/>
          <a:lstStyle>
            <a:lvl1pPr>
              <a:defRPr>
                <a:solidFill>
                  <a:schemeClr val="bg1"/>
                </a:solidFill>
                <a:latin typeface="+mn-lt"/>
              </a:defRPr>
            </a:lvl1pPr>
            <a:lvl2pPr>
              <a:defRPr>
                <a:solidFill>
                  <a:schemeClr val="bg1"/>
                </a:solidFill>
                <a:latin typeface="+mn-lt"/>
              </a:defRPr>
            </a:lvl2pPr>
            <a:lvl3pPr>
              <a:defRPr>
                <a:solidFill>
                  <a:schemeClr val="bg1"/>
                </a:solidFill>
                <a:latin typeface="+mn-lt"/>
              </a:defRPr>
            </a:lvl3pPr>
            <a:lvl4pPr>
              <a:defRPr>
                <a:solidFill>
                  <a:schemeClr val="bg1"/>
                </a:solidFill>
                <a:latin typeface="+mn-lt"/>
              </a:defRPr>
            </a:lvl4pPr>
            <a:lvl5pPr>
              <a:defRPr>
                <a:solidFill>
                  <a:schemeClr val="bg1"/>
                </a:solidFill>
                <a:latin typeface="+mn-lt"/>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contenu 5">
            <a:extLst>
              <a:ext uri="{FF2B5EF4-FFF2-40B4-BE49-F238E27FC236}">
                <a16:creationId xmlns:a16="http://schemas.microsoft.com/office/drawing/2014/main" id="{EBE99B60-6C3E-9D4A-A88B-B459B2ED81D2}"/>
              </a:ext>
            </a:extLst>
          </p:cNvPr>
          <p:cNvSpPr>
            <a:spLocks noGrp="1"/>
          </p:cNvSpPr>
          <p:nvPr>
            <p:ph sz="quarter" idx="4"/>
          </p:nvPr>
        </p:nvSpPr>
        <p:spPr>
          <a:xfrm>
            <a:off x="6172200" y="2291938"/>
            <a:ext cx="5183188" cy="3897725"/>
          </a:xfrm>
          <a:prstGeom prst="rect">
            <a:avLst/>
          </a:prstGeom>
        </p:spPr>
        <p:txBody>
          <a:bodyPr/>
          <a:lstStyle>
            <a:lvl1pPr>
              <a:defRPr>
                <a:solidFill>
                  <a:schemeClr val="bg1"/>
                </a:solidFill>
                <a:latin typeface="+mn-lt"/>
              </a:defRPr>
            </a:lvl1pPr>
            <a:lvl2pPr>
              <a:defRPr>
                <a:solidFill>
                  <a:schemeClr val="bg1"/>
                </a:solidFill>
                <a:latin typeface="+mn-lt"/>
              </a:defRPr>
            </a:lvl2pPr>
            <a:lvl3pPr>
              <a:defRPr>
                <a:solidFill>
                  <a:schemeClr val="bg1"/>
                </a:solidFill>
                <a:latin typeface="+mn-lt"/>
              </a:defRPr>
            </a:lvl3pPr>
            <a:lvl4pPr>
              <a:defRPr>
                <a:solidFill>
                  <a:schemeClr val="bg1"/>
                </a:solidFill>
                <a:latin typeface="+mn-lt"/>
              </a:defRPr>
            </a:lvl4pPr>
            <a:lvl5pPr>
              <a:defRPr>
                <a:solidFill>
                  <a:schemeClr val="bg1"/>
                </a:solidFill>
                <a:latin typeface="+mn-lt"/>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itre 1">
            <a:extLst>
              <a:ext uri="{FF2B5EF4-FFF2-40B4-BE49-F238E27FC236}">
                <a16:creationId xmlns:a16="http://schemas.microsoft.com/office/drawing/2014/main" id="{EE0A582B-5D35-2D4E-913F-8ADA140BB06D}"/>
              </a:ext>
            </a:extLst>
          </p:cNvPr>
          <p:cNvSpPr>
            <a:spLocks noGrp="1"/>
          </p:cNvSpPr>
          <p:nvPr>
            <p:ph type="title" hasCustomPrompt="1"/>
          </p:nvPr>
        </p:nvSpPr>
        <p:spPr>
          <a:xfrm>
            <a:off x="838200" y="365125"/>
            <a:ext cx="10515600" cy="1325563"/>
          </a:xfrm>
          <a:prstGeom prst="rect">
            <a:avLst/>
          </a:prstGeom>
        </p:spPr>
        <p:txBody>
          <a:bodyPr/>
          <a:lstStyle>
            <a:lvl1pPr>
              <a:defRPr>
                <a:solidFill>
                  <a:schemeClr val="bg1"/>
                </a:solidFill>
              </a:defRPr>
            </a:lvl1pPr>
          </a:lstStyle>
          <a:p>
            <a:r>
              <a:rPr lang="fr-FR" dirty="0"/>
              <a:t>MODIFIEZ LE STYLE DU TITRE</a:t>
            </a:r>
          </a:p>
        </p:txBody>
      </p:sp>
    </p:spTree>
    <p:extLst>
      <p:ext uri="{BB962C8B-B14F-4D97-AF65-F5344CB8AC3E}">
        <p14:creationId xmlns:p14="http://schemas.microsoft.com/office/powerpoint/2010/main" val="117882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C1BB9-6455-E145-91B9-D4B2B698F54F}"/>
              </a:ext>
            </a:extLst>
          </p:cNvPr>
          <p:cNvSpPr>
            <a:spLocks noGrp="1"/>
          </p:cNvSpPr>
          <p:nvPr>
            <p:ph type="title" hasCustomPrompt="1"/>
          </p:nvPr>
        </p:nvSpPr>
        <p:spPr>
          <a:xfrm>
            <a:off x="831850" y="1709738"/>
            <a:ext cx="10515600" cy="2852737"/>
          </a:xfrm>
          <a:prstGeom prst="rect">
            <a:avLst/>
          </a:prstGeom>
        </p:spPr>
        <p:txBody>
          <a:bodyPr anchor="b">
            <a:normAutofit/>
          </a:bodyPr>
          <a:lstStyle>
            <a:lvl1pPr>
              <a:defRPr sz="4800">
                <a:solidFill>
                  <a:srgbClr val="0033A0"/>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F2C7FD4-33D8-3648-BA68-32730B136248}"/>
              </a:ext>
            </a:extLst>
          </p:cNvPr>
          <p:cNvSpPr>
            <a:spLocks noGrp="1"/>
          </p:cNvSpPr>
          <p:nvPr>
            <p:ph type="body" idx="1"/>
          </p:nvPr>
        </p:nvSpPr>
        <p:spPr>
          <a:xfrm>
            <a:off x="831850" y="4589463"/>
            <a:ext cx="10515600" cy="1500187"/>
          </a:xfrm>
          <a:prstGeom prst="rect">
            <a:avLst/>
          </a:prstGeom>
        </p:spPr>
        <p:txBody>
          <a:bodyPr>
            <a:normAutofit/>
          </a:bodyPr>
          <a:lstStyle>
            <a:lvl1pPr marL="0" indent="0">
              <a:buNone/>
              <a:defRPr sz="2400" i="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pic>
        <p:nvPicPr>
          <p:cNvPr id="7" name="Image 6">
            <a:extLst>
              <a:ext uri="{FF2B5EF4-FFF2-40B4-BE49-F238E27FC236}">
                <a16:creationId xmlns:a16="http://schemas.microsoft.com/office/drawing/2014/main" id="{17137189-CEDA-0547-8741-371F77C2298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Tree>
    <p:extLst>
      <p:ext uri="{BB962C8B-B14F-4D97-AF65-F5344CB8AC3E}">
        <p14:creationId xmlns:p14="http://schemas.microsoft.com/office/powerpoint/2010/main" val="172718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OMNS BULLET POI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42C321-3E99-214E-B3C1-D7EA7969B134}"/>
              </a:ext>
            </a:extLst>
          </p:cNvPr>
          <p:cNvSpPr>
            <a:spLocks noGrp="1"/>
          </p:cNvSpPr>
          <p:nvPr>
            <p:ph type="title" hasCustomPrompt="1"/>
          </p:nvPr>
        </p:nvSpPr>
        <p:spPr>
          <a:xfrm>
            <a:off x="839788" y="365125"/>
            <a:ext cx="10515600" cy="1325563"/>
          </a:xfrm>
          <a:prstGeom prst="rect">
            <a:avLst/>
          </a:prstGeo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30AFD6D3-5F3F-0C4B-BB45-EA233823B7BD}"/>
              </a:ext>
            </a:extLst>
          </p:cNvPr>
          <p:cNvSpPr>
            <a:spLocks noGrp="1"/>
          </p:cNvSpPr>
          <p:nvPr>
            <p:ph type="body" idx="1" hasCustomPrompt="1"/>
          </p:nvPr>
        </p:nvSpPr>
        <p:spPr>
          <a:xfrm>
            <a:off x="839788" y="1802747"/>
            <a:ext cx="4858485" cy="823912"/>
          </a:xfrm>
          <a:prstGeom prst="rect">
            <a:avLst/>
          </a:prstGeom>
        </p:spPr>
        <p:txBody>
          <a:bodyPr anchor="b"/>
          <a:lstStyle>
            <a:lvl1pPr marL="0" indent="0">
              <a:buNone/>
              <a:defRPr sz="2400" b="0">
                <a:solidFill>
                  <a:srgbClr val="0033A0"/>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pic>
        <p:nvPicPr>
          <p:cNvPr id="10" name="Image 9">
            <a:extLst>
              <a:ext uri="{FF2B5EF4-FFF2-40B4-BE49-F238E27FC236}">
                <a16:creationId xmlns:a16="http://schemas.microsoft.com/office/drawing/2014/main" id="{A446C5D8-65A7-074E-97F5-7C728DA96C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8" name="Espace réservé du contenu 2">
            <a:extLst>
              <a:ext uri="{FF2B5EF4-FFF2-40B4-BE49-F238E27FC236}">
                <a16:creationId xmlns:a16="http://schemas.microsoft.com/office/drawing/2014/main" id="{8673CAF2-56B5-5E40-9BAF-D3D120DCCCC2}"/>
              </a:ext>
            </a:extLst>
          </p:cNvPr>
          <p:cNvSpPr>
            <a:spLocks noGrp="1"/>
          </p:cNvSpPr>
          <p:nvPr>
            <p:ph sz="half" idx="10"/>
          </p:nvPr>
        </p:nvSpPr>
        <p:spPr>
          <a:xfrm>
            <a:off x="838200" y="2738717"/>
            <a:ext cx="4860073" cy="3438245"/>
          </a:xfrm>
          <a:prstGeom prst="rect">
            <a:avLst/>
          </a:prstGeo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2">
            <a:extLst>
              <a:ext uri="{FF2B5EF4-FFF2-40B4-BE49-F238E27FC236}">
                <a16:creationId xmlns:a16="http://schemas.microsoft.com/office/drawing/2014/main" id="{B189EC70-CD90-A243-9D22-146F01B2DEA4}"/>
              </a:ext>
            </a:extLst>
          </p:cNvPr>
          <p:cNvSpPr>
            <a:spLocks noGrp="1"/>
          </p:cNvSpPr>
          <p:nvPr>
            <p:ph type="body" idx="11" hasCustomPrompt="1"/>
          </p:nvPr>
        </p:nvSpPr>
        <p:spPr>
          <a:xfrm>
            <a:off x="6493456" y="1802747"/>
            <a:ext cx="4858485" cy="823912"/>
          </a:xfrm>
          <a:prstGeom prst="rect">
            <a:avLst/>
          </a:prstGeom>
        </p:spPr>
        <p:txBody>
          <a:bodyPr anchor="b"/>
          <a:lstStyle>
            <a:lvl1pPr marL="0" indent="0">
              <a:buNone/>
              <a:defRPr sz="2400" b="0">
                <a:solidFill>
                  <a:srgbClr val="0033A0"/>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contenu 2">
            <a:extLst>
              <a:ext uri="{FF2B5EF4-FFF2-40B4-BE49-F238E27FC236}">
                <a16:creationId xmlns:a16="http://schemas.microsoft.com/office/drawing/2014/main" id="{D4949B8A-D5C6-534C-9C33-C53B816160D0}"/>
              </a:ext>
            </a:extLst>
          </p:cNvPr>
          <p:cNvSpPr>
            <a:spLocks noGrp="1"/>
          </p:cNvSpPr>
          <p:nvPr>
            <p:ph sz="half" idx="12"/>
          </p:nvPr>
        </p:nvSpPr>
        <p:spPr>
          <a:xfrm>
            <a:off x="6491868" y="2738717"/>
            <a:ext cx="4860073" cy="3438245"/>
          </a:xfrm>
          <a:prstGeom prst="rect">
            <a:avLst/>
          </a:prstGeo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27129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OMNS TEXT/IMAGE/INFOGRAPHIC">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42C321-3E99-214E-B3C1-D7EA7969B134}"/>
              </a:ext>
            </a:extLst>
          </p:cNvPr>
          <p:cNvSpPr>
            <a:spLocks noGrp="1"/>
          </p:cNvSpPr>
          <p:nvPr>
            <p:ph type="title" hasCustomPrompt="1"/>
          </p:nvPr>
        </p:nvSpPr>
        <p:spPr>
          <a:xfrm>
            <a:off x="839788" y="365125"/>
            <a:ext cx="10515600" cy="1325563"/>
          </a:xfrm>
          <a:prstGeom prst="rect">
            <a:avLst/>
          </a:prstGeom>
        </p:spPr>
        <p:txBody>
          <a:bodyPr/>
          <a:lstStyle/>
          <a:p>
            <a:r>
              <a:rPr lang="fr-FR" dirty="0"/>
              <a:t>MODIFIEZ LE STYLE DU TITRE</a:t>
            </a:r>
          </a:p>
        </p:txBody>
      </p:sp>
      <p:sp>
        <p:nvSpPr>
          <p:cNvPr id="4" name="Espace réservé du contenu 3">
            <a:extLst>
              <a:ext uri="{FF2B5EF4-FFF2-40B4-BE49-F238E27FC236}">
                <a16:creationId xmlns:a16="http://schemas.microsoft.com/office/drawing/2014/main" id="{068BB469-0977-304C-A18C-69987FEC1167}"/>
              </a:ext>
            </a:extLst>
          </p:cNvPr>
          <p:cNvSpPr>
            <a:spLocks noGrp="1"/>
          </p:cNvSpPr>
          <p:nvPr>
            <p:ph sz="half" idx="2" hasCustomPrompt="1"/>
          </p:nvPr>
        </p:nvSpPr>
        <p:spPr>
          <a:xfrm>
            <a:off x="839788" y="1795354"/>
            <a:ext cx="5157787" cy="4394309"/>
          </a:xfrm>
          <a:prstGeom prst="rect">
            <a:avLst/>
          </a:prstGeom>
        </p:spPr>
        <p:txBody>
          <a:bodyPr/>
          <a:lstStyle>
            <a:lvl1pPr marL="0" indent="0" defTabSz="554400">
              <a:spcBef>
                <a:spcPts val="600"/>
              </a:spcBef>
              <a:spcAft>
                <a:spcPts val="1200"/>
              </a:spcAft>
              <a:buNone/>
              <a:defRPr b="0"/>
            </a:lvl1pPr>
            <a:lvl2pPr marL="0" indent="0" algn="just" defTabSz="554400">
              <a:spcBef>
                <a:spcPts val="600"/>
              </a:spcBef>
              <a:buNone/>
              <a:defRPr>
                <a:solidFill>
                  <a:srgbClr val="0033A0"/>
                </a:solidFill>
                <a:latin typeface="+mn-lt"/>
              </a:defRPr>
            </a:lvl2pPr>
            <a:lvl3pPr marL="0" indent="0" algn="just" defTabSz="554400">
              <a:spcBef>
                <a:spcPts val="600"/>
              </a:spcBef>
              <a:buNone/>
              <a:defRPr/>
            </a:lvl3pPr>
            <a:lvl4pPr marL="0" indent="0" algn="just" defTabSz="554400">
              <a:spcBef>
                <a:spcPts val="600"/>
              </a:spcBef>
              <a:buNone/>
              <a:defRPr/>
            </a:lvl4pPr>
            <a:lvl5pPr marL="0" indent="0" algn="just" defTabSz="554400">
              <a:spcBef>
                <a:spcPts val="600"/>
              </a:spcBef>
              <a:buNone/>
              <a:defRPr/>
            </a:lvl5pPr>
          </a:lstStyle>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 name="Image 9">
            <a:extLst>
              <a:ext uri="{FF2B5EF4-FFF2-40B4-BE49-F238E27FC236}">
                <a16:creationId xmlns:a16="http://schemas.microsoft.com/office/drawing/2014/main" id="{A446C5D8-65A7-074E-97F5-7C728DA96C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8" name="Espace réservé du contenu 3">
            <a:extLst>
              <a:ext uri="{FF2B5EF4-FFF2-40B4-BE49-F238E27FC236}">
                <a16:creationId xmlns:a16="http://schemas.microsoft.com/office/drawing/2014/main" id="{6A7DB012-93D5-4848-B1BB-0AB59EFAE121}"/>
              </a:ext>
            </a:extLst>
          </p:cNvPr>
          <p:cNvSpPr>
            <a:spLocks noGrp="1"/>
          </p:cNvSpPr>
          <p:nvPr>
            <p:ph sz="half" idx="10" hasCustomPrompt="1"/>
          </p:nvPr>
        </p:nvSpPr>
        <p:spPr>
          <a:xfrm>
            <a:off x="6195559" y="1795354"/>
            <a:ext cx="5157787" cy="4394309"/>
          </a:xfrm>
          <a:prstGeom prst="rect">
            <a:avLst/>
          </a:prstGeom>
        </p:spPr>
        <p:txBody>
          <a:bodyPr/>
          <a:lstStyle>
            <a:lvl1pPr marL="0" indent="0" defTabSz="554400">
              <a:spcBef>
                <a:spcPts val="600"/>
              </a:spcBef>
              <a:spcAft>
                <a:spcPts val="1200"/>
              </a:spcAft>
              <a:buNone/>
              <a:defRPr b="0"/>
            </a:lvl1pPr>
            <a:lvl2pPr marL="0" indent="0" algn="just" defTabSz="554400">
              <a:spcBef>
                <a:spcPts val="600"/>
              </a:spcBef>
              <a:buNone/>
              <a:defRPr>
                <a:solidFill>
                  <a:srgbClr val="0033A0"/>
                </a:solidFill>
                <a:latin typeface="+mn-lt"/>
              </a:defRPr>
            </a:lvl2pPr>
            <a:lvl3pPr marL="0" indent="0" algn="just" defTabSz="554400">
              <a:spcBef>
                <a:spcPts val="600"/>
              </a:spcBef>
              <a:buNone/>
              <a:defRPr/>
            </a:lvl3pPr>
            <a:lvl4pPr marL="0" indent="0" algn="just" defTabSz="554400">
              <a:spcBef>
                <a:spcPts val="600"/>
              </a:spcBef>
              <a:buNone/>
              <a:defRPr/>
            </a:lvl4pPr>
            <a:lvl5pPr marL="0" indent="0" algn="just" defTabSz="554400">
              <a:spcBef>
                <a:spcPts val="600"/>
              </a:spcBef>
              <a:buNone/>
              <a:defRPr/>
            </a:lvl5pPr>
          </a:lstStyle>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9256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OMNS TEXT/IMAGE/INFOGRAPHIC ALT">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068BB469-0977-304C-A18C-69987FEC1167}"/>
              </a:ext>
            </a:extLst>
          </p:cNvPr>
          <p:cNvSpPr>
            <a:spLocks noGrp="1"/>
          </p:cNvSpPr>
          <p:nvPr>
            <p:ph sz="half" idx="2" hasCustomPrompt="1"/>
          </p:nvPr>
        </p:nvSpPr>
        <p:spPr>
          <a:xfrm>
            <a:off x="839788" y="365126"/>
            <a:ext cx="5157787" cy="5824538"/>
          </a:xfrm>
          <a:prstGeom prst="rect">
            <a:avLst/>
          </a:prstGeom>
        </p:spPr>
        <p:txBody>
          <a:bodyPr/>
          <a:lstStyle>
            <a:lvl1pPr marL="0" indent="0" defTabSz="554400">
              <a:spcBef>
                <a:spcPts val="600"/>
              </a:spcBef>
              <a:spcAft>
                <a:spcPts val="1200"/>
              </a:spcAft>
              <a:buNone/>
              <a:defRPr b="0">
                <a:solidFill>
                  <a:srgbClr val="0033A0"/>
                </a:solidFill>
                <a:latin typeface="+mn-lt"/>
              </a:defRPr>
            </a:lvl1pPr>
            <a:lvl2pPr marL="0" indent="0" defTabSz="554400">
              <a:spcBef>
                <a:spcPts val="600"/>
              </a:spcBef>
              <a:buNone/>
              <a:defRPr/>
            </a:lvl2pPr>
            <a:lvl3pPr marL="0" indent="0" defTabSz="554400">
              <a:spcBef>
                <a:spcPts val="600"/>
              </a:spcBef>
              <a:buNone/>
              <a:defRPr/>
            </a:lvl3pPr>
            <a:lvl4pPr marL="0" indent="0" defTabSz="554400">
              <a:spcBef>
                <a:spcPts val="600"/>
              </a:spcBef>
              <a:buNone/>
              <a:defRPr/>
            </a:lvl4pPr>
            <a:lvl5pPr marL="0" indent="0" defTabSz="554400">
              <a:spcBef>
                <a:spcPts val="600"/>
              </a:spcBef>
              <a:buNone/>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 name="Image 9">
            <a:extLst>
              <a:ext uri="{FF2B5EF4-FFF2-40B4-BE49-F238E27FC236}">
                <a16:creationId xmlns:a16="http://schemas.microsoft.com/office/drawing/2014/main" id="{A446C5D8-65A7-074E-97F5-7C728DA96C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8" name="Espace réservé du contenu 3">
            <a:extLst>
              <a:ext uri="{FF2B5EF4-FFF2-40B4-BE49-F238E27FC236}">
                <a16:creationId xmlns:a16="http://schemas.microsoft.com/office/drawing/2014/main" id="{6A7DB012-93D5-4848-B1BB-0AB59EFAE121}"/>
              </a:ext>
            </a:extLst>
          </p:cNvPr>
          <p:cNvSpPr>
            <a:spLocks noGrp="1"/>
          </p:cNvSpPr>
          <p:nvPr>
            <p:ph sz="half" idx="10" hasCustomPrompt="1"/>
          </p:nvPr>
        </p:nvSpPr>
        <p:spPr>
          <a:xfrm>
            <a:off x="6195559" y="365126"/>
            <a:ext cx="5157787" cy="5824537"/>
          </a:xfrm>
          <a:prstGeom prst="rect">
            <a:avLst/>
          </a:prstGeom>
        </p:spPr>
        <p:txBody>
          <a:bodyPr/>
          <a:lstStyle>
            <a:lvl1pPr marL="0" indent="0" defTabSz="554400">
              <a:spcBef>
                <a:spcPts val="600"/>
              </a:spcBef>
              <a:spcAft>
                <a:spcPts val="1200"/>
              </a:spcAft>
              <a:buNone/>
              <a:defRPr b="0">
                <a:solidFill>
                  <a:srgbClr val="0033A0"/>
                </a:solidFill>
                <a:latin typeface="+mn-lt"/>
              </a:defRPr>
            </a:lvl1pPr>
            <a:lvl2pPr marL="0" indent="0" defTabSz="554400">
              <a:spcBef>
                <a:spcPts val="600"/>
              </a:spcBef>
              <a:buNone/>
              <a:defRPr/>
            </a:lvl2pPr>
            <a:lvl3pPr marL="0" indent="0" defTabSz="554400">
              <a:spcBef>
                <a:spcPts val="600"/>
              </a:spcBef>
              <a:buNone/>
              <a:defRPr/>
            </a:lvl3pPr>
            <a:lvl4pPr marL="0" indent="0" defTabSz="554400">
              <a:spcBef>
                <a:spcPts val="600"/>
              </a:spcBef>
              <a:buNone/>
              <a:defRPr/>
            </a:lvl4pPr>
            <a:lvl5pPr marL="0" indent="0" defTabSz="554400">
              <a:spcBef>
                <a:spcPts val="600"/>
              </a:spcBef>
              <a:buNone/>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11512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INFOGRAPHIC/IMAG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331CBA-B20B-3B44-92AD-C4C1538BE600}"/>
              </a:ext>
            </a:extLst>
          </p:cNvPr>
          <p:cNvSpPr>
            <a:spLocks noGrp="1"/>
          </p:cNvSpPr>
          <p:nvPr>
            <p:ph type="title" hasCustomPrompt="1"/>
          </p:nvPr>
        </p:nvSpPr>
        <p:spPr>
          <a:xfrm>
            <a:off x="838200" y="365126"/>
            <a:ext cx="10515600" cy="1106836"/>
          </a:xfrm>
          <a:prstGeom prst="rect">
            <a:avLst/>
          </a:prstGeom>
        </p:spPr>
        <p:txBody>
          <a:bodyPr/>
          <a:lstStyle/>
          <a:p>
            <a:r>
              <a:rPr lang="fr-FR" dirty="0"/>
              <a:t>MODIFIEZ LE STYLE DU TITRE</a:t>
            </a:r>
          </a:p>
        </p:txBody>
      </p:sp>
      <p:pic>
        <p:nvPicPr>
          <p:cNvPr id="6" name="Image 5">
            <a:extLst>
              <a:ext uri="{FF2B5EF4-FFF2-40B4-BE49-F238E27FC236}">
                <a16:creationId xmlns:a16="http://schemas.microsoft.com/office/drawing/2014/main" id="{897FD40D-CD9E-B346-A121-7FD5CB4415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4" name="Espace réservé du contenu 3">
            <a:extLst>
              <a:ext uri="{FF2B5EF4-FFF2-40B4-BE49-F238E27FC236}">
                <a16:creationId xmlns:a16="http://schemas.microsoft.com/office/drawing/2014/main" id="{7F142FA6-4661-C647-8BD5-D71B25FDAD3B}"/>
              </a:ext>
            </a:extLst>
          </p:cNvPr>
          <p:cNvSpPr>
            <a:spLocks noGrp="1"/>
          </p:cNvSpPr>
          <p:nvPr>
            <p:ph sz="half" idx="10"/>
          </p:nvPr>
        </p:nvSpPr>
        <p:spPr>
          <a:xfrm>
            <a:off x="838199" y="1690688"/>
            <a:ext cx="10547195" cy="4397878"/>
          </a:xfrm>
          <a:prstGeom prst="rect">
            <a:avLst/>
          </a:prstGeom>
        </p:spPr>
        <p:txBody>
          <a:bodyPr/>
          <a:lstStyle>
            <a:lvl1pPr marL="0" indent="0">
              <a:buNone/>
              <a:defRPr/>
            </a:lvl1pPr>
          </a:lstStyle>
          <a:p>
            <a:pPr lvl="0"/>
            <a:endParaRPr lang="fr-FR" dirty="0"/>
          </a:p>
        </p:txBody>
      </p:sp>
    </p:spTree>
    <p:extLst>
      <p:ext uri="{BB962C8B-B14F-4D97-AF65-F5344CB8AC3E}">
        <p14:creationId xmlns:p14="http://schemas.microsoft.com/office/powerpoint/2010/main" val="427822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IMAGES 3 COLOMN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BCEEE-B9D7-A041-A698-B24DAEFAD864}"/>
              </a:ext>
            </a:extLst>
          </p:cNvPr>
          <p:cNvSpPr>
            <a:spLocks noGrp="1"/>
          </p:cNvSpPr>
          <p:nvPr>
            <p:ph type="title" hasCustomPrompt="1"/>
          </p:nvPr>
        </p:nvSpPr>
        <p:spPr>
          <a:xfrm>
            <a:off x="839788" y="581890"/>
            <a:ext cx="10655526" cy="486889"/>
          </a:xfrm>
          <a:prstGeom prst="rect">
            <a:avLst/>
          </a:prstGeom>
        </p:spPr>
        <p:txBody>
          <a:bodyPr anchor="t">
            <a:noAutofit/>
          </a:bodyPr>
          <a:lstStyle>
            <a:lvl1pPr>
              <a:defRPr sz="3600">
                <a:solidFill>
                  <a:srgbClr val="0033A0"/>
                </a:solidFill>
              </a:defRPr>
            </a:lvl1pPr>
          </a:lstStyle>
          <a:p>
            <a:r>
              <a:rPr lang="fr-FR" dirty="0"/>
              <a:t>MODIFIEZ LE STYLE DU TITRE</a:t>
            </a:r>
          </a:p>
        </p:txBody>
      </p:sp>
      <p:sp>
        <p:nvSpPr>
          <p:cNvPr id="3" name="Espace réservé de l’image 2">
            <a:extLst>
              <a:ext uri="{FF2B5EF4-FFF2-40B4-BE49-F238E27FC236}">
                <a16:creationId xmlns:a16="http://schemas.microsoft.com/office/drawing/2014/main" id="{51EDBEE3-1D5B-2B4B-BCBA-5CCA6F6ACC5A}"/>
              </a:ext>
            </a:extLst>
          </p:cNvPr>
          <p:cNvSpPr>
            <a:spLocks noGrp="1"/>
          </p:cNvSpPr>
          <p:nvPr>
            <p:ph type="pic" idx="1"/>
          </p:nvPr>
        </p:nvSpPr>
        <p:spPr>
          <a:xfrm>
            <a:off x="839788" y="2266251"/>
            <a:ext cx="3265073" cy="22040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DD27815-B906-634D-BA9B-42B8F7265967}"/>
              </a:ext>
            </a:extLst>
          </p:cNvPr>
          <p:cNvSpPr>
            <a:spLocks noGrp="1"/>
          </p:cNvSpPr>
          <p:nvPr>
            <p:ph type="body" sz="half" idx="2"/>
          </p:nvPr>
        </p:nvSpPr>
        <p:spPr>
          <a:xfrm>
            <a:off x="839788" y="4719150"/>
            <a:ext cx="3265073" cy="1035731"/>
          </a:xfrm>
          <a:prstGeom prst="rect">
            <a:avLst/>
          </a:prstGeo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pic>
        <p:nvPicPr>
          <p:cNvPr id="8" name="Image 7">
            <a:extLst>
              <a:ext uri="{FF2B5EF4-FFF2-40B4-BE49-F238E27FC236}">
                <a16:creationId xmlns:a16="http://schemas.microsoft.com/office/drawing/2014/main" id="{E09C59DD-81CC-D64B-B88B-C5A1B36645C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11" name="Espace réservé du texte 3">
            <a:extLst>
              <a:ext uri="{FF2B5EF4-FFF2-40B4-BE49-F238E27FC236}">
                <a16:creationId xmlns:a16="http://schemas.microsoft.com/office/drawing/2014/main" id="{70CD4834-D61F-BE42-9FB3-AC0D67700F5A}"/>
              </a:ext>
            </a:extLst>
          </p:cNvPr>
          <p:cNvSpPr>
            <a:spLocks noGrp="1"/>
          </p:cNvSpPr>
          <p:nvPr>
            <p:ph type="body" sz="half" idx="10"/>
          </p:nvPr>
        </p:nvSpPr>
        <p:spPr>
          <a:xfrm>
            <a:off x="839788" y="1071356"/>
            <a:ext cx="10655526" cy="567439"/>
          </a:xfrm>
          <a:prstGeom prst="rect">
            <a:avLst/>
          </a:prstGeom>
        </p:spPr>
        <p:txBody>
          <a:bodyPr anchor="ct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13" name="Espace réservé du texte 3">
            <a:extLst>
              <a:ext uri="{FF2B5EF4-FFF2-40B4-BE49-F238E27FC236}">
                <a16:creationId xmlns:a16="http://schemas.microsoft.com/office/drawing/2014/main" id="{D36377A0-B2FC-254C-B4EF-774D513C878C}"/>
              </a:ext>
            </a:extLst>
          </p:cNvPr>
          <p:cNvSpPr>
            <a:spLocks noGrp="1"/>
          </p:cNvSpPr>
          <p:nvPr>
            <p:ph type="body" sz="half" idx="12"/>
          </p:nvPr>
        </p:nvSpPr>
        <p:spPr>
          <a:xfrm>
            <a:off x="4535014" y="4719150"/>
            <a:ext cx="3265073" cy="1035731"/>
          </a:xfrm>
          <a:prstGeom prst="rect">
            <a:avLst/>
          </a:prstGeo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18" name="Espace réservé du texte 3">
            <a:extLst>
              <a:ext uri="{FF2B5EF4-FFF2-40B4-BE49-F238E27FC236}">
                <a16:creationId xmlns:a16="http://schemas.microsoft.com/office/drawing/2014/main" id="{F356E3C4-9C77-D243-8888-15D21EA3F41E}"/>
              </a:ext>
            </a:extLst>
          </p:cNvPr>
          <p:cNvSpPr>
            <a:spLocks noGrp="1"/>
          </p:cNvSpPr>
          <p:nvPr>
            <p:ph type="body" sz="half" idx="15"/>
          </p:nvPr>
        </p:nvSpPr>
        <p:spPr>
          <a:xfrm>
            <a:off x="8230240" y="4719150"/>
            <a:ext cx="3336327" cy="1035731"/>
          </a:xfrm>
          <a:prstGeom prst="rect">
            <a:avLst/>
          </a:prstGeo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12" name="Espace réservé de l’image 2">
            <a:extLst>
              <a:ext uri="{FF2B5EF4-FFF2-40B4-BE49-F238E27FC236}">
                <a16:creationId xmlns:a16="http://schemas.microsoft.com/office/drawing/2014/main" id="{27317210-FA97-8749-A8C5-095DB53F4D60}"/>
              </a:ext>
            </a:extLst>
          </p:cNvPr>
          <p:cNvSpPr>
            <a:spLocks noGrp="1"/>
          </p:cNvSpPr>
          <p:nvPr>
            <p:ph type="pic" idx="16"/>
          </p:nvPr>
        </p:nvSpPr>
        <p:spPr>
          <a:xfrm>
            <a:off x="8230241" y="2266251"/>
            <a:ext cx="3265073" cy="22040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14" name="Espace réservé de l’image 2">
            <a:extLst>
              <a:ext uri="{FF2B5EF4-FFF2-40B4-BE49-F238E27FC236}">
                <a16:creationId xmlns:a16="http://schemas.microsoft.com/office/drawing/2014/main" id="{C858CE35-B425-0E4A-B5C1-C67DB99544F0}"/>
              </a:ext>
            </a:extLst>
          </p:cNvPr>
          <p:cNvSpPr>
            <a:spLocks noGrp="1"/>
          </p:cNvSpPr>
          <p:nvPr>
            <p:ph type="pic" idx="17"/>
          </p:nvPr>
        </p:nvSpPr>
        <p:spPr>
          <a:xfrm>
            <a:off x="4535014" y="2266251"/>
            <a:ext cx="3265073" cy="22040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Tree>
    <p:extLst>
      <p:ext uri="{BB962C8B-B14F-4D97-AF65-F5344CB8AC3E}">
        <p14:creationId xmlns:p14="http://schemas.microsoft.com/office/powerpoint/2010/main" val="238208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INFOGRAPHIC/IMAG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D938847E-E6A3-5343-8CEC-B52DD40203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8984" y="6294329"/>
            <a:ext cx="1814032" cy="412808"/>
          </a:xfrm>
          <a:prstGeom prst="rect">
            <a:avLst/>
          </a:prstGeom>
        </p:spPr>
      </p:pic>
      <p:sp>
        <p:nvSpPr>
          <p:cNvPr id="7" name="Espace réservé du contenu 3">
            <a:extLst>
              <a:ext uri="{FF2B5EF4-FFF2-40B4-BE49-F238E27FC236}">
                <a16:creationId xmlns:a16="http://schemas.microsoft.com/office/drawing/2014/main" id="{81105880-5E6B-6E4A-B5C9-CBC0DE9DFD0C}"/>
              </a:ext>
            </a:extLst>
          </p:cNvPr>
          <p:cNvSpPr>
            <a:spLocks noGrp="1"/>
          </p:cNvSpPr>
          <p:nvPr>
            <p:ph sz="half" idx="10"/>
          </p:nvPr>
        </p:nvSpPr>
        <p:spPr>
          <a:xfrm>
            <a:off x="4449337" y="702527"/>
            <a:ext cx="6936057" cy="5166461"/>
          </a:xfrm>
          <a:prstGeom prst="rect">
            <a:avLst/>
          </a:prstGeom>
        </p:spPr>
        <p:txBody>
          <a:bodyPr/>
          <a:lstStyle>
            <a:lvl1pPr marL="0" indent="0">
              <a:buNone/>
              <a:defRPr/>
            </a:lvl1pPr>
          </a:lstStyle>
          <a:p>
            <a:pPr lvl="0"/>
            <a:endParaRPr lang="fr-FR" dirty="0"/>
          </a:p>
        </p:txBody>
      </p:sp>
      <p:sp>
        <p:nvSpPr>
          <p:cNvPr id="10" name="Titre 1">
            <a:extLst>
              <a:ext uri="{FF2B5EF4-FFF2-40B4-BE49-F238E27FC236}">
                <a16:creationId xmlns:a16="http://schemas.microsoft.com/office/drawing/2014/main" id="{43D1123D-9FE3-614F-B1DF-38815C374209}"/>
              </a:ext>
            </a:extLst>
          </p:cNvPr>
          <p:cNvSpPr>
            <a:spLocks noGrp="1"/>
          </p:cNvSpPr>
          <p:nvPr>
            <p:ph type="title" hasCustomPrompt="1"/>
          </p:nvPr>
        </p:nvSpPr>
        <p:spPr>
          <a:xfrm>
            <a:off x="839788" y="702527"/>
            <a:ext cx="3375374" cy="1137424"/>
          </a:xfrm>
          <a:prstGeom prst="rect">
            <a:avLst/>
          </a:prstGeom>
        </p:spPr>
        <p:txBody>
          <a:bodyPr anchor="ctr"/>
          <a:lstStyle>
            <a:lvl1pPr>
              <a:defRPr sz="3200">
                <a:solidFill>
                  <a:srgbClr val="0033A0"/>
                </a:solidFill>
              </a:defRPr>
            </a:lvl1pPr>
          </a:lstStyle>
          <a:p>
            <a:r>
              <a:rPr lang="fr-FR" dirty="0"/>
              <a:t>MODIFIEZ LE STYLE DU TITRE</a:t>
            </a:r>
          </a:p>
        </p:txBody>
      </p:sp>
      <p:sp>
        <p:nvSpPr>
          <p:cNvPr id="11" name="Espace réservé du texte 3">
            <a:extLst>
              <a:ext uri="{FF2B5EF4-FFF2-40B4-BE49-F238E27FC236}">
                <a16:creationId xmlns:a16="http://schemas.microsoft.com/office/drawing/2014/main" id="{802082E6-4899-044F-92CE-0470567E9E4C}"/>
              </a:ext>
            </a:extLst>
          </p:cNvPr>
          <p:cNvSpPr>
            <a:spLocks noGrp="1"/>
          </p:cNvSpPr>
          <p:nvPr>
            <p:ph type="body" sz="half" idx="2"/>
          </p:nvPr>
        </p:nvSpPr>
        <p:spPr>
          <a:xfrm>
            <a:off x="839789" y="2057400"/>
            <a:ext cx="3375374"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Tree>
    <p:extLst>
      <p:ext uri="{BB962C8B-B14F-4D97-AF65-F5344CB8AC3E}">
        <p14:creationId xmlns:p14="http://schemas.microsoft.com/office/powerpoint/2010/main" val="47788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EA85970F-249C-E843-9EEF-B8D3A87D13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itre 7">
            <a:extLst>
              <a:ext uri="{FF2B5EF4-FFF2-40B4-BE49-F238E27FC236}">
                <a16:creationId xmlns:a16="http://schemas.microsoft.com/office/drawing/2014/main" id="{B98E281D-7976-CF46-98CA-4B5AAEEF0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406152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62" r:id="rId5"/>
    <p:sldLayoutId id="2147483661" r:id="rId6"/>
    <p:sldLayoutId id="2147483654" r:id="rId7"/>
    <p:sldLayoutId id="2147483657" r:id="rId8"/>
    <p:sldLayoutId id="2147483658" r:id="rId9"/>
    <p:sldLayoutId id="2147483659" r:id="rId10"/>
    <p:sldLayoutId id="2147483660" r:id="rId11"/>
    <p:sldLayoutId id="2147483655" r:id="rId12"/>
    <p:sldLayoutId id="2147483665" r:id="rId13"/>
  </p:sldLayoutIdLst>
  <p:txStyles>
    <p:titleStyle>
      <a:lvl1pPr algn="l" defTabSz="914400" rtl="0" eaLnBrk="1" latinLnBrk="0" hangingPunct="1">
        <a:lnSpc>
          <a:spcPct val="90000"/>
        </a:lnSpc>
        <a:spcBef>
          <a:spcPct val="0"/>
        </a:spcBef>
        <a:buNone/>
        <a:defRPr sz="4800" kern="1200">
          <a:solidFill>
            <a:srgbClr val="0033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68D7CFA7-AA96-434C-9233-BC098FBFE9D6}"/>
              </a:ext>
            </a:extLst>
          </p:cNvPr>
          <p:cNvGrpSpPr>
            <a:grpSpLocks noChangeAspect="1"/>
          </p:cNvGrpSpPr>
          <p:nvPr/>
        </p:nvGrpSpPr>
        <p:grpSpPr bwMode="auto">
          <a:xfrm>
            <a:off x="2097698" y="1308797"/>
            <a:ext cx="4242372" cy="4240406"/>
            <a:chOff x="1367" y="0"/>
            <a:chExt cx="4321" cy="4319"/>
          </a:xfrm>
          <a:solidFill>
            <a:schemeClr val="bg1">
              <a:lumMod val="95000"/>
            </a:schemeClr>
          </a:solidFill>
        </p:grpSpPr>
        <p:sp>
          <p:nvSpPr>
            <p:cNvPr id="5" name="Freeform 5">
              <a:extLst>
                <a:ext uri="{FF2B5EF4-FFF2-40B4-BE49-F238E27FC236}">
                  <a16:creationId xmlns:a16="http://schemas.microsoft.com/office/drawing/2014/main" id="{21F8AB1B-2C8B-45D3-BAAA-49E5A8D59CD3}"/>
                </a:ext>
              </a:extLst>
            </p:cNvPr>
            <p:cNvSpPr>
              <a:spLocks noEditPoints="1"/>
            </p:cNvSpPr>
            <p:nvPr/>
          </p:nvSpPr>
          <p:spPr bwMode="auto">
            <a:xfrm>
              <a:off x="1367" y="0"/>
              <a:ext cx="4321" cy="4319"/>
            </a:xfrm>
            <a:custGeom>
              <a:avLst/>
              <a:gdLst>
                <a:gd name="T0" fmla="*/ 3121 w 3279"/>
                <a:gd name="T1" fmla="*/ 1265 h 3278"/>
                <a:gd name="T2" fmla="*/ 2995 w 3279"/>
                <a:gd name="T3" fmla="*/ 1296 h 3278"/>
                <a:gd name="T4" fmla="*/ 3038 w 3279"/>
                <a:gd name="T5" fmla="*/ 1639 h 3278"/>
                <a:gd name="T6" fmla="*/ 1640 w 3279"/>
                <a:gd name="T7" fmla="*/ 3037 h 3278"/>
                <a:gd name="T8" fmla="*/ 1636 w 3279"/>
                <a:gd name="T9" fmla="*/ 3037 h 3278"/>
                <a:gd name="T10" fmla="*/ 1636 w 3279"/>
                <a:gd name="T11" fmla="*/ 3167 h 3278"/>
                <a:gd name="T12" fmla="*/ 1640 w 3279"/>
                <a:gd name="T13" fmla="*/ 3167 h 3278"/>
                <a:gd name="T14" fmla="*/ 3168 w 3279"/>
                <a:gd name="T15" fmla="*/ 1639 h 3278"/>
                <a:gd name="T16" fmla="*/ 3121 w 3279"/>
                <a:gd name="T17" fmla="*/ 1265 h 3278"/>
                <a:gd name="T18" fmla="*/ 3229 w 3279"/>
                <a:gd name="T19" fmla="*/ 1238 h 3278"/>
                <a:gd name="T20" fmla="*/ 3138 w 3279"/>
                <a:gd name="T21" fmla="*/ 1261 h 3278"/>
                <a:gd name="T22" fmla="*/ 3185 w 3279"/>
                <a:gd name="T23" fmla="*/ 1639 h 3278"/>
                <a:gd name="T24" fmla="*/ 1640 w 3279"/>
                <a:gd name="T25" fmla="*/ 3184 h 3278"/>
                <a:gd name="T26" fmla="*/ 1636 w 3279"/>
                <a:gd name="T27" fmla="*/ 3184 h 3278"/>
                <a:gd name="T28" fmla="*/ 1636 w 3279"/>
                <a:gd name="T29" fmla="*/ 3278 h 3278"/>
                <a:gd name="T30" fmla="*/ 1640 w 3279"/>
                <a:gd name="T31" fmla="*/ 3278 h 3278"/>
                <a:gd name="T32" fmla="*/ 3279 w 3279"/>
                <a:gd name="T33" fmla="*/ 1639 h 3278"/>
                <a:gd name="T34" fmla="*/ 3229 w 3279"/>
                <a:gd name="T35" fmla="*/ 1238 h 3278"/>
                <a:gd name="T36" fmla="*/ 1640 w 3279"/>
                <a:gd name="T37" fmla="*/ 111 h 3278"/>
                <a:gd name="T38" fmla="*/ 111 w 3279"/>
                <a:gd name="T39" fmla="*/ 1639 h 3278"/>
                <a:gd name="T40" fmla="*/ 157 w 3279"/>
                <a:gd name="T41" fmla="*/ 2011 h 3278"/>
                <a:gd name="T42" fmla="*/ 283 w 3279"/>
                <a:gd name="T43" fmla="*/ 1980 h 3278"/>
                <a:gd name="T44" fmla="*/ 241 w 3279"/>
                <a:gd name="T45" fmla="*/ 1639 h 3278"/>
                <a:gd name="T46" fmla="*/ 1640 w 3279"/>
                <a:gd name="T47" fmla="*/ 241 h 3278"/>
                <a:gd name="T48" fmla="*/ 1641 w 3279"/>
                <a:gd name="T49" fmla="*/ 241 h 3278"/>
                <a:gd name="T50" fmla="*/ 1641 w 3279"/>
                <a:gd name="T51" fmla="*/ 111 h 3278"/>
                <a:gd name="T52" fmla="*/ 1640 w 3279"/>
                <a:gd name="T53" fmla="*/ 111 h 3278"/>
                <a:gd name="T54" fmla="*/ 1641 w 3279"/>
                <a:gd name="T55" fmla="*/ 0 h 3278"/>
                <a:gd name="T56" fmla="*/ 1640 w 3279"/>
                <a:gd name="T57" fmla="*/ 0 h 3278"/>
                <a:gd name="T58" fmla="*/ 0 w 3279"/>
                <a:gd name="T59" fmla="*/ 1639 h 3278"/>
                <a:gd name="T60" fmla="*/ 49 w 3279"/>
                <a:gd name="T61" fmla="*/ 2039 h 3278"/>
                <a:gd name="T62" fmla="*/ 141 w 3279"/>
                <a:gd name="T63" fmla="*/ 2016 h 3278"/>
                <a:gd name="T64" fmla="*/ 94 w 3279"/>
                <a:gd name="T65" fmla="*/ 1639 h 3278"/>
                <a:gd name="T66" fmla="*/ 1640 w 3279"/>
                <a:gd name="T67" fmla="*/ 94 h 3278"/>
                <a:gd name="T68" fmla="*/ 1641 w 3279"/>
                <a:gd name="T69" fmla="*/ 94 h 3278"/>
                <a:gd name="T70" fmla="*/ 1641 w 3279"/>
                <a:gd name="T71" fmla="*/ 0 h 3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79" h="3278">
                  <a:moveTo>
                    <a:pt x="3121" y="1265"/>
                  </a:moveTo>
                  <a:cubicBezTo>
                    <a:pt x="2995" y="1296"/>
                    <a:pt x="2995" y="1296"/>
                    <a:pt x="2995" y="1296"/>
                  </a:cubicBezTo>
                  <a:cubicBezTo>
                    <a:pt x="3024" y="1408"/>
                    <a:pt x="3038" y="1523"/>
                    <a:pt x="3038" y="1639"/>
                  </a:cubicBezTo>
                  <a:cubicBezTo>
                    <a:pt x="3038" y="2410"/>
                    <a:pt x="2410" y="3037"/>
                    <a:pt x="1640" y="3037"/>
                  </a:cubicBezTo>
                  <a:cubicBezTo>
                    <a:pt x="1636" y="3037"/>
                    <a:pt x="1636" y="3037"/>
                    <a:pt x="1636" y="3037"/>
                  </a:cubicBezTo>
                  <a:cubicBezTo>
                    <a:pt x="1636" y="3167"/>
                    <a:pt x="1636" y="3167"/>
                    <a:pt x="1636" y="3167"/>
                  </a:cubicBezTo>
                  <a:cubicBezTo>
                    <a:pt x="1637" y="3167"/>
                    <a:pt x="1638" y="3167"/>
                    <a:pt x="1640" y="3167"/>
                  </a:cubicBezTo>
                  <a:cubicBezTo>
                    <a:pt x="2482" y="3167"/>
                    <a:pt x="3168" y="2482"/>
                    <a:pt x="3168" y="1639"/>
                  </a:cubicBezTo>
                  <a:cubicBezTo>
                    <a:pt x="3168" y="1510"/>
                    <a:pt x="3151" y="1385"/>
                    <a:pt x="3121" y="1265"/>
                  </a:cubicBezTo>
                  <a:moveTo>
                    <a:pt x="3229" y="1238"/>
                  </a:moveTo>
                  <a:cubicBezTo>
                    <a:pt x="3138" y="1261"/>
                    <a:pt x="3138" y="1261"/>
                    <a:pt x="3138" y="1261"/>
                  </a:cubicBezTo>
                  <a:cubicBezTo>
                    <a:pt x="3168" y="1382"/>
                    <a:pt x="3185" y="1508"/>
                    <a:pt x="3185" y="1639"/>
                  </a:cubicBezTo>
                  <a:cubicBezTo>
                    <a:pt x="3185" y="2491"/>
                    <a:pt x="2492" y="3184"/>
                    <a:pt x="1640" y="3184"/>
                  </a:cubicBezTo>
                  <a:cubicBezTo>
                    <a:pt x="1638" y="3184"/>
                    <a:pt x="1637" y="3184"/>
                    <a:pt x="1636" y="3184"/>
                  </a:cubicBezTo>
                  <a:cubicBezTo>
                    <a:pt x="1636" y="3278"/>
                    <a:pt x="1636" y="3278"/>
                    <a:pt x="1636" y="3278"/>
                  </a:cubicBezTo>
                  <a:cubicBezTo>
                    <a:pt x="1640" y="3278"/>
                    <a:pt x="1640" y="3278"/>
                    <a:pt x="1640" y="3278"/>
                  </a:cubicBezTo>
                  <a:cubicBezTo>
                    <a:pt x="2543" y="3278"/>
                    <a:pt x="3279" y="2543"/>
                    <a:pt x="3279" y="1639"/>
                  </a:cubicBezTo>
                  <a:cubicBezTo>
                    <a:pt x="3279" y="1503"/>
                    <a:pt x="3262" y="1368"/>
                    <a:pt x="3229" y="1238"/>
                  </a:cubicBezTo>
                  <a:moveTo>
                    <a:pt x="1640" y="111"/>
                  </a:moveTo>
                  <a:cubicBezTo>
                    <a:pt x="797" y="111"/>
                    <a:pt x="111" y="796"/>
                    <a:pt x="111" y="1639"/>
                  </a:cubicBezTo>
                  <a:cubicBezTo>
                    <a:pt x="111" y="1767"/>
                    <a:pt x="127" y="1892"/>
                    <a:pt x="157" y="2011"/>
                  </a:cubicBezTo>
                  <a:cubicBezTo>
                    <a:pt x="283" y="1980"/>
                    <a:pt x="283" y="1980"/>
                    <a:pt x="283" y="1980"/>
                  </a:cubicBezTo>
                  <a:cubicBezTo>
                    <a:pt x="255" y="1869"/>
                    <a:pt x="241" y="1754"/>
                    <a:pt x="241" y="1639"/>
                  </a:cubicBezTo>
                  <a:cubicBezTo>
                    <a:pt x="241" y="868"/>
                    <a:pt x="869" y="241"/>
                    <a:pt x="1640" y="241"/>
                  </a:cubicBezTo>
                  <a:cubicBezTo>
                    <a:pt x="1641" y="241"/>
                    <a:pt x="1641" y="241"/>
                    <a:pt x="1641" y="241"/>
                  </a:cubicBezTo>
                  <a:cubicBezTo>
                    <a:pt x="1641" y="111"/>
                    <a:pt x="1641" y="111"/>
                    <a:pt x="1641" y="111"/>
                  </a:cubicBezTo>
                  <a:cubicBezTo>
                    <a:pt x="1641" y="111"/>
                    <a:pt x="1640" y="111"/>
                    <a:pt x="1640" y="111"/>
                  </a:cubicBezTo>
                  <a:moveTo>
                    <a:pt x="1641" y="0"/>
                  </a:moveTo>
                  <a:cubicBezTo>
                    <a:pt x="1640" y="0"/>
                    <a:pt x="1640" y="0"/>
                    <a:pt x="1640" y="0"/>
                  </a:cubicBezTo>
                  <a:cubicBezTo>
                    <a:pt x="736" y="0"/>
                    <a:pt x="0" y="735"/>
                    <a:pt x="0" y="1639"/>
                  </a:cubicBezTo>
                  <a:cubicBezTo>
                    <a:pt x="0" y="1774"/>
                    <a:pt x="17" y="1909"/>
                    <a:pt x="49" y="2039"/>
                  </a:cubicBezTo>
                  <a:cubicBezTo>
                    <a:pt x="141" y="2016"/>
                    <a:pt x="141" y="2016"/>
                    <a:pt x="141" y="2016"/>
                  </a:cubicBezTo>
                  <a:cubicBezTo>
                    <a:pt x="110" y="1895"/>
                    <a:pt x="94" y="1769"/>
                    <a:pt x="94" y="1639"/>
                  </a:cubicBezTo>
                  <a:cubicBezTo>
                    <a:pt x="94" y="787"/>
                    <a:pt x="787" y="94"/>
                    <a:pt x="1640" y="94"/>
                  </a:cubicBezTo>
                  <a:cubicBezTo>
                    <a:pt x="1640" y="94"/>
                    <a:pt x="1641" y="94"/>
                    <a:pt x="1641" y="94"/>
                  </a:cubicBezTo>
                  <a:cubicBezTo>
                    <a:pt x="1641" y="0"/>
                    <a:pt x="1641" y="0"/>
                    <a:pt x="16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6" name="Freeform 6">
              <a:extLst>
                <a:ext uri="{FF2B5EF4-FFF2-40B4-BE49-F238E27FC236}">
                  <a16:creationId xmlns:a16="http://schemas.microsoft.com/office/drawing/2014/main" id="{8829FDC4-CA22-4C9D-88B8-D6BBFE626CE0}"/>
                </a:ext>
              </a:extLst>
            </p:cNvPr>
            <p:cNvSpPr>
              <a:spLocks noEditPoints="1"/>
            </p:cNvSpPr>
            <p:nvPr/>
          </p:nvSpPr>
          <p:spPr bwMode="auto">
            <a:xfrm>
              <a:off x="1920" y="532"/>
              <a:ext cx="3307" cy="3236"/>
            </a:xfrm>
            <a:custGeom>
              <a:avLst/>
              <a:gdLst>
                <a:gd name="T0" fmla="*/ 2045 w 2510"/>
                <a:gd name="T1" fmla="*/ 2111 h 2456"/>
                <a:gd name="T2" fmla="*/ 1221 w 2510"/>
                <a:gd name="T3" fmla="*/ 2438 h 2456"/>
                <a:gd name="T4" fmla="*/ 617 w 2510"/>
                <a:gd name="T5" fmla="*/ 2276 h 2456"/>
                <a:gd name="T6" fmla="*/ 609 w 2510"/>
                <a:gd name="T7" fmla="*/ 2291 h 2456"/>
                <a:gd name="T8" fmla="*/ 1221 w 2510"/>
                <a:gd name="T9" fmla="*/ 2456 h 2456"/>
                <a:gd name="T10" fmla="*/ 1969 w 2510"/>
                <a:gd name="T11" fmla="*/ 2200 h 2456"/>
                <a:gd name="T12" fmla="*/ 2011 w 2510"/>
                <a:gd name="T13" fmla="*/ 2253 h 2456"/>
                <a:gd name="T14" fmla="*/ 2104 w 2510"/>
                <a:gd name="T15" fmla="*/ 2174 h 2456"/>
                <a:gd name="T16" fmla="*/ 2045 w 2510"/>
                <a:gd name="T17" fmla="*/ 2111 h 2456"/>
                <a:gd name="T18" fmla="*/ 611 w 2510"/>
                <a:gd name="T19" fmla="*/ 177 h 2456"/>
                <a:gd name="T20" fmla="*/ 0 w 2510"/>
                <a:gd name="T21" fmla="*/ 1235 h 2456"/>
                <a:gd name="T22" fmla="*/ 32 w 2510"/>
                <a:gd name="T23" fmla="*/ 1516 h 2456"/>
                <a:gd name="T24" fmla="*/ 49 w 2510"/>
                <a:gd name="T25" fmla="*/ 1512 h 2456"/>
                <a:gd name="T26" fmla="*/ 17 w 2510"/>
                <a:gd name="T27" fmla="*/ 1235 h 2456"/>
                <a:gd name="T28" fmla="*/ 620 w 2510"/>
                <a:gd name="T29" fmla="*/ 192 h 2456"/>
                <a:gd name="T30" fmla="*/ 611 w 2510"/>
                <a:gd name="T31" fmla="*/ 177 h 2456"/>
                <a:gd name="T32" fmla="*/ 1590 w 2510"/>
                <a:gd name="T33" fmla="*/ 0 h 2456"/>
                <a:gd name="T34" fmla="*/ 1566 w 2510"/>
                <a:gd name="T35" fmla="*/ 82 h 2456"/>
                <a:gd name="T36" fmla="*/ 2424 w 2510"/>
                <a:gd name="T37" fmla="*/ 1235 h 2456"/>
                <a:gd name="T38" fmla="*/ 2424 w 2510"/>
                <a:gd name="T39" fmla="*/ 1238 h 2456"/>
                <a:gd name="T40" fmla="*/ 2510 w 2510"/>
                <a:gd name="T41" fmla="*/ 1238 h 2456"/>
                <a:gd name="T42" fmla="*/ 2510 w 2510"/>
                <a:gd name="T43" fmla="*/ 1235 h 2456"/>
                <a:gd name="T44" fmla="*/ 2509 w 2510"/>
                <a:gd name="T45" fmla="*/ 1202 h 2456"/>
                <a:gd name="T46" fmla="*/ 2441 w 2510"/>
                <a:gd name="T47" fmla="*/ 1203 h 2456"/>
                <a:gd name="T48" fmla="*/ 2074 w 2510"/>
                <a:gd name="T49" fmla="*/ 361 h 2456"/>
                <a:gd name="T50" fmla="*/ 2121 w 2510"/>
                <a:gd name="T51" fmla="*/ 313 h 2456"/>
                <a:gd name="T52" fmla="*/ 1590 w 2510"/>
                <a:gd name="T53" fmla="*/ 0 h 2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0" h="2456">
                  <a:moveTo>
                    <a:pt x="2045" y="2111"/>
                  </a:moveTo>
                  <a:cubicBezTo>
                    <a:pt x="1821" y="2322"/>
                    <a:pt x="1528" y="2438"/>
                    <a:pt x="1221" y="2438"/>
                  </a:cubicBezTo>
                  <a:cubicBezTo>
                    <a:pt x="1008" y="2438"/>
                    <a:pt x="800" y="2382"/>
                    <a:pt x="617" y="2276"/>
                  </a:cubicBezTo>
                  <a:cubicBezTo>
                    <a:pt x="609" y="2291"/>
                    <a:pt x="609" y="2291"/>
                    <a:pt x="609" y="2291"/>
                  </a:cubicBezTo>
                  <a:cubicBezTo>
                    <a:pt x="789" y="2396"/>
                    <a:pt x="998" y="2456"/>
                    <a:pt x="1221" y="2456"/>
                  </a:cubicBezTo>
                  <a:cubicBezTo>
                    <a:pt x="1494" y="2456"/>
                    <a:pt x="1753" y="2367"/>
                    <a:pt x="1969" y="2200"/>
                  </a:cubicBezTo>
                  <a:cubicBezTo>
                    <a:pt x="2011" y="2253"/>
                    <a:pt x="2011" y="2253"/>
                    <a:pt x="2011" y="2253"/>
                  </a:cubicBezTo>
                  <a:cubicBezTo>
                    <a:pt x="2043" y="2229"/>
                    <a:pt x="2074" y="2202"/>
                    <a:pt x="2104" y="2174"/>
                  </a:cubicBezTo>
                  <a:cubicBezTo>
                    <a:pt x="2045" y="2111"/>
                    <a:pt x="2045" y="2111"/>
                    <a:pt x="2045" y="2111"/>
                  </a:cubicBezTo>
                  <a:moveTo>
                    <a:pt x="611" y="177"/>
                  </a:moveTo>
                  <a:cubicBezTo>
                    <a:pt x="246" y="389"/>
                    <a:pt x="0" y="784"/>
                    <a:pt x="0" y="1235"/>
                  </a:cubicBezTo>
                  <a:cubicBezTo>
                    <a:pt x="0" y="1332"/>
                    <a:pt x="11" y="1426"/>
                    <a:pt x="32" y="1516"/>
                  </a:cubicBezTo>
                  <a:cubicBezTo>
                    <a:pt x="49" y="1512"/>
                    <a:pt x="49" y="1512"/>
                    <a:pt x="49" y="1512"/>
                  </a:cubicBezTo>
                  <a:cubicBezTo>
                    <a:pt x="28" y="1422"/>
                    <a:pt x="17" y="1328"/>
                    <a:pt x="17" y="1235"/>
                  </a:cubicBezTo>
                  <a:cubicBezTo>
                    <a:pt x="17" y="806"/>
                    <a:pt x="248" y="407"/>
                    <a:pt x="620" y="192"/>
                  </a:cubicBezTo>
                  <a:cubicBezTo>
                    <a:pt x="611" y="177"/>
                    <a:pt x="611" y="177"/>
                    <a:pt x="611" y="177"/>
                  </a:cubicBezTo>
                  <a:moveTo>
                    <a:pt x="1590" y="0"/>
                  </a:moveTo>
                  <a:cubicBezTo>
                    <a:pt x="1566" y="82"/>
                    <a:pt x="1566" y="82"/>
                    <a:pt x="1566" y="82"/>
                  </a:cubicBezTo>
                  <a:cubicBezTo>
                    <a:pt x="2071" y="233"/>
                    <a:pt x="2424" y="707"/>
                    <a:pt x="2424" y="1235"/>
                  </a:cubicBezTo>
                  <a:cubicBezTo>
                    <a:pt x="2424" y="1238"/>
                    <a:pt x="2424" y="1238"/>
                    <a:pt x="2424" y="1238"/>
                  </a:cubicBezTo>
                  <a:cubicBezTo>
                    <a:pt x="2510" y="1238"/>
                    <a:pt x="2510" y="1238"/>
                    <a:pt x="2510" y="1238"/>
                  </a:cubicBezTo>
                  <a:cubicBezTo>
                    <a:pt x="2510" y="1235"/>
                    <a:pt x="2510" y="1235"/>
                    <a:pt x="2510" y="1235"/>
                  </a:cubicBezTo>
                  <a:cubicBezTo>
                    <a:pt x="2510" y="1224"/>
                    <a:pt x="2510" y="1213"/>
                    <a:pt x="2509" y="1202"/>
                  </a:cubicBezTo>
                  <a:cubicBezTo>
                    <a:pt x="2441" y="1203"/>
                    <a:pt x="2441" y="1203"/>
                    <a:pt x="2441" y="1203"/>
                  </a:cubicBezTo>
                  <a:cubicBezTo>
                    <a:pt x="2433" y="884"/>
                    <a:pt x="2302" y="585"/>
                    <a:pt x="2074" y="361"/>
                  </a:cubicBezTo>
                  <a:cubicBezTo>
                    <a:pt x="2121" y="313"/>
                    <a:pt x="2121" y="313"/>
                    <a:pt x="2121" y="313"/>
                  </a:cubicBezTo>
                  <a:cubicBezTo>
                    <a:pt x="1972" y="168"/>
                    <a:pt x="1789" y="59"/>
                    <a:pt x="159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7" name="Freeform 7">
              <a:extLst>
                <a:ext uri="{FF2B5EF4-FFF2-40B4-BE49-F238E27FC236}">
                  <a16:creationId xmlns:a16="http://schemas.microsoft.com/office/drawing/2014/main" id="{51405AF9-EE7C-48F5-8D15-14486B18FF51}"/>
                </a:ext>
              </a:extLst>
            </p:cNvPr>
            <p:cNvSpPr>
              <a:spLocks noEditPoints="1"/>
            </p:cNvSpPr>
            <p:nvPr/>
          </p:nvSpPr>
          <p:spPr bwMode="auto">
            <a:xfrm>
              <a:off x="1553" y="124"/>
              <a:ext cx="3949" cy="4071"/>
            </a:xfrm>
            <a:custGeom>
              <a:avLst/>
              <a:gdLst>
                <a:gd name="T0" fmla="*/ 16 w 2997"/>
                <a:gd name="T1" fmla="*/ 1917 h 3090"/>
                <a:gd name="T2" fmla="*/ 0 w 2997"/>
                <a:gd name="T3" fmla="*/ 1922 h 3090"/>
                <a:gd name="T4" fmla="*/ 1495 w 2997"/>
                <a:gd name="T5" fmla="*/ 3090 h 3090"/>
                <a:gd name="T6" fmla="*/ 1495 w 2997"/>
                <a:gd name="T7" fmla="*/ 3073 h 3090"/>
                <a:gd name="T8" fmla="*/ 16 w 2997"/>
                <a:gd name="T9" fmla="*/ 1917 h 3090"/>
                <a:gd name="T10" fmla="*/ 1500 w 2997"/>
                <a:gd name="T11" fmla="*/ 0 h 3090"/>
                <a:gd name="T12" fmla="*/ 1500 w 2997"/>
                <a:gd name="T13" fmla="*/ 17 h 3090"/>
                <a:gd name="T14" fmla="*/ 2980 w 2997"/>
                <a:gd name="T15" fmla="*/ 1171 h 3090"/>
                <a:gd name="T16" fmla="*/ 2997 w 2997"/>
                <a:gd name="T17" fmla="*/ 1167 h 3090"/>
                <a:gd name="T18" fmla="*/ 1500 w 2997"/>
                <a:gd name="T19" fmla="*/ 0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7" h="3090">
                  <a:moveTo>
                    <a:pt x="16" y="1917"/>
                  </a:moveTo>
                  <a:cubicBezTo>
                    <a:pt x="0" y="1922"/>
                    <a:pt x="0" y="1922"/>
                    <a:pt x="0" y="1922"/>
                  </a:cubicBezTo>
                  <a:cubicBezTo>
                    <a:pt x="168" y="2591"/>
                    <a:pt x="774" y="3089"/>
                    <a:pt x="1495" y="3090"/>
                  </a:cubicBezTo>
                  <a:cubicBezTo>
                    <a:pt x="1495" y="3073"/>
                    <a:pt x="1495" y="3073"/>
                    <a:pt x="1495" y="3073"/>
                  </a:cubicBezTo>
                  <a:cubicBezTo>
                    <a:pt x="783" y="3071"/>
                    <a:pt x="183" y="2580"/>
                    <a:pt x="16" y="1917"/>
                  </a:cubicBezTo>
                  <a:moveTo>
                    <a:pt x="1500" y="0"/>
                  </a:moveTo>
                  <a:cubicBezTo>
                    <a:pt x="1500" y="17"/>
                    <a:pt x="1500" y="17"/>
                    <a:pt x="1500" y="17"/>
                  </a:cubicBezTo>
                  <a:cubicBezTo>
                    <a:pt x="2213" y="18"/>
                    <a:pt x="2813" y="509"/>
                    <a:pt x="2980" y="1171"/>
                  </a:cubicBezTo>
                  <a:cubicBezTo>
                    <a:pt x="2997" y="1167"/>
                    <a:pt x="2997" y="1167"/>
                    <a:pt x="2997" y="1167"/>
                  </a:cubicBezTo>
                  <a:cubicBezTo>
                    <a:pt x="2828" y="497"/>
                    <a:pt x="2221" y="1"/>
                    <a:pt x="150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8" name="Freeform 8">
              <a:extLst>
                <a:ext uri="{FF2B5EF4-FFF2-40B4-BE49-F238E27FC236}">
                  <a16:creationId xmlns:a16="http://schemas.microsoft.com/office/drawing/2014/main" id="{FA0411C2-F29D-4E09-9D63-9603B8E0C04E}"/>
                </a:ext>
              </a:extLst>
            </p:cNvPr>
            <p:cNvSpPr>
              <a:spLocks noEditPoints="1"/>
            </p:cNvSpPr>
            <p:nvPr/>
          </p:nvSpPr>
          <p:spPr bwMode="auto">
            <a:xfrm>
              <a:off x="1491" y="124"/>
              <a:ext cx="4073" cy="4071"/>
            </a:xfrm>
            <a:custGeom>
              <a:avLst/>
              <a:gdLst>
                <a:gd name="T0" fmla="*/ 3044 w 3091"/>
                <a:gd name="T1" fmla="*/ 1167 h 3090"/>
                <a:gd name="T2" fmla="*/ 3027 w 3091"/>
                <a:gd name="T3" fmla="*/ 1171 h 3090"/>
                <a:gd name="T4" fmla="*/ 3074 w 3091"/>
                <a:gd name="T5" fmla="*/ 1545 h 3090"/>
                <a:gd name="T6" fmla="*/ 1546 w 3091"/>
                <a:gd name="T7" fmla="*/ 3073 h 3090"/>
                <a:gd name="T8" fmla="*/ 1542 w 3091"/>
                <a:gd name="T9" fmla="*/ 3073 h 3090"/>
                <a:gd name="T10" fmla="*/ 1542 w 3091"/>
                <a:gd name="T11" fmla="*/ 3090 h 3090"/>
                <a:gd name="T12" fmla="*/ 1546 w 3091"/>
                <a:gd name="T13" fmla="*/ 3090 h 3090"/>
                <a:gd name="T14" fmla="*/ 3091 w 3091"/>
                <a:gd name="T15" fmla="*/ 1545 h 3090"/>
                <a:gd name="T16" fmla="*/ 3044 w 3091"/>
                <a:gd name="T17" fmla="*/ 1167 h 3090"/>
                <a:gd name="T18" fmla="*/ 1546 w 3091"/>
                <a:gd name="T19" fmla="*/ 0 h 3090"/>
                <a:gd name="T20" fmla="*/ 0 w 3091"/>
                <a:gd name="T21" fmla="*/ 1545 h 3090"/>
                <a:gd name="T22" fmla="*/ 47 w 3091"/>
                <a:gd name="T23" fmla="*/ 1922 h 3090"/>
                <a:gd name="T24" fmla="*/ 63 w 3091"/>
                <a:gd name="T25" fmla="*/ 1917 h 3090"/>
                <a:gd name="T26" fmla="*/ 17 w 3091"/>
                <a:gd name="T27" fmla="*/ 1545 h 3090"/>
                <a:gd name="T28" fmla="*/ 1546 w 3091"/>
                <a:gd name="T29" fmla="*/ 17 h 3090"/>
                <a:gd name="T30" fmla="*/ 1547 w 3091"/>
                <a:gd name="T31" fmla="*/ 17 h 3090"/>
                <a:gd name="T32" fmla="*/ 1547 w 3091"/>
                <a:gd name="T33" fmla="*/ 0 h 3090"/>
                <a:gd name="T34" fmla="*/ 1546 w 3091"/>
                <a:gd name="T35" fmla="*/ 0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91" h="3090">
                  <a:moveTo>
                    <a:pt x="3044" y="1167"/>
                  </a:moveTo>
                  <a:cubicBezTo>
                    <a:pt x="3027" y="1171"/>
                    <a:pt x="3027" y="1171"/>
                    <a:pt x="3027" y="1171"/>
                  </a:cubicBezTo>
                  <a:cubicBezTo>
                    <a:pt x="3057" y="1291"/>
                    <a:pt x="3074" y="1416"/>
                    <a:pt x="3074" y="1545"/>
                  </a:cubicBezTo>
                  <a:cubicBezTo>
                    <a:pt x="3074" y="2388"/>
                    <a:pt x="2388" y="3073"/>
                    <a:pt x="1546" y="3073"/>
                  </a:cubicBezTo>
                  <a:cubicBezTo>
                    <a:pt x="1544" y="3073"/>
                    <a:pt x="1543" y="3073"/>
                    <a:pt x="1542" y="3073"/>
                  </a:cubicBezTo>
                  <a:cubicBezTo>
                    <a:pt x="1542" y="3090"/>
                    <a:pt x="1542" y="3090"/>
                    <a:pt x="1542" y="3090"/>
                  </a:cubicBezTo>
                  <a:cubicBezTo>
                    <a:pt x="1543" y="3090"/>
                    <a:pt x="1544" y="3090"/>
                    <a:pt x="1546" y="3090"/>
                  </a:cubicBezTo>
                  <a:cubicBezTo>
                    <a:pt x="2398" y="3090"/>
                    <a:pt x="3091" y="2397"/>
                    <a:pt x="3091" y="1545"/>
                  </a:cubicBezTo>
                  <a:cubicBezTo>
                    <a:pt x="3091" y="1414"/>
                    <a:pt x="3074" y="1288"/>
                    <a:pt x="3044" y="1167"/>
                  </a:cubicBezTo>
                  <a:moveTo>
                    <a:pt x="1546" y="0"/>
                  </a:moveTo>
                  <a:cubicBezTo>
                    <a:pt x="693" y="0"/>
                    <a:pt x="0" y="693"/>
                    <a:pt x="0" y="1545"/>
                  </a:cubicBezTo>
                  <a:cubicBezTo>
                    <a:pt x="0" y="1675"/>
                    <a:pt x="16" y="1801"/>
                    <a:pt x="47" y="1922"/>
                  </a:cubicBezTo>
                  <a:cubicBezTo>
                    <a:pt x="63" y="1917"/>
                    <a:pt x="63" y="1917"/>
                    <a:pt x="63" y="1917"/>
                  </a:cubicBezTo>
                  <a:cubicBezTo>
                    <a:pt x="33" y="1798"/>
                    <a:pt x="17" y="1673"/>
                    <a:pt x="17" y="1545"/>
                  </a:cubicBezTo>
                  <a:cubicBezTo>
                    <a:pt x="17" y="702"/>
                    <a:pt x="703" y="17"/>
                    <a:pt x="1546" y="17"/>
                  </a:cubicBezTo>
                  <a:cubicBezTo>
                    <a:pt x="1546" y="17"/>
                    <a:pt x="1547" y="17"/>
                    <a:pt x="1547" y="17"/>
                  </a:cubicBezTo>
                  <a:cubicBezTo>
                    <a:pt x="1547" y="0"/>
                    <a:pt x="1547" y="0"/>
                    <a:pt x="1547" y="0"/>
                  </a:cubicBezTo>
                  <a:cubicBezTo>
                    <a:pt x="1547" y="0"/>
                    <a:pt x="1546" y="0"/>
                    <a:pt x="15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 name="Freeform 9">
              <a:extLst>
                <a:ext uri="{FF2B5EF4-FFF2-40B4-BE49-F238E27FC236}">
                  <a16:creationId xmlns:a16="http://schemas.microsoft.com/office/drawing/2014/main" id="{2371F16A-C525-42C6-A705-0CAAE9B512F4}"/>
                </a:ext>
              </a:extLst>
            </p:cNvPr>
            <p:cNvSpPr>
              <a:spLocks noEditPoints="1"/>
            </p:cNvSpPr>
            <p:nvPr/>
          </p:nvSpPr>
          <p:spPr bwMode="auto">
            <a:xfrm>
              <a:off x="2130" y="762"/>
              <a:ext cx="2795" cy="2748"/>
            </a:xfrm>
            <a:custGeom>
              <a:avLst/>
              <a:gdLst>
                <a:gd name="T0" fmla="*/ 1330 w 2121"/>
                <a:gd name="T1" fmla="*/ 2070 h 2086"/>
                <a:gd name="T2" fmla="*/ 1572 w 2121"/>
                <a:gd name="T3" fmla="*/ 1990 h 2086"/>
                <a:gd name="T4" fmla="*/ 1533 w 2121"/>
                <a:gd name="T5" fmla="*/ 1921 h 2086"/>
                <a:gd name="T6" fmla="*/ 1325 w 2121"/>
                <a:gd name="T7" fmla="*/ 2051 h 2086"/>
                <a:gd name="T8" fmla="*/ 1533 w 2121"/>
                <a:gd name="T9" fmla="*/ 1921 h 2086"/>
                <a:gd name="T10" fmla="*/ 2037 w 2121"/>
                <a:gd name="T11" fmla="*/ 960 h 2086"/>
                <a:gd name="T12" fmla="*/ 1552 w 2121"/>
                <a:gd name="T13" fmla="*/ 1910 h 2086"/>
                <a:gd name="T14" fmla="*/ 2086 w 2121"/>
                <a:gd name="T15" fmla="*/ 1061 h 2086"/>
                <a:gd name="T16" fmla="*/ 2116 w 2121"/>
                <a:gd name="T17" fmla="*/ 952 h 2086"/>
                <a:gd name="T18" fmla="*/ 2105 w 2121"/>
                <a:gd name="T19" fmla="*/ 1061 h 2086"/>
                <a:gd name="T20" fmla="*/ 1591 w 2121"/>
                <a:gd name="T21" fmla="*/ 1980 h 2086"/>
                <a:gd name="T22" fmla="*/ 2121 w 2121"/>
                <a:gd name="T23" fmla="*/ 1061 h 2086"/>
                <a:gd name="T24" fmla="*/ 43 w 2121"/>
                <a:gd name="T25" fmla="*/ 934 h 2086"/>
                <a:gd name="T26" fmla="*/ 510 w 2121"/>
                <a:gd name="T27" fmla="*/ 1926 h 2086"/>
                <a:gd name="T28" fmla="*/ 79 w 2121"/>
                <a:gd name="T29" fmla="*/ 1061 h 2086"/>
                <a:gd name="T30" fmla="*/ 43 w 2121"/>
                <a:gd name="T31" fmla="*/ 934 h 2086"/>
                <a:gd name="T32" fmla="*/ 0 w 2121"/>
                <a:gd name="T33" fmla="*/ 1061 h 2086"/>
                <a:gd name="T34" fmla="*/ 491 w 2121"/>
                <a:gd name="T35" fmla="*/ 1956 h 2086"/>
                <a:gd name="T36" fmla="*/ 16 w 2121"/>
                <a:gd name="T37" fmla="*/ 1061 h 2086"/>
                <a:gd name="T38" fmla="*/ 8 w 2121"/>
                <a:gd name="T39" fmla="*/ 930 h 2086"/>
                <a:gd name="T40" fmla="*/ 46 w 2121"/>
                <a:gd name="T41" fmla="*/ 913 h 2086"/>
                <a:gd name="T42" fmla="*/ 491 w 2121"/>
                <a:gd name="T43" fmla="*/ 262 h 2086"/>
                <a:gd name="T44" fmla="*/ 445 w 2121"/>
                <a:gd name="T45" fmla="*/ 196 h 2086"/>
                <a:gd name="T46" fmla="*/ 11 w 2121"/>
                <a:gd name="T47" fmla="*/ 908 h 2086"/>
                <a:gd name="T48" fmla="*/ 455 w 2121"/>
                <a:gd name="T49" fmla="*/ 211 h 2086"/>
                <a:gd name="T50" fmla="*/ 1061 w 2121"/>
                <a:gd name="T51" fmla="*/ 36 h 2086"/>
                <a:gd name="T52" fmla="*/ 509 w 2121"/>
                <a:gd name="T53" fmla="*/ 249 h 2086"/>
                <a:gd name="T54" fmla="*/ 1747 w 2121"/>
                <a:gd name="T55" fmla="*/ 360 h 2086"/>
                <a:gd name="T56" fmla="*/ 1061 w 2121"/>
                <a:gd name="T57" fmla="*/ 36 h 2086"/>
                <a:gd name="T58" fmla="*/ 463 w 2121"/>
                <a:gd name="T59" fmla="*/ 184 h 2086"/>
                <a:gd name="T60" fmla="*/ 1061 w 2121"/>
                <a:gd name="T61" fmla="*/ 17 h 2086"/>
                <a:gd name="T62" fmla="*/ 1804 w 2121"/>
                <a:gd name="T63" fmla="*/ 304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21" h="2086">
                  <a:moveTo>
                    <a:pt x="1564" y="1975"/>
                  </a:moveTo>
                  <a:cubicBezTo>
                    <a:pt x="1491" y="2016"/>
                    <a:pt x="1413" y="2048"/>
                    <a:pt x="1330" y="2070"/>
                  </a:cubicBezTo>
                  <a:cubicBezTo>
                    <a:pt x="1334" y="2086"/>
                    <a:pt x="1334" y="2086"/>
                    <a:pt x="1334" y="2086"/>
                  </a:cubicBezTo>
                  <a:cubicBezTo>
                    <a:pt x="1418" y="2064"/>
                    <a:pt x="1497" y="2032"/>
                    <a:pt x="1572" y="1990"/>
                  </a:cubicBezTo>
                  <a:cubicBezTo>
                    <a:pt x="1564" y="1975"/>
                    <a:pt x="1564" y="1975"/>
                    <a:pt x="1564" y="1975"/>
                  </a:cubicBezTo>
                  <a:moveTo>
                    <a:pt x="1533" y="1921"/>
                  </a:moveTo>
                  <a:cubicBezTo>
                    <a:pt x="1465" y="1959"/>
                    <a:pt x="1391" y="1989"/>
                    <a:pt x="1314" y="2010"/>
                  </a:cubicBezTo>
                  <a:cubicBezTo>
                    <a:pt x="1325" y="2051"/>
                    <a:pt x="1325" y="2051"/>
                    <a:pt x="1325" y="2051"/>
                  </a:cubicBezTo>
                  <a:cubicBezTo>
                    <a:pt x="1406" y="2030"/>
                    <a:pt x="1483" y="1999"/>
                    <a:pt x="1555" y="1959"/>
                  </a:cubicBezTo>
                  <a:cubicBezTo>
                    <a:pt x="1533" y="1921"/>
                    <a:pt x="1533" y="1921"/>
                    <a:pt x="1533" y="1921"/>
                  </a:cubicBezTo>
                  <a:moveTo>
                    <a:pt x="2080" y="956"/>
                  </a:moveTo>
                  <a:cubicBezTo>
                    <a:pt x="2037" y="960"/>
                    <a:pt x="2037" y="960"/>
                    <a:pt x="2037" y="960"/>
                  </a:cubicBezTo>
                  <a:cubicBezTo>
                    <a:pt x="2041" y="993"/>
                    <a:pt x="2042" y="1027"/>
                    <a:pt x="2042" y="1061"/>
                  </a:cubicBezTo>
                  <a:cubicBezTo>
                    <a:pt x="2042" y="1423"/>
                    <a:pt x="1845" y="1740"/>
                    <a:pt x="1552" y="1910"/>
                  </a:cubicBezTo>
                  <a:cubicBezTo>
                    <a:pt x="1574" y="1948"/>
                    <a:pt x="1574" y="1948"/>
                    <a:pt x="1574" y="1948"/>
                  </a:cubicBezTo>
                  <a:cubicBezTo>
                    <a:pt x="1880" y="1771"/>
                    <a:pt x="2086" y="1439"/>
                    <a:pt x="2086" y="1061"/>
                  </a:cubicBezTo>
                  <a:cubicBezTo>
                    <a:pt x="2086" y="1026"/>
                    <a:pt x="2084" y="990"/>
                    <a:pt x="2080" y="956"/>
                  </a:cubicBezTo>
                  <a:moveTo>
                    <a:pt x="2116" y="952"/>
                  </a:moveTo>
                  <a:cubicBezTo>
                    <a:pt x="2099" y="954"/>
                    <a:pt x="2099" y="954"/>
                    <a:pt x="2099" y="954"/>
                  </a:cubicBezTo>
                  <a:cubicBezTo>
                    <a:pt x="2103" y="989"/>
                    <a:pt x="2105" y="1025"/>
                    <a:pt x="2105" y="1061"/>
                  </a:cubicBezTo>
                  <a:cubicBezTo>
                    <a:pt x="2105" y="1447"/>
                    <a:pt x="1895" y="1784"/>
                    <a:pt x="1583" y="1965"/>
                  </a:cubicBezTo>
                  <a:cubicBezTo>
                    <a:pt x="1591" y="1980"/>
                    <a:pt x="1591" y="1980"/>
                    <a:pt x="1591" y="1980"/>
                  </a:cubicBezTo>
                  <a:cubicBezTo>
                    <a:pt x="1671" y="1933"/>
                    <a:pt x="1745" y="1877"/>
                    <a:pt x="1811" y="1811"/>
                  </a:cubicBezTo>
                  <a:cubicBezTo>
                    <a:pt x="2011" y="1611"/>
                    <a:pt x="2121" y="1344"/>
                    <a:pt x="2121" y="1061"/>
                  </a:cubicBezTo>
                  <a:cubicBezTo>
                    <a:pt x="2121" y="1025"/>
                    <a:pt x="2120" y="988"/>
                    <a:pt x="2116" y="952"/>
                  </a:cubicBezTo>
                  <a:moveTo>
                    <a:pt x="43" y="934"/>
                  </a:moveTo>
                  <a:cubicBezTo>
                    <a:pt x="38" y="976"/>
                    <a:pt x="35" y="1018"/>
                    <a:pt x="35" y="1061"/>
                  </a:cubicBezTo>
                  <a:cubicBezTo>
                    <a:pt x="35" y="1424"/>
                    <a:pt x="225" y="1743"/>
                    <a:pt x="510" y="1926"/>
                  </a:cubicBezTo>
                  <a:cubicBezTo>
                    <a:pt x="534" y="1889"/>
                    <a:pt x="534" y="1889"/>
                    <a:pt x="534" y="1889"/>
                  </a:cubicBezTo>
                  <a:cubicBezTo>
                    <a:pt x="260" y="1715"/>
                    <a:pt x="79" y="1409"/>
                    <a:pt x="79" y="1061"/>
                  </a:cubicBezTo>
                  <a:cubicBezTo>
                    <a:pt x="79" y="1020"/>
                    <a:pt x="81" y="980"/>
                    <a:pt x="86" y="940"/>
                  </a:cubicBezTo>
                  <a:cubicBezTo>
                    <a:pt x="43" y="934"/>
                    <a:pt x="43" y="934"/>
                    <a:pt x="43" y="934"/>
                  </a:cubicBezTo>
                  <a:moveTo>
                    <a:pt x="8" y="930"/>
                  </a:moveTo>
                  <a:cubicBezTo>
                    <a:pt x="2" y="973"/>
                    <a:pt x="0" y="1017"/>
                    <a:pt x="0" y="1061"/>
                  </a:cubicBezTo>
                  <a:cubicBezTo>
                    <a:pt x="0" y="1344"/>
                    <a:pt x="110" y="1611"/>
                    <a:pt x="310" y="1811"/>
                  </a:cubicBezTo>
                  <a:cubicBezTo>
                    <a:pt x="365" y="1866"/>
                    <a:pt x="426" y="1915"/>
                    <a:pt x="491" y="1956"/>
                  </a:cubicBezTo>
                  <a:cubicBezTo>
                    <a:pt x="500" y="1942"/>
                    <a:pt x="500" y="1942"/>
                    <a:pt x="500" y="1942"/>
                  </a:cubicBezTo>
                  <a:cubicBezTo>
                    <a:pt x="209" y="1756"/>
                    <a:pt x="16" y="1431"/>
                    <a:pt x="16" y="1061"/>
                  </a:cubicBezTo>
                  <a:cubicBezTo>
                    <a:pt x="16" y="1017"/>
                    <a:pt x="19" y="974"/>
                    <a:pt x="24" y="932"/>
                  </a:cubicBezTo>
                  <a:cubicBezTo>
                    <a:pt x="8" y="930"/>
                    <a:pt x="8" y="930"/>
                    <a:pt x="8" y="930"/>
                  </a:cubicBezTo>
                  <a:moveTo>
                    <a:pt x="466" y="226"/>
                  </a:moveTo>
                  <a:cubicBezTo>
                    <a:pt x="244" y="385"/>
                    <a:pt x="87" y="631"/>
                    <a:pt x="46" y="913"/>
                  </a:cubicBezTo>
                  <a:cubicBezTo>
                    <a:pt x="89" y="919"/>
                    <a:pt x="89" y="919"/>
                    <a:pt x="89" y="919"/>
                  </a:cubicBezTo>
                  <a:cubicBezTo>
                    <a:pt x="128" y="649"/>
                    <a:pt x="278" y="414"/>
                    <a:pt x="491" y="262"/>
                  </a:cubicBezTo>
                  <a:cubicBezTo>
                    <a:pt x="466" y="226"/>
                    <a:pt x="466" y="226"/>
                    <a:pt x="466" y="226"/>
                  </a:cubicBezTo>
                  <a:moveTo>
                    <a:pt x="445" y="196"/>
                  </a:moveTo>
                  <a:cubicBezTo>
                    <a:pt x="398" y="230"/>
                    <a:pt x="353" y="269"/>
                    <a:pt x="310" y="311"/>
                  </a:cubicBezTo>
                  <a:cubicBezTo>
                    <a:pt x="147" y="475"/>
                    <a:pt x="43" y="683"/>
                    <a:pt x="11" y="908"/>
                  </a:cubicBezTo>
                  <a:cubicBezTo>
                    <a:pt x="27" y="910"/>
                    <a:pt x="27" y="910"/>
                    <a:pt x="27" y="910"/>
                  </a:cubicBezTo>
                  <a:cubicBezTo>
                    <a:pt x="69" y="623"/>
                    <a:pt x="229" y="372"/>
                    <a:pt x="455" y="211"/>
                  </a:cubicBezTo>
                  <a:cubicBezTo>
                    <a:pt x="445" y="196"/>
                    <a:pt x="445" y="196"/>
                    <a:pt x="445" y="196"/>
                  </a:cubicBezTo>
                  <a:moveTo>
                    <a:pt x="1061" y="36"/>
                  </a:moveTo>
                  <a:cubicBezTo>
                    <a:pt x="847" y="36"/>
                    <a:pt x="648" y="101"/>
                    <a:pt x="484" y="214"/>
                  </a:cubicBezTo>
                  <a:cubicBezTo>
                    <a:pt x="509" y="249"/>
                    <a:pt x="509" y="249"/>
                    <a:pt x="509" y="249"/>
                  </a:cubicBezTo>
                  <a:cubicBezTo>
                    <a:pt x="666" y="142"/>
                    <a:pt x="856" y="79"/>
                    <a:pt x="1061" y="79"/>
                  </a:cubicBezTo>
                  <a:cubicBezTo>
                    <a:pt x="1328" y="79"/>
                    <a:pt x="1570" y="186"/>
                    <a:pt x="1747" y="360"/>
                  </a:cubicBezTo>
                  <a:cubicBezTo>
                    <a:pt x="1778" y="329"/>
                    <a:pt x="1778" y="329"/>
                    <a:pt x="1778" y="329"/>
                  </a:cubicBezTo>
                  <a:cubicBezTo>
                    <a:pt x="1593" y="148"/>
                    <a:pt x="1340" y="36"/>
                    <a:pt x="1061" y="36"/>
                  </a:cubicBezTo>
                  <a:moveTo>
                    <a:pt x="1061" y="0"/>
                  </a:moveTo>
                  <a:cubicBezTo>
                    <a:pt x="844" y="0"/>
                    <a:pt x="638" y="64"/>
                    <a:pt x="463" y="184"/>
                  </a:cubicBezTo>
                  <a:cubicBezTo>
                    <a:pt x="473" y="198"/>
                    <a:pt x="473" y="198"/>
                    <a:pt x="473" y="198"/>
                  </a:cubicBezTo>
                  <a:cubicBezTo>
                    <a:pt x="641" y="84"/>
                    <a:pt x="843" y="17"/>
                    <a:pt x="1061" y="17"/>
                  </a:cubicBezTo>
                  <a:cubicBezTo>
                    <a:pt x="1345" y="17"/>
                    <a:pt x="1603" y="131"/>
                    <a:pt x="1791" y="316"/>
                  </a:cubicBezTo>
                  <a:cubicBezTo>
                    <a:pt x="1804" y="304"/>
                    <a:pt x="1804" y="304"/>
                    <a:pt x="1804" y="304"/>
                  </a:cubicBezTo>
                  <a:cubicBezTo>
                    <a:pt x="1604" y="108"/>
                    <a:pt x="1341" y="0"/>
                    <a:pt x="10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0" name="Freeform 10">
              <a:extLst>
                <a:ext uri="{FF2B5EF4-FFF2-40B4-BE49-F238E27FC236}">
                  <a16:creationId xmlns:a16="http://schemas.microsoft.com/office/drawing/2014/main" id="{8BAD353F-6F6F-444A-AE5C-376F9D0634CB}"/>
                </a:ext>
              </a:extLst>
            </p:cNvPr>
            <p:cNvSpPr>
              <a:spLocks/>
            </p:cNvSpPr>
            <p:nvPr/>
          </p:nvSpPr>
          <p:spPr bwMode="auto">
            <a:xfrm>
              <a:off x="1730" y="362"/>
              <a:ext cx="2900" cy="3594"/>
            </a:xfrm>
            <a:custGeom>
              <a:avLst/>
              <a:gdLst>
                <a:gd name="T0" fmla="*/ 1365 w 2201"/>
                <a:gd name="T1" fmla="*/ 0 h 2728"/>
                <a:gd name="T2" fmla="*/ 0 w 2201"/>
                <a:gd name="T3" fmla="*/ 1364 h 2728"/>
                <a:gd name="T4" fmla="*/ 1365 w 2201"/>
                <a:gd name="T5" fmla="*/ 2728 h 2728"/>
                <a:gd name="T6" fmla="*/ 2201 w 2201"/>
                <a:gd name="T7" fmla="*/ 2442 h 2728"/>
                <a:gd name="T8" fmla="*/ 2155 w 2201"/>
                <a:gd name="T9" fmla="*/ 2382 h 2728"/>
                <a:gd name="T10" fmla="*/ 1365 w 2201"/>
                <a:gd name="T11" fmla="*/ 2653 h 2728"/>
                <a:gd name="T12" fmla="*/ 718 w 2201"/>
                <a:gd name="T13" fmla="*/ 2480 h 2728"/>
                <a:gd name="T14" fmla="*/ 753 w 2201"/>
                <a:gd name="T15" fmla="*/ 2420 h 2728"/>
                <a:gd name="T16" fmla="*/ 176 w 2201"/>
                <a:gd name="T17" fmla="*/ 1645 h 2728"/>
                <a:gd name="T18" fmla="*/ 110 w 2201"/>
                <a:gd name="T19" fmla="*/ 1660 h 2728"/>
                <a:gd name="T20" fmla="*/ 75 w 2201"/>
                <a:gd name="T21" fmla="*/ 1364 h 2728"/>
                <a:gd name="T22" fmla="*/ 721 w 2201"/>
                <a:gd name="T23" fmla="*/ 247 h 2728"/>
                <a:gd name="T24" fmla="*/ 755 w 2201"/>
                <a:gd name="T25" fmla="*/ 306 h 2728"/>
                <a:gd name="T26" fmla="*/ 1365 w 2201"/>
                <a:gd name="T27" fmla="*/ 143 h 2728"/>
                <a:gd name="T28" fmla="*/ 1367 w 2201"/>
                <a:gd name="T29" fmla="*/ 143 h 2728"/>
                <a:gd name="T30" fmla="*/ 1367 w 2201"/>
                <a:gd name="T31" fmla="*/ 0 h 2728"/>
                <a:gd name="T32" fmla="*/ 1365 w 2201"/>
                <a:gd name="T33" fmla="*/ 0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01" h="2728">
                  <a:moveTo>
                    <a:pt x="1365" y="0"/>
                  </a:moveTo>
                  <a:cubicBezTo>
                    <a:pt x="612" y="0"/>
                    <a:pt x="0" y="612"/>
                    <a:pt x="0" y="1364"/>
                  </a:cubicBezTo>
                  <a:cubicBezTo>
                    <a:pt x="0" y="2116"/>
                    <a:pt x="612" y="2728"/>
                    <a:pt x="1365" y="2728"/>
                  </a:cubicBezTo>
                  <a:cubicBezTo>
                    <a:pt x="1671" y="2728"/>
                    <a:pt x="1960" y="2629"/>
                    <a:pt x="2201" y="2442"/>
                  </a:cubicBezTo>
                  <a:cubicBezTo>
                    <a:pt x="2155" y="2382"/>
                    <a:pt x="2155" y="2382"/>
                    <a:pt x="2155" y="2382"/>
                  </a:cubicBezTo>
                  <a:cubicBezTo>
                    <a:pt x="1930" y="2558"/>
                    <a:pt x="1653" y="2653"/>
                    <a:pt x="1365" y="2653"/>
                  </a:cubicBezTo>
                  <a:cubicBezTo>
                    <a:pt x="1137" y="2653"/>
                    <a:pt x="914" y="2593"/>
                    <a:pt x="718" y="2480"/>
                  </a:cubicBezTo>
                  <a:cubicBezTo>
                    <a:pt x="753" y="2420"/>
                    <a:pt x="753" y="2420"/>
                    <a:pt x="753" y="2420"/>
                  </a:cubicBezTo>
                  <a:cubicBezTo>
                    <a:pt x="467" y="2254"/>
                    <a:pt x="254" y="1975"/>
                    <a:pt x="176" y="1645"/>
                  </a:cubicBezTo>
                  <a:cubicBezTo>
                    <a:pt x="110" y="1660"/>
                    <a:pt x="110" y="1660"/>
                    <a:pt x="110" y="1660"/>
                  </a:cubicBezTo>
                  <a:cubicBezTo>
                    <a:pt x="87" y="1564"/>
                    <a:pt x="75" y="1464"/>
                    <a:pt x="75" y="1364"/>
                  </a:cubicBezTo>
                  <a:cubicBezTo>
                    <a:pt x="75" y="905"/>
                    <a:pt x="323" y="477"/>
                    <a:pt x="721" y="247"/>
                  </a:cubicBezTo>
                  <a:cubicBezTo>
                    <a:pt x="755" y="306"/>
                    <a:pt x="755" y="306"/>
                    <a:pt x="755" y="306"/>
                  </a:cubicBezTo>
                  <a:cubicBezTo>
                    <a:pt x="934" y="203"/>
                    <a:pt x="1143" y="143"/>
                    <a:pt x="1365" y="143"/>
                  </a:cubicBezTo>
                  <a:cubicBezTo>
                    <a:pt x="1367" y="143"/>
                    <a:pt x="1367" y="143"/>
                    <a:pt x="1367" y="143"/>
                  </a:cubicBezTo>
                  <a:cubicBezTo>
                    <a:pt x="1367" y="0"/>
                    <a:pt x="1367" y="0"/>
                    <a:pt x="1367" y="0"/>
                  </a:cubicBezTo>
                  <a:cubicBezTo>
                    <a:pt x="1365" y="0"/>
                    <a:pt x="1365" y="0"/>
                    <a:pt x="136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1" name="Freeform 11">
              <a:extLst>
                <a:ext uri="{FF2B5EF4-FFF2-40B4-BE49-F238E27FC236}">
                  <a16:creationId xmlns:a16="http://schemas.microsoft.com/office/drawing/2014/main" id="{B4B32BF1-2477-4E86-A08A-B832E80CED8A}"/>
                </a:ext>
              </a:extLst>
            </p:cNvPr>
            <p:cNvSpPr>
              <a:spLocks noEditPoints="1"/>
            </p:cNvSpPr>
            <p:nvPr/>
          </p:nvSpPr>
          <p:spPr bwMode="auto">
            <a:xfrm>
              <a:off x="1829" y="688"/>
              <a:ext cx="2740" cy="3170"/>
            </a:xfrm>
            <a:custGeom>
              <a:avLst/>
              <a:gdLst>
                <a:gd name="T0" fmla="*/ 2038 w 2080"/>
                <a:gd name="T1" fmla="*/ 2082 h 2406"/>
                <a:gd name="T2" fmla="*/ 1290 w 2080"/>
                <a:gd name="T3" fmla="*/ 2338 h 2406"/>
                <a:gd name="T4" fmla="*/ 678 w 2080"/>
                <a:gd name="T5" fmla="*/ 2173 h 2406"/>
                <a:gd name="T6" fmla="*/ 643 w 2080"/>
                <a:gd name="T7" fmla="*/ 2233 h 2406"/>
                <a:gd name="T8" fmla="*/ 1290 w 2080"/>
                <a:gd name="T9" fmla="*/ 2406 h 2406"/>
                <a:gd name="T10" fmla="*/ 2080 w 2080"/>
                <a:gd name="T11" fmla="*/ 2135 h 2406"/>
                <a:gd name="T12" fmla="*/ 2038 w 2080"/>
                <a:gd name="T13" fmla="*/ 2082 h 2406"/>
                <a:gd name="T14" fmla="*/ 646 w 2080"/>
                <a:gd name="T15" fmla="*/ 0 h 2406"/>
                <a:gd name="T16" fmla="*/ 0 w 2080"/>
                <a:gd name="T17" fmla="*/ 1117 h 2406"/>
                <a:gd name="T18" fmla="*/ 35 w 2080"/>
                <a:gd name="T19" fmla="*/ 1413 h 2406"/>
                <a:gd name="T20" fmla="*/ 101 w 2080"/>
                <a:gd name="T21" fmla="*/ 1398 h 2406"/>
                <a:gd name="T22" fmla="*/ 69 w 2080"/>
                <a:gd name="T23" fmla="*/ 1117 h 2406"/>
                <a:gd name="T24" fmla="*/ 680 w 2080"/>
                <a:gd name="T25" fmla="*/ 59 h 2406"/>
                <a:gd name="T26" fmla="*/ 646 w 2080"/>
                <a:gd name="T27" fmla="*/ 0 h 2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0" h="2406">
                  <a:moveTo>
                    <a:pt x="2038" y="2082"/>
                  </a:moveTo>
                  <a:cubicBezTo>
                    <a:pt x="1822" y="2249"/>
                    <a:pt x="1563" y="2338"/>
                    <a:pt x="1290" y="2338"/>
                  </a:cubicBezTo>
                  <a:cubicBezTo>
                    <a:pt x="1067" y="2338"/>
                    <a:pt x="858" y="2278"/>
                    <a:pt x="678" y="2173"/>
                  </a:cubicBezTo>
                  <a:cubicBezTo>
                    <a:pt x="643" y="2233"/>
                    <a:pt x="643" y="2233"/>
                    <a:pt x="643" y="2233"/>
                  </a:cubicBezTo>
                  <a:cubicBezTo>
                    <a:pt x="839" y="2346"/>
                    <a:pt x="1062" y="2406"/>
                    <a:pt x="1290" y="2406"/>
                  </a:cubicBezTo>
                  <a:cubicBezTo>
                    <a:pt x="1578" y="2406"/>
                    <a:pt x="1855" y="2311"/>
                    <a:pt x="2080" y="2135"/>
                  </a:cubicBezTo>
                  <a:cubicBezTo>
                    <a:pt x="2038" y="2082"/>
                    <a:pt x="2038" y="2082"/>
                    <a:pt x="2038" y="2082"/>
                  </a:cubicBezTo>
                  <a:moveTo>
                    <a:pt x="646" y="0"/>
                  </a:moveTo>
                  <a:cubicBezTo>
                    <a:pt x="248" y="230"/>
                    <a:pt x="0" y="658"/>
                    <a:pt x="0" y="1117"/>
                  </a:cubicBezTo>
                  <a:cubicBezTo>
                    <a:pt x="0" y="1217"/>
                    <a:pt x="12" y="1317"/>
                    <a:pt x="35" y="1413"/>
                  </a:cubicBezTo>
                  <a:cubicBezTo>
                    <a:pt x="101" y="1398"/>
                    <a:pt x="101" y="1398"/>
                    <a:pt x="101" y="1398"/>
                  </a:cubicBezTo>
                  <a:cubicBezTo>
                    <a:pt x="80" y="1308"/>
                    <a:pt x="69" y="1214"/>
                    <a:pt x="69" y="1117"/>
                  </a:cubicBezTo>
                  <a:cubicBezTo>
                    <a:pt x="69" y="666"/>
                    <a:pt x="315" y="271"/>
                    <a:pt x="680" y="59"/>
                  </a:cubicBezTo>
                  <a:cubicBezTo>
                    <a:pt x="646" y="0"/>
                    <a:pt x="646" y="0"/>
                    <a:pt x="6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 name="Freeform 12">
              <a:extLst>
                <a:ext uri="{FF2B5EF4-FFF2-40B4-BE49-F238E27FC236}">
                  <a16:creationId xmlns:a16="http://schemas.microsoft.com/office/drawing/2014/main" id="{F85CA7C1-03CE-4F27-ADA1-4CF03DE5A565}"/>
                </a:ext>
              </a:extLst>
            </p:cNvPr>
            <p:cNvSpPr>
              <a:spLocks/>
            </p:cNvSpPr>
            <p:nvPr/>
          </p:nvSpPr>
          <p:spPr bwMode="auto">
            <a:xfrm>
              <a:off x="4714" y="874"/>
              <a:ext cx="612" cy="1242"/>
            </a:xfrm>
            <a:custGeom>
              <a:avLst/>
              <a:gdLst>
                <a:gd name="T0" fmla="*/ 53 w 464"/>
                <a:gd name="T1" fmla="*/ 0 h 943"/>
                <a:gd name="T2" fmla="*/ 0 w 464"/>
                <a:gd name="T3" fmla="*/ 54 h 943"/>
                <a:gd name="T4" fmla="*/ 128 w 464"/>
                <a:gd name="T5" fmla="*/ 199 h 943"/>
                <a:gd name="T6" fmla="*/ 388 w 464"/>
                <a:gd name="T7" fmla="*/ 943 h 943"/>
                <a:gd name="T8" fmla="*/ 464 w 464"/>
                <a:gd name="T9" fmla="*/ 941 h 943"/>
                <a:gd name="T10" fmla="*/ 53 w 464"/>
                <a:gd name="T11" fmla="*/ 0 h 943"/>
              </a:gdLst>
              <a:ahLst/>
              <a:cxnLst>
                <a:cxn ang="0">
                  <a:pos x="T0" y="T1"/>
                </a:cxn>
                <a:cxn ang="0">
                  <a:pos x="T2" y="T3"/>
                </a:cxn>
                <a:cxn ang="0">
                  <a:pos x="T4" y="T5"/>
                </a:cxn>
                <a:cxn ang="0">
                  <a:pos x="T6" y="T7"/>
                </a:cxn>
                <a:cxn ang="0">
                  <a:pos x="T8" y="T9"/>
                </a:cxn>
                <a:cxn ang="0">
                  <a:pos x="T10" y="T11"/>
                </a:cxn>
              </a:cxnLst>
              <a:rect l="0" t="0" r="r" b="b"/>
              <a:pathLst>
                <a:path w="464" h="943">
                  <a:moveTo>
                    <a:pt x="53" y="0"/>
                  </a:moveTo>
                  <a:cubicBezTo>
                    <a:pt x="0" y="54"/>
                    <a:pt x="0" y="54"/>
                    <a:pt x="0" y="54"/>
                  </a:cubicBezTo>
                  <a:cubicBezTo>
                    <a:pt x="46" y="99"/>
                    <a:pt x="89" y="147"/>
                    <a:pt x="128" y="199"/>
                  </a:cubicBezTo>
                  <a:cubicBezTo>
                    <a:pt x="292" y="415"/>
                    <a:pt x="381" y="672"/>
                    <a:pt x="388" y="943"/>
                  </a:cubicBezTo>
                  <a:cubicBezTo>
                    <a:pt x="464" y="941"/>
                    <a:pt x="464" y="941"/>
                    <a:pt x="464" y="941"/>
                  </a:cubicBezTo>
                  <a:cubicBezTo>
                    <a:pt x="454" y="584"/>
                    <a:pt x="309" y="250"/>
                    <a:pt x="5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 name="Freeform 13">
              <a:extLst>
                <a:ext uri="{FF2B5EF4-FFF2-40B4-BE49-F238E27FC236}">
                  <a16:creationId xmlns:a16="http://schemas.microsoft.com/office/drawing/2014/main" id="{FFE21118-29B4-4566-A815-310C4250479B}"/>
                </a:ext>
              </a:extLst>
            </p:cNvPr>
            <p:cNvSpPr>
              <a:spLocks/>
            </p:cNvSpPr>
            <p:nvPr/>
          </p:nvSpPr>
          <p:spPr bwMode="auto">
            <a:xfrm>
              <a:off x="4653" y="945"/>
              <a:ext cx="573" cy="1172"/>
            </a:xfrm>
            <a:custGeom>
              <a:avLst/>
              <a:gdLst>
                <a:gd name="T0" fmla="*/ 47 w 435"/>
                <a:gd name="T1" fmla="*/ 0 h 890"/>
                <a:gd name="T2" fmla="*/ 0 w 435"/>
                <a:gd name="T3" fmla="*/ 48 h 890"/>
                <a:gd name="T4" fmla="*/ 367 w 435"/>
                <a:gd name="T5" fmla="*/ 890 h 890"/>
                <a:gd name="T6" fmla="*/ 435 w 435"/>
                <a:gd name="T7" fmla="*/ 889 h 890"/>
                <a:gd name="T8" fmla="*/ 175 w 435"/>
                <a:gd name="T9" fmla="*/ 145 h 890"/>
                <a:gd name="T10" fmla="*/ 47 w 435"/>
                <a:gd name="T11" fmla="*/ 0 h 890"/>
              </a:gdLst>
              <a:ahLst/>
              <a:cxnLst>
                <a:cxn ang="0">
                  <a:pos x="T0" y="T1"/>
                </a:cxn>
                <a:cxn ang="0">
                  <a:pos x="T2" y="T3"/>
                </a:cxn>
                <a:cxn ang="0">
                  <a:pos x="T4" y="T5"/>
                </a:cxn>
                <a:cxn ang="0">
                  <a:pos x="T6" y="T7"/>
                </a:cxn>
                <a:cxn ang="0">
                  <a:pos x="T8" y="T9"/>
                </a:cxn>
                <a:cxn ang="0">
                  <a:pos x="T10" y="T11"/>
                </a:cxn>
              </a:cxnLst>
              <a:rect l="0" t="0" r="r" b="b"/>
              <a:pathLst>
                <a:path w="435" h="890">
                  <a:moveTo>
                    <a:pt x="47" y="0"/>
                  </a:moveTo>
                  <a:cubicBezTo>
                    <a:pt x="0" y="48"/>
                    <a:pt x="0" y="48"/>
                    <a:pt x="0" y="48"/>
                  </a:cubicBezTo>
                  <a:cubicBezTo>
                    <a:pt x="228" y="272"/>
                    <a:pt x="359" y="571"/>
                    <a:pt x="367" y="890"/>
                  </a:cubicBezTo>
                  <a:cubicBezTo>
                    <a:pt x="435" y="889"/>
                    <a:pt x="435" y="889"/>
                    <a:pt x="435" y="889"/>
                  </a:cubicBezTo>
                  <a:cubicBezTo>
                    <a:pt x="428" y="618"/>
                    <a:pt x="339" y="361"/>
                    <a:pt x="175" y="145"/>
                  </a:cubicBezTo>
                  <a:cubicBezTo>
                    <a:pt x="136" y="93"/>
                    <a:pt x="93" y="45"/>
                    <a:pt x="4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 name="Freeform 14">
              <a:extLst>
                <a:ext uri="{FF2B5EF4-FFF2-40B4-BE49-F238E27FC236}">
                  <a16:creationId xmlns:a16="http://schemas.microsoft.com/office/drawing/2014/main" id="{8E0F4BBA-34F0-401A-83D1-AC8795D14FEB}"/>
                </a:ext>
              </a:extLst>
            </p:cNvPr>
            <p:cNvSpPr>
              <a:spLocks noEditPoints="1"/>
            </p:cNvSpPr>
            <p:nvPr/>
          </p:nvSpPr>
          <p:spPr bwMode="auto">
            <a:xfrm>
              <a:off x="2657" y="656"/>
              <a:ext cx="1944" cy="762"/>
            </a:xfrm>
            <a:custGeom>
              <a:avLst/>
              <a:gdLst>
                <a:gd name="T0" fmla="*/ 1278 w 1475"/>
                <a:gd name="T1" fmla="*/ 510 h 578"/>
                <a:gd name="T2" fmla="*/ 1225 w 1475"/>
                <a:gd name="T3" fmla="*/ 563 h 578"/>
                <a:gd name="T4" fmla="*/ 1240 w 1475"/>
                <a:gd name="T5" fmla="*/ 578 h 578"/>
                <a:gd name="T6" fmla="*/ 1293 w 1475"/>
                <a:gd name="T7" fmla="*/ 525 h 578"/>
                <a:gd name="T8" fmla="*/ 1278 w 1475"/>
                <a:gd name="T9" fmla="*/ 510 h 578"/>
                <a:gd name="T10" fmla="*/ 1386 w 1475"/>
                <a:gd name="T11" fmla="*/ 417 h 578"/>
                <a:gd name="T12" fmla="*/ 1355 w 1475"/>
                <a:gd name="T13" fmla="*/ 448 h 578"/>
                <a:gd name="T14" fmla="*/ 1363 w 1475"/>
                <a:gd name="T15" fmla="*/ 455 h 578"/>
                <a:gd name="T16" fmla="*/ 1393 w 1475"/>
                <a:gd name="T17" fmla="*/ 425 h 578"/>
                <a:gd name="T18" fmla="*/ 1386 w 1475"/>
                <a:gd name="T19" fmla="*/ 417 h 578"/>
                <a:gd name="T20" fmla="*/ 463 w 1475"/>
                <a:gd name="T21" fmla="*/ 358 h 578"/>
                <a:gd name="T22" fmla="*/ 208 w 1475"/>
                <a:gd name="T23" fmla="*/ 472 h 578"/>
                <a:gd name="T24" fmla="*/ 165 w 1475"/>
                <a:gd name="T25" fmla="*/ 410 h 578"/>
                <a:gd name="T26" fmla="*/ 147 w 1475"/>
                <a:gd name="T27" fmla="*/ 423 h 578"/>
                <a:gd name="T28" fmla="*/ 203 w 1475"/>
                <a:gd name="T29" fmla="*/ 502 h 578"/>
                <a:gd name="T30" fmla="*/ 212 w 1475"/>
                <a:gd name="T31" fmla="*/ 496 h 578"/>
                <a:gd name="T32" fmla="*/ 468 w 1475"/>
                <a:gd name="T33" fmla="*/ 379 h 578"/>
                <a:gd name="T34" fmla="*/ 463 w 1475"/>
                <a:gd name="T35" fmla="*/ 358 h 578"/>
                <a:gd name="T36" fmla="*/ 661 w 1475"/>
                <a:gd name="T37" fmla="*/ 0 h 578"/>
                <a:gd name="T38" fmla="*/ 0 w 1475"/>
                <a:gd name="T39" fmla="*/ 211 h 578"/>
                <a:gd name="T40" fmla="*/ 45 w 1475"/>
                <a:gd name="T41" fmla="*/ 276 h 578"/>
                <a:gd name="T42" fmla="*/ 63 w 1475"/>
                <a:gd name="T43" fmla="*/ 264 h 578"/>
                <a:gd name="T44" fmla="*/ 28 w 1475"/>
                <a:gd name="T45" fmla="*/ 214 h 578"/>
                <a:gd name="T46" fmla="*/ 661 w 1475"/>
                <a:gd name="T47" fmla="*/ 19 h 578"/>
                <a:gd name="T48" fmla="*/ 1447 w 1475"/>
                <a:gd name="T49" fmla="*/ 340 h 578"/>
                <a:gd name="T50" fmla="*/ 1404 w 1475"/>
                <a:gd name="T51" fmla="*/ 384 h 578"/>
                <a:gd name="T52" fmla="*/ 1411 w 1475"/>
                <a:gd name="T53" fmla="*/ 391 h 578"/>
                <a:gd name="T54" fmla="*/ 1411 w 1475"/>
                <a:gd name="T55" fmla="*/ 392 h 578"/>
                <a:gd name="T56" fmla="*/ 1399 w 1475"/>
                <a:gd name="T57" fmla="*/ 404 h 578"/>
                <a:gd name="T58" fmla="*/ 1407 w 1475"/>
                <a:gd name="T59" fmla="*/ 411 h 578"/>
                <a:gd name="T60" fmla="*/ 1475 w 1475"/>
                <a:gd name="T61" fmla="*/ 343 h 578"/>
                <a:gd name="T62" fmla="*/ 661 w 1475"/>
                <a:gd name="T63"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5" h="578">
                  <a:moveTo>
                    <a:pt x="1278" y="510"/>
                  </a:moveTo>
                  <a:cubicBezTo>
                    <a:pt x="1225" y="563"/>
                    <a:pt x="1225" y="563"/>
                    <a:pt x="1225" y="563"/>
                  </a:cubicBezTo>
                  <a:cubicBezTo>
                    <a:pt x="1230" y="568"/>
                    <a:pt x="1235" y="573"/>
                    <a:pt x="1240" y="578"/>
                  </a:cubicBezTo>
                  <a:cubicBezTo>
                    <a:pt x="1293" y="525"/>
                    <a:pt x="1293" y="525"/>
                    <a:pt x="1293" y="525"/>
                  </a:cubicBezTo>
                  <a:cubicBezTo>
                    <a:pt x="1288" y="520"/>
                    <a:pt x="1283" y="515"/>
                    <a:pt x="1278" y="510"/>
                  </a:cubicBezTo>
                  <a:moveTo>
                    <a:pt x="1386" y="417"/>
                  </a:moveTo>
                  <a:cubicBezTo>
                    <a:pt x="1355" y="448"/>
                    <a:pt x="1355" y="448"/>
                    <a:pt x="1355" y="448"/>
                  </a:cubicBezTo>
                  <a:cubicBezTo>
                    <a:pt x="1358" y="450"/>
                    <a:pt x="1360" y="453"/>
                    <a:pt x="1363" y="455"/>
                  </a:cubicBezTo>
                  <a:cubicBezTo>
                    <a:pt x="1393" y="425"/>
                    <a:pt x="1393" y="425"/>
                    <a:pt x="1393" y="425"/>
                  </a:cubicBezTo>
                  <a:cubicBezTo>
                    <a:pt x="1391" y="422"/>
                    <a:pt x="1388" y="420"/>
                    <a:pt x="1386" y="417"/>
                  </a:cubicBezTo>
                  <a:moveTo>
                    <a:pt x="463" y="358"/>
                  </a:moveTo>
                  <a:cubicBezTo>
                    <a:pt x="372" y="381"/>
                    <a:pt x="286" y="419"/>
                    <a:pt x="208" y="472"/>
                  </a:cubicBezTo>
                  <a:cubicBezTo>
                    <a:pt x="165" y="410"/>
                    <a:pt x="165" y="410"/>
                    <a:pt x="165" y="410"/>
                  </a:cubicBezTo>
                  <a:cubicBezTo>
                    <a:pt x="159" y="414"/>
                    <a:pt x="153" y="418"/>
                    <a:pt x="147" y="423"/>
                  </a:cubicBezTo>
                  <a:cubicBezTo>
                    <a:pt x="203" y="502"/>
                    <a:pt x="203" y="502"/>
                    <a:pt x="203" y="502"/>
                  </a:cubicBezTo>
                  <a:cubicBezTo>
                    <a:pt x="212" y="496"/>
                    <a:pt x="212" y="496"/>
                    <a:pt x="212" y="496"/>
                  </a:cubicBezTo>
                  <a:cubicBezTo>
                    <a:pt x="290" y="441"/>
                    <a:pt x="377" y="402"/>
                    <a:pt x="468" y="379"/>
                  </a:cubicBezTo>
                  <a:cubicBezTo>
                    <a:pt x="463" y="358"/>
                    <a:pt x="463" y="358"/>
                    <a:pt x="463" y="358"/>
                  </a:cubicBezTo>
                  <a:moveTo>
                    <a:pt x="661" y="0"/>
                  </a:moveTo>
                  <a:cubicBezTo>
                    <a:pt x="415" y="0"/>
                    <a:pt x="187" y="78"/>
                    <a:pt x="0" y="211"/>
                  </a:cubicBezTo>
                  <a:cubicBezTo>
                    <a:pt x="45" y="276"/>
                    <a:pt x="45" y="276"/>
                    <a:pt x="45" y="276"/>
                  </a:cubicBezTo>
                  <a:cubicBezTo>
                    <a:pt x="51" y="272"/>
                    <a:pt x="57" y="268"/>
                    <a:pt x="63" y="264"/>
                  </a:cubicBezTo>
                  <a:cubicBezTo>
                    <a:pt x="28" y="214"/>
                    <a:pt x="28" y="214"/>
                    <a:pt x="28" y="214"/>
                  </a:cubicBezTo>
                  <a:cubicBezTo>
                    <a:pt x="215" y="86"/>
                    <a:pt x="433" y="19"/>
                    <a:pt x="661" y="19"/>
                  </a:cubicBezTo>
                  <a:cubicBezTo>
                    <a:pt x="957" y="19"/>
                    <a:pt x="1236" y="133"/>
                    <a:pt x="1447" y="340"/>
                  </a:cubicBezTo>
                  <a:cubicBezTo>
                    <a:pt x="1404" y="384"/>
                    <a:pt x="1404" y="384"/>
                    <a:pt x="1404" y="384"/>
                  </a:cubicBezTo>
                  <a:cubicBezTo>
                    <a:pt x="1406" y="386"/>
                    <a:pt x="1408" y="388"/>
                    <a:pt x="1411" y="391"/>
                  </a:cubicBezTo>
                  <a:cubicBezTo>
                    <a:pt x="1411" y="392"/>
                    <a:pt x="1411" y="392"/>
                    <a:pt x="1411" y="392"/>
                  </a:cubicBezTo>
                  <a:cubicBezTo>
                    <a:pt x="1399" y="404"/>
                    <a:pt x="1399" y="404"/>
                    <a:pt x="1399" y="404"/>
                  </a:cubicBezTo>
                  <a:cubicBezTo>
                    <a:pt x="1402" y="406"/>
                    <a:pt x="1404" y="409"/>
                    <a:pt x="1407" y="411"/>
                  </a:cubicBezTo>
                  <a:cubicBezTo>
                    <a:pt x="1475" y="343"/>
                    <a:pt x="1475" y="343"/>
                    <a:pt x="1475" y="343"/>
                  </a:cubicBezTo>
                  <a:cubicBezTo>
                    <a:pt x="1268" y="132"/>
                    <a:pt x="979" y="0"/>
                    <a:pt x="6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 name="Freeform 15">
              <a:extLst>
                <a:ext uri="{FF2B5EF4-FFF2-40B4-BE49-F238E27FC236}">
                  <a16:creationId xmlns:a16="http://schemas.microsoft.com/office/drawing/2014/main" id="{26A57375-D2AC-4A4D-B41B-C715076DA2B7}"/>
                </a:ext>
              </a:extLst>
            </p:cNvPr>
            <p:cNvSpPr>
              <a:spLocks noEditPoints="1"/>
            </p:cNvSpPr>
            <p:nvPr/>
          </p:nvSpPr>
          <p:spPr bwMode="auto">
            <a:xfrm>
              <a:off x="2717" y="1004"/>
              <a:ext cx="1800" cy="242"/>
            </a:xfrm>
            <a:custGeom>
              <a:avLst/>
              <a:gdLst>
                <a:gd name="T0" fmla="*/ 1333 w 1366"/>
                <a:gd name="T1" fmla="*/ 145 h 184"/>
                <a:gd name="T2" fmla="*/ 1302 w 1366"/>
                <a:gd name="T3" fmla="*/ 176 h 184"/>
                <a:gd name="T4" fmla="*/ 1310 w 1366"/>
                <a:gd name="T5" fmla="*/ 184 h 184"/>
                <a:gd name="T6" fmla="*/ 1341 w 1366"/>
                <a:gd name="T7" fmla="*/ 153 h 184"/>
                <a:gd name="T8" fmla="*/ 1333 w 1366"/>
                <a:gd name="T9" fmla="*/ 145 h 184"/>
                <a:gd name="T10" fmla="*/ 1359 w 1366"/>
                <a:gd name="T11" fmla="*/ 120 h 184"/>
                <a:gd name="T12" fmla="*/ 1346 w 1366"/>
                <a:gd name="T13" fmla="*/ 132 h 184"/>
                <a:gd name="T14" fmla="*/ 1354 w 1366"/>
                <a:gd name="T15" fmla="*/ 140 h 184"/>
                <a:gd name="T16" fmla="*/ 1366 w 1366"/>
                <a:gd name="T17" fmla="*/ 128 h 184"/>
                <a:gd name="T18" fmla="*/ 1366 w 1366"/>
                <a:gd name="T19" fmla="*/ 127 h 184"/>
                <a:gd name="T20" fmla="*/ 1359 w 1366"/>
                <a:gd name="T21" fmla="*/ 120 h 184"/>
                <a:gd name="T22" fmla="*/ 39 w 1366"/>
                <a:gd name="T23" fmla="*/ 30 h 184"/>
                <a:gd name="T24" fmla="*/ 21 w 1366"/>
                <a:gd name="T25" fmla="*/ 42 h 184"/>
                <a:gd name="T26" fmla="*/ 46 w 1366"/>
                <a:gd name="T27" fmla="*/ 78 h 184"/>
                <a:gd name="T28" fmla="*/ 64 w 1366"/>
                <a:gd name="T29" fmla="*/ 65 h 184"/>
                <a:gd name="T30" fmla="*/ 39 w 1366"/>
                <a:gd name="T31" fmla="*/ 30 h 184"/>
                <a:gd name="T32" fmla="*/ 18 w 1366"/>
                <a:gd name="T33" fmla="*/ 0 h 184"/>
                <a:gd name="T34" fmla="*/ 0 w 1366"/>
                <a:gd name="T35" fmla="*/ 12 h 184"/>
                <a:gd name="T36" fmla="*/ 10 w 1366"/>
                <a:gd name="T37" fmla="*/ 27 h 184"/>
                <a:gd name="T38" fmla="*/ 28 w 1366"/>
                <a:gd name="T39" fmla="*/ 14 h 184"/>
                <a:gd name="T40" fmla="*/ 18 w 1366"/>
                <a:gd name="T41"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66" h="184">
                  <a:moveTo>
                    <a:pt x="1333" y="145"/>
                  </a:moveTo>
                  <a:cubicBezTo>
                    <a:pt x="1302" y="176"/>
                    <a:pt x="1302" y="176"/>
                    <a:pt x="1302" y="176"/>
                  </a:cubicBezTo>
                  <a:cubicBezTo>
                    <a:pt x="1305" y="179"/>
                    <a:pt x="1308" y="181"/>
                    <a:pt x="1310" y="184"/>
                  </a:cubicBezTo>
                  <a:cubicBezTo>
                    <a:pt x="1341" y="153"/>
                    <a:pt x="1341" y="153"/>
                    <a:pt x="1341" y="153"/>
                  </a:cubicBezTo>
                  <a:cubicBezTo>
                    <a:pt x="1338" y="151"/>
                    <a:pt x="1336" y="148"/>
                    <a:pt x="1333" y="145"/>
                  </a:cubicBezTo>
                  <a:moveTo>
                    <a:pt x="1359" y="120"/>
                  </a:moveTo>
                  <a:cubicBezTo>
                    <a:pt x="1346" y="132"/>
                    <a:pt x="1346" y="132"/>
                    <a:pt x="1346" y="132"/>
                  </a:cubicBezTo>
                  <a:cubicBezTo>
                    <a:pt x="1349" y="135"/>
                    <a:pt x="1352" y="137"/>
                    <a:pt x="1354" y="140"/>
                  </a:cubicBezTo>
                  <a:cubicBezTo>
                    <a:pt x="1366" y="128"/>
                    <a:pt x="1366" y="128"/>
                    <a:pt x="1366" y="128"/>
                  </a:cubicBezTo>
                  <a:cubicBezTo>
                    <a:pt x="1366" y="127"/>
                    <a:pt x="1366" y="127"/>
                    <a:pt x="1366" y="127"/>
                  </a:cubicBezTo>
                  <a:cubicBezTo>
                    <a:pt x="1363" y="124"/>
                    <a:pt x="1361" y="122"/>
                    <a:pt x="1359" y="120"/>
                  </a:cubicBezTo>
                  <a:moveTo>
                    <a:pt x="39" y="30"/>
                  </a:moveTo>
                  <a:cubicBezTo>
                    <a:pt x="33" y="34"/>
                    <a:pt x="27" y="38"/>
                    <a:pt x="21" y="42"/>
                  </a:cubicBezTo>
                  <a:cubicBezTo>
                    <a:pt x="46" y="78"/>
                    <a:pt x="46" y="78"/>
                    <a:pt x="46" y="78"/>
                  </a:cubicBezTo>
                  <a:cubicBezTo>
                    <a:pt x="52" y="74"/>
                    <a:pt x="58" y="69"/>
                    <a:pt x="64" y="65"/>
                  </a:cubicBezTo>
                  <a:cubicBezTo>
                    <a:pt x="39" y="30"/>
                    <a:pt x="39" y="30"/>
                    <a:pt x="39" y="30"/>
                  </a:cubicBezTo>
                  <a:moveTo>
                    <a:pt x="18" y="0"/>
                  </a:moveTo>
                  <a:cubicBezTo>
                    <a:pt x="12" y="4"/>
                    <a:pt x="6" y="8"/>
                    <a:pt x="0" y="12"/>
                  </a:cubicBezTo>
                  <a:cubicBezTo>
                    <a:pt x="10" y="27"/>
                    <a:pt x="10" y="27"/>
                    <a:pt x="10" y="27"/>
                  </a:cubicBezTo>
                  <a:cubicBezTo>
                    <a:pt x="16" y="22"/>
                    <a:pt x="22" y="18"/>
                    <a:pt x="28" y="14"/>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 name="Freeform 16">
              <a:extLst>
                <a:ext uri="{FF2B5EF4-FFF2-40B4-BE49-F238E27FC236}">
                  <a16:creationId xmlns:a16="http://schemas.microsoft.com/office/drawing/2014/main" id="{36C25318-A396-48FC-8411-97EE9E5702EA}"/>
                </a:ext>
              </a:extLst>
            </p:cNvPr>
            <p:cNvSpPr>
              <a:spLocks noEditPoints="1"/>
            </p:cNvSpPr>
            <p:nvPr/>
          </p:nvSpPr>
          <p:spPr bwMode="auto">
            <a:xfrm>
              <a:off x="4025" y="1652"/>
              <a:ext cx="1006" cy="1824"/>
            </a:xfrm>
            <a:custGeom>
              <a:avLst/>
              <a:gdLst>
                <a:gd name="T0" fmla="*/ 453 w 763"/>
                <a:gd name="T1" fmla="*/ 84 h 1384"/>
                <a:gd name="T2" fmla="*/ 382 w 763"/>
                <a:gd name="T3" fmla="*/ 109 h 1384"/>
                <a:gd name="T4" fmla="*/ 431 w 763"/>
                <a:gd name="T5" fmla="*/ 385 h 1384"/>
                <a:gd name="T6" fmla="*/ 431 w 763"/>
                <a:gd name="T7" fmla="*/ 387 h 1384"/>
                <a:gd name="T8" fmla="*/ 409 w 763"/>
                <a:gd name="T9" fmla="*/ 387 h 1384"/>
                <a:gd name="T10" fmla="*/ 179 w 763"/>
                <a:gd name="T11" fmla="*/ 943 h 1384"/>
                <a:gd name="T12" fmla="*/ 10 w 763"/>
                <a:gd name="T13" fmla="*/ 1072 h 1384"/>
                <a:gd name="T14" fmla="*/ 0 w 763"/>
                <a:gd name="T15" fmla="*/ 1077 h 1384"/>
                <a:gd name="T16" fmla="*/ 47 w 763"/>
                <a:gd name="T17" fmla="*/ 1159 h 1384"/>
                <a:gd name="T18" fmla="*/ 66 w 763"/>
                <a:gd name="T19" fmla="*/ 1149 h 1384"/>
                <a:gd name="T20" fmla="*/ 30 w 763"/>
                <a:gd name="T21" fmla="*/ 1085 h 1384"/>
                <a:gd name="T22" fmla="*/ 194 w 763"/>
                <a:gd name="T23" fmla="*/ 958 h 1384"/>
                <a:gd name="T24" fmla="*/ 431 w 763"/>
                <a:gd name="T25" fmla="*/ 386 h 1384"/>
                <a:gd name="T26" fmla="*/ 390 w 763"/>
                <a:gd name="T27" fmla="*/ 130 h 1384"/>
                <a:gd name="T28" fmla="*/ 460 w 763"/>
                <a:gd name="T29" fmla="*/ 105 h 1384"/>
                <a:gd name="T30" fmla="*/ 453 w 763"/>
                <a:gd name="T31" fmla="*/ 84 h 1384"/>
                <a:gd name="T32" fmla="*/ 587 w 763"/>
                <a:gd name="T33" fmla="*/ 38 h 1384"/>
                <a:gd name="T34" fmla="*/ 546 w 763"/>
                <a:gd name="T35" fmla="*/ 52 h 1384"/>
                <a:gd name="T36" fmla="*/ 553 w 763"/>
                <a:gd name="T37" fmla="*/ 72 h 1384"/>
                <a:gd name="T38" fmla="*/ 594 w 763"/>
                <a:gd name="T39" fmla="*/ 58 h 1384"/>
                <a:gd name="T40" fmla="*/ 587 w 763"/>
                <a:gd name="T41" fmla="*/ 38 h 1384"/>
                <a:gd name="T42" fmla="*/ 696 w 763"/>
                <a:gd name="T43" fmla="*/ 0 h 1384"/>
                <a:gd name="T44" fmla="*/ 605 w 763"/>
                <a:gd name="T45" fmla="*/ 31 h 1384"/>
                <a:gd name="T46" fmla="*/ 612 w 763"/>
                <a:gd name="T47" fmla="*/ 52 h 1384"/>
                <a:gd name="T48" fmla="*/ 687 w 763"/>
                <a:gd name="T49" fmla="*/ 26 h 1384"/>
                <a:gd name="T50" fmla="*/ 746 w 763"/>
                <a:gd name="T51" fmla="*/ 386 h 1384"/>
                <a:gd name="T52" fmla="*/ 417 w 763"/>
                <a:gd name="T53" fmla="*/ 1181 h 1384"/>
                <a:gd name="T54" fmla="*/ 185 w 763"/>
                <a:gd name="T55" fmla="*/ 1359 h 1384"/>
                <a:gd name="T56" fmla="*/ 153 w 763"/>
                <a:gd name="T57" fmla="*/ 1304 h 1384"/>
                <a:gd name="T58" fmla="*/ 134 w 763"/>
                <a:gd name="T59" fmla="*/ 1314 h 1384"/>
                <a:gd name="T60" fmla="*/ 174 w 763"/>
                <a:gd name="T61" fmla="*/ 1384 h 1384"/>
                <a:gd name="T62" fmla="*/ 763 w 763"/>
                <a:gd name="T63" fmla="*/ 385 h 1384"/>
                <a:gd name="T64" fmla="*/ 696 w 763"/>
                <a:gd name="T65" fmla="*/ 0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3" h="1384">
                  <a:moveTo>
                    <a:pt x="453" y="84"/>
                  </a:moveTo>
                  <a:cubicBezTo>
                    <a:pt x="382" y="109"/>
                    <a:pt x="382" y="109"/>
                    <a:pt x="382" y="109"/>
                  </a:cubicBezTo>
                  <a:cubicBezTo>
                    <a:pt x="413" y="195"/>
                    <a:pt x="431" y="288"/>
                    <a:pt x="431" y="385"/>
                  </a:cubicBezTo>
                  <a:cubicBezTo>
                    <a:pt x="431" y="387"/>
                    <a:pt x="431" y="387"/>
                    <a:pt x="431" y="387"/>
                  </a:cubicBezTo>
                  <a:cubicBezTo>
                    <a:pt x="409" y="387"/>
                    <a:pt x="409" y="387"/>
                    <a:pt x="409" y="387"/>
                  </a:cubicBezTo>
                  <a:cubicBezTo>
                    <a:pt x="409" y="597"/>
                    <a:pt x="327" y="794"/>
                    <a:pt x="179" y="943"/>
                  </a:cubicBezTo>
                  <a:cubicBezTo>
                    <a:pt x="128" y="993"/>
                    <a:pt x="71" y="1037"/>
                    <a:pt x="10" y="1072"/>
                  </a:cubicBezTo>
                  <a:cubicBezTo>
                    <a:pt x="0" y="1077"/>
                    <a:pt x="0" y="1077"/>
                    <a:pt x="0" y="1077"/>
                  </a:cubicBezTo>
                  <a:cubicBezTo>
                    <a:pt x="47" y="1159"/>
                    <a:pt x="47" y="1159"/>
                    <a:pt x="47" y="1159"/>
                  </a:cubicBezTo>
                  <a:cubicBezTo>
                    <a:pt x="53" y="1156"/>
                    <a:pt x="59" y="1152"/>
                    <a:pt x="66" y="1149"/>
                  </a:cubicBezTo>
                  <a:cubicBezTo>
                    <a:pt x="30" y="1085"/>
                    <a:pt x="30" y="1085"/>
                    <a:pt x="30" y="1085"/>
                  </a:cubicBezTo>
                  <a:cubicBezTo>
                    <a:pt x="89" y="1050"/>
                    <a:pt x="145" y="1008"/>
                    <a:pt x="194" y="958"/>
                  </a:cubicBezTo>
                  <a:cubicBezTo>
                    <a:pt x="347" y="805"/>
                    <a:pt x="431" y="602"/>
                    <a:pt x="431" y="386"/>
                  </a:cubicBezTo>
                  <a:cubicBezTo>
                    <a:pt x="431" y="299"/>
                    <a:pt x="417" y="212"/>
                    <a:pt x="390" y="130"/>
                  </a:cubicBezTo>
                  <a:cubicBezTo>
                    <a:pt x="460" y="105"/>
                    <a:pt x="460" y="105"/>
                    <a:pt x="460" y="105"/>
                  </a:cubicBezTo>
                  <a:cubicBezTo>
                    <a:pt x="458" y="98"/>
                    <a:pt x="455" y="91"/>
                    <a:pt x="453" y="84"/>
                  </a:cubicBezTo>
                  <a:moveTo>
                    <a:pt x="587" y="38"/>
                  </a:moveTo>
                  <a:cubicBezTo>
                    <a:pt x="546" y="52"/>
                    <a:pt x="546" y="52"/>
                    <a:pt x="546" y="52"/>
                  </a:cubicBezTo>
                  <a:cubicBezTo>
                    <a:pt x="549" y="59"/>
                    <a:pt x="551" y="66"/>
                    <a:pt x="553" y="72"/>
                  </a:cubicBezTo>
                  <a:cubicBezTo>
                    <a:pt x="594" y="58"/>
                    <a:pt x="594" y="58"/>
                    <a:pt x="594" y="58"/>
                  </a:cubicBezTo>
                  <a:cubicBezTo>
                    <a:pt x="592" y="51"/>
                    <a:pt x="590" y="44"/>
                    <a:pt x="587" y="38"/>
                  </a:cubicBezTo>
                  <a:moveTo>
                    <a:pt x="696" y="0"/>
                  </a:moveTo>
                  <a:cubicBezTo>
                    <a:pt x="605" y="31"/>
                    <a:pt x="605" y="31"/>
                    <a:pt x="605" y="31"/>
                  </a:cubicBezTo>
                  <a:cubicBezTo>
                    <a:pt x="608" y="38"/>
                    <a:pt x="610" y="45"/>
                    <a:pt x="612" y="52"/>
                  </a:cubicBezTo>
                  <a:cubicBezTo>
                    <a:pt x="687" y="26"/>
                    <a:pt x="687" y="26"/>
                    <a:pt x="687" y="26"/>
                  </a:cubicBezTo>
                  <a:cubicBezTo>
                    <a:pt x="726" y="142"/>
                    <a:pt x="746" y="263"/>
                    <a:pt x="746" y="386"/>
                  </a:cubicBezTo>
                  <a:cubicBezTo>
                    <a:pt x="746" y="686"/>
                    <a:pt x="629" y="968"/>
                    <a:pt x="417" y="1181"/>
                  </a:cubicBezTo>
                  <a:cubicBezTo>
                    <a:pt x="347" y="1250"/>
                    <a:pt x="269" y="1310"/>
                    <a:pt x="185" y="1359"/>
                  </a:cubicBezTo>
                  <a:cubicBezTo>
                    <a:pt x="153" y="1304"/>
                    <a:pt x="153" y="1304"/>
                    <a:pt x="153" y="1304"/>
                  </a:cubicBezTo>
                  <a:cubicBezTo>
                    <a:pt x="147" y="1307"/>
                    <a:pt x="141" y="1311"/>
                    <a:pt x="134" y="1314"/>
                  </a:cubicBezTo>
                  <a:cubicBezTo>
                    <a:pt x="174" y="1384"/>
                    <a:pt x="174" y="1384"/>
                    <a:pt x="174" y="1384"/>
                  </a:cubicBezTo>
                  <a:cubicBezTo>
                    <a:pt x="525" y="1189"/>
                    <a:pt x="763" y="814"/>
                    <a:pt x="763" y="385"/>
                  </a:cubicBezTo>
                  <a:cubicBezTo>
                    <a:pt x="763" y="250"/>
                    <a:pt x="740" y="120"/>
                    <a:pt x="69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 name="Freeform 17">
              <a:extLst>
                <a:ext uri="{FF2B5EF4-FFF2-40B4-BE49-F238E27FC236}">
                  <a16:creationId xmlns:a16="http://schemas.microsoft.com/office/drawing/2014/main" id="{F9C0683E-B82B-44CC-A898-BD6A982C80D3}"/>
                </a:ext>
              </a:extLst>
            </p:cNvPr>
            <p:cNvSpPr>
              <a:spLocks noEditPoints="1"/>
            </p:cNvSpPr>
            <p:nvPr/>
          </p:nvSpPr>
          <p:spPr bwMode="auto">
            <a:xfrm>
              <a:off x="4150" y="3278"/>
              <a:ext cx="77" cy="105"/>
            </a:xfrm>
            <a:custGeom>
              <a:avLst/>
              <a:gdLst>
                <a:gd name="T0" fmla="*/ 50 w 58"/>
                <a:gd name="T1" fmla="*/ 55 h 80"/>
                <a:gd name="T2" fmla="*/ 31 w 58"/>
                <a:gd name="T3" fmla="*/ 65 h 80"/>
                <a:gd name="T4" fmla="*/ 39 w 58"/>
                <a:gd name="T5" fmla="*/ 80 h 80"/>
                <a:gd name="T6" fmla="*/ 58 w 58"/>
                <a:gd name="T7" fmla="*/ 70 h 80"/>
                <a:gd name="T8" fmla="*/ 50 w 58"/>
                <a:gd name="T9" fmla="*/ 55 h 80"/>
                <a:gd name="T10" fmla="*/ 19 w 58"/>
                <a:gd name="T11" fmla="*/ 0 h 80"/>
                <a:gd name="T12" fmla="*/ 0 w 58"/>
                <a:gd name="T13" fmla="*/ 11 h 80"/>
                <a:gd name="T14" fmla="*/ 22 w 58"/>
                <a:gd name="T15" fmla="*/ 49 h 80"/>
                <a:gd name="T16" fmla="*/ 41 w 58"/>
                <a:gd name="T17" fmla="*/ 38 h 80"/>
                <a:gd name="T18" fmla="*/ 19 w 58"/>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0">
                  <a:moveTo>
                    <a:pt x="50" y="55"/>
                  </a:moveTo>
                  <a:cubicBezTo>
                    <a:pt x="44" y="58"/>
                    <a:pt x="37" y="62"/>
                    <a:pt x="31" y="65"/>
                  </a:cubicBezTo>
                  <a:cubicBezTo>
                    <a:pt x="39" y="80"/>
                    <a:pt x="39" y="80"/>
                    <a:pt x="39" y="80"/>
                  </a:cubicBezTo>
                  <a:cubicBezTo>
                    <a:pt x="46" y="77"/>
                    <a:pt x="52" y="73"/>
                    <a:pt x="58" y="70"/>
                  </a:cubicBezTo>
                  <a:cubicBezTo>
                    <a:pt x="50" y="55"/>
                    <a:pt x="50" y="55"/>
                    <a:pt x="50" y="55"/>
                  </a:cubicBezTo>
                  <a:moveTo>
                    <a:pt x="19" y="0"/>
                  </a:moveTo>
                  <a:cubicBezTo>
                    <a:pt x="13" y="4"/>
                    <a:pt x="7" y="8"/>
                    <a:pt x="0" y="11"/>
                  </a:cubicBezTo>
                  <a:cubicBezTo>
                    <a:pt x="22" y="49"/>
                    <a:pt x="22" y="49"/>
                    <a:pt x="22" y="49"/>
                  </a:cubicBezTo>
                  <a:cubicBezTo>
                    <a:pt x="28" y="45"/>
                    <a:pt x="34" y="42"/>
                    <a:pt x="41" y="38"/>
                  </a:cubicBezTo>
                  <a:cubicBezTo>
                    <a:pt x="19" y="0"/>
                    <a:pt x="19" y="0"/>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8" name="Freeform 18">
              <a:extLst>
                <a:ext uri="{FF2B5EF4-FFF2-40B4-BE49-F238E27FC236}">
                  <a16:creationId xmlns:a16="http://schemas.microsoft.com/office/drawing/2014/main" id="{DD40289C-D886-4D29-86A4-4BA9C9AA31E1}"/>
                </a:ext>
              </a:extLst>
            </p:cNvPr>
            <p:cNvSpPr>
              <a:spLocks noEditPoints="1"/>
            </p:cNvSpPr>
            <p:nvPr/>
          </p:nvSpPr>
          <p:spPr bwMode="auto">
            <a:xfrm>
              <a:off x="2025" y="1943"/>
              <a:ext cx="1189" cy="1651"/>
            </a:xfrm>
            <a:custGeom>
              <a:avLst/>
              <a:gdLst>
                <a:gd name="T0" fmla="*/ 828 w 902"/>
                <a:gd name="T1" fmla="*/ 1095 h 1253"/>
                <a:gd name="T2" fmla="*/ 814 w 902"/>
                <a:gd name="T3" fmla="*/ 1136 h 1253"/>
                <a:gd name="T4" fmla="*/ 835 w 902"/>
                <a:gd name="T5" fmla="*/ 1143 h 1253"/>
                <a:gd name="T6" fmla="*/ 848 w 902"/>
                <a:gd name="T7" fmla="*/ 1101 h 1253"/>
                <a:gd name="T8" fmla="*/ 828 w 902"/>
                <a:gd name="T9" fmla="*/ 1095 h 1253"/>
                <a:gd name="T10" fmla="*/ 267 w 902"/>
                <a:gd name="T11" fmla="*/ 35 h 1253"/>
                <a:gd name="T12" fmla="*/ 264 w 902"/>
                <a:gd name="T13" fmla="*/ 57 h 1253"/>
                <a:gd name="T14" fmla="*/ 338 w 902"/>
                <a:gd name="T15" fmla="*/ 67 h 1253"/>
                <a:gd name="T16" fmla="*/ 332 w 902"/>
                <a:gd name="T17" fmla="*/ 165 h 1253"/>
                <a:gd name="T18" fmla="*/ 569 w 902"/>
                <a:gd name="T19" fmla="*/ 737 h 1253"/>
                <a:gd name="T20" fmla="*/ 881 w 902"/>
                <a:gd name="T21" fmla="*/ 931 h 1253"/>
                <a:gd name="T22" fmla="*/ 858 w 902"/>
                <a:gd name="T23" fmla="*/ 1001 h 1253"/>
                <a:gd name="T24" fmla="*/ 879 w 902"/>
                <a:gd name="T25" fmla="*/ 1007 h 1253"/>
                <a:gd name="T26" fmla="*/ 902 w 902"/>
                <a:gd name="T27" fmla="*/ 936 h 1253"/>
                <a:gd name="T28" fmla="*/ 332 w 902"/>
                <a:gd name="T29" fmla="*/ 164 h 1253"/>
                <a:gd name="T30" fmla="*/ 332 w 902"/>
                <a:gd name="T31" fmla="*/ 163 h 1253"/>
                <a:gd name="T32" fmla="*/ 354 w 902"/>
                <a:gd name="T33" fmla="*/ 163 h 1253"/>
                <a:gd name="T34" fmla="*/ 361 w 902"/>
                <a:gd name="T35" fmla="*/ 59 h 1253"/>
                <a:gd name="T36" fmla="*/ 362 w 902"/>
                <a:gd name="T37" fmla="*/ 48 h 1253"/>
                <a:gd name="T38" fmla="*/ 267 w 902"/>
                <a:gd name="T39" fmla="*/ 35 h 1253"/>
                <a:gd name="T40" fmla="*/ 11 w 902"/>
                <a:gd name="T41" fmla="*/ 0 h 1253"/>
                <a:gd name="T42" fmla="*/ 0 w 902"/>
                <a:gd name="T43" fmla="*/ 164 h 1253"/>
                <a:gd name="T44" fmla="*/ 799 w 902"/>
                <a:gd name="T45" fmla="*/ 1253 h 1253"/>
                <a:gd name="T46" fmla="*/ 829 w 902"/>
                <a:gd name="T47" fmla="*/ 1161 h 1253"/>
                <a:gd name="T48" fmla="*/ 809 w 902"/>
                <a:gd name="T49" fmla="*/ 1154 h 1253"/>
                <a:gd name="T50" fmla="*/ 784 w 902"/>
                <a:gd name="T51" fmla="*/ 1231 h 1253"/>
                <a:gd name="T52" fmla="*/ 346 w 902"/>
                <a:gd name="T53" fmla="*/ 960 h 1253"/>
                <a:gd name="T54" fmla="*/ 17 w 902"/>
                <a:gd name="T55" fmla="*/ 165 h 1253"/>
                <a:gd name="T56" fmla="*/ 26 w 902"/>
                <a:gd name="T57" fmla="*/ 24 h 1253"/>
                <a:gd name="T58" fmla="*/ 88 w 902"/>
                <a:gd name="T59" fmla="*/ 33 h 1253"/>
                <a:gd name="T60" fmla="*/ 91 w 902"/>
                <a:gd name="T61" fmla="*/ 11 h 1253"/>
                <a:gd name="T62" fmla="*/ 11 w 902"/>
                <a:gd name="T63" fmla="*/ 0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2" h="1253">
                  <a:moveTo>
                    <a:pt x="828" y="1095"/>
                  </a:moveTo>
                  <a:cubicBezTo>
                    <a:pt x="814" y="1136"/>
                    <a:pt x="814" y="1136"/>
                    <a:pt x="814" y="1136"/>
                  </a:cubicBezTo>
                  <a:cubicBezTo>
                    <a:pt x="821" y="1138"/>
                    <a:pt x="828" y="1141"/>
                    <a:pt x="835" y="1143"/>
                  </a:cubicBezTo>
                  <a:cubicBezTo>
                    <a:pt x="848" y="1101"/>
                    <a:pt x="848" y="1101"/>
                    <a:pt x="848" y="1101"/>
                  </a:cubicBezTo>
                  <a:cubicBezTo>
                    <a:pt x="841" y="1099"/>
                    <a:pt x="835" y="1097"/>
                    <a:pt x="828" y="1095"/>
                  </a:cubicBezTo>
                  <a:moveTo>
                    <a:pt x="267" y="35"/>
                  </a:moveTo>
                  <a:cubicBezTo>
                    <a:pt x="266" y="42"/>
                    <a:pt x="265" y="49"/>
                    <a:pt x="264" y="57"/>
                  </a:cubicBezTo>
                  <a:cubicBezTo>
                    <a:pt x="338" y="67"/>
                    <a:pt x="338" y="67"/>
                    <a:pt x="338" y="67"/>
                  </a:cubicBezTo>
                  <a:cubicBezTo>
                    <a:pt x="334" y="99"/>
                    <a:pt x="332" y="132"/>
                    <a:pt x="332" y="165"/>
                  </a:cubicBezTo>
                  <a:cubicBezTo>
                    <a:pt x="332" y="381"/>
                    <a:pt x="416" y="584"/>
                    <a:pt x="569" y="737"/>
                  </a:cubicBezTo>
                  <a:cubicBezTo>
                    <a:pt x="658" y="826"/>
                    <a:pt x="763" y="891"/>
                    <a:pt x="881" y="931"/>
                  </a:cubicBezTo>
                  <a:cubicBezTo>
                    <a:pt x="858" y="1001"/>
                    <a:pt x="858" y="1001"/>
                    <a:pt x="858" y="1001"/>
                  </a:cubicBezTo>
                  <a:cubicBezTo>
                    <a:pt x="865" y="1003"/>
                    <a:pt x="872" y="1005"/>
                    <a:pt x="879" y="1007"/>
                  </a:cubicBezTo>
                  <a:cubicBezTo>
                    <a:pt x="902" y="936"/>
                    <a:pt x="902" y="936"/>
                    <a:pt x="902" y="936"/>
                  </a:cubicBezTo>
                  <a:cubicBezTo>
                    <a:pt x="572" y="834"/>
                    <a:pt x="332" y="526"/>
                    <a:pt x="332" y="164"/>
                  </a:cubicBezTo>
                  <a:cubicBezTo>
                    <a:pt x="332" y="163"/>
                    <a:pt x="332" y="163"/>
                    <a:pt x="332" y="163"/>
                  </a:cubicBezTo>
                  <a:cubicBezTo>
                    <a:pt x="354" y="163"/>
                    <a:pt x="354" y="163"/>
                    <a:pt x="354" y="163"/>
                  </a:cubicBezTo>
                  <a:cubicBezTo>
                    <a:pt x="354" y="128"/>
                    <a:pt x="356" y="93"/>
                    <a:pt x="361" y="59"/>
                  </a:cubicBezTo>
                  <a:cubicBezTo>
                    <a:pt x="362" y="48"/>
                    <a:pt x="362" y="48"/>
                    <a:pt x="362" y="48"/>
                  </a:cubicBezTo>
                  <a:cubicBezTo>
                    <a:pt x="267" y="35"/>
                    <a:pt x="267" y="35"/>
                    <a:pt x="267" y="35"/>
                  </a:cubicBezTo>
                  <a:moveTo>
                    <a:pt x="11" y="0"/>
                  </a:moveTo>
                  <a:cubicBezTo>
                    <a:pt x="4" y="54"/>
                    <a:pt x="0" y="108"/>
                    <a:pt x="0" y="164"/>
                  </a:cubicBezTo>
                  <a:cubicBezTo>
                    <a:pt x="0" y="674"/>
                    <a:pt x="337" y="1107"/>
                    <a:pt x="799" y="1253"/>
                  </a:cubicBezTo>
                  <a:cubicBezTo>
                    <a:pt x="829" y="1161"/>
                    <a:pt x="829" y="1161"/>
                    <a:pt x="829" y="1161"/>
                  </a:cubicBezTo>
                  <a:cubicBezTo>
                    <a:pt x="822" y="1159"/>
                    <a:pt x="815" y="1156"/>
                    <a:pt x="809" y="1154"/>
                  </a:cubicBezTo>
                  <a:cubicBezTo>
                    <a:pt x="784" y="1231"/>
                    <a:pt x="784" y="1231"/>
                    <a:pt x="784" y="1231"/>
                  </a:cubicBezTo>
                  <a:cubicBezTo>
                    <a:pt x="620" y="1176"/>
                    <a:pt x="469" y="1082"/>
                    <a:pt x="346" y="960"/>
                  </a:cubicBezTo>
                  <a:cubicBezTo>
                    <a:pt x="134" y="747"/>
                    <a:pt x="17" y="465"/>
                    <a:pt x="17" y="165"/>
                  </a:cubicBezTo>
                  <a:cubicBezTo>
                    <a:pt x="17" y="118"/>
                    <a:pt x="20" y="71"/>
                    <a:pt x="26" y="24"/>
                  </a:cubicBezTo>
                  <a:cubicBezTo>
                    <a:pt x="88" y="33"/>
                    <a:pt x="88" y="33"/>
                    <a:pt x="88" y="33"/>
                  </a:cubicBezTo>
                  <a:cubicBezTo>
                    <a:pt x="89" y="25"/>
                    <a:pt x="89" y="18"/>
                    <a:pt x="91" y="11"/>
                  </a:cubicBezTo>
                  <a:cubicBezTo>
                    <a:pt x="11" y="0"/>
                    <a:pt x="11" y="0"/>
                    <a:pt x="1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9" name="Freeform 19">
              <a:extLst>
                <a:ext uri="{FF2B5EF4-FFF2-40B4-BE49-F238E27FC236}">
                  <a16:creationId xmlns:a16="http://schemas.microsoft.com/office/drawing/2014/main" id="{D10016A4-C2B5-4D9D-B00C-50F411213801}"/>
                </a:ext>
              </a:extLst>
            </p:cNvPr>
            <p:cNvSpPr>
              <a:spLocks noEditPoints="1"/>
            </p:cNvSpPr>
            <p:nvPr/>
          </p:nvSpPr>
          <p:spPr bwMode="auto">
            <a:xfrm>
              <a:off x="2141" y="1958"/>
              <a:ext cx="107" cy="42"/>
            </a:xfrm>
            <a:custGeom>
              <a:avLst/>
              <a:gdLst>
                <a:gd name="T0" fmla="*/ 38 w 81"/>
                <a:gd name="T1" fmla="*/ 5 h 32"/>
                <a:gd name="T2" fmla="*/ 35 w 81"/>
                <a:gd name="T3" fmla="*/ 26 h 32"/>
                <a:gd name="T4" fmla="*/ 78 w 81"/>
                <a:gd name="T5" fmla="*/ 32 h 32"/>
                <a:gd name="T6" fmla="*/ 81 w 81"/>
                <a:gd name="T7" fmla="*/ 11 h 32"/>
                <a:gd name="T8" fmla="*/ 38 w 81"/>
                <a:gd name="T9" fmla="*/ 5 h 32"/>
                <a:gd name="T10" fmla="*/ 3 w 81"/>
                <a:gd name="T11" fmla="*/ 0 h 32"/>
                <a:gd name="T12" fmla="*/ 0 w 81"/>
                <a:gd name="T13" fmla="*/ 22 h 32"/>
                <a:gd name="T14" fmla="*/ 16 w 81"/>
                <a:gd name="T15" fmla="*/ 24 h 32"/>
                <a:gd name="T16" fmla="*/ 19 w 81"/>
                <a:gd name="T17" fmla="*/ 2 h 32"/>
                <a:gd name="T18" fmla="*/ 3 w 81"/>
                <a:gd name="T1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32">
                  <a:moveTo>
                    <a:pt x="38" y="5"/>
                  </a:moveTo>
                  <a:cubicBezTo>
                    <a:pt x="37" y="12"/>
                    <a:pt x="36" y="19"/>
                    <a:pt x="35" y="26"/>
                  </a:cubicBezTo>
                  <a:cubicBezTo>
                    <a:pt x="78" y="32"/>
                    <a:pt x="78" y="32"/>
                    <a:pt x="78" y="32"/>
                  </a:cubicBezTo>
                  <a:cubicBezTo>
                    <a:pt x="79" y="25"/>
                    <a:pt x="80" y="18"/>
                    <a:pt x="81" y="11"/>
                  </a:cubicBezTo>
                  <a:cubicBezTo>
                    <a:pt x="38" y="5"/>
                    <a:pt x="38" y="5"/>
                    <a:pt x="38" y="5"/>
                  </a:cubicBezTo>
                  <a:moveTo>
                    <a:pt x="3" y="0"/>
                  </a:moveTo>
                  <a:cubicBezTo>
                    <a:pt x="1" y="7"/>
                    <a:pt x="1" y="14"/>
                    <a:pt x="0" y="22"/>
                  </a:cubicBezTo>
                  <a:cubicBezTo>
                    <a:pt x="16" y="24"/>
                    <a:pt x="16" y="24"/>
                    <a:pt x="16" y="24"/>
                  </a:cubicBezTo>
                  <a:cubicBezTo>
                    <a:pt x="17" y="17"/>
                    <a:pt x="18" y="10"/>
                    <a:pt x="19" y="2"/>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0" name="Freeform 20">
              <a:extLst>
                <a:ext uri="{FF2B5EF4-FFF2-40B4-BE49-F238E27FC236}">
                  <a16:creationId xmlns:a16="http://schemas.microsoft.com/office/drawing/2014/main" id="{73E7D7DE-855D-43A1-A1F9-F56E5D6491EC}"/>
                </a:ext>
              </a:extLst>
            </p:cNvPr>
            <p:cNvSpPr>
              <a:spLocks noEditPoints="1"/>
            </p:cNvSpPr>
            <p:nvPr/>
          </p:nvSpPr>
          <p:spPr bwMode="auto">
            <a:xfrm>
              <a:off x="2277" y="909"/>
              <a:ext cx="2538" cy="2544"/>
            </a:xfrm>
            <a:custGeom>
              <a:avLst/>
              <a:gdLst>
                <a:gd name="T0" fmla="*/ 1374 w 1926"/>
                <a:gd name="T1" fmla="*/ 1723 h 1931"/>
                <a:gd name="T2" fmla="*/ 950 w 1926"/>
                <a:gd name="T3" fmla="*/ 1832 h 1931"/>
                <a:gd name="T4" fmla="*/ 688 w 1926"/>
                <a:gd name="T5" fmla="*/ 1792 h 1931"/>
                <a:gd name="T6" fmla="*/ 657 w 1926"/>
                <a:gd name="T7" fmla="*/ 1886 h 1931"/>
                <a:gd name="T8" fmla="*/ 950 w 1926"/>
                <a:gd name="T9" fmla="*/ 1931 h 1931"/>
                <a:gd name="T10" fmla="*/ 1203 w 1926"/>
                <a:gd name="T11" fmla="*/ 1898 h 1931"/>
                <a:gd name="T12" fmla="*/ 1195 w 1926"/>
                <a:gd name="T13" fmla="*/ 1866 h 1931"/>
                <a:gd name="T14" fmla="*/ 1407 w 1926"/>
                <a:gd name="T15" fmla="*/ 1781 h 1931"/>
                <a:gd name="T16" fmla="*/ 1374 w 1926"/>
                <a:gd name="T17" fmla="*/ 1723 h 1931"/>
                <a:gd name="T18" fmla="*/ 7 w 1926"/>
                <a:gd name="T19" fmla="*/ 833 h 1931"/>
                <a:gd name="T20" fmla="*/ 0 w 1926"/>
                <a:gd name="T21" fmla="*/ 949 h 1931"/>
                <a:gd name="T22" fmla="*/ 278 w 1926"/>
                <a:gd name="T23" fmla="*/ 1620 h 1931"/>
                <a:gd name="T24" fmla="*/ 440 w 1926"/>
                <a:gd name="T25" fmla="*/ 1750 h 1931"/>
                <a:gd name="T26" fmla="*/ 423 w 1926"/>
                <a:gd name="T27" fmla="*/ 1777 h 1931"/>
                <a:gd name="T28" fmla="*/ 637 w 1926"/>
                <a:gd name="T29" fmla="*/ 1880 h 1931"/>
                <a:gd name="T30" fmla="*/ 667 w 1926"/>
                <a:gd name="T31" fmla="*/ 1786 h 1931"/>
                <a:gd name="T32" fmla="*/ 66 w 1926"/>
                <a:gd name="T33" fmla="*/ 949 h 1931"/>
                <a:gd name="T34" fmla="*/ 73 w 1926"/>
                <a:gd name="T35" fmla="*/ 842 h 1931"/>
                <a:gd name="T36" fmla="*/ 7 w 1926"/>
                <a:gd name="T37" fmla="*/ 833 h 1931"/>
                <a:gd name="T38" fmla="*/ 1880 w 1926"/>
                <a:gd name="T39" fmla="*/ 636 h 1931"/>
                <a:gd name="T40" fmla="*/ 1787 w 1926"/>
                <a:gd name="T41" fmla="*/ 669 h 1931"/>
                <a:gd name="T42" fmla="*/ 1833 w 1926"/>
                <a:gd name="T43" fmla="*/ 949 h 1931"/>
                <a:gd name="T44" fmla="*/ 1393 w 1926"/>
                <a:gd name="T45" fmla="*/ 1713 h 1931"/>
                <a:gd name="T46" fmla="*/ 1425 w 1926"/>
                <a:gd name="T47" fmla="*/ 1770 h 1931"/>
                <a:gd name="T48" fmla="*/ 1621 w 1926"/>
                <a:gd name="T49" fmla="*/ 1620 h 1931"/>
                <a:gd name="T50" fmla="*/ 1899 w 1926"/>
                <a:gd name="T51" fmla="*/ 949 h 1931"/>
                <a:gd name="T52" fmla="*/ 1894 w 1926"/>
                <a:gd name="T53" fmla="*/ 852 h 1931"/>
                <a:gd name="T54" fmla="*/ 1926 w 1926"/>
                <a:gd name="T55" fmla="*/ 848 h 1931"/>
                <a:gd name="T56" fmla="*/ 1880 w 1926"/>
                <a:gd name="T57" fmla="*/ 636 h 1931"/>
                <a:gd name="T58" fmla="*/ 1652 w 1926"/>
                <a:gd name="T59" fmla="*/ 263 h 1931"/>
                <a:gd name="T60" fmla="*/ 1582 w 1926"/>
                <a:gd name="T61" fmla="*/ 333 h 1931"/>
                <a:gd name="T62" fmla="*/ 1780 w 1926"/>
                <a:gd name="T63" fmla="*/ 648 h 1931"/>
                <a:gd name="T64" fmla="*/ 1873 w 1926"/>
                <a:gd name="T65" fmla="*/ 616 h 1931"/>
                <a:gd name="T66" fmla="*/ 1652 w 1926"/>
                <a:gd name="T67" fmla="*/ 263 h 1931"/>
                <a:gd name="T68" fmla="*/ 398 w 1926"/>
                <a:gd name="T69" fmla="*/ 176 h 1931"/>
                <a:gd name="T70" fmla="*/ 278 w 1926"/>
                <a:gd name="T71" fmla="*/ 278 h 1931"/>
                <a:gd name="T72" fmla="*/ 10 w 1926"/>
                <a:gd name="T73" fmla="*/ 811 h 1931"/>
                <a:gd name="T74" fmla="*/ 76 w 1926"/>
                <a:gd name="T75" fmla="*/ 820 h 1931"/>
                <a:gd name="T76" fmla="*/ 436 w 1926"/>
                <a:gd name="T77" fmla="*/ 231 h 1931"/>
                <a:gd name="T78" fmla="*/ 398 w 1926"/>
                <a:gd name="T79" fmla="*/ 176 h 1931"/>
                <a:gd name="T80" fmla="*/ 950 w 1926"/>
                <a:gd name="T81" fmla="*/ 0 h 1931"/>
                <a:gd name="T82" fmla="*/ 416 w 1926"/>
                <a:gd name="T83" fmla="*/ 163 h 1931"/>
                <a:gd name="T84" fmla="*/ 454 w 1926"/>
                <a:gd name="T85" fmla="*/ 218 h 1931"/>
                <a:gd name="T86" fmla="*/ 950 w 1926"/>
                <a:gd name="T87" fmla="*/ 66 h 1931"/>
                <a:gd name="T88" fmla="*/ 1567 w 1926"/>
                <a:gd name="T89" fmla="*/ 318 h 1931"/>
                <a:gd name="T90" fmla="*/ 1614 w 1926"/>
                <a:gd name="T91" fmla="*/ 271 h 1931"/>
                <a:gd name="T92" fmla="*/ 950 w 1926"/>
                <a:gd name="T93" fmla="*/ 0 h 1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6" h="1931">
                  <a:moveTo>
                    <a:pt x="1374" y="1723"/>
                  </a:moveTo>
                  <a:cubicBezTo>
                    <a:pt x="1248" y="1793"/>
                    <a:pt x="1103" y="1832"/>
                    <a:pt x="950" y="1832"/>
                  </a:cubicBezTo>
                  <a:cubicBezTo>
                    <a:pt x="858" y="1832"/>
                    <a:pt x="771" y="1818"/>
                    <a:pt x="688" y="1792"/>
                  </a:cubicBezTo>
                  <a:cubicBezTo>
                    <a:pt x="657" y="1886"/>
                    <a:pt x="657" y="1886"/>
                    <a:pt x="657" y="1886"/>
                  </a:cubicBezTo>
                  <a:cubicBezTo>
                    <a:pt x="750" y="1915"/>
                    <a:pt x="848" y="1931"/>
                    <a:pt x="950" y="1931"/>
                  </a:cubicBezTo>
                  <a:cubicBezTo>
                    <a:pt x="1037" y="1931"/>
                    <a:pt x="1122" y="1919"/>
                    <a:pt x="1203" y="1898"/>
                  </a:cubicBezTo>
                  <a:cubicBezTo>
                    <a:pt x="1195" y="1866"/>
                    <a:pt x="1195" y="1866"/>
                    <a:pt x="1195" y="1866"/>
                  </a:cubicBezTo>
                  <a:cubicBezTo>
                    <a:pt x="1269" y="1847"/>
                    <a:pt x="1340" y="1818"/>
                    <a:pt x="1407" y="1781"/>
                  </a:cubicBezTo>
                  <a:cubicBezTo>
                    <a:pt x="1374" y="1723"/>
                    <a:pt x="1374" y="1723"/>
                    <a:pt x="1374" y="1723"/>
                  </a:cubicBezTo>
                  <a:moveTo>
                    <a:pt x="7" y="833"/>
                  </a:moveTo>
                  <a:cubicBezTo>
                    <a:pt x="3" y="871"/>
                    <a:pt x="0" y="910"/>
                    <a:pt x="0" y="949"/>
                  </a:cubicBezTo>
                  <a:cubicBezTo>
                    <a:pt x="0" y="1203"/>
                    <a:pt x="99" y="1441"/>
                    <a:pt x="278" y="1620"/>
                  </a:cubicBezTo>
                  <a:cubicBezTo>
                    <a:pt x="327" y="1669"/>
                    <a:pt x="382" y="1713"/>
                    <a:pt x="440" y="1750"/>
                  </a:cubicBezTo>
                  <a:cubicBezTo>
                    <a:pt x="423" y="1777"/>
                    <a:pt x="423" y="1777"/>
                    <a:pt x="423" y="1777"/>
                  </a:cubicBezTo>
                  <a:cubicBezTo>
                    <a:pt x="489" y="1819"/>
                    <a:pt x="561" y="1854"/>
                    <a:pt x="637" y="1880"/>
                  </a:cubicBezTo>
                  <a:cubicBezTo>
                    <a:pt x="667" y="1786"/>
                    <a:pt x="667" y="1786"/>
                    <a:pt x="667" y="1786"/>
                  </a:cubicBezTo>
                  <a:cubicBezTo>
                    <a:pt x="318" y="1668"/>
                    <a:pt x="66" y="1337"/>
                    <a:pt x="66" y="949"/>
                  </a:cubicBezTo>
                  <a:cubicBezTo>
                    <a:pt x="66" y="913"/>
                    <a:pt x="69" y="877"/>
                    <a:pt x="73" y="842"/>
                  </a:cubicBezTo>
                  <a:cubicBezTo>
                    <a:pt x="7" y="833"/>
                    <a:pt x="7" y="833"/>
                    <a:pt x="7" y="833"/>
                  </a:cubicBezTo>
                  <a:moveTo>
                    <a:pt x="1880" y="636"/>
                  </a:moveTo>
                  <a:cubicBezTo>
                    <a:pt x="1787" y="669"/>
                    <a:pt x="1787" y="669"/>
                    <a:pt x="1787" y="669"/>
                  </a:cubicBezTo>
                  <a:cubicBezTo>
                    <a:pt x="1817" y="757"/>
                    <a:pt x="1833" y="851"/>
                    <a:pt x="1833" y="949"/>
                  </a:cubicBezTo>
                  <a:cubicBezTo>
                    <a:pt x="1833" y="1275"/>
                    <a:pt x="1656" y="1559"/>
                    <a:pt x="1393" y="1713"/>
                  </a:cubicBezTo>
                  <a:cubicBezTo>
                    <a:pt x="1425" y="1770"/>
                    <a:pt x="1425" y="1770"/>
                    <a:pt x="1425" y="1770"/>
                  </a:cubicBezTo>
                  <a:cubicBezTo>
                    <a:pt x="1496" y="1729"/>
                    <a:pt x="1562" y="1679"/>
                    <a:pt x="1621" y="1620"/>
                  </a:cubicBezTo>
                  <a:cubicBezTo>
                    <a:pt x="1800" y="1441"/>
                    <a:pt x="1899" y="1203"/>
                    <a:pt x="1899" y="949"/>
                  </a:cubicBezTo>
                  <a:cubicBezTo>
                    <a:pt x="1899" y="917"/>
                    <a:pt x="1897" y="884"/>
                    <a:pt x="1894" y="852"/>
                  </a:cubicBezTo>
                  <a:cubicBezTo>
                    <a:pt x="1926" y="848"/>
                    <a:pt x="1926" y="848"/>
                    <a:pt x="1926" y="848"/>
                  </a:cubicBezTo>
                  <a:cubicBezTo>
                    <a:pt x="1919" y="775"/>
                    <a:pt x="1903" y="704"/>
                    <a:pt x="1880" y="636"/>
                  </a:cubicBezTo>
                  <a:moveTo>
                    <a:pt x="1652" y="263"/>
                  </a:moveTo>
                  <a:cubicBezTo>
                    <a:pt x="1582" y="333"/>
                    <a:pt x="1582" y="333"/>
                    <a:pt x="1582" y="333"/>
                  </a:cubicBezTo>
                  <a:cubicBezTo>
                    <a:pt x="1669" y="422"/>
                    <a:pt x="1737" y="529"/>
                    <a:pt x="1780" y="648"/>
                  </a:cubicBezTo>
                  <a:cubicBezTo>
                    <a:pt x="1873" y="616"/>
                    <a:pt x="1873" y="616"/>
                    <a:pt x="1873" y="616"/>
                  </a:cubicBezTo>
                  <a:cubicBezTo>
                    <a:pt x="1825" y="483"/>
                    <a:pt x="1749" y="363"/>
                    <a:pt x="1652" y="263"/>
                  </a:cubicBezTo>
                  <a:moveTo>
                    <a:pt x="398" y="176"/>
                  </a:moveTo>
                  <a:cubicBezTo>
                    <a:pt x="356" y="206"/>
                    <a:pt x="316" y="240"/>
                    <a:pt x="278" y="278"/>
                  </a:cubicBezTo>
                  <a:cubicBezTo>
                    <a:pt x="132" y="424"/>
                    <a:pt x="39" y="610"/>
                    <a:pt x="10" y="811"/>
                  </a:cubicBezTo>
                  <a:cubicBezTo>
                    <a:pt x="76" y="820"/>
                    <a:pt x="76" y="820"/>
                    <a:pt x="76" y="820"/>
                  </a:cubicBezTo>
                  <a:cubicBezTo>
                    <a:pt x="111" y="578"/>
                    <a:pt x="246" y="367"/>
                    <a:pt x="436" y="231"/>
                  </a:cubicBezTo>
                  <a:cubicBezTo>
                    <a:pt x="398" y="176"/>
                    <a:pt x="398" y="176"/>
                    <a:pt x="398" y="176"/>
                  </a:cubicBezTo>
                  <a:moveTo>
                    <a:pt x="950" y="0"/>
                  </a:moveTo>
                  <a:cubicBezTo>
                    <a:pt x="756" y="0"/>
                    <a:pt x="572" y="57"/>
                    <a:pt x="416" y="163"/>
                  </a:cubicBezTo>
                  <a:cubicBezTo>
                    <a:pt x="454" y="218"/>
                    <a:pt x="454" y="218"/>
                    <a:pt x="454" y="218"/>
                  </a:cubicBezTo>
                  <a:cubicBezTo>
                    <a:pt x="595" y="122"/>
                    <a:pt x="766" y="66"/>
                    <a:pt x="950" y="66"/>
                  </a:cubicBezTo>
                  <a:cubicBezTo>
                    <a:pt x="1189" y="66"/>
                    <a:pt x="1407" y="162"/>
                    <a:pt x="1567" y="318"/>
                  </a:cubicBezTo>
                  <a:cubicBezTo>
                    <a:pt x="1614" y="271"/>
                    <a:pt x="1614" y="271"/>
                    <a:pt x="1614" y="271"/>
                  </a:cubicBezTo>
                  <a:cubicBezTo>
                    <a:pt x="1435" y="96"/>
                    <a:pt x="1200" y="0"/>
                    <a:pt x="95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1" name="Freeform 21">
              <a:extLst>
                <a:ext uri="{FF2B5EF4-FFF2-40B4-BE49-F238E27FC236}">
                  <a16:creationId xmlns:a16="http://schemas.microsoft.com/office/drawing/2014/main" id="{38BB7F65-A450-467B-B620-80E5F06612E7}"/>
                </a:ext>
              </a:extLst>
            </p:cNvPr>
            <p:cNvSpPr>
              <a:spLocks noEditPoints="1"/>
            </p:cNvSpPr>
            <p:nvPr/>
          </p:nvSpPr>
          <p:spPr bwMode="auto">
            <a:xfrm>
              <a:off x="2234" y="866"/>
              <a:ext cx="2587" cy="2544"/>
            </a:xfrm>
            <a:custGeom>
              <a:avLst/>
              <a:gdLst>
                <a:gd name="T0" fmla="*/ 1439 w 1963"/>
                <a:gd name="T1" fmla="*/ 1814 h 1931"/>
                <a:gd name="T2" fmla="*/ 1227 w 1963"/>
                <a:gd name="T3" fmla="*/ 1899 h 1931"/>
                <a:gd name="T4" fmla="*/ 1235 w 1963"/>
                <a:gd name="T5" fmla="*/ 1931 h 1931"/>
                <a:gd name="T6" fmla="*/ 1454 w 1963"/>
                <a:gd name="T7" fmla="*/ 1842 h 1931"/>
                <a:gd name="T8" fmla="*/ 1439 w 1963"/>
                <a:gd name="T9" fmla="*/ 1814 h 1931"/>
                <a:gd name="T10" fmla="*/ 1958 w 1963"/>
                <a:gd name="T11" fmla="*/ 881 h 1931"/>
                <a:gd name="T12" fmla="*/ 1926 w 1963"/>
                <a:gd name="T13" fmla="*/ 885 h 1931"/>
                <a:gd name="T14" fmla="*/ 1931 w 1963"/>
                <a:gd name="T15" fmla="*/ 982 h 1931"/>
                <a:gd name="T16" fmla="*/ 1653 w 1963"/>
                <a:gd name="T17" fmla="*/ 1653 h 1931"/>
                <a:gd name="T18" fmla="*/ 1457 w 1963"/>
                <a:gd name="T19" fmla="*/ 1803 h 1931"/>
                <a:gd name="T20" fmla="*/ 1473 w 1963"/>
                <a:gd name="T21" fmla="*/ 1831 h 1931"/>
                <a:gd name="T22" fmla="*/ 1963 w 1963"/>
                <a:gd name="T23" fmla="*/ 982 h 1931"/>
                <a:gd name="T24" fmla="*/ 1958 w 1963"/>
                <a:gd name="T25" fmla="*/ 881 h 1931"/>
                <a:gd name="T26" fmla="*/ 7 w 1963"/>
                <a:gd name="T27" fmla="*/ 861 h 1931"/>
                <a:gd name="T28" fmla="*/ 0 w 1963"/>
                <a:gd name="T29" fmla="*/ 982 h 1931"/>
                <a:gd name="T30" fmla="*/ 455 w 1963"/>
                <a:gd name="T31" fmla="*/ 1810 h 1931"/>
                <a:gd name="T32" fmla="*/ 472 w 1963"/>
                <a:gd name="T33" fmla="*/ 1783 h 1931"/>
                <a:gd name="T34" fmla="*/ 310 w 1963"/>
                <a:gd name="T35" fmla="*/ 1653 h 1931"/>
                <a:gd name="T36" fmla="*/ 32 w 1963"/>
                <a:gd name="T37" fmla="*/ 982 h 1931"/>
                <a:gd name="T38" fmla="*/ 39 w 1963"/>
                <a:gd name="T39" fmla="*/ 866 h 1931"/>
                <a:gd name="T40" fmla="*/ 7 w 1963"/>
                <a:gd name="T41" fmla="*/ 861 h 1931"/>
                <a:gd name="T42" fmla="*/ 412 w 1963"/>
                <a:gd name="T43" fmla="*/ 183 h 1931"/>
                <a:gd name="T44" fmla="*/ 10 w 1963"/>
                <a:gd name="T45" fmla="*/ 840 h 1931"/>
                <a:gd name="T46" fmla="*/ 42 w 1963"/>
                <a:gd name="T47" fmla="*/ 844 h 1931"/>
                <a:gd name="T48" fmla="*/ 310 w 1963"/>
                <a:gd name="T49" fmla="*/ 311 h 1931"/>
                <a:gd name="T50" fmla="*/ 430 w 1963"/>
                <a:gd name="T51" fmla="*/ 209 h 1931"/>
                <a:gd name="T52" fmla="*/ 412 w 1963"/>
                <a:gd name="T53" fmla="*/ 183 h 1931"/>
                <a:gd name="T54" fmla="*/ 982 w 1963"/>
                <a:gd name="T55" fmla="*/ 0 h 1931"/>
                <a:gd name="T56" fmla="*/ 430 w 1963"/>
                <a:gd name="T57" fmla="*/ 170 h 1931"/>
                <a:gd name="T58" fmla="*/ 448 w 1963"/>
                <a:gd name="T59" fmla="*/ 196 h 1931"/>
                <a:gd name="T60" fmla="*/ 982 w 1963"/>
                <a:gd name="T61" fmla="*/ 33 h 1931"/>
                <a:gd name="T62" fmla="*/ 1646 w 1963"/>
                <a:gd name="T63" fmla="*/ 304 h 1931"/>
                <a:gd name="T64" fmla="*/ 1668 w 1963"/>
                <a:gd name="T65" fmla="*/ 281 h 1931"/>
                <a:gd name="T66" fmla="*/ 982 w 1963"/>
                <a:gd name="T67" fmla="*/ 0 h 1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63" h="1931">
                  <a:moveTo>
                    <a:pt x="1439" y="1814"/>
                  </a:moveTo>
                  <a:cubicBezTo>
                    <a:pt x="1372" y="1851"/>
                    <a:pt x="1301" y="1880"/>
                    <a:pt x="1227" y="1899"/>
                  </a:cubicBezTo>
                  <a:cubicBezTo>
                    <a:pt x="1235" y="1931"/>
                    <a:pt x="1235" y="1931"/>
                    <a:pt x="1235" y="1931"/>
                  </a:cubicBezTo>
                  <a:cubicBezTo>
                    <a:pt x="1312" y="1910"/>
                    <a:pt x="1386" y="1880"/>
                    <a:pt x="1454" y="1842"/>
                  </a:cubicBezTo>
                  <a:cubicBezTo>
                    <a:pt x="1439" y="1814"/>
                    <a:pt x="1439" y="1814"/>
                    <a:pt x="1439" y="1814"/>
                  </a:cubicBezTo>
                  <a:moveTo>
                    <a:pt x="1958" y="881"/>
                  </a:moveTo>
                  <a:cubicBezTo>
                    <a:pt x="1926" y="885"/>
                    <a:pt x="1926" y="885"/>
                    <a:pt x="1926" y="885"/>
                  </a:cubicBezTo>
                  <a:cubicBezTo>
                    <a:pt x="1929" y="917"/>
                    <a:pt x="1931" y="950"/>
                    <a:pt x="1931" y="982"/>
                  </a:cubicBezTo>
                  <a:cubicBezTo>
                    <a:pt x="1931" y="1236"/>
                    <a:pt x="1832" y="1474"/>
                    <a:pt x="1653" y="1653"/>
                  </a:cubicBezTo>
                  <a:cubicBezTo>
                    <a:pt x="1594" y="1712"/>
                    <a:pt x="1528" y="1762"/>
                    <a:pt x="1457" y="1803"/>
                  </a:cubicBezTo>
                  <a:cubicBezTo>
                    <a:pt x="1473" y="1831"/>
                    <a:pt x="1473" y="1831"/>
                    <a:pt x="1473" y="1831"/>
                  </a:cubicBezTo>
                  <a:cubicBezTo>
                    <a:pt x="1766" y="1661"/>
                    <a:pt x="1963" y="1344"/>
                    <a:pt x="1963" y="982"/>
                  </a:cubicBezTo>
                  <a:cubicBezTo>
                    <a:pt x="1963" y="948"/>
                    <a:pt x="1962" y="914"/>
                    <a:pt x="1958" y="881"/>
                  </a:cubicBezTo>
                  <a:moveTo>
                    <a:pt x="7" y="861"/>
                  </a:moveTo>
                  <a:cubicBezTo>
                    <a:pt x="2" y="901"/>
                    <a:pt x="0" y="941"/>
                    <a:pt x="0" y="982"/>
                  </a:cubicBezTo>
                  <a:cubicBezTo>
                    <a:pt x="0" y="1330"/>
                    <a:pt x="181" y="1636"/>
                    <a:pt x="455" y="1810"/>
                  </a:cubicBezTo>
                  <a:cubicBezTo>
                    <a:pt x="472" y="1783"/>
                    <a:pt x="472" y="1783"/>
                    <a:pt x="472" y="1783"/>
                  </a:cubicBezTo>
                  <a:cubicBezTo>
                    <a:pt x="414" y="1746"/>
                    <a:pt x="359" y="1702"/>
                    <a:pt x="310" y="1653"/>
                  </a:cubicBezTo>
                  <a:cubicBezTo>
                    <a:pt x="131" y="1474"/>
                    <a:pt x="32" y="1236"/>
                    <a:pt x="32" y="982"/>
                  </a:cubicBezTo>
                  <a:cubicBezTo>
                    <a:pt x="32" y="943"/>
                    <a:pt x="35" y="904"/>
                    <a:pt x="39" y="866"/>
                  </a:cubicBezTo>
                  <a:cubicBezTo>
                    <a:pt x="7" y="861"/>
                    <a:pt x="7" y="861"/>
                    <a:pt x="7" y="861"/>
                  </a:cubicBezTo>
                  <a:moveTo>
                    <a:pt x="412" y="183"/>
                  </a:moveTo>
                  <a:cubicBezTo>
                    <a:pt x="199" y="335"/>
                    <a:pt x="49" y="570"/>
                    <a:pt x="10" y="840"/>
                  </a:cubicBezTo>
                  <a:cubicBezTo>
                    <a:pt x="42" y="844"/>
                    <a:pt x="42" y="844"/>
                    <a:pt x="42" y="844"/>
                  </a:cubicBezTo>
                  <a:cubicBezTo>
                    <a:pt x="71" y="643"/>
                    <a:pt x="164" y="457"/>
                    <a:pt x="310" y="311"/>
                  </a:cubicBezTo>
                  <a:cubicBezTo>
                    <a:pt x="348" y="273"/>
                    <a:pt x="388" y="239"/>
                    <a:pt x="430" y="209"/>
                  </a:cubicBezTo>
                  <a:cubicBezTo>
                    <a:pt x="412" y="183"/>
                    <a:pt x="412" y="183"/>
                    <a:pt x="412" y="183"/>
                  </a:cubicBezTo>
                  <a:moveTo>
                    <a:pt x="982" y="0"/>
                  </a:moveTo>
                  <a:cubicBezTo>
                    <a:pt x="777" y="0"/>
                    <a:pt x="587" y="63"/>
                    <a:pt x="430" y="170"/>
                  </a:cubicBezTo>
                  <a:cubicBezTo>
                    <a:pt x="448" y="196"/>
                    <a:pt x="448" y="196"/>
                    <a:pt x="448" y="196"/>
                  </a:cubicBezTo>
                  <a:cubicBezTo>
                    <a:pt x="604" y="90"/>
                    <a:pt x="788" y="33"/>
                    <a:pt x="982" y="33"/>
                  </a:cubicBezTo>
                  <a:cubicBezTo>
                    <a:pt x="1232" y="33"/>
                    <a:pt x="1467" y="129"/>
                    <a:pt x="1646" y="304"/>
                  </a:cubicBezTo>
                  <a:cubicBezTo>
                    <a:pt x="1668" y="281"/>
                    <a:pt x="1668" y="281"/>
                    <a:pt x="1668" y="281"/>
                  </a:cubicBezTo>
                  <a:cubicBezTo>
                    <a:pt x="1491" y="107"/>
                    <a:pt x="1249" y="0"/>
                    <a:pt x="98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2" name="Freeform 22">
              <a:extLst>
                <a:ext uri="{FF2B5EF4-FFF2-40B4-BE49-F238E27FC236}">
                  <a16:creationId xmlns:a16="http://schemas.microsoft.com/office/drawing/2014/main" id="{43FE8661-E547-4444-A9CC-C678488D1DEA}"/>
                </a:ext>
              </a:extLst>
            </p:cNvPr>
            <p:cNvSpPr>
              <a:spLocks noEditPoints="1"/>
            </p:cNvSpPr>
            <p:nvPr/>
          </p:nvSpPr>
          <p:spPr bwMode="auto">
            <a:xfrm>
              <a:off x="2801" y="1124"/>
              <a:ext cx="1653" cy="224"/>
            </a:xfrm>
            <a:custGeom>
              <a:avLst/>
              <a:gdLst>
                <a:gd name="T0" fmla="*/ 1246 w 1254"/>
                <a:gd name="T1" fmla="*/ 93 h 170"/>
                <a:gd name="T2" fmla="*/ 1224 w 1254"/>
                <a:gd name="T3" fmla="*/ 115 h 170"/>
                <a:gd name="T4" fmla="*/ 1223 w 1254"/>
                <a:gd name="T5" fmla="*/ 115 h 170"/>
                <a:gd name="T6" fmla="*/ 1216 w 1254"/>
                <a:gd name="T7" fmla="*/ 108 h 170"/>
                <a:gd name="T8" fmla="*/ 1169 w 1254"/>
                <a:gd name="T9" fmla="*/ 155 h 170"/>
                <a:gd name="T10" fmla="*/ 1184 w 1254"/>
                <a:gd name="T11" fmla="*/ 170 h 170"/>
                <a:gd name="T12" fmla="*/ 1254 w 1254"/>
                <a:gd name="T13" fmla="*/ 100 h 170"/>
                <a:gd name="T14" fmla="*/ 1246 w 1254"/>
                <a:gd name="T15" fmla="*/ 93 h 170"/>
                <a:gd name="T16" fmla="*/ 18 w 1254"/>
                <a:gd name="T17" fmla="*/ 0 h 170"/>
                <a:gd name="T18" fmla="*/ 0 w 1254"/>
                <a:gd name="T19" fmla="*/ 13 h 170"/>
                <a:gd name="T20" fmla="*/ 38 w 1254"/>
                <a:gd name="T21" fmla="*/ 68 h 170"/>
                <a:gd name="T22" fmla="*/ 56 w 1254"/>
                <a:gd name="T23" fmla="*/ 55 h 170"/>
                <a:gd name="T24" fmla="*/ 18 w 1254"/>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4" h="170">
                  <a:moveTo>
                    <a:pt x="1246" y="93"/>
                  </a:moveTo>
                  <a:cubicBezTo>
                    <a:pt x="1224" y="115"/>
                    <a:pt x="1224" y="115"/>
                    <a:pt x="1224" y="115"/>
                  </a:cubicBezTo>
                  <a:cubicBezTo>
                    <a:pt x="1223" y="115"/>
                    <a:pt x="1223" y="115"/>
                    <a:pt x="1223" y="115"/>
                  </a:cubicBezTo>
                  <a:cubicBezTo>
                    <a:pt x="1220" y="112"/>
                    <a:pt x="1218" y="110"/>
                    <a:pt x="1216" y="108"/>
                  </a:cubicBezTo>
                  <a:cubicBezTo>
                    <a:pt x="1169" y="155"/>
                    <a:pt x="1169" y="155"/>
                    <a:pt x="1169" y="155"/>
                  </a:cubicBezTo>
                  <a:cubicBezTo>
                    <a:pt x="1174" y="160"/>
                    <a:pt x="1179" y="165"/>
                    <a:pt x="1184" y="170"/>
                  </a:cubicBezTo>
                  <a:cubicBezTo>
                    <a:pt x="1254" y="100"/>
                    <a:pt x="1254" y="100"/>
                    <a:pt x="1254" y="100"/>
                  </a:cubicBezTo>
                  <a:cubicBezTo>
                    <a:pt x="1251" y="98"/>
                    <a:pt x="1249" y="95"/>
                    <a:pt x="1246" y="93"/>
                  </a:cubicBezTo>
                  <a:moveTo>
                    <a:pt x="18" y="0"/>
                  </a:moveTo>
                  <a:cubicBezTo>
                    <a:pt x="12" y="5"/>
                    <a:pt x="6" y="9"/>
                    <a:pt x="0" y="13"/>
                  </a:cubicBezTo>
                  <a:cubicBezTo>
                    <a:pt x="38" y="68"/>
                    <a:pt x="38" y="68"/>
                    <a:pt x="38" y="68"/>
                  </a:cubicBezTo>
                  <a:cubicBezTo>
                    <a:pt x="44" y="63"/>
                    <a:pt x="50" y="59"/>
                    <a:pt x="56" y="55"/>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3" name="Freeform 23">
              <a:extLst>
                <a:ext uri="{FF2B5EF4-FFF2-40B4-BE49-F238E27FC236}">
                  <a16:creationId xmlns:a16="http://schemas.microsoft.com/office/drawing/2014/main" id="{E93E2687-CC09-47C5-96F3-16279B0599D4}"/>
                </a:ext>
              </a:extLst>
            </p:cNvPr>
            <p:cNvSpPr>
              <a:spLocks noEditPoints="1"/>
            </p:cNvSpPr>
            <p:nvPr/>
          </p:nvSpPr>
          <p:spPr bwMode="auto">
            <a:xfrm>
              <a:off x="2777" y="1090"/>
              <a:ext cx="1666" cy="185"/>
            </a:xfrm>
            <a:custGeom>
              <a:avLst/>
              <a:gdLst>
                <a:gd name="T0" fmla="*/ 1256 w 1264"/>
                <a:gd name="T1" fmla="*/ 111 h 141"/>
                <a:gd name="T2" fmla="*/ 1234 w 1264"/>
                <a:gd name="T3" fmla="*/ 134 h 141"/>
                <a:gd name="T4" fmla="*/ 1241 w 1264"/>
                <a:gd name="T5" fmla="*/ 141 h 141"/>
                <a:gd name="T6" fmla="*/ 1242 w 1264"/>
                <a:gd name="T7" fmla="*/ 141 h 141"/>
                <a:gd name="T8" fmla="*/ 1264 w 1264"/>
                <a:gd name="T9" fmla="*/ 119 h 141"/>
                <a:gd name="T10" fmla="*/ 1256 w 1264"/>
                <a:gd name="T11" fmla="*/ 111 h 141"/>
                <a:gd name="T12" fmla="*/ 18 w 1264"/>
                <a:gd name="T13" fmla="*/ 0 h 141"/>
                <a:gd name="T14" fmla="*/ 0 w 1264"/>
                <a:gd name="T15" fmla="*/ 13 h 141"/>
                <a:gd name="T16" fmla="*/ 18 w 1264"/>
                <a:gd name="T17" fmla="*/ 39 h 141"/>
                <a:gd name="T18" fmla="*/ 36 w 1264"/>
                <a:gd name="T19" fmla="*/ 26 h 141"/>
                <a:gd name="T20" fmla="*/ 18 w 1264"/>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4" h="141">
                  <a:moveTo>
                    <a:pt x="1256" y="111"/>
                  </a:moveTo>
                  <a:cubicBezTo>
                    <a:pt x="1234" y="134"/>
                    <a:pt x="1234" y="134"/>
                    <a:pt x="1234" y="134"/>
                  </a:cubicBezTo>
                  <a:cubicBezTo>
                    <a:pt x="1236" y="136"/>
                    <a:pt x="1238" y="138"/>
                    <a:pt x="1241" y="141"/>
                  </a:cubicBezTo>
                  <a:cubicBezTo>
                    <a:pt x="1242" y="141"/>
                    <a:pt x="1242" y="141"/>
                    <a:pt x="1242" y="141"/>
                  </a:cubicBezTo>
                  <a:cubicBezTo>
                    <a:pt x="1264" y="119"/>
                    <a:pt x="1264" y="119"/>
                    <a:pt x="1264" y="119"/>
                  </a:cubicBezTo>
                  <a:cubicBezTo>
                    <a:pt x="1262" y="116"/>
                    <a:pt x="1259" y="114"/>
                    <a:pt x="1256" y="111"/>
                  </a:cubicBezTo>
                  <a:moveTo>
                    <a:pt x="18" y="0"/>
                  </a:moveTo>
                  <a:cubicBezTo>
                    <a:pt x="12" y="4"/>
                    <a:pt x="6" y="9"/>
                    <a:pt x="0" y="13"/>
                  </a:cubicBezTo>
                  <a:cubicBezTo>
                    <a:pt x="18" y="39"/>
                    <a:pt x="18" y="39"/>
                    <a:pt x="18" y="39"/>
                  </a:cubicBezTo>
                  <a:cubicBezTo>
                    <a:pt x="24" y="35"/>
                    <a:pt x="30" y="31"/>
                    <a:pt x="36" y="26"/>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4" name="Freeform 24">
              <a:extLst>
                <a:ext uri="{FF2B5EF4-FFF2-40B4-BE49-F238E27FC236}">
                  <a16:creationId xmlns:a16="http://schemas.microsoft.com/office/drawing/2014/main" id="{87D520C9-C3A1-49CB-A4AF-4B76FA7667F1}"/>
                </a:ext>
              </a:extLst>
            </p:cNvPr>
            <p:cNvSpPr>
              <a:spLocks noEditPoints="1"/>
            </p:cNvSpPr>
            <p:nvPr/>
          </p:nvSpPr>
          <p:spPr bwMode="auto">
            <a:xfrm>
              <a:off x="4087" y="1721"/>
              <a:ext cx="667" cy="1534"/>
            </a:xfrm>
            <a:custGeom>
              <a:avLst/>
              <a:gdLst>
                <a:gd name="T0" fmla="*/ 19 w 506"/>
                <a:gd name="T1" fmla="*/ 1097 h 1165"/>
                <a:gd name="T2" fmla="*/ 0 w 506"/>
                <a:gd name="T3" fmla="*/ 1107 h 1165"/>
                <a:gd name="T4" fmla="*/ 33 w 506"/>
                <a:gd name="T5" fmla="*/ 1165 h 1165"/>
                <a:gd name="T6" fmla="*/ 51 w 506"/>
                <a:gd name="T7" fmla="*/ 1154 h 1165"/>
                <a:gd name="T8" fmla="*/ 19 w 506"/>
                <a:gd name="T9" fmla="*/ 1097 h 1165"/>
                <a:gd name="T10" fmla="*/ 499 w 506"/>
                <a:gd name="T11" fmla="*/ 0 h 1165"/>
                <a:gd name="T12" fmla="*/ 406 w 506"/>
                <a:gd name="T13" fmla="*/ 32 h 1165"/>
                <a:gd name="T14" fmla="*/ 413 w 506"/>
                <a:gd name="T15" fmla="*/ 53 h 1165"/>
                <a:gd name="T16" fmla="*/ 506 w 506"/>
                <a:gd name="T17" fmla="*/ 20 h 1165"/>
                <a:gd name="T18" fmla="*/ 499 w 506"/>
                <a:gd name="T1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6" h="1165">
                  <a:moveTo>
                    <a:pt x="19" y="1097"/>
                  </a:moveTo>
                  <a:cubicBezTo>
                    <a:pt x="12" y="1100"/>
                    <a:pt x="6" y="1104"/>
                    <a:pt x="0" y="1107"/>
                  </a:cubicBezTo>
                  <a:cubicBezTo>
                    <a:pt x="33" y="1165"/>
                    <a:pt x="33" y="1165"/>
                    <a:pt x="33" y="1165"/>
                  </a:cubicBezTo>
                  <a:cubicBezTo>
                    <a:pt x="39" y="1162"/>
                    <a:pt x="45" y="1158"/>
                    <a:pt x="51" y="1154"/>
                  </a:cubicBezTo>
                  <a:cubicBezTo>
                    <a:pt x="19" y="1097"/>
                    <a:pt x="19" y="1097"/>
                    <a:pt x="19" y="1097"/>
                  </a:cubicBezTo>
                  <a:moveTo>
                    <a:pt x="499" y="0"/>
                  </a:moveTo>
                  <a:cubicBezTo>
                    <a:pt x="406" y="32"/>
                    <a:pt x="406" y="32"/>
                    <a:pt x="406" y="32"/>
                  </a:cubicBezTo>
                  <a:cubicBezTo>
                    <a:pt x="408" y="39"/>
                    <a:pt x="411" y="46"/>
                    <a:pt x="413" y="53"/>
                  </a:cubicBezTo>
                  <a:cubicBezTo>
                    <a:pt x="506" y="20"/>
                    <a:pt x="506" y="20"/>
                    <a:pt x="506" y="20"/>
                  </a:cubicBezTo>
                  <a:cubicBezTo>
                    <a:pt x="504" y="14"/>
                    <a:pt x="502" y="7"/>
                    <a:pt x="49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5" name="Freeform 25">
              <a:extLst>
                <a:ext uri="{FF2B5EF4-FFF2-40B4-BE49-F238E27FC236}">
                  <a16:creationId xmlns:a16="http://schemas.microsoft.com/office/drawing/2014/main" id="{8F993E13-8BCE-474C-B6C1-DCD200266AC3}"/>
                </a:ext>
              </a:extLst>
            </p:cNvPr>
            <p:cNvSpPr>
              <a:spLocks/>
            </p:cNvSpPr>
            <p:nvPr/>
          </p:nvSpPr>
          <p:spPr bwMode="auto">
            <a:xfrm>
              <a:off x="4131" y="3241"/>
              <a:ext cx="44" cy="51"/>
            </a:xfrm>
            <a:custGeom>
              <a:avLst/>
              <a:gdLst>
                <a:gd name="T0" fmla="*/ 18 w 34"/>
                <a:gd name="T1" fmla="*/ 0 h 39"/>
                <a:gd name="T2" fmla="*/ 0 w 34"/>
                <a:gd name="T3" fmla="*/ 11 h 39"/>
                <a:gd name="T4" fmla="*/ 15 w 34"/>
                <a:gd name="T5" fmla="*/ 39 h 39"/>
                <a:gd name="T6" fmla="*/ 34 w 34"/>
                <a:gd name="T7" fmla="*/ 28 h 39"/>
                <a:gd name="T8" fmla="*/ 18 w 34"/>
                <a:gd name="T9" fmla="*/ 0 h 39"/>
              </a:gdLst>
              <a:ahLst/>
              <a:cxnLst>
                <a:cxn ang="0">
                  <a:pos x="T0" y="T1"/>
                </a:cxn>
                <a:cxn ang="0">
                  <a:pos x="T2" y="T3"/>
                </a:cxn>
                <a:cxn ang="0">
                  <a:pos x="T4" y="T5"/>
                </a:cxn>
                <a:cxn ang="0">
                  <a:pos x="T6" y="T7"/>
                </a:cxn>
                <a:cxn ang="0">
                  <a:pos x="T8" y="T9"/>
                </a:cxn>
              </a:cxnLst>
              <a:rect l="0" t="0" r="r" b="b"/>
              <a:pathLst>
                <a:path w="34" h="39">
                  <a:moveTo>
                    <a:pt x="18" y="0"/>
                  </a:moveTo>
                  <a:cubicBezTo>
                    <a:pt x="12" y="4"/>
                    <a:pt x="6" y="8"/>
                    <a:pt x="0" y="11"/>
                  </a:cubicBezTo>
                  <a:cubicBezTo>
                    <a:pt x="15" y="39"/>
                    <a:pt x="15" y="39"/>
                    <a:pt x="15" y="39"/>
                  </a:cubicBezTo>
                  <a:cubicBezTo>
                    <a:pt x="22" y="36"/>
                    <a:pt x="28" y="32"/>
                    <a:pt x="34" y="28"/>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6" name="Freeform 26">
              <a:extLst>
                <a:ext uri="{FF2B5EF4-FFF2-40B4-BE49-F238E27FC236}">
                  <a16:creationId xmlns:a16="http://schemas.microsoft.com/office/drawing/2014/main" id="{CEA6E99B-98F7-47AF-B66A-E06AA9B5B5AB}"/>
                </a:ext>
              </a:extLst>
            </p:cNvPr>
            <p:cNvSpPr>
              <a:spLocks noEditPoints="1"/>
            </p:cNvSpPr>
            <p:nvPr/>
          </p:nvSpPr>
          <p:spPr bwMode="auto">
            <a:xfrm>
              <a:off x="2286" y="1978"/>
              <a:ext cx="897" cy="1416"/>
            </a:xfrm>
            <a:custGeom>
              <a:avLst/>
              <a:gdLst>
                <a:gd name="T0" fmla="*/ 660 w 681"/>
                <a:gd name="T1" fmla="*/ 975 h 1075"/>
                <a:gd name="T2" fmla="*/ 630 w 681"/>
                <a:gd name="T3" fmla="*/ 1069 h 1075"/>
                <a:gd name="T4" fmla="*/ 650 w 681"/>
                <a:gd name="T5" fmla="*/ 1075 h 1075"/>
                <a:gd name="T6" fmla="*/ 681 w 681"/>
                <a:gd name="T7" fmla="*/ 981 h 1075"/>
                <a:gd name="T8" fmla="*/ 660 w 681"/>
                <a:gd name="T9" fmla="*/ 975 h 1075"/>
                <a:gd name="T10" fmla="*/ 3 w 681"/>
                <a:gd name="T11" fmla="*/ 0 h 1075"/>
                <a:gd name="T12" fmla="*/ 0 w 681"/>
                <a:gd name="T13" fmla="*/ 22 h 1075"/>
                <a:gd name="T14" fmla="*/ 66 w 681"/>
                <a:gd name="T15" fmla="*/ 31 h 1075"/>
                <a:gd name="T16" fmla="*/ 69 w 681"/>
                <a:gd name="T17" fmla="*/ 9 h 1075"/>
                <a:gd name="T18" fmla="*/ 3 w 681"/>
                <a:gd name="T19" fmla="*/ 0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1" h="1075">
                  <a:moveTo>
                    <a:pt x="660" y="975"/>
                  </a:moveTo>
                  <a:cubicBezTo>
                    <a:pt x="630" y="1069"/>
                    <a:pt x="630" y="1069"/>
                    <a:pt x="630" y="1069"/>
                  </a:cubicBezTo>
                  <a:cubicBezTo>
                    <a:pt x="637" y="1071"/>
                    <a:pt x="643" y="1073"/>
                    <a:pt x="650" y="1075"/>
                  </a:cubicBezTo>
                  <a:cubicBezTo>
                    <a:pt x="681" y="981"/>
                    <a:pt x="681" y="981"/>
                    <a:pt x="681" y="981"/>
                  </a:cubicBezTo>
                  <a:cubicBezTo>
                    <a:pt x="674" y="979"/>
                    <a:pt x="667" y="977"/>
                    <a:pt x="660" y="975"/>
                  </a:cubicBezTo>
                  <a:moveTo>
                    <a:pt x="3" y="0"/>
                  </a:moveTo>
                  <a:cubicBezTo>
                    <a:pt x="2" y="7"/>
                    <a:pt x="1" y="14"/>
                    <a:pt x="0" y="22"/>
                  </a:cubicBezTo>
                  <a:cubicBezTo>
                    <a:pt x="66" y="31"/>
                    <a:pt x="66" y="31"/>
                    <a:pt x="66" y="31"/>
                  </a:cubicBezTo>
                  <a:cubicBezTo>
                    <a:pt x="67" y="23"/>
                    <a:pt x="68" y="16"/>
                    <a:pt x="69" y="9"/>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7" name="Freeform 27">
              <a:extLst>
                <a:ext uri="{FF2B5EF4-FFF2-40B4-BE49-F238E27FC236}">
                  <a16:creationId xmlns:a16="http://schemas.microsoft.com/office/drawing/2014/main" id="{8B7B056C-9511-4637-829C-7426590A21D5}"/>
                </a:ext>
              </a:extLst>
            </p:cNvPr>
            <p:cNvSpPr>
              <a:spLocks/>
            </p:cNvSpPr>
            <p:nvPr/>
          </p:nvSpPr>
          <p:spPr bwMode="auto">
            <a:xfrm>
              <a:off x="2244" y="1972"/>
              <a:ext cx="46" cy="35"/>
            </a:xfrm>
            <a:custGeom>
              <a:avLst/>
              <a:gdLst>
                <a:gd name="T0" fmla="*/ 3 w 35"/>
                <a:gd name="T1" fmla="*/ 0 h 26"/>
                <a:gd name="T2" fmla="*/ 0 w 35"/>
                <a:gd name="T3" fmla="*/ 21 h 26"/>
                <a:gd name="T4" fmla="*/ 32 w 35"/>
                <a:gd name="T5" fmla="*/ 26 h 26"/>
                <a:gd name="T6" fmla="*/ 35 w 35"/>
                <a:gd name="T7" fmla="*/ 4 h 26"/>
                <a:gd name="T8" fmla="*/ 3 w 35"/>
                <a:gd name="T9" fmla="*/ 0 h 26"/>
              </a:gdLst>
              <a:ahLst/>
              <a:cxnLst>
                <a:cxn ang="0">
                  <a:pos x="T0" y="T1"/>
                </a:cxn>
                <a:cxn ang="0">
                  <a:pos x="T2" y="T3"/>
                </a:cxn>
                <a:cxn ang="0">
                  <a:pos x="T4" y="T5"/>
                </a:cxn>
                <a:cxn ang="0">
                  <a:pos x="T6" y="T7"/>
                </a:cxn>
                <a:cxn ang="0">
                  <a:pos x="T8" y="T9"/>
                </a:cxn>
              </a:cxnLst>
              <a:rect l="0" t="0" r="r" b="b"/>
              <a:pathLst>
                <a:path w="35" h="26">
                  <a:moveTo>
                    <a:pt x="3" y="0"/>
                  </a:moveTo>
                  <a:cubicBezTo>
                    <a:pt x="2" y="7"/>
                    <a:pt x="1" y="14"/>
                    <a:pt x="0" y="21"/>
                  </a:cubicBezTo>
                  <a:cubicBezTo>
                    <a:pt x="32" y="26"/>
                    <a:pt x="32" y="26"/>
                    <a:pt x="32" y="26"/>
                  </a:cubicBezTo>
                  <a:cubicBezTo>
                    <a:pt x="33" y="18"/>
                    <a:pt x="34" y="11"/>
                    <a:pt x="35" y="4"/>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8" name="Freeform 28">
              <a:extLst>
                <a:ext uri="{FF2B5EF4-FFF2-40B4-BE49-F238E27FC236}">
                  <a16:creationId xmlns:a16="http://schemas.microsoft.com/office/drawing/2014/main" id="{A520385F-E33E-44FE-A7D5-D1BC3495341E}"/>
                </a:ext>
              </a:extLst>
            </p:cNvPr>
            <p:cNvSpPr>
              <a:spLocks noEditPoints="1"/>
            </p:cNvSpPr>
            <p:nvPr/>
          </p:nvSpPr>
          <p:spPr bwMode="auto">
            <a:xfrm>
              <a:off x="2000" y="631"/>
              <a:ext cx="3056" cy="3057"/>
            </a:xfrm>
            <a:custGeom>
              <a:avLst/>
              <a:gdLst>
                <a:gd name="T0" fmla="*/ 499 w 2319"/>
                <a:gd name="T1" fmla="*/ 230 h 2320"/>
                <a:gd name="T2" fmla="*/ 497 w 2319"/>
                <a:gd name="T3" fmla="*/ 227 h 2320"/>
                <a:gd name="T4" fmla="*/ 506 w 2319"/>
                <a:gd name="T5" fmla="*/ 221 h 2320"/>
                <a:gd name="T6" fmla="*/ 1160 w 2319"/>
                <a:gd name="T7" fmla="*/ 16 h 2320"/>
                <a:gd name="T8" fmla="*/ 1969 w 2319"/>
                <a:gd name="T9" fmla="*/ 352 h 2320"/>
                <a:gd name="T10" fmla="*/ 1977 w 2319"/>
                <a:gd name="T11" fmla="*/ 359 h 2320"/>
                <a:gd name="T12" fmla="*/ 1974 w 2319"/>
                <a:gd name="T13" fmla="*/ 362 h 2320"/>
                <a:gd name="T14" fmla="*/ 2233 w 2319"/>
                <a:gd name="T15" fmla="*/ 775 h 2320"/>
                <a:gd name="T16" fmla="*/ 2237 w 2319"/>
                <a:gd name="T17" fmla="*/ 773 h 2320"/>
                <a:gd name="T18" fmla="*/ 2241 w 2319"/>
                <a:gd name="T19" fmla="*/ 783 h 2320"/>
                <a:gd name="T20" fmla="*/ 2305 w 2319"/>
                <a:gd name="T21" fmla="*/ 1161 h 2320"/>
                <a:gd name="T22" fmla="*/ 1969 w 2319"/>
                <a:gd name="T23" fmla="*/ 1971 h 2320"/>
                <a:gd name="T24" fmla="*/ 1723 w 2319"/>
                <a:gd name="T25" fmla="*/ 2158 h 2320"/>
                <a:gd name="T26" fmla="*/ 1714 w 2319"/>
                <a:gd name="T27" fmla="*/ 2164 h 2320"/>
                <a:gd name="T28" fmla="*/ 1711 w 2319"/>
                <a:gd name="T29" fmla="*/ 2159 h 2320"/>
                <a:gd name="T30" fmla="*/ 1160 w 2319"/>
                <a:gd name="T31" fmla="*/ 2301 h 2320"/>
                <a:gd name="T32" fmla="*/ 818 w 2319"/>
                <a:gd name="T33" fmla="*/ 2249 h 2320"/>
                <a:gd name="T34" fmla="*/ 817 w 2319"/>
                <a:gd name="T35" fmla="*/ 2254 h 2320"/>
                <a:gd name="T36" fmla="*/ 806 w 2319"/>
                <a:gd name="T37" fmla="*/ 2251 h 2320"/>
                <a:gd name="T38" fmla="*/ 350 w 2319"/>
                <a:gd name="T39" fmla="*/ 1971 h 2320"/>
                <a:gd name="T40" fmla="*/ 14 w 2319"/>
                <a:gd name="T41" fmla="*/ 1161 h 2320"/>
                <a:gd name="T42" fmla="*/ 25 w 2319"/>
                <a:gd name="T43" fmla="*/ 1007 h 2320"/>
                <a:gd name="T44" fmla="*/ 26 w 2319"/>
                <a:gd name="T45" fmla="*/ 996 h 2320"/>
                <a:gd name="T46" fmla="*/ 30 w 2319"/>
                <a:gd name="T47" fmla="*/ 996 h 2320"/>
                <a:gd name="T48" fmla="*/ 499 w 2319"/>
                <a:gd name="T49" fmla="*/ 230 h 2320"/>
                <a:gd name="T50" fmla="*/ 1160 w 2319"/>
                <a:gd name="T51" fmla="*/ 0 h 2320"/>
                <a:gd name="T52" fmla="*/ 0 w 2319"/>
                <a:gd name="T53" fmla="*/ 1160 h 2320"/>
                <a:gd name="T54" fmla="*/ 1160 w 2319"/>
                <a:gd name="T55" fmla="*/ 2320 h 2320"/>
                <a:gd name="T56" fmla="*/ 2319 w 2319"/>
                <a:gd name="T57" fmla="*/ 1160 h 2320"/>
                <a:gd name="T58" fmla="*/ 1160 w 2319"/>
                <a:gd name="T59" fmla="*/ 0 h 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19" h="2320">
                  <a:moveTo>
                    <a:pt x="499" y="230"/>
                  </a:moveTo>
                  <a:cubicBezTo>
                    <a:pt x="497" y="227"/>
                    <a:pt x="497" y="227"/>
                    <a:pt x="497" y="227"/>
                  </a:cubicBezTo>
                  <a:cubicBezTo>
                    <a:pt x="506" y="221"/>
                    <a:pt x="506" y="221"/>
                    <a:pt x="506" y="221"/>
                  </a:cubicBezTo>
                  <a:cubicBezTo>
                    <a:pt x="698" y="87"/>
                    <a:pt x="924" y="16"/>
                    <a:pt x="1160" y="16"/>
                  </a:cubicBezTo>
                  <a:cubicBezTo>
                    <a:pt x="1465" y="16"/>
                    <a:pt x="1753" y="135"/>
                    <a:pt x="1969" y="352"/>
                  </a:cubicBezTo>
                  <a:cubicBezTo>
                    <a:pt x="1977" y="359"/>
                    <a:pt x="1977" y="359"/>
                    <a:pt x="1977" y="359"/>
                  </a:cubicBezTo>
                  <a:cubicBezTo>
                    <a:pt x="1974" y="362"/>
                    <a:pt x="1974" y="362"/>
                    <a:pt x="1974" y="362"/>
                  </a:cubicBezTo>
                  <a:cubicBezTo>
                    <a:pt x="2088" y="478"/>
                    <a:pt x="2177" y="619"/>
                    <a:pt x="2233" y="775"/>
                  </a:cubicBezTo>
                  <a:cubicBezTo>
                    <a:pt x="2237" y="773"/>
                    <a:pt x="2237" y="773"/>
                    <a:pt x="2237" y="773"/>
                  </a:cubicBezTo>
                  <a:cubicBezTo>
                    <a:pt x="2241" y="783"/>
                    <a:pt x="2241" y="783"/>
                    <a:pt x="2241" y="783"/>
                  </a:cubicBezTo>
                  <a:cubicBezTo>
                    <a:pt x="2283" y="905"/>
                    <a:pt x="2305" y="1032"/>
                    <a:pt x="2305" y="1161"/>
                  </a:cubicBezTo>
                  <a:cubicBezTo>
                    <a:pt x="2305" y="1467"/>
                    <a:pt x="2185" y="1755"/>
                    <a:pt x="1969" y="1971"/>
                  </a:cubicBezTo>
                  <a:cubicBezTo>
                    <a:pt x="1896" y="2044"/>
                    <a:pt x="1813" y="2108"/>
                    <a:pt x="1723" y="2158"/>
                  </a:cubicBezTo>
                  <a:cubicBezTo>
                    <a:pt x="1714" y="2164"/>
                    <a:pt x="1714" y="2164"/>
                    <a:pt x="1714" y="2164"/>
                  </a:cubicBezTo>
                  <a:cubicBezTo>
                    <a:pt x="1711" y="2159"/>
                    <a:pt x="1711" y="2159"/>
                    <a:pt x="1711" y="2159"/>
                  </a:cubicBezTo>
                  <a:cubicBezTo>
                    <a:pt x="1547" y="2249"/>
                    <a:pt x="1359" y="2301"/>
                    <a:pt x="1160" y="2301"/>
                  </a:cubicBezTo>
                  <a:cubicBezTo>
                    <a:pt x="1041" y="2301"/>
                    <a:pt x="926" y="2282"/>
                    <a:pt x="818" y="2249"/>
                  </a:cubicBezTo>
                  <a:cubicBezTo>
                    <a:pt x="817" y="2254"/>
                    <a:pt x="817" y="2254"/>
                    <a:pt x="817" y="2254"/>
                  </a:cubicBezTo>
                  <a:cubicBezTo>
                    <a:pt x="806" y="2251"/>
                    <a:pt x="806" y="2251"/>
                    <a:pt x="806" y="2251"/>
                  </a:cubicBezTo>
                  <a:cubicBezTo>
                    <a:pt x="635" y="2195"/>
                    <a:pt x="478" y="2099"/>
                    <a:pt x="350" y="1971"/>
                  </a:cubicBezTo>
                  <a:cubicBezTo>
                    <a:pt x="134" y="1755"/>
                    <a:pt x="14" y="1467"/>
                    <a:pt x="14" y="1161"/>
                  </a:cubicBezTo>
                  <a:cubicBezTo>
                    <a:pt x="15" y="1110"/>
                    <a:pt x="18" y="1058"/>
                    <a:pt x="25" y="1007"/>
                  </a:cubicBezTo>
                  <a:cubicBezTo>
                    <a:pt x="26" y="996"/>
                    <a:pt x="26" y="996"/>
                    <a:pt x="26" y="996"/>
                  </a:cubicBezTo>
                  <a:cubicBezTo>
                    <a:pt x="30" y="996"/>
                    <a:pt x="30" y="996"/>
                    <a:pt x="30" y="996"/>
                  </a:cubicBezTo>
                  <a:cubicBezTo>
                    <a:pt x="76" y="681"/>
                    <a:pt x="251" y="407"/>
                    <a:pt x="499" y="230"/>
                  </a:cubicBezTo>
                  <a:moveTo>
                    <a:pt x="1160" y="0"/>
                  </a:moveTo>
                  <a:cubicBezTo>
                    <a:pt x="520" y="0"/>
                    <a:pt x="0" y="520"/>
                    <a:pt x="0" y="1160"/>
                  </a:cubicBezTo>
                  <a:cubicBezTo>
                    <a:pt x="0" y="1799"/>
                    <a:pt x="520" y="2320"/>
                    <a:pt x="1160" y="2320"/>
                  </a:cubicBezTo>
                  <a:cubicBezTo>
                    <a:pt x="1799" y="2320"/>
                    <a:pt x="2319" y="1799"/>
                    <a:pt x="2319" y="1160"/>
                  </a:cubicBezTo>
                  <a:cubicBezTo>
                    <a:pt x="2319" y="520"/>
                    <a:pt x="1799" y="0"/>
                    <a:pt x="11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9" name="Freeform 29">
              <a:extLst>
                <a:ext uri="{FF2B5EF4-FFF2-40B4-BE49-F238E27FC236}">
                  <a16:creationId xmlns:a16="http://schemas.microsoft.com/office/drawing/2014/main" id="{3EDA7960-CBA4-4554-BB6E-D47A0369C472}"/>
                </a:ext>
              </a:extLst>
            </p:cNvPr>
            <p:cNvSpPr>
              <a:spLocks noEditPoints="1"/>
            </p:cNvSpPr>
            <p:nvPr/>
          </p:nvSpPr>
          <p:spPr bwMode="auto">
            <a:xfrm>
              <a:off x="2018" y="652"/>
              <a:ext cx="3019" cy="2949"/>
            </a:xfrm>
            <a:custGeom>
              <a:avLst/>
              <a:gdLst>
                <a:gd name="T0" fmla="*/ 12 w 2291"/>
                <a:gd name="T1" fmla="*/ 980 h 2238"/>
                <a:gd name="T2" fmla="*/ 11 w 2291"/>
                <a:gd name="T3" fmla="*/ 991 h 2238"/>
                <a:gd name="T4" fmla="*/ 0 w 2291"/>
                <a:gd name="T5" fmla="*/ 1145 h 2238"/>
                <a:gd name="T6" fmla="*/ 336 w 2291"/>
                <a:gd name="T7" fmla="*/ 1955 h 2238"/>
                <a:gd name="T8" fmla="*/ 792 w 2291"/>
                <a:gd name="T9" fmla="*/ 2235 h 2238"/>
                <a:gd name="T10" fmla="*/ 803 w 2291"/>
                <a:gd name="T11" fmla="*/ 2238 h 2238"/>
                <a:gd name="T12" fmla="*/ 804 w 2291"/>
                <a:gd name="T13" fmla="*/ 2233 h 2238"/>
                <a:gd name="T14" fmla="*/ 5 w 2291"/>
                <a:gd name="T15" fmla="*/ 1144 h 2238"/>
                <a:gd name="T16" fmla="*/ 16 w 2291"/>
                <a:gd name="T17" fmla="*/ 980 h 2238"/>
                <a:gd name="T18" fmla="*/ 12 w 2291"/>
                <a:gd name="T19" fmla="*/ 980 h 2238"/>
                <a:gd name="T20" fmla="*/ 2223 w 2291"/>
                <a:gd name="T21" fmla="*/ 757 h 2238"/>
                <a:gd name="T22" fmla="*/ 2219 w 2291"/>
                <a:gd name="T23" fmla="*/ 759 h 2238"/>
                <a:gd name="T24" fmla="*/ 2286 w 2291"/>
                <a:gd name="T25" fmla="*/ 1144 h 2238"/>
                <a:gd name="T26" fmla="*/ 1697 w 2291"/>
                <a:gd name="T27" fmla="*/ 2143 h 2238"/>
                <a:gd name="T28" fmla="*/ 1700 w 2291"/>
                <a:gd name="T29" fmla="*/ 2148 h 2238"/>
                <a:gd name="T30" fmla="*/ 1709 w 2291"/>
                <a:gd name="T31" fmla="*/ 2142 h 2238"/>
                <a:gd name="T32" fmla="*/ 1955 w 2291"/>
                <a:gd name="T33" fmla="*/ 1955 h 2238"/>
                <a:gd name="T34" fmla="*/ 2291 w 2291"/>
                <a:gd name="T35" fmla="*/ 1145 h 2238"/>
                <a:gd name="T36" fmla="*/ 2227 w 2291"/>
                <a:gd name="T37" fmla="*/ 767 h 2238"/>
                <a:gd name="T38" fmla="*/ 2223 w 2291"/>
                <a:gd name="T39" fmla="*/ 757 h 2238"/>
                <a:gd name="T40" fmla="*/ 1146 w 2291"/>
                <a:gd name="T41" fmla="*/ 0 h 2238"/>
                <a:gd name="T42" fmla="*/ 492 w 2291"/>
                <a:gd name="T43" fmla="*/ 205 h 2238"/>
                <a:gd name="T44" fmla="*/ 483 w 2291"/>
                <a:gd name="T45" fmla="*/ 211 h 2238"/>
                <a:gd name="T46" fmla="*/ 485 w 2291"/>
                <a:gd name="T47" fmla="*/ 214 h 2238"/>
                <a:gd name="T48" fmla="*/ 1146 w 2291"/>
                <a:gd name="T49" fmla="*/ 3 h 2238"/>
                <a:gd name="T50" fmla="*/ 1960 w 2291"/>
                <a:gd name="T51" fmla="*/ 346 h 2238"/>
                <a:gd name="T52" fmla="*/ 1963 w 2291"/>
                <a:gd name="T53" fmla="*/ 343 h 2238"/>
                <a:gd name="T54" fmla="*/ 1955 w 2291"/>
                <a:gd name="T55" fmla="*/ 336 h 2238"/>
                <a:gd name="T56" fmla="*/ 1146 w 2291"/>
                <a:gd name="T57" fmla="*/ 0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91" h="2238">
                  <a:moveTo>
                    <a:pt x="12" y="980"/>
                  </a:moveTo>
                  <a:cubicBezTo>
                    <a:pt x="11" y="991"/>
                    <a:pt x="11" y="991"/>
                    <a:pt x="11" y="991"/>
                  </a:cubicBezTo>
                  <a:cubicBezTo>
                    <a:pt x="4" y="1042"/>
                    <a:pt x="1" y="1094"/>
                    <a:pt x="0" y="1145"/>
                  </a:cubicBezTo>
                  <a:cubicBezTo>
                    <a:pt x="0" y="1451"/>
                    <a:pt x="120" y="1739"/>
                    <a:pt x="336" y="1955"/>
                  </a:cubicBezTo>
                  <a:cubicBezTo>
                    <a:pt x="464" y="2083"/>
                    <a:pt x="621" y="2179"/>
                    <a:pt x="792" y="2235"/>
                  </a:cubicBezTo>
                  <a:cubicBezTo>
                    <a:pt x="803" y="2238"/>
                    <a:pt x="803" y="2238"/>
                    <a:pt x="803" y="2238"/>
                  </a:cubicBezTo>
                  <a:cubicBezTo>
                    <a:pt x="804" y="2233"/>
                    <a:pt x="804" y="2233"/>
                    <a:pt x="804" y="2233"/>
                  </a:cubicBezTo>
                  <a:cubicBezTo>
                    <a:pt x="342" y="2087"/>
                    <a:pt x="5" y="1654"/>
                    <a:pt x="5" y="1144"/>
                  </a:cubicBezTo>
                  <a:cubicBezTo>
                    <a:pt x="5" y="1088"/>
                    <a:pt x="9" y="1034"/>
                    <a:pt x="16" y="980"/>
                  </a:cubicBezTo>
                  <a:cubicBezTo>
                    <a:pt x="12" y="980"/>
                    <a:pt x="12" y="980"/>
                    <a:pt x="12" y="980"/>
                  </a:cubicBezTo>
                  <a:moveTo>
                    <a:pt x="2223" y="757"/>
                  </a:moveTo>
                  <a:cubicBezTo>
                    <a:pt x="2219" y="759"/>
                    <a:pt x="2219" y="759"/>
                    <a:pt x="2219" y="759"/>
                  </a:cubicBezTo>
                  <a:cubicBezTo>
                    <a:pt x="2263" y="879"/>
                    <a:pt x="2286" y="1009"/>
                    <a:pt x="2286" y="1144"/>
                  </a:cubicBezTo>
                  <a:cubicBezTo>
                    <a:pt x="2286" y="1573"/>
                    <a:pt x="2048" y="1948"/>
                    <a:pt x="1697" y="2143"/>
                  </a:cubicBezTo>
                  <a:cubicBezTo>
                    <a:pt x="1700" y="2148"/>
                    <a:pt x="1700" y="2148"/>
                    <a:pt x="1700" y="2148"/>
                  </a:cubicBezTo>
                  <a:cubicBezTo>
                    <a:pt x="1709" y="2142"/>
                    <a:pt x="1709" y="2142"/>
                    <a:pt x="1709" y="2142"/>
                  </a:cubicBezTo>
                  <a:cubicBezTo>
                    <a:pt x="1799" y="2092"/>
                    <a:pt x="1882" y="2028"/>
                    <a:pt x="1955" y="1955"/>
                  </a:cubicBezTo>
                  <a:cubicBezTo>
                    <a:pt x="2171" y="1739"/>
                    <a:pt x="2291" y="1451"/>
                    <a:pt x="2291" y="1145"/>
                  </a:cubicBezTo>
                  <a:cubicBezTo>
                    <a:pt x="2291" y="1016"/>
                    <a:pt x="2269" y="889"/>
                    <a:pt x="2227" y="767"/>
                  </a:cubicBezTo>
                  <a:cubicBezTo>
                    <a:pt x="2223" y="757"/>
                    <a:pt x="2223" y="757"/>
                    <a:pt x="2223" y="757"/>
                  </a:cubicBezTo>
                  <a:moveTo>
                    <a:pt x="1146" y="0"/>
                  </a:moveTo>
                  <a:cubicBezTo>
                    <a:pt x="910" y="0"/>
                    <a:pt x="684" y="71"/>
                    <a:pt x="492" y="205"/>
                  </a:cubicBezTo>
                  <a:cubicBezTo>
                    <a:pt x="483" y="211"/>
                    <a:pt x="483" y="211"/>
                    <a:pt x="483" y="211"/>
                  </a:cubicBezTo>
                  <a:cubicBezTo>
                    <a:pt x="485" y="214"/>
                    <a:pt x="485" y="214"/>
                    <a:pt x="485" y="214"/>
                  </a:cubicBezTo>
                  <a:cubicBezTo>
                    <a:pt x="672" y="81"/>
                    <a:pt x="900" y="3"/>
                    <a:pt x="1146" y="3"/>
                  </a:cubicBezTo>
                  <a:cubicBezTo>
                    <a:pt x="1464" y="3"/>
                    <a:pt x="1753" y="135"/>
                    <a:pt x="1960" y="346"/>
                  </a:cubicBezTo>
                  <a:cubicBezTo>
                    <a:pt x="1963" y="343"/>
                    <a:pt x="1963" y="343"/>
                    <a:pt x="1963" y="343"/>
                  </a:cubicBezTo>
                  <a:cubicBezTo>
                    <a:pt x="1955" y="336"/>
                    <a:pt x="1955" y="336"/>
                    <a:pt x="1955" y="336"/>
                  </a:cubicBezTo>
                  <a:cubicBezTo>
                    <a:pt x="1739" y="119"/>
                    <a:pt x="1451" y="0"/>
                    <a:pt x="11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0" name="Freeform 30">
              <a:extLst>
                <a:ext uri="{FF2B5EF4-FFF2-40B4-BE49-F238E27FC236}">
                  <a16:creationId xmlns:a16="http://schemas.microsoft.com/office/drawing/2014/main" id="{7760D13E-58E1-485E-8090-C13D8AB8EC1A}"/>
                </a:ext>
              </a:extLst>
            </p:cNvPr>
            <p:cNvSpPr>
              <a:spLocks noEditPoints="1"/>
            </p:cNvSpPr>
            <p:nvPr/>
          </p:nvSpPr>
          <p:spPr bwMode="auto">
            <a:xfrm>
              <a:off x="2789" y="1198"/>
              <a:ext cx="2107" cy="2337"/>
            </a:xfrm>
            <a:custGeom>
              <a:avLst/>
              <a:gdLst>
                <a:gd name="T0" fmla="*/ 255 w 1599"/>
                <a:gd name="T1" fmla="*/ 1709 h 1774"/>
                <a:gd name="T2" fmla="*/ 249 w 1599"/>
                <a:gd name="T3" fmla="*/ 1727 h 1774"/>
                <a:gd name="T4" fmla="*/ 561 w 1599"/>
                <a:gd name="T5" fmla="*/ 1774 h 1774"/>
                <a:gd name="T6" fmla="*/ 830 w 1599"/>
                <a:gd name="T7" fmla="*/ 1739 h 1774"/>
                <a:gd name="T8" fmla="*/ 825 w 1599"/>
                <a:gd name="T9" fmla="*/ 1720 h 1774"/>
                <a:gd name="T10" fmla="*/ 561 w 1599"/>
                <a:gd name="T11" fmla="*/ 1755 h 1774"/>
                <a:gd name="T12" fmla="*/ 255 w 1599"/>
                <a:gd name="T13" fmla="*/ 1709 h 1774"/>
                <a:gd name="T14" fmla="*/ 10 w 1599"/>
                <a:gd name="T15" fmla="*/ 1595 h 1774"/>
                <a:gd name="T16" fmla="*/ 0 w 1599"/>
                <a:gd name="T17" fmla="*/ 1611 h 1774"/>
                <a:gd name="T18" fmla="*/ 229 w 1599"/>
                <a:gd name="T19" fmla="*/ 1720 h 1774"/>
                <a:gd name="T20" fmla="*/ 234 w 1599"/>
                <a:gd name="T21" fmla="*/ 1702 h 1774"/>
                <a:gd name="T22" fmla="*/ 10 w 1599"/>
                <a:gd name="T23" fmla="*/ 1595 h 1774"/>
                <a:gd name="T24" fmla="*/ 1550 w 1599"/>
                <a:gd name="T25" fmla="*/ 397 h 1774"/>
                <a:gd name="T26" fmla="*/ 1532 w 1599"/>
                <a:gd name="T27" fmla="*/ 403 h 1774"/>
                <a:gd name="T28" fmla="*/ 1580 w 1599"/>
                <a:gd name="T29" fmla="*/ 625 h 1774"/>
                <a:gd name="T30" fmla="*/ 1599 w 1599"/>
                <a:gd name="T31" fmla="*/ 623 h 1774"/>
                <a:gd name="T32" fmla="*/ 1550 w 1599"/>
                <a:gd name="T33" fmla="*/ 397 h 1774"/>
                <a:gd name="T34" fmla="*/ 1307 w 1599"/>
                <a:gd name="T35" fmla="*/ 0 h 1774"/>
                <a:gd name="T36" fmla="*/ 1293 w 1599"/>
                <a:gd name="T37" fmla="*/ 14 h 1774"/>
                <a:gd name="T38" fmla="*/ 1525 w 1599"/>
                <a:gd name="T39" fmla="*/ 383 h 1774"/>
                <a:gd name="T40" fmla="*/ 1543 w 1599"/>
                <a:gd name="T41" fmla="*/ 376 h 1774"/>
                <a:gd name="T42" fmla="*/ 1307 w 1599"/>
                <a:gd name="T43" fmla="*/ 0 h 1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9" h="1774">
                  <a:moveTo>
                    <a:pt x="255" y="1709"/>
                  </a:moveTo>
                  <a:cubicBezTo>
                    <a:pt x="249" y="1727"/>
                    <a:pt x="249" y="1727"/>
                    <a:pt x="249" y="1727"/>
                  </a:cubicBezTo>
                  <a:cubicBezTo>
                    <a:pt x="348" y="1758"/>
                    <a:pt x="452" y="1774"/>
                    <a:pt x="561" y="1774"/>
                  </a:cubicBezTo>
                  <a:cubicBezTo>
                    <a:pt x="654" y="1774"/>
                    <a:pt x="744" y="1762"/>
                    <a:pt x="830" y="1739"/>
                  </a:cubicBezTo>
                  <a:cubicBezTo>
                    <a:pt x="825" y="1720"/>
                    <a:pt x="825" y="1720"/>
                    <a:pt x="825" y="1720"/>
                  </a:cubicBezTo>
                  <a:cubicBezTo>
                    <a:pt x="741" y="1743"/>
                    <a:pt x="652" y="1755"/>
                    <a:pt x="561" y="1755"/>
                  </a:cubicBezTo>
                  <a:cubicBezTo>
                    <a:pt x="454" y="1755"/>
                    <a:pt x="352" y="1739"/>
                    <a:pt x="255" y="1709"/>
                  </a:cubicBezTo>
                  <a:moveTo>
                    <a:pt x="10" y="1595"/>
                  </a:moveTo>
                  <a:cubicBezTo>
                    <a:pt x="0" y="1611"/>
                    <a:pt x="0" y="1611"/>
                    <a:pt x="0" y="1611"/>
                  </a:cubicBezTo>
                  <a:cubicBezTo>
                    <a:pt x="71" y="1656"/>
                    <a:pt x="147" y="1693"/>
                    <a:pt x="229" y="1720"/>
                  </a:cubicBezTo>
                  <a:cubicBezTo>
                    <a:pt x="234" y="1702"/>
                    <a:pt x="234" y="1702"/>
                    <a:pt x="234" y="1702"/>
                  </a:cubicBezTo>
                  <a:cubicBezTo>
                    <a:pt x="155" y="1675"/>
                    <a:pt x="80" y="1639"/>
                    <a:pt x="10" y="1595"/>
                  </a:cubicBezTo>
                  <a:moveTo>
                    <a:pt x="1550" y="397"/>
                  </a:moveTo>
                  <a:cubicBezTo>
                    <a:pt x="1532" y="403"/>
                    <a:pt x="1532" y="403"/>
                    <a:pt x="1532" y="403"/>
                  </a:cubicBezTo>
                  <a:cubicBezTo>
                    <a:pt x="1556" y="474"/>
                    <a:pt x="1573" y="548"/>
                    <a:pt x="1580" y="625"/>
                  </a:cubicBezTo>
                  <a:cubicBezTo>
                    <a:pt x="1599" y="623"/>
                    <a:pt x="1599" y="623"/>
                    <a:pt x="1599" y="623"/>
                  </a:cubicBezTo>
                  <a:cubicBezTo>
                    <a:pt x="1591" y="545"/>
                    <a:pt x="1575" y="469"/>
                    <a:pt x="1550" y="397"/>
                  </a:cubicBezTo>
                  <a:moveTo>
                    <a:pt x="1307" y="0"/>
                  </a:moveTo>
                  <a:cubicBezTo>
                    <a:pt x="1293" y="14"/>
                    <a:pt x="1293" y="14"/>
                    <a:pt x="1293" y="14"/>
                  </a:cubicBezTo>
                  <a:cubicBezTo>
                    <a:pt x="1395" y="118"/>
                    <a:pt x="1475" y="243"/>
                    <a:pt x="1525" y="383"/>
                  </a:cubicBezTo>
                  <a:cubicBezTo>
                    <a:pt x="1543" y="376"/>
                    <a:pt x="1543" y="376"/>
                    <a:pt x="1543" y="376"/>
                  </a:cubicBezTo>
                  <a:cubicBezTo>
                    <a:pt x="1492" y="234"/>
                    <a:pt x="1410" y="106"/>
                    <a:pt x="130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1" name="Freeform 31">
              <a:extLst>
                <a:ext uri="{FF2B5EF4-FFF2-40B4-BE49-F238E27FC236}">
                  <a16:creationId xmlns:a16="http://schemas.microsoft.com/office/drawing/2014/main" id="{FB2AEEF9-4A09-4E3F-9F31-B0167F3F4EB0}"/>
                </a:ext>
              </a:extLst>
            </p:cNvPr>
            <p:cNvSpPr>
              <a:spLocks noEditPoints="1"/>
            </p:cNvSpPr>
            <p:nvPr/>
          </p:nvSpPr>
          <p:spPr bwMode="auto">
            <a:xfrm>
              <a:off x="2151" y="784"/>
              <a:ext cx="2753" cy="2705"/>
            </a:xfrm>
            <a:custGeom>
              <a:avLst/>
              <a:gdLst>
                <a:gd name="T0" fmla="*/ 1539 w 2089"/>
                <a:gd name="T1" fmla="*/ 1942 h 2053"/>
                <a:gd name="T2" fmla="*/ 1309 w 2089"/>
                <a:gd name="T3" fmla="*/ 2034 h 2053"/>
                <a:gd name="T4" fmla="*/ 1314 w 2089"/>
                <a:gd name="T5" fmla="*/ 2053 h 2053"/>
                <a:gd name="T6" fmla="*/ 1548 w 2089"/>
                <a:gd name="T7" fmla="*/ 1958 h 2053"/>
                <a:gd name="T8" fmla="*/ 1539 w 2089"/>
                <a:gd name="T9" fmla="*/ 1942 h 2053"/>
                <a:gd name="T10" fmla="*/ 2083 w 2089"/>
                <a:gd name="T11" fmla="*/ 937 h 2053"/>
                <a:gd name="T12" fmla="*/ 2064 w 2089"/>
                <a:gd name="T13" fmla="*/ 939 h 2053"/>
                <a:gd name="T14" fmla="*/ 2070 w 2089"/>
                <a:gd name="T15" fmla="*/ 1044 h 2053"/>
                <a:gd name="T16" fmla="*/ 1558 w 2089"/>
                <a:gd name="T17" fmla="*/ 1931 h 2053"/>
                <a:gd name="T18" fmla="*/ 1567 w 2089"/>
                <a:gd name="T19" fmla="*/ 1948 h 2053"/>
                <a:gd name="T20" fmla="*/ 2089 w 2089"/>
                <a:gd name="T21" fmla="*/ 1044 h 2053"/>
                <a:gd name="T22" fmla="*/ 2083 w 2089"/>
                <a:gd name="T23" fmla="*/ 937 h 2053"/>
                <a:gd name="T24" fmla="*/ 8 w 2089"/>
                <a:gd name="T25" fmla="*/ 915 h 2053"/>
                <a:gd name="T26" fmla="*/ 0 w 2089"/>
                <a:gd name="T27" fmla="*/ 1044 h 2053"/>
                <a:gd name="T28" fmla="*/ 484 w 2089"/>
                <a:gd name="T29" fmla="*/ 1925 h 2053"/>
                <a:gd name="T30" fmla="*/ 494 w 2089"/>
                <a:gd name="T31" fmla="*/ 1909 h 2053"/>
                <a:gd name="T32" fmla="*/ 19 w 2089"/>
                <a:gd name="T33" fmla="*/ 1044 h 2053"/>
                <a:gd name="T34" fmla="*/ 27 w 2089"/>
                <a:gd name="T35" fmla="*/ 917 h 2053"/>
                <a:gd name="T36" fmla="*/ 8 w 2089"/>
                <a:gd name="T37" fmla="*/ 915 h 2053"/>
                <a:gd name="T38" fmla="*/ 439 w 2089"/>
                <a:gd name="T39" fmla="*/ 194 h 2053"/>
                <a:gd name="T40" fmla="*/ 11 w 2089"/>
                <a:gd name="T41" fmla="*/ 893 h 2053"/>
                <a:gd name="T42" fmla="*/ 30 w 2089"/>
                <a:gd name="T43" fmla="*/ 896 h 2053"/>
                <a:gd name="T44" fmla="*/ 450 w 2089"/>
                <a:gd name="T45" fmla="*/ 209 h 2053"/>
                <a:gd name="T46" fmla="*/ 439 w 2089"/>
                <a:gd name="T47" fmla="*/ 194 h 2053"/>
                <a:gd name="T48" fmla="*/ 1045 w 2089"/>
                <a:gd name="T49" fmla="*/ 0 h 2053"/>
                <a:gd name="T50" fmla="*/ 457 w 2089"/>
                <a:gd name="T51" fmla="*/ 181 h 2053"/>
                <a:gd name="T52" fmla="*/ 468 w 2089"/>
                <a:gd name="T53" fmla="*/ 197 h 2053"/>
                <a:gd name="T54" fmla="*/ 1045 w 2089"/>
                <a:gd name="T55" fmla="*/ 19 h 2053"/>
                <a:gd name="T56" fmla="*/ 1762 w 2089"/>
                <a:gd name="T57" fmla="*/ 312 h 2053"/>
                <a:gd name="T58" fmla="*/ 1775 w 2089"/>
                <a:gd name="T59" fmla="*/ 299 h 2053"/>
                <a:gd name="T60" fmla="*/ 1045 w 2089"/>
                <a:gd name="T61"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89" h="2053">
                  <a:moveTo>
                    <a:pt x="1539" y="1942"/>
                  </a:moveTo>
                  <a:cubicBezTo>
                    <a:pt x="1467" y="1982"/>
                    <a:pt x="1390" y="2013"/>
                    <a:pt x="1309" y="2034"/>
                  </a:cubicBezTo>
                  <a:cubicBezTo>
                    <a:pt x="1314" y="2053"/>
                    <a:pt x="1314" y="2053"/>
                    <a:pt x="1314" y="2053"/>
                  </a:cubicBezTo>
                  <a:cubicBezTo>
                    <a:pt x="1397" y="2031"/>
                    <a:pt x="1475" y="1999"/>
                    <a:pt x="1548" y="1958"/>
                  </a:cubicBezTo>
                  <a:cubicBezTo>
                    <a:pt x="1539" y="1942"/>
                    <a:pt x="1539" y="1942"/>
                    <a:pt x="1539" y="1942"/>
                  </a:cubicBezTo>
                  <a:moveTo>
                    <a:pt x="2083" y="937"/>
                  </a:moveTo>
                  <a:cubicBezTo>
                    <a:pt x="2064" y="939"/>
                    <a:pt x="2064" y="939"/>
                    <a:pt x="2064" y="939"/>
                  </a:cubicBezTo>
                  <a:cubicBezTo>
                    <a:pt x="2068" y="973"/>
                    <a:pt x="2070" y="1009"/>
                    <a:pt x="2070" y="1044"/>
                  </a:cubicBezTo>
                  <a:cubicBezTo>
                    <a:pt x="2070" y="1422"/>
                    <a:pt x="1864" y="1754"/>
                    <a:pt x="1558" y="1931"/>
                  </a:cubicBezTo>
                  <a:cubicBezTo>
                    <a:pt x="1567" y="1948"/>
                    <a:pt x="1567" y="1948"/>
                    <a:pt x="1567" y="1948"/>
                  </a:cubicBezTo>
                  <a:cubicBezTo>
                    <a:pt x="1879" y="1767"/>
                    <a:pt x="2089" y="1430"/>
                    <a:pt x="2089" y="1044"/>
                  </a:cubicBezTo>
                  <a:cubicBezTo>
                    <a:pt x="2089" y="1008"/>
                    <a:pt x="2087" y="972"/>
                    <a:pt x="2083" y="937"/>
                  </a:cubicBezTo>
                  <a:moveTo>
                    <a:pt x="8" y="915"/>
                  </a:moveTo>
                  <a:cubicBezTo>
                    <a:pt x="3" y="957"/>
                    <a:pt x="0" y="1000"/>
                    <a:pt x="0" y="1044"/>
                  </a:cubicBezTo>
                  <a:cubicBezTo>
                    <a:pt x="0" y="1414"/>
                    <a:pt x="193" y="1739"/>
                    <a:pt x="484" y="1925"/>
                  </a:cubicBezTo>
                  <a:cubicBezTo>
                    <a:pt x="494" y="1909"/>
                    <a:pt x="494" y="1909"/>
                    <a:pt x="494" y="1909"/>
                  </a:cubicBezTo>
                  <a:cubicBezTo>
                    <a:pt x="209" y="1726"/>
                    <a:pt x="19" y="1407"/>
                    <a:pt x="19" y="1044"/>
                  </a:cubicBezTo>
                  <a:cubicBezTo>
                    <a:pt x="19" y="1001"/>
                    <a:pt x="22" y="959"/>
                    <a:pt x="27" y="917"/>
                  </a:cubicBezTo>
                  <a:cubicBezTo>
                    <a:pt x="8" y="915"/>
                    <a:pt x="8" y="915"/>
                    <a:pt x="8" y="915"/>
                  </a:cubicBezTo>
                  <a:moveTo>
                    <a:pt x="439" y="194"/>
                  </a:moveTo>
                  <a:cubicBezTo>
                    <a:pt x="213" y="355"/>
                    <a:pt x="53" y="606"/>
                    <a:pt x="11" y="893"/>
                  </a:cubicBezTo>
                  <a:cubicBezTo>
                    <a:pt x="30" y="896"/>
                    <a:pt x="30" y="896"/>
                    <a:pt x="30" y="896"/>
                  </a:cubicBezTo>
                  <a:cubicBezTo>
                    <a:pt x="71" y="614"/>
                    <a:pt x="228" y="368"/>
                    <a:pt x="450" y="209"/>
                  </a:cubicBezTo>
                  <a:cubicBezTo>
                    <a:pt x="439" y="194"/>
                    <a:pt x="439" y="194"/>
                    <a:pt x="439" y="194"/>
                  </a:cubicBezTo>
                  <a:moveTo>
                    <a:pt x="1045" y="0"/>
                  </a:moveTo>
                  <a:cubicBezTo>
                    <a:pt x="827" y="0"/>
                    <a:pt x="625" y="67"/>
                    <a:pt x="457" y="181"/>
                  </a:cubicBezTo>
                  <a:cubicBezTo>
                    <a:pt x="468" y="197"/>
                    <a:pt x="468" y="197"/>
                    <a:pt x="468" y="197"/>
                  </a:cubicBezTo>
                  <a:cubicBezTo>
                    <a:pt x="632" y="84"/>
                    <a:pt x="831" y="19"/>
                    <a:pt x="1045" y="19"/>
                  </a:cubicBezTo>
                  <a:cubicBezTo>
                    <a:pt x="1324" y="19"/>
                    <a:pt x="1577" y="131"/>
                    <a:pt x="1762" y="312"/>
                  </a:cubicBezTo>
                  <a:cubicBezTo>
                    <a:pt x="1775" y="299"/>
                    <a:pt x="1775" y="299"/>
                    <a:pt x="1775" y="299"/>
                  </a:cubicBezTo>
                  <a:cubicBezTo>
                    <a:pt x="1587" y="114"/>
                    <a:pt x="1329" y="0"/>
                    <a:pt x="104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2" name="Freeform 32">
              <a:extLst>
                <a:ext uri="{FF2B5EF4-FFF2-40B4-BE49-F238E27FC236}">
                  <a16:creationId xmlns:a16="http://schemas.microsoft.com/office/drawing/2014/main" id="{AF22CA0C-F10B-4BE0-B51F-2B6A5CCCF548}"/>
                </a:ext>
              </a:extLst>
            </p:cNvPr>
            <p:cNvSpPr>
              <a:spLocks/>
            </p:cNvSpPr>
            <p:nvPr/>
          </p:nvSpPr>
          <p:spPr bwMode="auto">
            <a:xfrm>
              <a:off x="4484" y="1188"/>
              <a:ext cx="28" cy="28"/>
            </a:xfrm>
            <a:custGeom>
              <a:avLst/>
              <a:gdLst>
                <a:gd name="T0" fmla="*/ 13 w 21"/>
                <a:gd name="T1" fmla="*/ 0 h 21"/>
                <a:gd name="T2" fmla="*/ 0 w 21"/>
                <a:gd name="T3" fmla="*/ 13 h 21"/>
                <a:gd name="T4" fmla="*/ 7 w 21"/>
                <a:gd name="T5" fmla="*/ 21 h 21"/>
                <a:gd name="T6" fmla="*/ 21 w 21"/>
                <a:gd name="T7" fmla="*/ 7 h 21"/>
                <a:gd name="T8" fmla="*/ 13 w 21"/>
                <a:gd name="T9" fmla="*/ 0 h 21"/>
              </a:gdLst>
              <a:ahLst/>
              <a:cxnLst>
                <a:cxn ang="0">
                  <a:pos x="T0" y="T1"/>
                </a:cxn>
                <a:cxn ang="0">
                  <a:pos x="T2" y="T3"/>
                </a:cxn>
                <a:cxn ang="0">
                  <a:pos x="T4" y="T5"/>
                </a:cxn>
                <a:cxn ang="0">
                  <a:pos x="T6" y="T7"/>
                </a:cxn>
                <a:cxn ang="0">
                  <a:pos x="T8" y="T9"/>
                </a:cxn>
              </a:cxnLst>
              <a:rect l="0" t="0" r="r" b="b"/>
              <a:pathLst>
                <a:path w="21" h="21">
                  <a:moveTo>
                    <a:pt x="13" y="0"/>
                  </a:moveTo>
                  <a:cubicBezTo>
                    <a:pt x="0" y="13"/>
                    <a:pt x="0" y="13"/>
                    <a:pt x="0" y="13"/>
                  </a:cubicBezTo>
                  <a:cubicBezTo>
                    <a:pt x="2" y="16"/>
                    <a:pt x="5" y="18"/>
                    <a:pt x="7" y="21"/>
                  </a:cubicBezTo>
                  <a:cubicBezTo>
                    <a:pt x="21" y="7"/>
                    <a:pt x="21" y="7"/>
                    <a:pt x="21" y="7"/>
                  </a:cubicBezTo>
                  <a:cubicBezTo>
                    <a:pt x="18" y="5"/>
                    <a:pt x="16" y="2"/>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 name="Freeform 33">
              <a:extLst>
                <a:ext uri="{FF2B5EF4-FFF2-40B4-BE49-F238E27FC236}">
                  <a16:creationId xmlns:a16="http://schemas.microsoft.com/office/drawing/2014/main" id="{FEF98C8C-E4DD-42E9-B455-6DD289A33FCC}"/>
                </a:ext>
              </a:extLst>
            </p:cNvPr>
            <p:cNvSpPr>
              <a:spLocks noEditPoints="1"/>
            </p:cNvSpPr>
            <p:nvPr/>
          </p:nvSpPr>
          <p:spPr bwMode="auto">
            <a:xfrm>
              <a:off x="2730" y="1022"/>
              <a:ext cx="1771" cy="184"/>
            </a:xfrm>
            <a:custGeom>
              <a:avLst/>
              <a:gdLst>
                <a:gd name="T0" fmla="*/ 1336 w 1344"/>
                <a:gd name="T1" fmla="*/ 118 h 139"/>
                <a:gd name="T2" fmla="*/ 1323 w 1344"/>
                <a:gd name="T3" fmla="*/ 131 h 139"/>
                <a:gd name="T4" fmla="*/ 1331 w 1344"/>
                <a:gd name="T5" fmla="*/ 139 h 139"/>
                <a:gd name="T6" fmla="*/ 1344 w 1344"/>
                <a:gd name="T7" fmla="*/ 126 h 139"/>
                <a:gd name="T8" fmla="*/ 1336 w 1344"/>
                <a:gd name="T9" fmla="*/ 118 h 139"/>
                <a:gd name="T10" fmla="*/ 18 w 1344"/>
                <a:gd name="T11" fmla="*/ 0 h 139"/>
                <a:gd name="T12" fmla="*/ 0 w 1344"/>
                <a:gd name="T13" fmla="*/ 13 h 139"/>
                <a:gd name="T14" fmla="*/ 11 w 1344"/>
                <a:gd name="T15" fmla="*/ 28 h 139"/>
                <a:gd name="T16" fmla="*/ 29 w 1344"/>
                <a:gd name="T17" fmla="*/ 16 h 139"/>
                <a:gd name="T18" fmla="*/ 18 w 1344"/>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4" h="139">
                  <a:moveTo>
                    <a:pt x="1336" y="118"/>
                  </a:moveTo>
                  <a:cubicBezTo>
                    <a:pt x="1323" y="131"/>
                    <a:pt x="1323" y="131"/>
                    <a:pt x="1323" y="131"/>
                  </a:cubicBezTo>
                  <a:cubicBezTo>
                    <a:pt x="1326" y="134"/>
                    <a:pt x="1328" y="137"/>
                    <a:pt x="1331" y="139"/>
                  </a:cubicBezTo>
                  <a:cubicBezTo>
                    <a:pt x="1344" y="126"/>
                    <a:pt x="1344" y="126"/>
                    <a:pt x="1344" y="126"/>
                  </a:cubicBezTo>
                  <a:cubicBezTo>
                    <a:pt x="1342" y="123"/>
                    <a:pt x="1339" y="121"/>
                    <a:pt x="1336" y="118"/>
                  </a:cubicBezTo>
                  <a:moveTo>
                    <a:pt x="18" y="0"/>
                  </a:moveTo>
                  <a:cubicBezTo>
                    <a:pt x="12" y="4"/>
                    <a:pt x="6" y="8"/>
                    <a:pt x="0" y="13"/>
                  </a:cubicBezTo>
                  <a:cubicBezTo>
                    <a:pt x="11" y="28"/>
                    <a:pt x="11" y="28"/>
                    <a:pt x="11" y="28"/>
                  </a:cubicBezTo>
                  <a:cubicBezTo>
                    <a:pt x="17" y="24"/>
                    <a:pt x="23" y="20"/>
                    <a:pt x="29" y="16"/>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4" name="Freeform 34">
              <a:extLst>
                <a:ext uri="{FF2B5EF4-FFF2-40B4-BE49-F238E27FC236}">
                  <a16:creationId xmlns:a16="http://schemas.microsoft.com/office/drawing/2014/main" id="{C14E0660-83FC-4233-9A41-5DC98E2F7F06}"/>
                </a:ext>
              </a:extLst>
            </p:cNvPr>
            <p:cNvSpPr>
              <a:spLocks/>
            </p:cNvSpPr>
            <p:nvPr/>
          </p:nvSpPr>
          <p:spPr bwMode="auto">
            <a:xfrm>
              <a:off x="4799" y="1693"/>
              <a:ext cx="33" cy="36"/>
            </a:xfrm>
            <a:custGeom>
              <a:avLst/>
              <a:gdLst>
                <a:gd name="T0" fmla="*/ 18 w 25"/>
                <a:gd name="T1" fmla="*/ 0 h 27"/>
                <a:gd name="T2" fmla="*/ 0 w 25"/>
                <a:gd name="T3" fmla="*/ 7 h 27"/>
                <a:gd name="T4" fmla="*/ 7 w 25"/>
                <a:gd name="T5" fmla="*/ 27 h 27"/>
                <a:gd name="T6" fmla="*/ 25 w 25"/>
                <a:gd name="T7" fmla="*/ 21 h 27"/>
                <a:gd name="T8" fmla="*/ 18 w 25"/>
                <a:gd name="T9" fmla="*/ 0 h 27"/>
              </a:gdLst>
              <a:ahLst/>
              <a:cxnLst>
                <a:cxn ang="0">
                  <a:pos x="T0" y="T1"/>
                </a:cxn>
                <a:cxn ang="0">
                  <a:pos x="T2" y="T3"/>
                </a:cxn>
                <a:cxn ang="0">
                  <a:pos x="T4" y="T5"/>
                </a:cxn>
                <a:cxn ang="0">
                  <a:pos x="T6" y="T7"/>
                </a:cxn>
                <a:cxn ang="0">
                  <a:pos x="T8" y="T9"/>
                </a:cxn>
              </a:cxnLst>
              <a:rect l="0" t="0" r="r" b="b"/>
              <a:pathLst>
                <a:path w="25" h="27">
                  <a:moveTo>
                    <a:pt x="18" y="0"/>
                  </a:moveTo>
                  <a:cubicBezTo>
                    <a:pt x="0" y="7"/>
                    <a:pt x="0" y="7"/>
                    <a:pt x="0" y="7"/>
                  </a:cubicBezTo>
                  <a:cubicBezTo>
                    <a:pt x="3" y="13"/>
                    <a:pt x="5" y="20"/>
                    <a:pt x="7" y="27"/>
                  </a:cubicBezTo>
                  <a:cubicBezTo>
                    <a:pt x="25" y="21"/>
                    <a:pt x="25" y="21"/>
                    <a:pt x="25" y="21"/>
                  </a:cubicBezTo>
                  <a:cubicBezTo>
                    <a:pt x="23" y="14"/>
                    <a:pt x="21" y="7"/>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5" name="Freeform 35">
              <a:extLst>
                <a:ext uri="{FF2B5EF4-FFF2-40B4-BE49-F238E27FC236}">
                  <a16:creationId xmlns:a16="http://schemas.microsoft.com/office/drawing/2014/main" id="{90481247-FDBB-40FC-A02C-D6FC2D1ED715}"/>
                </a:ext>
              </a:extLst>
            </p:cNvPr>
            <p:cNvSpPr>
              <a:spLocks/>
            </p:cNvSpPr>
            <p:nvPr/>
          </p:nvSpPr>
          <p:spPr bwMode="auto">
            <a:xfrm>
              <a:off x="4179" y="3328"/>
              <a:ext cx="37" cy="36"/>
            </a:xfrm>
            <a:custGeom>
              <a:avLst/>
              <a:gdLst>
                <a:gd name="T0" fmla="*/ 19 w 28"/>
                <a:gd name="T1" fmla="*/ 0 h 27"/>
                <a:gd name="T2" fmla="*/ 0 w 28"/>
                <a:gd name="T3" fmla="*/ 11 h 27"/>
                <a:gd name="T4" fmla="*/ 9 w 28"/>
                <a:gd name="T5" fmla="*/ 27 h 27"/>
                <a:gd name="T6" fmla="*/ 28 w 28"/>
                <a:gd name="T7" fmla="*/ 17 h 27"/>
                <a:gd name="T8" fmla="*/ 19 w 28"/>
                <a:gd name="T9" fmla="*/ 0 h 27"/>
              </a:gdLst>
              <a:ahLst/>
              <a:cxnLst>
                <a:cxn ang="0">
                  <a:pos x="T0" y="T1"/>
                </a:cxn>
                <a:cxn ang="0">
                  <a:pos x="T2" y="T3"/>
                </a:cxn>
                <a:cxn ang="0">
                  <a:pos x="T4" y="T5"/>
                </a:cxn>
                <a:cxn ang="0">
                  <a:pos x="T6" y="T7"/>
                </a:cxn>
                <a:cxn ang="0">
                  <a:pos x="T8" y="T9"/>
                </a:cxn>
              </a:cxnLst>
              <a:rect l="0" t="0" r="r" b="b"/>
              <a:pathLst>
                <a:path w="28" h="27">
                  <a:moveTo>
                    <a:pt x="19" y="0"/>
                  </a:moveTo>
                  <a:cubicBezTo>
                    <a:pt x="12" y="4"/>
                    <a:pt x="6" y="7"/>
                    <a:pt x="0" y="11"/>
                  </a:cubicBezTo>
                  <a:cubicBezTo>
                    <a:pt x="9" y="27"/>
                    <a:pt x="9" y="27"/>
                    <a:pt x="9" y="27"/>
                  </a:cubicBezTo>
                  <a:cubicBezTo>
                    <a:pt x="15" y="24"/>
                    <a:pt x="22" y="20"/>
                    <a:pt x="28" y="17"/>
                  </a:cubicBezTo>
                  <a:cubicBezTo>
                    <a:pt x="19" y="0"/>
                    <a:pt x="19" y="0"/>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6" name="Freeform 36">
              <a:extLst>
                <a:ext uri="{FF2B5EF4-FFF2-40B4-BE49-F238E27FC236}">
                  <a16:creationId xmlns:a16="http://schemas.microsoft.com/office/drawing/2014/main" id="{C5A8DD69-7B13-4824-96AC-3A6608E2C4B1}"/>
                </a:ext>
              </a:extLst>
            </p:cNvPr>
            <p:cNvSpPr>
              <a:spLocks/>
            </p:cNvSpPr>
            <p:nvPr/>
          </p:nvSpPr>
          <p:spPr bwMode="auto">
            <a:xfrm>
              <a:off x="3091" y="3440"/>
              <a:ext cx="34" cy="33"/>
            </a:xfrm>
            <a:custGeom>
              <a:avLst/>
              <a:gdLst>
                <a:gd name="T0" fmla="*/ 5 w 26"/>
                <a:gd name="T1" fmla="*/ 0 h 25"/>
                <a:gd name="T2" fmla="*/ 0 w 26"/>
                <a:gd name="T3" fmla="*/ 18 h 25"/>
                <a:gd name="T4" fmla="*/ 20 w 26"/>
                <a:gd name="T5" fmla="*/ 25 h 25"/>
                <a:gd name="T6" fmla="*/ 26 w 26"/>
                <a:gd name="T7" fmla="*/ 7 h 25"/>
                <a:gd name="T8" fmla="*/ 5 w 26"/>
                <a:gd name="T9" fmla="*/ 0 h 25"/>
              </a:gdLst>
              <a:ahLst/>
              <a:cxnLst>
                <a:cxn ang="0">
                  <a:pos x="T0" y="T1"/>
                </a:cxn>
                <a:cxn ang="0">
                  <a:pos x="T2" y="T3"/>
                </a:cxn>
                <a:cxn ang="0">
                  <a:pos x="T4" y="T5"/>
                </a:cxn>
                <a:cxn ang="0">
                  <a:pos x="T6" y="T7"/>
                </a:cxn>
                <a:cxn ang="0">
                  <a:pos x="T8" y="T9"/>
                </a:cxn>
              </a:cxnLst>
              <a:rect l="0" t="0" r="r" b="b"/>
              <a:pathLst>
                <a:path w="26" h="25">
                  <a:moveTo>
                    <a:pt x="5" y="0"/>
                  </a:moveTo>
                  <a:cubicBezTo>
                    <a:pt x="0" y="18"/>
                    <a:pt x="0" y="18"/>
                    <a:pt x="0" y="18"/>
                  </a:cubicBezTo>
                  <a:cubicBezTo>
                    <a:pt x="6" y="20"/>
                    <a:pt x="13" y="23"/>
                    <a:pt x="20" y="25"/>
                  </a:cubicBezTo>
                  <a:cubicBezTo>
                    <a:pt x="26" y="7"/>
                    <a:pt x="26" y="7"/>
                    <a:pt x="26" y="7"/>
                  </a:cubicBezTo>
                  <a:cubicBezTo>
                    <a:pt x="19" y="5"/>
                    <a:pt x="12" y="2"/>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7" name="Freeform 37">
              <a:extLst>
                <a:ext uri="{FF2B5EF4-FFF2-40B4-BE49-F238E27FC236}">
                  <a16:creationId xmlns:a16="http://schemas.microsoft.com/office/drawing/2014/main" id="{240E8BF0-F935-4E0A-B982-4D1850A21D96}"/>
                </a:ext>
              </a:extLst>
            </p:cNvPr>
            <p:cNvSpPr>
              <a:spLocks/>
            </p:cNvSpPr>
            <p:nvPr/>
          </p:nvSpPr>
          <p:spPr bwMode="auto">
            <a:xfrm>
              <a:off x="2162" y="1960"/>
              <a:ext cx="29" cy="32"/>
            </a:xfrm>
            <a:custGeom>
              <a:avLst/>
              <a:gdLst>
                <a:gd name="T0" fmla="*/ 3 w 22"/>
                <a:gd name="T1" fmla="*/ 0 h 24"/>
                <a:gd name="T2" fmla="*/ 0 w 22"/>
                <a:gd name="T3" fmla="*/ 22 h 24"/>
                <a:gd name="T4" fmla="*/ 19 w 22"/>
                <a:gd name="T5" fmla="*/ 24 h 24"/>
                <a:gd name="T6" fmla="*/ 22 w 22"/>
                <a:gd name="T7" fmla="*/ 3 h 24"/>
                <a:gd name="T8" fmla="*/ 3 w 22"/>
                <a:gd name="T9" fmla="*/ 0 h 24"/>
              </a:gdLst>
              <a:ahLst/>
              <a:cxnLst>
                <a:cxn ang="0">
                  <a:pos x="T0" y="T1"/>
                </a:cxn>
                <a:cxn ang="0">
                  <a:pos x="T2" y="T3"/>
                </a:cxn>
                <a:cxn ang="0">
                  <a:pos x="T4" y="T5"/>
                </a:cxn>
                <a:cxn ang="0">
                  <a:pos x="T6" y="T7"/>
                </a:cxn>
                <a:cxn ang="0">
                  <a:pos x="T8" y="T9"/>
                </a:cxn>
              </a:cxnLst>
              <a:rect l="0" t="0" r="r" b="b"/>
              <a:pathLst>
                <a:path w="22" h="24">
                  <a:moveTo>
                    <a:pt x="3" y="0"/>
                  </a:moveTo>
                  <a:cubicBezTo>
                    <a:pt x="2" y="8"/>
                    <a:pt x="1" y="15"/>
                    <a:pt x="0" y="22"/>
                  </a:cubicBezTo>
                  <a:cubicBezTo>
                    <a:pt x="19" y="24"/>
                    <a:pt x="19" y="24"/>
                    <a:pt x="19" y="24"/>
                  </a:cubicBezTo>
                  <a:cubicBezTo>
                    <a:pt x="20" y="17"/>
                    <a:pt x="21" y="10"/>
                    <a:pt x="22" y="3"/>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8" name="Freeform 38">
              <a:extLst>
                <a:ext uri="{FF2B5EF4-FFF2-40B4-BE49-F238E27FC236}">
                  <a16:creationId xmlns:a16="http://schemas.microsoft.com/office/drawing/2014/main" id="{4F57D419-A058-4485-9A67-36F04826C372}"/>
                </a:ext>
              </a:extLst>
            </p:cNvPr>
            <p:cNvSpPr>
              <a:spLocks/>
            </p:cNvSpPr>
            <p:nvPr/>
          </p:nvSpPr>
          <p:spPr bwMode="auto">
            <a:xfrm>
              <a:off x="3528" y="1420"/>
              <a:ext cx="248" cy="44"/>
            </a:xfrm>
            <a:custGeom>
              <a:avLst/>
              <a:gdLst>
                <a:gd name="T0" fmla="*/ 0 w 188"/>
                <a:gd name="T1" fmla="*/ 0 h 33"/>
                <a:gd name="T2" fmla="*/ 0 w 188"/>
                <a:gd name="T3" fmla="*/ 0 h 33"/>
                <a:gd name="T4" fmla="*/ 0 w 188"/>
                <a:gd name="T5" fmla="*/ 0 h 33"/>
                <a:gd name="T6" fmla="*/ 188 w 188"/>
                <a:gd name="T7" fmla="*/ 33 h 33"/>
                <a:gd name="T8" fmla="*/ 188 w 188"/>
                <a:gd name="T9" fmla="*/ 33 h 33"/>
                <a:gd name="T10" fmla="*/ 0 w 188"/>
                <a:gd name="T11" fmla="*/ 0 h 33"/>
              </a:gdLst>
              <a:ahLst/>
              <a:cxnLst>
                <a:cxn ang="0">
                  <a:pos x="T0" y="T1"/>
                </a:cxn>
                <a:cxn ang="0">
                  <a:pos x="T2" y="T3"/>
                </a:cxn>
                <a:cxn ang="0">
                  <a:pos x="T4" y="T5"/>
                </a:cxn>
                <a:cxn ang="0">
                  <a:pos x="T6" y="T7"/>
                </a:cxn>
                <a:cxn ang="0">
                  <a:pos x="T8" y="T9"/>
                </a:cxn>
                <a:cxn ang="0">
                  <a:pos x="T10" y="T11"/>
                </a:cxn>
              </a:cxnLst>
              <a:rect l="0" t="0" r="r" b="b"/>
              <a:pathLst>
                <a:path w="188" h="33">
                  <a:moveTo>
                    <a:pt x="0" y="0"/>
                  </a:moveTo>
                  <a:cubicBezTo>
                    <a:pt x="0" y="0"/>
                    <a:pt x="0" y="0"/>
                    <a:pt x="0" y="0"/>
                  </a:cubicBezTo>
                  <a:cubicBezTo>
                    <a:pt x="0" y="0"/>
                    <a:pt x="0" y="0"/>
                    <a:pt x="0" y="0"/>
                  </a:cubicBezTo>
                  <a:cubicBezTo>
                    <a:pt x="65" y="0"/>
                    <a:pt x="129" y="12"/>
                    <a:pt x="188" y="33"/>
                  </a:cubicBezTo>
                  <a:cubicBezTo>
                    <a:pt x="188" y="33"/>
                    <a:pt x="188" y="33"/>
                    <a:pt x="188" y="33"/>
                  </a:cubicBezTo>
                  <a:cubicBezTo>
                    <a:pt x="129" y="12"/>
                    <a:pt x="65"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9" name="Freeform 39">
              <a:extLst>
                <a:ext uri="{FF2B5EF4-FFF2-40B4-BE49-F238E27FC236}">
                  <a16:creationId xmlns:a16="http://schemas.microsoft.com/office/drawing/2014/main" id="{62D1A612-2D5F-4F5C-BD19-18612D7D7292}"/>
                </a:ext>
              </a:extLst>
            </p:cNvPr>
            <p:cNvSpPr>
              <a:spLocks/>
            </p:cNvSpPr>
            <p:nvPr/>
          </p:nvSpPr>
          <p:spPr bwMode="auto">
            <a:xfrm>
              <a:off x="3855" y="2727"/>
              <a:ext cx="145" cy="95"/>
            </a:xfrm>
            <a:custGeom>
              <a:avLst/>
              <a:gdLst>
                <a:gd name="T0" fmla="*/ 110 w 110"/>
                <a:gd name="T1" fmla="*/ 0 h 72"/>
                <a:gd name="T2" fmla="*/ 0 w 110"/>
                <a:gd name="T3" fmla="*/ 72 h 72"/>
                <a:gd name="T4" fmla="*/ 110 w 110"/>
                <a:gd name="T5" fmla="*/ 0 h 72"/>
                <a:gd name="T6" fmla="*/ 110 w 110"/>
                <a:gd name="T7" fmla="*/ 0 h 72"/>
              </a:gdLst>
              <a:ahLst/>
              <a:cxnLst>
                <a:cxn ang="0">
                  <a:pos x="T0" y="T1"/>
                </a:cxn>
                <a:cxn ang="0">
                  <a:pos x="T2" y="T3"/>
                </a:cxn>
                <a:cxn ang="0">
                  <a:pos x="T4" y="T5"/>
                </a:cxn>
                <a:cxn ang="0">
                  <a:pos x="T6" y="T7"/>
                </a:cxn>
              </a:cxnLst>
              <a:rect l="0" t="0" r="r" b="b"/>
              <a:pathLst>
                <a:path w="110" h="72">
                  <a:moveTo>
                    <a:pt x="110" y="0"/>
                  </a:moveTo>
                  <a:cubicBezTo>
                    <a:pt x="76" y="28"/>
                    <a:pt x="40" y="52"/>
                    <a:pt x="0" y="72"/>
                  </a:cubicBezTo>
                  <a:cubicBezTo>
                    <a:pt x="40" y="52"/>
                    <a:pt x="76" y="28"/>
                    <a:pt x="110" y="0"/>
                  </a:cubicBezTo>
                  <a:cubicBezTo>
                    <a:pt x="110" y="0"/>
                    <a:pt x="110" y="0"/>
                    <a:pt x="11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0" name="Freeform 41">
              <a:extLst>
                <a:ext uri="{FF2B5EF4-FFF2-40B4-BE49-F238E27FC236}">
                  <a16:creationId xmlns:a16="http://schemas.microsoft.com/office/drawing/2014/main" id="{6E9ED8AF-8DC9-4162-8A99-3C481F1A4F78}"/>
                </a:ext>
              </a:extLst>
            </p:cNvPr>
            <p:cNvSpPr>
              <a:spLocks noEditPoints="1"/>
            </p:cNvSpPr>
            <p:nvPr/>
          </p:nvSpPr>
          <p:spPr bwMode="auto">
            <a:xfrm>
              <a:off x="3268" y="1095"/>
              <a:ext cx="1296" cy="1067"/>
            </a:xfrm>
            <a:custGeom>
              <a:avLst/>
              <a:gdLst>
                <a:gd name="T0" fmla="*/ 198 w 984"/>
                <a:gd name="T1" fmla="*/ 22 h 810"/>
                <a:gd name="T2" fmla="*/ 5 w 984"/>
                <a:gd name="T3" fmla="*/ 46 h 810"/>
                <a:gd name="T4" fmla="*/ 29 w 984"/>
                <a:gd name="T5" fmla="*/ 140 h 810"/>
                <a:gd name="T6" fmla="*/ 198 w 984"/>
                <a:gd name="T7" fmla="*/ 119 h 810"/>
                <a:gd name="T8" fmla="*/ 887 w 984"/>
                <a:gd name="T9" fmla="*/ 808 h 810"/>
                <a:gd name="T10" fmla="*/ 887 w 984"/>
                <a:gd name="T11" fmla="*/ 810 h 810"/>
                <a:gd name="T12" fmla="*/ 984 w 984"/>
                <a:gd name="T13" fmla="*/ 810 h 810"/>
                <a:gd name="T14" fmla="*/ 984 w 984"/>
                <a:gd name="T15" fmla="*/ 809 h 810"/>
                <a:gd name="T16" fmla="*/ 940 w 984"/>
                <a:gd name="T17" fmla="*/ 549 h 810"/>
                <a:gd name="T18" fmla="*/ 937 w 984"/>
                <a:gd name="T19" fmla="*/ 539 h 810"/>
                <a:gd name="T20" fmla="*/ 957 w 984"/>
                <a:gd name="T21" fmla="*/ 532 h 810"/>
                <a:gd name="T22" fmla="*/ 777 w 984"/>
                <a:gd name="T23" fmla="*/ 245 h 810"/>
                <a:gd name="T24" fmla="*/ 762 w 984"/>
                <a:gd name="T25" fmla="*/ 261 h 810"/>
                <a:gd name="T26" fmla="*/ 754 w 984"/>
                <a:gd name="T27" fmla="*/ 253 h 810"/>
                <a:gd name="T28" fmla="*/ 198 w 984"/>
                <a:gd name="T29" fmla="*/ 22 h 810"/>
                <a:gd name="T30" fmla="*/ 198 w 984"/>
                <a:gd name="T31" fmla="*/ 0 h 810"/>
                <a:gd name="T32" fmla="*/ 0 w 984"/>
                <a:gd name="T33" fmla="*/ 24 h 810"/>
                <a:gd name="T34" fmla="*/ 0 w 984"/>
                <a:gd name="T35" fmla="*/ 25 h 810"/>
                <a:gd name="T36" fmla="*/ 198 w 984"/>
                <a:gd name="T37" fmla="*/ 1 h 810"/>
                <a:gd name="T38" fmla="*/ 762 w 984"/>
                <a:gd name="T39" fmla="*/ 230 h 810"/>
                <a:gd name="T40" fmla="*/ 762 w 984"/>
                <a:gd name="T41" fmla="*/ 230 h 810"/>
                <a:gd name="T42" fmla="*/ 198 w 984"/>
                <a:gd name="T4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4" h="810">
                  <a:moveTo>
                    <a:pt x="198" y="22"/>
                  </a:moveTo>
                  <a:cubicBezTo>
                    <a:pt x="132" y="22"/>
                    <a:pt x="67" y="30"/>
                    <a:pt x="5" y="46"/>
                  </a:cubicBezTo>
                  <a:cubicBezTo>
                    <a:pt x="29" y="140"/>
                    <a:pt x="29" y="140"/>
                    <a:pt x="29" y="140"/>
                  </a:cubicBezTo>
                  <a:cubicBezTo>
                    <a:pt x="84" y="126"/>
                    <a:pt x="140" y="119"/>
                    <a:pt x="198" y="119"/>
                  </a:cubicBezTo>
                  <a:cubicBezTo>
                    <a:pt x="578" y="119"/>
                    <a:pt x="887" y="428"/>
                    <a:pt x="887" y="808"/>
                  </a:cubicBezTo>
                  <a:cubicBezTo>
                    <a:pt x="887" y="810"/>
                    <a:pt x="887" y="810"/>
                    <a:pt x="887" y="810"/>
                  </a:cubicBezTo>
                  <a:cubicBezTo>
                    <a:pt x="984" y="810"/>
                    <a:pt x="984" y="810"/>
                    <a:pt x="984" y="810"/>
                  </a:cubicBezTo>
                  <a:cubicBezTo>
                    <a:pt x="984" y="810"/>
                    <a:pt x="984" y="809"/>
                    <a:pt x="984" y="809"/>
                  </a:cubicBezTo>
                  <a:cubicBezTo>
                    <a:pt x="984" y="720"/>
                    <a:pt x="970" y="633"/>
                    <a:pt x="940" y="549"/>
                  </a:cubicBezTo>
                  <a:cubicBezTo>
                    <a:pt x="937" y="539"/>
                    <a:pt x="937" y="539"/>
                    <a:pt x="937" y="539"/>
                  </a:cubicBezTo>
                  <a:cubicBezTo>
                    <a:pt x="957" y="532"/>
                    <a:pt x="957" y="532"/>
                    <a:pt x="957" y="532"/>
                  </a:cubicBezTo>
                  <a:cubicBezTo>
                    <a:pt x="918" y="424"/>
                    <a:pt x="856" y="326"/>
                    <a:pt x="777" y="245"/>
                  </a:cubicBezTo>
                  <a:cubicBezTo>
                    <a:pt x="762" y="261"/>
                    <a:pt x="762" y="261"/>
                    <a:pt x="762" y="261"/>
                  </a:cubicBezTo>
                  <a:cubicBezTo>
                    <a:pt x="754" y="253"/>
                    <a:pt x="754" y="253"/>
                    <a:pt x="754" y="253"/>
                  </a:cubicBezTo>
                  <a:cubicBezTo>
                    <a:pt x="605" y="104"/>
                    <a:pt x="408" y="22"/>
                    <a:pt x="198" y="22"/>
                  </a:cubicBezTo>
                  <a:moveTo>
                    <a:pt x="198" y="0"/>
                  </a:moveTo>
                  <a:cubicBezTo>
                    <a:pt x="131" y="0"/>
                    <a:pt x="64" y="8"/>
                    <a:pt x="0" y="24"/>
                  </a:cubicBezTo>
                  <a:cubicBezTo>
                    <a:pt x="0" y="25"/>
                    <a:pt x="0" y="25"/>
                    <a:pt x="0" y="25"/>
                  </a:cubicBezTo>
                  <a:cubicBezTo>
                    <a:pt x="64" y="9"/>
                    <a:pt x="130" y="1"/>
                    <a:pt x="198" y="1"/>
                  </a:cubicBezTo>
                  <a:cubicBezTo>
                    <a:pt x="410" y="1"/>
                    <a:pt x="610" y="82"/>
                    <a:pt x="762" y="230"/>
                  </a:cubicBezTo>
                  <a:cubicBezTo>
                    <a:pt x="762" y="230"/>
                    <a:pt x="762" y="230"/>
                    <a:pt x="762" y="230"/>
                  </a:cubicBezTo>
                  <a:cubicBezTo>
                    <a:pt x="616" y="88"/>
                    <a:pt x="417" y="0"/>
                    <a:pt x="19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1" name="Freeform 42">
              <a:extLst>
                <a:ext uri="{FF2B5EF4-FFF2-40B4-BE49-F238E27FC236}">
                  <a16:creationId xmlns:a16="http://schemas.microsoft.com/office/drawing/2014/main" id="{77B4C5BD-7481-4A18-BAC6-7E4710BFB0C5}"/>
                </a:ext>
              </a:extLst>
            </p:cNvPr>
            <p:cNvSpPr>
              <a:spLocks noEditPoints="1"/>
            </p:cNvSpPr>
            <p:nvPr/>
          </p:nvSpPr>
          <p:spPr bwMode="auto">
            <a:xfrm>
              <a:off x="3268" y="1096"/>
              <a:ext cx="1325" cy="1066"/>
            </a:xfrm>
            <a:custGeom>
              <a:avLst/>
              <a:gdLst>
                <a:gd name="T0" fmla="*/ 957 w 1006"/>
                <a:gd name="T1" fmla="*/ 531 h 809"/>
                <a:gd name="T2" fmla="*/ 937 w 1006"/>
                <a:gd name="T3" fmla="*/ 538 h 809"/>
                <a:gd name="T4" fmla="*/ 940 w 1006"/>
                <a:gd name="T5" fmla="*/ 548 h 809"/>
                <a:gd name="T6" fmla="*/ 984 w 1006"/>
                <a:gd name="T7" fmla="*/ 808 h 809"/>
                <a:gd name="T8" fmla="*/ 984 w 1006"/>
                <a:gd name="T9" fmla="*/ 809 h 809"/>
                <a:gd name="T10" fmla="*/ 1006 w 1006"/>
                <a:gd name="T11" fmla="*/ 809 h 809"/>
                <a:gd name="T12" fmla="*/ 1006 w 1006"/>
                <a:gd name="T13" fmla="*/ 807 h 809"/>
                <a:gd name="T14" fmla="*/ 957 w 1006"/>
                <a:gd name="T15" fmla="*/ 531 h 809"/>
                <a:gd name="T16" fmla="*/ 198 w 1006"/>
                <a:gd name="T17" fmla="*/ 0 h 809"/>
                <a:gd name="T18" fmla="*/ 0 w 1006"/>
                <a:gd name="T19" fmla="*/ 24 h 809"/>
                <a:gd name="T20" fmla="*/ 5 w 1006"/>
                <a:gd name="T21" fmla="*/ 45 h 809"/>
                <a:gd name="T22" fmla="*/ 198 w 1006"/>
                <a:gd name="T23" fmla="*/ 21 h 809"/>
                <a:gd name="T24" fmla="*/ 754 w 1006"/>
                <a:gd name="T25" fmla="*/ 252 h 809"/>
                <a:gd name="T26" fmla="*/ 762 w 1006"/>
                <a:gd name="T27" fmla="*/ 260 h 809"/>
                <a:gd name="T28" fmla="*/ 777 w 1006"/>
                <a:gd name="T29" fmla="*/ 244 h 809"/>
                <a:gd name="T30" fmla="*/ 762 w 1006"/>
                <a:gd name="T31" fmla="*/ 229 h 809"/>
                <a:gd name="T32" fmla="*/ 762 w 1006"/>
                <a:gd name="T33" fmla="*/ 229 h 809"/>
                <a:gd name="T34" fmla="*/ 198 w 1006"/>
                <a:gd name="T35"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809">
                  <a:moveTo>
                    <a:pt x="957" y="531"/>
                  </a:moveTo>
                  <a:cubicBezTo>
                    <a:pt x="937" y="538"/>
                    <a:pt x="937" y="538"/>
                    <a:pt x="937" y="538"/>
                  </a:cubicBezTo>
                  <a:cubicBezTo>
                    <a:pt x="940" y="548"/>
                    <a:pt x="940" y="548"/>
                    <a:pt x="940" y="548"/>
                  </a:cubicBezTo>
                  <a:cubicBezTo>
                    <a:pt x="970" y="632"/>
                    <a:pt x="984" y="719"/>
                    <a:pt x="984" y="808"/>
                  </a:cubicBezTo>
                  <a:cubicBezTo>
                    <a:pt x="984" y="808"/>
                    <a:pt x="984" y="809"/>
                    <a:pt x="984" y="809"/>
                  </a:cubicBezTo>
                  <a:cubicBezTo>
                    <a:pt x="1006" y="809"/>
                    <a:pt x="1006" y="809"/>
                    <a:pt x="1006" y="809"/>
                  </a:cubicBezTo>
                  <a:cubicBezTo>
                    <a:pt x="1006" y="807"/>
                    <a:pt x="1006" y="807"/>
                    <a:pt x="1006" y="807"/>
                  </a:cubicBezTo>
                  <a:cubicBezTo>
                    <a:pt x="1006" y="710"/>
                    <a:pt x="988" y="617"/>
                    <a:pt x="957" y="531"/>
                  </a:cubicBezTo>
                  <a:moveTo>
                    <a:pt x="198" y="0"/>
                  </a:moveTo>
                  <a:cubicBezTo>
                    <a:pt x="130" y="0"/>
                    <a:pt x="64" y="8"/>
                    <a:pt x="0" y="24"/>
                  </a:cubicBezTo>
                  <a:cubicBezTo>
                    <a:pt x="5" y="45"/>
                    <a:pt x="5" y="45"/>
                    <a:pt x="5" y="45"/>
                  </a:cubicBezTo>
                  <a:cubicBezTo>
                    <a:pt x="67" y="29"/>
                    <a:pt x="132" y="21"/>
                    <a:pt x="198" y="21"/>
                  </a:cubicBezTo>
                  <a:cubicBezTo>
                    <a:pt x="408" y="21"/>
                    <a:pt x="605" y="103"/>
                    <a:pt x="754" y="252"/>
                  </a:cubicBezTo>
                  <a:cubicBezTo>
                    <a:pt x="762" y="260"/>
                    <a:pt x="762" y="260"/>
                    <a:pt x="762" y="260"/>
                  </a:cubicBezTo>
                  <a:cubicBezTo>
                    <a:pt x="777" y="244"/>
                    <a:pt x="777" y="244"/>
                    <a:pt x="777" y="244"/>
                  </a:cubicBezTo>
                  <a:cubicBezTo>
                    <a:pt x="772" y="239"/>
                    <a:pt x="767" y="234"/>
                    <a:pt x="762" y="229"/>
                  </a:cubicBezTo>
                  <a:cubicBezTo>
                    <a:pt x="762" y="229"/>
                    <a:pt x="762" y="229"/>
                    <a:pt x="762" y="229"/>
                  </a:cubicBezTo>
                  <a:cubicBezTo>
                    <a:pt x="610" y="81"/>
                    <a:pt x="410" y="0"/>
                    <a:pt x="19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2" name="Freeform 43">
              <a:extLst>
                <a:ext uri="{FF2B5EF4-FFF2-40B4-BE49-F238E27FC236}">
                  <a16:creationId xmlns:a16="http://schemas.microsoft.com/office/drawing/2014/main" id="{D51F3015-671A-4A67-9D0D-A42A7333EA8A}"/>
                </a:ext>
              </a:extLst>
            </p:cNvPr>
            <p:cNvSpPr>
              <a:spLocks/>
            </p:cNvSpPr>
            <p:nvPr/>
          </p:nvSpPr>
          <p:spPr bwMode="auto">
            <a:xfrm>
              <a:off x="2491" y="2158"/>
              <a:ext cx="1296" cy="1066"/>
            </a:xfrm>
            <a:custGeom>
              <a:avLst/>
              <a:gdLst>
                <a:gd name="T0" fmla="*/ 97 w 983"/>
                <a:gd name="T1" fmla="*/ 0 h 809"/>
                <a:gd name="T2" fmla="*/ 0 w 983"/>
                <a:gd name="T3" fmla="*/ 0 h 809"/>
                <a:gd name="T4" fmla="*/ 0 w 983"/>
                <a:gd name="T5" fmla="*/ 2 h 809"/>
                <a:gd name="T6" fmla="*/ 230 w 983"/>
                <a:gd name="T7" fmla="*/ 559 h 809"/>
                <a:gd name="T8" fmla="*/ 544 w 983"/>
                <a:gd name="T9" fmla="*/ 751 h 809"/>
                <a:gd name="T10" fmla="*/ 554 w 983"/>
                <a:gd name="T11" fmla="*/ 754 h 809"/>
                <a:gd name="T12" fmla="*/ 548 w 983"/>
                <a:gd name="T13" fmla="*/ 773 h 809"/>
                <a:gd name="T14" fmla="*/ 787 w 983"/>
                <a:gd name="T15" fmla="*/ 809 h 809"/>
                <a:gd name="T16" fmla="*/ 983 w 983"/>
                <a:gd name="T17" fmla="*/ 785 h 809"/>
                <a:gd name="T18" fmla="*/ 955 w 983"/>
                <a:gd name="T19" fmla="*/ 670 h 809"/>
                <a:gd name="T20" fmla="*/ 787 w 983"/>
                <a:gd name="T21" fmla="*/ 690 h 809"/>
                <a:gd name="T22" fmla="*/ 97 w 983"/>
                <a:gd name="T23" fmla="*/ 1 h 809"/>
                <a:gd name="T24" fmla="*/ 97 w 983"/>
                <a:gd name="T25"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3" h="809">
                  <a:moveTo>
                    <a:pt x="97" y="0"/>
                  </a:moveTo>
                  <a:cubicBezTo>
                    <a:pt x="0" y="0"/>
                    <a:pt x="0" y="0"/>
                    <a:pt x="0" y="0"/>
                  </a:cubicBezTo>
                  <a:cubicBezTo>
                    <a:pt x="0" y="1"/>
                    <a:pt x="0" y="2"/>
                    <a:pt x="0" y="2"/>
                  </a:cubicBezTo>
                  <a:cubicBezTo>
                    <a:pt x="0" y="212"/>
                    <a:pt x="81" y="410"/>
                    <a:pt x="230" y="559"/>
                  </a:cubicBezTo>
                  <a:cubicBezTo>
                    <a:pt x="319" y="648"/>
                    <a:pt x="425" y="712"/>
                    <a:pt x="544" y="751"/>
                  </a:cubicBezTo>
                  <a:cubicBezTo>
                    <a:pt x="554" y="754"/>
                    <a:pt x="554" y="754"/>
                    <a:pt x="554" y="754"/>
                  </a:cubicBezTo>
                  <a:cubicBezTo>
                    <a:pt x="548" y="773"/>
                    <a:pt x="548" y="773"/>
                    <a:pt x="548" y="773"/>
                  </a:cubicBezTo>
                  <a:cubicBezTo>
                    <a:pt x="623" y="796"/>
                    <a:pt x="703" y="809"/>
                    <a:pt x="787" y="809"/>
                  </a:cubicBezTo>
                  <a:cubicBezTo>
                    <a:pt x="853" y="809"/>
                    <a:pt x="919" y="801"/>
                    <a:pt x="983" y="785"/>
                  </a:cubicBezTo>
                  <a:cubicBezTo>
                    <a:pt x="955" y="670"/>
                    <a:pt x="955" y="670"/>
                    <a:pt x="955" y="670"/>
                  </a:cubicBezTo>
                  <a:cubicBezTo>
                    <a:pt x="900" y="683"/>
                    <a:pt x="843" y="690"/>
                    <a:pt x="787" y="690"/>
                  </a:cubicBezTo>
                  <a:cubicBezTo>
                    <a:pt x="406" y="690"/>
                    <a:pt x="97" y="381"/>
                    <a:pt x="97" y="1"/>
                  </a:cubicBezTo>
                  <a:cubicBezTo>
                    <a:pt x="97" y="0"/>
                    <a:pt x="97" y="0"/>
                    <a:pt x="9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3" name="Freeform 44">
              <a:extLst>
                <a:ext uri="{FF2B5EF4-FFF2-40B4-BE49-F238E27FC236}">
                  <a16:creationId xmlns:a16="http://schemas.microsoft.com/office/drawing/2014/main" id="{7080BEBF-EA1C-439F-9F7E-A8C10CA445C4}"/>
                </a:ext>
              </a:extLst>
            </p:cNvPr>
            <p:cNvSpPr>
              <a:spLocks/>
            </p:cNvSpPr>
            <p:nvPr/>
          </p:nvSpPr>
          <p:spPr bwMode="auto">
            <a:xfrm>
              <a:off x="2462" y="2158"/>
              <a:ext cx="759" cy="1018"/>
            </a:xfrm>
            <a:custGeom>
              <a:avLst/>
              <a:gdLst>
                <a:gd name="T0" fmla="*/ 22 w 576"/>
                <a:gd name="T1" fmla="*/ 0 h 773"/>
                <a:gd name="T2" fmla="*/ 0 w 576"/>
                <a:gd name="T3" fmla="*/ 0 h 773"/>
                <a:gd name="T4" fmla="*/ 0 w 576"/>
                <a:gd name="T5" fmla="*/ 1 h 773"/>
                <a:gd name="T6" fmla="*/ 570 w 576"/>
                <a:gd name="T7" fmla="*/ 773 h 773"/>
                <a:gd name="T8" fmla="*/ 576 w 576"/>
                <a:gd name="T9" fmla="*/ 754 h 773"/>
                <a:gd name="T10" fmla="*/ 566 w 576"/>
                <a:gd name="T11" fmla="*/ 751 h 773"/>
                <a:gd name="T12" fmla="*/ 252 w 576"/>
                <a:gd name="T13" fmla="*/ 559 h 773"/>
                <a:gd name="T14" fmla="*/ 22 w 576"/>
                <a:gd name="T15" fmla="*/ 2 h 773"/>
                <a:gd name="T16" fmla="*/ 22 w 576"/>
                <a:gd name="T17"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773">
                  <a:moveTo>
                    <a:pt x="22" y="0"/>
                  </a:moveTo>
                  <a:cubicBezTo>
                    <a:pt x="0" y="0"/>
                    <a:pt x="0" y="0"/>
                    <a:pt x="0" y="0"/>
                  </a:cubicBezTo>
                  <a:cubicBezTo>
                    <a:pt x="0" y="1"/>
                    <a:pt x="0" y="1"/>
                    <a:pt x="0" y="1"/>
                  </a:cubicBezTo>
                  <a:cubicBezTo>
                    <a:pt x="0" y="363"/>
                    <a:pt x="240" y="671"/>
                    <a:pt x="570" y="773"/>
                  </a:cubicBezTo>
                  <a:cubicBezTo>
                    <a:pt x="576" y="754"/>
                    <a:pt x="576" y="754"/>
                    <a:pt x="576" y="754"/>
                  </a:cubicBezTo>
                  <a:cubicBezTo>
                    <a:pt x="566" y="751"/>
                    <a:pt x="566" y="751"/>
                    <a:pt x="566" y="751"/>
                  </a:cubicBezTo>
                  <a:cubicBezTo>
                    <a:pt x="447" y="712"/>
                    <a:pt x="341" y="648"/>
                    <a:pt x="252" y="559"/>
                  </a:cubicBezTo>
                  <a:cubicBezTo>
                    <a:pt x="103" y="410"/>
                    <a:pt x="22" y="212"/>
                    <a:pt x="22" y="2"/>
                  </a:cubicBezTo>
                  <a:cubicBezTo>
                    <a:pt x="22" y="2"/>
                    <a:pt x="22" y="1"/>
                    <a:pt x="2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4" name="Freeform 45">
              <a:extLst>
                <a:ext uri="{FF2B5EF4-FFF2-40B4-BE49-F238E27FC236}">
                  <a16:creationId xmlns:a16="http://schemas.microsoft.com/office/drawing/2014/main" id="{B82F1B0B-D970-44F7-8575-69234E0DB558}"/>
                </a:ext>
              </a:extLst>
            </p:cNvPr>
            <p:cNvSpPr>
              <a:spLocks/>
            </p:cNvSpPr>
            <p:nvPr/>
          </p:nvSpPr>
          <p:spPr bwMode="auto">
            <a:xfrm>
              <a:off x="3776" y="1385"/>
              <a:ext cx="575" cy="1407"/>
            </a:xfrm>
            <a:custGeom>
              <a:avLst/>
              <a:gdLst>
                <a:gd name="T0" fmla="*/ 21 w 436"/>
                <a:gd name="T1" fmla="*/ 0 h 1068"/>
                <a:gd name="T2" fmla="*/ 0 w 436"/>
                <a:gd name="T3" fmla="*/ 60 h 1068"/>
                <a:gd name="T4" fmla="*/ 372 w 436"/>
                <a:gd name="T5" fmla="*/ 586 h 1068"/>
                <a:gd name="T6" fmla="*/ 372 w 436"/>
                <a:gd name="T7" fmla="*/ 588 h 1068"/>
                <a:gd name="T8" fmla="*/ 372 w 436"/>
                <a:gd name="T9" fmla="*/ 588 h 1068"/>
                <a:gd name="T10" fmla="*/ 372 w 436"/>
                <a:gd name="T11" fmla="*/ 588 h 1068"/>
                <a:gd name="T12" fmla="*/ 372 w 436"/>
                <a:gd name="T13" fmla="*/ 590 h 1068"/>
                <a:gd name="T14" fmla="*/ 170 w 436"/>
                <a:gd name="T15" fmla="*/ 1019 h 1068"/>
                <a:gd name="T16" fmla="*/ 211 w 436"/>
                <a:gd name="T17" fmla="*/ 1068 h 1068"/>
                <a:gd name="T18" fmla="*/ 436 w 436"/>
                <a:gd name="T19" fmla="*/ 588 h 1068"/>
                <a:gd name="T20" fmla="*/ 21 w 436"/>
                <a:gd name="T21" fmla="*/ 0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1068">
                  <a:moveTo>
                    <a:pt x="21" y="0"/>
                  </a:moveTo>
                  <a:cubicBezTo>
                    <a:pt x="0" y="60"/>
                    <a:pt x="0" y="60"/>
                    <a:pt x="0" y="60"/>
                  </a:cubicBezTo>
                  <a:cubicBezTo>
                    <a:pt x="216" y="137"/>
                    <a:pt x="372" y="344"/>
                    <a:pt x="372" y="586"/>
                  </a:cubicBezTo>
                  <a:cubicBezTo>
                    <a:pt x="372" y="588"/>
                    <a:pt x="372" y="588"/>
                    <a:pt x="372" y="588"/>
                  </a:cubicBezTo>
                  <a:cubicBezTo>
                    <a:pt x="372" y="588"/>
                    <a:pt x="372" y="588"/>
                    <a:pt x="372" y="588"/>
                  </a:cubicBezTo>
                  <a:cubicBezTo>
                    <a:pt x="372" y="588"/>
                    <a:pt x="372" y="588"/>
                    <a:pt x="372" y="588"/>
                  </a:cubicBezTo>
                  <a:cubicBezTo>
                    <a:pt x="372" y="590"/>
                    <a:pt x="372" y="590"/>
                    <a:pt x="372" y="590"/>
                  </a:cubicBezTo>
                  <a:cubicBezTo>
                    <a:pt x="372" y="762"/>
                    <a:pt x="293" y="916"/>
                    <a:pt x="170" y="1019"/>
                  </a:cubicBezTo>
                  <a:cubicBezTo>
                    <a:pt x="211" y="1068"/>
                    <a:pt x="211" y="1068"/>
                    <a:pt x="211" y="1068"/>
                  </a:cubicBezTo>
                  <a:cubicBezTo>
                    <a:pt x="354" y="948"/>
                    <a:pt x="436" y="774"/>
                    <a:pt x="436" y="588"/>
                  </a:cubicBezTo>
                  <a:cubicBezTo>
                    <a:pt x="436" y="325"/>
                    <a:pt x="269" y="89"/>
                    <a:pt x="2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5" name="Freeform 46">
              <a:extLst>
                <a:ext uri="{FF2B5EF4-FFF2-40B4-BE49-F238E27FC236}">
                  <a16:creationId xmlns:a16="http://schemas.microsoft.com/office/drawing/2014/main" id="{F8FDF939-3C4D-4B99-B3FC-BB11A9CDFB67}"/>
                </a:ext>
              </a:extLst>
            </p:cNvPr>
            <p:cNvSpPr>
              <a:spLocks/>
            </p:cNvSpPr>
            <p:nvPr/>
          </p:nvSpPr>
          <p:spPr bwMode="auto">
            <a:xfrm>
              <a:off x="3776" y="1464"/>
              <a:ext cx="490" cy="695"/>
            </a:xfrm>
            <a:custGeom>
              <a:avLst/>
              <a:gdLst>
                <a:gd name="T0" fmla="*/ 0 w 372"/>
                <a:gd name="T1" fmla="*/ 0 h 528"/>
                <a:gd name="T2" fmla="*/ 0 w 372"/>
                <a:gd name="T3" fmla="*/ 0 h 528"/>
                <a:gd name="T4" fmla="*/ 372 w 372"/>
                <a:gd name="T5" fmla="*/ 528 h 528"/>
                <a:gd name="T6" fmla="*/ 372 w 372"/>
                <a:gd name="T7" fmla="*/ 526 h 528"/>
                <a:gd name="T8" fmla="*/ 0 w 372"/>
                <a:gd name="T9" fmla="*/ 0 h 528"/>
              </a:gdLst>
              <a:ahLst/>
              <a:cxnLst>
                <a:cxn ang="0">
                  <a:pos x="T0" y="T1"/>
                </a:cxn>
                <a:cxn ang="0">
                  <a:pos x="T2" y="T3"/>
                </a:cxn>
                <a:cxn ang="0">
                  <a:pos x="T4" y="T5"/>
                </a:cxn>
                <a:cxn ang="0">
                  <a:pos x="T6" y="T7"/>
                </a:cxn>
                <a:cxn ang="0">
                  <a:pos x="T8" y="T9"/>
                </a:cxn>
              </a:cxnLst>
              <a:rect l="0" t="0" r="r" b="b"/>
              <a:pathLst>
                <a:path w="372" h="528">
                  <a:moveTo>
                    <a:pt x="0" y="0"/>
                  </a:moveTo>
                  <a:cubicBezTo>
                    <a:pt x="0" y="0"/>
                    <a:pt x="0" y="0"/>
                    <a:pt x="0" y="0"/>
                  </a:cubicBezTo>
                  <a:cubicBezTo>
                    <a:pt x="217" y="77"/>
                    <a:pt x="372" y="285"/>
                    <a:pt x="372" y="528"/>
                  </a:cubicBezTo>
                  <a:cubicBezTo>
                    <a:pt x="372" y="526"/>
                    <a:pt x="372" y="526"/>
                    <a:pt x="372" y="526"/>
                  </a:cubicBezTo>
                  <a:cubicBezTo>
                    <a:pt x="372" y="284"/>
                    <a:pt x="216" y="77"/>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6" name="Freeform 47">
              <a:extLst>
                <a:ext uri="{FF2B5EF4-FFF2-40B4-BE49-F238E27FC236}">
                  <a16:creationId xmlns:a16="http://schemas.microsoft.com/office/drawing/2014/main" id="{3623B7B4-6D8D-458F-9E4E-D8C600121DC7}"/>
                </a:ext>
              </a:extLst>
            </p:cNvPr>
            <p:cNvSpPr>
              <a:spLocks/>
            </p:cNvSpPr>
            <p:nvPr/>
          </p:nvSpPr>
          <p:spPr bwMode="auto">
            <a:xfrm>
              <a:off x="4000" y="2159"/>
              <a:ext cx="266" cy="568"/>
            </a:xfrm>
            <a:custGeom>
              <a:avLst/>
              <a:gdLst>
                <a:gd name="T0" fmla="*/ 202 w 202"/>
                <a:gd name="T1" fmla="*/ 0 h 431"/>
                <a:gd name="T2" fmla="*/ 0 w 202"/>
                <a:gd name="T3" fmla="*/ 431 h 431"/>
                <a:gd name="T4" fmla="*/ 0 w 202"/>
                <a:gd name="T5" fmla="*/ 431 h 431"/>
                <a:gd name="T6" fmla="*/ 202 w 202"/>
                <a:gd name="T7" fmla="*/ 2 h 431"/>
                <a:gd name="T8" fmla="*/ 202 w 202"/>
                <a:gd name="T9" fmla="*/ 0 h 431"/>
                <a:gd name="T10" fmla="*/ 202 w 202"/>
                <a:gd name="T11" fmla="*/ 0 h 431"/>
                <a:gd name="T12" fmla="*/ 202 w 202"/>
                <a:gd name="T13" fmla="*/ 0 h 431"/>
              </a:gdLst>
              <a:ahLst/>
              <a:cxnLst>
                <a:cxn ang="0">
                  <a:pos x="T0" y="T1"/>
                </a:cxn>
                <a:cxn ang="0">
                  <a:pos x="T2" y="T3"/>
                </a:cxn>
                <a:cxn ang="0">
                  <a:pos x="T4" y="T5"/>
                </a:cxn>
                <a:cxn ang="0">
                  <a:pos x="T6" y="T7"/>
                </a:cxn>
                <a:cxn ang="0">
                  <a:pos x="T8" y="T9"/>
                </a:cxn>
                <a:cxn ang="0">
                  <a:pos x="T10" y="T11"/>
                </a:cxn>
                <a:cxn ang="0">
                  <a:pos x="T12" y="T13"/>
                </a:cxn>
              </a:cxnLst>
              <a:rect l="0" t="0" r="r" b="b"/>
              <a:pathLst>
                <a:path w="202" h="431">
                  <a:moveTo>
                    <a:pt x="202" y="0"/>
                  </a:moveTo>
                  <a:cubicBezTo>
                    <a:pt x="202" y="173"/>
                    <a:pt x="124" y="328"/>
                    <a:pt x="0" y="431"/>
                  </a:cubicBezTo>
                  <a:cubicBezTo>
                    <a:pt x="0" y="431"/>
                    <a:pt x="0" y="431"/>
                    <a:pt x="0" y="431"/>
                  </a:cubicBezTo>
                  <a:cubicBezTo>
                    <a:pt x="123" y="328"/>
                    <a:pt x="202" y="174"/>
                    <a:pt x="202" y="2"/>
                  </a:cubicBezTo>
                  <a:cubicBezTo>
                    <a:pt x="202" y="0"/>
                    <a:pt x="202" y="0"/>
                    <a:pt x="202" y="0"/>
                  </a:cubicBezTo>
                  <a:cubicBezTo>
                    <a:pt x="202" y="0"/>
                    <a:pt x="202" y="0"/>
                    <a:pt x="202" y="0"/>
                  </a:cubicBezTo>
                  <a:cubicBezTo>
                    <a:pt x="202" y="0"/>
                    <a:pt x="202" y="0"/>
                    <a:pt x="20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7" name="Freeform 49">
              <a:extLst>
                <a:ext uri="{FF2B5EF4-FFF2-40B4-BE49-F238E27FC236}">
                  <a16:creationId xmlns:a16="http://schemas.microsoft.com/office/drawing/2014/main" id="{E905B331-7C0B-48E4-8AD5-8F09146DA3CE}"/>
                </a:ext>
              </a:extLst>
            </p:cNvPr>
            <p:cNvSpPr>
              <a:spLocks/>
            </p:cNvSpPr>
            <p:nvPr/>
          </p:nvSpPr>
          <p:spPr bwMode="auto">
            <a:xfrm>
              <a:off x="2705" y="1810"/>
              <a:ext cx="303" cy="933"/>
            </a:xfrm>
            <a:custGeom>
              <a:avLst/>
              <a:gdLst>
                <a:gd name="T0" fmla="*/ 59 w 230"/>
                <a:gd name="T1" fmla="*/ 0 h 708"/>
                <a:gd name="T2" fmla="*/ 0 w 230"/>
                <a:gd name="T3" fmla="*/ 265 h 708"/>
                <a:gd name="T4" fmla="*/ 185 w 230"/>
                <a:gd name="T5" fmla="*/ 708 h 708"/>
                <a:gd name="T6" fmla="*/ 230 w 230"/>
                <a:gd name="T7" fmla="*/ 663 h 708"/>
                <a:gd name="T8" fmla="*/ 207 w 230"/>
                <a:gd name="T9" fmla="*/ 639 h 708"/>
                <a:gd name="T10" fmla="*/ 207 w 230"/>
                <a:gd name="T11" fmla="*/ 639 h 708"/>
                <a:gd name="T12" fmla="*/ 64 w 230"/>
                <a:gd name="T13" fmla="*/ 265 h 708"/>
                <a:gd name="T14" fmla="*/ 64 w 230"/>
                <a:gd name="T15" fmla="*/ 265 h 708"/>
                <a:gd name="T16" fmla="*/ 64 w 230"/>
                <a:gd name="T17" fmla="*/ 265 h 708"/>
                <a:gd name="T18" fmla="*/ 64 w 230"/>
                <a:gd name="T19" fmla="*/ 265 h 708"/>
                <a:gd name="T20" fmla="*/ 64 w 230"/>
                <a:gd name="T21" fmla="*/ 265 h 708"/>
                <a:gd name="T22" fmla="*/ 117 w 230"/>
                <a:gd name="T23" fmla="*/ 27 h 708"/>
                <a:gd name="T24" fmla="*/ 59 w 230"/>
                <a:gd name="T25"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708">
                  <a:moveTo>
                    <a:pt x="59" y="0"/>
                  </a:moveTo>
                  <a:cubicBezTo>
                    <a:pt x="20" y="83"/>
                    <a:pt x="0" y="172"/>
                    <a:pt x="0" y="265"/>
                  </a:cubicBezTo>
                  <a:cubicBezTo>
                    <a:pt x="0" y="433"/>
                    <a:pt x="66" y="590"/>
                    <a:pt x="185" y="708"/>
                  </a:cubicBezTo>
                  <a:cubicBezTo>
                    <a:pt x="230" y="663"/>
                    <a:pt x="230" y="663"/>
                    <a:pt x="230" y="663"/>
                  </a:cubicBezTo>
                  <a:cubicBezTo>
                    <a:pt x="222" y="655"/>
                    <a:pt x="214" y="647"/>
                    <a:pt x="207" y="639"/>
                  </a:cubicBezTo>
                  <a:cubicBezTo>
                    <a:pt x="207" y="639"/>
                    <a:pt x="207" y="639"/>
                    <a:pt x="207" y="639"/>
                  </a:cubicBezTo>
                  <a:cubicBezTo>
                    <a:pt x="118" y="540"/>
                    <a:pt x="64" y="409"/>
                    <a:pt x="64" y="265"/>
                  </a:cubicBezTo>
                  <a:cubicBezTo>
                    <a:pt x="64" y="265"/>
                    <a:pt x="64" y="265"/>
                    <a:pt x="64" y="265"/>
                  </a:cubicBezTo>
                  <a:cubicBezTo>
                    <a:pt x="64" y="265"/>
                    <a:pt x="64" y="265"/>
                    <a:pt x="64" y="265"/>
                  </a:cubicBezTo>
                  <a:cubicBezTo>
                    <a:pt x="64" y="265"/>
                    <a:pt x="64" y="265"/>
                    <a:pt x="64" y="265"/>
                  </a:cubicBezTo>
                  <a:cubicBezTo>
                    <a:pt x="64" y="265"/>
                    <a:pt x="64" y="265"/>
                    <a:pt x="64" y="265"/>
                  </a:cubicBezTo>
                  <a:cubicBezTo>
                    <a:pt x="64" y="180"/>
                    <a:pt x="83" y="99"/>
                    <a:pt x="117" y="27"/>
                  </a:cubicBezTo>
                  <a:cubicBezTo>
                    <a:pt x="59" y="0"/>
                    <a:pt x="59" y="0"/>
                    <a:pt x="5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8" name="Freeform 50">
              <a:extLst>
                <a:ext uri="{FF2B5EF4-FFF2-40B4-BE49-F238E27FC236}">
                  <a16:creationId xmlns:a16="http://schemas.microsoft.com/office/drawing/2014/main" id="{7DF78C84-FC1C-4D8A-9B4F-4B75C965E67E}"/>
                </a:ext>
              </a:extLst>
            </p:cNvPr>
            <p:cNvSpPr>
              <a:spLocks/>
            </p:cNvSpPr>
            <p:nvPr/>
          </p:nvSpPr>
          <p:spPr bwMode="auto">
            <a:xfrm>
              <a:off x="2789" y="2159"/>
              <a:ext cx="189" cy="493"/>
            </a:xfrm>
            <a:custGeom>
              <a:avLst/>
              <a:gdLst>
                <a:gd name="T0" fmla="*/ 0 w 143"/>
                <a:gd name="T1" fmla="*/ 0 h 374"/>
                <a:gd name="T2" fmla="*/ 0 w 143"/>
                <a:gd name="T3" fmla="*/ 0 h 374"/>
                <a:gd name="T4" fmla="*/ 143 w 143"/>
                <a:gd name="T5" fmla="*/ 374 h 374"/>
                <a:gd name="T6" fmla="*/ 0 w 143"/>
                <a:gd name="T7" fmla="*/ 0 h 374"/>
              </a:gdLst>
              <a:ahLst/>
              <a:cxnLst>
                <a:cxn ang="0">
                  <a:pos x="T0" y="T1"/>
                </a:cxn>
                <a:cxn ang="0">
                  <a:pos x="T2" y="T3"/>
                </a:cxn>
                <a:cxn ang="0">
                  <a:pos x="T4" y="T5"/>
                </a:cxn>
                <a:cxn ang="0">
                  <a:pos x="T6" y="T7"/>
                </a:cxn>
              </a:cxnLst>
              <a:rect l="0" t="0" r="r" b="b"/>
              <a:pathLst>
                <a:path w="143" h="374">
                  <a:moveTo>
                    <a:pt x="0" y="0"/>
                  </a:moveTo>
                  <a:cubicBezTo>
                    <a:pt x="0" y="0"/>
                    <a:pt x="0" y="0"/>
                    <a:pt x="0" y="0"/>
                  </a:cubicBezTo>
                  <a:cubicBezTo>
                    <a:pt x="0" y="144"/>
                    <a:pt x="54" y="275"/>
                    <a:pt x="143" y="374"/>
                  </a:cubicBezTo>
                  <a:cubicBezTo>
                    <a:pt x="54" y="275"/>
                    <a:pt x="0" y="144"/>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sp>
        <p:nvSpPr>
          <p:cNvPr id="57" name="TextBox 56">
            <a:extLst>
              <a:ext uri="{FF2B5EF4-FFF2-40B4-BE49-F238E27FC236}">
                <a16:creationId xmlns:a16="http://schemas.microsoft.com/office/drawing/2014/main" id="{FB84E50E-2C36-4F46-8078-BFFE140F8822}"/>
              </a:ext>
            </a:extLst>
          </p:cNvPr>
          <p:cNvSpPr txBox="1"/>
          <p:nvPr/>
        </p:nvSpPr>
        <p:spPr>
          <a:xfrm>
            <a:off x="1826954" y="1845138"/>
            <a:ext cx="8538092" cy="2554545"/>
          </a:xfrm>
          <a:prstGeom prst="rect">
            <a:avLst/>
          </a:prstGeom>
          <a:noFill/>
        </p:spPr>
        <p:txBody>
          <a:bodyPr wrap="square" rtlCol="0">
            <a:spAutoFit/>
          </a:bodyPr>
          <a:lstStyle/>
          <a:p>
            <a:pPr algn="ctr"/>
            <a:r>
              <a:rPr lang="es-US" sz="3200" b="1" dirty="0">
                <a:solidFill>
                  <a:schemeClr val="accent1">
                    <a:lumMod val="75000"/>
                  </a:schemeClr>
                </a:solidFill>
                <a:latin typeface="Arial" panose="020B0604020202020204" pitchFamily="34" charset="0"/>
                <a:cs typeface="Times New Roman" panose="02020603050405020304" pitchFamily="18" charset="0"/>
              </a:rPr>
              <a:t>ESTRATEGIA TERRITORIAL PARA CONTRIBUIR EN EL PROCESO DE SOCIALIZACIÓN, PROMOCIÓN Y DIFUSIÓN DEL PREMIO “MANUELA ESPEJO” 2023</a:t>
            </a:r>
          </a:p>
        </p:txBody>
      </p:sp>
      <p:pic>
        <p:nvPicPr>
          <p:cNvPr id="51" name="Imagen 50"/>
          <p:cNvPicPr>
            <a:picLocks noChangeAspect="1"/>
          </p:cNvPicPr>
          <p:nvPr/>
        </p:nvPicPr>
        <p:blipFill>
          <a:blip r:embed="rId2"/>
          <a:stretch>
            <a:fillRect/>
          </a:stretch>
        </p:blipFill>
        <p:spPr>
          <a:xfrm>
            <a:off x="0" y="6557219"/>
            <a:ext cx="8651251" cy="337500"/>
          </a:xfrm>
          <a:prstGeom prst="rect">
            <a:avLst/>
          </a:prstGeom>
        </p:spPr>
      </p:pic>
      <p:pic>
        <p:nvPicPr>
          <p:cNvPr id="52" name="Imagen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55" name="Imagen 54"/>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9779596"/>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790016433"/>
              </p:ext>
            </p:extLst>
          </p:nvPr>
        </p:nvGraphicFramePr>
        <p:xfrm>
          <a:off x="1139330" y="1173235"/>
          <a:ext cx="10437189" cy="4511530"/>
        </p:xfrm>
        <a:graphic>
          <a:graphicData uri="http://schemas.openxmlformats.org/drawingml/2006/table">
            <a:tbl>
              <a:tblPr>
                <a:tableStyleId>{5C22544A-7EE6-4342-B048-85BDC9FD1C3A}</a:tableStyleId>
              </a:tblPr>
              <a:tblGrid>
                <a:gridCol w="2813086">
                  <a:extLst>
                    <a:ext uri="{9D8B030D-6E8A-4147-A177-3AD203B41FA5}">
                      <a16:colId xmlns:a16="http://schemas.microsoft.com/office/drawing/2014/main" val="20000"/>
                    </a:ext>
                  </a:extLst>
                </a:gridCol>
                <a:gridCol w="3500374">
                  <a:extLst>
                    <a:ext uri="{9D8B030D-6E8A-4147-A177-3AD203B41FA5}">
                      <a16:colId xmlns:a16="http://schemas.microsoft.com/office/drawing/2014/main" val="20001"/>
                    </a:ext>
                  </a:extLst>
                </a:gridCol>
                <a:gridCol w="2331696">
                  <a:extLst>
                    <a:ext uri="{9D8B030D-6E8A-4147-A177-3AD203B41FA5}">
                      <a16:colId xmlns:a16="http://schemas.microsoft.com/office/drawing/2014/main" val="20002"/>
                    </a:ext>
                  </a:extLst>
                </a:gridCol>
                <a:gridCol w="1792033">
                  <a:extLst>
                    <a:ext uri="{9D8B030D-6E8A-4147-A177-3AD203B41FA5}">
                      <a16:colId xmlns:a16="http://schemas.microsoft.com/office/drawing/2014/main" val="20003"/>
                    </a:ext>
                  </a:extLst>
                </a:gridCol>
              </a:tblGrid>
              <a:tr h="587123">
                <a:tc>
                  <a:txBody>
                    <a:bodyPr/>
                    <a:lstStyle/>
                    <a:p>
                      <a:pPr algn="ctr" fontAlgn="ctr"/>
                      <a:r>
                        <a:rPr lang="es-EC" sz="1300" b="1" u="none" strike="noStrike" dirty="0">
                          <a:solidFill>
                            <a:srgbClr val="C00000"/>
                          </a:solidFill>
                          <a:effectLst/>
                        </a:rPr>
                        <a:t>ACCIONES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ACTIVIDADES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RESULTADOS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MEDIOS DE VERIFICACIÓN </a:t>
                      </a:r>
                      <a:endParaRPr lang="es-EC" sz="1300" b="1" i="0" u="none" strike="noStrike" dirty="0">
                        <a:solidFill>
                          <a:srgbClr val="C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1528475">
                <a:tc>
                  <a:txBody>
                    <a:bodyPr/>
                    <a:lstStyle/>
                    <a:p>
                      <a:pPr algn="ctr" fontAlgn="ctr"/>
                      <a:r>
                        <a:rPr lang="es-EC" sz="1300" b="1" u="none" strike="noStrike" dirty="0">
                          <a:solidFill>
                            <a:schemeClr val="accent1">
                              <a:lumMod val="75000"/>
                            </a:schemeClr>
                          </a:solidFill>
                          <a:effectLst/>
                        </a:rPr>
                        <a:t>4. Coordinación directa a nivel interinstitucional y con aliados estratégicos para difusión directa de la convocatoria, bases y reglamento del premio.</a:t>
                      </a:r>
                      <a:endParaRPr lang="es-EC" sz="1300" b="1" i="0" u="none" strike="noStrike" dirty="0">
                        <a:solidFill>
                          <a:schemeClr val="accent1">
                            <a:lumMod val="75000"/>
                          </a:schemeClr>
                        </a:solidFill>
                        <a:effectLst/>
                        <a:latin typeface="Calibri" panose="020F0502020204030204" pitchFamily="34" charset="0"/>
                      </a:endParaRPr>
                    </a:p>
                  </a:txBody>
                  <a:tcPr marL="9525" marR="9525" marT="9525" marB="0" anchor="ctr"/>
                </a:tc>
                <a:tc>
                  <a:txBody>
                    <a:bodyPr/>
                    <a:lstStyle/>
                    <a:p>
                      <a:pPr algn="l" fontAlgn="t"/>
                      <a:r>
                        <a:rPr lang="es-EC" sz="1300" u="none" strike="noStrike" dirty="0">
                          <a:solidFill>
                            <a:schemeClr val="accent1">
                              <a:lumMod val="75000"/>
                            </a:schemeClr>
                          </a:solidFill>
                          <a:effectLst/>
                        </a:rPr>
                        <a:t>Coordinar con Secretarías de Cultura, Educación, Ambiente y Desarrollo Productivos, así como el Consejo Consultivo de Mujeres Rurales, el Consejo de Protección de derechos, las Casas Somos y aliados estratégicos para socializar, promover y difundir la convocatoria y el reglamento para la postulación al premio "Manuela Espejo"</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Cada entidad mencionada tienen un aporte estratégico en la difusión territorial, de acuerdo a su campo.</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Informes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2395932">
                <a:tc>
                  <a:txBody>
                    <a:bodyPr/>
                    <a:lstStyle/>
                    <a:p>
                      <a:pPr algn="ctr" fontAlgn="ctr"/>
                      <a:r>
                        <a:rPr lang="es-EC" sz="1300" b="1" u="none" strike="noStrike" dirty="0">
                          <a:solidFill>
                            <a:schemeClr val="accent1">
                              <a:lumMod val="75000"/>
                            </a:schemeClr>
                          </a:solidFill>
                          <a:effectLst/>
                        </a:rPr>
                        <a:t>5. Actividades de difusión presencial en diferentes barrios del Distrito metropolitano de Quito. </a:t>
                      </a:r>
                      <a:endParaRPr lang="es-EC" sz="1300" b="1" i="0" u="none" strike="noStrike" dirty="0">
                        <a:solidFill>
                          <a:schemeClr val="accent1">
                            <a:lumMod val="75000"/>
                          </a:schemeClr>
                        </a:solidFill>
                        <a:effectLst/>
                        <a:latin typeface="Calibri" panose="020F0502020204030204" pitchFamily="34" charset="0"/>
                      </a:endParaRPr>
                    </a:p>
                  </a:txBody>
                  <a:tcPr marL="9525" marR="9525" marT="9525" marB="0" anchor="ctr"/>
                </a:tc>
                <a:tc>
                  <a:txBody>
                    <a:bodyPr/>
                    <a:lstStyle/>
                    <a:p>
                      <a:pPr algn="l" fontAlgn="t"/>
                      <a:r>
                        <a:rPr lang="es-EC" sz="1300" u="none" strike="noStrike" dirty="0">
                          <a:solidFill>
                            <a:schemeClr val="accent1">
                              <a:lumMod val="75000"/>
                            </a:schemeClr>
                          </a:solidFill>
                          <a:effectLst/>
                        </a:rPr>
                        <a:t>Articular las actividades presenciales planificadas por las distintas unidades de las Administraciones Zonales, para socializar, promover y difundir la convocatoria y el reglamento para la postulación al premio "Manuela Espejo"</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Socialización, promoción y difusión presencial de  la convocatoria y el reglamento para la postulación al premio "Manuela Espejo", realizada por los equipos técnicos de cada una de las Administraciones Zonales, en las diferentes actividades presenciales que mantienen en territorio para impulsar este importante premio.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Registro fotográfico de las acciones socialización y promoción realizadas.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2"/>
                  </a:ext>
                </a:extLst>
              </a:tr>
            </a:tbl>
          </a:graphicData>
        </a:graphic>
      </p:graphicFrame>
      <p:sp>
        <p:nvSpPr>
          <p:cNvPr id="6" name="CuadroTexto 5">
            <a:extLst>
              <a:ext uri="{FF2B5EF4-FFF2-40B4-BE49-F238E27FC236}">
                <a16:creationId xmlns:a16="http://schemas.microsoft.com/office/drawing/2014/main" id="{8BAD67D2-EA7D-49E4-8AB5-756871933651}"/>
              </a:ext>
            </a:extLst>
          </p:cNvPr>
          <p:cNvSpPr txBox="1"/>
          <p:nvPr/>
        </p:nvSpPr>
        <p:spPr>
          <a:xfrm>
            <a:off x="1297331" y="435634"/>
            <a:ext cx="10121189" cy="523220"/>
          </a:xfrm>
          <a:prstGeom prst="rect">
            <a:avLst/>
          </a:prstGeom>
          <a:noFill/>
        </p:spPr>
        <p:txBody>
          <a:bodyPr wrap="square" rtlCol="0">
            <a:spAutoFit/>
          </a:bodyPr>
          <a:lstStyle/>
          <a:p>
            <a:r>
              <a:rPr lang="es-MX" sz="2800" b="1" dirty="0">
                <a:solidFill>
                  <a:srgbClr val="C00000"/>
                </a:solidFill>
                <a:latin typeface="Arial" panose="020B0604020202020204" pitchFamily="34" charset="0"/>
                <a:cs typeface="Arial" panose="020B0604020202020204" pitchFamily="34" charset="0"/>
              </a:rPr>
              <a:t>Estrategias de socialización, promoción y difusión: </a:t>
            </a:r>
          </a:p>
        </p:txBody>
      </p:sp>
      <p:pic>
        <p:nvPicPr>
          <p:cNvPr id="7" name="Imagen 6"/>
          <p:cNvPicPr>
            <a:picLocks noChangeAspect="1"/>
          </p:cNvPicPr>
          <p:nvPr/>
        </p:nvPicPr>
        <p:blipFill>
          <a:blip r:embed="rId2"/>
          <a:stretch>
            <a:fillRect/>
          </a:stretch>
        </p:blipFill>
        <p:spPr>
          <a:xfrm>
            <a:off x="0" y="6557219"/>
            <a:ext cx="8651251" cy="337500"/>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9" name="Imagen 8"/>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5652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4">
            <a:extLst>
              <a:ext uri="{FF2B5EF4-FFF2-40B4-BE49-F238E27FC236}">
                <a16:creationId xmlns:a16="http://schemas.microsoft.com/office/drawing/2014/main" id="{866523FE-2910-4007-A823-F6D9FB692026}"/>
              </a:ext>
            </a:extLst>
          </p:cNvPr>
          <p:cNvSpPr txBox="1"/>
          <p:nvPr/>
        </p:nvSpPr>
        <p:spPr>
          <a:xfrm>
            <a:off x="1173352" y="847417"/>
            <a:ext cx="956612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Consideraciones: </a:t>
            </a:r>
          </a:p>
        </p:txBody>
      </p:sp>
      <p:sp>
        <p:nvSpPr>
          <p:cNvPr id="7" name="TextBox 24">
            <a:extLst>
              <a:ext uri="{FF2B5EF4-FFF2-40B4-BE49-F238E27FC236}">
                <a16:creationId xmlns:a16="http://schemas.microsoft.com/office/drawing/2014/main" id="{866523FE-2910-4007-A823-F6D9FB692026}"/>
              </a:ext>
            </a:extLst>
          </p:cNvPr>
          <p:cNvSpPr txBox="1"/>
          <p:nvPr/>
        </p:nvSpPr>
        <p:spPr>
          <a:xfrm>
            <a:off x="1173352" y="1584140"/>
            <a:ext cx="9132127" cy="3139321"/>
          </a:xfrm>
          <a:prstGeom prst="rect">
            <a:avLst/>
          </a:prstGeom>
          <a:noFill/>
        </p:spPr>
        <p:txBody>
          <a:bodyPr wrap="square" rtlCol="0">
            <a:spAutoFit/>
          </a:bodyPr>
          <a:lstStyle/>
          <a:p>
            <a:pPr marL="285750"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Para realizar una buena difusión en territorio es importante contar con todo el material publicitario de los premios “Manuela Espejo”. Para lo cual, es necesario que, en </a:t>
            </a:r>
            <a:r>
              <a:rPr lang="es-ES" b="1" dirty="0">
                <a:solidFill>
                  <a:schemeClr val="accent1">
                    <a:lumMod val="75000"/>
                  </a:schemeClr>
                </a:solidFill>
                <a:latin typeface="Arial" panose="020B0604020202020204" pitchFamily="34" charset="0"/>
                <a:ea typeface="Calibri"/>
                <a:cs typeface="Arial" panose="020B0604020202020204" pitchFamily="34" charset="0"/>
              </a:rPr>
              <a:t>el menor tiempo posible la Secretaría de Comunicación realice el envío del material solicitado</a:t>
            </a:r>
            <a:r>
              <a:rPr lang="es-ES" dirty="0">
                <a:solidFill>
                  <a:schemeClr val="accent1">
                    <a:lumMod val="75000"/>
                  </a:schemeClr>
                </a:solidFill>
                <a:latin typeface="Arial" panose="020B0604020202020204" pitchFamily="34" charset="0"/>
                <a:ea typeface="Calibri"/>
                <a:cs typeface="Arial" panose="020B0604020202020204" pitchFamily="34" charset="0"/>
              </a:rPr>
              <a:t>: </a:t>
            </a:r>
          </a:p>
          <a:p>
            <a:pPr algn="just">
              <a:buClr>
                <a:srgbClr val="0070C0"/>
              </a:buClr>
              <a:buSzPts val="3000"/>
            </a:pPr>
            <a:endParaRPr lang="es-ES" dirty="0">
              <a:solidFill>
                <a:schemeClr val="accent1">
                  <a:lumMod val="75000"/>
                </a:schemeClr>
              </a:solidFill>
              <a:latin typeface="Arial" panose="020B0604020202020204" pitchFamily="34" charset="0"/>
              <a:ea typeface="Calibri"/>
              <a:cs typeface="Arial" panose="020B0604020202020204" pitchFamily="34" charset="0"/>
            </a:endParaRPr>
          </a:p>
          <a:p>
            <a:pPr marL="742950" lvl="1"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Batería de mensajes para redes sociales</a:t>
            </a:r>
          </a:p>
          <a:p>
            <a:pPr marL="742950" lvl="1"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Envío de requisitos </a:t>
            </a:r>
          </a:p>
          <a:p>
            <a:pPr marL="742950" lvl="1"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Boletín de prensa </a:t>
            </a:r>
          </a:p>
          <a:p>
            <a:pPr marL="742950" lvl="1"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Diseño de afiche </a:t>
            </a:r>
          </a:p>
          <a:p>
            <a:pPr marL="742950" lvl="1" indent="-28575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Cuña radial </a:t>
            </a:r>
          </a:p>
          <a:p>
            <a:pPr marL="285750" indent="-285750" algn="just">
              <a:buClr>
                <a:srgbClr val="0070C0"/>
              </a:buClr>
              <a:buSzPts val="3000"/>
              <a:buFont typeface="Arial" panose="020B0604020202020204" pitchFamily="34" charset="0"/>
              <a:buChar char="•"/>
            </a:pPr>
            <a:endParaRPr lang="es-ES" dirty="0">
              <a:solidFill>
                <a:schemeClr val="accent1">
                  <a:lumMod val="75000"/>
                </a:schemeClr>
              </a:solidFill>
              <a:latin typeface="Arial" panose="020B0604020202020204" pitchFamily="34" charset="0"/>
              <a:ea typeface="Calibri"/>
              <a:cs typeface="Arial" panose="020B0604020202020204" pitchFamily="34" charset="0"/>
            </a:endParaRPr>
          </a:p>
        </p:txBody>
      </p:sp>
      <p:pic>
        <p:nvPicPr>
          <p:cNvPr id="10" name="Imagen 9"/>
          <p:cNvPicPr>
            <a:picLocks noChangeAspect="1"/>
          </p:cNvPicPr>
          <p:nvPr/>
        </p:nvPicPr>
        <p:blipFill>
          <a:blip r:embed="rId2"/>
          <a:stretch>
            <a:fillRect/>
          </a:stretch>
        </p:blipFill>
        <p:spPr>
          <a:xfrm>
            <a:off x="0" y="6557219"/>
            <a:ext cx="8651251" cy="337500"/>
          </a:xfrm>
          <a:prstGeom prst="rect">
            <a:avLst/>
          </a:prstGeom>
        </p:spPr>
      </p:pic>
      <p:pic>
        <p:nvPicPr>
          <p:cNvPr id="11" name="Imagen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2" name="Imagen 11"/>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1994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4">
            <a:extLst>
              <a:ext uri="{FF2B5EF4-FFF2-40B4-BE49-F238E27FC236}">
                <a16:creationId xmlns:a16="http://schemas.microsoft.com/office/drawing/2014/main" id="{866523FE-2910-4007-A823-F6D9FB692026}"/>
              </a:ext>
            </a:extLst>
          </p:cNvPr>
          <p:cNvSpPr txBox="1"/>
          <p:nvPr/>
        </p:nvSpPr>
        <p:spPr>
          <a:xfrm>
            <a:off x="979044" y="985671"/>
            <a:ext cx="8874812" cy="954107"/>
          </a:xfrm>
          <a:prstGeom prst="rect">
            <a:avLst/>
          </a:prstGeom>
          <a:noFill/>
        </p:spPr>
        <p:txBody>
          <a:bodyPr wrap="square" rtlCol="0">
            <a:spAutoFit/>
          </a:bodyPr>
          <a:lstStyle/>
          <a:p>
            <a:pPr>
              <a:buClr>
                <a:srgbClr val="0070C0"/>
              </a:buClr>
              <a:buSzPts val="3000"/>
            </a:pPr>
            <a:r>
              <a:rPr lang="es-EC" sz="2800" b="1" dirty="0">
                <a:solidFill>
                  <a:srgbClr val="C00000"/>
                </a:solidFill>
                <a:latin typeface="Arial" panose="020B0604020202020204" pitchFamily="34" charset="0"/>
                <a:ea typeface="Calibri"/>
                <a:cs typeface="Arial" panose="020B0604020202020204" pitchFamily="34" charset="0"/>
              </a:rPr>
              <a:t>Código Municipal </a:t>
            </a:r>
            <a:r>
              <a:rPr lang="es-PA" sz="2800" b="1" dirty="0">
                <a:solidFill>
                  <a:srgbClr val="C00000"/>
                </a:solidFill>
                <a:latin typeface="Arial" panose="020B0604020202020204" pitchFamily="34" charset="0"/>
                <a:ea typeface="Calibri"/>
                <a:cs typeface="Arial" panose="020B0604020202020204" pitchFamily="34" charset="0"/>
              </a:rPr>
              <a:t>Libro II: del Eje Social, </a:t>
            </a:r>
          </a:p>
          <a:p>
            <a:pPr>
              <a:buClr>
                <a:srgbClr val="0070C0"/>
              </a:buClr>
              <a:buSzPts val="3000"/>
            </a:pPr>
            <a:r>
              <a:rPr lang="es-PA" sz="2800" b="1" dirty="0">
                <a:solidFill>
                  <a:srgbClr val="C00000"/>
                </a:solidFill>
                <a:latin typeface="Arial" panose="020B0604020202020204" pitchFamily="34" charset="0"/>
                <a:ea typeface="Calibri"/>
                <a:cs typeface="Arial" panose="020B0604020202020204" pitchFamily="34" charset="0"/>
              </a:rPr>
              <a:t>Libro II.3: De la Cultura</a:t>
            </a:r>
            <a:r>
              <a:rPr lang="es-EC" sz="2800" b="1" dirty="0">
                <a:solidFill>
                  <a:srgbClr val="C00000"/>
                </a:solidFill>
                <a:latin typeface="Arial" panose="020B0604020202020204" pitchFamily="34" charset="0"/>
                <a:ea typeface="Calibri"/>
                <a:cs typeface="Arial" panose="020B0604020202020204" pitchFamily="34" charset="0"/>
              </a:rPr>
              <a:t>:</a:t>
            </a:r>
            <a:endParaRPr lang="es-ES" sz="2800" b="1" dirty="0">
              <a:solidFill>
                <a:srgbClr val="C00000"/>
              </a:solidFill>
              <a:latin typeface="Arial" panose="020B0604020202020204" pitchFamily="34" charset="0"/>
              <a:ea typeface="Calibri"/>
              <a:cs typeface="Arial" panose="020B0604020202020204" pitchFamily="34" charset="0"/>
            </a:endParaRPr>
          </a:p>
        </p:txBody>
      </p:sp>
      <p:sp>
        <p:nvSpPr>
          <p:cNvPr id="5" name="Rectángulo 4"/>
          <p:cNvSpPr/>
          <p:nvPr/>
        </p:nvSpPr>
        <p:spPr>
          <a:xfrm>
            <a:off x="897812" y="2089968"/>
            <a:ext cx="10373033" cy="3554819"/>
          </a:xfrm>
          <a:prstGeom prst="rect">
            <a:avLst/>
          </a:prstGeom>
        </p:spPr>
        <p:txBody>
          <a:bodyPr wrap="square">
            <a:spAutoFit/>
          </a:bodyPr>
          <a:lstStyle/>
          <a:p>
            <a:pPr algn="just">
              <a:lnSpc>
                <a:spcPct val="115000"/>
              </a:lnSpc>
              <a:buClr>
                <a:srgbClr val="0070C0"/>
              </a:buClr>
              <a:buSzPts val="3000"/>
            </a:pPr>
            <a:r>
              <a:rPr lang="es-EC" sz="20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Sección VI, Artículo II.3.75.- Premio “Manuela Espejo”.-</a:t>
            </a:r>
            <a:r>
              <a:rPr lang="es-EC" sz="2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 El Concejo Metropolitano de Quito otorgará cada año el premio “Manuela Espejo” a la mujer que haya cumplido una labor preponderante en el desarrollo de la ciudad o del país, a través de actividades cívicas, culturales, educativas, sociales, ecológicas, laborales y otras, que el Concejo Metropolitano de Quito reconozca por solicitud expresa. La ganadora recibirá, conforme el ordenamiento jurídico nacional y metropolitano, un estímulo económico. Este premio será entregado el 8 de marzo de cada año, con motivo del día internacional de la mujer, y será tramitado por la Comisión competente en materia de igualdad, género e inclusión social. Se regirá además por lo establecido en el ordenamiento jurídico metropolitano.</a:t>
            </a:r>
            <a:endParaRPr lang="es-ES" sz="2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buFont typeface="+mj-lt"/>
              <a:buAutoNum type="arabicPeriod"/>
            </a:pPr>
            <a:endParaRPr lang="es-ES" dirty="0"/>
          </a:p>
        </p:txBody>
      </p:sp>
      <p:pic>
        <p:nvPicPr>
          <p:cNvPr id="6" name="Imagen 5"/>
          <p:cNvPicPr>
            <a:picLocks noChangeAspect="1"/>
          </p:cNvPicPr>
          <p:nvPr/>
        </p:nvPicPr>
        <p:blipFill>
          <a:blip r:embed="rId2"/>
          <a:stretch>
            <a:fillRect/>
          </a:stretch>
        </p:blipFill>
        <p:spPr>
          <a:xfrm>
            <a:off x="0" y="6557219"/>
            <a:ext cx="8651251" cy="3375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0" name="Imagen 9"/>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5052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11580" y="1238729"/>
            <a:ext cx="9761220" cy="3970318"/>
          </a:xfrm>
          <a:prstGeom prst="rect">
            <a:avLst/>
          </a:prstGeom>
        </p:spPr>
        <p:txBody>
          <a:bodyPr wrap="square">
            <a:spAutoFit/>
          </a:bodyPr>
          <a:lstStyle/>
          <a:p>
            <a:pPr marL="285750" indent="-285750" algn="just">
              <a:buFontTx/>
              <a:buChar char="-"/>
            </a:pPr>
            <a:r>
              <a:rPr lang="es-EC"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Promover e incentivar la participación de mujeres de las 65 parroquias del Distrito Metropolitano de Quito en la postulación al premio Manuela Espejo.</a:t>
            </a:r>
          </a:p>
          <a:p>
            <a:pPr algn="just"/>
            <a:endParaRPr lang="es-EC"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Tx/>
              <a:buChar char="-"/>
            </a:pPr>
            <a:r>
              <a:rPr lang="es-EC"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Socializar las bases, reglamento y convocatoria del premio Manuela Espejo, garantizando la cobertura territorial de las 65 parroquias urbanas y rurales del Distrito Metropolitano de Quito.</a:t>
            </a:r>
          </a:p>
          <a:p>
            <a:pPr algn="just"/>
            <a:endParaRPr lang="es-EC"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Tx/>
              <a:buChar char="-"/>
            </a:pPr>
            <a:r>
              <a:rPr lang="es-EC"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Ampliar los canales de difusión del premio Manuela Espejo, a través de una estrategia en territorio, que contemple un mapeo de actoras, lideresas, asociaciones y organizaciones que promuevan la </a:t>
            </a:r>
            <a:r>
              <a:rPr lang="es-PA"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garantía de derechos a favor de las mujeres o de los Grupos de Atención Prioritaria (GAP).</a:t>
            </a:r>
          </a:p>
          <a:p>
            <a:pPr marL="285750" indent="-285750" algn="just">
              <a:buFontTx/>
              <a:buChar char="-"/>
            </a:pPr>
            <a:endParaRPr lang="es-PA"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Tx/>
              <a:buChar char="-"/>
            </a:pPr>
            <a:r>
              <a:rPr lang="es-PA"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Articular la difusión en territorio del premio Manuela Espejo, con apoyo de entidades municipales y aliados estratégicos.</a:t>
            </a:r>
          </a:p>
        </p:txBody>
      </p:sp>
      <p:sp>
        <p:nvSpPr>
          <p:cNvPr id="6" name="TextBox 24">
            <a:extLst>
              <a:ext uri="{FF2B5EF4-FFF2-40B4-BE49-F238E27FC236}">
                <a16:creationId xmlns:a16="http://schemas.microsoft.com/office/drawing/2014/main" id="{866523FE-2910-4007-A823-F6D9FB692026}"/>
              </a:ext>
            </a:extLst>
          </p:cNvPr>
          <p:cNvSpPr txBox="1"/>
          <p:nvPr/>
        </p:nvSpPr>
        <p:spPr>
          <a:xfrm>
            <a:off x="1211580" y="559328"/>
            <a:ext cx="887481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Objetivos:</a:t>
            </a:r>
          </a:p>
        </p:txBody>
      </p:sp>
      <p:pic>
        <p:nvPicPr>
          <p:cNvPr id="7" name="Imagen 6"/>
          <p:cNvPicPr>
            <a:picLocks noChangeAspect="1"/>
          </p:cNvPicPr>
          <p:nvPr/>
        </p:nvPicPr>
        <p:blipFill>
          <a:blip r:embed="rId2"/>
          <a:stretch>
            <a:fillRect/>
          </a:stretch>
        </p:blipFill>
        <p:spPr>
          <a:xfrm>
            <a:off x="0" y="6557219"/>
            <a:ext cx="8651251" cy="337500"/>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9" name="Imagen 8"/>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2547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4">
            <a:extLst>
              <a:ext uri="{FF2B5EF4-FFF2-40B4-BE49-F238E27FC236}">
                <a16:creationId xmlns:a16="http://schemas.microsoft.com/office/drawing/2014/main" id="{866523FE-2910-4007-A823-F6D9FB692026}"/>
              </a:ext>
            </a:extLst>
          </p:cNvPr>
          <p:cNvSpPr txBox="1"/>
          <p:nvPr/>
        </p:nvSpPr>
        <p:spPr>
          <a:xfrm>
            <a:off x="1189508" y="559328"/>
            <a:ext cx="8874812" cy="954107"/>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Difusión en territorio de la convocatoria, formulario y reglamento:</a:t>
            </a:r>
          </a:p>
        </p:txBody>
      </p:sp>
      <p:sp>
        <p:nvSpPr>
          <p:cNvPr id="7" name="TextBox 24">
            <a:extLst>
              <a:ext uri="{FF2B5EF4-FFF2-40B4-BE49-F238E27FC236}">
                <a16:creationId xmlns:a16="http://schemas.microsoft.com/office/drawing/2014/main" id="{866523FE-2910-4007-A823-F6D9FB692026}"/>
              </a:ext>
            </a:extLst>
          </p:cNvPr>
          <p:cNvSpPr txBox="1"/>
          <p:nvPr/>
        </p:nvSpPr>
        <p:spPr>
          <a:xfrm>
            <a:off x="1380537" y="1793569"/>
            <a:ext cx="8874812" cy="3477875"/>
          </a:xfrm>
          <a:prstGeom prst="rect">
            <a:avLst/>
          </a:prstGeom>
          <a:noFill/>
        </p:spPr>
        <p:txBody>
          <a:bodyPr wrap="square" rtlCol="0">
            <a:spAutoFit/>
          </a:bodyPr>
          <a:lstStyle/>
          <a:p>
            <a:pPr>
              <a:buClr>
                <a:srgbClr val="0070C0"/>
              </a:buClr>
              <a:buSzPts val="3000"/>
            </a:pPr>
            <a:r>
              <a:rPr lang="es-ES" sz="2000" dirty="0">
                <a:solidFill>
                  <a:schemeClr val="accent1">
                    <a:lumMod val="75000"/>
                  </a:schemeClr>
                </a:solidFill>
                <a:latin typeface="Arial" panose="020B0604020202020204" pitchFamily="34" charset="0"/>
                <a:ea typeface="Calibri"/>
                <a:cs typeface="Arial" panose="020B0604020202020204" pitchFamily="34" charset="0"/>
              </a:rPr>
              <a:t>Articulación con las Unidades de Inclusión Social y equipos de Gestión Participativa de las Administraciones Zonales con la finalidad de desarrollar:</a:t>
            </a:r>
          </a:p>
          <a:p>
            <a:pPr>
              <a:buClr>
                <a:srgbClr val="0070C0"/>
              </a:buClr>
              <a:buSzPts val="3000"/>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a:buClr>
                <a:srgbClr val="0070C0"/>
              </a:buClr>
              <a:buSzPts val="3000"/>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r>
              <a:rPr lang="es-ES" sz="2000" dirty="0">
                <a:solidFill>
                  <a:schemeClr val="accent1">
                    <a:lumMod val="75000"/>
                  </a:schemeClr>
                </a:solidFill>
                <a:latin typeface="Arial" panose="020B0604020202020204" pitchFamily="34" charset="0"/>
                <a:ea typeface="Calibri"/>
                <a:cs typeface="Arial" panose="020B0604020202020204" pitchFamily="34" charset="0"/>
              </a:rPr>
              <a:t>Mapeo de actoras, asociaciones y organizaciones  </a:t>
            </a:r>
          </a:p>
          <a:p>
            <a:pPr marL="342900" indent="-342900">
              <a:buClr>
                <a:srgbClr val="0070C0"/>
              </a:buClr>
              <a:buSzPts val="3000"/>
              <a:buFont typeface="Arial" panose="020B0604020202020204" pitchFamily="34" charset="0"/>
              <a:buChar char="•"/>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r>
              <a:rPr lang="es-ES" sz="2000" dirty="0">
                <a:solidFill>
                  <a:schemeClr val="accent1">
                    <a:lumMod val="75000"/>
                  </a:schemeClr>
                </a:solidFill>
                <a:latin typeface="Arial" panose="020B0604020202020204" pitchFamily="34" charset="0"/>
                <a:ea typeface="Calibri"/>
                <a:cs typeface="Arial" panose="020B0604020202020204" pitchFamily="34" charset="0"/>
              </a:rPr>
              <a:t>Coordinación intra e interinstitucional para difusión en territorio</a:t>
            </a:r>
          </a:p>
          <a:p>
            <a:pPr marL="457200" indent="-457200">
              <a:buClr>
                <a:srgbClr val="0070C0"/>
              </a:buClr>
              <a:buSzPts val="3000"/>
              <a:buFont typeface="Arial" panose="020B0604020202020204" pitchFamily="34" charset="0"/>
              <a:buChar char="•"/>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r>
              <a:rPr lang="es-ES" sz="2000" dirty="0">
                <a:solidFill>
                  <a:schemeClr val="accent1">
                    <a:lumMod val="75000"/>
                  </a:schemeClr>
                </a:solidFill>
                <a:latin typeface="Arial" panose="020B0604020202020204" pitchFamily="34" charset="0"/>
                <a:ea typeface="Calibri"/>
                <a:cs typeface="Arial" panose="020B0604020202020204" pitchFamily="34" charset="0"/>
              </a:rPr>
              <a:t>Coordinación con aliados estratégicos</a:t>
            </a:r>
          </a:p>
          <a:p>
            <a:pPr marL="457200" indent="-457200">
              <a:buClr>
                <a:srgbClr val="0070C0"/>
              </a:buClr>
              <a:buSzPts val="3000"/>
              <a:buFont typeface="Arial" panose="020B0604020202020204" pitchFamily="34" charset="0"/>
              <a:buChar char="•"/>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r>
              <a:rPr lang="es-ES" sz="2000" dirty="0">
                <a:solidFill>
                  <a:schemeClr val="accent1">
                    <a:lumMod val="75000"/>
                  </a:schemeClr>
                </a:solidFill>
                <a:latin typeface="Arial" panose="020B0604020202020204" pitchFamily="34" charset="0"/>
                <a:ea typeface="Calibri"/>
                <a:cs typeface="Arial" panose="020B0604020202020204" pitchFamily="34" charset="0"/>
              </a:rPr>
              <a:t>Actividades de difusión</a:t>
            </a:r>
          </a:p>
        </p:txBody>
      </p:sp>
      <p:pic>
        <p:nvPicPr>
          <p:cNvPr id="6" name="Imagen 5"/>
          <p:cNvPicPr>
            <a:picLocks noChangeAspect="1"/>
          </p:cNvPicPr>
          <p:nvPr/>
        </p:nvPicPr>
        <p:blipFill>
          <a:blip r:embed="rId2"/>
          <a:stretch>
            <a:fillRect/>
          </a:stretch>
        </p:blipFill>
        <p:spPr>
          <a:xfrm>
            <a:off x="0" y="6557219"/>
            <a:ext cx="8651251" cy="337500"/>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9" name="Imagen 8"/>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768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4">
            <a:extLst>
              <a:ext uri="{FF2B5EF4-FFF2-40B4-BE49-F238E27FC236}">
                <a16:creationId xmlns:a16="http://schemas.microsoft.com/office/drawing/2014/main" id="{866523FE-2910-4007-A823-F6D9FB692026}"/>
              </a:ext>
            </a:extLst>
          </p:cNvPr>
          <p:cNvSpPr txBox="1"/>
          <p:nvPr/>
        </p:nvSpPr>
        <p:spPr>
          <a:xfrm>
            <a:off x="1085850" y="559328"/>
            <a:ext cx="887481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Diagnóstico y mapeo territorial: </a:t>
            </a:r>
          </a:p>
        </p:txBody>
      </p:sp>
      <p:sp>
        <p:nvSpPr>
          <p:cNvPr id="4" name="TextBox 24">
            <a:extLst>
              <a:ext uri="{FF2B5EF4-FFF2-40B4-BE49-F238E27FC236}">
                <a16:creationId xmlns:a16="http://schemas.microsoft.com/office/drawing/2014/main" id="{866523FE-2910-4007-A823-F6D9FB692026}"/>
              </a:ext>
            </a:extLst>
          </p:cNvPr>
          <p:cNvSpPr txBox="1"/>
          <p:nvPr/>
        </p:nvSpPr>
        <p:spPr>
          <a:xfrm>
            <a:off x="1085850" y="1165861"/>
            <a:ext cx="10229851" cy="5909310"/>
          </a:xfrm>
          <a:prstGeom prst="rect">
            <a:avLst/>
          </a:prstGeom>
          <a:noFill/>
        </p:spPr>
        <p:txBody>
          <a:bodyPr wrap="square" rtlCol="0">
            <a:spAutoFit/>
          </a:bodyPr>
          <a:lstStyle/>
          <a:p>
            <a:pPr algn="just">
              <a:buClr>
                <a:srgbClr val="0070C0"/>
              </a:buClr>
              <a:buSzPts val="3000"/>
            </a:pPr>
            <a:endParaRPr lang="es-ES" dirty="0">
              <a:solidFill>
                <a:schemeClr val="accent1">
                  <a:lumMod val="75000"/>
                </a:schemeClr>
              </a:solidFill>
              <a:latin typeface="Arial" panose="020B0604020202020204" pitchFamily="34" charset="0"/>
              <a:ea typeface="Calibri"/>
              <a:cs typeface="Arial" panose="020B0604020202020204" pitchFamily="34" charset="0"/>
            </a:endParaRPr>
          </a:p>
          <a:p>
            <a:pPr algn="just">
              <a:buClr>
                <a:srgbClr val="0070C0"/>
              </a:buClr>
              <a:buSzPts val="3000"/>
            </a:pPr>
            <a:r>
              <a:rPr lang="es-ES" dirty="0">
                <a:solidFill>
                  <a:schemeClr val="accent1">
                    <a:lumMod val="75000"/>
                  </a:schemeClr>
                </a:solidFill>
                <a:latin typeface="Arial" panose="020B0604020202020204" pitchFamily="34" charset="0"/>
                <a:ea typeface="Calibri"/>
                <a:cs typeface="Arial" panose="020B0604020202020204" pitchFamily="34" charset="0"/>
              </a:rPr>
              <a:t>Las Administraciones Zonales efectuarán una difusión en territorio que abarque la cobertura de las 65 parroquias urbanas y rurales del Distrito Metropolitano de Quito con el apoyo de las Secretarias de Inclusión Social y la Secretaria General de la Coordinación Territorial y Participación Ciudadana en:</a:t>
            </a:r>
          </a:p>
          <a:p>
            <a:pPr algn="just">
              <a:buClr>
                <a:srgbClr val="0070C0"/>
              </a:buClr>
              <a:buSzPts val="3000"/>
            </a:pPr>
            <a:endParaRPr lang="es-ES" dirty="0">
              <a:solidFill>
                <a:schemeClr val="accent1">
                  <a:lumMod val="75000"/>
                </a:schemeClr>
              </a:solidFill>
              <a:latin typeface="Arial" panose="020B0604020202020204" pitchFamily="34" charset="0"/>
              <a:ea typeface="Calibri"/>
              <a:cs typeface="Arial" panose="020B0604020202020204" pitchFamily="34" charset="0"/>
            </a:endParaRP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33 </a:t>
            </a:r>
            <a:r>
              <a:rPr lang="es-ES" dirty="0" err="1">
                <a:solidFill>
                  <a:schemeClr val="accent1">
                    <a:lumMod val="75000"/>
                  </a:schemeClr>
                </a:solidFill>
                <a:latin typeface="Arial" panose="020B0604020202020204" pitchFamily="34" charset="0"/>
                <a:ea typeface="Calibri"/>
                <a:cs typeface="Arial" panose="020B0604020202020204" pitchFamily="34" charset="0"/>
              </a:rPr>
              <a:t>GADs</a:t>
            </a:r>
            <a:r>
              <a:rPr lang="es-ES" dirty="0">
                <a:solidFill>
                  <a:schemeClr val="accent1">
                    <a:lumMod val="75000"/>
                  </a:schemeClr>
                </a:solidFill>
                <a:latin typeface="Arial" panose="020B0604020202020204" pitchFamily="34" charset="0"/>
                <a:ea typeface="Calibri"/>
                <a:cs typeface="Arial" panose="020B0604020202020204" pitchFamily="34" charset="0"/>
              </a:rPr>
              <a:t> parroquiales rurales.</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Dirigentes barriales.</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Lideresas de asambleas barriales, parroquiales y distritales del Sistema Metropolitano de Participación Ciudadana de las 65 parroquias urbanas y rurales del DMQ.</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Organizaciones de Mujeres (afrodescendientes, GLBTTI, Pueblos y Nacionalidades, grupos juveniles, deportivas.)</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Asociaciones de Personas con Discapacidad.</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Personas en situación de movilidad y organizaciones afines.</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Comunas y comunidades ancestrales.</a:t>
            </a:r>
          </a:p>
          <a:p>
            <a:pPr marL="457200" indent="-457200" algn="just">
              <a:buClr>
                <a:srgbClr val="0070C0"/>
              </a:buClr>
              <a:buSzPts val="3000"/>
              <a:buFont typeface="Arial" panose="020B0604020202020204" pitchFamily="34" charset="0"/>
              <a:buChar char="•"/>
            </a:pPr>
            <a:r>
              <a:rPr lang="es-ES" dirty="0">
                <a:solidFill>
                  <a:schemeClr val="accent1">
                    <a:lumMod val="75000"/>
                  </a:schemeClr>
                </a:solidFill>
                <a:latin typeface="Arial" panose="020B0604020202020204" pitchFamily="34" charset="0"/>
                <a:ea typeface="Calibri"/>
                <a:cs typeface="Arial" panose="020B0604020202020204" pitchFamily="34" charset="0"/>
              </a:rPr>
              <a:t>Pueblos </a:t>
            </a:r>
            <a:r>
              <a:rPr lang="es-ES" dirty="0" err="1">
                <a:solidFill>
                  <a:schemeClr val="accent1">
                    <a:lumMod val="75000"/>
                  </a:schemeClr>
                </a:solidFill>
                <a:latin typeface="Arial" panose="020B0604020202020204" pitchFamily="34" charset="0"/>
                <a:ea typeface="Calibri"/>
                <a:cs typeface="Arial" panose="020B0604020202020204" pitchFamily="34" charset="0"/>
              </a:rPr>
              <a:t>Kitu</a:t>
            </a:r>
            <a:r>
              <a:rPr lang="es-ES" dirty="0">
                <a:solidFill>
                  <a:schemeClr val="accent1">
                    <a:lumMod val="75000"/>
                  </a:schemeClr>
                </a:solidFill>
                <a:latin typeface="Arial" panose="020B0604020202020204" pitchFamily="34" charset="0"/>
                <a:ea typeface="Calibri"/>
                <a:cs typeface="Arial" panose="020B0604020202020204" pitchFamily="34" charset="0"/>
              </a:rPr>
              <a:t> Kara.</a:t>
            </a:r>
          </a:p>
          <a:p>
            <a:pPr marL="457200" indent="-45720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p:txBody>
      </p:sp>
      <p:pic>
        <p:nvPicPr>
          <p:cNvPr id="7" name="Imagen 6"/>
          <p:cNvPicPr>
            <a:picLocks noChangeAspect="1"/>
          </p:cNvPicPr>
          <p:nvPr/>
        </p:nvPicPr>
        <p:blipFill>
          <a:blip r:embed="rId2"/>
          <a:stretch>
            <a:fillRect/>
          </a:stretch>
        </p:blipFill>
        <p:spPr>
          <a:xfrm>
            <a:off x="0" y="6557219"/>
            <a:ext cx="8651251" cy="337500"/>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9" name="Imagen 8"/>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822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16259" y="1444544"/>
            <a:ext cx="9039372" cy="2154436"/>
          </a:xfrm>
          <a:prstGeom prst="rect">
            <a:avLst/>
          </a:prstGeom>
        </p:spPr>
        <p:txBody>
          <a:bodyPr wrap="square" anchor="b">
            <a:spAutoFit/>
          </a:bodyPr>
          <a:lstStyle/>
          <a:p>
            <a:pPr>
              <a:buClr>
                <a:srgbClr val="0070C0"/>
              </a:buClr>
              <a:buSzPts val="3000"/>
            </a:pP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285750" indent="-285750">
              <a:buClr>
                <a:srgbClr val="0070C0"/>
              </a:buClr>
              <a:buSzPts val="3000"/>
              <a:buFont typeface="Arial" panose="020B0604020202020204" pitchFamily="34" charset="0"/>
              <a:buChar char="•"/>
            </a:pPr>
            <a:r>
              <a:rPr lang="es-ES" sz="2000" dirty="0">
                <a:solidFill>
                  <a:schemeClr val="accent1">
                    <a:lumMod val="75000"/>
                  </a:schemeClr>
                </a:solidFill>
                <a:latin typeface="Arial" panose="020B0604020202020204" pitchFamily="34" charset="0"/>
                <a:ea typeface="Calibri"/>
                <a:cs typeface="Arial" panose="020B0604020202020204" pitchFamily="34" charset="0"/>
              </a:rPr>
              <a:t>49 Casas “Somos Quito”</a:t>
            </a:r>
          </a:p>
          <a:p>
            <a:pPr marL="285750" indent="-285750">
              <a:buClr>
                <a:srgbClr val="0070C0"/>
              </a:buClr>
              <a:buSzPts val="3000"/>
              <a:buFont typeface="Arial" panose="020B0604020202020204" pitchFamily="34" charset="0"/>
              <a:buChar char="•"/>
            </a:pPr>
            <a:r>
              <a:rPr lang="es-MX" sz="2000" dirty="0">
                <a:solidFill>
                  <a:schemeClr val="accent1">
                    <a:lumMod val="75000"/>
                  </a:schemeClr>
                </a:solidFill>
                <a:latin typeface="Arial" panose="020B0604020202020204" pitchFamily="34" charset="0"/>
                <a:ea typeface="Calibri"/>
                <a:cs typeface="Arial" panose="020B0604020202020204" pitchFamily="34" charset="0"/>
              </a:rPr>
              <a:t>Unidad de cultura</a:t>
            </a:r>
          </a:p>
          <a:p>
            <a:pPr marL="285750" indent="-285750">
              <a:buClr>
                <a:srgbClr val="0070C0"/>
              </a:buClr>
              <a:buSzPts val="3000"/>
              <a:buFont typeface="Arial" panose="020B0604020202020204" pitchFamily="34" charset="0"/>
              <a:buChar char="•"/>
            </a:pPr>
            <a:r>
              <a:rPr lang="es-MX" sz="2000" dirty="0">
                <a:solidFill>
                  <a:schemeClr val="accent1">
                    <a:lumMod val="75000"/>
                  </a:schemeClr>
                </a:solidFill>
                <a:latin typeface="Arial" panose="020B0604020202020204" pitchFamily="34" charset="0"/>
                <a:ea typeface="Calibri"/>
                <a:cs typeface="Arial" panose="020B0604020202020204" pitchFamily="34" charset="0"/>
              </a:rPr>
              <a:t>Unidad de Gestión participativa </a:t>
            </a:r>
          </a:p>
          <a:p>
            <a:pPr marL="285750" indent="-285750">
              <a:buClr>
                <a:srgbClr val="0070C0"/>
              </a:buClr>
              <a:buSzPts val="3000"/>
              <a:buFont typeface="Arial" panose="020B0604020202020204" pitchFamily="34" charset="0"/>
              <a:buChar char="•"/>
            </a:pPr>
            <a:r>
              <a:rPr lang="es-MX" sz="2000" dirty="0">
                <a:solidFill>
                  <a:schemeClr val="accent1">
                    <a:lumMod val="75000"/>
                  </a:schemeClr>
                </a:solidFill>
                <a:latin typeface="Arial" panose="020B0604020202020204" pitchFamily="34" charset="0"/>
                <a:ea typeface="Calibri"/>
                <a:cs typeface="Arial" panose="020B0604020202020204" pitchFamily="34" charset="0"/>
              </a:rPr>
              <a:t>Unidad de Inclusión Social </a:t>
            </a:r>
            <a:endParaRPr lang="es-ES" sz="2000" dirty="0">
              <a:solidFill>
                <a:schemeClr val="accent1">
                  <a:lumMod val="75000"/>
                </a:schemeClr>
              </a:solidFill>
              <a:latin typeface="Arial" panose="020B0604020202020204" pitchFamily="34" charset="0"/>
              <a:ea typeface="Calibri"/>
              <a:cs typeface="Arial" panose="020B0604020202020204" pitchFamily="34" charset="0"/>
            </a:endParaRPr>
          </a:p>
          <a:p>
            <a:pPr marL="285750" indent="-285750">
              <a:buClr>
                <a:srgbClr val="0070C0"/>
              </a:buClr>
              <a:buSzPts val="3000"/>
              <a:buFont typeface="Arial" panose="020B0604020202020204" pitchFamily="34" charset="0"/>
              <a:buChar char="•"/>
            </a:pPr>
            <a:endParaRPr lang="es-ES" dirty="0">
              <a:latin typeface="Arial" panose="020B0604020202020204" pitchFamily="34" charset="0"/>
              <a:ea typeface="Calibri"/>
              <a:cs typeface="Arial" panose="020B0604020202020204" pitchFamily="34" charset="0"/>
            </a:endParaRPr>
          </a:p>
          <a:p>
            <a:pPr marL="457200" indent="-457200">
              <a:buClr>
                <a:srgbClr val="0070C0"/>
              </a:buClr>
              <a:buSzPts val="3000"/>
              <a:buFont typeface="Arial" panose="020B0604020202020204" pitchFamily="34" charset="0"/>
              <a:buChar char="•"/>
            </a:pPr>
            <a:endParaRPr lang="es-ES" sz="1600" dirty="0">
              <a:latin typeface="Arial" panose="020B0604020202020204" pitchFamily="34" charset="0"/>
              <a:ea typeface="Calibri"/>
              <a:cs typeface="Arial" panose="020B0604020202020204" pitchFamily="34" charset="0"/>
            </a:endParaRPr>
          </a:p>
        </p:txBody>
      </p:sp>
      <p:sp>
        <p:nvSpPr>
          <p:cNvPr id="4" name="TextBox 24">
            <a:extLst>
              <a:ext uri="{FF2B5EF4-FFF2-40B4-BE49-F238E27FC236}">
                <a16:creationId xmlns:a16="http://schemas.microsoft.com/office/drawing/2014/main" id="{866523FE-2910-4007-A823-F6D9FB692026}"/>
              </a:ext>
            </a:extLst>
          </p:cNvPr>
          <p:cNvSpPr txBox="1"/>
          <p:nvPr/>
        </p:nvSpPr>
        <p:spPr>
          <a:xfrm>
            <a:off x="1189508" y="559328"/>
            <a:ext cx="956612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Coordinación para difusión:  </a:t>
            </a:r>
          </a:p>
        </p:txBody>
      </p:sp>
      <p:pic>
        <p:nvPicPr>
          <p:cNvPr id="8" name="Imagen 7"/>
          <p:cNvPicPr>
            <a:picLocks noChangeAspect="1"/>
          </p:cNvPicPr>
          <p:nvPr/>
        </p:nvPicPr>
        <p:blipFill>
          <a:blip r:embed="rId2"/>
          <a:stretch>
            <a:fillRect/>
          </a:stretch>
        </p:blipFill>
        <p:spPr>
          <a:xfrm>
            <a:off x="0" y="6557219"/>
            <a:ext cx="8651251" cy="3375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0" name="Imagen 9"/>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427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4">
            <a:extLst>
              <a:ext uri="{FF2B5EF4-FFF2-40B4-BE49-F238E27FC236}">
                <a16:creationId xmlns:a16="http://schemas.microsoft.com/office/drawing/2014/main" id="{866523FE-2910-4007-A823-F6D9FB692026}"/>
              </a:ext>
            </a:extLst>
          </p:cNvPr>
          <p:cNvSpPr txBox="1"/>
          <p:nvPr/>
        </p:nvSpPr>
        <p:spPr>
          <a:xfrm>
            <a:off x="1189509" y="449647"/>
            <a:ext cx="956612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Acciones y Actividades de difusión:</a:t>
            </a:r>
          </a:p>
        </p:txBody>
      </p:sp>
      <p:sp>
        <p:nvSpPr>
          <p:cNvPr id="7" name="TextBox 24">
            <a:extLst>
              <a:ext uri="{FF2B5EF4-FFF2-40B4-BE49-F238E27FC236}">
                <a16:creationId xmlns:a16="http://schemas.microsoft.com/office/drawing/2014/main" id="{866523FE-2910-4007-A823-F6D9FB692026}"/>
              </a:ext>
            </a:extLst>
          </p:cNvPr>
          <p:cNvSpPr txBox="1"/>
          <p:nvPr/>
        </p:nvSpPr>
        <p:spPr>
          <a:xfrm>
            <a:off x="1189509" y="1053939"/>
            <a:ext cx="9981795" cy="3046988"/>
          </a:xfrm>
          <a:prstGeom prst="rect">
            <a:avLst/>
          </a:prstGeom>
          <a:noFill/>
        </p:spPr>
        <p:txBody>
          <a:bodyPr wrap="square" rtlCol="0">
            <a:spAutoFit/>
          </a:bodyPr>
          <a:lstStyle/>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Difusión directa mediante chats comunitarios de las Administraciones Zonales.</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Difusión vía correo electrónico de acuerdo a las bases de datos de lideres barriales y parroquiales; y al mapeo de organizaciones, asociaciones y actoras</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Visita presencial a las organizaciones y asociaciones.</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Convocar, por medio de las Administraciones Zonales a sesiones de Zoom, para socialización de la convocatoria y reglamento.</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Reuniones con entidades institucionales, aliados estratégicos y 33 </a:t>
            </a:r>
            <a:r>
              <a:rPr lang="es-ES" sz="1600" dirty="0" err="1">
                <a:solidFill>
                  <a:schemeClr val="accent1">
                    <a:lumMod val="75000"/>
                  </a:schemeClr>
                </a:solidFill>
                <a:latin typeface="Arial" panose="020B0604020202020204" pitchFamily="34" charset="0"/>
                <a:ea typeface="Calibri"/>
                <a:cs typeface="Arial" panose="020B0604020202020204" pitchFamily="34" charset="0"/>
              </a:rPr>
              <a:t>GADs</a:t>
            </a:r>
            <a:r>
              <a:rPr lang="es-ES" sz="1600" dirty="0">
                <a:solidFill>
                  <a:schemeClr val="accent1">
                    <a:lumMod val="75000"/>
                  </a:schemeClr>
                </a:solidFill>
                <a:latin typeface="Arial" panose="020B0604020202020204" pitchFamily="34" charset="0"/>
                <a:ea typeface="Calibri"/>
                <a:cs typeface="Arial" panose="020B0604020202020204" pitchFamily="34" charset="0"/>
              </a:rPr>
              <a:t> parroquiales rurales para socialización de la convocatoria y reglamento, y articulación de la difusión.</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Difusión por las redes sociales de las 9 Administraciones Zonales y de la SGCTYPC </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Difusión de la cuña radial con perifoneo en las 49 Casas Somos Quito </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Colocar afiches en las 49 casas somos y en las 9 Administraciones Zonales </a:t>
            </a:r>
          </a:p>
          <a:p>
            <a:pPr marL="285750" indent="-285750" algn="just">
              <a:buClr>
                <a:srgbClr val="0070C0"/>
              </a:buClr>
              <a:buSzPts val="3000"/>
              <a:buFont typeface="Arial" panose="020B0604020202020204" pitchFamily="34" charset="0"/>
              <a:buChar char="•"/>
            </a:pPr>
            <a:endParaRPr lang="es-ES" sz="1600" dirty="0">
              <a:solidFill>
                <a:schemeClr val="accent1">
                  <a:lumMod val="75000"/>
                </a:schemeClr>
              </a:solidFill>
              <a:latin typeface="Arial" panose="020B0604020202020204" pitchFamily="34" charset="0"/>
              <a:ea typeface="Calibri"/>
              <a:cs typeface="Arial" panose="020B0604020202020204" pitchFamily="34" charset="0"/>
            </a:endParaRPr>
          </a:p>
        </p:txBody>
      </p:sp>
      <p:sp>
        <p:nvSpPr>
          <p:cNvPr id="8" name="TextBox 24">
            <a:extLst>
              <a:ext uri="{FF2B5EF4-FFF2-40B4-BE49-F238E27FC236}">
                <a16:creationId xmlns:a16="http://schemas.microsoft.com/office/drawing/2014/main" id="{866523FE-2910-4007-A823-F6D9FB692026}"/>
              </a:ext>
            </a:extLst>
          </p:cNvPr>
          <p:cNvSpPr txBox="1"/>
          <p:nvPr/>
        </p:nvSpPr>
        <p:spPr>
          <a:xfrm>
            <a:off x="1126227" y="4002221"/>
            <a:ext cx="9566122" cy="523220"/>
          </a:xfrm>
          <a:prstGeom prst="rect">
            <a:avLst/>
          </a:prstGeom>
          <a:noFill/>
        </p:spPr>
        <p:txBody>
          <a:bodyPr wrap="square" rtlCol="0">
            <a:spAutoFit/>
          </a:bodyPr>
          <a:lstStyle/>
          <a:p>
            <a:pPr>
              <a:buClr>
                <a:srgbClr val="0070C0"/>
              </a:buClr>
              <a:buSzPts val="3000"/>
            </a:pPr>
            <a:r>
              <a:rPr lang="es-ES" sz="2800" b="1" dirty="0">
                <a:solidFill>
                  <a:srgbClr val="C00000"/>
                </a:solidFill>
                <a:latin typeface="Arial" panose="020B0604020202020204" pitchFamily="34" charset="0"/>
                <a:ea typeface="Calibri"/>
                <a:cs typeface="Arial" panose="020B0604020202020204" pitchFamily="34" charset="0"/>
              </a:rPr>
              <a:t>Medios de verificación:</a:t>
            </a:r>
          </a:p>
        </p:txBody>
      </p:sp>
      <p:sp>
        <p:nvSpPr>
          <p:cNvPr id="9" name="TextBox 24">
            <a:extLst>
              <a:ext uri="{FF2B5EF4-FFF2-40B4-BE49-F238E27FC236}">
                <a16:creationId xmlns:a16="http://schemas.microsoft.com/office/drawing/2014/main" id="{866523FE-2910-4007-A823-F6D9FB692026}"/>
              </a:ext>
            </a:extLst>
          </p:cNvPr>
          <p:cNvSpPr txBox="1"/>
          <p:nvPr/>
        </p:nvSpPr>
        <p:spPr>
          <a:xfrm>
            <a:off x="1189509" y="4588372"/>
            <a:ext cx="10124485" cy="1323439"/>
          </a:xfrm>
          <a:prstGeom prst="rect">
            <a:avLst/>
          </a:prstGeom>
          <a:noFill/>
        </p:spPr>
        <p:txBody>
          <a:bodyPr wrap="square" rtlCol="0">
            <a:spAutoFit/>
          </a:bodyPr>
          <a:lstStyle/>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Las Administraciones Zonales generaran un registro y archivos de respaldo verificable del cumplimiento de las diferentes acciones, que contemplen registros, nombres, correos de respaldo, archivos digitales y fotografías. </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Capturas de pantalla con las publicaciones realizadas en redes sociales. </a:t>
            </a:r>
          </a:p>
          <a:p>
            <a:pPr marL="285750" indent="-285750" algn="just">
              <a:buClr>
                <a:srgbClr val="0070C0"/>
              </a:buClr>
              <a:buSzPts val="3000"/>
              <a:buFont typeface="Arial" panose="020B0604020202020204" pitchFamily="34" charset="0"/>
              <a:buChar char="•"/>
            </a:pPr>
            <a:r>
              <a:rPr lang="es-ES" sz="1600" dirty="0">
                <a:solidFill>
                  <a:schemeClr val="accent1">
                    <a:lumMod val="75000"/>
                  </a:schemeClr>
                </a:solidFill>
                <a:latin typeface="Arial" panose="020B0604020202020204" pitchFamily="34" charset="0"/>
                <a:ea typeface="Calibri"/>
                <a:cs typeface="Arial" panose="020B0604020202020204" pitchFamily="34" charset="0"/>
              </a:rPr>
              <a:t>Fotografías de la difusión en Casa Somos y Administraciones Zonales. </a:t>
            </a:r>
          </a:p>
        </p:txBody>
      </p:sp>
      <p:pic>
        <p:nvPicPr>
          <p:cNvPr id="10" name="Imagen 9"/>
          <p:cNvPicPr>
            <a:picLocks noChangeAspect="1"/>
          </p:cNvPicPr>
          <p:nvPr/>
        </p:nvPicPr>
        <p:blipFill>
          <a:blip r:embed="rId2"/>
          <a:stretch>
            <a:fillRect/>
          </a:stretch>
        </p:blipFill>
        <p:spPr>
          <a:xfrm>
            <a:off x="0" y="6557219"/>
            <a:ext cx="8651251" cy="337500"/>
          </a:xfrm>
          <a:prstGeom prst="rect">
            <a:avLst/>
          </a:prstGeom>
        </p:spPr>
      </p:pic>
      <p:pic>
        <p:nvPicPr>
          <p:cNvPr id="11" name="Imagen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2" name="Imagen 11"/>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9364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985610332"/>
              </p:ext>
            </p:extLst>
          </p:nvPr>
        </p:nvGraphicFramePr>
        <p:xfrm>
          <a:off x="632384" y="881015"/>
          <a:ext cx="10726760" cy="4863104"/>
        </p:xfrm>
        <a:graphic>
          <a:graphicData uri="http://schemas.openxmlformats.org/drawingml/2006/table">
            <a:tbl>
              <a:tblPr>
                <a:tableStyleId>{5C22544A-7EE6-4342-B048-85BDC9FD1C3A}</a:tableStyleId>
              </a:tblPr>
              <a:tblGrid>
                <a:gridCol w="3375231">
                  <a:extLst>
                    <a:ext uri="{9D8B030D-6E8A-4147-A177-3AD203B41FA5}">
                      <a16:colId xmlns:a16="http://schemas.microsoft.com/office/drawing/2014/main" val="20000"/>
                    </a:ext>
                  </a:extLst>
                </a:gridCol>
                <a:gridCol w="3375231">
                  <a:extLst>
                    <a:ext uri="{9D8B030D-6E8A-4147-A177-3AD203B41FA5}">
                      <a16:colId xmlns:a16="http://schemas.microsoft.com/office/drawing/2014/main" val="20001"/>
                    </a:ext>
                  </a:extLst>
                </a:gridCol>
                <a:gridCol w="1918086">
                  <a:extLst>
                    <a:ext uri="{9D8B030D-6E8A-4147-A177-3AD203B41FA5}">
                      <a16:colId xmlns:a16="http://schemas.microsoft.com/office/drawing/2014/main" val="20002"/>
                    </a:ext>
                  </a:extLst>
                </a:gridCol>
                <a:gridCol w="2058212">
                  <a:extLst>
                    <a:ext uri="{9D8B030D-6E8A-4147-A177-3AD203B41FA5}">
                      <a16:colId xmlns:a16="http://schemas.microsoft.com/office/drawing/2014/main" val="20003"/>
                    </a:ext>
                  </a:extLst>
                </a:gridCol>
              </a:tblGrid>
              <a:tr h="557565">
                <a:tc>
                  <a:txBody>
                    <a:bodyPr/>
                    <a:lstStyle/>
                    <a:p>
                      <a:pPr algn="ctr" fontAlgn="ctr"/>
                      <a:r>
                        <a:rPr lang="es-EC" sz="1300" b="1" u="none" strike="noStrike" dirty="0">
                          <a:solidFill>
                            <a:srgbClr val="C00000"/>
                          </a:solidFill>
                          <a:effectLst/>
                        </a:rPr>
                        <a:t>ACCIONES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ACTIVIDADES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RESULTADOS </a:t>
                      </a:r>
                      <a:endParaRPr lang="es-EC" sz="13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es-EC" sz="1300" b="1" u="none" strike="noStrike" dirty="0">
                          <a:solidFill>
                            <a:srgbClr val="C00000"/>
                          </a:solidFill>
                          <a:effectLst/>
                        </a:rPr>
                        <a:t>MEDIOS DE VERIFICACIÓN </a:t>
                      </a:r>
                      <a:endParaRPr lang="es-EC" sz="1300" b="1" i="0" u="none" strike="noStrike" dirty="0">
                        <a:solidFill>
                          <a:srgbClr val="C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1530092">
                <a:tc rowSpan="3">
                  <a:txBody>
                    <a:bodyPr/>
                    <a:lstStyle/>
                    <a:p>
                      <a:pPr algn="l" fontAlgn="ctr"/>
                      <a:r>
                        <a:rPr lang="es-EC" sz="1300" u="none" strike="noStrike" dirty="0">
                          <a:solidFill>
                            <a:schemeClr val="accent1">
                              <a:lumMod val="75000"/>
                            </a:schemeClr>
                          </a:solidFill>
                          <a:effectLst/>
                        </a:rPr>
                        <a:t>1. </a:t>
                      </a:r>
                      <a:r>
                        <a:rPr lang="es-EC" sz="1300" b="1" u="none" strike="noStrike" dirty="0">
                          <a:solidFill>
                            <a:schemeClr val="accent1">
                              <a:lumMod val="75000"/>
                            </a:schemeClr>
                          </a:solidFill>
                          <a:effectLst/>
                        </a:rPr>
                        <a:t>Diagnóstico y</a:t>
                      </a:r>
                      <a:r>
                        <a:rPr lang="es-EC" sz="1300" b="1" u="none" strike="noStrike" baseline="0" dirty="0">
                          <a:solidFill>
                            <a:schemeClr val="accent1">
                              <a:lumMod val="75000"/>
                            </a:schemeClr>
                          </a:solidFill>
                          <a:effectLst/>
                        </a:rPr>
                        <a:t> </a:t>
                      </a:r>
                      <a:r>
                        <a:rPr lang="es-EC" sz="1300" b="1" u="none" strike="noStrike" dirty="0">
                          <a:solidFill>
                            <a:schemeClr val="accent1">
                              <a:lumMod val="75000"/>
                            </a:schemeClr>
                          </a:solidFill>
                          <a:effectLst/>
                        </a:rPr>
                        <a:t>Mapeo de </a:t>
                      </a:r>
                      <a:r>
                        <a:rPr lang="es-EC" sz="1350" b="1" u="none" strike="noStrike" dirty="0">
                          <a:solidFill>
                            <a:schemeClr val="accent1">
                              <a:lumMod val="75000"/>
                            </a:schemeClr>
                          </a:solidFill>
                          <a:effectLst/>
                        </a:rPr>
                        <a:t>organizaciones</a:t>
                      </a:r>
                      <a:r>
                        <a:rPr lang="es-EC" sz="1300" b="1" u="none" strike="noStrike" dirty="0">
                          <a:solidFill>
                            <a:schemeClr val="accent1">
                              <a:lumMod val="75000"/>
                            </a:schemeClr>
                          </a:solidFill>
                          <a:effectLst/>
                        </a:rPr>
                        <a:t> de la sociedad civil vinculadas a acciones de promoción y protección de los derechos de las mujeres, así como de mujeres activistas, titulares de derechos del DMQ, para que se realice un contacto y difusión directa de la convocatoria, bases y reglamento del premio</a:t>
                      </a:r>
                      <a:r>
                        <a:rPr lang="es-EC" sz="1300" u="none" strike="noStrike" dirty="0">
                          <a:solidFill>
                            <a:schemeClr val="accent1">
                              <a:lumMod val="75000"/>
                            </a:schemeClr>
                          </a:solidFill>
                          <a:effectLst/>
                        </a:rPr>
                        <a:t>.</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nchor="ctr"/>
                </a:tc>
                <a:tc>
                  <a:txBody>
                    <a:bodyPr/>
                    <a:lstStyle/>
                    <a:p>
                      <a:pPr algn="l" fontAlgn="t"/>
                      <a:r>
                        <a:rPr lang="es-EC" sz="1300" u="none" strike="noStrike" dirty="0">
                          <a:solidFill>
                            <a:schemeClr val="accent1">
                              <a:lumMod val="75000"/>
                            </a:schemeClr>
                          </a:solidFill>
                          <a:effectLst/>
                        </a:rPr>
                        <a:t>Coordinación con la Secretaría de Inclusión Social de identificación de las diversas organizaciones de mujeres que existen en el Distrito Metropolitano de Quito.</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Base de datos consolidada de organizaciones sociales y de entidades que trabajan por la defensa,  promoción y ejercicio  de los derechos de las mujeres que habitan en el DMQ.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Base de datos consolidada</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1435379">
                <a:tc vMerge="1">
                  <a:txBody>
                    <a:bodyPr/>
                    <a:lstStyle/>
                    <a:p>
                      <a:endParaRPr lang="es-EC"/>
                    </a:p>
                  </a:txBody>
                  <a:tcPr/>
                </a:tc>
                <a:tc>
                  <a:txBody>
                    <a:bodyPr/>
                    <a:lstStyle/>
                    <a:p>
                      <a:pPr algn="l" fontAlgn="t"/>
                      <a:r>
                        <a:rPr lang="es-EC" sz="1300" u="none" strike="noStrike" dirty="0">
                          <a:solidFill>
                            <a:schemeClr val="accent1">
                              <a:lumMod val="75000"/>
                            </a:schemeClr>
                          </a:solidFill>
                          <a:effectLst/>
                        </a:rPr>
                        <a:t>Coordinar con las Unidades de Inclusión Social de las Administraciones Zonales la revisión de las bases de datos territoriales que identifiquen a las lideresas barriales, sociales y comunitarias del DMQ</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Base de datos de lideresas y dirigentas barriales, sociales y comunitarias  por Administración Zonal, que se destacan por su labor y gestión a favor de la comunidad en el DMQ.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u="none" strike="noStrike" dirty="0">
                          <a:solidFill>
                            <a:schemeClr val="accent1">
                              <a:lumMod val="75000"/>
                            </a:schemeClr>
                          </a:solidFill>
                          <a:effectLst/>
                        </a:rPr>
                        <a:t>9 bases de datos de mujeres destacadas: lideresas y dirigentas barriales, sociales y comunitarias del DMQ </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2"/>
                  </a:ext>
                </a:extLst>
              </a:tr>
              <a:tr h="1340068">
                <a:tc vMerge="1">
                  <a:txBody>
                    <a:bodyPr/>
                    <a:lstStyle/>
                    <a:p>
                      <a:endParaRPr lang="es-EC"/>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EC" sz="1300" u="none" strike="noStrike" dirty="0">
                          <a:solidFill>
                            <a:schemeClr val="accent1">
                              <a:lumMod val="75000"/>
                            </a:schemeClr>
                          </a:solidFill>
                          <a:effectLst/>
                        </a:rPr>
                        <a:t>Coordinación con las Secretarias de Educación, Cultura, Ambiente y Desarrollo Económico</a:t>
                      </a:r>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EC" sz="1300" b="0" i="0" u="none" strike="noStrike" dirty="0">
                          <a:solidFill>
                            <a:schemeClr val="accent1">
                              <a:lumMod val="75000"/>
                            </a:schemeClr>
                          </a:solidFill>
                          <a:effectLst/>
                          <a:latin typeface="Calibri" panose="020F0502020204030204" pitchFamily="34" charset="0"/>
                        </a:rPr>
                        <a:t>Base de datos consolidada</a:t>
                      </a:r>
                      <a:r>
                        <a:rPr lang="es-EC" sz="1300" u="none" strike="noStrike" dirty="0">
                          <a:solidFill>
                            <a:schemeClr val="accent1">
                              <a:lumMod val="75000"/>
                            </a:schemeClr>
                          </a:solidFill>
                          <a:effectLst/>
                        </a:rPr>
                        <a:t> que identifiquen a las lideresas barriales, sociales y comunitarias articuladas a gestión social en el  DMQ.</a:t>
                      </a:r>
                      <a:endParaRPr lang="es-EC" sz="1300" b="0" i="0" u="none" strike="noStrike" dirty="0">
                        <a:solidFill>
                          <a:schemeClr val="accent1">
                            <a:lumMod val="75000"/>
                          </a:schemeClr>
                        </a:solidFill>
                        <a:effectLst/>
                        <a:latin typeface="Calibri" panose="020F0502020204030204" pitchFamily="34" charset="0"/>
                      </a:endParaRPr>
                    </a:p>
                    <a:p>
                      <a:pPr algn="l" fontAlgn="t"/>
                      <a:endParaRPr lang="es-EC" sz="1300" b="0" i="0" u="none" strike="noStrike" dirty="0">
                        <a:solidFill>
                          <a:schemeClr val="accent1">
                            <a:lumMod val="75000"/>
                          </a:schemeClr>
                        </a:solidFill>
                        <a:effectLst/>
                        <a:latin typeface="Calibri" panose="020F0502020204030204" pitchFamily="34" charset="0"/>
                      </a:endParaRPr>
                    </a:p>
                  </a:txBody>
                  <a:tcPr marL="9525" marR="9525" marT="9525" marB="0"/>
                </a:tc>
                <a:tc>
                  <a:txBody>
                    <a:bodyPr/>
                    <a:lstStyle/>
                    <a:p>
                      <a:pPr algn="l" fontAlgn="t"/>
                      <a:r>
                        <a:rPr lang="es-EC" sz="1300" b="0" i="0" u="none" strike="noStrike" dirty="0">
                          <a:solidFill>
                            <a:schemeClr val="accent1">
                              <a:lumMod val="75000"/>
                            </a:schemeClr>
                          </a:solidFill>
                          <a:effectLst/>
                          <a:latin typeface="Calibri" panose="020F0502020204030204" pitchFamily="34" charset="0"/>
                        </a:rPr>
                        <a:t>Base de datos del sector educación, cultura, ambiente y desarrollo económico.</a:t>
                      </a:r>
                    </a:p>
                  </a:txBody>
                  <a:tcPr marL="9525" marR="9525" marT="9525" marB="0"/>
                </a:tc>
                <a:extLst>
                  <a:ext uri="{0D108BD9-81ED-4DB2-BD59-A6C34878D82A}">
                    <a16:rowId xmlns:a16="http://schemas.microsoft.com/office/drawing/2014/main" val="10003"/>
                  </a:ext>
                </a:extLst>
              </a:tr>
            </a:tbl>
          </a:graphicData>
        </a:graphic>
      </p:graphicFrame>
      <p:sp>
        <p:nvSpPr>
          <p:cNvPr id="2" name="CuadroTexto 1">
            <a:extLst>
              <a:ext uri="{FF2B5EF4-FFF2-40B4-BE49-F238E27FC236}">
                <a16:creationId xmlns:a16="http://schemas.microsoft.com/office/drawing/2014/main" id="{C50F3184-5322-47D9-84EF-8E27F2A1F7AB}"/>
              </a:ext>
            </a:extLst>
          </p:cNvPr>
          <p:cNvSpPr txBox="1"/>
          <p:nvPr/>
        </p:nvSpPr>
        <p:spPr>
          <a:xfrm>
            <a:off x="935170" y="147258"/>
            <a:ext cx="10121189" cy="523220"/>
          </a:xfrm>
          <a:prstGeom prst="rect">
            <a:avLst/>
          </a:prstGeom>
          <a:noFill/>
        </p:spPr>
        <p:txBody>
          <a:bodyPr wrap="square" rtlCol="0">
            <a:spAutoFit/>
          </a:bodyPr>
          <a:lstStyle/>
          <a:p>
            <a:r>
              <a:rPr lang="es-MX" sz="2800" b="1" dirty="0">
                <a:solidFill>
                  <a:srgbClr val="C00000"/>
                </a:solidFill>
                <a:latin typeface="Arial" panose="020B0604020202020204" pitchFamily="34" charset="0"/>
                <a:cs typeface="Arial" panose="020B0604020202020204" pitchFamily="34" charset="0"/>
              </a:rPr>
              <a:t>Estrategias de diagnóstico y mapeo territorial: </a:t>
            </a:r>
          </a:p>
        </p:txBody>
      </p:sp>
      <p:pic>
        <p:nvPicPr>
          <p:cNvPr id="8" name="Imagen 7"/>
          <p:cNvPicPr>
            <a:picLocks noChangeAspect="1"/>
          </p:cNvPicPr>
          <p:nvPr/>
        </p:nvPicPr>
        <p:blipFill>
          <a:blip r:embed="rId2"/>
          <a:stretch>
            <a:fillRect/>
          </a:stretch>
        </p:blipFill>
        <p:spPr>
          <a:xfrm>
            <a:off x="0" y="6557219"/>
            <a:ext cx="8651251" cy="3375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0" name="Imagen 9"/>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5187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184031241"/>
              </p:ext>
            </p:extLst>
          </p:nvPr>
        </p:nvGraphicFramePr>
        <p:xfrm>
          <a:off x="814316" y="889782"/>
          <a:ext cx="10563365" cy="5078436"/>
        </p:xfrm>
        <a:graphic>
          <a:graphicData uri="http://schemas.openxmlformats.org/drawingml/2006/table">
            <a:tbl>
              <a:tblPr>
                <a:tableStyleId>{5C22544A-7EE6-4342-B048-85BDC9FD1C3A}</a:tableStyleId>
              </a:tblPr>
              <a:tblGrid>
                <a:gridCol w="3257205">
                  <a:extLst>
                    <a:ext uri="{9D8B030D-6E8A-4147-A177-3AD203B41FA5}">
                      <a16:colId xmlns:a16="http://schemas.microsoft.com/office/drawing/2014/main" val="20000"/>
                    </a:ext>
                  </a:extLst>
                </a:gridCol>
                <a:gridCol w="3058025">
                  <a:extLst>
                    <a:ext uri="{9D8B030D-6E8A-4147-A177-3AD203B41FA5}">
                      <a16:colId xmlns:a16="http://schemas.microsoft.com/office/drawing/2014/main" val="20001"/>
                    </a:ext>
                  </a:extLst>
                </a:gridCol>
                <a:gridCol w="2801307">
                  <a:extLst>
                    <a:ext uri="{9D8B030D-6E8A-4147-A177-3AD203B41FA5}">
                      <a16:colId xmlns:a16="http://schemas.microsoft.com/office/drawing/2014/main" val="20002"/>
                    </a:ext>
                  </a:extLst>
                </a:gridCol>
                <a:gridCol w="1446828">
                  <a:extLst>
                    <a:ext uri="{9D8B030D-6E8A-4147-A177-3AD203B41FA5}">
                      <a16:colId xmlns:a16="http://schemas.microsoft.com/office/drawing/2014/main" val="20003"/>
                    </a:ext>
                  </a:extLst>
                </a:gridCol>
              </a:tblGrid>
              <a:tr h="491437">
                <a:tc>
                  <a:txBody>
                    <a:bodyPr/>
                    <a:lstStyle/>
                    <a:p>
                      <a:pPr algn="ctr" fontAlgn="ctr"/>
                      <a:r>
                        <a:rPr lang="es-EC" sz="1300" b="1" u="none" strike="noStrike" dirty="0">
                          <a:solidFill>
                            <a:srgbClr val="C00000"/>
                          </a:solidFill>
                          <a:effectLst/>
                        </a:rPr>
                        <a:t>ACCIONES </a:t>
                      </a:r>
                      <a:endParaRPr lang="es-EC" sz="1300" b="1" i="0" u="none" strike="noStrike" dirty="0">
                        <a:solidFill>
                          <a:srgbClr val="C00000"/>
                        </a:solidFill>
                        <a:effectLst/>
                        <a:latin typeface="Calibri" panose="020F0502020204030204" pitchFamily="34" charset="0"/>
                      </a:endParaRPr>
                    </a:p>
                  </a:txBody>
                  <a:tcPr marL="9088" marR="9088" marT="9088" marB="0" anchor="ctr"/>
                </a:tc>
                <a:tc>
                  <a:txBody>
                    <a:bodyPr/>
                    <a:lstStyle/>
                    <a:p>
                      <a:pPr algn="ctr" fontAlgn="ctr"/>
                      <a:r>
                        <a:rPr lang="es-EC" sz="1300" b="1" u="none" strike="noStrike" dirty="0">
                          <a:solidFill>
                            <a:srgbClr val="C00000"/>
                          </a:solidFill>
                          <a:effectLst/>
                        </a:rPr>
                        <a:t>ACTIVIDADES </a:t>
                      </a:r>
                      <a:endParaRPr lang="es-EC" sz="1300" b="1" i="0" u="none" strike="noStrike" dirty="0">
                        <a:solidFill>
                          <a:srgbClr val="C00000"/>
                        </a:solidFill>
                        <a:effectLst/>
                        <a:latin typeface="Calibri" panose="020F0502020204030204" pitchFamily="34" charset="0"/>
                      </a:endParaRPr>
                    </a:p>
                  </a:txBody>
                  <a:tcPr marL="9088" marR="9088" marT="9088" marB="0" anchor="ctr"/>
                </a:tc>
                <a:tc>
                  <a:txBody>
                    <a:bodyPr/>
                    <a:lstStyle/>
                    <a:p>
                      <a:pPr algn="ctr" fontAlgn="ctr"/>
                      <a:r>
                        <a:rPr lang="es-EC" sz="1300" b="1" u="none" strike="noStrike" dirty="0">
                          <a:solidFill>
                            <a:srgbClr val="C00000"/>
                          </a:solidFill>
                          <a:effectLst/>
                        </a:rPr>
                        <a:t>RESULTADOS </a:t>
                      </a:r>
                      <a:endParaRPr lang="es-EC" sz="1300" b="1" i="0" u="none" strike="noStrike" dirty="0">
                        <a:solidFill>
                          <a:srgbClr val="C00000"/>
                        </a:solidFill>
                        <a:effectLst/>
                        <a:latin typeface="Calibri" panose="020F0502020204030204" pitchFamily="34" charset="0"/>
                      </a:endParaRPr>
                    </a:p>
                  </a:txBody>
                  <a:tcPr marL="9088" marR="9088" marT="9088" marB="0" anchor="ctr"/>
                </a:tc>
                <a:tc>
                  <a:txBody>
                    <a:bodyPr/>
                    <a:lstStyle/>
                    <a:p>
                      <a:pPr algn="ctr" fontAlgn="ctr"/>
                      <a:r>
                        <a:rPr lang="es-EC" sz="1300" b="1" u="none" strike="noStrike" dirty="0">
                          <a:solidFill>
                            <a:srgbClr val="C00000"/>
                          </a:solidFill>
                          <a:effectLst/>
                        </a:rPr>
                        <a:t>MEDIOS DE VERIFICACIÓN </a:t>
                      </a:r>
                      <a:endParaRPr lang="es-EC" sz="1300" b="1" i="0" u="none" strike="noStrike" dirty="0">
                        <a:solidFill>
                          <a:srgbClr val="C00000"/>
                        </a:solidFill>
                        <a:effectLst/>
                        <a:latin typeface="Calibri" panose="020F0502020204030204" pitchFamily="34" charset="0"/>
                      </a:endParaRPr>
                    </a:p>
                  </a:txBody>
                  <a:tcPr marL="9088" marR="9088" marT="9088" marB="0" anchor="ctr"/>
                </a:tc>
                <a:extLst>
                  <a:ext uri="{0D108BD9-81ED-4DB2-BD59-A6C34878D82A}">
                    <a16:rowId xmlns:a16="http://schemas.microsoft.com/office/drawing/2014/main" val="10000"/>
                  </a:ext>
                </a:extLst>
              </a:tr>
              <a:tr h="1131582">
                <a:tc rowSpan="2">
                  <a:txBody>
                    <a:bodyPr/>
                    <a:lstStyle/>
                    <a:p>
                      <a:pPr algn="ctr" fontAlgn="ctr"/>
                      <a:r>
                        <a:rPr lang="es-EC" sz="1300" u="none" strike="noStrike" dirty="0">
                          <a:solidFill>
                            <a:schemeClr val="accent1">
                              <a:lumMod val="75000"/>
                            </a:schemeClr>
                          </a:solidFill>
                          <a:effectLst/>
                        </a:rPr>
                        <a:t>2. </a:t>
                      </a:r>
                      <a:r>
                        <a:rPr lang="es-EC" sz="1300" b="1" u="none" strike="noStrike" dirty="0">
                          <a:solidFill>
                            <a:schemeClr val="accent1">
                              <a:lumMod val="75000"/>
                            </a:schemeClr>
                          </a:solidFill>
                          <a:effectLst/>
                        </a:rPr>
                        <a:t>Coordinación interinstitucional para la difusión de la convocatoria, reglamento y bases del concurso, a través de correos electrónicos y chats comunitarios con líderes barriales, parroquiales y distritales.</a:t>
                      </a:r>
                      <a:br>
                        <a:rPr lang="es-EC" sz="1300" b="1" u="none" strike="noStrike" dirty="0">
                          <a:solidFill>
                            <a:schemeClr val="accent1">
                              <a:lumMod val="75000"/>
                            </a:schemeClr>
                          </a:solidFill>
                          <a:effectLst/>
                        </a:rPr>
                      </a:br>
                      <a:endParaRPr lang="es-EC" sz="1300" b="1" i="0" u="none" strike="noStrike" dirty="0">
                        <a:solidFill>
                          <a:schemeClr val="accent1">
                            <a:lumMod val="75000"/>
                          </a:schemeClr>
                        </a:solidFill>
                        <a:effectLst/>
                        <a:latin typeface="Calibri" panose="020F0502020204030204" pitchFamily="34" charset="0"/>
                      </a:endParaRPr>
                    </a:p>
                  </a:txBody>
                  <a:tcPr marL="9088" marR="9088" marT="9088" marB="0" anchor="ctr"/>
                </a:tc>
                <a:tc>
                  <a:txBody>
                    <a:bodyPr/>
                    <a:lstStyle/>
                    <a:p>
                      <a:pPr algn="ctr" fontAlgn="t"/>
                      <a:r>
                        <a:rPr lang="es-EC" sz="1300" u="none" strike="noStrike" dirty="0">
                          <a:solidFill>
                            <a:schemeClr val="accent1">
                              <a:lumMod val="75000"/>
                            </a:schemeClr>
                          </a:solidFill>
                          <a:effectLst/>
                        </a:rPr>
                        <a:t>Activar los chats de las Administraciones Zonales para promocionar la convocatoria y el reglamento del Premio "Manuela Espejo".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tc>
                  <a:txBody>
                    <a:bodyPr/>
                    <a:lstStyle/>
                    <a:p>
                      <a:pPr algn="ctr" fontAlgn="t"/>
                      <a:r>
                        <a:rPr lang="es-EC" sz="1300" u="none" strike="noStrike" dirty="0">
                          <a:solidFill>
                            <a:schemeClr val="accent1">
                              <a:lumMod val="75000"/>
                            </a:schemeClr>
                          </a:solidFill>
                          <a:effectLst/>
                        </a:rPr>
                        <a:t>9 chats de las Direcciones de Gestión Participativa para el Desarrollo activados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tc>
                  <a:txBody>
                    <a:bodyPr/>
                    <a:lstStyle/>
                    <a:p>
                      <a:pPr algn="ctr" fontAlgn="t"/>
                      <a:r>
                        <a:rPr lang="es-EC" sz="1300" u="none" strike="noStrike" dirty="0">
                          <a:solidFill>
                            <a:schemeClr val="accent1">
                              <a:lumMod val="75000"/>
                            </a:schemeClr>
                          </a:solidFill>
                          <a:effectLst/>
                        </a:rPr>
                        <a:t>9 </a:t>
                      </a:r>
                      <a:r>
                        <a:rPr lang="es-EC" sz="1300" u="none" strike="noStrike" dirty="0" err="1">
                          <a:solidFill>
                            <a:schemeClr val="accent1">
                              <a:lumMod val="75000"/>
                            </a:schemeClr>
                          </a:solidFill>
                          <a:effectLst/>
                        </a:rPr>
                        <a:t>Prints</a:t>
                      </a:r>
                      <a:r>
                        <a:rPr lang="es-EC" sz="1300" u="none" strike="noStrike" dirty="0">
                          <a:solidFill>
                            <a:schemeClr val="accent1">
                              <a:lumMod val="75000"/>
                            </a:schemeClr>
                          </a:solidFill>
                          <a:effectLst/>
                        </a:rPr>
                        <a:t> de pantalla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extLst>
                  <a:ext uri="{0D108BD9-81ED-4DB2-BD59-A6C34878D82A}">
                    <a16:rowId xmlns:a16="http://schemas.microsoft.com/office/drawing/2014/main" val="10001"/>
                  </a:ext>
                </a:extLst>
              </a:tr>
              <a:tr h="2180003">
                <a:tc vMerge="1">
                  <a:txBody>
                    <a:bodyPr/>
                    <a:lstStyle/>
                    <a:p>
                      <a:endParaRPr lang="es-EC"/>
                    </a:p>
                  </a:txBody>
                  <a:tcPr/>
                </a:tc>
                <a:tc>
                  <a:txBody>
                    <a:bodyPr/>
                    <a:lstStyle/>
                    <a:p>
                      <a:pPr algn="ctr" fontAlgn="t"/>
                      <a:r>
                        <a:rPr lang="es-EC" sz="1300" u="none" strike="noStrike" dirty="0">
                          <a:solidFill>
                            <a:schemeClr val="accent1">
                              <a:lumMod val="75000"/>
                            </a:schemeClr>
                          </a:solidFill>
                          <a:effectLst/>
                        </a:rPr>
                        <a:t>Organizar en cada una de las Administraciones Zonales reuniones  vía Zoom para socializar, promover y difundir la convocatoria y el reglamento para la postulación al premio "Manuela Espejo“ con Representantes del Sistema de Participación Ciudadana.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tc>
                  <a:txBody>
                    <a:bodyPr/>
                    <a:lstStyle/>
                    <a:p>
                      <a:pPr algn="ctr" fontAlgn="t"/>
                      <a:r>
                        <a:rPr lang="es-EC" sz="1300" u="none" strike="noStrike" dirty="0">
                          <a:solidFill>
                            <a:schemeClr val="accent1">
                              <a:lumMod val="75000"/>
                            </a:schemeClr>
                          </a:solidFill>
                          <a:effectLst/>
                        </a:rPr>
                        <a:t>65 Representaciones barriales y zonales de las 32 parroquias urbanas y 33 parroquias rurales con información a través de la plataforma virtual coordinadas con las Administraciones  Zonales, para socializar, promover y difundir la convocatoria y el reglamento para la postulación al premio "Manuela Espejo".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tc>
                  <a:txBody>
                    <a:bodyPr/>
                    <a:lstStyle/>
                    <a:p>
                      <a:pPr algn="ctr" fontAlgn="t"/>
                      <a:r>
                        <a:rPr lang="es-EC" sz="1300" u="none" strike="noStrike" dirty="0">
                          <a:solidFill>
                            <a:schemeClr val="accent1">
                              <a:lumMod val="75000"/>
                            </a:schemeClr>
                          </a:solidFill>
                          <a:effectLst/>
                        </a:rPr>
                        <a:t>Informes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extLst>
                  <a:ext uri="{0D108BD9-81ED-4DB2-BD59-A6C34878D82A}">
                    <a16:rowId xmlns:a16="http://schemas.microsoft.com/office/drawing/2014/main" val="10002"/>
                  </a:ext>
                </a:extLst>
              </a:tr>
              <a:tr h="1275414">
                <a:tc>
                  <a:txBody>
                    <a:bodyPr/>
                    <a:lstStyle/>
                    <a:p>
                      <a:pPr algn="ctr" fontAlgn="ctr"/>
                      <a:r>
                        <a:rPr lang="es-EC" sz="1300" b="1" u="none" strike="noStrike" dirty="0">
                          <a:solidFill>
                            <a:schemeClr val="accent1">
                              <a:lumMod val="75000"/>
                            </a:schemeClr>
                          </a:solidFill>
                          <a:effectLst/>
                        </a:rPr>
                        <a:t>3. Coordinación con los 33 GADS parroquiales rurales para la difusión de la convocatoria, bases y reglamento en las 33 parroquias rurales del Distrito.</a:t>
                      </a:r>
                      <a:endParaRPr lang="es-EC" sz="1300" b="1" i="0" u="none" strike="noStrike" dirty="0">
                        <a:solidFill>
                          <a:schemeClr val="accent1">
                            <a:lumMod val="75000"/>
                          </a:schemeClr>
                        </a:solidFill>
                        <a:effectLst/>
                        <a:latin typeface="Calibri" panose="020F0502020204030204" pitchFamily="34" charset="0"/>
                      </a:endParaRPr>
                    </a:p>
                  </a:txBody>
                  <a:tcPr marL="9088" marR="9088" marT="9088" marB="0" anchor="ctr"/>
                </a:tc>
                <a:tc>
                  <a:txBody>
                    <a:bodyPr/>
                    <a:lstStyle/>
                    <a:p>
                      <a:pPr algn="ctr" fontAlgn="t"/>
                      <a:r>
                        <a:rPr lang="es-EC" sz="1300" u="none" strike="noStrike" dirty="0">
                          <a:solidFill>
                            <a:schemeClr val="accent1">
                              <a:lumMod val="75000"/>
                            </a:schemeClr>
                          </a:solidFill>
                          <a:effectLst/>
                        </a:rPr>
                        <a:t>Realizar reuniones con los  GADS parroquiales rurales  para socializar, promover y difundir la convocatoria y el reglamento para la postulación al premio "Manuela Espejo"</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tc>
                  <a:txBody>
                    <a:bodyPr/>
                    <a:lstStyle/>
                    <a:p>
                      <a:pPr algn="ctr" fontAlgn="t"/>
                      <a:r>
                        <a:rPr lang="es-EC" sz="1300" b="0" i="0" u="none" strike="noStrike" dirty="0">
                          <a:solidFill>
                            <a:schemeClr val="accent1">
                              <a:lumMod val="75000"/>
                            </a:schemeClr>
                          </a:solidFill>
                          <a:effectLst/>
                          <a:latin typeface="Calibri" panose="020F0502020204030204" pitchFamily="34" charset="0"/>
                        </a:rPr>
                        <a:t>33 </a:t>
                      </a:r>
                      <a:r>
                        <a:rPr lang="es-EC" sz="1300" b="0" i="0" u="none" strike="noStrike" dirty="0" err="1">
                          <a:solidFill>
                            <a:schemeClr val="accent1">
                              <a:lumMod val="75000"/>
                            </a:schemeClr>
                          </a:solidFill>
                          <a:effectLst/>
                          <a:latin typeface="Calibri" panose="020F0502020204030204" pitchFamily="34" charset="0"/>
                        </a:rPr>
                        <a:t>Gads</a:t>
                      </a:r>
                      <a:r>
                        <a:rPr lang="es-EC" sz="1300" b="0" i="0" u="none" strike="noStrike" dirty="0">
                          <a:solidFill>
                            <a:schemeClr val="accent1">
                              <a:lumMod val="75000"/>
                            </a:schemeClr>
                          </a:solidFill>
                          <a:effectLst/>
                          <a:latin typeface="Calibri" panose="020F0502020204030204" pitchFamily="34" charset="0"/>
                        </a:rPr>
                        <a:t> Parroquiales Rurales informados y cuentan con la convocatoria y el reglamento para involucrar a la ciudadanía que se encuentra vinculada a su gestión de desarrollo rural.</a:t>
                      </a:r>
                    </a:p>
                  </a:txBody>
                  <a:tcPr marL="9088" marR="9088" marT="9088" marB="0"/>
                </a:tc>
                <a:tc>
                  <a:txBody>
                    <a:bodyPr/>
                    <a:lstStyle/>
                    <a:p>
                      <a:pPr algn="ctr" fontAlgn="t"/>
                      <a:r>
                        <a:rPr lang="es-EC" sz="1300" u="none" strike="noStrike" dirty="0">
                          <a:solidFill>
                            <a:schemeClr val="accent1">
                              <a:lumMod val="75000"/>
                            </a:schemeClr>
                          </a:solidFill>
                          <a:effectLst/>
                        </a:rPr>
                        <a:t>Informes </a:t>
                      </a:r>
                      <a:endParaRPr lang="es-EC" sz="1300" b="0" i="0" u="none" strike="noStrike" dirty="0">
                        <a:solidFill>
                          <a:schemeClr val="accent1">
                            <a:lumMod val="75000"/>
                          </a:schemeClr>
                        </a:solidFill>
                        <a:effectLst/>
                        <a:latin typeface="Calibri" panose="020F0502020204030204" pitchFamily="34" charset="0"/>
                      </a:endParaRPr>
                    </a:p>
                  </a:txBody>
                  <a:tcPr marL="9088" marR="9088" marT="9088" marB="0"/>
                </a:tc>
                <a:extLst>
                  <a:ext uri="{0D108BD9-81ED-4DB2-BD59-A6C34878D82A}">
                    <a16:rowId xmlns:a16="http://schemas.microsoft.com/office/drawing/2014/main" val="10003"/>
                  </a:ext>
                </a:extLst>
              </a:tr>
            </a:tbl>
          </a:graphicData>
        </a:graphic>
      </p:graphicFrame>
      <p:sp>
        <p:nvSpPr>
          <p:cNvPr id="8" name="CuadroTexto 7">
            <a:extLst>
              <a:ext uri="{FF2B5EF4-FFF2-40B4-BE49-F238E27FC236}">
                <a16:creationId xmlns:a16="http://schemas.microsoft.com/office/drawing/2014/main" id="{38A887AE-0617-4794-92BA-CA7494FA425F}"/>
              </a:ext>
            </a:extLst>
          </p:cNvPr>
          <p:cNvSpPr txBox="1"/>
          <p:nvPr/>
        </p:nvSpPr>
        <p:spPr>
          <a:xfrm>
            <a:off x="1035405" y="244558"/>
            <a:ext cx="10121189" cy="523220"/>
          </a:xfrm>
          <a:prstGeom prst="rect">
            <a:avLst/>
          </a:prstGeom>
          <a:noFill/>
        </p:spPr>
        <p:txBody>
          <a:bodyPr wrap="square" rtlCol="0">
            <a:spAutoFit/>
          </a:bodyPr>
          <a:lstStyle/>
          <a:p>
            <a:r>
              <a:rPr lang="es-MX" sz="2800" b="1" dirty="0">
                <a:solidFill>
                  <a:srgbClr val="C00000"/>
                </a:solidFill>
                <a:latin typeface="Arial" panose="020B0604020202020204" pitchFamily="34" charset="0"/>
                <a:cs typeface="Arial" panose="020B0604020202020204" pitchFamily="34" charset="0"/>
              </a:rPr>
              <a:t>Estrategias de socialización, promoción y difusión: </a:t>
            </a:r>
          </a:p>
        </p:txBody>
      </p:sp>
      <p:pic>
        <p:nvPicPr>
          <p:cNvPr id="9" name="Imagen 8"/>
          <p:cNvPicPr>
            <a:picLocks noChangeAspect="1"/>
          </p:cNvPicPr>
          <p:nvPr/>
        </p:nvPicPr>
        <p:blipFill>
          <a:blip r:embed="rId2"/>
          <a:stretch>
            <a:fillRect/>
          </a:stretch>
        </p:blipFill>
        <p:spPr>
          <a:xfrm>
            <a:off x="0" y="6557219"/>
            <a:ext cx="8651251" cy="337500"/>
          </a:xfrm>
          <a:prstGeom prst="rect">
            <a:avLst/>
          </a:prstGeom>
        </p:spPr>
      </p:pic>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5" y="6255937"/>
            <a:ext cx="1252134" cy="454805"/>
          </a:xfrm>
          <a:prstGeom prst="rect">
            <a:avLst/>
          </a:prstGeom>
        </p:spPr>
      </p:pic>
      <p:pic>
        <p:nvPicPr>
          <p:cNvPr id="11" name="Imagen 10"/>
          <p:cNvPicPr/>
          <p:nvPr/>
        </p:nvPicPr>
        <p:blipFill rotWithShape="1">
          <a:blip r:embed="rId4">
            <a:extLst>
              <a:ext uri="{28A0092B-C50C-407E-A947-70E740481C1C}">
                <a14:useLocalDpi xmlns:a14="http://schemas.microsoft.com/office/drawing/2010/main" val="0"/>
              </a:ext>
            </a:extLst>
          </a:blip>
          <a:srcRect l="62704" t="-1" b="-9628"/>
          <a:stretch/>
        </p:blipFill>
        <p:spPr bwMode="auto">
          <a:xfrm>
            <a:off x="10739474" y="6289249"/>
            <a:ext cx="1087755" cy="53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7349139"/>
      </p:ext>
    </p:extLst>
  </p:cSld>
  <p:clrMapOvr>
    <a:masterClrMapping/>
  </p:clrMapOvr>
</p:sld>
</file>

<file path=ppt/theme/theme1.xml><?xml version="1.0" encoding="utf-8"?>
<a:theme xmlns:a="http://schemas.openxmlformats.org/drawingml/2006/main" name="Thème Office">
  <a:themeElements>
    <a:clrScheme name="IOM official">
      <a:dk1>
        <a:srgbClr val="000000"/>
      </a:dk1>
      <a:lt1>
        <a:srgbClr val="FFFFFF"/>
      </a:lt1>
      <a:dk2>
        <a:srgbClr val="0033A0"/>
      </a:dk2>
      <a:lt2>
        <a:srgbClr val="FFFFFF"/>
      </a:lt2>
      <a:accent1>
        <a:srgbClr val="0033A0"/>
      </a:accent1>
      <a:accent2>
        <a:srgbClr val="4663A8"/>
      </a:accent2>
      <a:accent3>
        <a:srgbClr val="C3CBE3"/>
      </a:accent3>
      <a:accent4>
        <a:srgbClr val="E9EBF6"/>
      </a:accent4>
      <a:accent5>
        <a:srgbClr val="5B92E5"/>
      </a:accent5>
      <a:accent6>
        <a:srgbClr val="6F9FD5"/>
      </a:accent6>
      <a:hlink>
        <a:srgbClr val="0033A0"/>
      </a:hlink>
      <a:folHlink>
        <a:srgbClr val="C3CBE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C50F3E46AA9348818A496C8ED3934F" ma:contentTypeVersion="7" ma:contentTypeDescription="Create a new document." ma:contentTypeScope="" ma:versionID="04431ce7e10408fb6c7a53f6c08f3b18">
  <xsd:schema xmlns:xsd="http://www.w3.org/2001/XMLSchema" xmlns:xs="http://www.w3.org/2001/XMLSchema" xmlns:p="http://schemas.microsoft.com/office/2006/metadata/properties" xmlns:ns2="cb65d321-00c9-499e-82f5-d77c4397f6e3" xmlns:ns3="d8ade204-0f6d-48f1-bbae-e267fdd38667" targetNamespace="http://schemas.microsoft.com/office/2006/metadata/properties" ma:root="true" ma:fieldsID="65d7db909ad141d4c616ad4a86a95de8" ns2:_="" ns3:_="">
    <xsd:import namespace="cb65d321-00c9-499e-82f5-d77c4397f6e3"/>
    <xsd:import namespace="d8ade204-0f6d-48f1-bbae-e267fdd3866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65d321-00c9-499e-82f5-d77c4397f6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ade204-0f6d-48f1-bbae-e267fdd386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8ade204-0f6d-48f1-bbae-e267fdd38667">
      <UserInfo>
        <DisplayName>GRAVIANO Nicola</DisplayName>
        <AccountId>924</AccountId>
        <AccountType/>
      </UserInfo>
      <UserInfo>
        <DisplayName>GYULKHANDANYAN Yelena</DisplayName>
        <AccountId>1068</AccountId>
        <AccountType/>
      </UserInfo>
      <UserInfo>
        <DisplayName>LONNBACK Lars</DisplayName>
        <AccountId>1302</AccountId>
        <AccountType/>
      </UserInfo>
    </SharedWithUsers>
  </documentManagement>
</p:properties>
</file>

<file path=customXml/itemProps1.xml><?xml version="1.0" encoding="utf-8"?>
<ds:datastoreItem xmlns:ds="http://schemas.openxmlformats.org/officeDocument/2006/customXml" ds:itemID="{1B95EA38-359E-454C-9FB4-9C0B87CDD505}">
  <ds:schemaRefs>
    <ds:schemaRef ds:uri="http://schemas.microsoft.com/sharepoint/v3/contenttype/forms"/>
  </ds:schemaRefs>
</ds:datastoreItem>
</file>

<file path=customXml/itemProps2.xml><?xml version="1.0" encoding="utf-8"?>
<ds:datastoreItem xmlns:ds="http://schemas.openxmlformats.org/officeDocument/2006/customXml" ds:itemID="{4E9366A3-0762-4F0E-9514-32D55A2120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65d321-00c9-499e-82f5-d77c4397f6e3"/>
    <ds:schemaRef ds:uri="d8ade204-0f6d-48f1-bbae-e267fdd386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11EBE6-C297-4100-9967-8B08CBD33559}">
  <ds:schemaRefs>
    <ds:schemaRef ds:uri="http://purl.org/dc/dcmitype/"/>
    <ds:schemaRef ds:uri="http://purl.org/dc/terms/"/>
    <ds:schemaRef ds:uri="http://schemas.microsoft.com/office/infopath/2007/PartnerControls"/>
    <ds:schemaRef ds:uri="cb65d321-00c9-499e-82f5-d77c4397f6e3"/>
    <ds:schemaRef ds:uri="http://purl.org/dc/elements/1.1/"/>
    <ds:schemaRef ds:uri="d8ade204-0f6d-48f1-bbae-e267fdd38667"/>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23091</TotalTime>
  <Words>1500</Words>
  <Application>Microsoft Macintosh PowerPoint</Application>
  <PresentationFormat>Panorámica</PresentationFormat>
  <Paragraphs>109</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Thème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cflores@iom.int</dc:creator>
  <cp:lastModifiedBy>Lilet Hernandez</cp:lastModifiedBy>
  <cp:revision>826</cp:revision>
  <cp:lastPrinted>2021-02-22T17:16:59Z</cp:lastPrinted>
  <dcterms:created xsi:type="dcterms:W3CDTF">2018-02-07T13:14:28Z</dcterms:created>
  <dcterms:modified xsi:type="dcterms:W3CDTF">2023-01-12T17:45:36Z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0x01010005C50F3E46AA9348818A496C8ED3934F</vt:lpwstr>
  </property>
</Properties>
</file>