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24" r:id="rId3"/>
    <p:sldId id="319" r:id="rId4"/>
    <p:sldId id="321" r:id="rId5"/>
    <p:sldId id="322" r:id="rId6"/>
    <p:sldId id="323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MM29zbLyOhhviMNi5dM3OUrOL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C80"/>
    <a:srgbClr val="C00000"/>
    <a:srgbClr val="800000"/>
    <a:srgbClr val="5B9BD5"/>
    <a:srgbClr val="A5A5A5"/>
    <a:srgbClr val="70AD47"/>
    <a:srgbClr val="FF9900"/>
    <a:srgbClr val="FFC000"/>
    <a:srgbClr val="ED7D31"/>
    <a:srgbClr val="813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7"/>
    <p:restoredTop sz="94293" autoAdjust="0"/>
  </p:normalViewPr>
  <p:slideViewPr>
    <p:cSldViewPr snapToGrid="0" snapToObjects="1">
      <p:cViewPr varScale="1">
        <p:scale>
          <a:sx n="84" d="100"/>
          <a:sy n="84" d="100"/>
        </p:scale>
        <p:origin x="55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4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42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38" y="6217941"/>
            <a:ext cx="1386287" cy="5035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1273" y="545611"/>
            <a:ext cx="107788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5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.- Con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Memorando No. GADDMQ-AZEA-DGT-UTV-2022-0268-M de 01 de septiembre de 2022, suscrito por el Responsable de la Unidad de Territorio y Vivienda,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se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remite el informe técnico Nro. DGT-UTV-016 de 31 de agosto de 2022</a:t>
            </a:r>
            <a:endParaRPr lang="es-419" sz="2600" spc="-120" dirty="0" smtClean="0">
              <a:solidFill>
                <a:srgbClr val="2F2C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6.- Mediante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Informe Nro.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272-DJ-2022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 01 de septiembre de 2022, la Dirección de Asesoría Jurídica de la Administración Zonal Eloy Alfaro, emitió informe legal favorable para que se suscriba el Convenio de Administración y Uso con la Liga Deportiva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Barrial “Indor Rock”. </a:t>
            </a:r>
            <a:endParaRPr lang="es-419" sz="2600" spc="-120" dirty="0">
              <a:solidFill>
                <a:srgbClr val="2F2C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7.-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Mediante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Oficio </a:t>
            </a: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Nro.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GADDMQ-PM-2022-4467-O de 02 de noviembre de 2022, Procuraduría Metropolitana emite su criterio favorable, ratificado mediante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Oficio Nro.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GADDMQ-PM-2023-0275-O de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24 de enero de 2023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8.-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Informe No.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IC-CPP-2023-014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01 de febrero de 2023, los miembros de la Comisión de Propiedad y Espacio Público emiten Dictamen Favorable para que el Concejo Metropolitano autorice la aprobación de la suscripción del convenio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6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8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421" y="1187365"/>
            <a:ext cx="11204620" cy="977321"/>
          </a:xfrm>
        </p:spPr>
        <p:txBody>
          <a:bodyPr>
            <a:normAutofit fontScale="25000" lnSpcReduction="20000"/>
          </a:bodyPr>
          <a:lstStyle/>
          <a:p>
            <a:r>
              <a:rPr lang="es-EC" sz="12800" b="1" dirty="0" smtClean="0">
                <a:solidFill>
                  <a:srgbClr val="222222"/>
                </a:solidFill>
                <a:latin typeface="+mj-lt"/>
              </a:rPr>
              <a:t>Liga </a:t>
            </a:r>
            <a:r>
              <a:rPr lang="es-EC" sz="12800" b="1" dirty="0">
                <a:solidFill>
                  <a:srgbClr val="222222"/>
                </a:solidFill>
                <a:latin typeface="+mj-lt"/>
              </a:rPr>
              <a:t>Deportiva Barrial </a:t>
            </a:r>
            <a:r>
              <a:rPr lang="es-EC" sz="12800" b="1" dirty="0" smtClean="0">
                <a:solidFill>
                  <a:srgbClr val="222222"/>
                </a:solidFill>
                <a:latin typeface="+mj-lt"/>
              </a:rPr>
              <a:t>y Parroquial “Clemente Ballén” </a:t>
            </a:r>
            <a:endParaRPr lang="es-EC" sz="12800" b="1" dirty="0">
              <a:solidFill>
                <a:srgbClr val="222222"/>
              </a:solidFill>
              <a:latin typeface="+mj-lt"/>
            </a:endParaRPr>
          </a:p>
          <a:p>
            <a:pPr marL="114300" indent="0" algn="just">
              <a:buSzPts val="1800"/>
            </a:pPr>
            <a:endParaRPr lang="es-MX" sz="9600" spc="-120" dirty="0" smtClean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  <a:p>
            <a:pPr marL="114300" indent="0" algn="just">
              <a:buSzPts val="1800"/>
            </a:pPr>
            <a:endParaRPr lang="es-MX" sz="9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  <a:p>
            <a:pPr marL="114300" indent="0" algn="just"/>
            <a:r>
              <a:rPr lang="es-MX" sz="9600" u="sng" spc="-120" dirty="0">
                <a:solidFill>
                  <a:srgbClr val="2F2C80"/>
                </a:solidFill>
                <a:latin typeface="+mj-lt"/>
              </a:rPr>
              <a:t>Requerimiento</a:t>
            </a:r>
            <a:r>
              <a:rPr lang="es-MX" sz="9600" u="sng" spc="-120" dirty="0" smtClean="0">
                <a:solidFill>
                  <a:srgbClr val="2F2C80"/>
                </a:solidFill>
                <a:latin typeface="+mj-lt"/>
              </a:rPr>
              <a:t>:</a:t>
            </a:r>
          </a:p>
          <a:p>
            <a:pPr marL="114300" indent="0" algn="just"/>
            <a:endParaRPr lang="es-MX" sz="9600" u="sng" spc="-120" dirty="0">
              <a:solidFill>
                <a:srgbClr val="2F2C80"/>
              </a:solidFill>
              <a:latin typeface="+mj-lt"/>
            </a:endParaRPr>
          </a:p>
          <a:p>
            <a:pPr marL="114300" indent="0" algn="just">
              <a:lnSpc>
                <a:spcPct val="120000"/>
              </a:lnSpc>
            </a:pPr>
            <a:r>
              <a:rPr lang="es-419" sz="9600" spc="-120" dirty="0">
                <a:solidFill>
                  <a:srgbClr val="2F2C80"/>
                </a:solidFill>
                <a:latin typeface="+mj-lt"/>
              </a:rPr>
              <a:t>El señor </a:t>
            </a: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Luis </a:t>
            </a:r>
            <a:r>
              <a:rPr lang="es-ES" sz="9600" spc="-120" dirty="0">
                <a:solidFill>
                  <a:srgbClr val="2F2C80"/>
                </a:solidFill>
                <a:latin typeface="+mj-lt"/>
              </a:rPr>
              <a:t>Alfredo Heredia </a:t>
            </a: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Espín</a:t>
            </a:r>
            <a:r>
              <a:rPr lang="es-419" sz="9600" spc="-120" dirty="0" smtClean="0">
                <a:solidFill>
                  <a:srgbClr val="2F2C80"/>
                </a:solidFill>
                <a:latin typeface="+mj-lt"/>
              </a:rPr>
              <a:t>, </a:t>
            </a:r>
            <a:r>
              <a:rPr lang="es-419" sz="9600" spc="-120" dirty="0">
                <a:solidFill>
                  <a:srgbClr val="2F2C80"/>
                </a:solidFill>
                <a:latin typeface="+mj-lt"/>
              </a:rPr>
              <a:t>presidente de la Liga Deportiva Barrial </a:t>
            </a:r>
            <a:r>
              <a:rPr lang="es-419" sz="9600" spc="-120" dirty="0" smtClean="0">
                <a:solidFill>
                  <a:srgbClr val="2F2C80"/>
                </a:solidFill>
                <a:latin typeface="+mj-lt"/>
              </a:rPr>
              <a:t>y Parroquial “Clemente Ballén”, </a:t>
            </a:r>
            <a:r>
              <a:rPr lang="es-419" sz="9600" spc="-120" dirty="0">
                <a:solidFill>
                  <a:srgbClr val="2F2C80"/>
                </a:solidFill>
                <a:latin typeface="+mj-lt"/>
              </a:rPr>
              <a:t>solicitó la suscripción del convenio para la administracion y uso </a:t>
            </a:r>
            <a:r>
              <a:rPr lang="es-419" sz="9600" spc="-120" dirty="0" smtClean="0">
                <a:solidFill>
                  <a:srgbClr val="2F2C80"/>
                </a:solidFill>
                <a:latin typeface="+mj-lt"/>
              </a:rPr>
              <a:t>total de los predios municipales </a:t>
            </a:r>
            <a:r>
              <a:rPr lang="es-EC" sz="9600" spc="-120" dirty="0">
                <a:solidFill>
                  <a:srgbClr val="2F2C80"/>
                </a:solidFill>
                <a:latin typeface="+mj-lt"/>
              </a:rPr>
              <a:t>144975, </a:t>
            </a:r>
            <a:r>
              <a:rPr lang="es-EC" sz="9600" spc="-120" dirty="0" smtClean="0">
                <a:solidFill>
                  <a:srgbClr val="2F2C80"/>
                </a:solidFill>
                <a:latin typeface="+mj-lt"/>
              </a:rPr>
              <a:t>564155 y parcial del predio 564153</a:t>
            </a:r>
            <a:r>
              <a:rPr lang="es-419" sz="9600" spc="-120" dirty="0" smtClean="0">
                <a:solidFill>
                  <a:srgbClr val="2F2C80"/>
                </a:solidFill>
                <a:latin typeface="+mj-lt"/>
              </a:rPr>
              <a:t>.</a:t>
            </a:r>
            <a:endParaRPr lang="es-419" sz="9600" spc="-120" dirty="0">
              <a:solidFill>
                <a:srgbClr val="2F2C80"/>
              </a:solidFill>
              <a:latin typeface="+mj-lt"/>
            </a:endParaRPr>
          </a:p>
          <a:p>
            <a:pPr marL="114300" indent="0" algn="just">
              <a:lnSpc>
                <a:spcPct val="120000"/>
              </a:lnSpc>
            </a:pPr>
            <a:endParaRPr lang="es-ES" sz="9600" spc="-120" dirty="0" smtClean="0">
              <a:solidFill>
                <a:srgbClr val="2F2C80"/>
              </a:solidFill>
              <a:latin typeface="+mj-lt"/>
            </a:endParaRPr>
          </a:p>
          <a:p>
            <a:pPr marL="114300" indent="0" algn="just">
              <a:lnSpc>
                <a:spcPct val="120000"/>
              </a:lnSpc>
            </a:pP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La </a:t>
            </a:r>
            <a:r>
              <a:rPr lang="es-ES" sz="9600" spc="-120" dirty="0">
                <a:solidFill>
                  <a:srgbClr val="2F2C80"/>
                </a:solidFill>
                <a:latin typeface="+mj-lt"/>
              </a:rPr>
              <a:t>Liga Deportiva Barrial </a:t>
            </a: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y Parroquial “Clemente Ballén” </a:t>
            </a:r>
            <a:r>
              <a:rPr lang="es-ES" sz="9600" spc="-120" dirty="0">
                <a:solidFill>
                  <a:srgbClr val="2F2C80"/>
                </a:solidFill>
                <a:latin typeface="+mj-lt"/>
              </a:rPr>
              <a:t>tiene capacidad legal para suscribir el convenio, sus estatutos fueron aprobados mediante Acuerdo </a:t>
            </a: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del Ministerio del </a:t>
            </a:r>
            <a:r>
              <a:rPr lang="es-ES" sz="9600" spc="-120" dirty="0">
                <a:solidFill>
                  <a:srgbClr val="2F2C80"/>
                </a:solidFill>
                <a:latin typeface="+mj-lt"/>
              </a:rPr>
              <a:t>Deporte No. </a:t>
            </a: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0104 </a:t>
            </a:r>
            <a:r>
              <a:rPr lang="es-ES" sz="9600" spc="-120" dirty="0">
                <a:solidFill>
                  <a:srgbClr val="2F2C80"/>
                </a:solidFill>
                <a:latin typeface="+mj-lt"/>
              </a:rPr>
              <a:t>de </a:t>
            </a: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18 </a:t>
            </a:r>
            <a:r>
              <a:rPr lang="es-ES" sz="9600" spc="-120" dirty="0">
                <a:solidFill>
                  <a:srgbClr val="2F2C80"/>
                </a:solidFill>
                <a:latin typeface="+mj-lt"/>
              </a:rPr>
              <a:t>de septiembre de </a:t>
            </a: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2011. </a:t>
            </a:r>
            <a:endParaRPr lang="es-ES" sz="9600" spc="-120" dirty="0">
              <a:solidFill>
                <a:srgbClr val="2F2C80"/>
              </a:solidFill>
              <a:latin typeface="+mj-lt"/>
            </a:endParaRPr>
          </a:p>
          <a:p>
            <a:pPr marL="50800" indent="0" algn="just"/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87928"/>
            <a:ext cx="11148588" cy="593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600" u="sng" spc="-120" dirty="0">
                <a:solidFill>
                  <a:srgbClr val="2F2C80"/>
                </a:solidFill>
              </a:rPr>
              <a:t>Ubicación del predio: </a:t>
            </a:r>
          </a:p>
          <a:p>
            <a:pPr marL="114300" indent="0" algn="just">
              <a:buNone/>
            </a:pPr>
            <a:r>
              <a:rPr lang="es-419" sz="2400" spc="-120" dirty="0" smtClean="0">
                <a:solidFill>
                  <a:srgbClr val="2F2C80"/>
                </a:solidFill>
              </a:rPr>
              <a:t>Los inmuebles municipales </a:t>
            </a:r>
            <a:r>
              <a:rPr lang="es-419" sz="2400" spc="-120" dirty="0">
                <a:solidFill>
                  <a:srgbClr val="2F2C80"/>
                </a:solidFill>
              </a:rPr>
              <a:t>se </a:t>
            </a:r>
            <a:r>
              <a:rPr lang="es-419" sz="2400" spc="-120" dirty="0" smtClean="0">
                <a:solidFill>
                  <a:srgbClr val="2F2C80"/>
                </a:solidFill>
              </a:rPr>
              <a:t>encuentran ubicados </a:t>
            </a:r>
            <a:r>
              <a:rPr lang="es-419" sz="2400" spc="-120" dirty="0">
                <a:solidFill>
                  <a:srgbClr val="2F2C80"/>
                </a:solidFill>
              </a:rPr>
              <a:t>en la </a:t>
            </a:r>
            <a:r>
              <a:rPr lang="es-ES" sz="2400" spc="-120" dirty="0" smtClean="0">
                <a:solidFill>
                  <a:srgbClr val="2F2C80"/>
                </a:solidFill>
              </a:rPr>
              <a:t>Av</a:t>
            </a:r>
            <a:r>
              <a:rPr lang="es-ES" sz="2400" spc="-120" dirty="0">
                <a:solidFill>
                  <a:srgbClr val="2F2C80"/>
                </a:solidFill>
              </a:rPr>
              <a:t>. Teniente Hugo Ortiz y calle S14 Maximiliano Ontaneda, barrio Clemente Ballén, parroquia San Bartolo, cantón Quito, Provincia de Pichincha</a:t>
            </a:r>
            <a:r>
              <a:rPr lang="es-419" sz="2400" spc="-120" dirty="0" smtClean="0">
                <a:solidFill>
                  <a:srgbClr val="2F2C80"/>
                </a:solidFill>
              </a:rPr>
              <a:t>, </a:t>
            </a:r>
            <a:r>
              <a:rPr lang="es-419" sz="2400" spc="-120" dirty="0">
                <a:solidFill>
                  <a:srgbClr val="2F2C80"/>
                </a:solidFill>
              </a:rPr>
              <a:t>con </a:t>
            </a:r>
            <a:r>
              <a:rPr lang="es-419" sz="2400" spc="-120" dirty="0" smtClean="0">
                <a:solidFill>
                  <a:srgbClr val="2F2C80"/>
                </a:solidFill>
              </a:rPr>
              <a:t>números </a:t>
            </a:r>
            <a:r>
              <a:rPr lang="es-419" sz="2400" spc="-120" dirty="0">
                <a:solidFill>
                  <a:srgbClr val="2F2C80"/>
                </a:solidFill>
              </a:rPr>
              <a:t>de </a:t>
            </a:r>
            <a:r>
              <a:rPr lang="es-419" sz="2400" spc="-120" dirty="0" smtClean="0">
                <a:solidFill>
                  <a:srgbClr val="2F2C80"/>
                </a:solidFill>
              </a:rPr>
              <a:t>predios </a:t>
            </a:r>
            <a:r>
              <a:rPr lang="es-EC" sz="2400" spc="-120" dirty="0">
                <a:solidFill>
                  <a:srgbClr val="2F2C80"/>
                </a:solidFill>
              </a:rPr>
              <a:t>144975, 564153 y 564155</a:t>
            </a:r>
            <a:r>
              <a:rPr lang="es-419" sz="2400" spc="-120" dirty="0" smtClean="0">
                <a:solidFill>
                  <a:srgbClr val="2F2C80"/>
                </a:solidFill>
              </a:rPr>
              <a:t>. Correspondientes </a:t>
            </a:r>
            <a:r>
              <a:rPr lang="es-419" sz="2400" spc="-120" dirty="0">
                <a:solidFill>
                  <a:srgbClr val="2F2C80"/>
                </a:solidFill>
              </a:rPr>
              <a:t>a la Administración Zonal Eloy Alfaro.</a:t>
            </a:r>
            <a:endParaRPr lang="es-EC" sz="32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02859" y="2670772"/>
            <a:ext cx="588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/>
            <a:endParaRPr lang="es-419" spc="-120" dirty="0">
              <a:solidFill>
                <a:srgbClr val="2F2C80"/>
              </a:solidFill>
            </a:endParaRPr>
          </a:p>
          <a:p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74" y="2766258"/>
            <a:ext cx="2278503" cy="24919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72" y="2766258"/>
            <a:ext cx="2638425" cy="24919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159" y="2757492"/>
            <a:ext cx="2481498" cy="25006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1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0628" y="336834"/>
            <a:ext cx="10744200" cy="61182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200" b="1" u="sng" spc="-120" dirty="0" smtClean="0">
                <a:solidFill>
                  <a:srgbClr val="2F2C80"/>
                </a:solidFill>
              </a:rPr>
              <a:t>Informes favorables: </a:t>
            </a: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1.- </a:t>
            </a:r>
            <a:r>
              <a:rPr lang="es-ES" sz="2600" spc="-120" dirty="0">
                <a:solidFill>
                  <a:srgbClr val="2F2C80"/>
                </a:solidFill>
              </a:rPr>
              <a:t>Mediante memorando No. GADDMQ-AZEA-DGP-2022-0039-M de 27 de enero del 2022, </a:t>
            </a:r>
            <a:r>
              <a:rPr lang="es-ES" sz="2600" spc="-120" dirty="0" smtClean="0">
                <a:solidFill>
                  <a:srgbClr val="2F2C80"/>
                </a:solidFill>
              </a:rPr>
              <a:t>la Directora </a:t>
            </a:r>
            <a:r>
              <a:rPr lang="es-ES" sz="2600" spc="-120" dirty="0">
                <a:solidFill>
                  <a:srgbClr val="2F2C80"/>
                </a:solidFill>
              </a:rPr>
              <a:t>de Gestión Participativa del Desarrollo, remitió el Informe Social Favorable No. DGPD-02-2022 de 16 de enero del 2022</a:t>
            </a:r>
            <a:r>
              <a:rPr lang="es-419" sz="2600" spc="-120" dirty="0" smtClean="0">
                <a:solidFill>
                  <a:srgbClr val="2F2C80"/>
                </a:solidFill>
              </a:rPr>
              <a:t>.</a:t>
            </a:r>
            <a:endParaRPr lang="es-419" sz="26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2</a:t>
            </a:r>
            <a:r>
              <a:rPr lang="es-419" sz="2600" spc="-120" dirty="0" smtClean="0">
                <a:solidFill>
                  <a:srgbClr val="2F2C80"/>
                </a:solidFill>
              </a:rPr>
              <a:t>.- Con </a:t>
            </a:r>
            <a:r>
              <a:rPr lang="es-ES" sz="2600" spc="-120" dirty="0">
                <a:solidFill>
                  <a:srgbClr val="2F2C80"/>
                </a:solidFill>
              </a:rPr>
              <a:t>oficio No. GADDMQ-DMGBI-2022-3475-O de 09 de septiembre del 2022, la </a:t>
            </a:r>
            <a:r>
              <a:rPr lang="es-ES" sz="2600" spc="-120" dirty="0" err="1">
                <a:solidFill>
                  <a:srgbClr val="2F2C80"/>
                </a:solidFill>
              </a:rPr>
              <a:t>Mgs</a:t>
            </a:r>
            <a:r>
              <a:rPr lang="es-ES" sz="2600" spc="-120" dirty="0">
                <a:solidFill>
                  <a:srgbClr val="2F2C80"/>
                </a:solidFill>
              </a:rPr>
              <a:t>. Karla Fabiana Ortega Espín, Directora Metropolitana de Gestión de Bienes Inmuebles Subrogante, remitió el Informe Técnico Favorable con código </a:t>
            </a:r>
            <a:r>
              <a:rPr lang="es-ES" sz="2600" spc="-120" dirty="0" smtClean="0">
                <a:solidFill>
                  <a:srgbClr val="2F2C80"/>
                </a:solidFill>
              </a:rPr>
              <a:t>DMGBI-ATI-2022-0199</a:t>
            </a:r>
            <a:r>
              <a:rPr lang="es-ES" sz="2600" spc="-120" dirty="0">
                <a:solidFill>
                  <a:srgbClr val="2F2C80"/>
                </a:solidFill>
              </a:rPr>
              <a:t>, de 9 de septiembre del 2022</a:t>
            </a:r>
            <a:r>
              <a:rPr lang="es-419" sz="2600" spc="-120" dirty="0" smtClean="0">
                <a:solidFill>
                  <a:srgbClr val="2F2C80"/>
                </a:solidFill>
              </a:rPr>
              <a:t>.</a:t>
            </a:r>
            <a:endParaRPr lang="es-419" sz="26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3</a:t>
            </a:r>
            <a:r>
              <a:rPr lang="es-419" sz="2600" spc="-120" dirty="0" smtClean="0">
                <a:solidFill>
                  <a:srgbClr val="2F2C80"/>
                </a:solidFill>
              </a:rPr>
              <a:t>.- Con </a:t>
            </a:r>
            <a:r>
              <a:rPr lang="es-ES" sz="2600" spc="-120" dirty="0">
                <a:solidFill>
                  <a:srgbClr val="2F2C80"/>
                </a:solidFill>
              </a:rPr>
              <a:t>oficio No. GADDMQ-STHV-DMC-UCE-2022-2403-O de 28 de septiembre del 2022, el Ing. Joselito Geovanny Ortiz Carranza, Jefe de la Unidad de Catastro Especial, remitió los Informes Técnicos Favorables Nos. STHV-DMC-UCE-2022-2142, STHV-DMC-UCE-2022-2143 y STHV-DMC-UCE-2022-2144 de 23 de septiembre del 2022</a:t>
            </a:r>
            <a:r>
              <a:rPr lang="es-419" sz="2600" spc="-120" dirty="0" smtClean="0">
                <a:solidFill>
                  <a:srgbClr val="2F2C80"/>
                </a:solidFill>
              </a:rPr>
              <a:t>.</a:t>
            </a:r>
          </a:p>
          <a:p>
            <a:pPr marL="114300" indent="0" algn="just">
              <a:buNone/>
            </a:pP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4.- Con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memorando No. GADDMQ-SERD-2022-02012-M de 29 de septiembre del 2022, la Secretaría de Educación, Recreación y Deporte, se emite el Informe Técnico Favorable No. DMDR-AFR-CDU-114-2022 de 28 de septiembre del 2022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419" sz="2600" spc="-120" dirty="0">
              <a:solidFill>
                <a:srgbClr val="2F2C80"/>
              </a:solidFill>
            </a:endParaRPr>
          </a:p>
          <a:p>
            <a:pPr marL="0" indent="0" algn="just">
              <a:buNone/>
            </a:pP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ES" sz="2600" spc="-12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1273" y="543422"/>
            <a:ext cx="107788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5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.- Con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memorando No. GADDMQ-AZEA-DGT-UTV-2022-0313-M de 29 de septiembre del 2022,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el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Responsable la Unidad de Territorio y Vivienda, remitió el Informe Técnico Favorable con código No. DGT-UTV-017, de 30 de agosto del 2022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</a:t>
            </a:r>
            <a:endParaRPr lang="es-419" sz="2600" spc="-120" dirty="0">
              <a:solidFill>
                <a:srgbClr val="2F2C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6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.- 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Mediante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Informe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Nro.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330-DJ-2022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03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octubre de 2022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,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la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Dirección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 Asesoría Jurídica de la Administración Zonal Eloy Alfaro, emitió informe legal favorable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para que se suscriba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el Convenio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 Administración y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Uso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con la Liga Deportiva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Barrial y Parroquial “Clemente Ballén“.</a:t>
            </a: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7.-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Mediante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Oficio </a:t>
            </a: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Nro. GADDMQ-PM-2022-4411-O de 28 de octubre de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2022, Procuraduría Metropolitana emite su criterio favorable, ratificado mediante Oficio </a:t>
            </a: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Nro.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GADDMQ-PM-2023-0284-O de 24 de enero de 2023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8.-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Informe No.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IC-CPP-2023-016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febrero de 2023, los miembros de la Comisión de Propiedad y Espacio Público emiten Dictamen Favorable para que el Concejo Metropolitano autorice la aprobación de la suscripción del convenio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6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9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0036" y="896293"/>
            <a:ext cx="892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Liga Deportiva Barrial y Parroquial </a:t>
            </a:r>
            <a:r>
              <a:rPr lang="es-ES" sz="2400" b="1" dirty="0" smtClean="0"/>
              <a:t>“Vencedores de </a:t>
            </a:r>
            <a:r>
              <a:rPr lang="es-ES" sz="2400" b="1" dirty="0" err="1" smtClean="0"/>
              <a:t>Tarqui</a:t>
            </a:r>
            <a:r>
              <a:rPr lang="es-ES" sz="2400" b="1" dirty="0" smtClean="0"/>
              <a:t>”</a:t>
            </a:r>
            <a:endParaRPr lang="es-ES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525101" y="1915593"/>
            <a:ext cx="10637821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/>
            <a:r>
              <a:rPr lang="es-MX" sz="2400" u="sng" spc="-120" dirty="0">
                <a:solidFill>
                  <a:srgbClr val="2F2C80"/>
                </a:solidFill>
              </a:rPr>
              <a:t>Requerimiento:</a:t>
            </a:r>
          </a:p>
          <a:p>
            <a:pPr marL="114300" indent="0" algn="just"/>
            <a:endParaRPr lang="es-MX" sz="2400" u="sng" spc="-120" dirty="0">
              <a:solidFill>
                <a:srgbClr val="2F2C80"/>
              </a:solidFill>
            </a:endParaRPr>
          </a:p>
          <a:p>
            <a:pPr marL="114300" algn="just">
              <a:lnSpc>
                <a:spcPct val="120000"/>
              </a:lnSpc>
            </a:pPr>
            <a:r>
              <a:rPr lang="es-419" sz="2400" spc="-120" dirty="0">
                <a:solidFill>
                  <a:srgbClr val="2F2C80"/>
                </a:solidFill>
              </a:rPr>
              <a:t>El </a:t>
            </a:r>
            <a:r>
              <a:rPr lang="es-EC" sz="2400" spc="-120" dirty="0" smtClean="0">
                <a:solidFill>
                  <a:srgbClr val="2F2C80"/>
                </a:solidFill>
              </a:rPr>
              <a:t>señor </a:t>
            </a:r>
            <a:r>
              <a:rPr lang="es-EC" sz="2400" spc="-120" dirty="0">
                <a:solidFill>
                  <a:srgbClr val="2F2C80"/>
                </a:solidFill>
              </a:rPr>
              <a:t>Alejandro Marcelo Navarrete Flores, en calidad de presidente de la Liga Deportiva Barrial y Parroquial </a:t>
            </a:r>
            <a:r>
              <a:rPr lang="es-EC" sz="2400" spc="-120" dirty="0" smtClean="0">
                <a:solidFill>
                  <a:srgbClr val="2F2C80"/>
                </a:solidFill>
              </a:rPr>
              <a:t>“Vencedores de </a:t>
            </a:r>
            <a:r>
              <a:rPr lang="es-EC" sz="2400" spc="-120" dirty="0" err="1" smtClean="0">
                <a:solidFill>
                  <a:srgbClr val="2F2C80"/>
                </a:solidFill>
              </a:rPr>
              <a:t>Tarqui</a:t>
            </a:r>
            <a:r>
              <a:rPr lang="es-EC" sz="2400" spc="-120" dirty="0" smtClean="0">
                <a:solidFill>
                  <a:srgbClr val="2F2C80"/>
                </a:solidFill>
              </a:rPr>
              <a:t>”, </a:t>
            </a:r>
            <a:r>
              <a:rPr lang="es-EC" sz="2400" spc="-120" dirty="0">
                <a:solidFill>
                  <a:srgbClr val="2F2C80"/>
                </a:solidFill>
              </a:rPr>
              <a:t>solicita la suscripción del convenio para la administración y uso </a:t>
            </a:r>
            <a:r>
              <a:rPr lang="es-EC" sz="2400" spc="-120" dirty="0" smtClean="0">
                <a:solidFill>
                  <a:srgbClr val="2F2C80"/>
                </a:solidFill>
              </a:rPr>
              <a:t>total de los predios municipales </a:t>
            </a:r>
            <a:r>
              <a:rPr lang="es-ES" sz="2400" spc="-120" dirty="0">
                <a:solidFill>
                  <a:srgbClr val="2F2C80"/>
                </a:solidFill>
              </a:rPr>
              <a:t>191351, </a:t>
            </a:r>
            <a:r>
              <a:rPr lang="es-ES" sz="2400" spc="-120" dirty="0" smtClean="0">
                <a:solidFill>
                  <a:srgbClr val="2F2C80"/>
                </a:solidFill>
              </a:rPr>
              <a:t>191315</a:t>
            </a:r>
            <a:r>
              <a:rPr lang="es-ES" sz="2400" spc="-120" dirty="0">
                <a:solidFill>
                  <a:srgbClr val="2F2C80"/>
                </a:solidFill>
              </a:rPr>
              <a:t>, </a:t>
            </a:r>
            <a:r>
              <a:rPr lang="es-ES" sz="2400" spc="-120" dirty="0" smtClean="0">
                <a:solidFill>
                  <a:srgbClr val="2F2C80"/>
                </a:solidFill>
              </a:rPr>
              <a:t>191317 y 191318</a:t>
            </a:r>
            <a:r>
              <a:rPr lang="es-419" sz="2400" spc="-120" dirty="0" smtClean="0">
                <a:solidFill>
                  <a:srgbClr val="2F2C80"/>
                </a:solidFill>
              </a:rPr>
              <a:t>.</a:t>
            </a:r>
            <a:endParaRPr lang="es-419" sz="2400" spc="-120" dirty="0">
              <a:solidFill>
                <a:srgbClr val="2F2C80"/>
              </a:solidFill>
            </a:endParaRPr>
          </a:p>
          <a:p>
            <a:pPr marL="114300" indent="0" algn="just">
              <a:lnSpc>
                <a:spcPct val="120000"/>
              </a:lnSpc>
            </a:pPr>
            <a:endParaRPr lang="es-ES" sz="2400" spc="-120" dirty="0">
              <a:solidFill>
                <a:srgbClr val="2F2C80"/>
              </a:solidFill>
            </a:endParaRPr>
          </a:p>
          <a:p>
            <a:pPr marL="114300" indent="0" algn="just">
              <a:lnSpc>
                <a:spcPct val="120000"/>
              </a:lnSpc>
            </a:pPr>
            <a:r>
              <a:rPr lang="es-ES" sz="2400" spc="-120" dirty="0">
                <a:solidFill>
                  <a:srgbClr val="2F2C80"/>
                </a:solidFill>
              </a:rPr>
              <a:t>La Liga Deportiva Barrial </a:t>
            </a:r>
            <a:r>
              <a:rPr lang="es-ES" sz="2400" spc="-120" dirty="0" smtClean="0">
                <a:solidFill>
                  <a:srgbClr val="2F2C80"/>
                </a:solidFill>
              </a:rPr>
              <a:t>y Parroquial “Vencedores de </a:t>
            </a:r>
            <a:r>
              <a:rPr lang="es-ES" sz="2400" spc="-120" dirty="0" err="1" smtClean="0">
                <a:solidFill>
                  <a:srgbClr val="2F2C80"/>
                </a:solidFill>
              </a:rPr>
              <a:t>Tarqui</a:t>
            </a:r>
            <a:r>
              <a:rPr lang="es-ES" sz="2400" spc="-120" dirty="0" smtClean="0">
                <a:solidFill>
                  <a:srgbClr val="2F2C80"/>
                </a:solidFill>
              </a:rPr>
              <a:t>” </a:t>
            </a:r>
            <a:r>
              <a:rPr lang="es-ES" sz="2400" spc="-120" dirty="0">
                <a:solidFill>
                  <a:srgbClr val="2F2C80"/>
                </a:solidFill>
              </a:rPr>
              <a:t>tiene capacidad legal para suscribir el convenio, sus estatutos fueron aprobados mediante Acuerdo </a:t>
            </a:r>
            <a:r>
              <a:rPr lang="es-ES" sz="2400" spc="-120" dirty="0" smtClean="0">
                <a:solidFill>
                  <a:srgbClr val="2F2C80"/>
                </a:solidFill>
              </a:rPr>
              <a:t>del Ministerio del Deporte No</a:t>
            </a:r>
            <a:r>
              <a:rPr lang="es-ES" sz="2400" spc="-120" dirty="0">
                <a:solidFill>
                  <a:srgbClr val="2F2C80"/>
                </a:solidFill>
              </a:rPr>
              <a:t>. </a:t>
            </a:r>
            <a:r>
              <a:rPr lang="es-ES" sz="2400" spc="-120" dirty="0" smtClean="0">
                <a:solidFill>
                  <a:srgbClr val="2F2C80"/>
                </a:solidFill>
              </a:rPr>
              <a:t>119 </a:t>
            </a:r>
            <a:r>
              <a:rPr lang="es-ES" sz="2400" spc="-120" dirty="0">
                <a:solidFill>
                  <a:srgbClr val="2F2C80"/>
                </a:solidFill>
              </a:rPr>
              <a:t>de </a:t>
            </a:r>
            <a:r>
              <a:rPr lang="es-ES" sz="2400" spc="-120" dirty="0" smtClean="0">
                <a:solidFill>
                  <a:srgbClr val="2F2C80"/>
                </a:solidFill>
              </a:rPr>
              <a:t>29 </a:t>
            </a:r>
            <a:r>
              <a:rPr lang="es-ES" sz="2400" spc="-120" dirty="0">
                <a:solidFill>
                  <a:srgbClr val="2F2C80"/>
                </a:solidFill>
              </a:rPr>
              <a:t>de septiembre de </a:t>
            </a:r>
            <a:r>
              <a:rPr lang="es-ES" sz="2400" spc="-120" dirty="0" smtClean="0">
                <a:solidFill>
                  <a:srgbClr val="2F2C80"/>
                </a:solidFill>
              </a:rPr>
              <a:t>2011. </a:t>
            </a:r>
            <a:endParaRPr lang="es-ES" sz="2400" spc="-120" dirty="0">
              <a:solidFill>
                <a:srgbClr val="2F2C8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0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87928"/>
            <a:ext cx="11148588" cy="593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600" u="sng" spc="-120" dirty="0">
                <a:solidFill>
                  <a:srgbClr val="2F2C80"/>
                </a:solidFill>
              </a:rPr>
              <a:t>Ubicación del predio: </a:t>
            </a:r>
          </a:p>
          <a:p>
            <a:pPr marL="114300" indent="0" algn="just">
              <a:buNone/>
            </a:pPr>
            <a:r>
              <a:rPr lang="es-419" sz="2400" spc="-120" dirty="0" smtClean="0">
                <a:solidFill>
                  <a:srgbClr val="2F2C80"/>
                </a:solidFill>
              </a:rPr>
              <a:t>Los inmuebles municipales </a:t>
            </a:r>
            <a:r>
              <a:rPr lang="es-419" sz="2400" spc="-120" dirty="0">
                <a:solidFill>
                  <a:srgbClr val="2F2C80"/>
                </a:solidFill>
              </a:rPr>
              <a:t>se </a:t>
            </a:r>
            <a:r>
              <a:rPr lang="es-419" sz="2400" spc="-120" dirty="0" smtClean="0">
                <a:solidFill>
                  <a:srgbClr val="2F2C80"/>
                </a:solidFill>
              </a:rPr>
              <a:t>encuentran ubicados </a:t>
            </a:r>
            <a:r>
              <a:rPr lang="es-ES" sz="2400" spc="-120" dirty="0" smtClean="0">
                <a:solidFill>
                  <a:srgbClr val="2F2C80"/>
                </a:solidFill>
              </a:rPr>
              <a:t>en </a:t>
            </a:r>
            <a:r>
              <a:rPr lang="es-ES" sz="2400" spc="-120" dirty="0">
                <a:solidFill>
                  <a:srgbClr val="2F2C80"/>
                </a:solidFill>
              </a:rPr>
              <a:t>la calle Gabriel Contreras Oe11A y Cristóbal Enríquez, Barrio </a:t>
            </a:r>
            <a:r>
              <a:rPr lang="es-ES" sz="2400" spc="-120" dirty="0" err="1">
                <a:solidFill>
                  <a:srgbClr val="2F2C80"/>
                </a:solidFill>
              </a:rPr>
              <a:t>Tarqui</a:t>
            </a:r>
            <a:r>
              <a:rPr lang="es-ES" sz="2400" spc="-120" dirty="0">
                <a:solidFill>
                  <a:srgbClr val="2F2C80"/>
                </a:solidFill>
              </a:rPr>
              <a:t> 1 Mena 2, Parroquia La Mena, cantón Quito, Provincia de </a:t>
            </a:r>
            <a:r>
              <a:rPr lang="es-ES" sz="2400" spc="-120" dirty="0" smtClean="0">
                <a:solidFill>
                  <a:srgbClr val="2F2C80"/>
                </a:solidFill>
              </a:rPr>
              <a:t>Pichincha</a:t>
            </a:r>
            <a:r>
              <a:rPr lang="es-419" sz="2400" spc="-120" dirty="0" smtClean="0">
                <a:solidFill>
                  <a:srgbClr val="2F2C80"/>
                </a:solidFill>
              </a:rPr>
              <a:t>, </a:t>
            </a:r>
            <a:r>
              <a:rPr lang="es-419" sz="2400" spc="-120" dirty="0">
                <a:solidFill>
                  <a:srgbClr val="2F2C80"/>
                </a:solidFill>
              </a:rPr>
              <a:t>con </a:t>
            </a:r>
            <a:r>
              <a:rPr lang="es-419" sz="2400" spc="-120" dirty="0" smtClean="0">
                <a:solidFill>
                  <a:srgbClr val="2F2C80"/>
                </a:solidFill>
              </a:rPr>
              <a:t>números </a:t>
            </a:r>
            <a:r>
              <a:rPr lang="es-419" sz="2400" spc="-120" dirty="0">
                <a:solidFill>
                  <a:srgbClr val="2F2C80"/>
                </a:solidFill>
              </a:rPr>
              <a:t>de </a:t>
            </a:r>
            <a:r>
              <a:rPr lang="es-419" sz="2400" spc="-120" dirty="0" smtClean="0">
                <a:solidFill>
                  <a:srgbClr val="2F2C80"/>
                </a:solidFill>
              </a:rPr>
              <a:t>predios </a:t>
            </a:r>
            <a:r>
              <a:rPr lang="es-ES" sz="2400" spc="-120" dirty="0">
                <a:solidFill>
                  <a:srgbClr val="2F2C80"/>
                </a:solidFill>
              </a:rPr>
              <a:t>191351, 191315, 191317 y 191318</a:t>
            </a:r>
            <a:r>
              <a:rPr lang="es-419" sz="2400" spc="-120" dirty="0" smtClean="0">
                <a:solidFill>
                  <a:srgbClr val="2F2C80"/>
                </a:solidFill>
              </a:rPr>
              <a:t>. Correspondientes </a:t>
            </a:r>
            <a:r>
              <a:rPr lang="es-419" sz="2400" spc="-120" dirty="0">
                <a:solidFill>
                  <a:srgbClr val="2F2C80"/>
                </a:solidFill>
              </a:rPr>
              <a:t>a la Administración Zonal Eloy Alfaro.</a:t>
            </a:r>
            <a:endParaRPr lang="es-EC" sz="32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02859" y="2670772"/>
            <a:ext cx="588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/>
            <a:endParaRPr lang="es-419" spc="-120" dirty="0">
              <a:solidFill>
                <a:srgbClr val="2F2C80"/>
              </a:solidFill>
            </a:endParaRP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88" y="2541257"/>
            <a:ext cx="4037846" cy="37822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80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45476"/>
            <a:ext cx="10744200" cy="593187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200" b="1" u="sng" spc="-120" dirty="0" smtClean="0">
                <a:solidFill>
                  <a:srgbClr val="2F2C80"/>
                </a:solidFill>
              </a:rPr>
              <a:t>Informes favorables: </a:t>
            </a: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1.- Con </a:t>
            </a:r>
            <a:r>
              <a:rPr lang="es-ES" sz="2600" spc="-120" dirty="0">
                <a:solidFill>
                  <a:srgbClr val="2F2C80"/>
                </a:solidFill>
              </a:rPr>
              <a:t>memorando No. GADDMQ-AZEA-DGP-2021-0034-M, de 1 de febrero del 2021, </a:t>
            </a:r>
            <a:r>
              <a:rPr lang="es-ES" sz="2600" spc="-120" dirty="0" smtClean="0">
                <a:solidFill>
                  <a:srgbClr val="2F2C80"/>
                </a:solidFill>
              </a:rPr>
              <a:t>la </a:t>
            </a:r>
            <a:r>
              <a:rPr lang="es-ES" sz="2600" spc="-120" dirty="0">
                <a:solidFill>
                  <a:srgbClr val="2F2C80"/>
                </a:solidFill>
              </a:rPr>
              <a:t>Directora de Gestión Participativa del Desarrollo, remitió el Informe Social Favorable No. DGPD-003-2022, de 5 de diciembre del 2021.</a:t>
            </a:r>
            <a:endParaRPr lang="es-419" sz="26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2</a:t>
            </a:r>
            <a:r>
              <a:rPr lang="es-419" sz="2600" spc="-120" dirty="0" smtClean="0">
                <a:solidFill>
                  <a:srgbClr val="2F2C80"/>
                </a:solidFill>
              </a:rPr>
              <a:t>.- Con </a:t>
            </a:r>
            <a:r>
              <a:rPr lang="es-ES" sz="2600" spc="-120" dirty="0">
                <a:solidFill>
                  <a:srgbClr val="2F2C80"/>
                </a:solidFill>
              </a:rPr>
              <a:t>memorando No. GADDMQ-SERD-2022-02050-M, de 4 de octubre del 2022, la Secretaría de Educación, Recreación y Deporte, remitió el Informe Técnico Favorable No. DMDRAFR-CDU-116-2022, de 29 de septiembre del 2022.</a:t>
            </a:r>
            <a:endParaRPr lang="es-ES" sz="26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3</a:t>
            </a:r>
            <a:r>
              <a:rPr lang="es-419" sz="2600" spc="-120" dirty="0" smtClean="0">
                <a:solidFill>
                  <a:srgbClr val="2F2C80"/>
                </a:solidFill>
              </a:rPr>
              <a:t>.- Con </a:t>
            </a:r>
            <a:r>
              <a:rPr lang="es-ES" sz="2600" spc="-120" dirty="0">
                <a:solidFill>
                  <a:srgbClr val="2F2C80"/>
                </a:solidFill>
              </a:rPr>
              <a:t>oficio No. GADDMQ-DMGBI-2022-3893-O, de 11 de octubre del 2022, el Ing. Carlos Andrés Yépez Díaz, Director Metropolitano de Gestión de Bienes Inmuebles, remitió el Informe Técnico Favorable con código DMGBI-ATI-2022-0216, de 4 de octubre del 2022.</a:t>
            </a:r>
            <a:r>
              <a:rPr lang="es-419" sz="2600" spc="-120" dirty="0" smtClean="0">
                <a:solidFill>
                  <a:srgbClr val="2F2C80"/>
                </a:solidFill>
              </a:rPr>
              <a:t> </a:t>
            </a:r>
            <a:endParaRPr lang="es-419" sz="26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4.- Con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oficio No. GADDMQ-STHV-DMC-UCE-2022-2562-O, de 17 de octubre del 2022, el cual el Ing. Joselito Geovanny Ortiz Carranza, Jefe de la Unidad de Catastro Especial, remitió los Informes Técnicos Favorables No. STHV-DMC-UCE-2022-2322, No. STHV-DMC-UCE-2022-2323, No. STHV-DMC-UCE-2022-2324 y No. STHV-DMC-UCE-2022-2325, de 14 de octubre del 2022.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 algn="just">
              <a:buNone/>
            </a:pP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ES" sz="2600" spc="-12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2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7075" y="1024289"/>
            <a:ext cx="1077883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5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.-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Mediante memorando No. GADDMQ-AZEA-DGT-UTV-2022-0341-M, de 18 de octubre del 2022,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Responsable de la Unidad de Territorio y Vivienda, remitió el Informe Técnico Favorable No. DGT-UTV-011, de 10 de agosto del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2022.</a:t>
            </a:r>
            <a:endParaRPr lang="es-419" sz="2600" spc="-120" dirty="0">
              <a:solidFill>
                <a:srgbClr val="2F2C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6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.- .- Mediante Informe Legal No. 351-DJ-2022, de 18 de octubre de 2022, la Dirección de Asesoría Jurídica de la Administración Zonal Eloy Alfaro, emitió informe legal favorable.</a:t>
            </a:r>
            <a:endParaRPr lang="es-ES" sz="2600" spc="-120" dirty="0" smtClean="0">
              <a:solidFill>
                <a:srgbClr val="2F2C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7.-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Mediante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Oficio Nro. </a:t>
            </a: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GADDMQ-PM-2022-4469-O de 02 de noviembre de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2022, Procuraduría Metropolitana emite su criterio favorable, ratificado mediante </a:t>
            </a: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Oficio Nro.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GADDMQ-PM-2023-0285-O de 24 de enero de 2023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8.-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Informe No.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IC-CPP-2023-017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03 de febrero de 2023, los miembros de la Comisión de Propiedad y Espacio Público emiten Dictamen Favorable para que el Concejo Metropolitano autorice la aprobación de la suscripción del convenio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6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0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0987" y="1096109"/>
            <a:ext cx="100326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rgbClr val="2F2C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CONVENIOS PARA LA ADMINISTRACIÓN Y USO DE LAS INSTALACIONES Y ESCENARIOS DEPORTIVOS DE PROPIEDAD MUNICIPAL DEL DISTRITO </a:t>
            </a:r>
            <a:r>
              <a:rPr lang="es-EC" sz="3200" b="1" dirty="0" smtClean="0">
                <a:solidFill>
                  <a:srgbClr val="2F2C8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METROPOLITANO DE QUITO </a:t>
            </a:r>
            <a:r>
              <a:rPr lang="es-EC" sz="32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s-ES" sz="32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114300" indent="0" algn="just">
              <a:buSzPts val="1800"/>
            </a:pPr>
            <a:r>
              <a:rPr lang="es-MX" sz="2400" u="sng" dirty="0">
                <a:solidFill>
                  <a:srgbClr val="2F2C80"/>
                </a:solidFill>
              </a:rPr>
              <a:t>Base Legal:</a:t>
            </a:r>
          </a:p>
          <a:p>
            <a:pPr marL="114300" indent="0" algn="just">
              <a:buSzPts val="1800"/>
            </a:pPr>
            <a:r>
              <a:rPr lang="es-MX" sz="2400" dirty="0">
                <a:solidFill>
                  <a:srgbClr val="2F2C80"/>
                </a:solidFill>
              </a:rPr>
              <a:t>i</a:t>
            </a:r>
            <a:r>
              <a:rPr lang="es-MX" sz="2400" spc="-120" dirty="0">
                <a:solidFill>
                  <a:srgbClr val="2F2C80"/>
                </a:solidFill>
              </a:rPr>
              <a:t>. Código Orgánico De Organización Territorial, Autonomía y Descentralización, COOTAD, artículo 417 .</a:t>
            </a:r>
          </a:p>
          <a:p>
            <a:pPr marL="114300" indent="0" algn="just">
              <a:buSzPts val="1800"/>
            </a:pPr>
            <a:r>
              <a:rPr lang="es-MX" sz="2400" spc="-120" dirty="0">
                <a:solidFill>
                  <a:srgbClr val="2F2C80"/>
                </a:solidFill>
              </a:rPr>
              <a:t>ii. Ley del Deporte, Educación Física y Recreación, artículo 96.</a:t>
            </a:r>
          </a:p>
          <a:p>
            <a:pPr marL="114300" indent="0" algn="just">
              <a:buSzPts val="1800"/>
            </a:pPr>
            <a:r>
              <a:rPr lang="es-MX" sz="2400" spc="-120" dirty="0">
                <a:solidFill>
                  <a:srgbClr val="2F2C80"/>
                </a:solidFill>
              </a:rPr>
              <a:t>iii. Código Municipal para el Distrito Metropolitano de Quito, artículos 3531 y siguientes.</a:t>
            </a:r>
          </a:p>
          <a:p>
            <a:pPr algn="ctr"/>
            <a:endParaRPr lang="es-EC" sz="32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421" y="1187365"/>
            <a:ext cx="11204620" cy="977321"/>
          </a:xfrm>
        </p:spPr>
        <p:txBody>
          <a:bodyPr>
            <a:normAutofit fontScale="25000" lnSpcReduction="20000"/>
          </a:bodyPr>
          <a:lstStyle/>
          <a:p>
            <a:r>
              <a:rPr lang="es-EC" sz="12800" b="1" dirty="0" smtClean="0">
                <a:solidFill>
                  <a:srgbClr val="222222"/>
                </a:solidFill>
                <a:latin typeface="+mj-lt"/>
              </a:rPr>
              <a:t>Liga </a:t>
            </a:r>
            <a:r>
              <a:rPr lang="es-EC" sz="12800" b="1" dirty="0">
                <a:solidFill>
                  <a:srgbClr val="222222"/>
                </a:solidFill>
                <a:latin typeface="+mj-lt"/>
              </a:rPr>
              <a:t>Deportiva Barrial “Amistad” </a:t>
            </a:r>
          </a:p>
          <a:p>
            <a:pPr marL="114300" indent="0" algn="just">
              <a:buSzPts val="1800"/>
            </a:pPr>
            <a:endParaRPr lang="es-MX" sz="9600" spc="-120" dirty="0" smtClean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  <a:p>
            <a:pPr marL="114300" indent="0" algn="just">
              <a:buSzPts val="1800"/>
            </a:pPr>
            <a:endParaRPr lang="es-MX" sz="9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  <a:p>
            <a:pPr marL="114300" indent="0" algn="just"/>
            <a:r>
              <a:rPr lang="es-MX" sz="9600" u="sng" spc="-120" dirty="0">
                <a:solidFill>
                  <a:srgbClr val="2F2C80"/>
                </a:solidFill>
                <a:latin typeface="+mj-lt"/>
              </a:rPr>
              <a:t>Requerimiento</a:t>
            </a:r>
            <a:r>
              <a:rPr lang="es-MX" sz="9600" u="sng" spc="-120" dirty="0" smtClean="0">
                <a:solidFill>
                  <a:srgbClr val="2F2C80"/>
                </a:solidFill>
                <a:latin typeface="+mj-lt"/>
              </a:rPr>
              <a:t>:</a:t>
            </a:r>
          </a:p>
          <a:p>
            <a:pPr marL="114300" indent="0" algn="just"/>
            <a:endParaRPr lang="es-MX" sz="9600" u="sng" spc="-120" dirty="0">
              <a:solidFill>
                <a:srgbClr val="2F2C80"/>
              </a:solidFill>
              <a:latin typeface="+mj-lt"/>
            </a:endParaRPr>
          </a:p>
          <a:p>
            <a:pPr marL="114300" indent="0" algn="just">
              <a:lnSpc>
                <a:spcPct val="120000"/>
              </a:lnSpc>
            </a:pPr>
            <a:r>
              <a:rPr lang="es-419" sz="9600" spc="-120" dirty="0">
                <a:solidFill>
                  <a:srgbClr val="2F2C80"/>
                </a:solidFill>
                <a:latin typeface="+mj-lt"/>
              </a:rPr>
              <a:t>El señor José Fabián Marín Calderón, presidente de la Liga Deportiva Barrial “Amistad”, solicitó la suscripción del convenio para la administracion y uso parcial del predio municipal 801836.</a:t>
            </a:r>
          </a:p>
          <a:p>
            <a:pPr marL="114300" indent="0" algn="just">
              <a:lnSpc>
                <a:spcPct val="120000"/>
              </a:lnSpc>
            </a:pPr>
            <a:endParaRPr lang="es-ES" sz="9600" spc="-120" dirty="0" smtClean="0">
              <a:solidFill>
                <a:srgbClr val="2F2C80"/>
              </a:solidFill>
              <a:latin typeface="+mj-lt"/>
            </a:endParaRPr>
          </a:p>
          <a:p>
            <a:pPr marL="114300" indent="0" algn="just">
              <a:lnSpc>
                <a:spcPct val="120000"/>
              </a:lnSpc>
            </a:pPr>
            <a:r>
              <a:rPr lang="es-ES" sz="9600" spc="-120" dirty="0" smtClean="0">
                <a:solidFill>
                  <a:srgbClr val="2F2C80"/>
                </a:solidFill>
                <a:latin typeface="+mj-lt"/>
              </a:rPr>
              <a:t>La </a:t>
            </a:r>
            <a:r>
              <a:rPr lang="es-ES" sz="9600" spc="-120" dirty="0">
                <a:solidFill>
                  <a:srgbClr val="2F2C80"/>
                </a:solidFill>
                <a:latin typeface="+mj-lt"/>
              </a:rPr>
              <a:t>Liga Deportiva Barrial “Amistad” tiene capacidad legal para suscribir el convenio, sus estatutos fueron aprobados mediante Acuerdo de la Secretaría del Deporte No. 0427 de 03 de septiembre de 2020. </a:t>
            </a:r>
          </a:p>
          <a:p>
            <a:pPr marL="50800" indent="0" algn="just"/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87928"/>
            <a:ext cx="11148588" cy="593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600" u="sng" spc="-120" dirty="0">
                <a:solidFill>
                  <a:srgbClr val="2F2C80"/>
                </a:solidFill>
              </a:rPr>
              <a:t>Ubicación del predio: </a:t>
            </a:r>
          </a:p>
          <a:p>
            <a:pPr marL="114300" indent="0" algn="just">
              <a:buNone/>
            </a:pPr>
            <a:r>
              <a:rPr lang="es-419" sz="2400" spc="-120" dirty="0">
                <a:solidFill>
                  <a:srgbClr val="2F2C80"/>
                </a:solidFill>
              </a:rPr>
              <a:t>El inmueble municipal se encuentra ubicado en la en las calles S10 A Gaspar Lozano y Christopher Tenorio del sector C.C. Recreo, parroquia La Magdalena, cantón Quito, Provincia de Pichincha, con número de predio 801836, Clave Catastral 30803-13-012. Correspondiente a la Administración Zonal Eloy Alfaro.</a:t>
            </a:r>
            <a:endParaRPr lang="es-EC" sz="32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494" y="2474830"/>
            <a:ext cx="4650099" cy="37086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02859" y="2670772"/>
            <a:ext cx="588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/>
            <a:endParaRPr lang="es-419" spc="-120" dirty="0">
              <a:solidFill>
                <a:srgbClr val="2F2C80"/>
              </a:solidFill>
            </a:endParaRPr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522" y="2474830"/>
            <a:ext cx="4614156" cy="37086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4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45476"/>
            <a:ext cx="10744200" cy="5931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200" b="1" u="sng" spc="-120" dirty="0" smtClean="0">
                <a:solidFill>
                  <a:srgbClr val="2F2C80"/>
                </a:solidFill>
              </a:rPr>
              <a:t>Informes favorables: </a:t>
            </a: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1.- Con Memorando </a:t>
            </a:r>
            <a:r>
              <a:rPr lang="es-419" sz="2600" spc="-120" dirty="0">
                <a:solidFill>
                  <a:srgbClr val="2F2C80"/>
                </a:solidFill>
              </a:rPr>
              <a:t>No.  GADDMQ-SERD-2022-00783-M de 25 de mayo de 2022, suscrito por el Secretario de Educación, Recreación y Deporte, se remite el Informe Técnico favorable con código DMDR-AFR-CDU-037-2022 de 25 de mayo de </a:t>
            </a:r>
            <a:r>
              <a:rPr lang="es-419" sz="2600" spc="-120" dirty="0" smtClean="0">
                <a:solidFill>
                  <a:srgbClr val="2F2C80"/>
                </a:solidFill>
              </a:rPr>
              <a:t>2022.</a:t>
            </a:r>
            <a:endParaRPr lang="es-419" sz="26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2</a:t>
            </a:r>
            <a:r>
              <a:rPr lang="es-419" sz="2600" spc="-120" dirty="0" smtClean="0">
                <a:solidFill>
                  <a:srgbClr val="2F2C80"/>
                </a:solidFill>
              </a:rPr>
              <a:t>.- Con </a:t>
            </a:r>
            <a:r>
              <a:rPr lang="es-419" sz="2600" spc="-120" dirty="0">
                <a:solidFill>
                  <a:srgbClr val="2F2C80"/>
                </a:solidFill>
              </a:rPr>
              <a:t>Oficio Nro. GADDMQ-DMGBI-2021-2056-O de 08 de julio de 2021, suscrito por el Director Metropolitano de Gestión de Bienes Inmuebles, se remite el Informe Técnico </a:t>
            </a:r>
            <a:r>
              <a:rPr lang="es-419" sz="2600" spc="-120" dirty="0" smtClean="0">
                <a:solidFill>
                  <a:srgbClr val="2F2C80"/>
                </a:solidFill>
              </a:rPr>
              <a:t>favorable Nro. DMGBI-ATI-2021-0255 </a:t>
            </a:r>
            <a:r>
              <a:rPr lang="es-419" sz="2600" spc="-120" dirty="0">
                <a:solidFill>
                  <a:srgbClr val="2F2C80"/>
                </a:solidFill>
              </a:rPr>
              <a:t>de 06 de julio de </a:t>
            </a:r>
            <a:r>
              <a:rPr lang="es-419" sz="2600" spc="-120" dirty="0" smtClean="0">
                <a:solidFill>
                  <a:srgbClr val="2F2C80"/>
                </a:solidFill>
              </a:rPr>
              <a:t>2021.</a:t>
            </a:r>
            <a:endParaRPr lang="es-419" sz="26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3</a:t>
            </a:r>
            <a:r>
              <a:rPr lang="es-419" sz="2600" spc="-120" dirty="0" smtClean="0">
                <a:solidFill>
                  <a:srgbClr val="2F2C80"/>
                </a:solidFill>
              </a:rPr>
              <a:t>.- Con Memorando </a:t>
            </a:r>
            <a:r>
              <a:rPr lang="es-419" sz="2600" spc="-120" dirty="0">
                <a:solidFill>
                  <a:srgbClr val="2F2C80"/>
                </a:solidFill>
              </a:rPr>
              <a:t>Nro. GADDMQ-AZEA-DGP-2021-0276-M de 20 de agosto de 2021, </a:t>
            </a:r>
            <a:r>
              <a:rPr lang="es-419" sz="2600" spc="-120" dirty="0" smtClean="0">
                <a:solidFill>
                  <a:srgbClr val="2F2C80"/>
                </a:solidFill>
              </a:rPr>
              <a:t>la Directora </a:t>
            </a:r>
            <a:r>
              <a:rPr lang="es-419" sz="2600" spc="-120" dirty="0">
                <a:solidFill>
                  <a:srgbClr val="2F2C80"/>
                </a:solidFill>
              </a:rPr>
              <a:t>de Gestión Participativa del Desarrollo de la Administración Zonal Eloy Alfaro, </a:t>
            </a:r>
            <a:r>
              <a:rPr lang="es-419" sz="2600" spc="-120" dirty="0" smtClean="0">
                <a:solidFill>
                  <a:srgbClr val="2F2C80"/>
                </a:solidFill>
              </a:rPr>
              <a:t>emite </a:t>
            </a:r>
            <a:r>
              <a:rPr lang="es-419" sz="2600" spc="-120" dirty="0">
                <a:solidFill>
                  <a:srgbClr val="2F2C80"/>
                </a:solidFill>
              </a:rPr>
              <a:t>el Informe Social </a:t>
            </a:r>
            <a:r>
              <a:rPr lang="es-419" sz="2600" spc="-120" dirty="0" smtClean="0">
                <a:solidFill>
                  <a:srgbClr val="2F2C80"/>
                </a:solidFill>
              </a:rPr>
              <a:t>favorable No</a:t>
            </a:r>
            <a:r>
              <a:rPr lang="es-419" sz="2600" spc="-120" dirty="0">
                <a:solidFill>
                  <a:srgbClr val="2F2C80"/>
                </a:solidFill>
              </a:rPr>
              <a:t>. </a:t>
            </a:r>
            <a:r>
              <a:rPr lang="es-419" sz="2600" spc="-120" dirty="0" smtClean="0">
                <a:solidFill>
                  <a:srgbClr val="2F2C80"/>
                </a:solidFill>
              </a:rPr>
              <a:t>DGPD-31-2021</a:t>
            </a:r>
            <a:r>
              <a:rPr lang="es-419" sz="2600" spc="-120" dirty="0" smtClean="0">
                <a:solidFill>
                  <a:srgbClr val="2F2C80"/>
                </a:solidFill>
              </a:rPr>
              <a:t>.</a:t>
            </a:r>
          </a:p>
          <a:p>
            <a:pPr marL="114300" indent="0" algn="just">
              <a:buNone/>
            </a:pP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4.- Con Oficio No. GADDMQ-STHV-DMC-UCE-2022-2170-O de 30 de agosto de 2022, suscrito por el Jefe de la Unidad de Catastros Especial, se remite el Informe Técnico favorable Nro. STHV-DMC-UCE-2022-1896 de 26 de agosto de 2022. </a:t>
            </a:r>
          </a:p>
          <a:p>
            <a:pPr marL="114300" indent="0" algn="just">
              <a:buNone/>
            </a:pPr>
            <a:endParaRPr lang="es-419" sz="2600" spc="-120" dirty="0">
              <a:solidFill>
                <a:srgbClr val="2F2C80"/>
              </a:solidFill>
            </a:endParaRPr>
          </a:p>
          <a:p>
            <a:pPr marL="0" indent="0" algn="just">
              <a:buNone/>
            </a:pP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ES" sz="2600" spc="-12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1273" y="572772"/>
            <a:ext cx="107788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5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.- Memorando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Nro. GADDMQ-AZEA-DGT-UTV-2022-0269-M de 01 de septiembre de 2022, suscrito por el Responsable de la Unidad de Territorio y Vivienda, mediante el cual se remite el informe técnico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favorable Nro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 DGT-UTV-012 de 26 de agosto de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2022.</a:t>
            </a:r>
            <a:endParaRPr lang="es-419" sz="2600" spc="-120" dirty="0">
              <a:solidFill>
                <a:srgbClr val="2F2C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6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.- 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Mediante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Informe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Nro.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274-DJ-2022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01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septiembre de 2022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,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la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Dirección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 Asesoría Jurídica de la Administración Zonal Eloy Alfaro, emitió informe legal favorable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para que se suscriba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el Convenio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de Administración y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Uso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con la Liga Deportiva Barrial </a:t>
            </a: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“Amistad“.</a:t>
            </a: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419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7.- 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Mediante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Oficio </a:t>
            </a: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Nro. GADDMQ-PM-2022-3759-O de 20 de septiembre de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2022, la Procuraduría Metropolitana emite su criterio favorable, ratificado mediante </a:t>
            </a:r>
            <a:r>
              <a:rPr lang="es-EC" sz="2600" spc="-120" dirty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Oficio Nro. 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GADDMQ-PM-2023-0269-O de 24 de enero de 2023</a:t>
            </a: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s-EC" sz="2600" spc="-120" dirty="0" smtClean="0">
                <a:solidFill>
                  <a:srgbClr val="2F2C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8.-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Mediante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No.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IC-CPP-2023-012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 de febrero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2023,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miembros de la Comisión de Propiedad y Espacio Público emiten Dictamen Favorable para que el Concejo Metropolitano autorice la aprobación de la suscripción del convenio</a:t>
            </a:r>
            <a:r>
              <a:rPr lang="es-ES" sz="2600" spc="-120" dirty="0" smtClean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600" spc="-120" dirty="0">
              <a:solidFill>
                <a:srgbClr val="2F2C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515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74066" y="896293"/>
            <a:ext cx="793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Liga Deportiva Barrial </a:t>
            </a:r>
            <a:r>
              <a:rPr lang="es-ES" sz="2400" b="1" dirty="0" smtClean="0"/>
              <a:t>“</a:t>
            </a:r>
            <a:r>
              <a:rPr lang="es-ES" sz="2400" b="1" dirty="0" err="1" smtClean="0"/>
              <a:t>Indor</a:t>
            </a:r>
            <a:r>
              <a:rPr lang="es-ES" sz="2400" b="1" dirty="0" smtClean="0"/>
              <a:t> Rock”</a:t>
            </a:r>
            <a:endParaRPr lang="es-ES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525101" y="2051395"/>
            <a:ext cx="10637821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/>
            <a:r>
              <a:rPr lang="es-MX" sz="2400" u="sng" spc="-120" dirty="0">
                <a:solidFill>
                  <a:srgbClr val="2F2C80"/>
                </a:solidFill>
              </a:rPr>
              <a:t>Requerimiento:</a:t>
            </a:r>
          </a:p>
          <a:p>
            <a:pPr marL="114300" indent="0" algn="just"/>
            <a:endParaRPr lang="es-MX" sz="2400" u="sng" spc="-120" dirty="0">
              <a:solidFill>
                <a:srgbClr val="2F2C80"/>
              </a:solidFill>
            </a:endParaRPr>
          </a:p>
          <a:p>
            <a:pPr marL="114300" algn="just">
              <a:lnSpc>
                <a:spcPct val="120000"/>
              </a:lnSpc>
            </a:pPr>
            <a:r>
              <a:rPr lang="es-ES" sz="2400" spc="-120" dirty="0" smtClean="0">
                <a:solidFill>
                  <a:srgbClr val="2F2C80"/>
                </a:solidFill>
              </a:rPr>
              <a:t>El señor </a:t>
            </a:r>
            <a:r>
              <a:rPr lang="es-ES" sz="2400" spc="-120" dirty="0">
                <a:solidFill>
                  <a:srgbClr val="2F2C80"/>
                </a:solidFill>
              </a:rPr>
              <a:t>Freddy Enrique </a:t>
            </a:r>
            <a:r>
              <a:rPr lang="es-ES" sz="2400" spc="-120" dirty="0" err="1">
                <a:solidFill>
                  <a:srgbClr val="2F2C80"/>
                </a:solidFill>
              </a:rPr>
              <a:t>Achi</a:t>
            </a:r>
            <a:r>
              <a:rPr lang="es-ES" sz="2400" spc="-120" dirty="0">
                <a:solidFill>
                  <a:srgbClr val="2F2C80"/>
                </a:solidFill>
              </a:rPr>
              <a:t> Chinchín, en su calidad de </a:t>
            </a:r>
            <a:r>
              <a:rPr lang="es-ES" sz="2400" spc="-120" dirty="0" smtClean="0">
                <a:solidFill>
                  <a:srgbClr val="2F2C80"/>
                </a:solidFill>
              </a:rPr>
              <a:t>presidente </a:t>
            </a:r>
            <a:r>
              <a:rPr lang="es-ES" sz="2400" spc="-120" dirty="0">
                <a:solidFill>
                  <a:srgbClr val="2F2C80"/>
                </a:solidFill>
              </a:rPr>
              <a:t>de la Liga Deportiva Barrial “</a:t>
            </a:r>
            <a:r>
              <a:rPr lang="es-ES" sz="2400" spc="-120" dirty="0" err="1">
                <a:solidFill>
                  <a:srgbClr val="2F2C80"/>
                </a:solidFill>
              </a:rPr>
              <a:t>Indor</a:t>
            </a:r>
            <a:r>
              <a:rPr lang="es-ES" sz="2400" spc="-120" dirty="0">
                <a:solidFill>
                  <a:srgbClr val="2F2C80"/>
                </a:solidFill>
              </a:rPr>
              <a:t> Rock”, solicitó </a:t>
            </a:r>
            <a:r>
              <a:rPr lang="es-EC" sz="2400" spc="-120" dirty="0" smtClean="0">
                <a:solidFill>
                  <a:srgbClr val="2F2C80"/>
                </a:solidFill>
              </a:rPr>
              <a:t>la </a:t>
            </a:r>
            <a:r>
              <a:rPr lang="es-EC" sz="2400" spc="-120" dirty="0">
                <a:solidFill>
                  <a:srgbClr val="2F2C80"/>
                </a:solidFill>
              </a:rPr>
              <a:t>suscripción del convenio para la administración y uso parcial del predio municipal 198115</a:t>
            </a:r>
            <a:r>
              <a:rPr lang="es-419" sz="2400" spc="-120" dirty="0" smtClean="0">
                <a:solidFill>
                  <a:srgbClr val="2F2C80"/>
                </a:solidFill>
              </a:rPr>
              <a:t>.</a:t>
            </a:r>
            <a:endParaRPr lang="es-419" sz="2400" spc="-120" dirty="0">
              <a:solidFill>
                <a:srgbClr val="2F2C80"/>
              </a:solidFill>
            </a:endParaRPr>
          </a:p>
          <a:p>
            <a:pPr marL="114300" indent="0" algn="just">
              <a:lnSpc>
                <a:spcPct val="120000"/>
              </a:lnSpc>
            </a:pPr>
            <a:endParaRPr lang="es-ES" sz="2400" spc="-120" dirty="0">
              <a:solidFill>
                <a:srgbClr val="2F2C80"/>
              </a:solidFill>
            </a:endParaRPr>
          </a:p>
          <a:p>
            <a:pPr marL="114300" indent="0" algn="just">
              <a:lnSpc>
                <a:spcPct val="120000"/>
              </a:lnSpc>
            </a:pPr>
            <a:r>
              <a:rPr lang="es-ES" sz="2400" spc="-120" dirty="0">
                <a:solidFill>
                  <a:srgbClr val="2F2C80"/>
                </a:solidFill>
              </a:rPr>
              <a:t>La Liga Deportiva Barrial </a:t>
            </a:r>
            <a:r>
              <a:rPr lang="es-ES" sz="2400" spc="-120" dirty="0" smtClean="0">
                <a:solidFill>
                  <a:srgbClr val="2F2C80"/>
                </a:solidFill>
              </a:rPr>
              <a:t>“</a:t>
            </a:r>
            <a:r>
              <a:rPr lang="es-ES" sz="2400" spc="-120" dirty="0" err="1" smtClean="0">
                <a:solidFill>
                  <a:srgbClr val="2F2C80"/>
                </a:solidFill>
              </a:rPr>
              <a:t>Indor</a:t>
            </a:r>
            <a:r>
              <a:rPr lang="es-ES" sz="2400" spc="-120" dirty="0" smtClean="0">
                <a:solidFill>
                  <a:srgbClr val="2F2C80"/>
                </a:solidFill>
              </a:rPr>
              <a:t> Rock” </a:t>
            </a:r>
            <a:r>
              <a:rPr lang="es-ES" sz="2400" spc="-120" dirty="0">
                <a:solidFill>
                  <a:srgbClr val="2F2C80"/>
                </a:solidFill>
              </a:rPr>
              <a:t>tiene capacidad legal para suscribir el convenio, sus estatutos fueron aprobados mediante Acuerdo </a:t>
            </a:r>
            <a:r>
              <a:rPr lang="es-ES" sz="2400" spc="-120" dirty="0" smtClean="0">
                <a:solidFill>
                  <a:srgbClr val="2F2C80"/>
                </a:solidFill>
              </a:rPr>
              <a:t>del Ministerio del Deporte No</a:t>
            </a:r>
            <a:r>
              <a:rPr lang="es-ES" sz="2400" spc="-120" dirty="0">
                <a:solidFill>
                  <a:srgbClr val="2F2C80"/>
                </a:solidFill>
              </a:rPr>
              <a:t>. </a:t>
            </a:r>
            <a:r>
              <a:rPr lang="es-ES" sz="2400" spc="-120" dirty="0" smtClean="0">
                <a:solidFill>
                  <a:srgbClr val="2F2C80"/>
                </a:solidFill>
              </a:rPr>
              <a:t>0471 </a:t>
            </a:r>
            <a:r>
              <a:rPr lang="es-ES" sz="2400" spc="-120" dirty="0">
                <a:solidFill>
                  <a:srgbClr val="2F2C80"/>
                </a:solidFill>
              </a:rPr>
              <a:t>de </a:t>
            </a:r>
            <a:r>
              <a:rPr lang="es-ES" sz="2400" spc="-120" dirty="0" smtClean="0">
                <a:solidFill>
                  <a:srgbClr val="2F2C80"/>
                </a:solidFill>
              </a:rPr>
              <a:t>06 </a:t>
            </a:r>
            <a:r>
              <a:rPr lang="es-ES" sz="2400" spc="-120" dirty="0">
                <a:solidFill>
                  <a:srgbClr val="2F2C80"/>
                </a:solidFill>
              </a:rPr>
              <a:t>de </a:t>
            </a:r>
            <a:r>
              <a:rPr lang="es-ES" sz="2400" spc="-120" dirty="0" smtClean="0">
                <a:solidFill>
                  <a:srgbClr val="2F2C80"/>
                </a:solidFill>
              </a:rPr>
              <a:t>junio </a:t>
            </a:r>
            <a:r>
              <a:rPr lang="es-ES" sz="2400" spc="-120" dirty="0">
                <a:solidFill>
                  <a:srgbClr val="2F2C80"/>
                </a:solidFill>
              </a:rPr>
              <a:t>de </a:t>
            </a:r>
            <a:r>
              <a:rPr lang="es-ES" sz="2400" spc="-120" dirty="0" smtClean="0">
                <a:solidFill>
                  <a:srgbClr val="2F2C80"/>
                </a:solidFill>
              </a:rPr>
              <a:t>2019. </a:t>
            </a:r>
            <a:endParaRPr lang="es-ES" sz="2400" spc="-120" dirty="0">
              <a:solidFill>
                <a:srgbClr val="2F2C8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1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87928"/>
            <a:ext cx="11148588" cy="593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600" u="sng" spc="-120" dirty="0">
                <a:solidFill>
                  <a:srgbClr val="2F2C80"/>
                </a:solidFill>
              </a:rPr>
              <a:t>Ubicación del predio: </a:t>
            </a:r>
          </a:p>
          <a:p>
            <a:pPr marL="114300" indent="0" algn="just">
              <a:buNone/>
            </a:pPr>
            <a:r>
              <a:rPr lang="es-419" sz="2400" spc="-120" dirty="0">
                <a:solidFill>
                  <a:srgbClr val="2F2C80"/>
                </a:solidFill>
              </a:rPr>
              <a:t>El inmueble municipal se encuentra ubicado </a:t>
            </a:r>
            <a:r>
              <a:rPr lang="es-ES" sz="2400" spc="-120" dirty="0">
                <a:solidFill>
                  <a:srgbClr val="2F2C80"/>
                </a:solidFill>
              </a:rPr>
              <a:t>ubicado en la calle la calle S10C Cori </a:t>
            </a:r>
            <a:r>
              <a:rPr lang="es-ES" sz="2400" spc="-120" dirty="0" err="1">
                <a:solidFill>
                  <a:srgbClr val="2F2C80"/>
                </a:solidFill>
              </a:rPr>
              <a:t>Duchicela</a:t>
            </a:r>
            <a:r>
              <a:rPr lang="es-ES" sz="2400" spc="-120" dirty="0">
                <a:solidFill>
                  <a:srgbClr val="2F2C80"/>
                </a:solidFill>
              </a:rPr>
              <a:t> y Princesa </a:t>
            </a:r>
            <a:r>
              <a:rPr lang="es-ES" sz="2400" spc="-120" dirty="0" err="1">
                <a:solidFill>
                  <a:srgbClr val="2F2C80"/>
                </a:solidFill>
              </a:rPr>
              <a:t>Toa</a:t>
            </a:r>
            <a:r>
              <a:rPr lang="es-ES" sz="2400" spc="-120" dirty="0">
                <a:solidFill>
                  <a:srgbClr val="2F2C80"/>
                </a:solidFill>
              </a:rPr>
              <a:t>, barrio La Magdalena, parroquia La Magdalena, cantón Quito, Provincia de Pichincha</a:t>
            </a:r>
            <a:r>
              <a:rPr lang="es-419" sz="2400" spc="-120" dirty="0" smtClean="0">
                <a:solidFill>
                  <a:srgbClr val="2F2C80"/>
                </a:solidFill>
              </a:rPr>
              <a:t>, </a:t>
            </a:r>
            <a:r>
              <a:rPr lang="es-419" sz="2400" spc="-120" dirty="0">
                <a:solidFill>
                  <a:srgbClr val="2F2C80"/>
                </a:solidFill>
              </a:rPr>
              <a:t>con número de predio </a:t>
            </a:r>
            <a:r>
              <a:rPr lang="es-EC" sz="2400" spc="-120" dirty="0">
                <a:solidFill>
                  <a:srgbClr val="2F2C80"/>
                </a:solidFill>
              </a:rPr>
              <a:t>198115, clave catastral 30604-10-001</a:t>
            </a:r>
            <a:r>
              <a:rPr lang="es-419" sz="2400" spc="-120" dirty="0" smtClean="0">
                <a:solidFill>
                  <a:srgbClr val="2F2C80"/>
                </a:solidFill>
              </a:rPr>
              <a:t>. </a:t>
            </a:r>
            <a:r>
              <a:rPr lang="es-419" sz="2400" spc="-120" dirty="0">
                <a:solidFill>
                  <a:srgbClr val="2F2C80"/>
                </a:solidFill>
              </a:rPr>
              <a:t>Correspondiente a la Administración Zonal Eloy Alfaro.</a:t>
            </a:r>
            <a:endParaRPr lang="es-EC" sz="3200" spc="-120" dirty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902859" y="2670772"/>
            <a:ext cx="588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/>
            <a:endParaRPr lang="es-419" spc="-120" dirty="0">
              <a:solidFill>
                <a:srgbClr val="2F2C80"/>
              </a:solidFill>
            </a:endParaRP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3" y="2593499"/>
            <a:ext cx="4228534" cy="36171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456" y="2593500"/>
            <a:ext cx="3792082" cy="36171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6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45476"/>
            <a:ext cx="10744200" cy="5765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3200" b="1" u="sng" spc="-120" dirty="0" smtClean="0">
                <a:solidFill>
                  <a:srgbClr val="2F2C80"/>
                </a:solidFill>
              </a:rPr>
              <a:t>Informes favorables: </a:t>
            </a: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1.- Con </a:t>
            </a:r>
            <a:r>
              <a:rPr lang="es-ES" sz="2600" spc="-120" dirty="0">
                <a:solidFill>
                  <a:srgbClr val="2F2C80"/>
                </a:solidFill>
              </a:rPr>
              <a:t>Oficio Nro. GADDMQ-DMGBI-2022-0418-O de 06 de febrero de 2022, suscrito por el Director Metropolitano de Gestión de Bienes Inmuebles, </a:t>
            </a:r>
            <a:r>
              <a:rPr lang="es-ES" sz="2600" spc="-120" dirty="0" smtClean="0">
                <a:solidFill>
                  <a:srgbClr val="2F2C80"/>
                </a:solidFill>
              </a:rPr>
              <a:t>se </a:t>
            </a:r>
            <a:r>
              <a:rPr lang="es-ES" sz="2600" spc="-120" dirty="0">
                <a:solidFill>
                  <a:srgbClr val="2F2C80"/>
                </a:solidFill>
              </a:rPr>
              <a:t>remite el Informe Técnico DMGBI-ATI-2022-0030 de 04 de febrero de </a:t>
            </a:r>
            <a:r>
              <a:rPr lang="es-ES" sz="2600" spc="-120" dirty="0" smtClean="0">
                <a:solidFill>
                  <a:srgbClr val="2F2C80"/>
                </a:solidFill>
              </a:rPr>
              <a:t>2022.</a:t>
            </a:r>
            <a:endParaRPr lang="es-419" sz="26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2</a:t>
            </a:r>
            <a:r>
              <a:rPr lang="es-419" sz="2600" spc="-120" dirty="0" smtClean="0">
                <a:solidFill>
                  <a:srgbClr val="2F2C80"/>
                </a:solidFill>
              </a:rPr>
              <a:t>.- Con </a:t>
            </a:r>
            <a:r>
              <a:rPr lang="es-ES" sz="2600" spc="-120" dirty="0">
                <a:solidFill>
                  <a:srgbClr val="2F2C80"/>
                </a:solidFill>
              </a:rPr>
              <a:t>Memorando Nro. GADDMQ-AZEA-DGP-2022-0271-M de 26 de julio de 2022</a:t>
            </a:r>
            <a:r>
              <a:rPr lang="es-ES" sz="2600" spc="-120" dirty="0" smtClean="0">
                <a:solidFill>
                  <a:srgbClr val="2F2C80"/>
                </a:solidFill>
              </a:rPr>
              <a:t>, la </a:t>
            </a:r>
            <a:r>
              <a:rPr lang="es-ES" sz="2600" spc="-120" dirty="0">
                <a:solidFill>
                  <a:srgbClr val="2F2C80"/>
                </a:solidFill>
              </a:rPr>
              <a:t>Directora de Gestión Participativa del Desarrollo de la Administración Zonal Eloy Alfaro</a:t>
            </a:r>
            <a:r>
              <a:rPr lang="es-ES" sz="2600" spc="-120" dirty="0" smtClean="0">
                <a:solidFill>
                  <a:srgbClr val="2F2C80"/>
                </a:solidFill>
              </a:rPr>
              <a:t>, </a:t>
            </a:r>
            <a:r>
              <a:rPr lang="es-ES" sz="2600" spc="-120" dirty="0">
                <a:solidFill>
                  <a:srgbClr val="2F2C80"/>
                </a:solidFill>
              </a:rPr>
              <a:t>emite el Informe Social favorable No. </a:t>
            </a:r>
            <a:r>
              <a:rPr lang="es-ES" sz="2600" spc="-120" dirty="0" smtClean="0">
                <a:solidFill>
                  <a:srgbClr val="2F2C80"/>
                </a:solidFill>
              </a:rPr>
              <a:t>DGPD-27-2022.</a:t>
            </a:r>
            <a:endParaRPr lang="es-419" sz="26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 smtClean="0">
                <a:solidFill>
                  <a:srgbClr val="2F2C80"/>
                </a:solidFill>
              </a:rPr>
              <a:t>3</a:t>
            </a:r>
            <a:r>
              <a:rPr lang="es-419" sz="2600" spc="-120" dirty="0" smtClean="0">
                <a:solidFill>
                  <a:srgbClr val="2F2C80"/>
                </a:solidFill>
              </a:rPr>
              <a:t>.- Con </a:t>
            </a:r>
            <a:r>
              <a:rPr lang="es-ES" sz="2600" spc="-120" dirty="0">
                <a:solidFill>
                  <a:srgbClr val="2F2C80"/>
                </a:solidFill>
              </a:rPr>
              <a:t>Memorando No. GADDMQ-SERD-2022-01320-M de 26 de julio de 2022, suscrito por el Secretario de Educación, Recreación y Deporte, </a:t>
            </a:r>
            <a:r>
              <a:rPr lang="es-ES" sz="2600" spc="-120" dirty="0" smtClean="0">
                <a:solidFill>
                  <a:srgbClr val="2F2C80"/>
                </a:solidFill>
              </a:rPr>
              <a:t>se </a:t>
            </a:r>
            <a:r>
              <a:rPr lang="es-ES" sz="2600" spc="-120" dirty="0">
                <a:solidFill>
                  <a:srgbClr val="2F2C80"/>
                </a:solidFill>
              </a:rPr>
              <a:t>remite el Informe Técnico favorable con código DMDR-AFR-CDU-060-2022 de 25 de julio de </a:t>
            </a:r>
            <a:r>
              <a:rPr lang="es-ES" sz="2600" spc="-120" dirty="0" smtClean="0">
                <a:solidFill>
                  <a:srgbClr val="2F2C80"/>
                </a:solidFill>
              </a:rPr>
              <a:t>2022.</a:t>
            </a:r>
            <a:r>
              <a:rPr lang="es-419" sz="2600" spc="-120" dirty="0" smtClean="0">
                <a:solidFill>
                  <a:srgbClr val="2F2C80"/>
                </a:solidFill>
              </a:rPr>
              <a:t> </a:t>
            </a:r>
            <a:endParaRPr lang="es-419" sz="2600" spc="-120" dirty="0" smtClean="0">
              <a:solidFill>
                <a:srgbClr val="2F2C80"/>
              </a:solidFill>
            </a:endParaRPr>
          </a:p>
          <a:p>
            <a:pPr marL="114300" indent="0" algn="just">
              <a:buNone/>
            </a:pP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4.- Con </a:t>
            </a:r>
            <a:r>
              <a:rPr lang="es-ES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Oficio No. GADDMQ-STHV-DMC-UCE-2022-2036-O de 09 de agosto de 2022, suscrito por el Jefe de la Unidad de Catastros Especial, se remite el Informe Técnico favorable Nro. STHV-DMC-UCE-2022-1758 de 09 de agosto de 2022.</a:t>
            </a:r>
            <a:r>
              <a:rPr lang="es-419" sz="2600" spc="-120" dirty="0">
                <a:solidFill>
                  <a:srgbClr val="2F2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2600" spc="-120" dirty="0">
              <a:solidFill>
                <a:srgbClr val="2F2C8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ES" sz="2600" spc="-12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03" y="6221900"/>
            <a:ext cx="1533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28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sy" id="{BD7908A6-A17C-47DE-BCD2-1A1E97218985}" vid="{B9477D4A-D24F-4760-8591-7C2236704FD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7542</TotalTime>
  <Words>1980</Words>
  <Application>Microsoft Office PowerPoint</Application>
  <PresentationFormat>Panorámica</PresentationFormat>
  <Paragraphs>82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Brayan Gabriel Mier Mora</cp:lastModifiedBy>
  <cp:revision>207</cp:revision>
  <dcterms:created xsi:type="dcterms:W3CDTF">2021-05-14T15:24:53Z</dcterms:created>
  <dcterms:modified xsi:type="dcterms:W3CDTF">2023-02-27T16:12:38Z</dcterms:modified>
</cp:coreProperties>
</file>