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C80"/>
    <a:srgbClr val="C00000"/>
    <a:srgbClr val="800000"/>
    <a:srgbClr val="5B9BD5"/>
    <a:srgbClr val="A5A5A5"/>
    <a:srgbClr val="70AD47"/>
    <a:srgbClr val="FF9900"/>
    <a:srgbClr val="FFC000"/>
    <a:srgbClr val="ED7D31"/>
    <a:srgbClr val="813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7"/>
    <p:restoredTop sz="94293" autoAdjust="0"/>
  </p:normalViewPr>
  <p:slideViewPr>
    <p:cSldViewPr snapToGrid="0" snapToObjects="1">
      <p:cViewPr varScale="1">
        <p:scale>
          <a:sx n="70" d="100"/>
          <a:sy n="70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47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48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49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50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51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34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585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26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1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8582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3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7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18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9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0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59" name="Imagen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6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07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8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9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57" name="Imagen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9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 dirty="0"/>
          </a:p>
        </p:txBody>
      </p:sp>
      <p:sp>
        <p:nvSpPr>
          <p:cNvPr id="104859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9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9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53" name="Imagen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2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8623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4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5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60" name="Imagen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7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28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29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30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31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61" name="Imagen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33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8634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35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8636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37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38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39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62" name="Imagen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2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3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4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56" name="Imagen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7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8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52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41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48642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8643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44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45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63" name="Imagen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1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8612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8613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4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5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  <p:pic>
        <p:nvPicPr>
          <p:cNvPr id="2097158" name="Imagen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8577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78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79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ángulo 3"/>
          <p:cNvSpPr/>
          <p:nvPr/>
        </p:nvSpPr>
        <p:spPr>
          <a:xfrm>
            <a:off x="1070987" y="1096109"/>
            <a:ext cx="10032642" cy="547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rgbClr val="2F2C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CONVENIOS PARA LA ADMINISTRACIÓN Y USO DE LAS INSTALACIONES Y ESCENARIOS DEPORTIVOS DE PROPIEDAD MUNICIPAL DEL DISTRITO </a:t>
            </a:r>
            <a:r>
              <a:rPr lang="es-EC" sz="3200" b="1" dirty="0" smtClean="0">
                <a:solidFill>
                  <a:srgbClr val="2F2C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METROPOLITANO DE QUITO </a:t>
            </a:r>
            <a:r>
              <a:rPr lang="es-EC" sz="32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s-ES" sz="32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14300" indent="0" algn="just">
              <a:buSzPts val="1800"/>
            </a:pPr>
            <a:r>
              <a:rPr lang="es-MX" sz="2400" u="sng" dirty="0">
                <a:solidFill>
                  <a:srgbClr val="2F2C80"/>
                </a:solidFill>
              </a:rPr>
              <a:t>Base Legal</a:t>
            </a:r>
            <a:r>
              <a:rPr lang="es-MX" sz="2400" u="sng" dirty="0" smtClean="0">
                <a:solidFill>
                  <a:srgbClr val="2F2C80"/>
                </a:solidFill>
              </a:rPr>
              <a:t>:</a:t>
            </a:r>
          </a:p>
          <a:p>
            <a:pPr marL="114300" indent="0" algn="just">
              <a:buSzPts val="1800"/>
            </a:pPr>
            <a:endParaRPr lang="es-MX" sz="2400" u="sng" dirty="0">
              <a:solidFill>
                <a:srgbClr val="2F2C80"/>
              </a:solidFill>
            </a:endParaRPr>
          </a:p>
          <a:p>
            <a:pPr marL="114300" indent="0" algn="just">
              <a:buSzPts val="1800"/>
            </a:pPr>
            <a:r>
              <a:rPr lang="es-MX" sz="2400" dirty="0">
                <a:solidFill>
                  <a:srgbClr val="2F2C80"/>
                </a:solidFill>
              </a:rPr>
              <a:t>i</a:t>
            </a:r>
            <a:r>
              <a:rPr lang="es-MX" sz="2400" spc="-120" dirty="0">
                <a:solidFill>
                  <a:srgbClr val="2F2C80"/>
                </a:solidFill>
              </a:rPr>
              <a:t>. Código Orgánico De Organización Territorial, Autonomía y Descentralización, COOTAD, artículo 417 .</a:t>
            </a:r>
          </a:p>
          <a:p>
            <a:pPr marL="114300" indent="0" algn="just">
              <a:buSzPts val="1800"/>
            </a:pPr>
            <a:r>
              <a:rPr lang="es-MX" sz="2400" spc="-120" dirty="0">
                <a:solidFill>
                  <a:srgbClr val="2F2C80"/>
                </a:solidFill>
              </a:rPr>
              <a:t>ii. Ley del Deporte, Educación Física y Recreación, artículo 96.</a:t>
            </a:r>
          </a:p>
          <a:p>
            <a:pPr marL="114300" indent="0" algn="just">
              <a:buSzPts val="1800"/>
            </a:pPr>
            <a:r>
              <a:rPr lang="es-MX" sz="2400" spc="-120" dirty="0">
                <a:solidFill>
                  <a:srgbClr val="2F2C80"/>
                </a:solidFill>
              </a:rPr>
              <a:t>iii. Código Municipal para el Distrito Metropolitano de Quito, artículos 3531 y siguientes.</a:t>
            </a:r>
          </a:p>
          <a:p>
            <a:pPr algn="ctr"/>
            <a:endParaRPr lang="es-EC" sz="32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uadroTexto 1"/>
          <p:cNvSpPr txBox="1"/>
          <p:nvPr/>
        </p:nvSpPr>
        <p:spPr>
          <a:xfrm>
            <a:off x="2852057" y="896293"/>
            <a:ext cx="554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Liga Deportiva Barrial </a:t>
            </a:r>
            <a:r>
              <a:rPr lang="es-ES" sz="2400" b="1" dirty="0" smtClean="0"/>
              <a:t>“El Conde”</a:t>
            </a:r>
            <a:endParaRPr lang="es-ES" sz="2400" b="1" dirty="0"/>
          </a:p>
        </p:txBody>
      </p:sp>
      <p:sp>
        <p:nvSpPr>
          <p:cNvPr id="1048591" name="Rectángulo 2"/>
          <p:cNvSpPr/>
          <p:nvPr/>
        </p:nvSpPr>
        <p:spPr>
          <a:xfrm>
            <a:off x="525101" y="2051395"/>
            <a:ext cx="10637821" cy="382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/>
            <a:r>
              <a:rPr lang="es-MX" sz="2400" u="sng" spc="-120" dirty="0">
                <a:solidFill>
                  <a:srgbClr val="2F2C80"/>
                </a:solidFill>
              </a:rPr>
              <a:t>Requerimiento:</a:t>
            </a:r>
          </a:p>
          <a:p>
            <a:pPr marL="114300" indent="0" algn="just"/>
            <a:endParaRPr lang="es-MX" sz="2400" u="sng" spc="-120" dirty="0">
              <a:solidFill>
                <a:srgbClr val="2F2C80"/>
              </a:solidFill>
            </a:endParaRPr>
          </a:p>
          <a:p>
            <a:pPr marL="114300" algn="just">
              <a:lnSpc>
                <a:spcPct val="120000"/>
              </a:lnSpc>
            </a:pPr>
            <a:r>
              <a:rPr lang="es-419" sz="2400" spc="-120" dirty="0">
                <a:solidFill>
                  <a:srgbClr val="2F2C80"/>
                </a:solidFill>
              </a:rPr>
              <a:t>El </a:t>
            </a:r>
            <a:r>
              <a:rPr lang="es-EC" sz="2400" spc="-120" dirty="0">
                <a:solidFill>
                  <a:srgbClr val="2F2C80"/>
                </a:solidFill>
              </a:rPr>
              <a:t>ingeniero </a:t>
            </a:r>
            <a:r>
              <a:rPr lang="es-ES_tradnl" sz="2400" spc="-120" dirty="0">
                <a:solidFill>
                  <a:srgbClr val="2F2C80"/>
                </a:solidFill>
              </a:rPr>
              <a:t>Juan Rodrigo Guamán Cando</a:t>
            </a:r>
            <a:r>
              <a:rPr lang="es-EC" sz="2400" spc="-120" dirty="0" smtClean="0">
                <a:solidFill>
                  <a:srgbClr val="2F2C80"/>
                </a:solidFill>
              </a:rPr>
              <a:t>, </a:t>
            </a:r>
            <a:r>
              <a:rPr lang="es-EC" sz="2400" spc="-120" dirty="0">
                <a:solidFill>
                  <a:srgbClr val="2F2C80"/>
                </a:solidFill>
              </a:rPr>
              <a:t>en calidad de presidente de la Liga Deportiva Barrial </a:t>
            </a:r>
            <a:r>
              <a:rPr lang="es-EC" sz="2400" spc="-120" dirty="0" smtClean="0">
                <a:solidFill>
                  <a:srgbClr val="2F2C80"/>
                </a:solidFill>
              </a:rPr>
              <a:t>El Conde, </a:t>
            </a:r>
            <a:r>
              <a:rPr lang="es-EC" sz="2400" spc="-120" dirty="0">
                <a:solidFill>
                  <a:srgbClr val="2F2C80"/>
                </a:solidFill>
              </a:rPr>
              <a:t>solicita la suscripción del convenio para la administración y uso parcial del predio municipal </a:t>
            </a:r>
            <a:r>
              <a:rPr lang="es-EC" sz="2400" spc="-120" dirty="0" smtClean="0">
                <a:solidFill>
                  <a:srgbClr val="2F2C80"/>
                </a:solidFill>
              </a:rPr>
              <a:t>567636</a:t>
            </a:r>
            <a:r>
              <a:rPr lang="es-419" sz="2400" spc="-120" dirty="0" smtClean="0">
                <a:solidFill>
                  <a:srgbClr val="2F2C80"/>
                </a:solidFill>
              </a:rPr>
              <a:t>.</a:t>
            </a:r>
            <a:endParaRPr lang="es-419" sz="2400" spc="-120" dirty="0">
              <a:solidFill>
                <a:srgbClr val="2F2C80"/>
              </a:solidFill>
            </a:endParaRPr>
          </a:p>
          <a:p>
            <a:pPr marL="114300" indent="0" algn="just">
              <a:lnSpc>
                <a:spcPct val="120000"/>
              </a:lnSpc>
            </a:pPr>
            <a:endParaRPr lang="es-ES" sz="2400" spc="-120" dirty="0">
              <a:solidFill>
                <a:srgbClr val="2F2C80"/>
              </a:solidFill>
            </a:endParaRPr>
          </a:p>
          <a:p>
            <a:pPr marL="114300" indent="0" algn="just">
              <a:lnSpc>
                <a:spcPct val="120000"/>
              </a:lnSpc>
            </a:pPr>
            <a:r>
              <a:rPr lang="es-ES" sz="2400" spc="-120" dirty="0">
                <a:solidFill>
                  <a:srgbClr val="2F2C80"/>
                </a:solidFill>
              </a:rPr>
              <a:t>La Liga Deportiva Barrial </a:t>
            </a:r>
            <a:r>
              <a:rPr lang="es-ES" sz="2400" spc="-120" dirty="0" smtClean="0">
                <a:solidFill>
                  <a:srgbClr val="2F2C80"/>
                </a:solidFill>
              </a:rPr>
              <a:t> “El Conde” </a:t>
            </a:r>
            <a:r>
              <a:rPr lang="es-ES" sz="2400" spc="-120" dirty="0">
                <a:solidFill>
                  <a:srgbClr val="2F2C80"/>
                </a:solidFill>
              </a:rPr>
              <a:t>tiene capacidad legal para suscribir el convenio, sus estatutos fueron aprobados </a:t>
            </a:r>
            <a:r>
              <a:rPr lang="es-ES" sz="2400" spc="-120" dirty="0" smtClean="0">
                <a:solidFill>
                  <a:srgbClr val="2F2C80"/>
                </a:solidFill>
              </a:rPr>
              <a:t>por la Secretaría del Deporte mediante Acuerdo No</a:t>
            </a:r>
            <a:r>
              <a:rPr lang="es-ES" sz="2400" spc="-120" dirty="0">
                <a:solidFill>
                  <a:srgbClr val="2F2C80"/>
                </a:solidFill>
              </a:rPr>
              <a:t>. </a:t>
            </a:r>
            <a:r>
              <a:rPr lang="es-ES" sz="2400" spc="-120" dirty="0" smtClean="0">
                <a:solidFill>
                  <a:srgbClr val="2F2C80"/>
                </a:solidFill>
              </a:rPr>
              <a:t>713 </a:t>
            </a:r>
            <a:r>
              <a:rPr lang="es-ES" sz="2400" spc="-120" dirty="0">
                <a:solidFill>
                  <a:srgbClr val="2F2C80"/>
                </a:solidFill>
              </a:rPr>
              <a:t>de </a:t>
            </a:r>
            <a:r>
              <a:rPr lang="es-ES" sz="2400" spc="-120" dirty="0" smtClean="0">
                <a:solidFill>
                  <a:srgbClr val="2F2C80"/>
                </a:solidFill>
              </a:rPr>
              <a:t>10 </a:t>
            </a:r>
            <a:r>
              <a:rPr lang="es-ES" sz="2400" spc="-120" dirty="0">
                <a:solidFill>
                  <a:srgbClr val="2F2C80"/>
                </a:solidFill>
              </a:rPr>
              <a:t>de septiembre de </a:t>
            </a:r>
            <a:r>
              <a:rPr lang="es-ES" sz="2400" spc="-120" dirty="0" smtClean="0">
                <a:solidFill>
                  <a:srgbClr val="2F2C80"/>
                </a:solidFill>
              </a:rPr>
              <a:t>2019. </a:t>
            </a:r>
            <a:endParaRPr lang="es-ES" sz="2400" spc="-120" dirty="0">
              <a:solidFill>
                <a:srgbClr val="2F2C8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Marcador de contenido 2"/>
          <p:cNvSpPr>
            <a:spLocks noGrp="1"/>
          </p:cNvSpPr>
          <p:nvPr>
            <p:ph idx="1"/>
          </p:nvPr>
        </p:nvSpPr>
        <p:spPr>
          <a:xfrm>
            <a:off x="838200" y="387928"/>
            <a:ext cx="11148588" cy="593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600" u="sng" spc="-120" dirty="0">
                <a:solidFill>
                  <a:srgbClr val="2F2C80"/>
                </a:solidFill>
              </a:rPr>
              <a:t>Ubicación del predio: </a:t>
            </a:r>
          </a:p>
          <a:p>
            <a:pPr marL="114300" indent="0" algn="just">
              <a:buNone/>
            </a:pPr>
            <a:r>
              <a:rPr lang="es-419" sz="2400" spc="-120" dirty="0">
                <a:solidFill>
                  <a:srgbClr val="2F2C80"/>
                </a:solidFill>
              </a:rPr>
              <a:t>El inmueble municipal se encuentra ubicado </a:t>
            </a:r>
            <a:r>
              <a:rPr lang="es-419" sz="2400" spc="-120" dirty="0" smtClean="0">
                <a:solidFill>
                  <a:srgbClr val="2F2C80"/>
                </a:solidFill>
              </a:rPr>
              <a:t>en las calles A  (E3E) y calle s/n</a:t>
            </a:r>
            <a:r>
              <a:rPr lang="es-ES" sz="2400" spc="-120" dirty="0" smtClean="0">
                <a:solidFill>
                  <a:srgbClr val="2F2C80"/>
                </a:solidFill>
              </a:rPr>
              <a:t>, </a:t>
            </a:r>
            <a:r>
              <a:rPr lang="es-ES" sz="2400" spc="-120" dirty="0">
                <a:solidFill>
                  <a:srgbClr val="2F2C80"/>
                </a:solidFill>
              </a:rPr>
              <a:t>parroquia </a:t>
            </a:r>
            <a:r>
              <a:rPr lang="es-ES" sz="2400" spc="-120" dirty="0" smtClean="0">
                <a:solidFill>
                  <a:srgbClr val="2F2C80"/>
                </a:solidFill>
              </a:rPr>
              <a:t>Quitumbe, </a:t>
            </a:r>
            <a:r>
              <a:rPr lang="es-ES" sz="2400" spc="-120" dirty="0">
                <a:solidFill>
                  <a:srgbClr val="2F2C80"/>
                </a:solidFill>
              </a:rPr>
              <a:t>C</a:t>
            </a:r>
            <a:r>
              <a:rPr lang="es-ES" sz="2400" spc="-120" dirty="0" smtClean="0">
                <a:solidFill>
                  <a:srgbClr val="2F2C80"/>
                </a:solidFill>
              </a:rPr>
              <a:t>antón </a:t>
            </a:r>
            <a:r>
              <a:rPr lang="es-ES" sz="2400" spc="-120" dirty="0">
                <a:solidFill>
                  <a:srgbClr val="2F2C80"/>
                </a:solidFill>
              </a:rPr>
              <a:t>Quito, Provincia de Pichincha</a:t>
            </a:r>
            <a:r>
              <a:rPr lang="es-419" sz="2400" spc="-120" dirty="0" smtClean="0">
                <a:solidFill>
                  <a:srgbClr val="2F2C80"/>
                </a:solidFill>
              </a:rPr>
              <a:t>, </a:t>
            </a:r>
            <a:r>
              <a:rPr lang="es-419" sz="2400" spc="-120" dirty="0">
                <a:solidFill>
                  <a:srgbClr val="2F2C80"/>
                </a:solidFill>
              </a:rPr>
              <a:t>con número de predio </a:t>
            </a:r>
            <a:r>
              <a:rPr lang="es-EC" sz="2400" spc="-120" dirty="0" smtClean="0">
                <a:solidFill>
                  <a:srgbClr val="2F2C80"/>
                </a:solidFill>
              </a:rPr>
              <a:t>567636, </a:t>
            </a:r>
            <a:r>
              <a:rPr lang="es-EC" sz="2400" spc="-120" dirty="0">
                <a:solidFill>
                  <a:srgbClr val="2F2C80"/>
                </a:solidFill>
              </a:rPr>
              <a:t>clave catastral </a:t>
            </a:r>
            <a:r>
              <a:rPr lang="es-EC" sz="2400" spc="-120" dirty="0" smtClean="0">
                <a:solidFill>
                  <a:srgbClr val="2F2C80"/>
                </a:solidFill>
              </a:rPr>
              <a:t>32305-49-001</a:t>
            </a:r>
            <a:r>
              <a:rPr lang="es-419" sz="2400" spc="-120" dirty="0" smtClean="0">
                <a:solidFill>
                  <a:srgbClr val="2F2C80"/>
                </a:solidFill>
              </a:rPr>
              <a:t>. </a:t>
            </a:r>
            <a:r>
              <a:rPr lang="es-419" sz="2400" spc="-120" dirty="0">
                <a:solidFill>
                  <a:srgbClr val="2F2C80"/>
                </a:solidFill>
              </a:rPr>
              <a:t>Correspondiente a la Administración Zonal </a:t>
            </a:r>
            <a:r>
              <a:rPr lang="es-419" sz="2400" spc="-120" dirty="0" smtClean="0">
                <a:solidFill>
                  <a:srgbClr val="2F2C80"/>
                </a:solidFill>
              </a:rPr>
              <a:t>Quitumbe.</a:t>
            </a:r>
            <a:endParaRPr lang="es-EC" sz="32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8598" name="CuadroTexto 1"/>
          <p:cNvSpPr txBox="1"/>
          <p:nvPr/>
        </p:nvSpPr>
        <p:spPr>
          <a:xfrm>
            <a:off x="5902859" y="2670772"/>
            <a:ext cx="588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/>
            <a:endParaRPr lang="es-419" spc="-120" dirty="0">
              <a:solidFill>
                <a:srgbClr val="2F2C80"/>
              </a:solidFill>
            </a:endParaRPr>
          </a:p>
          <a:p>
            <a:endParaRPr lang="es-EC" dirty="0"/>
          </a:p>
        </p:txBody>
      </p:sp>
      <p:pic>
        <p:nvPicPr>
          <p:cNvPr id="209715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48" y="2494304"/>
            <a:ext cx="3926164" cy="3029975"/>
          </a:xfrm>
          <a:prstGeom prst="rect">
            <a:avLst/>
          </a:prstGeom>
        </p:spPr>
      </p:pic>
      <p:pic>
        <p:nvPicPr>
          <p:cNvPr id="2097155" name="Imagen 4"/>
          <p:cNvPicPr>
            <a:picLocks/>
          </p:cNvPicPr>
          <p:nvPr/>
        </p:nvPicPr>
        <p:blipFill rotWithShape="1">
          <a:blip r:embed="rId3"/>
          <a:srcRect l="54709" t="70831" r="33411" b="8601"/>
          <a:stretch>
            <a:fillRect/>
          </a:stretch>
        </p:blipFill>
        <p:spPr bwMode="auto">
          <a:xfrm>
            <a:off x="5744326" y="2494304"/>
            <a:ext cx="3329336" cy="30299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Marcador de contenido 2"/>
          <p:cNvSpPr>
            <a:spLocks noGrp="1"/>
          </p:cNvSpPr>
          <p:nvPr>
            <p:ph idx="1"/>
          </p:nvPr>
        </p:nvSpPr>
        <p:spPr>
          <a:xfrm>
            <a:off x="942975" y="635000"/>
            <a:ext cx="10639425" cy="5742353"/>
          </a:xfrm>
        </p:spPr>
        <p:txBody>
          <a:bodyPr>
            <a:normAutofit fontScale="45962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200" b="1" u="sng" spc="-120" dirty="0" smtClean="0">
                <a:solidFill>
                  <a:srgbClr val="2F2C80"/>
                </a:solidFill>
              </a:rPr>
              <a:t>Informes favorables: </a:t>
            </a:r>
          </a:p>
          <a:p>
            <a:pPr marL="114300" indent="0" algn="just">
              <a:buNone/>
            </a:pPr>
            <a:endParaRPr lang="es-419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3800" spc="-120" dirty="0" smtClean="0">
                <a:solidFill>
                  <a:srgbClr val="2F2C80"/>
                </a:solidFill>
              </a:rPr>
              <a:t>1.- </a:t>
            </a:r>
            <a:r>
              <a:rPr lang="es-419" sz="3800" spc="-120" dirty="0">
                <a:solidFill>
                  <a:srgbClr val="2F2C80"/>
                </a:solidFill>
              </a:rPr>
              <a:t>Con </a:t>
            </a:r>
            <a:r>
              <a:rPr lang="es-ES" sz="3800" spc="-120" dirty="0">
                <a:solidFill>
                  <a:srgbClr val="2F2C80"/>
                </a:solidFill>
              </a:rPr>
              <a:t>Oficio Nro. </a:t>
            </a:r>
            <a:r>
              <a:rPr lang="es-EC" sz="3800" spc="-120" dirty="0">
                <a:solidFill>
                  <a:srgbClr val="2F2C80"/>
                </a:solidFill>
              </a:rPr>
              <a:t>GADDMQ-DMGBI-2022-0352-O, de fecha 31 de enero de 2022</a:t>
            </a:r>
            <a:r>
              <a:rPr lang="es-ES" sz="3800" spc="-120" dirty="0">
                <a:solidFill>
                  <a:srgbClr val="2F2C80"/>
                </a:solidFill>
              </a:rPr>
              <a:t>, suscrito por el Director Metropolitano de Gestión de Bienes Inmuebles, se remite el Informe Técnico </a:t>
            </a:r>
            <a:r>
              <a:rPr lang="es-ES" sz="3800" spc="-120" dirty="0" smtClean="0">
                <a:solidFill>
                  <a:srgbClr val="2F2C80"/>
                </a:solidFill>
              </a:rPr>
              <a:t>Favorable </a:t>
            </a:r>
            <a:r>
              <a:rPr lang="es-EC" sz="3800" spc="-120" dirty="0" smtClean="0">
                <a:solidFill>
                  <a:srgbClr val="2F2C80"/>
                </a:solidFill>
              </a:rPr>
              <a:t>DMGBI-ATI-2022-0026</a:t>
            </a:r>
            <a:r>
              <a:rPr lang="es-EC" sz="3800" spc="-120" dirty="0">
                <a:solidFill>
                  <a:srgbClr val="2F2C80"/>
                </a:solidFill>
              </a:rPr>
              <a:t>, de 31 de enero de 2022</a:t>
            </a:r>
            <a:r>
              <a:rPr lang="es-ES" sz="3800" spc="-120" dirty="0">
                <a:solidFill>
                  <a:srgbClr val="2F2C80"/>
                </a:solidFill>
              </a:rPr>
              <a:t>.</a:t>
            </a:r>
          </a:p>
          <a:p>
            <a:pPr marL="114300" indent="0" algn="just">
              <a:buNone/>
            </a:pPr>
            <a:endParaRPr lang="es-419" sz="38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3800" spc="-120" dirty="0" smtClean="0">
                <a:solidFill>
                  <a:srgbClr val="2F2C80"/>
                </a:solidFill>
              </a:rPr>
              <a:t>2</a:t>
            </a:r>
            <a:r>
              <a:rPr lang="es-419" sz="3800" spc="-120" dirty="0">
                <a:solidFill>
                  <a:srgbClr val="2F2C80"/>
                </a:solidFill>
              </a:rPr>
              <a:t>.- Con </a:t>
            </a:r>
            <a:r>
              <a:rPr lang="es-ES" sz="3800" spc="-120" dirty="0">
                <a:solidFill>
                  <a:srgbClr val="2F2C80"/>
                </a:solidFill>
              </a:rPr>
              <a:t>Memorando No. </a:t>
            </a:r>
            <a:r>
              <a:rPr lang="es-EC" sz="3800" spc="-120" dirty="0">
                <a:solidFill>
                  <a:srgbClr val="2F2C80"/>
                </a:solidFill>
              </a:rPr>
              <a:t>GADDMQ-SERD-2022-01642-M de 29 de agosto de 2022</a:t>
            </a:r>
            <a:r>
              <a:rPr lang="es-ES" sz="3800" spc="-120" dirty="0">
                <a:solidFill>
                  <a:srgbClr val="2F2C80"/>
                </a:solidFill>
              </a:rPr>
              <a:t>, suscrito por el Secretario de Educación, Recreación y Deporte, se remite el Informe Técnico favorable con código </a:t>
            </a:r>
            <a:r>
              <a:rPr lang="es-EC" sz="3800" spc="-120" dirty="0">
                <a:solidFill>
                  <a:srgbClr val="2F2C80"/>
                </a:solidFill>
              </a:rPr>
              <a:t>DMDR-AFR-CDU-097-2022 de 29 de agosto de 2022.</a:t>
            </a:r>
            <a:endParaRPr lang="es-ES" sz="38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419" sz="38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3.- Con 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Memorando No.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GADDMQ-AZQ-DGT-2022-0455-M, de fecha 13 de octubre de 2022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2022, suscrito por la Directora de Gestión del Territorio de la Administración Zonal Quitumbe, se remite el Informe </a:t>
            </a:r>
            <a:r>
              <a:rPr lang="es-ES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Técnico  Favorable Nro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AZQ-DGT-UTV-IT-2022-104 de 13 de octubre de 2022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419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 algn="just">
              <a:buNone/>
            </a:pPr>
            <a:endParaRPr lang="es-419" sz="38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3800" spc="-120" dirty="0">
                <a:solidFill>
                  <a:srgbClr val="2F2C80"/>
                </a:solidFill>
              </a:rPr>
              <a:t>4</a:t>
            </a:r>
            <a:r>
              <a:rPr lang="es-419" sz="3800" spc="-120" dirty="0" smtClean="0">
                <a:solidFill>
                  <a:srgbClr val="2F2C80"/>
                </a:solidFill>
              </a:rPr>
              <a:t>.- Con </a:t>
            </a:r>
            <a:r>
              <a:rPr lang="es-ES" sz="3800" spc="-120" dirty="0" smtClean="0">
                <a:solidFill>
                  <a:srgbClr val="2F2C80"/>
                </a:solidFill>
              </a:rPr>
              <a:t>Memorando Nro.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GADDMQ-AZQ-DGPD-2022-0756-M, de fecha 17 de octubre de 2022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Director de Gestión Participativa del Desarrollo de la Administración Zonal </a:t>
            </a:r>
            <a:r>
              <a:rPr lang="es-ES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Quitumbe, 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emite el Informe Social favorable No.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Nro. 23 de 14 de octubre de 2022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sz="3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419" sz="38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3800" spc="-120" dirty="0">
                <a:solidFill>
                  <a:srgbClr val="2F2C80"/>
                </a:solidFill>
              </a:rPr>
              <a:t>5</a:t>
            </a:r>
            <a:r>
              <a:rPr lang="es-419" sz="3800" spc="-120" dirty="0" smtClean="0">
                <a:solidFill>
                  <a:srgbClr val="2F2C80"/>
                </a:solidFill>
              </a:rPr>
              <a:t>.-</a:t>
            </a:r>
            <a:r>
              <a:rPr lang="es-ES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Oficio No.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STHV-DMC-UCE-2022-2593-O de 20 de octubre de 2022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suscrito por el Jefe de la Unidad de Catastros Especial, se remite el Informe Técnico </a:t>
            </a:r>
            <a:r>
              <a:rPr lang="es-ES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Favorable 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Nro.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STHV-DMC-UCE-2022-2360 de 20 de octubre de 2022</a:t>
            </a:r>
            <a:r>
              <a:rPr lang="es-ES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 algn="just">
              <a:buNone/>
            </a:pPr>
            <a:endParaRPr lang="es-EC" sz="3800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es-MX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6.- </a:t>
            </a:r>
            <a:r>
              <a:rPr lang="es-ES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</a:t>
            </a:r>
            <a:r>
              <a:rPr lang="es-EC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AZQ-DAJ-2022-08-EV de 21 de octubre 2022</a:t>
            </a:r>
            <a:r>
              <a:rPr lang="es-419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la Dirección de Asesoría Jurídica de la Administración Zonal </a:t>
            </a:r>
            <a:r>
              <a:rPr lang="es-419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Quitumbe, </a:t>
            </a:r>
            <a:r>
              <a:rPr lang="es-419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emitió </a:t>
            </a:r>
            <a:r>
              <a:rPr lang="es-419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</a:t>
            </a:r>
            <a:r>
              <a:rPr lang="es-419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s-419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419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avorable </a:t>
            </a:r>
            <a:r>
              <a:rPr lang="es-419" sz="3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se suscriba el Convenio de Administración y Uso con la Liga Deportiva Barrial y Parroquial </a:t>
            </a:r>
            <a:r>
              <a:rPr lang="es-419" sz="3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“El Conde“. </a:t>
            </a:r>
          </a:p>
          <a:p>
            <a:pPr marL="114300" indent="0" algn="just">
              <a:buNone/>
            </a:pPr>
            <a:endParaRPr lang="es-419" sz="3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419" sz="3800" spc="-120" dirty="0" smtClean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419" sz="3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ES" sz="3800" spc="-120" dirty="0">
              <a:solidFill>
                <a:srgbClr val="2F2C8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Marcador de contenido 2"/>
          <p:cNvSpPr>
            <a:spLocks noGrp="1"/>
          </p:cNvSpPr>
          <p:nvPr>
            <p:ph idx="1"/>
          </p:nvPr>
        </p:nvSpPr>
        <p:spPr>
          <a:xfrm>
            <a:off x="942975" y="635000"/>
            <a:ext cx="10639425" cy="574235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419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7.- Mediante </a:t>
            </a:r>
            <a:r>
              <a:rPr lang="es-EC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Oficio Nro. 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GADDMQ-PM-2022-4706-O </a:t>
            </a:r>
            <a:r>
              <a:rPr lang="es-EC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es-EC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noviembre de 2022, la Procuraduría Metropolitana emite su 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 Legal 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avorable</a:t>
            </a:r>
            <a:r>
              <a:rPr lang="es-EC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ratificado mediante Oficio Nro. 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GADDMQ-PM-2023-0274-O </a:t>
            </a:r>
            <a:r>
              <a:rPr lang="es-EC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s-EC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enero de 2023</a:t>
            </a:r>
            <a:r>
              <a:rPr lang="es-EC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 algn="just">
              <a:buNone/>
            </a:pPr>
            <a:endParaRPr lang="es-MX" sz="1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s-419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8.- Mediante Informe Nro. </a:t>
            </a:r>
            <a:r>
              <a:rPr lang="es-419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IC-CPP-2023-011 </a:t>
            </a:r>
            <a:r>
              <a:rPr lang="es-419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miembros  de la Comisión de Propiedad y Espacio Público emiten el Dictamen Favorable para que el Concejo  Metropolitano autorice la aprobación de la suscripción del convenio en favor de la Liga Deportiva Barrial </a:t>
            </a:r>
            <a:r>
              <a:rPr lang="es-419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Conde, </a:t>
            </a:r>
            <a:r>
              <a:rPr lang="es-419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predio </a:t>
            </a:r>
            <a:r>
              <a:rPr lang="es-419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567636 </a:t>
            </a:r>
            <a:r>
              <a:rPr lang="es-419" sz="18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área </a:t>
            </a:r>
            <a:r>
              <a:rPr lang="es-419" sz="18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parcial. </a:t>
            </a:r>
            <a:endParaRPr lang="es-ES" sz="1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EC" sz="2600" spc="-120" dirty="0" smtClean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MX" sz="26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ES" sz="26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419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419" sz="3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419" sz="3800" spc="-120" dirty="0" smtClean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419" sz="38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buNone/>
            </a:pPr>
            <a:endParaRPr lang="es-ES" sz="3800" spc="-120" dirty="0">
              <a:solidFill>
                <a:srgbClr val="2F2C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552</Words>
  <Application>Microsoft Office PowerPoint</Application>
  <PresentationFormat>Panorámica</PresentationFormat>
  <Paragraphs>39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Fausto Pardo</cp:lastModifiedBy>
  <cp:revision>5</cp:revision>
  <dcterms:created xsi:type="dcterms:W3CDTF">2021-05-15T01:24:53Z</dcterms:created>
  <dcterms:modified xsi:type="dcterms:W3CDTF">2023-02-27T17:15:16Z</dcterms:modified>
</cp:coreProperties>
</file>