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718" r:id="rId5"/>
    <p:sldId id="683" r:id="rId6"/>
    <p:sldId id="766" r:id="rId7"/>
    <p:sldId id="767" r:id="rId8"/>
    <p:sldId id="768" r:id="rId9"/>
    <p:sldId id="797" r:id="rId10"/>
    <p:sldId id="826" r:id="rId11"/>
    <p:sldId id="829" r:id="rId12"/>
    <p:sldId id="796" r:id="rId13"/>
    <p:sldId id="765" r:id="rId14"/>
    <p:sldId id="830" r:id="rId15"/>
    <p:sldId id="6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83D"/>
    <a:srgbClr val="90283D"/>
    <a:srgbClr val="A8283D"/>
    <a:srgbClr val="1C3E8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71" autoAdjust="0"/>
    <p:restoredTop sz="95646"/>
  </p:normalViewPr>
  <p:slideViewPr>
    <p:cSldViewPr snapToGrid="0">
      <p:cViewPr varScale="1">
        <p:scale>
          <a:sx n="78" d="100"/>
          <a:sy n="78" d="100"/>
        </p:scale>
        <p:origin x="1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o German Armas Espinoza" userId="a0c1ec19-0e31-4319-9ade-a05a15354268" providerId="ADAL" clId="{EEF240E4-E22F-4A7C-904A-69B1AA78136F}"/>
    <pc:docChg chg="modSld">
      <pc:chgData name="Galo German Armas Espinoza" userId="a0c1ec19-0e31-4319-9ade-a05a15354268" providerId="ADAL" clId="{EEF240E4-E22F-4A7C-904A-69B1AA78136F}" dt="2023-02-28T12:24:23.086" v="94" actId="20577"/>
      <pc:docMkLst>
        <pc:docMk/>
      </pc:docMkLst>
      <pc:sldChg chg="modSp mod">
        <pc:chgData name="Galo German Armas Espinoza" userId="a0c1ec19-0e31-4319-9ade-a05a15354268" providerId="ADAL" clId="{EEF240E4-E22F-4A7C-904A-69B1AA78136F}" dt="2023-02-28T12:22:32.643" v="23" actId="207"/>
        <pc:sldMkLst>
          <pc:docMk/>
          <pc:sldMk cId="3317833781" sldId="826"/>
        </pc:sldMkLst>
        <pc:spChg chg="mod">
          <ac:chgData name="Galo German Armas Espinoza" userId="a0c1ec19-0e31-4319-9ade-a05a15354268" providerId="ADAL" clId="{EEF240E4-E22F-4A7C-904A-69B1AA78136F}" dt="2023-02-28T12:22:32.643" v="23" actId="207"/>
          <ac:spMkLst>
            <pc:docMk/>
            <pc:sldMk cId="3317833781" sldId="826"/>
            <ac:spMk id="3" creationId="{14E3A656-2181-2D64-8A3E-B1CF3FB1F87A}"/>
          </ac:spMkLst>
        </pc:spChg>
      </pc:sldChg>
      <pc:sldChg chg="modSp mod">
        <pc:chgData name="Galo German Armas Espinoza" userId="a0c1ec19-0e31-4319-9ade-a05a15354268" providerId="ADAL" clId="{EEF240E4-E22F-4A7C-904A-69B1AA78136F}" dt="2023-02-28T12:24:23.086" v="94" actId="20577"/>
        <pc:sldMkLst>
          <pc:docMk/>
          <pc:sldMk cId="1890882359" sldId="829"/>
        </pc:sldMkLst>
        <pc:spChg chg="mod">
          <ac:chgData name="Galo German Armas Espinoza" userId="a0c1ec19-0e31-4319-9ade-a05a15354268" providerId="ADAL" clId="{EEF240E4-E22F-4A7C-904A-69B1AA78136F}" dt="2023-02-28T12:24:23.086" v="94" actId="20577"/>
          <ac:spMkLst>
            <pc:docMk/>
            <pc:sldMk cId="1890882359" sldId="829"/>
            <ac:spMk id="3" creationId="{14E3A656-2181-2D64-8A3E-B1CF3FB1F8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CF309-E94A-DA45-A461-397CD2A525CA}" type="datetimeFigureOut">
              <a:rPr lang="es-EC" smtClean="0"/>
              <a:t>28/2/2023</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1E447-1E98-4343-B32B-2DB398747C67}" type="slidenum">
              <a:rPr lang="es-EC" smtClean="0"/>
              <a:t>‹Nº›</a:t>
            </a:fld>
            <a:endParaRPr lang="es-EC"/>
          </a:p>
        </p:txBody>
      </p:sp>
    </p:spTree>
    <p:extLst>
      <p:ext uri="{BB962C8B-B14F-4D97-AF65-F5344CB8AC3E}">
        <p14:creationId xmlns:p14="http://schemas.microsoft.com/office/powerpoint/2010/main" val="131970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2</a:t>
            </a:fld>
            <a:endParaRPr lang="es-EC" dirty="0"/>
          </a:p>
        </p:txBody>
      </p:sp>
    </p:spTree>
    <p:extLst>
      <p:ext uri="{BB962C8B-B14F-4D97-AF65-F5344CB8AC3E}">
        <p14:creationId xmlns:p14="http://schemas.microsoft.com/office/powerpoint/2010/main" val="218435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3</a:t>
            </a:fld>
            <a:endParaRPr lang="es-EC" dirty="0"/>
          </a:p>
        </p:txBody>
      </p:sp>
    </p:spTree>
    <p:extLst>
      <p:ext uri="{BB962C8B-B14F-4D97-AF65-F5344CB8AC3E}">
        <p14:creationId xmlns:p14="http://schemas.microsoft.com/office/powerpoint/2010/main" val="390720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4</a:t>
            </a:fld>
            <a:endParaRPr lang="es-EC" dirty="0"/>
          </a:p>
        </p:txBody>
      </p:sp>
    </p:spTree>
    <p:extLst>
      <p:ext uri="{BB962C8B-B14F-4D97-AF65-F5344CB8AC3E}">
        <p14:creationId xmlns:p14="http://schemas.microsoft.com/office/powerpoint/2010/main" val="381950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5</a:t>
            </a:fld>
            <a:endParaRPr lang="es-EC" dirty="0"/>
          </a:p>
        </p:txBody>
      </p:sp>
    </p:spTree>
    <p:extLst>
      <p:ext uri="{BB962C8B-B14F-4D97-AF65-F5344CB8AC3E}">
        <p14:creationId xmlns:p14="http://schemas.microsoft.com/office/powerpoint/2010/main" val="65230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lgn="just">
              <a:buFont typeface="Courier New" panose="02070309020205020404" pitchFamily="49" charset="0"/>
              <a:buNone/>
            </a:pPr>
            <a:r>
              <a:rPr lang="es-ES" dirty="0"/>
              <a:t>VAE: CPN verificó que no existían proveedores nacionales. Único oferente calificado. Proveedor ofertó 3,93% de VAE (3,27% en trenes, 0,66% en equipos de taller). En la práctica existe imposibilidad tecnológica en el mercado local (informe estudio de mercado local).</a:t>
            </a:r>
          </a:p>
          <a:p>
            <a:pPr lvl="1" algn="just">
              <a:buFont typeface="Courier New" panose="02070309020205020404" pitchFamily="49" charset="0"/>
              <a:buNone/>
            </a:pPr>
            <a:endParaRPr lang="es-ES" dirty="0"/>
          </a:p>
        </p:txBody>
      </p:sp>
      <p:sp>
        <p:nvSpPr>
          <p:cNvPr id="4" name="Marcador de número de diapositiva 3"/>
          <p:cNvSpPr>
            <a:spLocks noGrp="1"/>
          </p:cNvSpPr>
          <p:nvPr>
            <p:ph type="sldNum" sz="quarter" idx="5"/>
          </p:nvPr>
        </p:nvSpPr>
        <p:spPr/>
        <p:txBody>
          <a:bodyPr/>
          <a:lstStyle/>
          <a:p>
            <a:fld id="{5781E447-1E98-4343-B32B-2DB398747C67}" type="slidenum">
              <a:rPr lang="es-EC" smtClean="0"/>
              <a:t>7</a:t>
            </a:fld>
            <a:endParaRPr lang="es-EC"/>
          </a:p>
        </p:txBody>
      </p:sp>
    </p:spTree>
    <p:extLst>
      <p:ext uri="{BB962C8B-B14F-4D97-AF65-F5344CB8AC3E}">
        <p14:creationId xmlns:p14="http://schemas.microsoft.com/office/powerpoint/2010/main" val="30160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10</a:t>
            </a:fld>
            <a:endParaRPr lang="es-EC" dirty="0"/>
          </a:p>
        </p:txBody>
      </p:sp>
    </p:spTree>
    <p:extLst>
      <p:ext uri="{BB962C8B-B14F-4D97-AF65-F5344CB8AC3E}">
        <p14:creationId xmlns:p14="http://schemas.microsoft.com/office/powerpoint/2010/main" val="91370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11</a:t>
            </a:fld>
            <a:endParaRPr lang="es-EC" dirty="0"/>
          </a:p>
        </p:txBody>
      </p:sp>
    </p:spTree>
    <p:extLst>
      <p:ext uri="{BB962C8B-B14F-4D97-AF65-F5344CB8AC3E}">
        <p14:creationId xmlns:p14="http://schemas.microsoft.com/office/powerpoint/2010/main" val="206835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781E447-1E98-4343-B32B-2DB398747C67}" type="slidenum">
              <a:rPr lang="es-EC" smtClean="0"/>
              <a:t>12</a:t>
            </a:fld>
            <a:endParaRPr lang="es-EC"/>
          </a:p>
        </p:txBody>
      </p:sp>
    </p:spTree>
    <p:extLst>
      <p:ext uri="{BB962C8B-B14F-4D97-AF65-F5344CB8AC3E}">
        <p14:creationId xmlns:p14="http://schemas.microsoft.com/office/powerpoint/2010/main" val="997497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gradFill flip="none" rotWithShape="1">
          <a:gsLst>
            <a:gs pos="30000">
              <a:srgbClr val="C6283D">
                <a:lumMod val="100000"/>
              </a:srgbClr>
            </a:gs>
            <a:gs pos="89000">
              <a:srgbClr val="90283D"/>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Imagen 10" descr="Tren pasando por un puente&#10;&#10;Descripción generada automáticamente">
            <a:extLst>
              <a:ext uri="{FF2B5EF4-FFF2-40B4-BE49-F238E27FC236}">
                <a16:creationId xmlns:a16="http://schemas.microsoft.com/office/drawing/2014/main" id="{A1DFCA14-6FB1-3541-83E7-79C19C6591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1" y="1"/>
            <a:ext cx="10227365" cy="6858000"/>
          </a:xfrm>
          <a:prstGeom prst="rect">
            <a:avLst/>
          </a:prstGeom>
        </p:spPr>
      </p:pic>
      <p:sp>
        <p:nvSpPr>
          <p:cNvPr id="2" name="Title 1"/>
          <p:cNvSpPr>
            <a:spLocks noGrp="1"/>
          </p:cNvSpPr>
          <p:nvPr>
            <p:ph type="ctrTitle"/>
          </p:nvPr>
        </p:nvSpPr>
        <p:spPr>
          <a:xfrm>
            <a:off x="685800" y="4730182"/>
            <a:ext cx="7772400" cy="1177511"/>
          </a:xfrm>
        </p:spPr>
        <p:txBody>
          <a:bodyPr anchor="b"/>
          <a:lstStyle>
            <a:lvl1pPr algn="ctr">
              <a:defRPr sz="3750" baseline="0">
                <a:solidFill>
                  <a:schemeClr val="bg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59873" y="5963402"/>
            <a:ext cx="6858000" cy="28153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5" name="Footer Placeholder 4"/>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6" name="Slide Number Placeholder 5"/>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pic>
        <p:nvPicPr>
          <p:cNvPr id="8" name="Imagen 7" descr="Logotipo, nombre de la empresa&#10;&#10;Descripción generada automáticamente">
            <a:extLst>
              <a:ext uri="{FF2B5EF4-FFF2-40B4-BE49-F238E27FC236}">
                <a16:creationId xmlns:a16="http://schemas.microsoft.com/office/drawing/2014/main" id="{9E9BCA43-8E47-8D42-B4A4-A9F733FF75DE}"/>
              </a:ext>
            </a:extLst>
          </p:cNvPr>
          <p:cNvPicPr>
            <a:picLocks noChangeAspect="1"/>
          </p:cNvPicPr>
          <p:nvPr/>
        </p:nvPicPr>
        <p:blipFill>
          <a:blip r:embed="rId3"/>
          <a:stretch>
            <a:fillRect/>
          </a:stretch>
        </p:blipFill>
        <p:spPr>
          <a:xfrm>
            <a:off x="3005207" y="2038091"/>
            <a:ext cx="2967332" cy="2451274"/>
          </a:xfrm>
          <a:prstGeom prst="rect">
            <a:avLst/>
          </a:prstGeom>
        </p:spPr>
      </p:pic>
    </p:spTree>
    <p:extLst>
      <p:ext uri="{BB962C8B-B14F-4D97-AF65-F5344CB8AC3E}">
        <p14:creationId xmlns:p14="http://schemas.microsoft.com/office/powerpoint/2010/main" val="312332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Forma, Icono, Flecha&#10;&#10;Descripción generada automáticamente">
            <a:extLst>
              <a:ext uri="{FF2B5EF4-FFF2-40B4-BE49-F238E27FC236}">
                <a16:creationId xmlns:a16="http://schemas.microsoft.com/office/drawing/2014/main" id="{E31788B1-0A2C-FF42-8C53-22262F6239DA}"/>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3">
            <a:extLst>
              <a:ext uri="{FF2B5EF4-FFF2-40B4-BE49-F238E27FC236}">
                <a16:creationId xmlns:a16="http://schemas.microsoft.com/office/drawing/2014/main" id="{DA286A24-175D-8847-8B05-B3408745D88B}"/>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9" name="Footer Placeholder 4">
            <a:extLst>
              <a:ext uri="{FF2B5EF4-FFF2-40B4-BE49-F238E27FC236}">
                <a16:creationId xmlns:a16="http://schemas.microsoft.com/office/drawing/2014/main" id="{2D132E92-2069-A943-9EC4-AB702B6A2445}"/>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0" name="Slide Number Placeholder 5">
            <a:extLst>
              <a:ext uri="{FF2B5EF4-FFF2-40B4-BE49-F238E27FC236}">
                <a16:creationId xmlns:a16="http://schemas.microsoft.com/office/drawing/2014/main" id="{12352F0C-AEAD-754F-A52B-D317C283A5EB}"/>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9809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descr="Forma, Icono, Flecha&#10;&#10;Descripción generada automáticamente">
            <a:extLst>
              <a:ext uri="{FF2B5EF4-FFF2-40B4-BE49-F238E27FC236}">
                <a16:creationId xmlns:a16="http://schemas.microsoft.com/office/drawing/2014/main" id="{355BB201-E32C-FF4C-9558-70EC6278F290}"/>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3">
            <a:extLst>
              <a:ext uri="{FF2B5EF4-FFF2-40B4-BE49-F238E27FC236}">
                <a16:creationId xmlns:a16="http://schemas.microsoft.com/office/drawing/2014/main" id="{7E1BAAAA-C3EB-CC4E-B3CB-0BCA3F184674}"/>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9" name="Footer Placeholder 4">
            <a:extLst>
              <a:ext uri="{FF2B5EF4-FFF2-40B4-BE49-F238E27FC236}">
                <a16:creationId xmlns:a16="http://schemas.microsoft.com/office/drawing/2014/main" id="{3B9E6619-C286-C04D-97CA-A313340B9AE2}"/>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0" name="Slide Number Placeholder 5">
            <a:extLst>
              <a:ext uri="{FF2B5EF4-FFF2-40B4-BE49-F238E27FC236}">
                <a16:creationId xmlns:a16="http://schemas.microsoft.com/office/drawing/2014/main" id="{F9E5651D-AE26-AC45-8CC9-97198B84FEB1}"/>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2039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final">
    <p:spTree>
      <p:nvGrpSpPr>
        <p:cNvPr id="1" name=""/>
        <p:cNvGrpSpPr/>
        <p:nvPr/>
      </p:nvGrpSpPr>
      <p:grpSpPr>
        <a:xfrm>
          <a:off x="0" y="0"/>
          <a:ext cx="0" cy="0"/>
          <a:chOff x="0" y="0"/>
          <a:chExt cx="0" cy="0"/>
        </a:xfrm>
      </p:grpSpPr>
      <p:pic>
        <p:nvPicPr>
          <p:cNvPr id="5" name="Imagen 4" descr="Forma, Icono, Flecha&#10;&#10;Descripción generada automáticamente">
            <a:extLst>
              <a:ext uri="{FF2B5EF4-FFF2-40B4-BE49-F238E27FC236}">
                <a16:creationId xmlns:a16="http://schemas.microsoft.com/office/drawing/2014/main" id="{EA70BF8E-2393-BE41-A07F-5C678CA7BD45}"/>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6" name="Date Placeholder 3">
            <a:extLst>
              <a:ext uri="{FF2B5EF4-FFF2-40B4-BE49-F238E27FC236}">
                <a16:creationId xmlns:a16="http://schemas.microsoft.com/office/drawing/2014/main" id="{12AF43D4-2AA9-344A-B7D8-71AC343F9A34}"/>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7" name="Footer Placeholder 4">
            <a:extLst>
              <a:ext uri="{FF2B5EF4-FFF2-40B4-BE49-F238E27FC236}">
                <a16:creationId xmlns:a16="http://schemas.microsoft.com/office/drawing/2014/main" id="{DFFC7B3B-6F8A-9944-9230-10E5D369F9B2}"/>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8" name="Slide Number Placeholder 5">
            <a:extLst>
              <a:ext uri="{FF2B5EF4-FFF2-40B4-BE49-F238E27FC236}">
                <a16:creationId xmlns:a16="http://schemas.microsoft.com/office/drawing/2014/main" id="{B5C8A274-1DB7-004A-86BA-680F609A08C1}"/>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pic>
        <p:nvPicPr>
          <p:cNvPr id="3" name="Imagen 2">
            <a:extLst>
              <a:ext uri="{FF2B5EF4-FFF2-40B4-BE49-F238E27FC236}">
                <a16:creationId xmlns:a16="http://schemas.microsoft.com/office/drawing/2014/main" id="{BE3B7737-293A-4841-963F-FAA92864C9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32975" y="-8244"/>
            <a:ext cx="12209950" cy="6865951"/>
          </a:xfrm>
          <a:prstGeom prst="rect">
            <a:avLst/>
          </a:prstGeom>
        </p:spPr>
      </p:pic>
    </p:spTree>
    <p:extLst>
      <p:ext uri="{BB962C8B-B14F-4D97-AF65-F5344CB8AC3E}">
        <p14:creationId xmlns:p14="http://schemas.microsoft.com/office/powerpoint/2010/main" val="339462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 name="Imagen 9" descr="Forma, Icono, Flecha&#10;&#10;Descripción generada automáticamente">
            <a:extLst>
              <a:ext uri="{FF2B5EF4-FFF2-40B4-BE49-F238E27FC236}">
                <a16:creationId xmlns:a16="http://schemas.microsoft.com/office/drawing/2014/main" id="{26CA08D4-14C5-444C-A96D-525CFD3925F1}"/>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hasCustomPrompt="1"/>
          </p:nvPr>
        </p:nvSpPr>
        <p:spPr>
          <a:xfrm>
            <a:off x="628650" y="1192793"/>
            <a:ext cx="7886700" cy="497896"/>
          </a:xfrm>
        </p:spPr>
        <p:txBody>
          <a:bodyPr/>
          <a:lstStyle/>
          <a:p>
            <a:r>
              <a:rPr lang="es-ES" dirty="0"/>
              <a:t>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Date Placeholder 3">
            <a:extLst>
              <a:ext uri="{FF2B5EF4-FFF2-40B4-BE49-F238E27FC236}">
                <a16:creationId xmlns:a16="http://schemas.microsoft.com/office/drawing/2014/main" id="{80D4965A-AE05-F64E-914B-D9FB2334A197}"/>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15" name="Footer Placeholder 4">
            <a:extLst>
              <a:ext uri="{FF2B5EF4-FFF2-40B4-BE49-F238E27FC236}">
                <a16:creationId xmlns:a16="http://schemas.microsoft.com/office/drawing/2014/main" id="{990F43E0-867F-C541-8CE9-417F57D5A51C}"/>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6" name="Slide Number Placeholder 5">
            <a:extLst>
              <a:ext uri="{FF2B5EF4-FFF2-40B4-BE49-F238E27FC236}">
                <a16:creationId xmlns:a16="http://schemas.microsoft.com/office/drawing/2014/main" id="{A46B78DC-0E23-FD46-A48F-A24F5CBFF6F7}"/>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9425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rgbClr val="EFEF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1C3E8C"/>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pic>
        <p:nvPicPr>
          <p:cNvPr id="8" name="Imagen 7" descr="Logotipo, Icono&#10;&#10;Descripción generada automáticamente">
            <a:extLst>
              <a:ext uri="{FF2B5EF4-FFF2-40B4-BE49-F238E27FC236}">
                <a16:creationId xmlns:a16="http://schemas.microsoft.com/office/drawing/2014/main" id="{D580B3F4-553B-F14B-A002-0B5355F45587}"/>
              </a:ext>
            </a:extLst>
          </p:cNvPr>
          <p:cNvPicPr>
            <a:picLocks noChangeAspect="1"/>
          </p:cNvPicPr>
          <p:nvPr/>
        </p:nvPicPr>
        <p:blipFill>
          <a:blip r:embed="rId2"/>
          <a:stretch>
            <a:fillRect/>
          </a:stretch>
        </p:blipFill>
        <p:spPr>
          <a:xfrm>
            <a:off x="6192262" y="357189"/>
            <a:ext cx="2318327" cy="497896"/>
          </a:xfrm>
          <a:prstGeom prst="rect">
            <a:avLst/>
          </a:prstGeom>
        </p:spPr>
      </p:pic>
      <p:sp>
        <p:nvSpPr>
          <p:cNvPr id="14" name="Date Placeholder 3">
            <a:extLst>
              <a:ext uri="{FF2B5EF4-FFF2-40B4-BE49-F238E27FC236}">
                <a16:creationId xmlns:a16="http://schemas.microsoft.com/office/drawing/2014/main" id="{3A122EAA-DBE7-AE41-AC2E-D0D0DE04B961}"/>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15" name="Footer Placeholder 4">
            <a:extLst>
              <a:ext uri="{FF2B5EF4-FFF2-40B4-BE49-F238E27FC236}">
                <a16:creationId xmlns:a16="http://schemas.microsoft.com/office/drawing/2014/main" id="{581F7AF4-F145-0647-A7F4-5A97A49BE42D}"/>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6" name="Slide Number Placeholder 5">
            <a:extLst>
              <a:ext uri="{FF2B5EF4-FFF2-40B4-BE49-F238E27FC236}">
                <a16:creationId xmlns:a16="http://schemas.microsoft.com/office/drawing/2014/main" id="{708024AF-22F7-FA40-A605-3A703796EAD4}"/>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63455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descr="Forma, Icono, Flecha&#10;&#10;Descripción generada automáticamente">
            <a:extLst>
              <a:ext uri="{FF2B5EF4-FFF2-40B4-BE49-F238E27FC236}">
                <a16:creationId xmlns:a16="http://schemas.microsoft.com/office/drawing/2014/main" id="{5C5670DF-CA8D-2F4B-A397-D17465EC5CB1}"/>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Date Placeholder 3">
            <a:extLst>
              <a:ext uri="{FF2B5EF4-FFF2-40B4-BE49-F238E27FC236}">
                <a16:creationId xmlns:a16="http://schemas.microsoft.com/office/drawing/2014/main" id="{668CB3CE-B471-1749-AC33-C36D26C70CEB}"/>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10" name="Footer Placeholder 4">
            <a:extLst>
              <a:ext uri="{FF2B5EF4-FFF2-40B4-BE49-F238E27FC236}">
                <a16:creationId xmlns:a16="http://schemas.microsoft.com/office/drawing/2014/main" id="{A91A536E-D23E-984E-8C95-15BB705932DC}"/>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1" name="Slide Number Placeholder 5">
            <a:extLst>
              <a:ext uri="{FF2B5EF4-FFF2-40B4-BE49-F238E27FC236}">
                <a16:creationId xmlns:a16="http://schemas.microsoft.com/office/drawing/2014/main" id="{7B3D4BF5-3B1B-5343-A143-D615D25854F2}"/>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19307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Forma, Icono, Flecha&#10;&#10;Descripción generada automáticamente">
            <a:extLst>
              <a:ext uri="{FF2B5EF4-FFF2-40B4-BE49-F238E27FC236}">
                <a16:creationId xmlns:a16="http://schemas.microsoft.com/office/drawing/2014/main" id="{D3425123-0695-C943-BBE6-11B2DDA41AE1}"/>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9841" y="1033669"/>
            <a:ext cx="7886700" cy="657021"/>
          </a:xfrm>
        </p:spPr>
        <p:txBody>
          <a:bodyPr/>
          <a:lstStyle/>
          <a:p>
            <a:r>
              <a:rPr lang="es-ES" dirty="0"/>
              <a:t>Haga clic para modificar 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Date Placeholder 3">
            <a:extLst>
              <a:ext uri="{FF2B5EF4-FFF2-40B4-BE49-F238E27FC236}">
                <a16:creationId xmlns:a16="http://schemas.microsoft.com/office/drawing/2014/main" id="{AD44E9B8-0252-2941-B896-14C447CDAAC2}"/>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12" name="Footer Placeholder 4">
            <a:extLst>
              <a:ext uri="{FF2B5EF4-FFF2-40B4-BE49-F238E27FC236}">
                <a16:creationId xmlns:a16="http://schemas.microsoft.com/office/drawing/2014/main" id="{49C02226-5606-CD47-BF55-0E75C38F8D3A}"/>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3" name="Slide Number Placeholder 5">
            <a:extLst>
              <a:ext uri="{FF2B5EF4-FFF2-40B4-BE49-F238E27FC236}">
                <a16:creationId xmlns:a16="http://schemas.microsoft.com/office/drawing/2014/main" id="{C244E2A8-9DA0-BD43-818E-AB02514F3B25}"/>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1924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Forma, Icono, Flecha&#10;&#10;Descripción generada automáticamente">
            <a:extLst>
              <a:ext uri="{FF2B5EF4-FFF2-40B4-BE49-F238E27FC236}">
                <a16:creationId xmlns:a16="http://schemas.microsoft.com/office/drawing/2014/main" id="{F353BB13-D383-AF49-B85A-3782915F1F1B}"/>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8650" y="1113183"/>
            <a:ext cx="7886700" cy="577508"/>
          </a:xfrm>
        </p:spPr>
        <p:txBody>
          <a:bodyPr/>
          <a:lstStyle/>
          <a:p>
            <a:r>
              <a:rPr lang="es-ES" dirty="0"/>
              <a:t>Haga clic para modificar el estilo de título del patrón</a:t>
            </a:r>
            <a:endParaRPr lang="en-US" dirty="0"/>
          </a:p>
        </p:txBody>
      </p:sp>
      <p:sp>
        <p:nvSpPr>
          <p:cNvPr id="7" name="Date Placeholder 3">
            <a:extLst>
              <a:ext uri="{FF2B5EF4-FFF2-40B4-BE49-F238E27FC236}">
                <a16:creationId xmlns:a16="http://schemas.microsoft.com/office/drawing/2014/main" id="{B0631CDA-F2A5-C243-BDFA-7F11EBD958A8}"/>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8" name="Footer Placeholder 4">
            <a:extLst>
              <a:ext uri="{FF2B5EF4-FFF2-40B4-BE49-F238E27FC236}">
                <a16:creationId xmlns:a16="http://schemas.microsoft.com/office/drawing/2014/main" id="{98CF9D3E-E375-9A4E-AE6F-B6FEFAF8E773}"/>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9" name="Slide Number Placeholder 5">
            <a:extLst>
              <a:ext uri="{FF2B5EF4-FFF2-40B4-BE49-F238E27FC236}">
                <a16:creationId xmlns:a16="http://schemas.microsoft.com/office/drawing/2014/main" id="{AA27AD23-7DF0-354A-8C0E-5E44C74F781E}"/>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5689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Forma, Icono, Flecha&#10;&#10;Descripción generada automáticamente">
            <a:extLst>
              <a:ext uri="{FF2B5EF4-FFF2-40B4-BE49-F238E27FC236}">
                <a16:creationId xmlns:a16="http://schemas.microsoft.com/office/drawing/2014/main" id="{EA70BF8E-2393-BE41-A07F-5C678CA7BD45}"/>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6" name="Date Placeholder 3">
            <a:extLst>
              <a:ext uri="{FF2B5EF4-FFF2-40B4-BE49-F238E27FC236}">
                <a16:creationId xmlns:a16="http://schemas.microsoft.com/office/drawing/2014/main" id="{12AF43D4-2AA9-344A-B7D8-71AC343F9A34}"/>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7" name="Footer Placeholder 4">
            <a:extLst>
              <a:ext uri="{FF2B5EF4-FFF2-40B4-BE49-F238E27FC236}">
                <a16:creationId xmlns:a16="http://schemas.microsoft.com/office/drawing/2014/main" id="{DFFC7B3B-6F8A-9944-9230-10E5D369F9B2}"/>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8" name="Slide Number Placeholder 5">
            <a:extLst>
              <a:ext uri="{FF2B5EF4-FFF2-40B4-BE49-F238E27FC236}">
                <a16:creationId xmlns:a16="http://schemas.microsoft.com/office/drawing/2014/main" id="{B5C8A274-1DB7-004A-86BA-680F609A08C1}"/>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57996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descr="Forma, Icono, Flecha&#10;&#10;Descripción generada automáticamente">
            <a:extLst>
              <a:ext uri="{FF2B5EF4-FFF2-40B4-BE49-F238E27FC236}">
                <a16:creationId xmlns:a16="http://schemas.microsoft.com/office/drawing/2014/main" id="{5BE5BB8C-3A97-9A44-A29E-9473040716DC}"/>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9" name="Date Placeholder 3">
            <a:extLst>
              <a:ext uri="{FF2B5EF4-FFF2-40B4-BE49-F238E27FC236}">
                <a16:creationId xmlns:a16="http://schemas.microsoft.com/office/drawing/2014/main" id="{A99AF248-AD4C-9F49-803D-944B9CC8E5AE}"/>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10" name="Footer Placeholder 4">
            <a:extLst>
              <a:ext uri="{FF2B5EF4-FFF2-40B4-BE49-F238E27FC236}">
                <a16:creationId xmlns:a16="http://schemas.microsoft.com/office/drawing/2014/main" id="{2884B9B8-4F5C-BE40-B8C5-18D881395875}"/>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1" name="Slide Number Placeholder 5">
            <a:extLst>
              <a:ext uri="{FF2B5EF4-FFF2-40B4-BE49-F238E27FC236}">
                <a16:creationId xmlns:a16="http://schemas.microsoft.com/office/drawing/2014/main" id="{FC49653A-4DA2-6646-9239-9F38DB3CFE78}"/>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56055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descr="Forma, Icono, Flecha&#10;&#10;Descripción generada automáticamente">
            <a:extLst>
              <a:ext uri="{FF2B5EF4-FFF2-40B4-BE49-F238E27FC236}">
                <a16:creationId xmlns:a16="http://schemas.microsoft.com/office/drawing/2014/main" id="{14A45019-D95B-5D49-8ABC-4898BFF010AF}"/>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9" name="Date Placeholder 3">
            <a:extLst>
              <a:ext uri="{FF2B5EF4-FFF2-40B4-BE49-F238E27FC236}">
                <a16:creationId xmlns:a16="http://schemas.microsoft.com/office/drawing/2014/main" id="{96313F97-654A-0C49-B558-08D0B2113EA7}"/>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28/2/2023</a:t>
            </a:fld>
            <a:endParaRPr lang="es-EC"/>
          </a:p>
        </p:txBody>
      </p:sp>
      <p:sp>
        <p:nvSpPr>
          <p:cNvPr id="10" name="Footer Placeholder 4">
            <a:extLst>
              <a:ext uri="{FF2B5EF4-FFF2-40B4-BE49-F238E27FC236}">
                <a16:creationId xmlns:a16="http://schemas.microsoft.com/office/drawing/2014/main" id="{0C50FC78-38E9-9F42-8932-318BDF504E3D}"/>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1" name="Slide Number Placeholder 5">
            <a:extLst>
              <a:ext uri="{FF2B5EF4-FFF2-40B4-BE49-F238E27FC236}">
                <a16:creationId xmlns:a16="http://schemas.microsoft.com/office/drawing/2014/main" id="{48829C0A-7F3F-FA47-99C5-A98CC32AB85B}"/>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124806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49692"/>
            <a:ext cx="7886700" cy="740999"/>
          </a:xfrm>
          <a:prstGeom prst="rect">
            <a:avLst/>
          </a:prstGeom>
        </p:spPr>
        <p:txBody>
          <a:bodyPr vert="horz" lIns="91440" tIns="45720" rIns="91440" bIns="45720" rtlCol="0" anchor="ctr">
            <a:normAutofit/>
          </a:bodyPr>
          <a:lstStyle/>
          <a:p>
            <a:r>
              <a:rPr lang="es-ES" dirty="0"/>
              <a:t>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FFD7A0-6A53-4C02-8ABD-6647AD761165}" type="datetimeFigureOut">
              <a:rPr lang="es-EC" smtClean="0"/>
              <a:t>28/2/2023</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E96071-8E90-48F6-B82F-7B151F9EEDEE}" type="slidenum">
              <a:rPr lang="es-EC" smtClean="0"/>
              <a:t>‹Nº›</a:t>
            </a:fld>
            <a:endParaRPr lang="es-EC"/>
          </a:p>
        </p:txBody>
      </p:sp>
      <p:pic>
        <p:nvPicPr>
          <p:cNvPr id="8" name="Imagen 7">
            <a:extLst>
              <a:ext uri="{FF2B5EF4-FFF2-40B4-BE49-F238E27FC236}">
                <a16:creationId xmlns:a16="http://schemas.microsoft.com/office/drawing/2014/main" id="{7088EC73-4BA1-6B49-9A9D-5845E6E4CA44}"/>
              </a:ext>
            </a:extLst>
          </p:cNvPr>
          <p:cNvPicPr>
            <a:picLocks noChangeAspect="1"/>
          </p:cNvPicPr>
          <p:nvPr userDrawn="1"/>
        </p:nvPicPr>
        <p:blipFill>
          <a:blip r:embed="rId14"/>
          <a:stretch>
            <a:fillRect/>
          </a:stretch>
        </p:blipFill>
        <p:spPr>
          <a:xfrm>
            <a:off x="0" y="6271568"/>
            <a:ext cx="9153670" cy="587052"/>
          </a:xfrm>
          <a:prstGeom prst="rect">
            <a:avLst/>
          </a:prstGeom>
        </p:spPr>
      </p:pic>
      <p:pic>
        <p:nvPicPr>
          <p:cNvPr id="9" name="Imagen 8" descr="Logotipo, Icono&#10;&#10;Descripción generada automáticamente">
            <a:extLst>
              <a:ext uri="{FF2B5EF4-FFF2-40B4-BE49-F238E27FC236}">
                <a16:creationId xmlns:a16="http://schemas.microsoft.com/office/drawing/2014/main" id="{8FB10AF4-AB51-EF4E-B1CE-B5CC1653C6F6}"/>
              </a:ext>
            </a:extLst>
          </p:cNvPr>
          <p:cNvPicPr>
            <a:picLocks noChangeAspect="1"/>
          </p:cNvPicPr>
          <p:nvPr userDrawn="1"/>
        </p:nvPicPr>
        <p:blipFill>
          <a:blip r:embed="rId15"/>
          <a:stretch>
            <a:fillRect/>
          </a:stretch>
        </p:blipFill>
        <p:spPr>
          <a:xfrm>
            <a:off x="6192262" y="357189"/>
            <a:ext cx="2318327" cy="497896"/>
          </a:xfrm>
          <a:prstGeom prst="rect">
            <a:avLst/>
          </a:prstGeom>
        </p:spPr>
      </p:pic>
    </p:spTree>
    <p:extLst>
      <p:ext uri="{BB962C8B-B14F-4D97-AF65-F5344CB8AC3E}">
        <p14:creationId xmlns:p14="http://schemas.microsoft.com/office/powerpoint/2010/main" val="416023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000" b="1" i="0" kern="1200">
          <a:solidFill>
            <a:srgbClr val="C6283D"/>
          </a:solidFill>
          <a:latin typeface="Otterco SemiBo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C3E8C"/>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C3E8C"/>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C3E8C"/>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C3E8C"/>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C3E8C"/>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1">
            <a:extLst>
              <a:ext uri="{FF2B5EF4-FFF2-40B4-BE49-F238E27FC236}">
                <a16:creationId xmlns:a16="http://schemas.microsoft.com/office/drawing/2014/main" id="{011FDFD3-00C3-4F87-B2CC-244479AA8822}"/>
              </a:ext>
            </a:extLst>
          </p:cNvPr>
          <p:cNvSpPr txBox="1"/>
          <p:nvPr/>
        </p:nvSpPr>
        <p:spPr>
          <a:xfrm>
            <a:off x="345352" y="5028181"/>
            <a:ext cx="8167254" cy="759126"/>
          </a:xfrm>
          <a:prstGeom prst="rect">
            <a:avLst/>
          </a:prstGeom>
        </p:spPr>
        <p:txBody>
          <a:bodyPr vert="horz" wrap="square" lIns="0" tIns="7564" rIns="0" bIns="0" rtlCol="0">
            <a:spAutoFit/>
          </a:bodyPr>
          <a:lstStyle/>
          <a:p>
            <a:pPr marL="6304" algn="ctr" defTabSz="685800">
              <a:spcBef>
                <a:spcPts val="60"/>
              </a:spcBef>
            </a:pPr>
            <a:r>
              <a:rPr lang="es-ES" sz="2400" b="1" spc="2" dirty="0">
                <a:solidFill>
                  <a:prstClr val="white"/>
                </a:solidFill>
                <a:latin typeface="Helvetica" panose="020B0604020202020204" pitchFamily="34" charset="0"/>
                <a:cs typeface="Helvetica" panose="020B0604020202020204" pitchFamily="34" charset="0"/>
              </a:rPr>
              <a:t>PROCESO DE MEDIACIÓN CON </a:t>
            </a:r>
          </a:p>
          <a:p>
            <a:pPr marL="6304" algn="ctr" defTabSz="685800">
              <a:spcBef>
                <a:spcPts val="60"/>
              </a:spcBef>
            </a:pPr>
            <a:r>
              <a:rPr lang="es-ES" sz="2400" b="1" spc="2" dirty="0">
                <a:solidFill>
                  <a:prstClr val="white"/>
                </a:solidFill>
                <a:latin typeface="Helvetica" panose="020B0604020202020204" pitchFamily="34" charset="0"/>
                <a:cs typeface="Helvetica" panose="020B0604020202020204" pitchFamily="34" charset="0"/>
              </a:rPr>
              <a:t>CONSORCIO CAF METRO DE QUITO</a:t>
            </a:r>
            <a:endParaRPr sz="240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76945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PROYECTO DE RESOLUCIÓN</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220C5F26-4EC1-9E07-B283-C10F1E72CFE1}"/>
              </a:ext>
            </a:extLst>
          </p:cNvPr>
          <p:cNvSpPr txBox="1"/>
          <p:nvPr/>
        </p:nvSpPr>
        <p:spPr>
          <a:xfrm>
            <a:off x="491783" y="1561514"/>
            <a:ext cx="8298256" cy="3464218"/>
          </a:xfrm>
          <a:prstGeom prst="rect">
            <a:avLst/>
          </a:prstGeom>
          <a:noFill/>
        </p:spPr>
        <p:txBody>
          <a:bodyPr wrap="square" rtlCol="0">
            <a:spAutoFit/>
          </a:bodyPr>
          <a:lstStyle/>
          <a:p>
            <a:pPr algn="just">
              <a:lnSpc>
                <a:spcPct val="107000"/>
              </a:lnSpc>
              <a:spcAft>
                <a:spcPts val="800"/>
              </a:spcAft>
            </a:pPr>
            <a:r>
              <a:rPr lang="es-ES" sz="2000" b="1" i="1" dirty="0">
                <a:effectLst/>
                <a:latin typeface="Helvetica" panose="020B0604020202020204" pitchFamily="34" charset="0"/>
                <a:ea typeface="Calibri" panose="020F0502020204030204" pitchFamily="34" charset="0"/>
                <a:cs typeface="Helvetica" panose="020B0604020202020204" pitchFamily="34" charset="0"/>
              </a:rPr>
              <a:t>Artículo 1.- </a:t>
            </a:r>
            <a:r>
              <a:rPr lang="es-ES" sz="2000" i="1" dirty="0">
                <a:effectLst/>
                <a:latin typeface="Helvetica" panose="020B0604020202020204" pitchFamily="34" charset="0"/>
                <a:ea typeface="Calibri" panose="020F0502020204030204" pitchFamily="34" charset="0"/>
                <a:cs typeface="Helvetica" panose="020B0604020202020204" pitchFamily="34" charset="0"/>
              </a:rPr>
              <a:t>Autorizar al señor Alcalde del Distrito Metropolitano de Quito o a quien delegare, para que, en ejercicio de sus competencias y responsabilidades, cumpliendo con el ordenamiento jurídico vigente, actúen en los términos previstos en el artículo 331, letra j) del COOTAD, dentro del procedimiento de mediación identificado con el número No. 0174-DNCM-2022-QUI, que se tramita ante el Centro de Mediación de la Procuraduría General del Estado. </a:t>
            </a:r>
          </a:p>
          <a:p>
            <a:pPr algn="just">
              <a:lnSpc>
                <a:spcPct val="107000"/>
              </a:lnSpc>
              <a:spcAft>
                <a:spcPts val="800"/>
              </a:spcAft>
            </a:pPr>
            <a:r>
              <a:rPr lang="es-ES" sz="2000" b="1" i="1" dirty="0">
                <a:effectLst/>
                <a:latin typeface="Helvetica" panose="020B0604020202020204" pitchFamily="34" charset="0"/>
                <a:ea typeface="Calibri" panose="020F0502020204030204" pitchFamily="34" charset="0"/>
                <a:cs typeface="Helvetica" panose="020B0604020202020204" pitchFamily="34" charset="0"/>
              </a:rPr>
              <a:t>Artículo 2.- </a:t>
            </a:r>
            <a:r>
              <a:rPr lang="es-ES" sz="2000" i="1" dirty="0">
                <a:effectLst/>
                <a:latin typeface="Helvetica" panose="020B0604020202020204" pitchFamily="34" charset="0"/>
                <a:ea typeface="Calibri" panose="020F0502020204030204" pitchFamily="34" charset="0"/>
                <a:cs typeface="Helvetica" panose="020B0604020202020204" pitchFamily="34" charset="0"/>
              </a:rPr>
              <a:t>La presente delegación estará vigente hasta la conclusión del procedimiento de mediación a través de acta de acuerdo parcial, total o de imposibilidad de acuerdo. </a:t>
            </a:r>
            <a:endParaRPr lang="es-ES" sz="2000" b="1" i="1" dirty="0">
              <a:effectLst/>
              <a:latin typeface="Helvetica" panose="020B0604020202020204" pitchFamily="34" charset="0"/>
              <a:ea typeface="Calibri" panose="020F050202020403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692905200"/>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PROYECTO DE RESOLUCIÓN</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220C5F26-4EC1-9E07-B283-C10F1E72CFE1}"/>
              </a:ext>
            </a:extLst>
          </p:cNvPr>
          <p:cNvSpPr txBox="1"/>
          <p:nvPr/>
        </p:nvSpPr>
        <p:spPr>
          <a:xfrm>
            <a:off x="491783" y="1561514"/>
            <a:ext cx="8298256" cy="3896131"/>
          </a:xfrm>
          <a:prstGeom prst="rect">
            <a:avLst/>
          </a:prstGeom>
          <a:noFill/>
        </p:spPr>
        <p:txBody>
          <a:bodyPr wrap="square" rtlCol="0">
            <a:spAutoFit/>
          </a:bodyPr>
          <a:lstStyle/>
          <a:p>
            <a:pPr algn="just">
              <a:lnSpc>
                <a:spcPct val="107000"/>
              </a:lnSpc>
              <a:spcAft>
                <a:spcPts val="800"/>
              </a:spcAft>
            </a:pPr>
            <a:r>
              <a:rPr lang="es-ES" sz="2000" b="1" i="1" dirty="0">
                <a:effectLst/>
                <a:latin typeface="Helvetica" panose="020B0604020202020204" pitchFamily="34" charset="0"/>
                <a:ea typeface="Calibri" panose="020F0502020204030204" pitchFamily="34" charset="0"/>
                <a:cs typeface="Helvetica" panose="020B0604020202020204" pitchFamily="34" charset="0"/>
              </a:rPr>
              <a:t>Disposición General Primera.- </a:t>
            </a:r>
            <a:r>
              <a:rPr lang="es-ES" sz="2000" i="1" dirty="0">
                <a:effectLst/>
                <a:latin typeface="Helvetica" panose="020B0604020202020204" pitchFamily="34" charset="0"/>
                <a:ea typeface="Calibri" panose="020F0502020204030204" pitchFamily="34" charset="0"/>
                <a:cs typeface="Helvetica" panose="020B0604020202020204" pitchFamily="34" charset="0"/>
              </a:rPr>
              <a:t>La presente autorización corresponde exclusivamente a la posibilidad legal de alcanzar una conciliación en los términos de la letra j) del artículo 331 del COOTAD y en ningún caso avala o valida cualquier error, acción u omisión que se hubiese generado en el marco de la ejecución del contrato objeto de este proceso de mediación, que en los términos de la Constitución y las leyes de la República del Ecuador, son de exclusiva responsabilidad de los funcionarios que elaboraron y suscribieron los informes técnicos, jurídicos y económicos. </a:t>
            </a:r>
          </a:p>
          <a:p>
            <a:pPr algn="just">
              <a:lnSpc>
                <a:spcPct val="107000"/>
              </a:lnSpc>
              <a:spcAft>
                <a:spcPts val="800"/>
              </a:spcAft>
            </a:pPr>
            <a:endParaRPr lang="es-ES" sz="2000" i="1" dirty="0">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spcAft>
                <a:spcPts val="800"/>
              </a:spcAft>
            </a:pPr>
            <a:endParaRPr lang="es-ES" sz="2000" b="1" i="1" dirty="0">
              <a:effectLst/>
              <a:latin typeface="Helvetica" panose="020B0604020202020204" pitchFamily="34" charset="0"/>
              <a:ea typeface="Calibri" panose="020F050202020403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806832077"/>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52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458F70-659C-7A4A-B441-30B308C37358}"/>
              </a:ext>
            </a:extLst>
          </p:cNvPr>
          <p:cNvSpPr>
            <a:spLocks noGrp="1"/>
          </p:cNvSpPr>
          <p:nvPr>
            <p:ph idx="1"/>
          </p:nvPr>
        </p:nvSpPr>
        <p:spPr>
          <a:xfrm>
            <a:off x="628650" y="1574146"/>
            <a:ext cx="8065184" cy="4376487"/>
          </a:xfrm>
        </p:spPr>
        <p:txBody>
          <a:bodyPr>
            <a:noAutofit/>
          </a:bodyPr>
          <a:lstStyle/>
          <a:p>
            <a:pPr marL="0" indent="0" algn="just">
              <a:lnSpc>
                <a:spcPct val="100000"/>
              </a:lnSpc>
              <a:buNone/>
            </a:pPr>
            <a:r>
              <a:rPr lang="es-ES" sz="2000" b="1" dirty="0">
                <a:solidFill>
                  <a:schemeClr val="tx1"/>
                </a:solidFill>
              </a:rPr>
              <a:t>Contrato No. LICB-EPMMQ-2014-116</a:t>
            </a:r>
          </a:p>
          <a:p>
            <a:pPr algn="just">
              <a:lnSpc>
                <a:spcPct val="100000"/>
              </a:lnSpc>
            </a:pPr>
            <a:r>
              <a:rPr lang="es-ES" sz="2000" b="1" dirty="0">
                <a:solidFill>
                  <a:schemeClr val="tx1"/>
                </a:solidFill>
              </a:rPr>
              <a:t>Contratante: </a:t>
            </a:r>
            <a:r>
              <a:rPr lang="es-ES" sz="2000" dirty="0">
                <a:solidFill>
                  <a:schemeClr val="tx1"/>
                </a:solidFill>
              </a:rPr>
              <a:t>Municipio del Distrito Metropolitano de Quito, a través de su delegada la EPMMQ.</a:t>
            </a:r>
          </a:p>
          <a:p>
            <a:pPr algn="just">
              <a:lnSpc>
                <a:spcPct val="100000"/>
              </a:lnSpc>
            </a:pPr>
            <a:r>
              <a:rPr lang="es-ES" sz="2000" b="1" dirty="0">
                <a:solidFill>
                  <a:schemeClr val="tx1"/>
                </a:solidFill>
              </a:rPr>
              <a:t>Contratista: </a:t>
            </a:r>
            <a:r>
              <a:rPr lang="es-ES" sz="2000" dirty="0">
                <a:solidFill>
                  <a:schemeClr val="tx1"/>
                </a:solidFill>
              </a:rPr>
              <a:t>Consorcio CAF Metro de Quito </a:t>
            </a:r>
          </a:p>
          <a:p>
            <a:pPr algn="just">
              <a:lnSpc>
                <a:spcPct val="100000"/>
              </a:lnSpc>
            </a:pPr>
            <a:r>
              <a:rPr lang="es-ES" sz="2000" b="1" dirty="0">
                <a:solidFill>
                  <a:schemeClr val="tx1"/>
                </a:solidFill>
              </a:rPr>
              <a:t>Objeto: </a:t>
            </a:r>
            <a:r>
              <a:rPr lang="es-ES" sz="2000" dirty="0">
                <a:solidFill>
                  <a:schemeClr val="tx1"/>
                </a:solidFill>
              </a:rPr>
              <a:t>Fabricar y entregar a entera satisfacción del MDMQ el material rodante, vehículos auxiliares, equipos y herramientas de taller y lote de repuestos para la PLMQ.</a:t>
            </a:r>
          </a:p>
          <a:p>
            <a:pPr algn="just">
              <a:lnSpc>
                <a:spcPct val="100000"/>
              </a:lnSpc>
            </a:pPr>
            <a:r>
              <a:rPr lang="es-ES" sz="2000" b="1" dirty="0">
                <a:solidFill>
                  <a:schemeClr val="tx1"/>
                </a:solidFill>
              </a:rPr>
              <a:t>Plazo: </a:t>
            </a:r>
            <a:r>
              <a:rPr lang="es-ES" sz="2000" dirty="0">
                <a:solidFill>
                  <a:schemeClr val="tx1"/>
                </a:solidFill>
              </a:rPr>
              <a:t>28 meses a partir de la concreción de la oferta de financiamiento presentada por el Contratista mediante la suscripción del correspondiente contrato de préstamo.</a:t>
            </a:r>
          </a:p>
          <a:p>
            <a:pPr algn="just">
              <a:lnSpc>
                <a:spcPct val="100000"/>
              </a:lnSpc>
            </a:pPr>
            <a:r>
              <a:rPr lang="es-ES" sz="2000" b="1" dirty="0">
                <a:solidFill>
                  <a:schemeClr val="tx1"/>
                </a:solidFill>
              </a:rPr>
              <a:t>Monto: </a:t>
            </a:r>
            <a:r>
              <a:rPr lang="es-ES" sz="2000" dirty="0">
                <a:solidFill>
                  <a:schemeClr val="tx1"/>
                </a:solidFill>
              </a:rPr>
              <a:t>USD 183’592.999,00</a:t>
            </a:r>
            <a:endParaRPr lang="es-ES" sz="2200" dirty="0">
              <a:solidFill>
                <a:schemeClr val="tx1"/>
              </a:solidFill>
            </a:endParaRPr>
          </a:p>
        </p:txBody>
      </p:sp>
      <p:sp>
        <p:nvSpPr>
          <p:cNvPr id="6" name="Título 5">
            <a:extLst>
              <a:ext uri="{FF2B5EF4-FFF2-40B4-BE49-F238E27FC236}">
                <a16:creationId xmlns:a16="http://schemas.microsoft.com/office/drawing/2014/main" id="{5FFE15A4-55B5-4B32-AC6B-65C9AF00D5BD}"/>
              </a:ext>
            </a:extLst>
          </p:cNvPr>
          <p:cNvSpPr>
            <a:spLocks noGrp="1"/>
          </p:cNvSpPr>
          <p:nvPr>
            <p:ph type="title"/>
          </p:nvPr>
        </p:nvSpPr>
        <p:spPr>
          <a:xfrm>
            <a:off x="628650" y="907367"/>
            <a:ext cx="7886700" cy="497896"/>
          </a:xfrm>
        </p:spPr>
        <p:txBody>
          <a:bodyPr>
            <a:normAutofit fontScale="90000"/>
          </a:bodyPr>
          <a:lstStyle/>
          <a:p>
            <a:r>
              <a:rPr lang="es-ES" dirty="0"/>
              <a:t>Antecedentes</a:t>
            </a:r>
            <a:endParaRPr lang="es-EC" dirty="0"/>
          </a:p>
        </p:txBody>
      </p:sp>
    </p:spTree>
    <p:custDataLst>
      <p:tags r:id="rId1"/>
    </p:custDataLst>
    <p:extLst>
      <p:ext uri="{BB962C8B-B14F-4D97-AF65-F5344CB8AC3E}">
        <p14:creationId xmlns:p14="http://schemas.microsoft.com/office/powerpoint/2010/main" val="1007812440"/>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458F70-659C-7A4A-B441-30B308C37358}"/>
              </a:ext>
            </a:extLst>
          </p:cNvPr>
          <p:cNvSpPr>
            <a:spLocks noGrp="1"/>
          </p:cNvSpPr>
          <p:nvPr>
            <p:ph idx="1"/>
          </p:nvPr>
        </p:nvSpPr>
        <p:spPr>
          <a:xfrm>
            <a:off x="628650" y="1574146"/>
            <a:ext cx="8065184" cy="4376487"/>
          </a:xfrm>
        </p:spPr>
        <p:txBody>
          <a:bodyPr>
            <a:noAutofit/>
          </a:bodyPr>
          <a:lstStyle/>
          <a:p>
            <a:pPr algn="just">
              <a:lnSpc>
                <a:spcPct val="100000"/>
              </a:lnSpc>
            </a:pPr>
            <a:r>
              <a:rPr lang="es-ES" sz="2000" b="1" dirty="0">
                <a:solidFill>
                  <a:schemeClr val="tx1"/>
                </a:solidFill>
              </a:rPr>
              <a:t>Constitución de la República del Ecuador</a:t>
            </a:r>
          </a:p>
          <a:p>
            <a:pPr marL="0" indent="0" algn="just">
              <a:lnSpc>
                <a:spcPct val="100000"/>
              </a:lnSpc>
              <a:buNone/>
            </a:pPr>
            <a:r>
              <a:rPr lang="es-ES" sz="2000" i="1" dirty="0">
                <a:solidFill>
                  <a:schemeClr val="tx1"/>
                </a:solidFill>
              </a:rPr>
              <a:t>“Art. 190.- Se reconoce el arbitraje, la mediación y otros procedimientos alternativos para la solución de conflictos. Estos procedimientos se aplicarán con sujeción a la ley, en materias en las que por su naturaleza se pueda transigir (…)”</a:t>
            </a:r>
            <a:endParaRPr lang="es-ES" sz="2000" b="1" dirty="0">
              <a:solidFill>
                <a:schemeClr val="tx1"/>
              </a:solidFill>
            </a:endParaRPr>
          </a:p>
          <a:p>
            <a:pPr algn="just">
              <a:lnSpc>
                <a:spcPct val="100000"/>
              </a:lnSpc>
            </a:pPr>
            <a:endParaRPr lang="es-ES" sz="2000" b="1" dirty="0">
              <a:solidFill>
                <a:schemeClr val="tx1"/>
              </a:solidFill>
            </a:endParaRPr>
          </a:p>
          <a:p>
            <a:pPr algn="just">
              <a:lnSpc>
                <a:spcPct val="100000"/>
              </a:lnSpc>
            </a:pPr>
            <a:r>
              <a:rPr lang="es-ES" sz="2000" b="1" dirty="0">
                <a:solidFill>
                  <a:schemeClr val="tx1"/>
                </a:solidFill>
              </a:rPr>
              <a:t>Ley de Arbitraje y Mediación</a:t>
            </a:r>
          </a:p>
          <a:p>
            <a:pPr algn="l"/>
            <a:r>
              <a:rPr lang="es-ES" sz="2000" i="1" dirty="0">
                <a:solidFill>
                  <a:schemeClr val="tx1"/>
                </a:solidFill>
              </a:rPr>
              <a:t>Art. 43.- La mediación es un procedimiento de solución de conflictos por el cual las partes, asistidas por un tercero neutral llamado mediador, procuran un acuerdo voluntario, que verse sobre materia transigible, de carácter extrajudicial y definitivo, que ponga fin </a:t>
            </a:r>
            <a:r>
              <a:rPr lang="es-EC" sz="2000" i="1" dirty="0">
                <a:solidFill>
                  <a:schemeClr val="tx1"/>
                </a:solidFill>
              </a:rPr>
              <a:t>al conflicto (...)”.</a:t>
            </a:r>
            <a:endParaRPr lang="es-ES" sz="2000" i="1" dirty="0">
              <a:solidFill>
                <a:schemeClr val="tx1"/>
              </a:solidFill>
            </a:endParaRPr>
          </a:p>
        </p:txBody>
      </p:sp>
      <p:sp>
        <p:nvSpPr>
          <p:cNvPr id="6" name="Título 5">
            <a:extLst>
              <a:ext uri="{FF2B5EF4-FFF2-40B4-BE49-F238E27FC236}">
                <a16:creationId xmlns:a16="http://schemas.microsoft.com/office/drawing/2014/main" id="{5FFE15A4-55B5-4B32-AC6B-65C9AF00D5BD}"/>
              </a:ext>
            </a:extLst>
          </p:cNvPr>
          <p:cNvSpPr>
            <a:spLocks noGrp="1"/>
          </p:cNvSpPr>
          <p:nvPr>
            <p:ph type="title"/>
          </p:nvPr>
        </p:nvSpPr>
        <p:spPr>
          <a:xfrm>
            <a:off x="628650" y="907367"/>
            <a:ext cx="7886700" cy="497896"/>
          </a:xfrm>
        </p:spPr>
        <p:txBody>
          <a:bodyPr>
            <a:normAutofit fontScale="90000"/>
          </a:bodyPr>
          <a:lstStyle/>
          <a:p>
            <a:r>
              <a:rPr lang="es-ES" dirty="0"/>
              <a:t>Base Legal</a:t>
            </a:r>
            <a:endParaRPr lang="es-EC" dirty="0"/>
          </a:p>
        </p:txBody>
      </p:sp>
    </p:spTree>
    <p:custDataLst>
      <p:tags r:id="rId1"/>
    </p:custDataLst>
    <p:extLst>
      <p:ext uri="{BB962C8B-B14F-4D97-AF65-F5344CB8AC3E}">
        <p14:creationId xmlns:p14="http://schemas.microsoft.com/office/powerpoint/2010/main" val="1742187986"/>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458F70-659C-7A4A-B441-30B308C37358}"/>
              </a:ext>
            </a:extLst>
          </p:cNvPr>
          <p:cNvSpPr>
            <a:spLocks noGrp="1"/>
          </p:cNvSpPr>
          <p:nvPr>
            <p:ph idx="1"/>
          </p:nvPr>
        </p:nvSpPr>
        <p:spPr>
          <a:xfrm>
            <a:off x="628650" y="1574146"/>
            <a:ext cx="8065184" cy="4629706"/>
          </a:xfrm>
        </p:spPr>
        <p:txBody>
          <a:bodyPr>
            <a:noAutofit/>
          </a:bodyPr>
          <a:lstStyle/>
          <a:p>
            <a:pPr algn="l"/>
            <a:r>
              <a:rPr lang="es-ES" sz="1800" b="1" i="0" u="none" strike="noStrike" baseline="0" dirty="0">
                <a:solidFill>
                  <a:schemeClr val="tx1"/>
                </a:solidFill>
                <a:latin typeface="Helvetica" panose="020B0604020202020204" pitchFamily="34" charset="0"/>
                <a:cs typeface="Helvetica" panose="020B0604020202020204" pitchFamily="34" charset="0"/>
              </a:rPr>
              <a:t>Ley Orgánica de la Procuraduría General del Estado</a:t>
            </a:r>
          </a:p>
          <a:p>
            <a:pPr marL="0" indent="0" algn="l">
              <a:buNone/>
            </a:pPr>
            <a:endParaRPr lang="es-ES" sz="1800" b="0" i="0" u="none" strike="noStrike" baseline="0" dirty="0">
              <a:solidFill>
                <a:schemeClr val="tx1"/>
              </a:solidFill>
              <a:latin typeface="Helvetica" panose="020B0604020202020204" pitchFamily="34" charset="0"/>
              <a:cs typeface="Helvetica" panose="020B0604020202020204" pitchFamily="34" charset="0"/>
            </a:endParaRPr>
          </a:p>
          <a:p>
            <a:pPr marL="0" indent="0" algn="l">
              <a:buNone/>
            </a:pPr>
            <a:r>
              <a:rPr lang="es-ES" sz="1800" b="0" i="1" u="none" strike="noStrike" baseline="0" dirty="0">
                <a:solidFill>
                  <a:schemeClr val="tx1"/>
                </a:solidFill>
                <a:latin typeface="Helvetica" panose="020B0604020202020204" pitchFamily="34" charset="0"/>
                <a:cs typeface="Helvetica" panose="020B0604020202020204" pitchFamily="34" charset="0"/>
              </a:rPr>
              <a:t>“Art. 11.- Los organismos y entidades del sector público podrán someterse a procedimientos de arbitraje de derecho y a la mediación nacional o internacional, de acuerdo a lo establecido en la Ley de Arbitraje y Mediación, o en instrumentos internacionales que los faculte, previa la suscripción del respectivo convenio (...)”.</a:t>
            </a:r>
          </a:p>
          <a:p>
            <a:pPr marL="0" indent="0" algn="l">
              <a:buNone/>
            </a:pPr>
            <a:endParaRPr lang="es-ES" sz="1800" i="1" dirty="0">
              <a:solidFill>
                <a:schemeClr val="tx1"/>
              </a:solidFill>
              <a:latin typeface="Helvetica" panose="020B0604020202020204" pitchFamily="34" charset="0"/>
              <a:cs typeface="Helvetica" panose="020B0604020202020204" pitchFamily="34" charset="0"/>
            </a:endParaRPr>
          </a:p>
          <a:p>
            <a:pPr algn="l"/>
            <a:r>
              <a:rPr lang="es-ES" sz="1800" b="1" dirty="0">
                <a:solidFill>
                  <a:schemeClr val="tx1"/>
                </a:solidFill>
                <a:latin typeface="Helvetica" panose="020B0604020202020204" pitchFamily="34" charset="0"/>
                <a:cs typeface="Helvetica" panose="020B0604020202020204" pitchFamily="34" charset="0"/>
              </a:rPr>
              <a:t>Código Orgánico de Organización Territorial, Autonomía y Descentralización</a:t>
            </a:r>
          </a:p>
          <a:p>
            <a:pPr marL="0" indent="0" algn="l">
              <a:buNone/>
            </a:pPr>
            <a:r>
              <a:rPr lang="es-ES" sz="1800" i="1" dirty="0">
                <a:solidFill>
                  <a:schemeClr val="tx1"/>
                </a:solidFill>
                <a:latin typeface="Helvetica" panose="020B0604020202020204" pitchFamily="34" charset="0"/>
                <a:cs typeface="Helvetica" panose="020B0604020202020204" pitchFamily="34" charset="0"/>
              </a:rPr>
              <a:t>Art. 331.- Prohibiciones a los ejecutivos de los gobiernos autónomos descentralizados. - Está prohibido al ejecutivo de los gobiernos autónomos descentralizados: </a:t>
            </a:r>
          </a:p>
          <a:p>
            <a:pPr marL="0" indent="0" algn="l">
              <a:buNone/>
            </a:pPr>
            <a:r>
              <a:rPr lang="es-ES" sz="1800" i="1" dirty="0">
                <a:solidFill>
                  <a:schemeClr val="tx1"/>
                </a:solidFill>
                <a:latin typeface="Helvetica" panose="020B0604020202020204" pitchFamily="34" charset="0"/>
                <a:cs typeface="Helvetica" panose="020B0604020202020204" pitchFamily="34" charset="0"/>
              </a:rPr>
              <a:t>(...) j) Absolver posiciones, deferir el juramento decisorio, allanarse a la demanda o desistir de una planteada, y aceptar conciliaciones conforme a la ley sin previa autorización del órgano de </a:t>
            </a:r>
            <a:r>
              <a:rPr lang="es-EC" sz="1800" i="1" dirty="0">
                <a:solidFill>
                  <a:schemeClr val="tx1"/>
                </a:solidFill>
                <a:latin typeface="Helvetica" panose="020B0604020202020204" pitchFamily="34" charset="0"/>
                <a:cs typeface="Helvetica" panose="020B0604020202020204" pitchFamily="34" charset="0"/>
              </a:rPr>
              <a:t>legislación”.</a:t>
            </a:r>
            <a:endParaRPr lang="es-ES" sz="1800" i="1" dirty="0">
              <a:solidFill>
                <a:schemeClr val="tx1"/>
              </a:solidFill>
              <a:latin typeface="Helvetica" panose="020B0604020202020204" pitchFamily="34" charset="0"/>
              <a:cs typeface="Helvetica" panose="020B0604020202020204" pitchFamily="34" charset="0"/>
            </a:endParaRPr>
          </a:p>
        </p:txBody>
      </p:sp>
      <p:sp>
        <p:nvSpPr>
          <p:cNvPr id="6" name="Título 5">
            <a:extLst>
              <a:ext uri="{FF2B5EF4-FFF2-40B4-BE49-F238E27FC236}">
                <a16:creationId xmlns:a16="http://schemas.microsoft.com/office/drawing/2014/main" id="{5FFE15A4-55B5-4B32-AC6B-65C9AF00D5BD}"/>
              </a:ext>
            </a:extLst>
          </p:cNvPr>
          <p:cNvSpPr>
            <a:spLocks noGrp="1"/>
          </p:cNvSpPr>
          <p:nvPr>
            <p:ph type="title"/>
          </p:nvPr>
        </p:nvSpPr>
        <p:spPr>
          <a:xfrm>
            <a:off x="628650" y="907367"/>
            <a:ext cx="7886700" cy="497896"/>
          </a:xfrm>
        </p:spPr>
        <p:txBody>
          <a:bodyPr>
            <a:normAutofit fontScale="90000"/>
          </a:bodyPr>
          <a:lstStyle/>
          <a:p>
            <a:r>
              <a:rPr lang="es-ES" dirty="0"/>
              <a:t>Base Legal</a:t>
            </a:r>
            <a:endParaRPr lang="es-EC" dirty="0"/>
          </a:p>
        </p:txBody>
      </p:sp>
    </p:spTree>
    <p:custDataLst>
      <p:tags r:id="rId1"/>
    </p:custDataLst>
    <p:extLst>
      <p:ext uri="{BB962C8B-B14F-4D97-AF65-F5344CB8AC3E}">
        <p14:creationId xmlns:p14="http://schemas.microsoft.com/office/powerpoint/2010/main" val="919569408"/>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458F70-659C-7A4A-B441-30B308C37358}"/>
              </a:ext>
            </a:extLst>
          </p:cNvPr>
          <p:cNvSpPr>
            <a:spLocks noGrp="1"/>
          </p:cNvSpPr>
          <p:nvPr>
            <p:ph idx="1"/>
          </p:nvPr>
        </p:nvSpPr>
        <p:spPr>
          <a:xfrm>
            <a:off x="628650" y="1405263"/>
            <a:ext cx="8065184" cy="4629706"/>
          </a:xfrm>
        </p:spPr>
        <p:txBody>
          <a:bodyPr>
            <a:noAutofit/>
          </a:bodyPr>
          <a:lstStyle/>
          <a:p>
            <a:r>
              <a:rPr lang="es-ES" sz="1800" b="1" i="0" u="none" strike="noStrike" baseline="0" dirty="0">
                <a:solidFill>
                  <a:schemeClr val="tx1"/>
                </a:solidFill>
                <a:latin typeface="Helvetica" panose="020B0604020202020204" pitchFamily="34" charset="0"/>
                <a:cs typeface="Helvetica" panose="020B0604020202020204" pitchFamily="34" charset="0"/>
              </a:rPr>
              <a:t>Reglamento a la Ley de Arbitraje y Mediación</a:t>
            </a:r>
          </a:p>
          <a:p>
            <a:pPr marL="0" indent="0">
              <a:buNone/>
            </a:pPr>
            <a:endParaRPr lang="es-ES" sz="1800" b="1" i="0" u="none" strike="noStrike" baseline="0" dirty="0">
              <a:solidFill>
                <a:schemeClr val="tx1"/>
              </a:solidFill>
              <a:latin typeface="Helvetica" panose="020B0604020202020204" pitchFamily="34" charset="0"/>
              <a:cs typeface="Helvetica" panose="020B0604020202020204" pitchFamily="34" charset="0"/>
            </a:endParaRPr>
          </a:p>
          <a:p>
            <a:pPr marL="0" indent="0" algn="l">
              <a:buNone/>
            </a:pPr>
            <a:r>
              <a:rPr lang="es-ES" sz="1800" b="0" i="1" u="none" strike="noStrike" baseline="0" dirty="0">
                <a:solidFill>
                  <a:schemeClr val="tx1"/>
                </a:solidFill>
                <a:latin typeface="Helvetica" panose="020B0604020202020204" pitchFamily="34" charset="0"/>
                <a:cs typeface="Helvetica" panose="020B0604020202020204" pitchFamily="34" charset="0"/>
              </a:rPr>
              <a:t>Art. 16.- Mediación con el Estado y entidades del sector público.-</a:t>
            </a:r>
          </a:p>
          <a:p>
            <a:pPr marL="0" indent="0" algn="l">
              <a:buNone/>
            </a:pPr>
            <a:r>
              <a:rPr lang="es-ES" sz="1800" b="0" i="1" u="none" strike="noStrike" baseline="0" dirty="0">
                <a:solidFill>
                  <a:schemeClr val="tx1"/>
                </a:solidFill>
                <a:latin typeface="Helvetica" panose="020B0604020202020204" pitchFamily="34" charset="0"/>
                <a:cs typeface="Helvetica" panose="020B0604020202020204" pitchFamily="34" charset="0"/>
              </a:rPr>
              <a:t>1. El Estado o una entidad del sector público podrán resolver cualquier disputa sobre los hechos, actos o demás actuaciones administrativas que tengan relación o surjan con ocasión de la relación jurídica objeto de mediación, incluyendo dejar sin efecto o modificar actos de terminación, </a:t>
            </a:r>
            <a:r>
              <a:rPr lang="es-EC" sz="1800" b="0" i="1" u="none" strike="noStrike" baseline="0" dirty="0">
                <a:solidFill>
                  <a:schemeClr val="tx1"/>
                </a:solidFill>
                <a:latin typeface="Helvetica" panose="020B0604020202020204" pitchFamily="34" charset="0"/>
                <a:cs typeface="Helvetica" panose="020B0604020202020204" pitchFamily="34" charset="0"/>
              </a:rPr>
              <a:t>caducidad, sancionadores o multas, indistintamente del órgano administrativo que los emita.</a:t>
            </a:r>
          </a:p>
          <a:p>
            <a:pPr marL="0" indent="0" algn="l">
              <a:buNone/>
            </a:pPr>
            <a:r>
              <a:rPr lang="es-EC" sz="1800" i="1" dirty="0">
                <a:solidFill>
                  <a:schemeClr val="tx1"/>
                </a:solidFill>
                <a:latin typeface="Helvetica" panose="020B0604020202020204" pitchFamily="34" charset="0"/>
                <a:cs typeface="Helvetica" panose="020B0604020202020204" pitchFamily="34" charset="0"/>
              </a:rPr>
              <a:t>(…) 5. Incurrirá en responsabilidad civil o administrativa el funcionario público que, negándose a </a:t>
            </a:r>
            <a:r>
              <a:rPr lang="es-ES" sz="1800" i="1" dirty="0">
                <a:solidFill>
                  <a:schemeClr val="tx1"/>
                </a:solidFill>
                <a:latin typeface="Helvetica" panose="020B0604020202020204" pitchFamily="34" charset="0"/>
                <a:cs typeface="Helvetica" panose="020B0604020202020204" pitchFamily="34" charset="0"/>
              </a:rPr>
              <a:t>suscribir un acuerdo de mediación, hubiese provocado una condena a la entidad pública, cuando era razonablemente predecible que la posición de la entidad estatal no hubiese sido acogida en un litigio y. con base en un análisis costo-beneficio, hubiese sido preferible para el erario público </a:t>
            </a:r>
            <a:r>
              <a:rPr lang="es-EC" sz="1800" i="1" dirty="0">
                <a:solidFill>
                  <a:schemeClr val="tx1"/>
                </a:solidFill>
                <a:latin typeface="Helvetica" panose="020B0604020202020204" pitchFamily="34" charset="0"/>
                <a:cs typeface="Helvetica" panose="020B0604020202020204" pitchFamily="34" charset="0"/>
              </a:rPr>
              <a:t>llegar a un acuerdo (...)”. </a:t>
            </a:r>
            <a:endParaRPr lang="es-ES" sz="1800" i="1" dirty="0">
              <a:solidFill>
                <a:schemeClr val="tx1"/>
              </a:solidFill>
              <a:latin typeface="Helvetica" panose="020B0604020202020204" pitchFamily="34" charset="0"/>
              <a:cs typeface="Helvetica" panose="020B0604020202020204" pitchFamily="34" charset="0"/>
            </a:endParaRPr>
          </a:p>
        </p:txBody>
      </p:sp>
      <p:sp>
        <p:nvSpPr>
          <p:cNvPr id="6" name="Título 5">
            <a:extLst>
              <a:ext uri="{FF2B5EF4-FFF2-40B4-BE49-F238E27FC236}">
                <a16:creationId xmlns:a16="http://schemas.microsoft.com/office/drawing/2014/main" id="{5FFE15A4-55B5-4B32-AC6B-65C9AF00D5BD}"/>
              </a:ext>
            </a:extLst>
          </p:cNvPr>
          <p:cNvSpPr>
            <a:spLocks noGrp="1"/>
          </p:cNvSpPr>
          <p:nvPr>
            <p:ph type="title"/>
          </p:nvPr>
        </p:nvSpPr>
        <p:spPr>
          <a:xfrm>
            <a:off x="628650" y="907367"/>
            <a:ext cx="7886700" cy="497896"/>
          </a:xfrm>
        </p:spPr>
        <p:txBody>
          <a:bodyPr>
            <a:normAutofit fontScale="90000"/>
          </a:bodyPr>
          <a:lstStyle/>
          <a:p>
            <a:r>
              <a:rPr lang="es-ES" dirty="0"/>
              <a:t>Base Legal</a:t>
            </a:r>
            <a:endParaRPr lang="es-EC" dirty="0"/>
          </a:p>
        </p:txBody>
      </p:sp>
    </p:spTree>
    <p:custDataLst>
      <p:tags r:id="rId1"/>
    </p:custDataLst>
    <p:extLst>
      <p:ext uri="{BB962C8B-B14F-4D97-AF65-F5344CB8AC3E}">
        <p14:creationId xmlns:p14="http://schemas.microsoft.com/office/powerpoint/2010/main" val="1306598057"/>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1">
            <a:extLst>
              <a:ext uri="{FF2B5EF4-FFF2-40B4-BE49-F238E27FC236}">
                <a16:creationId xmlns:a16="http://schemas.microsoft.com/office/drawing/2014/main" id="{011FDFD3-00C3-4F87-B2CC-244479AA8822}"/>
              </a:ext>
            </a:extLst>
          </p:cNvPr>
          <p:cNvSpPr txBox="1"/>
          <p:nvPr/>
        </p:nvSpPr>
        <p:spPr>
          <a:xfrm>
            <a:off x="345352" y="5028181"/>
            <a:ext cx="8167254" cy="500080"/>
          </a:xfrm>
          <a:prstGeom prst="rect">
            <a:avLst/>
          </a:prstGeom>
        </p:spPr>
        <p:txBody>
          <a:bodyPr vert="horz" wrap="square" lIns="0" tIns="7564" rIns="0" bIns="0" rtlCol="0">
            <a:spAutoFit/>
          </a:bodyPr>
          <a:lstStyle/>
          <a:p>
            <a:pPr marL="6304" algn="ctr" defTabSz="685800">
              <a:spcBef>
                <a:spcPts val="60"/>
              </a:spcBef>
            </a:pPr>
            <a:r>
              <a:rPr lang="es-ES" sz="3200" b="1" spc="2" dirty="0">
                <a:solidFill>
                  <a:prstClr val="white"/>
                </a:solidFill>
                <a:latin typeface="Helvetica" panose="020B0604020202020204" pitchFamily="34" charset="0"/>
                <a:cs typeface="Helvetica" panose="020B0604020202020204" pitchFamily="34" charset="0"/>
              </a:rPr>
              <a:t>PUNTOS EN MEDIACIÓN</a:t>
            </a:r>
            <a:endParaRPr sz="320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1735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5B149-8D63-3B59-FB15-0F56E55A4DCA}"/>
              </a:ext>
            </a:extLst>
          </p:cNvPr>
          <p:cNvSpPr>
            <a:spLocks noGrp="1"/>
          </p:cNvSpPr>
          <p:nvPr>
            <p:ph type="title"/>
          </p:nvPr>
        </p:nvSpPr>
        <p:spPr>
          <a:xfrm>
            <a:off x="628650" y="887995"/>
            <a:ext cx="7886700" cy="497896"/>
          </a:xfrm>
        </p:spPr>
        <p:txBody>
          <a:bodyPr>
            <a:normAutofit fontScale="90000"/>
          </a:bodyPr>
          <a:lstStyle/>
          <a:p>
            <a:r>
              <a:rPr lang="es-ES" dirty="0"/>
              <a:t>Detalle de los puntos en Mediación 1/2</a:t>
            </a:r>
            <a:endParaRPr lang="es-EC" dirty="0"/>
          </a:p>
        </p:txBody>
      </p:sp>
      <p:sp>
        <p:nvSpPr>
          <p:cNvPr id="3" name="Marcador de contenido 2">
            <a:extLst>
              <a:ext uri="{FF2B5EF4-FFF2-40B4-BE49-F238E27FC236}">
                <a16:creationId xmlns:a16="http://schemas.microsoft.com/office/drawing/2014/main" id="{14E3A656-2181-2D64-8A3E-B1CF3FB1F87A}"/>
              </a:ext>
            </a:extLst>
          </p:cNvPr>
          <p:cNvSpPr>
            <a:spLocks noGrp="1"/>
          </p:cNvSpPr>
          <p:nvPr>
            <p:ph idx="1"/>
          </p:nvPr>
        </p:nvSpPr>
        <p:spPr>
          <a:xfrm>
            <a:off x="628650" y="1587062"/>
            <a:ext cx="7886700" cy="4589901"/>
          </a:xfrm>
        </p:spPr>
        <p:txBody>
          <a:bodyPr>
            <a:normAutofit lnSpcReduction="10000"/>
          </a:bodyPr>
          <a:lstStyle/>
          <a:p>
            <a:pPr algn="just"/>
            <a:r>
              <a:rPr lang="es-ES" dirty="0"/>
              <a:t>Valor Agregado Ecuatoriano (3,93% VAE) – </a:t>
            </a:r>
            <a:r>
              <a:rPr lang="es-ES" b="1" dirty="0">
                <a:solidFill>
                  <a:srgbClr val="FF0000"/>
                </a:solidFill>
              </a:rPr>
              <a:t>ACUERDO</a:t>
            </a:r>
            <a:r>
              <a:rPr lang="es-ES" dirty="0"/>
              <a:t>: El VAE no será impedimento para el cierre del contrato.</a:t>
            </a:r>
          </a:p>
          <a:p>
            <a:pPr algn="just"/>
            <a:endParaRPr lang="es-ES" dirty="0"/>
          </a:p>
          <a:p>
            <a:pPr algn="just"/>
            <a:r>
              <a:rPr lang="es-ES" dirty="0"/>
              <a:t>Facturación Local – </a:t>
            </a:r>
            <a:r>
              <a:rPr lang="es-ES" b="1" dirty="0">
                <a:solidFill>
                  <a:srgbClr val="FF0000"/>
                </a:solidFill>
              </a:rPr>
              <a:t>ACUERDO</a:t>
            </a:r>
            <a:r>
              <a:rPr lang="es-ES" dirty="0"/>
              <a:t>: Es procedente recibir facturas locales, se debe considerar IVA y retenciones de impuestos en la contabilidad del GADDMQ.</a:t>
            </a:r>
          </a:p>
          <a:p>
            <a:pPr algn="just"/>
            <a:endParaRPr lang="es-ES" dirty="0"/>
          </a:p>
          <a:p>
            <a:pPr algn="just"/>
            <a:r>
              <a:rPr lang="es-ES" dirty="0"/>
              <a:t>Recepción parcial de bienes (separar hitos) – </a:t>
            </a:r>
            <a:r>
              <a:rPr lang="es-ES" b="1" dirty="0">
                <a:solidFill>
                  <a:srgbClr val="FF0000"/>
                </a:solidFill>
              </a:rPr>
              <a:t>ACUERDO</a:t>
            </a:r>
            <a:r>
              <a:rPr lang="es-ES" dirty="0"/>
              <a:t>: Las Partes acuerdan realizar recepciones ítem por ítem, considerando los valores económicos para el pago o no de los mismos.</a:t>
            </a:r>
          </a:p>
          <a:p>
            <a:pPr algn="just"/>
            <a:endParaRPr lang="es-ES" dirty="0"/>
          </a:p>
          <a:p>
            <a:pPr algn="just"/>
            <a:r>
              <a:rPr lang="es-ES" dirty="0"/>
              <a:t>Vehículo de intervención </a:t>
            </a:r>
            <a:r>
              <a:rPr lang="es-ES" dirty="0" err="1"/>
              <a:t>Bivial</a:t>
            </a:r>
            <a:r>
              <a:rPr lang="es-ES" dirty="0"/>
              <a:t> – </a:t>
            </a:r>
            <a:r>
              <a:rPr lang="es-ES" b="1" dirty="0">
                <a:solidFill>
                  <a:srgbClr val="FF0000"/>
                </a:solidFill>
              </a:rPr>
              <a:t>ACUERDO</a:t>
            </a:r>
            <a:r>
              <a:rPr lang="es-ES" dirty="0"/>
              <a:t>: No se recibirá el </a:t>
            </a:r>
            <a:r>
              <a:rPr lang="es-ES" dirty="0" err="1"/>
              <a:t>Bivial</a:t>
            </a:r>
            <a:r>
              <a:rPr lang="es-ES" dirty="0"/>
              <a:t>, Consorcio CAF se encargará de reexportar el bien, contando con las facilidades del MDMQ.</a:t>
            </a:r>
          </a:p>
          <a:p>
            <a:pPr algn="just"/>
            <a:endParaRPr lang="es-ES" dirty="0"/>
          </a:p>
        </p:txBody>
      </p:sp>
    </p:spTree>
    <p:extLst>
      <p:ext uri="{BB962C8B-B14F-4D97-AF65-F5344CB8AC3E}">
        <p14:creationId xmlns:p14="http://schemas.microsoft.com/office/powerpoint/2010/main" val="331783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5B149-8D63-3B59-FB15-0F56E55A4DCA}"/>
              </a:ext>
            </a:extLst>
          </p:cNvPr>
          <p:cNvSpPr>
            <a:spLocks noGrp="1"/>
          </p:cNvSpPr>
          <p:nvPr>
            <p:ph type="title"/>
          </p:nvPr>
        </p:nvSpPr>
        <p:spPr>
          <a:xfrm>
            <a:off x="628650" y="887995"/>
            <a:ext cx="7886700" cy="497896"/>
          </a:xfrm>
        </p:spPr>
        <p:txBody>
          <a:bodyPr>
            <a:normAutofit fontScale="90000"/>
          </a:bodyPr>
          <a:lstStyle/>
          <a:p>
            <a:r>
              <a:rPr lang="es-ES" dirty="0"/>
              <a:t>Detalle de los puntos en Mediación 2/2</a:t>
            </a:r>
            <a:endParaRPr lang="es-EC" dirty="0"/>
          </a:p>
        </p:txBody>
      </p:sp>
      <p:sp>
        <p:nvSpPr>
          <p:cNvPr id="3" name="Marcador de contenido 2">
            <a:extLst>
              <a:ext uri="{FF2B5EF4-FFF2-40B4-BE49-F238E27FC236}">
                <a16:creationId xmlns:a16="http://schemas.microsoft.com/office/drawing/2014/main" id="{14E3A656-2181-2D64-8A3E-B1CF3FB1F87A}"/>
              </a:ext>
            </a:extLst>
          </p:cNvPr>
          <p:cNvSpPr>
            <a:spLocks noGrp="1"/>
          </p:cNvSpPr>
          <p:nvPr>
            <p:ph idx="1"/>
          </p:nvPr>
        </p:nvSpPr>
        <p:spPr/>
        <p:txBody>
          <a:bodyPr>
            <a:normAutofit/>
          </a:bodyPr>
          <a:lstStyle/>
          <a:p>
            <a:pPr algn="just"/>
            <a:r>
              <a:rPr lang="es-ES" dirty="0"/>
              <a:t>(Metodología) Plazo y Multas – </a:t>
            </a:r>
            <a:r>
              <a:rPr lang="es-ES" b="1" dirty="0">
                <a:solidFill>
                  <a:srgbClr val="FF0000"/>
                </a:solidFill>
              </a:rPr>
              <a:t>ACUERDO</a:t>
            </a:r>
            <a:r>
              <a:rPr lang="es-ES" dirty="0"/>
              <a:t>: Las Partes acuerdan acoger el pronunciamiento de la PGE, oficio No. 09801 de 20 de agosto de 2020.</a:t>
            </a:r>
          </a:p>
          <a:p>
            <a:pPr lvl="1" algn="just">
              <a:buFont typeface="Courier New" panose="02070309020205020404" pitchFamily="49" charset="0"/>
              <a:buChar char="o"/>
            </a:pPr>
            <a:endParaRPr lang="es-ES" dirty="0"/>
          </a:p>
          <a:p>
            <a:pPr lvl="1" algn="just">
              <a:buFont typeface="Courier New" panose="02070309020205020404" pitchFamily="49" charset="0"/>
              <a:buChar char="o"/>
            </a:pPr>
            <a:endParaRPr lang="es-ES" dirty="0"/>
          </a:p>
          <a:p>
            <a:pPr lvl="1" algn="just">
              <a:buFont typeface="Courier New" panose="02070309020205020404" pitchFamily="49" charset="0"/>
              <a:buChar char="o"/>
            </a:pPr>
            <a:endParaRPr lang="es-ES" dirty="0"/>
          </a:p>
          <a:p>
            <a:pPr algn="just"/>
            <a:r>
              <a:rPr lang="es-ES" dirty="0"/>
              <a:t>Desequilibrio Económico – </a:t>
            </a:r>
            <a:r>
              <a:rPr lang="es-ES" b="1" dirty="0">
                <a:solidFill>
                  <a:srgbClr val="FF0000"/>
                </a:solidFill>
              </a:rPr>
              <a:t>NO ACUERDO</a:t>
            </a:r>
            <a:r>
              <a:rPr lang="es-ES" dirty="0"/>
              <a:t>: Consorcio CAF pretende USD 16,8 millones, que no ha sustentado documentalmente.</a:t>
            </a:r>
            <a:endParaRPr lang="es-EC" dirty="0"/>
          </a:p>
        </p:txBody>
      </p:sp>
    </p:spTree>
    <p:extLst>
      <p:ext uri="{BB962C8B-B14F-4D97-AF65-F5344CB8AC3E}">
        <p14:creationId xmlns:p14="http://schemas.microsoft.com/office/powerpoint/2010/main" val="189088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1">
            <a:extLst>
              <a:ext uri="{FF2B5EF4-FFF2-40B4-BE49-F238E27FC236}">
                <a16:creationId xmlns:a16="http://schemas.microsoft.com/office/drawing/2014/main" id="{011FDFD3-00C3-4F87-B2CC-244479AA8822}"/>
              </a:ext>
            </a:extLst>
          </p:cNvPr>
          <p:cNvSpPr txBox="1"/>
          <p:nvPr/>
        </p:nvSpPr>
        <p:spPr>
          <a:xfrm>
            <a:off x="345352" y="5028181"/>
            <a:ext cx="8167254" cy="500080"/>
          </a:xfrm>
          <a:prstGeom prst="rect">
            <a:avLst/>
          </a:prstGeom>
        </p:spPr>
        <p:txBody>
          <a:bodyPr vert="horz" wrap="square" lIns="0" tIns="7564" rIns="0" bIns="0" rtlCol="0">
            <a:spAutoFit/>
          </a:bodyPr>
          <a:lstStyle/>
          <a:p>
            <a:pPr marL="6304" algn="ctr" defTabSz="685800">
              <a:spcBef>
                <a:spcPts val="60"/>
              </a:spcBef>
            </a:pPr>
            <a:r>
              <a:rPr lang="es-ES" sz="3200" b="1" spc="2" dirty="0">
                <a:solidFill>
                  <a:prstClr val="white"/>
                </a:solidFill>
                <a:latin typeface="Helvetica" panose="020B0604020202020204" pitchFamily="34" charset="0"/>
                <a:cs typeface="Helvetica" panose="020B0604020202020204" pitchFamily="34" charset="0"/>
              </a:rPr>
              <a:t>PROYECTO DE RESOLUCIÓN</a:t>
            </a:r>
            <a:endParaRPr sz="320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03267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2.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3.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4.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5.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6.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heme/theme1.xml><?xml version="1.0" encoding="utf-8"?>
<a:theme xmlns:a="http://schemas.openxmlformats.org/drawingml/2006/main" name="Metro de Quit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 de Quito" id="{071C03A8-5340-4F4A-B57B-4AC46EE298E6}" vid="{B50B2FFE-146D-B441-B118-412460E689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D0A8ADF1BF038469420BE1C0C6ED5FB" ma:contentTypeVersion="2" ma:contentTypeDescription="Crear nuevo documento." ma:contentTypeScope="" ma:versionID="18b0e5327c05c574aa9e84a345cfb8f9">
  <xsd:schema xmlns:xsd="http://www.w3.org/2001/XMLSchema" xmlns:xs="http://www.w3.org/2001/XMLSchema" xmlns:p="http://schemas.microsoft.com/office/2006/metadata/properties" xmlns:ns3="d61a4ff1-8f95-49dd-a752-e3faae7fb58e" targetNamespace="http://schemas.microsoft.com/office/2006/metadata/properties" ma:root="true" ma:fieldsID="60772c4d1d9dd67b743567d975d45ead" ns3:_="">
    <xsd:import namespace="d61a4ff1-8f95-49dd-a752-e3faae7fb58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a4ff1-8f95-49dd-a752-e3faae7fb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A24085-B2EF-466C-A46F-832017B0CAFA}">
  <ds:schemaRefs>
    <ds:schemaRef ds:uri="http://schemas.microsoft.com/sharepoint/v3/contenttype/forms"/>
  </ds:schemaRefs>
</ds:datastoreItem>
</file>

<file path=customXml/itemProps2.xml><?xml version="1.0" encoding="utf-8"?>
<ds:datastoreItem xmlns:ds="http://schemas.openxmlformats.org/officeDocument/2006/customXml" ds:itemID="{77BB5FCD-5F71-42AF-9271-DE17A9B94A35}">
  <ds:schemaRef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d61a4ff1-8f95-49dd-a752-e3faae7fb58e"/>
    <ds:schemaRef ds:uri="http://purl.org/dc/terms/"/>
  </ds:schemaRefs>
</ds:datastoreItem>
</file>

<file path=customXml/itemProps3.xml><?xml version="1.0" encoding="utf-8"?>
<ds:datastoreItem xmlns:ds="http://schemas.openxmlformats.org/officeDocument/2006/customXml" ds:itemID="{53FBFF10-110F-45EC-8B1B-ED6E0C209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a4ff1-8f95-49dd-a752-e3faae7fb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5829</TotalTime>
  <Words>946</Words>
  <Application>Microsoft Office PowerPoint</Application>
  <PresentationFormat>Presentación en pantalla (4:3)</PresentationFormat>
  <Paragraphs>59</Paragraphs>
  <Slides>12</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Courier New</vt:lpstr>
      <vt:lpstr>Helvetica</vt:lpstr>
      <vt:lpstr>Otterco SemiBold</vt:lpstr>
      <vt:lpstr>Metro de Quito</vt:lpstr>
      <vt:lpstr>Presentación de PowerPoint</vt:lpstr>
      <vt:lpstr>Antecedentes</vt:lpstr>
      <vt:lpstr>Base Legal</vt:lpstr>
      <vt:lpstr>Base Legal</vt:lpstr>
      <vt:lpstr>Base Legal</vt:lpstr>
      <vt:lpstr>Presentación de PowerPoint</vt:lpstr>
      <vt:lpstr>Detalle de los puntos en Mediación 1/2</vt:lpstr>
      <vt:lpstr>Detalle de los puntos en Mediación 2/2</vt:lpstr>
      <vt:lpstr>Presentación de PowerPoint</vt:lpstr>
      <vt:lpstr>PROYECTO DE RESOLUCIÓN</vt:lpstr>
      <vt:lpstr>PROYECTO DE RESOLUCIÓN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ALBI PC</dc:creator>
  <cp:lastModifiedBy>Galo German Armas Espinoza</cp:lastModifiedBy>
  <cp:revision>526</cp:revision>
  <dcterms:created xsi:type="dcterms:W3CDTF">2020-04-07T14:51:29Z</dcterms:created>
  <dcterms:modified xsi:type="dcterms:W3CDTF">2023-02-28T12:24:28Z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0x0101008D0A8ADF1BF038469420BE1C0C6ED5FB</vt:lpwstr>
  </property>
</Properties>
</file>