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82" r:id="rId2"/>
    <p:sldId id="314" r:id="rId3"/>
    <p:sldId id="315" r:id="rId4"/>
    <p:sldId id="316" r:id="rId5"/>
    <p:sldId id="302" r:id="rId6"/>
    <p:sldId id="281" r:id="rId7"/>
    <p:sldId id="308" r:id="rId8"/>
    <p:sldId id="312" r:id="rId9"/>
    <p:sldId id="313" r:id="rId10"/>
    <p:sldId id="317" r:id="rId11"/>
    <p:sldId id="318" r:id="rId12"/>
    <p:sldId id="283"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E94349"/>
    <a:srgbClr val="F4C3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s-EC"/>
          </a:p>
        </p:txBody>
      </p:sp>
      <p:sp>
        <p:nvSpPr>
          <p:cNvPr id="3" name="Marcador de fecha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2466058-3FEF-4B6C-8342-806E992F47EB}" type="datetimeFigureOut">
              <a:rPr lang="es-EC" smtClean="0"/>
              <a:t>27/2/2023</a:t>
            </a:fld>
            <a:endParaRPr lang="es-EC"/>
          </a:p>
        </p:txBody>
      </p:sp>
      <p:sp>
        <p:nvSpPr>
          <p:cNvPr id="4" name="Marcador de imagen de diapositiva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s-EC"/>
          </a:p>
        </p:txBody>
      </p:sp>
      <p:sp>
        <p:nvSpPr>
          <p:cNvPr id="5" name="Marcador de notas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Marcador de pie de página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C817A09-D35B-4C0E-B0A9-DA5B70441A5A}" type="slidenum">
              <a:rPr lang="es-EC" smtClean="0"/>
              <a:t>‹Nº›</a:t>
            </a:fld>
            <a:endParaRPr lang="es-EC"/>
          </a:p>
        </p:txBody>
      </p:sp>
    </p:spTree>
    <p:extLst>
      <p:ext uri="{BB962C8B-B14F-4D97-AF65-F5344CB8AC3E}">
        <p14:creationId xmlns:p14="http://schemas.microsoft.com/office/powerpoint/2010/main" val="510093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7753F27D-794B-44EF-B821-E11A9AE57314}" type="slidenum">
              <a:rPr lang="es-EC" smtClean="0"/>
              <a:t>2</a:t>
            </a:fld>
            <a:endParaRPr lang="es-EC"/>
          </a:p>
        </p:txBody>
      </p:sp>
    </p:spTree>
    <p:extLst>
      <p:ext uri="{BB962C8B-B14F-4D97-AF65-F5344CB8AC3E}">
        <p14:creationId xmlns:p14="http://schemas.microsoft.com/office/powerpoint/2010/main" val="628291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7753F27D-794B-44EF-B821-E11A9AE57314}" type="slidenum">
              <a:rPr lang="es-EC" smtClean="0"/>
              <a:t>3</a:t>
            </a:fld>
            <a:endParaRPr lang="es-EC"/>
          </a:p>
        </p:txBody>
      </p:sp>
    </p:spTree>
    <p:extLst>
      <p:ext uri="{BB962C8B-B14F-4D97-AF65-F5344CB8AC3E}">
        <p14:creationId xmlns:p14="http://schemas.microsoft.com/office/powerpoint/2010/main" val="3683403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7753F27D-794B-44EF-B821-E11A9AE57314}" type="slidenum">
              <a:rPr lang="es-EC" smtClean="0"/>
              <a:t>4</a:t>
            </a:fld>
            <a:endParaRPr lang="es-EC"/>
          </a:p>
        </p:txBody>
      </p:sp>
    </p:spTree>
    <p:extLst>
      <p:ext uri="{BB962C8B-B14F-4D97-AF65-F5344CB8AC3E}">
        <p14:creationId xmlns:p14="http://schemas.microsoft.com/office/powerpoint/2010/main" val="35157750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7753F27D-794B-44EF-B821-E11A9AE57314}" type="slidenum">
              <a:rPr lang="es-EC" smtClean="0"/>
              <a:t>5</a:t>
            </a:fld>
            <a:endParaRPr lang="es-EC"/>
          </a:p>
        </p:txBody>
      </p:sp>
    </p:spTree>
    <p:extLst>
      <p:ext uri="{BB962C8B-B14F-4D97-AF65-F5344CB8AC3E}">
        <p14:creationId xmlns:p14="http://schemas.microsoft.com/office/powerpoint/2010/main" val="40142079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a:p>
        </p:txBody>
      </p:sp>
      <p:sp>
        <p:nvSpPr>
          <p:cNvPr id="4" name="Marcador de fecha 3"/>
          <p:cNvSpPr>
            <a:spLocks noGrp="1"/>
          </p:cNvSpPr>
          <p:nvPr>
            <p:ph type="dt" sz="half" idx="10"/>
          </p:nvPr>
        </p:nvSpPr>
        <p:spPr/>
        <p:txBody>
          <a:bodyPr/>
          <a:lstStyle/>
          <a:p>
            <a:fld id="{E02553CE-ABEB-40D9-AA17-583EDCE31B3D}" type="datetimeFigureOut">
              <a:rPr lang="en-US" smtClean="0"/>
              <a:t>2/27/2023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B75AD1B-CB85-47FC-BD1E-AA4BC88CEAF4}" type="slidenum">
              <a:rPr lang="en-US" smtClean="0"/>
              <a:t>‹Nº›</a:t>
            </a:fld>
            <a:endParaRPr lang="en-US"/>
          </a:p>
        </p:txBody>
      </p:sp>
      <p:sp>
        <p:nvSpPr>
          <p:cNvPr id="14" name="Rectángulo 13"/>
          <p:cNvSpPr/>
          <p:nvPr userDrawn="1"/>
        </p:nvSpPr>
        <p:spPr>
          <a:xfrm>
            <a:off x="-1" y="278819"/>
            <a:ext cx="6327371" cy="397760"/>
          </a:xfrm>
          <a:custGeom>
            <a:avLst/>
            <a:gdLst>
              <a:gd name="connsiteX0" fmla="*/ 0 w 4708478"/>
              <a:gd name="connsiteY0" fmla="*/ 0 h 395612"/>
              <a:gd name="connsiteX1" fmla="*/ 4708478 w 4708478"/>
              <a:gd name="connsiteY1" fmla="*/ 0 h 395612"/>
              <a:gd name="connsiteX2" fmla="*/ 4708478 w 4708478"/>
              <a:gd name="connsiteY2" fmla="*/ 395612 h 395612"/>
              <a:gd name="connsiteX3" fmla="*/ 0 w 4708478"/>
              <a:gd name="connsiteY3" fmla="*/ 395612 h 395612"/>
              <a:gd name="connsiteX4" fmla="*/ 0 w 4708478"/>
              <a:gd name="connsiteY4" fmla="*/ 0 h 395612"/>
              <a:gd name="connsiteX0" fmla="*/ 0 w 4708478"/>
              <a:gd name="connsiteY0" fmla="*/ 0 h 395612"/>
              <a:gd name="connsiteX1" fmla="*/ 4708478 w 4708478"/>
              <a:gd name="connsiteY1" fmla="*/ 0 h 395612"/>
              <a:gd name="connsiteX2" fmla="*/ 4450426 w 4708478"/>
              <a:gd name="connsiteY2" fmla="*/ 395612 h 395612"/>
              <a:gd name="connsiteX3" fmla="*/ 0 w 4708478"/>
              <a:gd name="connsiteY3" fmla="*/ 395612 h 395612"/>
              <a:gd name="connsiteX4" fmla="*/ 0 w 4708478"/>
              <a:gd name="connsiteY4" fmla="*/ 0 h 395612"/>
              <a:gd name="connsiteX0" fmla="*/ 0 w 4708478"/>
              <a:gd name="connsiteY0" fmla="*/ 0 h 395612"/>
              <a:gd name="connsiteX1" fmla="*/ 4708478 w 4708478"/>
              <a:gd name="connsiteY1" fmla="*/ 0 h 395612"/>
              <a:gd name="connsiteX2" fmla="*/ 4411157 w 4708478"/>
              <a:gd name="connsiteY2" fmla="*/ 395612 h 395612"/>
              <a:gd name="connsiteX3" fmla="*/ 0 w 4708478"/>
              <a:gd name="connsiteY3" fmla="*/ 395612 h 395612"/>
              <a:gd name="connsiteX4" fmla="*/ 0 w 4708478"/>
              <a:gd name="connsiteY4" fmla="*/ 0 h 3956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08478" h="395612">
                <a:moveTo>
                  <a:pt x="0" y="0"/>
                </a:moveTo>
                <a:lnTo>
                  <a:pt x="4708478" y="0"/>
                </a:lnTo>
                <a:lnTo>
                  <a:pt x="4411157" y="395612"/>
                </a:lnTo>
                <a:lnTo>
                  <a:pt x="0" y="395612"/>
                </a:lnTo>
                <a:lnTo>
                  <a:pt x="0" y="0"/>
                </a:lnTo>
                <a:close/>
              </a:path>
            </a:pathLst>
          </a:custGeom>
          <a:solidFill>
            <a:srgbClr val="E94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ángulo 16"/>
          <p:cNvSpPr/>
          <p:nvPr userDrawn="1"/>
        </p:nvSpPr>
        <p:spPr>
          <a:xfrm>
            <a:off x="5920983" y="278819"/>
            <a:ext cx="748237" cy="397760"/>
          </a:xfrm>
          <a:custGeom>
            <a:avLst/>
            <a:gdLst>
              <a:gd name="connsiteX0" fmla="*/ 0 w 351576"/>
              <a:gd name="connsiteY0" fmla="*/ 0 h 395612"/>
              <a:gd name="connsiteX1" fmla="*/ 351576 w 351576"/>
              <a:gd name="connsiteY1" fmla="*/ 0 h 395612"/>
              <a:gd name="connsiteX2" fmla="*/ 351576 w 351576"/>
              <a:gd name="connsiteY2" fmla="*/ 395612 h 395612"/>
              <a:gd name="connsiteX3" fmla="*/ 0 w 351576"/>
              <a:gd name="connsiteY3" fmla="*/ 395612 h 395612"/>
              <a:gd name="connsiteX4" fmla="*/ 0 w 351576"/>
              <a:gd name="connsiteY4" fmla="*/ 0 h 395612"/>
              <a:gd name="connsiteX0" fmla="*/ 299163 w 650739"/>
              <a:gd name="connsiteY0" fmla="*/ 0 h 400335"/>
              <a:gd name="connsiteX1" fmla="*/ 650739 w 650739"/>
              <a:gd name="connsiteY1" fmla="*/ 0 h 400335"/>
              <a:gd name="connsiteX2" fmla="*/ 650739 w 650739"/>
              <a:gd name="connsiteY2" fmla="*/ 395612 h 400335"/>
              <a:gd name="connsiteX3" fmla="*/ 0 w 650739"/>
              <a:gd name="connsiteY3" fmla="*/ 400335 h 400335"/>
              <a:gd name="connsiteX4" fmla="*/ 299163 w 650739"/>
              <a:gd name="connsiteY4" fmla="*/ 0 h 400335"/>
              <a:gd name="connsiteX0" fmla="*/ 299163 w 650739"/>
              <a:gd name="connsiteY0" fmla="*/ 0 h 405945"/>
              <a:gd name="connsiteX1" fmla="*/ 650739 w 650739"/>
              <a:gd name="connsiteY1" fmla="*/ 0 h 405945"/>
              <a:gd name="connsiteX2" fmla="*/ 381469 w 650739"/>
              <a:gd name="connsiteY2" fmla="*/ 405945 h 405945"/>
              <a:gd name="connsiteX3" fmla="*/ 0 w 650739"/>
              <a:gd name="connsiteY3" fmla="*/ 400335 h 405945"/>
              <a:gd name="connsiteX4" fmla="*/ 299163 w 650739"/>
              <a:gd name="connsiteY4" fmla="*/ 0 h 405945"/>
              <a:gd name="connsiteX0" fmla="*/ 299163 w 650739"/>
              <a:gd name="connsiteY0" fmla="*/ 0 h 417605"/>
              <a:gd name="connsiteX1" fmla="*/ 650739 w 650739"/>
              <a:gd name="connsiteY1" fmla="*/ 0 h 417605"/>
              <a:gd name="connsiteX2" fmla="*/ 381469 w 650739"/>
              <a:gd name="connsiteY2" fmla="*/ 405945 h 417605"/>
              <a:gd name="connsiteX3" fmla="*/ 0 w 650739"/>
              <a:gd name="connsiteY3" fmla="*/ 417605 h 417605"/>
              <a:gd name="connsiteX4" fmla="*/ 299163 w 650739"/>
              <a:gd name="connsiteY4" fmla="*/ 0 h 417605"/>
              <a:gd name="connsiteX0" fmla="*/ 304773 w 656349"/>
              <a:gd name="connsiteY0" fmla="*/ 0 h 405945"/>
              <a:gd name="connsiteX1" fmla="*/ 656349 w 656349"/>
              <a:gd name="connsiteY1" fmla="*/ 0 h 405945"/>
              <a:gd name="connsiteX2" fmla="*/ 387079 w 656349"/>
              <a:gd name="connsiteY2" fmla="*/ 405945 h 405945"/>
              <a:gd name="connsiteX3" fmla="*/ 0 w 656349"/>
              <a:gd name="connsiteY3" fmla="*/ 400336 h 405945"/>
              <a:gd name="connsiteX4" fmla="*/ 304773 w 656349"/>
              <a:gd name="connsiteY4" fmla="*/ 0 h 405945"/>
              <a:gd name="connsiteX0" fmla="*/ 304773 w 656349"/>
              <a:gd name="connsiteY0" fmla="*/ 0 h 406093"/>
              <a:gd name="connsiteX1" fmla="*/ 656349 w 656349"/>
              <a:gd name="connsiteY1" fmla="*/ 0 h 406093"/>
              <a:gd name="connsiteX2" fmla="*/ 387079 w 656349"/>
              <a:gd name="connsiteY2" fmla="*/ 405945 h 406093"/>
              <a:gd name="connsiteX3" fmla="*/ 0 w 656349"/>
              <a:gd name="connsiteY3" fmla="*/ 406093 h 406093"/>
              <a:gd name="connsiteX4" fmla="*/ 304773 w 656349"/>
              <a:gd name="connsiteY4" fmla="*/ 0 h 406093"/>
              <a:gd name="connsiteX0" fmla="*/ 349223 w 700799"/>
              <a:gd name="connsiteY0" fmla="*/ 0 h 412609"/>
              <a:gd name="connsiteX1" fmla="*/ 700799 w 700799"/>
              <a:gd name="connsiteY1" fmla="*/ 0 h 412609"/>
              <a:gd name="connsiteX2" fmla="*/ 431529 w 700799"/>
              <a:gd name="connsiteY2" fmla="*/ 405945 h 412609"/>
              <a:gd name="connsiteX3" fmla="*/ 0 w 700799"/>
              <a:gd name="connsiteY3" fmla="*/ 412609 h 412609"/>
              <a:gd name="connsiteX4" fmla="*/ 349223 w 700799"/>
              <a:gd name="connsiteY4" fmla="*/ 0 h 412609"/>
              <a:gd name="connsiteX0" fmla="*/ 349223 w 700799"/>
              <a:gd name="connsiteY0" fmla="*/ 0 h 412609"/>
              <a:gd name="connsiteX1" fmla="*/ 700799 w 700799"/>
              <a:gd name="connsiteY1" fmla="*/ 0 h 412609"/>
              <a:gd name="connsiteX2" fmla="*/ 412479 w 700799"/>
              <a:gd name="connsiteY2" fmla="*/ 412461 h 412609"/>
              <a:gd name="connsiteX3" fmla="*/ 0 w 700799"/>
              <a:gd name="connsiteY3" fmla="*/ 412609 h 412609"/>
              <a:gd name="connsiteX4" fmla="*/ 349223 w 700799"/>
              <a:gd name="connsiteY4" fmla="*/ 0 h 412609"/>
              <a:gd name="connsiteX0" fmla="*/ 330173 w 681749"/>
              <a:gd name="connsiteY0" fmla="*/ 0 h 412461"/>
              <a:gd name="connsiteX1" fmla="*/ 681749 w 681749"/>
              <a:gd name="connsiteY1" fmla="*/ 0 h 412461"/>
              <a:gd name="connsiteX2" fmla="*/ 393429 w 681749"/>
              <a:gd name="connsiteY2" fmla="*/ 412461 h 412461"/>
              <a:gd name="connsiteX3" fmla="*/ 0 w 681749"/>
              <a:gd name="connsiteY3" fmla="*/ 399577 h 412461"/>
              <a:gd name="connsiteX4" fmla="*/ 330173 w 681749"/>
              <a:gd name="connsiteY4" fmla="*/ 0 h 412461"/>
              <a:gd name="connsiteX0" fmla="*/ 342873 w 694449"/>
              <a:gd name="connsiteY0" fmla="*/ 0 h 412461"/>
              <a:gd name="connsiteX1" fmla="*/ 694449 w 694449"/>
              <a:gd name="connsiteY1" fmla="*/ 0 h 412461"/>
              <a:gd name="connsiteX2" fmla="*/ 406129 w 694449"/>
              <a:gd name="connsiteY2" fmla="*/ 412461 h 412461"/>
              <a:gd name="connsiteX3" fmla="*/ 0 w 694449"/>
              <a:gd name="connsiteY3" fmla="*/ 406093 h 412461"/>
              <a:gd name="connsiteX4" fmla="*/ 342873 w 694449"/>
              <a:gd name="connsiteY4" fmla="*/ 0 h 412461"/>
              <a:gd name="connsiteX0" fmla="*/ 342873 w 694449"/>
              <a:gd name="connsiteY0" fmla="*/ 0 h 412461"/>
              <a:gd name="connsiteX1" fmla="*/ 694449 w 694449"/>
              <a:gd name="connsiteY1" fmla="*/ 0 h 412461"/>
              <a:gd name="connsiteX2" fmla="*/ 380729 w 694449"/>
              <a:gd name="connsiteY2" fmla="*/ 412461 h 412461"/>
              <a:gd name="connsiteX3" fmla="*/ 0 w 694449"/>
              <a:gd name="connsiteY3" fmla="*/ 406093 h 412461"/>
              <a:gd name="connsiteX4" fmla="*/ 342873 w 694449"/>
              <a:gd name="connsiteY4" fmla="*/ 0 h 412461"/>
              <a:gd name="connsiteX0" fmla="*/ 342873 w 694449"/>
              <a:gd name="connsiteY0" fmla="*/ 0 h 412461"/>
              <a:gd name="connsiteX1" fmla="*/ 694449 w 694449"/>
              <a:gd name="connsiteY1" fmla="*/ 0 h 412461"/>
              <a:gd name="connsiteX2" fmla="*/ 361679 w 694449"/>
              <a:gd name="connsiteY2" fmla="*/ 412461 h 412461"/>
              <a:gd name="connsiteX3" fmla="*/ 0 w 694449"/>
              <a:gd name="connsiteY3" fmla="*/ 406093 h 412461"/>
              <a:gd name="connsiteX4" fmla="*/ 342873 w 694449"/>
              <a:gd name="connsiteY4" fmla="*/ 0 h 412461"/>
              <a:gd name="connsiteX0" fmla="*/ 378732 w 730308"/>
              <a:gd name="connsiteY0" fmla="*/ 0 h 418488"/>
              <a:gd name="connsiteX1" fmla="*/ 730308 w 730308"/>
              <a:gd name="connsiteY1" fmla="*/ 0 h 418488"/>
              <a:gd name="connsiteX2" fmla="*/ 397538 w 730308"/>
              <a:gd name="connsiteY2" fmla="*/ 412461 h 418488"/>
              <a:gd name="connsiteX3" fmla="*/ 0 w 730308"/>
              <a:gd name="connsiteY3" fmla="*/ 418488 h 418488"/>
              <a:gd name="connsiteX4" fmla="*/ 378732 w 730308"/>
              <a:gd name="connsiteY4" fmla="*/ 0 h 418488"/>
              <a:gd name="connsiteX0" fmla="*/ 378732 w 730308"/>
              <a:gd name="connsiteY0" fmla="*/ 0 h 418658"/>
              <a:gd name="connsiteX1" fmla="*/ 730308 w 730308"/>
              <a:gd name="connsiteY1" fmla="*/ 0 h 418658"/>
              <a:gd name="connsiteX2" fmla="*/ 385585 w 730308"/>
              <a:gd name="connsiteY2" fmla="*/ 418658 h 418658"/>
              <a:gd name="connsiteX3" fmla="*/ 0 w 730308"/>
              <a:gd name="connsiteY3" fmla="*/ 418488 h 418658"/>
              <a:gd name="connsiteX4" fmla="*/ 378732 w 730308"/>
              <a:gd name="connsiteY4" fmla="*/ 0 h 418658"/>
              <a:gd name="connsiteX0" fmla="*/ 384708 w 736284"/>
              <a:gd name="connsiteY0" fmla="*/ 0 h 418658"/>
              <a:gd name="connsiteX1" fmla="*/ 736284 w 736284"/>
              <a:gd name="connsiteY1" fmla="*/ 0 h 418658"/>
              <a:gd name="connsiteX2" fmla="*/ 391561 w 736284"/>
              <a:gd name="connsiteY2" fmla="*/ 418658 h 418658"/>
              <a:gd name="connsiteX3" fmla="*/ 0 w 736284"/>
              <a:gd name="connsiteY3" fmla="*/ 418488 h 418658"/>
              <a:gd name="connsiteX4" fmla="*/ 384708 w 736284"/>
              <a:gd name="connsiteY4" fmla="*/ 0 h 418658"/>
              <a:gd name="connsiteX0" fmla="*/ 396661 w 748237"/>
              <a:gd name="connsiteY0" fmla="*/ 0 h 418658"/>
              <a:gd name="connsiteX1" fmla="*/ 748237 w 748237"/>
              <a:gd name="connsiteY1" fmla="*/ 0 h 418658"/>
              <a:gd name="connsiteX2" fmla="*/ 403514 w 748237"/>
              <a:gd name="connsiteY2" fmla="*/ 418658 h 418658"/>
              <a:gd name="connsiteX3" fmla="*/ 0 w 748237"/>
              <a:gd name="connsiteY3" fmla="*/ 418488 h 418658"/>
              <a:gd name="connsiteX4" fmla="*/ 396661 w 748237"/>
              <a:gd name="connsiteY4" fmla="*/ 0 h 418658"/>
              <a:gd name="connsiteX0" fmla="*/ 396661 w 748237"/>
              <a:gd name="connsiteY0" fmla="*/ 0 h 418658"/>
              <a:gd name="connsiteX1" fmla="*/ 748237 w 748237"/>
              <a:gd name="connsiteY1" fmla="*/ 0 h 418658"/>
              <a:gd name="connsiteX2" fmla="*/ 403514 w 748237"/>
              <a:gd name="connsiteY2" fmla="*/ 418658 h 418658"/>
              <a:gd name="connsiteX3" fmla="*/ 0 w 748237"/>
              <a:gd name="connsiteY3" fmla="*/ 412291 h 418658"/>
              <a:gd name="connsiteX4" fmla="*/ 396661 w 748237"/>
              <a:gd name="connsiteY4" fmla="*/ 0 h 418658"/>
              <a:gd name="connsiteX0" fmla="*/ 396661 w 748237"/>
              <a:gd name="connsiteY0" fmla="*/ 0 h 412461"/>
              <a:gd name="connsiteX1" fmla="*/ 748237 w 748237"/>
              <a:gd name="connsiteY1" fmla="*/ 0 h 412461"/>
              <a:gd name="connsiteX2" fmla="*/ 361679 w 748237"/>
              <a:gd name="connsiteY2" fmla="*/ 412461 h 412461"/>
              <a:gd name="connsiteX3" fmla="*/ 0 w 748237"/>
              <a:gd name="connsiteY3" fmla="*/ 412291 h 412461"/>
              <a:gd name="connsiteX4" fmla="*/ 396661 w 748237"/>
              <a:gd name="connsiteY4" fmla="*/ 0 h 4124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8237" h="412461">
                <a:moveTo>
                  <a:pt x="396661" y="0"/>
                </a:moveTo>
                <a:lnTo>
                  <a:pt x="748237" y="0"/>
                </a:lnTo>
                <a:lnTo>
                  <a:pt x="361679" y="412461"/>
                </a:lnTo>
                <a:lnTo>
                  <a:pt x="0" y="412291"/>
                </a:lnTo>
                <a:lnTo>
                  <a:pt x="396661" y="0"/>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Imagen 18"/>
          <p:cNvPicPr>
            <a:picLocks noChangeAspect="1"/>
          </p:cNvPicPr>
          <p:nvPr userDrawn="1"/>
        </p:nvPicPr>
        <p:blipFill>
          <a:blip r:embed="rId2"/>
          <a:stretch>
            <a:fillRect/>
          </a:stretch>
        </p:blipFill>
        <p:spPr>
          <a:xfrm>
            <a:off x="8610600" y="177476"/>
            <a:ext cx="3199223" cy="723276"/>
          </a:xfrm>
          <a:prstGeom prst="rect">
            <a:avLst/>
          </a:prstGeom>
        </p:spPr>
      </p:pic>
      <p:cxnSp>
        <p:nvCxnSpPr>
          <p:cNvPr id="31" name="Conector angular 30"/>
          <p:cNvCxnSpPr/>
          <p:nvPr userDrawn="1"/>
        </p:nvCxnSpPr>
        <p:spPr>
          <a:xfrm flipV="1">
            <a:off x="8779041" y="5213601"/>
            <a:ext cx="3199223" cy="1507875"/>
          </a:xfrm>
          <a:prstGeom prst="bentConnector3">
            <a:avLst>
              <a:gd name="adj1" fmla="val 99642"/>
            </a:avLst>
          </a:prstGeom>
          <a:ln w="28575">
            <a:solidFill>
              <a:srgbClr val="E9434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4019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E02553CE-ABEB-40D9-AA17-583EDCE31B3D}" type="datetimeFigureOut">
              <a:rPr lang="en-US" smtClean="0"/>
              <a:t>2/27/2023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3492215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E02553CE-ABEB-40D9-AA17-583EDCE31B3D}" type="datetimeFigureOut">
              <a:rPr lang="en-US" smtClean="0"/>
              <a:t>2/27/2023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22105923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E02553CE-ABEB-40D9-AA17-583EDCE31B3D}" type="datetimeFigureOut">
              <a:rPr lang="en-US" smtClean="0"/>
              <a:t>2/27/2023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1230346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a:p>
        </p:txBody>
      </p:sp>
      <p:sp>
        <p:nvSpPr>
          <p:cNvPr id="4" name="Marcador de fecha 3"/>
          <p:cNvSpPr>
            <a:spLocks noGrp="1"/>
          </p:cNvSpPr>
          <p:nvPr>
            <p:ph type="dt" sz="half" idx="10"/>
          </p:nvPr>
        </p:nvSpPr>
        <p:spPr/>
        <p:txBody>
          <a:bodyPr/>
          <a:lstStyle/>
          <a:p>
            <a:fld id="{E02553CE-ABEB-40D9-AA17-583EDCE31B3D}" type="datetimeFigureOut">
              <a:rPr lang="en-US" smtClean="0"/>
              <a:t>2/27/2023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B75AD1B-CB85-47FC-BD1E-AA4BC88CEAF4}" type="slidenum">
              <a:rPr lang="en-US" smtClean="0"/>
              <a:t>‹Nº›</a:t>
            </a:fld>
            <a:endParaRPr lang="en-US"/>
          </a:p>
        </p:txBody>
      </p:sp>
      <p:sp>
        <p:nvSpPr>
          <p:cNvPr id="14" name="Rectángulo 13"/>
          <p:cNvSpPr/>
          <p:nvPr userDrawn="1"/>
        </p:nvSpPr>
        <p:spPr>
          <a:xfrm>
            <a:off x="-1" y="278819"/>
            <a:ext cx="6327371" cy="397760"/>
          </a:xfrm>
          <a:custGeom>
            <a:avLst/>
            <a:gdLst>
              <a:gd name="connsiteX0" fmla="*/ 0 w 4708478"/>
              <a:gd name="connsiteY0" fmla="*/ 0 h 395612"/>
              <a:gd name="connsiteX1" fmla="*/ 4708478 w 4708478"/>
              <a:gd name="connsiteY1" fmla="*/ 0 h 395612"/>
              <a:gd name="connsiteX2" fmla="*/ 4708478 w 4708478"/>
              <a:gd name="connsiteY2" fmla="*/ 395612 h 395612"/>
              <a:gd name="connsiteX3" fmla="*/ 0 w 4708478"/>
              <a:gd name="connsiteY3" fmla="*/ 395612 h 395612"/>
              <a:gd name="connsiteX4" fmla="*/ 0 w 4708478"/>
              <a:gd name="connsiteY4" fmla="*/ 0 h 395612"/>
              <a:gd name="connsiteX0" fmla="*/ 0 w 4708478"/>
              <a:gd name="connsiteY0" fmla="*/ 0 h 395612"/>
              <a:gd name="connsiteX1" fmla="*/ 4708478 w 4708478"/>
              <a:gd name="connsiteY1" fmla="*/ 0 h 395612"/>
              <a:gd name="connsiteX2" fmla="*/ 4450426 w 4708478"/>
              <a:gd name="connsiteY2" fmla="*/ 395612 h 395612"/>
              <a:gd name="connsiteX3" fmla="*/ 0 w 4708478"/>
              <a:gd name="connsiteY3" fmla="*/ 395612 h 395612"/>
              <a:gd name="connsiteX4" fmla="*/ 0 w 4708478"/>
              <a:gd name="connsiteY4" fmla="*/ 0 h 395612"/>
              <a:gd name="connsiteX0" fmla="*/ 0 w 4708478"/>
              <a:gd name="connsiteY0" fmla="*/ 0 h 395612"/>
              <a:gd name="connsiteX1" fmla="*/ 4708478 w 4708478"/>
              <a:gd name="connsiteY1" fmla="*/ 0 h 395612"/>
              <a:gd name="connsiteX2" fmla="*/ 4411157 w 4708478"/>
              <a:gd name="connsiteY2" fmla="*/ 395612 h 395612"/>
              <a:gd name="connsiteX3" fmla="*/ 0 w 4708478"/>
              <a:gd name="connsiteY3" fmla="*/ 395612 h 395612"/>
              <a:gd name="connsiteX4" fmla="*/ 0 w 4708478"/>
              <a:gd name="connsiteY4" fmla="*/ 0 h 3956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08478" h="395612">
                <a:moveTo>
                  <a:pt x="0" y="0"/>
                </a:moveTo>
                <a:lnTo>
                  <a:pt x="4708478" y="0"/>
                </a:lnTo>
                <a:lnTo>
                  <a:pt x="4411157" y="395612"/>
                </a:lnTo>
                <a:lnTo>
                  <a:pt x="0" y="395612"/>
                </a:lnTo>
                <a:lnTo>
                  <a:pt x="0" y="0"/>
                </a:lnTo>
                <a:close/>
              </a:path>
            </a:pathLst>
          </a:custGeom>
          <a:solidFill>
            <a:srgbClr val="E94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ángulo 16"/>
          <p:cNvSpPr/>
          <p:nvPr userDrawn="1"/>
        </p:nvSpPr>
        <p:spPr>
          <a:xfrm>
            <a:off x="5920983" y="278819"/>
            <a:ext cx="748237" cy="397760"/>
          </a:xfrm>
          <a:custGeom>
            <a:avLst/>
            <a:gdLst>
              <a:gd name="connsiteX0" fmla="*/ 0 w 351576"/>
              <a:gd name="connsiteY0" fmla="*/ 0 h 395612"/>
              <a:gd name="connsiteX1" fmla="*/ 351576 w 351576"/>
              <a:gd name="connsiteY1" fmla="*/ 0 h 395612"/>
              <a:gd name="connsiteX2" fmla="*/ 351576 w 351576"/>
              <a:gd name="connsiteY2" fmla="*/ 395612 h 395612"/>
              <a:gd name="connsiteX3" fmla="*/ 0 w 351576"/>
              <a:gd name="connsiteY3" fmla="*/ 395612 h 395612"/>
              <a:gd name="connsiteX4" fmla="*/ 0 w 351576"/>
              <a:gd name="connsiteY4" fmla="*/ 0 h 395612"/>
              <a:gd name="connsiteX0" fmla="*/ 299163 w 650739"/>
              <a:gd name="connsiteY0" fmla="*/ 0 h 400335"/>
              <a:gd name="connsiteX1" fmla="*/ 650739 w 650739"/>
              <a:gd name="connsiteY1" fmla="*/ 0 h 400335"/>
              <a:gd name="connsiteX2" fmla="*/ 650739 w 650739"/>
              <a:gd name="connsiteY2" fmla="*/ 395612 h 400335"/>
              <a:gd name="connsiteX3" fmla="*/ 0 w 650739"/>
              <a:gd name="connsiteY3" fmla="*/ 400335 h 400335"/>
              <a:gd name="connsiteX4" fmla="*/ 299163 w 650739"/>
              <a:gd name="connsiteY4" fmla="*/ 0 h 400335"/>
              <a:gd name="connsiteX0" fmla="*/ 299163 w 650739"/>
              <a:gd name="connsiteY0" fmla="*/ 0 h 405945"/>
              <a:gd name="connsiteX1" fmla="*/ 650739 w 650739"/>
              <a:gd name="connsiteY1" fmla="*/ 0 h 405945"/>
              <a:gd name="connsiteX2" fmla="*/ 381469 w 650739"/>
              <a:gd name="connsiteY2" fmla="*/ 405945 h 405945"/>
              <a:gd name="connsiteX3" fmla="*/ 0 w 650739"/>
              <a:gd name="connsiteY3" fmla="*/ 400335 h 405945"/>
              <a:gd name="connsiteX4" fmla="*/ 299163 w 650739"/>
              <a:gd name="connsiteY4" fmla="*/ 0 h 405945"/>
              <a:gd name="connsiteX0" fmla="*/ 299163 w 650739"/>
              <a:gd name="connsiteY0" fmla="*/ 0 h 417605"/>
              <a:gd name="connsiteX1" fmla="*/ 650739 w 650739"/>
              <a:gd name="connsiteY1" fmla="*/ 0 h 417605"/>
              <a:gd name="connsiteX2" fmla="*/ 381469 w 650739"/>
              <a:gd name="connsiteY2" fmla="*/ 405945 h 417605"/>
              <a:gd name="connsiteX3" fmla="*/ 0 w 650739"/>
              <a:gd name="connsiteY3" fmla="*/ 417605 h 417605"/>
              <a:gd name="connsiteX4" fmla="*/ 299163 w 650739"/>
              <a:gd name="connsiteY4" fmla="*/ 0 h 417605"/>
              <a:gd name="connsiteX0" fmla="*/ 304773 w 656349"/>
              <a:gd name="connsiteY0" fmla="*/ 0 h 405945"/>
              <a:gd name="connsiteX1" fmla="*/ 656349 w 656349"/>
              <a:gd name="connsiteY1" fmla="*/ 0 h 405945"/>
              <a:gd name="connsiteX2" fmla="*/ 387079 w 656349"/>
              <a:gd name="connsiteY2" fmla="*/ 405945 h 405945"/>
              <a:gd name="connsiteX3" fmla="*/ 0 w 656349"/>
              <a:gd name="connsiteY3" fmla="*/ 400336 h 405945"/>
              <a:gd name="connsiteX4" fmla="*/ 304773 w 656349"/>
              <a:gd name="connsiteY4" fmla="*/ 0 h 405945"/>
              <a:gd name="connsiteX0" fmla="*/ 304773 w 656349"/>
              <a:gd name="connsiteY0" fmla="*/ 0 h 406093"/>
              <a:gd name="connsiteX1" fmla="*/ 656349 w 656349"/>
              <a:gd name="connsiteY1" fmla="*/ 0 h 406093"/>
              <a:gd name="connsiteX2" fmla="*/ 387079 w 656349"/>
              <a:gd name="connsiteY2" fmla="*/ 405945 h 406093"/>
              <a:gd name="connsiteX3" fmla="*/ 0 w 656349"/>
              <a:gd name="connsiteY3" fmla="*/ 406093 h 406093"/>
              <a:gd name="connsiteX4" fmla="*/ 304773 w 656349"/>
              <a:gd name="connsiteY4" fmla="*/ 0 h 406093"/>
              <a:gd name="connsiteX0" fmla="*/ 349223 w 700799"/>
              <a:gd name="connsiteY0" fmla="*/ 0 h 412609"/>
              <a:gd name="connsiteX1" fmla="*/ 700799 w 700799"/>
              <a:gd name="connsiteY1" fmla="*/ 0 h 412609"/>
              <a:gd name="connsiteX2" fmla="*/ 431529 w 700799"/>
              <a:gd name="connsiteY2" fmla="*/ 405945 h 412609"/>
              <a:gd name="connsiteX3" fmla="*/ 0 w 700799"/>
              <a:gd name="connsiteY3" fmla="*/ 412609 h 412609"/>
              <a:gd name="connsiteX4" fmla="*/ 349223 w 700799"/>
              <a:gd name="connsiteY4" fmla="*/ 0 h 412609"/>
              <a:gd name="connsiteX0" fmla="*/ 349223 w 700799"/>
              <a:gd name="connsiteY0" fmla="*/ 0 h 412609"/>
              <a:gd name="connsiteX1" fmla="*/ 700799 w 700799"/>
              <a:gd name="connsiteY1" fmla="*/ 0 h 412609"/>
              <a:gd name="connsiteX2" fmla="*/ 412479 w 700799"/>
              <a:gd name="connsiteY2" fmla="*/ 412461 h 412609"/>
              <a:gd name="connsiteX3" fmla="*/ 0 w 700799"/>
              <a:gd name="connsiteY3" fmla="*/ 412609 h 412609"/>
              <a:gd name="connsiteX4" fmla="*/ 349223 w 700799"/>
              <a:gd name="connsiteY4" fmla="*/ 0 h 412609"/>
              <a:gd name="connsiteX0" fmla="*/ 330173 w 681749"/>
              <a:gd name="connsiteY0" fmla="*/ 0 h 412461"/>
              <a:gd name="connsiteX1" fmla="*/ 681749 w 681749"/>
              <a:gd name="connsiteY1" fmla="*/ 0 h 412461"/>
              <a:gd name="connsiteX2" fmla="*/ 393429 w 681749"/>
              <a:gd name="connsiteY2" fmla="*/ 412461 h 412461"/>
              <a:gd name="connsiteX3" fmla="*/ 0 w 681749"/>
              <a:gd name="connsiteY3" fmla="*/ 399577 h 412461"/>
              <a:gd name="connsiteX4" fmla="*/ 330173 w 681749"/>
              <a:gd name="connsiteY4" fmla="*/ 0 h 412461"/>
              <a:gd name="connsiteX0" fmla="*/ 342873 w 694449"/>
              <a:gd name="connsiteY0" fmla="*/ 0 h 412461"/>
              <a:gd name="connsiteX1" fmla="*/ 694449 w 694449"/>
              <a:gd name="connsiteY1" fmla="*/ 0 h 412461"/>
              <a:gd name="connsiteX2" fmla="*/ 406129 w 694449"/>
              <a:gd name="connsiteY2" fmla="*/ 412461 h 412461"/>
              <a:gd name="connsiteX3" fmla="*/ 0 w 694449"/>
              <a:gd name="connsiteY3" fmla="*/ 406093 h 412461"/>
              <a:gd name="connsiteX4" fmla="*/ 342873 w 694449"/>
              <a:gd name="connsiteY4" fmla="*/ 0 h 412461"/>
              <a:gd name="connsiteX0" fmla="*/ 342873 w 694449"/>
              <a:gd name="connsiteY0" fmla="*/ 0 h 412461"/>
              <a:gd name="connsiteX1" fmla="*/ 694449 w 694449"/>
              <a:gd name="connsiteY1" fmla="*/ 0 h 412461"/>
              <a:gd name="connsiteX2" fmla="*/ 380729 w 694449"/>
              <a:gd name="connsiteY2" fmla="*/ 412461 h 412461"/>
              <a:gd name="connsiteX3" fmla="*/ 0 w 694449"/>
              <a:gd name="connsiteY3" fmla="*/ 406093 h 412461"/>
              <a:gd name="connsiteX4" fmla="*/ 342873 w 694449"/>
              <a:gd name="connsiteY4" fmla="*/ 0 h 412461"/>
              <a:gd name="connsiteX0" fmla="*/ 342873 w 694449"/>
              <a:gd name="connsiteY0" fmla="*/ 0 h 412461"/>
              <a:gd name="connsiteX1" fmla="*/ 694449 w 694449"/>
              <a:gd name="connsiteY1" fmla="*/ 0 h 412461"/>
              <a:gd name="connsiteX2" fmla="*/ 361679 w 694449"/>
              <a:gd name="connsiteY2" fmla="*/ 412461 h 412461"/>
              <a:gd name="connsiteX3" fmla="*/ 0 w 694449"/>
              <a:gd name="connsiteY3" fmla="*/ 406093 h 412461"/>
              <a:gd name="connsiteX4" fmla="*/ 342873 w 694449"/>
              <a:gd name="connsiteY4" fmla="*/ 0 h 412461"/>
              <a:gd name="connsiteX0" fmla="*/ 378732 w 730308"/>
              <a:gd name="connsiteY0" fmla="*/ 0 h 418488"/>
              <a:gd name="connsiteX1" fmla="*/ 730308 w 730308"/>
              <a:gd name="connsiteY1" fmla="*/ 0 h 418488"/>
              <a:gd name="connsiteX2" fmla="*/ 397538 w 730308"/>
              <a:gd name="connsiteY2" fmla="*/ 412461 h 418488"/>
              <a:gd name="connsiteX3" fmla="*/ 0 w 730308"/>
              <a:gd name="connsiteY3" fmla="*/ 418488 h 418488"/>
              <a:gd name="connsiteX4" fmla="*/ 378732 w 730308"/>
              <a:gd name="connsiteY4" fmla="*/ 0 h 418488"/>
              <a:gd name="connsiteX0" fmla="*/ 378732 w 730308"/>
              <a:gd name="connsiteY0" fmla="*/ 0 h 418658"/>
              <a:gd name="connsiteX1" fmla="*/ 730308 w 730308"/>
              <a:gd name="connsiteY1" fmla="*/ 0 h 418658"/>
              <a:gd name="connsiteX2" fmla="*/ 385585 w 730308"/>
              <a:gd name="connsiteY2" fmla="*/ 418658 h 418658"/>
              <a:gd name="connsiteX3" fmla="*/ 0 w 730308"/>
              <a:gd name="connsiteY3" fmla="*/ 418488 h 418658"/>
              <a:gd name="connsiteX4" fmla="*/ 378732 w 730308"/>
              <a:gd name="connsiteY4" fmla="*/ 0 h 418658"/>
              <a:gd name="connsiteX0" fmla="*/ 384708 w 736284"/>
              <a:gd name="connsiteY0" fmla="*/ 0 h 418658"/>
              <a:gd name="connsiteX1" fmla="*/ 736284 w 736284"/>
              <a:gd name="connsiteY1" fmla="*/ 0 h 418658"/>
              <a:gd name="connsiteX2" fmla="*/ 391561 w 736284"/>
              <a:gd name="connsiteY2" fmla="*/ 418658 h 418658"/>
              <a:gd name="connsiteX3" fmla="*/ 0 w 736284"/>
              <a:gd name="connsiteY3" fmla="*/ 418488 h 418658"/>
              <a:gd name="connsiteX4" fmla="*/ 384708 w 736284"/>
              <a:gd name="connsiteY4" fmla="*/ 0 h 418658"/>
              <a:gd name="connsiteX0" fmla="*/ 396661 w 748237"/>
              <a:gd name="connsiteY0" fmla="*/ 0 h 418658"/>
              <a:gd name="connsiteX1" fmla="*/ 748237 w 748237"/>
              <a:gd name="connsiteY1" fmla="*/ 0 h 418658"/>
              <a:gd name="connsiteX2" fmla="*/ 403514 w 748237"/>
              <a:gd name="connsiteY2" fmla="*/ 418658 h 418658"/>
              <a:gd name="connsiteX3" fmla="*/ 0 w 748237"/>
              <a:gd name="connsiteY3" fmla="*/ 418488 h 418658"/>
              <a:gd name="connsiteX4" fmla="*/ 396661 w 748237"/>
              <a:gd name="connsiteY4" fmla="*/ 0 h 418658"/>
              <a:gd name="connsiteX0" fmla="*/ 396661 w 748237"/>
              <a:gd name="connsiteY0" fmla="*/ 0 h 418658"/>
              <a:gd name="connsiteX1" fmla="*/ 748237 w 748237"/>
              <a:gd name="connsiteY1" fmla="*/ 0 h 418658"/>
              <a:gd name="connsiteX2" fmla="*/ 403514 w 748237"/>
              <a:gd name="connsiteY2" fmla="*/ 418658 h 418658"/>
              <a:gd name="connsiteX3" fmla="*/ 0 w 748237"/>
              <a:gd name="connsiteY3" fmla="*/ 412291 h 418658"/>
              <a:gd name="connsiteX4" fmla="*/ 396661 w 748237"/>
              <a:gd name="connsiteY4" fmla="*/ 0 h 418658"/>
              <a:gd name="connsiteX0" fmla="*/ 396661 w 748237"/>
              <a:gd name="connsiteY0" fmla="*/ 0 h 412461"/>
              <a:gd name="connsiteX1" fmla="*/ 748237 w 748237"/>
              <a:gd name="connsiteY1" fmla="*/ 0 h 412461"/>
              <a:gd name="connsiteX2" fmla="*/ 361679 w 748237"/>
              <a:gd name="connsiteY2" fmla="*/ 412461 h 412461"/>
              <a:gd name="connsiteX3" fmla="*/ 0 w 748237"/>
              <a:gd name="connsiteY3" fmla="*/ 412291 h 412461"/>
              <a:gd name="connsiteX4" fmla="*/ 396661 w 748237"/>
              <a:gd name="connsiteY4" fmla="*/ 0 h 4124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8237" h="412461">
                <a:moveTo>
                  <a:pt x="396661" y="0"/>
                </a:moveTo>
                <a:lnTo>
                  <a:pt x="748237" y="0"/>
                </a:lnTo>
                <a:lnTo>
                  <a:pt x="361679" y="412461"/>
                </a:lnTo>
                <a:lnTo>
                  <a:pt x="0" y="412291"/>
                </a:lnTo>
                <a:lnTo>
                  <a:pt x="396661" y="0"/>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Imagen 18"/>
          <p:cNvPicPr>
            <a:picLocks noChangeAspect="1"/>
          </p:cNvPicPr>
          <p:nvPr userDrawn="1"/>
        </p:nvPicPr>
        <p:blipFill>
          <a:blip r:embed="rId2"/>
          <a:stretch>
            <a:fillRect/>
          </a:stretch>
        </p:blipFill>
        <p:spPr>
          <a:xfrm>
            <a:off x="8610600" y="177476"/>
            <a:ext cx="3199223" cy="723276"/>
          </a:xfrm>
          <a:prstGeom prst="rect">
            <a:avLst/>
          </a:prstGeom>
        </p:spPr>
      </p:pic>
      <p:cxnSp>
        <p:nvCxnSpPr>
          <p:cNvPr id="31" name="Conector angular 30"/>
          <p:cNvCxnSpPr/>
          <p:nvPr userDrawn="1"/>
        </p:nvCxnSpPr>
        <p:spPr>
          <a:xfrm flipV="1">
            <a:off x="8779041" y="5213601"/>
            <a:ext cx="3199223" cy="1507875"/>
          </a:xfrm>
          <a:prstGeom prst="bentConnector3">
            <a:avLst>
              <a:gd name="adj1" fmla="val 99642"/>
            </a:avLst>
          </a:prstGeom>
          <a:ln w="28575">
            <a:solidFill>
              <a:srgbClr val="E9434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0871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E02553CE-ABEB-40D9-AA17-583EDCE31B3D}" type="datetimeFigureOut">
              <a:rPr lang="en-US" smtClean="0"/>
              <a:t>2/27/2023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3781088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E02553CE-ABEB-40D9-AA17-583EDCE31B3D}" type="datetimeFigureOut">
              <a:rPr lang="en-US" smtClean="0"/>
              <a:t>2/27/2023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1282691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E02553CE-ABEB-40D9-AA17-583EDCE31B3D}" type="datetimeFigureOut">
              <a:rPr lang="en-US" smtClean="0"/>
              <a:t>2/27/2023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4190080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E02553CE-ABEB-40D9-AA17-583EDCE31B3D}" type="datetimeFigureOut">
              <a:rPr lang="en-US" smtClean="0"/>
              <a:t>2/27/2023</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4082495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E02553CE-ABEB-40D9-AA17-583EDCE31B3D}" type="datetimeFigureOut">
              <a:rPr lang="en-US" smtClean="0"/>
              <a:t>2/27/2023</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4226986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02553CE-ABEB-40D9-AA17-583EDCE31B3D}" type="datetimeFigureOut">
              <a:rPr lang="en-US" smtClean="0"/>
              <a:t>2/27/2023</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3859084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E02553CE-ABEB-40D9-AA17-583EDCE31B3D}" type="datetimeFigureOut">
              <a:rPr lang="en-US" smtClean="0"/>
              <a:t>2/27/2023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400724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2553CE-ABEB-40D9-AA17-583EDCE31B3D}" type="datetimeFigureOut">
              <a:rPr lang="en-US" smtClean="0"/>
              <a:t>2/27/2023</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75AD1B-CB85-47FC-BD1E-AA4BC88CEAF4}" type="slidenum">
              <a:rPr lang="en-US" smtClean="0"/>
              <a:t>‹Nº›</a:t>
            </a:fld>
            <a:endParaRPr lang="en-US"/>
          </a:p>
        </p:txBody>
      </p:sp>
    </p:spTree>
    <p:extLst>
      <p:ext uri="{BB962C8B-B14F-4D97-AF65-F5344CB8AC3E}">
        <p14:creationId xmlns:p14="http://schemas.microsoft.com/office/powerpoint/2010/main" val="173595392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a:srcRect l="20027" t="15999" r="63340" b="71927"/>
          <a:stretch/>
        </p:blipFill>
        <p:spPr bwMode="auto">
          <a:xfrm>
            <a:off x="3876004" y="711379"/>
            <a:ext cx="4048667" cy="1608999"/>
          </a:xfrm>
          <a:prstGeom prst="rect">
            <a:avLst/>
          </a:prstGeom>
          <a:ln>
            <a:noFill/>
          </a:ln>
          <a:extLst>
            <a:ext uri="{53640926-AAD7-44D8-BBD7-CCE9431645EC}">
              <a14:shadowObscured xmlns:a14="http://schemas.microsoft.com/office/drawing/2010/main"/>
            </a:ext>
          </a:extLst>
        </p:spPr>
      </p:pic>
      <p:sp>
        <p:nvSpPr>
          <p:cNvPr id="5" name="Proceso alternativo 4"/>
          <p:cNvSpPr/>
          <p:nvPr/>
        </p:nvSpPr>
        <p:spPr>
          <a:xfrm>
            <a:off x="2160622" y="2235699"/>
            <a:ext cx="8421480" cy="3441893"/>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0" b="1" dirty="0" smtClean="0">
                <a:solidFill>
                  <a:schemeClr val="bg1"/>
                </a:solidFill>
                <a:effectLst>
                  <a:outerShdw blurRad="38100" dist="38100" dir="2700000" algn="tl">
                    <a:srgbClr val="000000">
                      <a:alpha val="43137"/>
                    </a:srgbClr>
                  </a:outerShdw>
                </a:effectLst>
                <a:latin typeface="Calibri Light"/>
              </a:rPr>
              <a:t>LIQUIDACIÓN  </a:t>
            </a:r>
            <a:r>
              <a:rPr lang="es-MX" sz="6000" b="1" dirty="0">
                <a:solidFill>
                  <a:schemeClr val="bg1"/>
                </a:solidFill>
                <a:effectLst>
                  <a:outerShdw blurRad="38100" dist="38100" dir="2700000" algn="tl">
                    <a:srgbClr val="000000">
                      <a:alpha val="43137"/>
                    </a:srgbClr>
                  </a:outerShdw>
                </a:effectLst>
                <a:latin typeface="Calibri Light"/>
              </a:rPr>
              <a:t>PRESUPUESTARIA </a:t>
            </a:r>
            <a:r>
              <a:rPr lang="es-MX" sz="6000" b="1" dirty="0" smtClean="0">
                <a:solidFill>
                  <a:schemeClr val="bg1"/>
                </a:solidFill>
                <a:effectLst>
                  <a:outerShdw blurRad="38100" dist="38100" dir="2700000" algn="tl">
                    <a:srgbClr val="000000">
                      <a:alpha val="43137"/>
                    </a:srgbClr>
                  </a:outerShdw>
                </a:effectLst>
                <a:latin typeface="Calibri Light"/>
              </a:rPr>
              <a:t>INGRESOS Y GASTOS 2022</a:t>
            </a:r>
            <a:endParaRPr lang="es-MX" sz="6000" b="1" dirty="0">
              <a:solidFill>
                <a:schemeClr val="bg1"/>
              </a:solidFill>
              <a:effectLst>
                <a:outerShdw blurRad="38100" dist="38100" dir="2700000" algn="tl">
                  <a:srgbClr val="000000">
                    <a:alpha val="43137"/>
                  </a:srgbClr>
                </a:outerShdw>
              </a:effectLst>
              <a:latin typeface="Calibri Light"/>
            </a:endParaRPr>
          </a:p>
        </p:txBody>
      </p:sp>
    </p:spTree>
    <p:extLst>
      <p:ext uri="{BB962C8B-B14F-4D97-AF65-F5344CB8AC3E}">
        <p14:creationId xmlns:p14="http://schemas.microsoft.com/office/powerpoint/2010/main" val="3997392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72277" y="2168583"/>
            <a:ext cx="11304896" cy="4169155"/>
          </a:xfrm>
        </p:spPr>
        <p:txBody>
          <a:bodyPr>
            <a:normAutofit fontScale="92500"/>
          </a:bodyPr>
          <a:lstStyle/>
          <a:p>
            <a:pPr marL="800100" indent="-342900" algn="just">
              <a:lnSpc>
                <a:spcPct val="107000"/>
              </a:lnSpc>
              <a:spcAft>
                <a:spcPts val="0"/>
              </a:spcAft>
              <a:buFont typeface="Courier New" panose="02070309020205020404" pitchFamily="49" charset="0"/>
              <a:buChar char="o"/>
            </a:pPr>
            <a:r>
              <a:rPr lang="es-MX" dirty="0">
                <a:latin typeface="Calibri" panose="020F0502020204030204" pitchFamily="34" charset="0"/>
                <a:ea typeface="Calibri" panose="020F0502020204030204" pitchFamily="34" charset="0"/>
                <a:cs typeface="Times New Roman" panose="02020603050405020304" pitchFamily="18" charset="0"/>
              </a:rPr>
              <a:t>Mediante oficio No. </a:t>
            </a:r>
            <a:r>
              <a:rPr lang="es-MX" dirty="0" smtClean="0">
                <a:latin typeface="Calibri" panose="020F0502020204030204" pitchFamily="34" charset="0"/>
                <a:ea typeface="Calibri" panose="020F0502020204030204" pitchFamily="34" charset="0"/>
                <a:cs typeface="Times New Roman" panose="02020603050405020304" pitchFamily="18" charset="0"/>
              </a:rPr>
              <a:t>GADDMQ-DMF-2023-0180-O de </a:t>
            </a:r>
            <a:r>
              <a:rPr lang="es-ES" dirty="0" smtClean="0">
                <a:latin typeface="Calibri" panose="020F0502020204030204" pitchFamily="34" charset="0"/>
                <a:ea typeface="Calibri" panose="020F0502020204030204" pitchFamily="34" charset="0"/>
                <a:cs typeface="Times New Roman" panose="02020603050405020304" pitchFamily="18" charset="0"/>
              </a:rPr>
              <a:t>16 </a:t>
            </a:r>
            <a:r>
              <a:rPr lang="es-ES" dirty="0">
                <a:latin typeface="Calibri" panose="020F0502020204030204" pitchFamily="34" charset="0"/>
                <a:ea typeface="Calibri" panose="020F0502020204030204" pitchFamily="34" charset="0"/>
                <a:cs typeface="Times New Roman" panose="02020603050405020304" pitchFamily="18" charset="0"/>
              </a:rPr>
              <a:t>de febrero de </a:t>
            </a:r>
            <a:r>
              <a:rPr lang="es-ES" dirty="0" smtClean="0">
                <a:latin typeface="Calibri" panose="020F0502020204030204" pitchFamily="34" charset="0"/>
                <a:ea typeface="Calibri" panose="020F0502020204030204" pitchFamily="34" charset="0"/>
                <a:cs typeface="Times New Roman" panose="02020603050405020304" pitchFamily="18" charset="0"/>
              </a:rPr>
              <a:t>2023 la Dirección Metropolitana Financiera </a:t>
            </a:r>
            <a:r>
              <a:rPr lang="es-ES" dirty="0" smtClean="0">
                <a:latin typeface="Calibri" panose="020F0502020204030204" pitchFamily="34" charset="0"/>
                <a:ea typeface="Calibri" panose="020F0502020204030204" pitchFamily="34" charset="0"/>
                <a:cs typeface="Times New Roman" panose="02020603050405020304" pitchFamily="18" charset="0"/>
              </a:rPr>
              <a:t>remitió </a:t>
            </a:r>
            <a:r>
              <a:rPr lang="es-ES" dirty="0" smtClean="0">
                <a:latin typeface="Calibri" panose="020F0502020204030204" pitchFamily="34" charset="0"/>
                <a:ea typeface="Calibri" panose="020F0502020204030204" pitchFamily="34" charset="0"/>
                <a:cs typeface="Times New Roman" panose="02020603050405020304" pitchFamily="18" charset="0"/>
              </a:rPr>
              <a:t>al Presidente de la Comisión de Presupuesto, Finanzas y Tributación el alcance al informe de Liquidación Presupuestaria 2022 en el cual se incluyen en los cuadros de la ejecución presupuestaria tanto de los ingresos como de los gastos las columnas de traspasos y reforma por separado. </a:t>
            </a:r>
          </a:p>
          <a:p>
            <a:pPr marL="457200" algn="just">
              <a:lnSpc>
                <a:spcPct val="107000"/>
              </a:lnSpc>
              <a:spcAft>
                <a:spcPts val="0"/>
              </a:spcAft>
            </a:pPr>
            <a:endParaRPr lang="es-ES" dirty="0" smtClean="0">
              <a:latin typeface="Calibri" panose="020F0502020204030204" pitchFamily="34" charset="0"/>
              <a:ea typeface="Calibri" panose="020F0502020204030204" pitchFamily="34" charset="0"/>
              <a:cs typeface="Times New Roman" panose="02020603050405020304" pitchFamily="18" charset="0"/>
            </a:endParaRPr>
          </a:p>
          <a:p>
            <a:pPr marL="800100" indent="-342900" algn="just">
              <a:lnSpc>
                <a:spcPct val="107000"/>
              </a:lnSpc>
              <a:spcAft>
                <a:spcPts val="0"/>
              </a:spcAft>
              <a:buFont typeface="Courier New" panose="02070309020205020404" pitchFamily="49" charset="0"/>
              <a:buChar char="o"/>
            </a:pPr>
            <a:r>
              <a:rPr lang="es-ES" dirty="0" smtClean="0">
                <a:latin typeface="Calibri" panose="020F0502020204030204" pitchFamily="34" charset="0"/>
                <a:ea typeface="Calibri" panose="020F0502020204030204" pitchFamily="34" charset="0"/>
                <a:cs typeface="Times New Roman" panose="02020603050405020304" pitchFamily="18" charset="0"/>
              </a:rPr>
              <a:t>Mediante memorando No. GADDMQ-DMF-2023-0214-M </a:t>
            </a:r>
            <a:r>
              <a:rPr lang="es-ES" dirty="0" smtClean="0">
                <a:latin typeface="Calibri" panose="020F0502020204030204" pitchFamily="34" charset="0"/>
                <a:ea typeface="Calibri" panose="020F0502020204030204" pitchFamily="34" charset="0"/>
                <a:cs typeface="Times New Roman" panose="02020603050405020304" pitchFamily="18" charset="0"/>
              </a:rPr>
              <a:t>de </a:t>
            </a:r>
            <a:r>
              <a:rPr lang="es-ES" dirty="0">
                <a:latin typeface="Calibri" panose="020F0502020204030204" pitchFamily="34" charset="0"/>
                <a:ea typeface="Calibri" panose="020F0502020204030204" pitchFamily="34" charset="0"/>
                <a:cs typeface="Times New Roman" panose="02020603050405020304" pitchFamily="18" charset="0"/>
              </a:rPr>
              <a:t>16 de febrero de 2023 la Dirección Metropolitana Financiera </a:t>
            </a:r>
            <a:r>
              <a:rPr lang="es-ES" dirty="0" smtClean="0">
                <a:latin typeface="Calibri" panose="020F0502020204030204" pitchFamily="34" charset="0"/>
                <a:ea typeface="Calibri" panose="020F0502020204030204" pitchFamily="34" charset="0"/>
                <a:cs typeface="Times New Roman" panose="02020603050405020304" pitchFamily="18" charset="0"/>
              </a:rPr>
              <a:t>remitió </a:t>
            </a:r>
            <a:r>
              <a:rPr lang="es-ES" dirty="0">
                <a:latin typeface="Calibri" panose="020F0502020204030204" pitchFamily="34" charset="0"/>
                <a:ea typeface="Calibri" panose="020F0502020204030204" pitchFamily="34" charset="0"/>
                <a:cs typeface="Times New Roman" panose="02020603050405020304" pitchFamily="18" charset="0"/>
              </a:rPr>
              <a:t>al Presidente de la Comisión de Presupuesto, Finanzas y </a:t>
            </a:r>
            <a:r>
              <a:rPr lang="es-ES" dirty="0" smtClean="0">
                <a:latin typeface="Calibri" panose="020F0502020204030204" pitchFamily="34" charset="0"/>
                <a:ea typeface="Calibri" panose="020F0502020204030204" pitchFamily="34" charset="0"/>
                <a:cs typeface="Times New Roman" panose="02020603050405020304" pitchFamily="18" charset="0"/>
              </a:rPr>
              <a:t>Tributación los oficios de </a:t>
            </a:r>
            <a:r>
              <a:rPr lang="es-ES" dirty="0">
                <a:latin typeface="Calibri" panose="020F0502020204030204" pitchFamily="34" charset="0"/>
                <a:ea typeface="Calibri" panose="020F0502020204030204" pitchFamily="34" charset="0"/>
                <a:cs typeface="Times New Roman" panose="02020603050405020304" pitchFamily="18" charset="0"/>
              </a:rPr>
              <a:t>cada una de las </a:t>
            </a:r>
            <a:r>
              <a:rPr lang="es-ES" dirty="0" smtClean="0">
                <a:latin typeface="Calibri" panose="020F0502020204030204" pitchFamily="34" charset="0"/>
                <a:ea typeface="Calibri" panose="020F0502020204030204" pitchFamily="34" charset="0"/>
                <a:cs typeface="Times New Roman" panose="02020603050405020304" pitchFamily="18" charset="0"/>
              </a:rPr>
              <a:t>empresas y entes, así como </a:t>
            </a:r>
            <a:r>
              <a:rPr lang="es-ES" dirty="0">
                <a:latin typeface="Calibri" panose="020F0502020204030204" pitchFamily="34" charset="0"/>
                <a:ea typeface="Calibri" panose="020F0502020204030204" pitchFamily="34" charset="0"/>
                <a:cs typeface="Times New Roman" panose="02020603050405020304" pitchFamily="18" charset="0"/>
              </a:rPr>
              <a:t>el anexo consolidado con el resumen de las respuestas </a:t>
            </a:r>
            <a:r>
              <a:rPr lang="es-ES" dirty="0" smtClean="0">
                <a:latin typeface="Calibri" panose="020F0502020204030204" pitchFamily="34" charset="0"/>
                <a:ea typeface="Calibri" panose="020F0502020204030204" pitchFamily="34" charset="0"/>
                <a:cs typeface="Times New Roman" panose="02020603050405020304" pitchFamily="18" charset="0"/>
              </a:rPr>
              <a:t>recibidas referente a los excedentes.</a:t>
            </a:r>
            <a:endParaRPr lang="es-MX" dirty="0">
              <a:latin typeface="Calibri" panose="020F0502020204030204" pitchFamily="34" charset="0"/>
              <a:ea typeface="Calibri" panose="020F0502020204030204" pitchFamily="34" charset="0"/>
              <a:cs typeface="Times New Roman" panose="02020603050405020304" pitchFamily="18" charset="0"/>
            </a:endParaRPr>
          </a:p>
          <a:p>
            <a:pPr marL="800100" indent="-342900" algn="just">
              <a:lnSpc>
                <a:spcPct val="107000"/>
              </a:lnSpc>
              <a:spcAft>
                <a:spcPts val="0"/>
              </a:spcAft>
              <a:buFont typeface="Courier New" panose="02070309020205020404" pitchFamily="49" charset="0"/>
              <a:buChar char="o"/>
            </a:pPr>
            <a:endParaRPr lang="es-MX" dirty="0" smtClean="0">
              <a:latin typeface="Calibri" panose="020F0502020204030204" pitchFamily="34" charset="0"/>
              <a:ea typeface="Calibri" panose="020F0502020204030204" pitchFamily="34" charset="0"/>
              <a:cs typeface="Times New Roman" panose="02020603050405020304" pitchFamily="18" charset="0"/>
            </a:endParaRPr>
          </a:p>
        </p:txBody>
      </p:sp>
      <p:sp>
        <p:nvSpPr>
          <p:cNvPr id="4" name="Proceso alternativo 3"/>
          <p:cNvSpPr/>
          <p:nvPr/>
        </p:nvSpPr>
        <p:spPr>
          <a:xfrm>
            <a:off x="172277" y="843336"/>
            <a:ext cx="10611337" cy="1016995"/>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3600" b="1" dirty="0" smtClean="0">
                <a:solidFill>
                  <a:schemeClr val="bg1"/>
                </a:solidFill>
                <a:effectLst>
                  <a:outerShdw blurRad="38100" dist="38100" dir="2700000" algn="tl">
                    <a:srgbClr val="000000">
                      <a:alpha val="43137"/>
                    </a:srgbClr>
                  </a:outerShdw>
                </a:effectLst>
                <a:latin typeface="Calibri Light"/>
              </a:rPr>
              <a:t>Sesión No. 120 Ordinaria de la Comisión </a:t>
            </a:r>
            <a:r>
              <a:rPr lang="es-ES" sz="3600" dirty="0">
                <a:latin typeface="Calibri" panose="020F0502020204030204" pitchFamily="34" charset="0"/>
                <a:ea typeface="Calibri" panose="020F0502020204030204" pitchFamily="34" charset="0"/>
                <a:cs typeface="Times New Roman" panose="02020603050405020304" pitchFamily="18" charset="0"/>
              </a:rPr>
              <a:t>de Presupuesto, Finanzas y Tributación</a:t>
            </a:r>
            <a:r>
              <a:rPr lang="es-MX" sz="3600" b="1" dirty="0" smtClean="0">
                <a:solidFill>
                  <a:schemeClr val="bg1"/>
                </a:solidFill>
                <a:effectLst>
                  <a:outerShdw blurRad="38100" dist="38100" dir="2700000" algn="tl">
                    <a:srgbClr val="000000">
                      <a:alpha val="43137"/>
                    </a:srgbClr>
                  </a:outerShdw>
                </a:effectLst>
                <a:latin typeface="Calibri Light"/>
              </a:rPr>
              <a:t> </a:t>
            </a:r>
            <a:endParaRPr lang="es-MX" sz="3600" b="1" dirty="0">
              <a:solidFill>
                <a:schemeClr val="bg1"/>
              </a:solidFill>
              <a:effectLst>
                <a:outerShdw blurRad="38100" dist="38100" dir="2700000" algn="tl">
                  <a:srgbClr val="000000">
                    <a:alpha val="43137"/>
                  </a:srgbClr>
                </a:outerShdw>
              </a:effectLst>
              <a:latin typeface="Calibri Light"/>
            </a:endParaRPr>
          </a:p>
        </p:txBody>
      </p:sp>
    </p:spTree>
    <p:extLst>
      <p:ext uri="{BB962C8B-B14F-4D97-AF65-F5344CB8AC3E}">
        <p14:creationId xmlns:p14="http://schemas.microsoft.com/office/powerpoint/2010/main" val="23792323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72277" y="2168583"/>
            <a:ext cx="11304896" cy="4169155"/>
          </a:xfrm>
        </p:spPr>
        <p:txBody>
          <a:bodyPr>
            <a:normAutofit/>
          </a:bodyPr>
          <a:lstStyle/>
          <a:p>
            <a:pPr marL="800100" indent="-342900" algn="just">
              <a:lnSpc>
                <a:spcPct val="107000"/>
              </a:lnSpc>
              <a:buFont typeface="Courier New" panose="02070309020205020404" pitchFamily="49" charset="0"/>
              <a:buChar char="o"/>
            </a:pPr>
            <a:r>
              <a:rPr lang="es-ES" dirty="0" smtClean="0">
                <a:latin typeface="Calibri" panose="020F0502020204030204" pitchFamily="34" charset="0"/>
                <a:ea typeface="Calibri" panose="020F0502020204030204" pitchFamily="34" charset="0"/>
                <a:cs typeface="Times New Roman" panose="02020603050405020304" pitchFamily="18" charset="0"/>
              </a:rPr>
              <a:t>Mediante </a:t>
            </a:r>
            <a:r>
              <a:rPr lang="es-ES" dirty="0">
                <a:latin typeface="Calibri" panose="020F0502020204030204" pitchFamily="34" charset="0"/>
                <a:ea typeface="Calibri" panose="020F0502020204030204" pitchFamily="34" charset="0"/>
                <a:cs typeface="Times New Roman" panose="02020603050405020304" pitchFamily="18" charset="0"/>
              </a:rPr>
              <a:t>memorando No. GADDMQ-DMF-2023-0215-M de </a:t>
            </a:r>
            <a:r>
              <a:rPr lang="es-ES" dirty="0" smtClean="0">
                <a:latin typeface="Calibri" panose="020F0502020204030204" pitchFamily="34" charset="0"/>
                <a:ea typeface="Calibri" panose="020F0502020204030204" pitchFamily="34" charset="0"/>
                <a:cs typeface="Times New Roman" panose="02020603050405020304" pitchFamily="18" charset="0"/>
              </a:rPr>
              <a:t>16 </a:t>
            </a:r>
            <a:r>
              <a:rPr lang="es-ES" dirty="0">
                <a:latin typeface="Calibri" panose="020F0502020204030204" pitchFamily="34" charset="0"/>
                <a:ea typeface="Calibri" panose="020F0502020204030204" pitchFamily="34" charset="0"/>
                <a:cs typeface="Times New Roman" panose="02020603050405020304" pitchFamily="18" charset="0"/>
              </a:rPr>
              <a:t>de febrero de 2023 la Dirección Metropolitana Financiera remite al Presidente de la Comisión de Presupuesto, Finanzas y Tributación los Estados Financieros del año 2022 del GADDMQ.</a:t>
            </a:r>
            <a:endParaRPr lang="es-MX" dirty="0">
              <a:latin typeface="Calibri" panose="020F0502020204030204" pitchFamily="34" charset="0"/>
              <a:ea typeface="Calibri" panose="020F0502020204030204" pitchFamily="34" charset="0"/>
              <a:cs typeface="Times New Roman" panose="02020603050405020304" pitchFamily="18" charset="0"/>
            </a:endParaRPr>
          </a:p>
          <a:p>
            <a:pPr marL="800100" indent="-342900" algn="just">
              <a:lnSpc>
                <a:spcPct val="107000"/>
              </a:lnSpc>
              <a:spcAft>
                <a:spcPts val="0"/>
              </a:spcAft>
              <a:buFont typeface="Courier New" panose="02070309020205020404" pitchFamily="49" charset="0"/>
              <a:buChar char="o"/>
            </a:pPr>
            <a:endParaRPr lang="es-ES" dirty="0" smtClean="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0"/>
              </a:spcAft>
            </a:pPr>
            <a:endParaRPr lang="es-ES" dirty="0" smtClean="0">
              <a:latin typeface="Calibri" panose="020F0502020204030204" pitchFamily="34" charset="0"/>
              <a:ea typeface="Calibri" panose="020F0502020204030204" pitchFamily="34" charset="0"/>
              <a:cs typeface="Times New Roman" panose="02020603050405020304" pitchFamily="18" charset="0"/>
            </a:endParaRPr>
          </a:p>
          <a:p>
            <a:pPr marL="800100" indent="-342900" algn="just">
              <a:lnSpc>
                <a:spcPct val="107000"/>
              </a:lnSpc>
              <a:spcAft>
                <a:spcPts val="0"/>
              </a:spcAft>
              <a:buFont typeface="Courier New" panose="02070309020205020404" pitchFamily="49" charset="0"/>
              <a:buChar char="o"/>
            </a:pPr>
            <a:endParaRPr lang="es-MX" dirty="0" smtClean="0">
              <a:latin typeface="Calibri" panose="020F0502020204030204" pitchFamily="34" charset="0"/>
              <a:ea typeface="Calibri" panose="020F0502020204030204" pitchFamily="34" charset="0"/>
              <a:cs typeface="Times New Roman" panose="02020603050405020304" pitchFamily="18" charset="0"/>
            </a:endParaRPr>
          </a:p>
        </p:txBody>
      </p:sp>
      <p:sp>
        <p:nvSpPr>
          <p:cNvPr id="4" name="Proceso alternativo 3"/>
          <p:cNvSpPr/>
          <p:nvPr/>
        </p:nvSpPr>
        <p:spPr>
          <a:xfrm>
            <a:off x="172277" y="843336"/>
            <a:ext cx="10611337" cy="1016995"/>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3600" b="1" dirty="0" smtClean="0">
                <a:solidFill>
                  <a:schemeClr val="bg1"/>
                </a:solidFill>
                <a:effectLst>
                  <a:outerShdw blurRad="38100" dist="38100" dir="2700000" algn="tl">
                    <a:srgbClr val="000000">
                      <a:alpha val="43137"/>
                    </a:srgbClr>
                  </a:outerShdw>
                </a:effectLst>
                <a:latin typeface="Calibri Light"/>
              </a:rPr>
              <a:t>Sesión No. 120 Ordinaria de la Comisión </a:t>
            </a:r>
            <a:r>
              <a:rPr lang="es-ES" sz="3600" dirty="0">
                <a:latin typeface="Calibri" panose="020F0502020204030204" pitchFamily="34" charset="0"/>
                <a:ea typeface="Calibri" panose="020F0502020204030204" pitchFamily="34" charset="0"/>
                <a:cs typeface="Times New Roman" panose="02020603050405020304" pitchFamily="18" charset="0"/>
              </a:rPr>
              <a:t>de Presupuesto, Finanzas y Tributación</a:t>
            </a:r>
            <a:r>
              <a:rPr lang="es-MX" sz="3600" b="1" dirty="0" smtClean="0">
                <a:solidFill>
                  <a:schemeClr val="bg1"/>
                </a:solidFill>
                <a:effectLst>
                  <a:outerShdw blurRad="38100" dist="38100" dir="2700000" algn="tl">
                    <a:srgbClr val="000000">
                      <a:alpha val="43137"/>
                    </a:srgbClr>
                  </a:outerShdw>
                </a:effectLst>
                <a:latin typeface="Calibri Light"/>
              </a:rPr>
              <a:t> </a:t>
            </a:r>
            <a:endParaRPr lang="es-MX" sz="3600" b="1" dirty="0">
              <a:solidFill>
                <a:schemeClr val="bg1"/>
              </a:solidFill>
              <a:effectLst>
                <a:outerShdw blurRad="38100" dist="38100" dir="2700000" algn="tl">
                  <a:srgbClr val="000000">
                    <a:alpha val="43137"/>
                  </a:srgbClr>
                </a:outerShdw>
              </a:effectLst>
              <a:latin typeface="Calibri Light"/>
            </a:endParaRPr>
          </a:p>
        </p:txBody>
      </p:sp>
    </p:spTree>
    <p:extLst>
      <p:ext uri="{BB962C8B-B14F-4D97-AF65-F5344CB8AC3E}">
        <p14:creationId xmlns:p14="http://schemas.microsoft.com/office/powerpoint/2010/main" val="40150121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ceso alternativo 4"/>
          <p:cNvSpPr/>
          <p:nvPr/>
        </p:nvSpPr>
        <p:spPr>
          <a:xfrm>
            <a:off x="1772591" y="2226366"/>
            <a:ext cx="8574158" cy="1881809"/>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600" b="1" dirty="0" smtClean="0">
                <a:solidFill>
                  <a:schemeClr val="bg1"/>
                </a:solidFill>
                <a:effectLst>
                  <a:outerShdw blurRad="38100" dist="38100" dir="2700000" algn="tl">
                    <a:srgbClr val="000000">
                      <a:alpha val="43137"/>
                    </a:srgbClr>
                  </a:outerShdw>
                </a:effectLst>
                <a:latin typeface="Calibri Light"/>
              </a:rPr>
              <a:t>GRACIAS</a:t>
            </a:r>
            <a:endParaRPr lang="es-MX" sz="9600" b="1" dirty="0">
              <a:solidFill>
                <a:schemeClr val="bg1"/>
              </a:solidFill>
              <a:effectLst>
                <a:outerShdw blurRad="38100" dist="38100" dir="2700000" algn="tl">
                  <a:srgbClr val="000000">
                    <a:alpha val="43137"/>
                  </a:srgbClr>
                </a:outerShdw>
              </a:effectLst>
              <a:latin typeface="Calibri Light"/>
            </a:endParaRPr>
          </a:p>
        </p:txBody>
      </p:sp>
    </p:spTree>
    <p:extLst>
      <p:ext uri="{BB962C8B-B14F-4D97-AF65-F5344CB8AC3E}">
        <p14:creationId xmlns:p14="http://schemas.microsoft.com/office/powerpoint/2010/main" val="35433586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ceso alternativo 5"/>
          <p:cNvSpPr/>
          <p:nvPr/>
        </p:nvSpPr>
        <p:spPr>
          <a:xfrm>
            <a:off x="304799" y="786146"/>
            <a:ext cx="4491790" cy="746454"/>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200" b="1" dirty="0" smtClean="0">
                <a:solidFill>
                  <a:schemeClr val="bg1"/>
                </a:solidFill>
                <a:effectLst>
                  <a:outerShdw blurRad="38100" dist="38100" dir="2700000" algn="tl">
                    <a:srgbClr val="000000">
                      <a:alpha val="43137"/>
                    </a:srgbClr>
                  </a:outerShdw>
                </a:effectLst>
                <a:latin typeface="Calibri Light"/>
              </a:rPr>
              <a:t>BASE LEGAL: COOTAD</a:t>
            </a:r>
            <a:endParaRPr lang="es-MX" sz="3200" b="1" dirty="0">
              <a:solidFill>
                <a:schemeClr val="bg1"/>
              </a:solidFill>
              <a:effectLst>
                <a:outerShdw blurRad="38100" dist="38100" dir="2700000" algn="tl">
                  <a:srgbClr val="000000">
                    <a:alpha val="43137"/>
                  </a:srgbClr>
                </a:outerShdw>
              </a:effectLst>
              <a:latin typeface="Calibri Light"/>
            </a:endParaRPr>
          </a:p>
        </p:txBody>
      </p:sp>
      <p:sp>
        <p:nvSpPr>
          <p:cNvPr id="7" name="CuadroTexto 6"/>
          <p:cNvSpPr txBox="1"/>
          <p:nvPr/>
        </p:nvSpPr>
        <p:spPr>
          <a:xfrm>
            <a:off x="727959" y="5242381"/>
            <a:ext cx="10508737" cy="783193"/>
          </a:xfrm>
          <a:prstGeom prst="round2Diag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just"/>
            <a:r>
              <a:rPr lang="es-ES" sz="2000" b="1" i="1" dirty="0">
                <a:latin typeface="+mj-lt"/>
              </a:rPr>
              <a:t>“Art. 265.- Plazo de liquidación. - </a:t>
            </a:r>
            <a:r>
              <a:rPr lang="es-ES" sz="2000" i="1" dirty="0">
                <a:latin typeface="+mj-lt"/>
              </a:rPr>
              <a:t>La unidad financiera o quien haga sus veces procederá a la liquidación del presupuesto del ejercicio anterior, hasta el 31 de </a:t>
            </a:r>
            <a:r>
              <a:rPr lang="es-ES" sz="2000" i="1" dirty="0" smtClean="0">
                <a:latin typeface="+mj-lt"/>
              </a:rPr>
              <a:t>enero </a:t>
            </a:r>
            <a:r>
              <a:rPr lang="es-ES" sz="2000" i="1" dirty="0">
                <a:latin typeface="+mj-lt"/>
              </a:rPr>
              <a:t>(…)”</a:t>
            </a:r>
            <a:endParaRPr lang="es-MX" sz="2000" i="1" dirty="0">
              <a:latin typeface="+mj-lt"/>
            </a:endParaRPr>
          </a:p>
        </p:txBody>
      </p:sp>
      <p:sp>
        <p:nvSpPr>
          <p:cNvPr id="11" name="CuadroTexto 10"/>
          <p:cNvSpPr txBox="1"/>
          <p:nvPr/>
        </p:nvSpPr>
        <p:spPr>
          <a:xfrm>
            <a:off x="727960" y="1872635"/>
            <a:ext cx="10508737" cy="3166824"/>
          </a:xfrm>
          <a:prstGeom prst="round2Diag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just"/>
            <a:r>
              <a:rPr lang="es-ES" sz="2000" b="1" i="1" dirty="0">
                <a:latin typeface="+mj-lt"/>
              </a:rPr>
              <a:t>“Art. 263.- Plazo de clausura. -  </a:t>
            </a:r>
            <a:r>
              <a:rPr lang="es-ES" sz="2000" i="1" dirty="0">
                <a:latin typeface="+mj-lt"/>
              </a:rPr>
              <a:t>El cierre de las cuentas y la clausura definitiva del presupuesto se efectuará al 31 de diciembre de cada año.</a:t>
            </a:r>
          </a:p>
          <a:p>
            <a:pPr lvl="0" algn="just"/>
            <a:endParaRPr lang="es-EC" sz="2000" i="1" dirty="0">
              <a:latin typeface="+mj-lt"/>
            </a:endParaRPr>
          </a:p>
          <a:p>
            <a:pPr algn="just"/>
            <a:r>
              <a:rPr lang="es-ES" sz="2000" i="1" dirty="0">
                <a:latin typeface="+mj-lt"/>
              </a:rPr>
              <a:t>Los ingresos que se recauden con posterioridad a esa fecha se acreditarán en el presupuesto vigente a la fecha en que se perciban, aun cuando hayan sido considerados en el presupuesto anterior.</a:t>
            </a:r>
          </a:p>
          <a:p>
            <a:pPr algn="just"/>
            <a:endParaRPr lang="es-EC" sz="2000" i="1" dirty="0">
              <a:latin typeface="+mj-lt"/>
            </a:endParaRPr>
          </a:p>
          <a:p>
            <a:pPr algn="just"/>
            <a:r>
              <a:rPr lang="es-ES" sz="2000" i="1" dirty="0">
                <a:latin typeface="+mj-lt"/>
              </a:rPr>
              <a:t>Después del 31 de diciembre no se podrán contraer obligaciones que afecten al presupuesto del ejercicio anterior.”</a:t>
            </a:r>
            <a:endParaRPr lang="es-MX" sz="2000" i="1" dirty="0">
              <a:latin typeface="+mj-lt"/>
            </a:endParaRPr>
          </a:p>
        </p:txBody>
      </p:sp>
    </p:spTree>
    <p:extLst>
      <p:ext uri="{BB962C8B-B14F-4D97-AF65-F5344CB8AC3E}">
        <p14:creationId xmlns:p14="http://schemas.microsoft.com/office/powerpoint/2010/main" val="17194426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ceso alternativo 5"/>
          <p:cNvSpPr/>
          <p:nvPr/>
        </p:nvSpPr>
        <p:spPr>
          <a:xfrm>
            <a:off x="304799" y="786146"/>
            <a:ext cx="4491790" cy="746454"/>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200" b="1" dirty="0" smtClean="0">
                <a:solidFill>
                  <a:schemeClr val="bg1"/>
                </a:solidFill>
                <a:effectLst>
                  <a:outerShdw blurRad="38100" dist="38100" dir="2700000" algn="tl">
                    <a:srgbClr val="000000">
                      <a:alpha val="43137"/>
                    </a:srgbClr>
                  </a:outerShdw>
                </a:effectLst>
                <a:latin typeface="Calibri Light"/>
              </a:rPr>
              <a:t>BASE LEGAL: </a:t>
            </a:r>
            <a:r>
              <a:rPr lang="es-MX" sz="3200" b="1" dirty="0">
                <a:solidFill>
                  <a:schemeClr val="bg1"/>
                </a:solidFill>
                <a:effectLst>
                  <a:outerShdw blurRad="38100" dist="38100" dir="2700000" algn="tl">
                    <a:srgbClr val="000000">
                      <a:alpha val="43137"/>
                    </a:srgbClr>
                  </a:outerShdw>
                </a:effectLst>
                <a:latin typeface="Calibri Light"/>
              </a:rPr>
              <a:t>COPLAFIP</a:t>
            </a:r>
          </a:p>
        </p:txBody>
      </p:sp>
      <p:sp>
        <p:nvSpPr>
          <p:cNvPr id="11" name="CuadroTexto 10"/>
          <p:cNvSpPr txBox="1"/>
          <p:nvPr/>
        </p:nvSpPr>
        <p:spPr>
          <a:xfrm>
            <a:off x="711918" y="2514319"/>
            <a:ext cx="10508737" cy="1804749"/>
          </a:xfrm>
          <a:prstGeom prst="round2Diag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ES" sz="2000" b="1" i="1" dirty="0">
                <a:latin typeface="+mj-lt"/>
              </a:rPr>
              <a:t>Art. 121.- Clausura del presupuesto.</a:t>
            </a:r>
            <a:endParaRPr lang="es-EC" sz="2000" b="1" i="1" dirty="0">
              <a:latin typeface="+mj-lt"/>
            </a:endParaRPr>
          </a:p>
          <a:p>
            <a:pPr lvl="0" algn="just"/>
            <a:endParaRPr lang="es-EC" sz="2000" b="1" i="1" dirty="0">
              <a:latin typeface="+mj-lt"/>
            </a:endParaRPr>
          </a:p>
          <a:p>
            <a:pPr algn="just"/>
            <a:r>
              <a:rPr lang="es-ES" sz="2000" i="1" dirty="0" smtClean="0">
                <a:latin typeface="+mj-lt"/>
              </a:rPr>
              <a:t>“Los </a:t>
            </a:r>
            <a:r>
              <a:rPr lang="es-ES" sz="2000" i="1" dirty="0">
                <a:latin typeface="+mj-lt"/>
              </a:rPr>
              <a:t>presupuestos anuales del sector público se clausurarán el 31 de diciembre de cada año. Después de esa fecha no se podrán contraer compromisos ni obligaciones, ni realizar acciones u operaciones de ninguna naturaleza, que afecten al presupuesto clausurado</a:t>
            </a:r>
            <a:r>
              <a:rPr lang="es-ES" sz="2000" i="1" dirty="0" smtClean="0">
                <a:latin typeface="+mj-lt"/>
              </a:rPr>
              <a:t>.”</a:t>
            </a:r>
            <a:endParaRPr lang="es-EC" sz="2000" i="1" dirty="0">
              <a:latin typeface="+mj-lt"/>
            </a:endParaRPr>
          </a:p>
        </p:txBody>
      </p:sp>
    </p:spTree>
    <p:extLst>
      <p:ext uri="{BB962C8B-B14F-4D97-AF65-F5344CB8AC3E}">
        <p14:creationId xmlns:p14="http://schemas.microsoft.com/office/powerpoint/2010/main" val="4373516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ceso alternativo 5"/>
          <p:cNvSpPr/>
          <p:nvPr/>
        </p:nvSpPr>
        <p:spPr>
          <a:xfrm>
            <a:off x="304799" y="786146"/>
            <a:ext cx="7891550" cy="746454"/>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200" b="1" dirty="0" smtClean="0">
                <a:solidFill>
                  <a:schemeClr val="bg1"/>
                </a:solidFill>
                <a:effectLst>
                  <a:outerShdw blurRad="38100" dist="38100" dir="2700000" algn="tl">
                    <a:srgbClr val="000000">
                      <a:alpha val="43137"/>
                    </a:srgbClr>
                  </a:outerShdw>
                </a:effectLst>
                <a:latin typeface="Calibri Light"/>
              </a:rPr>
              <a:t>BASE LEGAL: Reglamento General del COPLAFIP</a:t>
            </a:r>
            <a:endParaRPr lang="es-MX" sz="3200" b="1" dirty="0">
              <a:solidFill>
                <a:schemeClr val="bg1"/>
              </a:solidFill>
              <a:effectLst>
                <a:outerShdw blurRad="38100" dist="38100" dir="2700000" algn="tl">
                  <a:srgbClr val="000000">
                    <a:alpha val="43137"/>
                  </a:srgbClr>
                </a:outerShdw>
              </a:effectLst>
              <a:latin typeface="Calibri Light"/>
            </a:endParaRPr>
          </a:p>
        </p:txBody>
      </p:sp>
      <p:sp>
        <p:nvSpPr>
          <p:cNvPr id="11" name="CuadroTexto 10"/>
          <p:cNvSpPr txBox="1"/>
          <p:nvPr/>
        </p:nvSpPr>
        <p:spPr>
          <a:xfrm>
            <a:off x="583582" y="1776382"/>
            <a:ext cx="10508737" cy="4188381"/>
          </a:xfrm>
          <a:prstGeom prst="round2Diag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ES" sz="2000" b="1" i="1" dirty="0">
                <a:latin typeface="+mj-lt"/>
              </a:rPr>
              <a:t>Art. 157.- Base de registro de la información financiera en el componente de contabilidad gubernamental.</a:t>
            </a:r>
            <a:endParaRPr lang="es-EC" sz="2000" b="1" i="1" dirty="0">
              <a:latin typeface="+mj-lt"/>
            </a:endParaRPr>
          </a:p>
          <a:p>
            <a:pPr lvl="0" algn="just"/>
            <a:endParaRPr lang="es-EC" sz="2000" i="1" dirty="0">
              <a:latin typeface="+mj-lt"/>
            </a:endParaRPr>
          </a:p>
          <a:p>
            <a:pPr algn="just"/>
            <a:r>
              <a:rPr lang="es-ES" sz="2000" i="1" dirty="0">
                <a:latin typeface="+mj-lt"/>
              </a:rPr>
              <a:t>La información financiera se deberá registrar sobre la base del devengado.  </a:t>
            </a:r>
            <a:endParaRPr lang="es-ES" sz="2000" i="1" dirty="0" smtClean="0">
              <a:latin typeface="+mj-lt"/>
            </a:endParaRPr>
          </a:p>
          <a:p>
            <a:pPr algn="just"/>
            <a:r>
              <a:rPr lang="es-ES" sz="2000" i="1" dirty="0" smtClean="0">
                <a:latin typeface="+mj-lt"/>
              </a:rPr>
              <a:t>Por </a:t>
            </a:r>
            <a:r>
              <a:rPr lang="es-ES" sz="2000" i="1" dirty="0">
                <a:latin typeface="+mj-lt"/>
              </a:rPr>
              <a:t>base devengada se entiende que los flujos se registran cuando se crea, transforma, intercambia, transfiere o extingue un valor económico. Es decir, los efectos de los eventos económicos se registran en el momento en el que ocurren, independientemente de que se haya efectuado o esté pendiente el cobro o el pago de efectivo. En general, el momento que se les atribuye es el momento en el cual cambia la propiedad de los bienes, se suministran los servicios, se crea la obligación de pagar impuestos, surge un derecho al pago de una prestación social o se establece otro derecho incondicional.</a:t>
            </a:r>
            <a:endParaRPr lang="es-EC" sz="2000" i="1" dirty="0">
              <a:latin typeface="+mj-lt"/>
            </a:endParaRPr>
          </a:p>
          <a:p>
            <a:pPr algn="just"/>
            <a:r>
              <a:rPr lang="es-ES" sz="2000" i="1" dirty="0">
                <a:latin typeface="+mj-lt"/>
              </a:rPr>
              <a:t>Solamente para fines analíticos se podrán considerar también la base caja o la base mixta.</a:t>
            </a:r>
            <a:endParaRPr lang="es-EC" sz="2000" i="1" dirty="0">
              <a:latin typeface="+mj-lt"/>
            </a:endParaRPr>
          </a:p>
        </p:txBody>
      </p:sp>
    </p:spTree>
    <p:extLst>
      <p:ext uri="{BB962C8B-B14F-4D97-AF65-F5344CB8AC3E}">
        <p14:creationId xmlns:p14="http://schemas.microsoft.com/office/powerpoint/2010/main" val="338229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ceso alternativo 5"/>
          <p:cNvSpPr/>
          <p:nvPr/>
        </p:nvSpPr>
        <p:spPr>
          <a:xfrm>
            <a:off x="304799" y="786146"/>
            <a:ext cx="2779595" cy="746454"/>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200" b="1" dirty="0" smtClean="0">
                <a:solidFill>
                  <a:schemeClr val="bg1"/>
                </a:solidFill>
                <a:effectLst>
                  <a:outerShdw blurRad="38100" dist="38100" dir="2700000" algn="tl">
                    <a:srgbClr val="000000">
                      <a:alpha val="43137"/>
                    </a:srgbClr>
                  </a:outerShdw>
                </a:effectLst>
                <a:latin typeface="Calibri Light"/>
              </a:rPr>
              <a:t>DEFINICIONES</a:t>
            </a:r>
            <a:endParaRPr lang="es-MX" sz="3200" b="1" dirty="0">
              <a:solidFill>
                <a:schemeClr val="bg1"/>
              </a:solidFill>
              <a:effectLst>
                <a:outerShdw blurRad="38100" dist="38100" dir="2700000" algn="tl">
                  <a:srgbClr val="000000">
                    <a:alpha val="43137"/>
                  </a:srgbClr>
                </a:outerShdw>
              </a:effectLst>
              <a:latin typeface="Calibri Light"/>
            </a:endParaRPr>
          </a:p>
        </p:txBody>
      </p:sp>
      <p:sp>
        <p:nvSpPr>
          <p:cNvPr id="7" name="CuadroTexto 6"/>
          <p:cNvSpPr txBox="1"/>
          <p:nvPr/>
        </p:nvSpPr>
        <p:spPr>
          <a:xfrm>
            <a:off x="727961" y="5402802"/>
            <a:ext cx="10508737" cy="442674"/>
          </a:xfrm>
          <a:prstGeom prst="round2Diag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s-MX" sz="2000" b="1" dirty="0" smtClean="0">
                <a:latin typeface="+mj-lt"/>
              </a:rPr>
              <a:t>Codificado</a:t>
            </a:r>
            <a:r>
              <a:rPr lang="es-MX" sz="2000" b="1" dirty="0">
                <a:latin typeface="+mj-lt"/>
              </a:rPr>
              <a:t>: </a:t>
            </a:r>
            <a:r>
              <a:rPr lang="es-MX" sz="2000" dirty="0">
                <a:latin typeface="+mj-lt"/>
              </a:rPr>
              <a:t>Incorpora las reformas realizadas al presupuesto inicial a la fecha de corte.</a:t>
            </a:r>
          </a:p>
        </p:txBody>
      </p:sp>
      <p:sp>
        <p:nvSpPr>
          <p:cNvPr id="11" name="CuadroTexto 10"/>
          <p:cNvSpPr txBox="1"/>
          <p:nvPr/>
        </p:nvSpPr>
        <p:spPr>
          <a:xfrm>
            <a:off x="727963" y="2025693"/>
            <a:ext cx="10508737" cy="783193"/>
          </a:xfrm>
          <a:prstGeom prst="round2Diag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s-MX" sz="2000" b="1" dirty="0" smtClean="0">
                <a:latin typeface="+mj-lt"/>
              </a:rPr>
              <a:t>Asignación Presupuestaria: </a:t>
            </a:r>
            <a:r>
              <a:rPr lang="es-MX" sz="2000" dirty="0" smtClean="0">
                <a:latin typeface="+mj-lt"/>
              </a:rPr>
              <a:t>Presupuesto aprobado, </a:t>
            </a:r>
            <a:r>
              <a:rPr lang="es-MX" sz="2000" dirty="0">
                <a:latin typeface="+mj-lt"/>
              </a:rPr>
              <a:t>Ordenanza PMU No. 006-2021 de </a:t>
            </a:r>
            <a:r>
              <a:rPr lang="es-MX" sz="2000" dirty="0" smtClean="0">
                <a:latin typeface="+mj-lt"/>
              </a:rPr>
              <a:t>7 </a:t>
            </a:r>
            <a:r>
              <a:rPr lang="es-MX" sz="2000" dirty="0">
                <a:latin typeface="+mj-lt"/>
              </a:rPr>
              <a:t>de diciembre de 2021.</a:t>
            </a:r>
          </a:p>
        </p:txBody>
      </p:sp>
      <p:sp>
        <p:nvSpPr>
          <p:cNvPr id="8" name="CuadroTexto 7"/>
          <p:cNvSpPr txBox="1"/>
          <p:nvPr/>
        </p:nvSpPr>
        <p:spPr>
          <a:xfrm>
            <a:off x="727962" y="3373898"/>
            <a:ext cx="10508737" cy="1464231"/>
          </a:xfrm>
          <a:prstGeom prst="round2Diag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s-MX" sz="2000" b="1" dirty="0" smtClean="0">
                <a:latin typeface="+mj-lt"/>
              </a:rPr>
              <a:t>Modificación (reforma) presupuestaria: </a:t>
            </a:r>
            <a:r>
              <a:rPr lang="es-MX" sz="2000" dirty="0">
                <a:latin typeface="+mj-lt"/>
              </a:rPr>
              <a:t>C</a:t>
            </a:r>
            <a:r>
              <a:rPr lang="es-MX" sz="2000" dirty="0" smtClean="0">
                <a:latin typeface="+mj-lt"/>
              </a:rPr>
              <a:t>ambios </a:t>
            </a:r>
            <a:r>
              <a:rPr lang="es-MX" sz="2000" dirty="0">
                <a:latin typeface="+mj-lt"/>
              </a:rPr>
              <a:t>o variaciones que se producen respecto del presupuesto aprobado, los cuales surgen por necesidades de la ejecución presupuestaria. Pueden implicar la afectación del monto original del presupuesto o la reasignación entre los rubros componentes de los ingresos e ítems de los gastos al nivel de sus estructuras presupuestarias.</a:t>
            </a:r>
          </a:p>
        </p:txBody>
      </p:sp>
    </p:spTree>
    <p:extLst>
      <p:ext uri="{BB962C8B-B14F-4D97-AF65-F5344CB8AC3E}">
        <p14:creationId xmlns:p14="http://schemas.microsoft.com/office/powerpoint/2010/main" val="42264283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ceso alternativo 7"/>
          <p:cNvSpPr/>
          <p:nvPr/>
        </p:nvSpPr>
        <p:spPr>
          <a:xfrm>
            <a:off x="172277" y="843336"/>
            <a:ext cx="10495724" cy="501823"/>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3600" b="1" dirty="0" smtClean="0">
                <a:solidFill>
                  <a:schemeClr val="bg1"/>
                </a:solidFill>
                <a:effectLst>
                  <a:outerShdw blurRad="38100" dist="38100" dir="2700000" algn="tl">
                    <a:srgbClr val="000000">
                      <a:alpha val="43137"/>
                    </a:srgbClr>
                  </a:outerShdw>
                </a:effectLst>
                <a:latin typeface="Calibri Light"/>
              </a:rPr>
              <a:t>LIQUIDACIÓN PRESUPUESTARIA DE INGRESOS</a:t>
            </a:r>
            <a:endParaRPr lang="es-MX" sz="3600" b="1" dirty="0">
              <a:solidFill>
                <a:schemeClr val="bg1"/>
              </a:solidFill>
              <a:effectLst>
                <a:outerShdw blurRad="38100" dist="38100" dir="2700000" algn="tl">
                  <a:srgbClr val="000000">
                    <a:alpha val="43137"/>
                  </a:srgbClr>
                </a:outerShdw>
              </a:effectLst>
              <a:latin typeface="Calibri Light"/>
            </a:endParaRPr>
          </a:p>
        </p:txBody>
      </p:sp>
      <p:sp>
        <p:nvSpPr>
          <p:cNvPr id="15" name="Rectángulo 14"/>
          <p:cNvSpPr/>
          <p:nvPr/>
        </p:nvSpPr>
        <p:spPr>
          <a:xfrm>
            <a:off x="1355264" y="5442827"/>
            <a:ext cx="3234944" cy="400110"/>
          </a:xfrm>
          <a:prstGeom prst="rect">
            <a:avLst/>
          </a:prstGeom>
        </p:spPr>
        <p:txBody>
          <a:bodyPr wrap="square">
            <a:spAutoFit/>
          </a:bodyPr>
          <a:lstStyle/>
          <a:p>
            <a:r>
              <a:rPr lang="es-MX" sz="1000" dirty="0">
                <a:solidFill>
                  <a:srgbClr val="000000"/>
                </a:solidFill>
                <a:latin typeface="Calibri Light" panose="020F0302020204030204" pitchFamily="34" charset="0"/>
                <a:cs typeface="Calibri Light" panose="020F0302020204030204" pitchFamily="34" charset="0"/>
              </a:rPr>
              <a:t>Fuente: SIPARI </a:t>
            </a:r>
          </a:p>
          <a:p>
            <a:r>
              <a:rPr lang="es-MX" sz="1000" dirty="0">
                <a:solidFill>
                  <a:srgbClr val="000000"/>
                </a:solidFill>
                <a:latin typeface="Calibri Light" panose="020F0302020204030204" pitchFamily="34" charset="0"/>
                <a:cs typeface="Calibri Light" panose="020F0302020204030204" pitchFamily="34" charset="0"/>
              </a:rPr>
              <a:t>Elaborado: Unidad de Presupuesto </a:t>
            </a:r>
            <a:endParaRPr lang="es-MX" sz="1000" dirty="0">
              <a:latin typeface="Calibri Light" panose="020F0302020204030204" pitchFamily="34" charset="0"/>
              <a:cs typeface="Calibri Light" panose="020F030202020403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3373670476"/>
              </p:ext>
            </p:extLst>
          </p:nvPr>
        </p:nvGraphicFramePr>
        <p:xfrm>
          <a:off x="1355264" y="1886122"/>
          <a:ext cx="8996854" cy="3415852"/>
        </p:xfrm>
        <a:graphic>
          <a:graphicData uri="http://schemas.openxmlformats.org/drawingml/2006/table">
            <a:tbl>
              <a:tblPr/>
              <a:tblGrid>
                <a:gridCol w="4260361">
                  <a:extLst>
                    <a:ext uri="{9D8B030D-6E8A-4147-A177-3AD203B41FA5}">
                      <a16:colId xmlns:a16="http://schemas.microsoft.com/office/drawing/2014/main" val="4118889625"/>
                    </a:ext>
                  </a:extLst>
                </a:gridCol>
                <a:gridCol w="1540188">
                  <a:extLst>
                    <a:ext uri="{9D8B030D-6E8A-4147-A177-3AD203B41FA5}">
                      <a16:colId xmlns:a16="http://schemas.microsoft.com/office/drawing/2014/main" val="1905880809"/>
                    </a:ext>
                  </a:extLst>
                </a:gridCol>
                <a:gridCol w="1507066">
                  <a:extLst>
                    <a:ext uri="{9D8B030D-6E8A-4147-A177-3AD203B41FA5}">
                      <a16:colId xmlns:a16="http://schemas.microsoft.com/office/drawing/2014/main" val="1133690357"/>
                    </a:ext>
                  </a:extLst>
                </a:gridCol>
                <a:gridCol w="1689239">
                  <a:extLst>
                    <a:ext uri="{9D8B030D-6E8A-4147-A177-3AD203B41FA5}">
                      <a16:colId xmlns:a16="http://schemas.microsoft.com/office/drawing/2014/main" val="2619529160"/>
                    </a:ext>
                  </a:extLst>
                </a:gridCol>
              </a:tblGrid>
              <a:tr h="664194">
                <a:tc>
                  <a:txBody>
                    <a:bodyPr/>
                    <a:lstStyle/>
                    <a:p>
                      <a:pPr algn="ctr" fontAlgn="ctr"/>
                      <a:r>
                        <a:rPr lang="es-EC" sz="1400" b="1" i="0" u="none" strike="noStrike" dirty="0">
                          <a:solidFill>
                            <a:srgbClr val="FFFFFF"/>
                          </a:solidFill>
                          <a:effectLst/>
                          <a:latin typeface="Calibri Light" panose="020F0302020204030204" pitchFamily="34" charset="0"/>
                        </a:rPr>
                        <a:t>Grupo de Ingreso</a:t>
                      </a:r>
                    </a:p>
                  </a:txBody>
                  <a:tcPr marL="0" marR="0" marT="0" marB="0" anchor="ctr">
                    <a:lnL>
                      <a:noFill/>
                    </a:lnL>
                    <a:lnR>
                      <a:noFill/>
                    </a:lnR>
                    <a:lnT>
                      <a:noFill/>
                    </a:lnT>
                    <a:lnB w="6350" cap="flat" cmpd="sng" algn="ctr">
                      <a:solidFill>
                        <a:srgbClr val="9BC2E6"/>
                      </a:solidFill>
                      <a:prstDash val="solid"/>
                      <a:round/>
                      <a:headEnd type="none" w="med" len="med"/>
                      <a:tailEnd type="none" w="med" len="med"/>
                    </a:lnB>
                    <a:solidFill>
                      <a:srgbClr val="002060"/>
                    </a:solidFill>
                  </a:tcPr>
                </a:tc>
                <a:tc>
                  <a:txBody>
                    <a:bodyPr/>
                    <a:lstStyle/>
                    <a:p>
                      <a:pPr algn="ctr" fontAlgn="ctr"/>
                      <a:r>
                        <a:rPr lang="es-EC" sz="1400" b="1" i="0" u="none" strike="noStrike" dirty="0">
                          <a:solidFill>
                            <a:srgbClr val="FFFFFF"/>
                          </a:solidFill>
                          <a:effectLst/>
                          <a:latin typeface="Calibri Light" panose="020F0302020204030204" pitchFamily="34" charset="0"/>
                        </a:rPr>
                        <a:t> Codificado 2022</a:t>
                      </a:r>
                    </a:p>
                  </a:txBody>
                  <a:tcPr marL="0" marR="0" marT="0" marB="0" anchor="ctr">
                    <a:lnL>
                      <a:noFill/>
                    </a:lnL>
                    <a:lnR>
                      <a:noFill/>
                    </a:lnR>
                    <a:lnT>
                      <a:noFill/>
                    </a:lnT>
                    <a:lnB w="6350" cap="flat" cmpd="sng" algn="ctr">
                      <a:solidFill>
                        <a:srgbClr val="9BC2E6"/>
                      </a:solidFill>
                      <a:prstDash val="solid"/>
                      <a:round/>
                      <a:headEnd type="none" w="med" len="med"/>
                      <a:tailEnd type="none" w="med" len="med"/>
                    </a:lnB>
                    <a:solidFill>
                      <a:srgbClr val="C00000"/>
                    </a:solidFill>
                  </a:tcPr>
                </a:tc>
                <a:tc>
                  <a:txBody>
                    <a:bodyPr/>
                    <a:lstStyle/>
                    <a:p>
                      <a:pPr algn="ctr" fontAlgn="ctr"/>
                      <a:r>
                        <a:rPr lang="es-EC" sz="1400" b="1" i="0" u="none" strike="noStrike" dirty="0">
                          <a:solidFill>
                            <a:srgbClr val="FFFFFF"/>
                          </a:solidFill>
                          <a:effectLst/>
                          <a:latin typeface="Calibri Light" panose="020F0302020204030204" pitchFamily="34" charset="0"/>
                        </a:rPr>
                        <a:t> Liquidación Presupuestaria 2022</a:t>
                      </a:r>
                    </a:p>
                  </a:txBody>
                  <a:tcPr marL="0" marR="0" marT="0" marB="0" anchor="ctr">
                    <a:lnL>
                      <a:noFill/>
                    </a:lnL>
                    <a:lnR>
                      <a:noFill/>
                    </a:lnR>
                    <a:lnT>
                      <a:noFill/>
                    </a:lnT>
                    <a:lnB w="6350" cap="flat" cmpd="sng" algn="ctr">
                      <a:solidFill>
                        <a:srgbClr val="9BC2E6"/>
                      </a:solidFill>
                      <a:prstDash val="solid"/>
                      <a:round/>
                      <a:headEnd type="none" w="med" len="med"/>
                      <a:tailEnd type="none" w="med" len="med"/>
                    </a:lnB>
                    <a:solidFill>
                      <a:srgbClr val="C00000"/>
                    </a:solidFill>
                  </a:tcPr>
                </a:tc>
                <a:tc>
                  <a:txBody>
                    <a:bodyPr/>
                    <a:lstStyle/>
                    <a:p>
                      <a:pPr algn="ctr" fontAlgn="ctr"/>
                      <a:r>
                        <a:rPr lang="es-EC" sz="1400" b="1" i="0" u="none" strike="noStrike" dirty="0">
                          <a:solidFill>
                            <a:srgbClr val="FFFFFF"/>
                          </a:solidFill>
                          <a:effectLst/>
                          <a:latin typeface="Calibri Light" panose="020F0302020204030204" pitchFamily="34" charset="0"/>
                        </a:rPr>
                        <a:t> Codificado con Liquidación 2022</a:t>
                      </a:r>
                    </a:p>
                  </a:txBody>
                  <a:tcPr marL="0" marR="0" marT="0" marB="0" anchor="ctr">
                    <a:lnL>
                      <a:noFill/>
                    </a:lnL>
                    <a:lnR>
                      <a:noFill/>
                    </a:lnR>
                    <a:lnT>
                      <a:noFill/>
                    </a:lnT>
                    <a:lnB w="6350" cap="flat" cmpd="sng" algn="ctr">
                      <a:solidFill>
                        <a:srgbClr val="9BC2E6"/>
                      </a:solidFill>
                      <a:prstDash val="solid"/>
                      <a:round/>
                      <a:headEnd type="none" w="med" len="med"/>
                      <a:tailEnd type="none" w="med" len="med"/>
                    </a:lnB>
                    <a:solidFill>
                      <a:srgbClr val="C00000"/>
                    </a:solidFill>
                  </a:tcPr>
                </a:tc>
                <a:extLst>
                  <a:ext uri="{0D108BD9-81ED-4DB2-BD59-A6C34878D82A}">
                    <a16:rowId xmlns:a16="http://schemas.microsoft.com/office/drawing/2014/main" val="2710386120"/>
                  </a:ext>
                </a:extLst>
              </a:tr>
              <a:tr h="210855">
                <a:tc>
                  <a:txBody>
                    <a:bodyPr/>
                    <a:lstStyle/>
                    <a:p>
                      <a:pPr algn="l" fontAlgn="t"/>
                      <a:r>
                        <a:rPr lang="es-EC" sz="1100" b="0" i="0" u="none" strike="noStrike">
                          <a:effectLst/>
                          <a:latin typeface="Calibri Light" panose="020F0302020204030204" pitchFamily="34" charset="0"/>
                        </a:rPr>
                        <a:t>11 IMPUESTOS</a:t>
                      </a:r>
                    </a:p>
                  </a:txBody>
                  <a:tcPr marL="0" marR="0" marT="0"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t"/>
                      <a:r>
                        <a:rPr lang="es-EC" sz="1100" b="0" i="0" u="none" strike="noStrike">
                          <a:effectLst/>
                          <a:latin typeface="Calibri Light" panose="020F0302020204030204" pitchFamily="34" charset="0"/>
                        </a:rPr>
                        <a:t>219.997.505,25</a:t>
                      </a:r>
                    </a:p>
                  </a:txBody>
                  <a:tcPr marL="0" marR="0" marT="0"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t"/>
                      <a:r>
                        <a:rPr lang="es-EC" sz="1100" b="0" i="0" u="none" strike="noStrike">
                          <a:effectLst/>
                          <a:latin typeface="Calibri Light" panose="020F0302020204030204" pitchFamily="34" charset="0"/>
                        </a:rPr>
                        <a:t>10.072.269,52</a:t>
                      </a:r>
                    </a:p>
                  </a:txBody>
                  <a:tcPr marL="0" marR="0" marT="0"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t"/>
                      <a:r>
                        <a:rPr lang="es-EC" sz="1100" b="0" i="0" u="none" strike="noStrike">
                          <a:effectLst/>
                          <a:latin typeface="Calibri Light" panose="020F0302020204030204" pitchFamily="34" charset="0"/>
                        </a:rPr>
                        <a:t>230.069.774,77</a:t>
                      </a:r>
                    </a:p>
                  </a:txBody>
                  <a:tcPr marL="0" marR="0" marT="0" marB="0">
                    <a:lnL>
                      <a:noFill/>
                    </a:lnL>
                    <a:lnR>
                      <a:noFill/>
                    </a:lnR>
                    <a:lnT w="6350" cap="flat" cmpd="sng" algn="ctr">
                      <a:solidFill>
                        <a:srgbClr val="9BC2E6"/>
                      </a:solidFill>
                      <a:prstDash val="solid"/>
                      <a:round/>
                      <a:headEnd type="none" w="med" len="med"/>
                      <a:tailEnd type="none" w="med" len="med"/>
                    </a:lnT>
                    <a:lnB>
                      <a:noFill/>
                    </a:lnB>
                  </a:tcPr>
                </a:tc>
                <a:extLst>
                  <a:ext uri="{0D108BD9-81ED-4DB2-BD59-A6C34878D82A}">
                    <a16:rowId xmlns:a16="http://schemas.microsoft.com/office/drawing/2014/main" val="3829312230"/>
                  </a:ext>
                </a:extLst>
              </a:tr>
              <a:tr h="210855">
                <a:tc>
                  <a:txBody>
                    <a:bodyPr/>
                    <a:lstStyle/>
                    <a:p>
                      <a:pPr algn="l" fontAlgn="t"/>
                      <a:r>
                        <a:rPr lang="es-EC" sz="1100" b="0" i="0" u="none" strike="noStrike">
                          <a:effectLst/>
                          <a:latin typeface="Calibri Light" panose="020F0302020204030204" pitchFamily="34" charset="0"/>
                        </a:rPr>
                        <a:t>13 TASAS Y CONTRIBUCIONES</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65.714.750,11</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23.590.031,66</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89.304.781,77</a:t>
                      </a:r>
                    </a:p>
                  </a:txBody>
                  <a:tcPr marL="0" marR="0" marT="0" marB="0">
                    <a:lnL>
                      <a:noFill/>
                    </a:lnL>
                    <a:lnR>
                      <a:noFill/>
                    </a:lnR>
                    <a:lnT>
                      <a:noFill/>
                    </a:lnT>
                    <a:lnB>
                      <a:noFill/>
                    </a:lnB>
                  </a:tcPr>
                </a:tc>
                <a:extLst>
                  <a:ext uri="{0D108BD9-81ED-4DB2-BD59-A6C34878D82A}">
                    <a16:rowId xmlns:a16="http://schemas.microsoft.com/office/drawing/2014/main" val="2972264831"/>
                  </a:ext>
                </a:extLst>
              </a:tr>
              <a:tr h="210855">
                <a:tc>
                  <a:txBody>
                    <a:bodyPr/>
                    <a:lstStyle/>
                    <a:p>
                      <a:pPr algn="l" fontAlgn="t"/>
                      <a:r>
                        <a:rPr lang="es-ES" sz="1100" b="0" i="0" u="none" strike="noStrike">
                          <a:effectLst/>
                          <a:latin typeface="Calibri Light" panose="020F0302020204030204" pitchFamily="34" charset="0"/>
                        </a:rPr>
                        <a:t>14 VENTA DE BIENES Y SERVICIOS</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501.060,00</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1.384.626,00</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1.885.686,00</a:t>
                      </a:r>
                    </a:p>
                  </a:txBody>
                  <a:tcPr marL="0" marR="0" marT="0" marB="0">
                    <a:lnL>
                      <a:noFill/>
                    </a:lnL>
                    <a:lnR>
                      <a:noFill/>
                    </a:lnR>
                    <a:lnT>
                      <a:noFill/>
                    </a:lnT>
                    <a:lnB>
                      <a:noFill/>
                    </a:lnB>
                  </a:tcPr>
                </a:tc>
                <a:extLst>
                  <a:ext uri="{0D108BD9-81ED-4DB2-BD59-A6C34878D82A}">
                    <a16:rowId xmlns:a16="http://schemas.microsoft.com/office/drawing/2014/main" val="292032513"/>
                  </a:ext>
                </a:extLst>
              </a:tr>
              <a:tr h="210855">
                <a:tc>
                  <a:txBody>
                    <a:bodyPr/>
                    <a:lstStyle/>
                    <a:p>
                      <a:pPr algn="l" fontAlgn="t"/>
                      <a:r>
                        <a:rPr lang="es-ES" sz="1100" b="0" i="0" u="none" strike="noStrike">
                          <a:effectLst/>
                          <a:latin typeface="Calibri Light" panose="020F0302020204030204" pitchFamily="34" charset="0"/>
                        </a:rPr>
                        <a:t>17 RENTAS DE INVERSIONES Y MULTAS</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29.125.459,05</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21.440.667,41</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50.566.126,46</a:t>
                      </a:r>
                    </a:p>
                  </a:txBody>
                  <a:tcPr marL="0" marR="0" marT="0" marB="0">
                    <a:lnL>
                      <a:noFill/>
                    </a:lnL>
                    <a:lnR>
                      <a:noFill/>
                    </a:lnR>
                    <a:lnT>
                      <a:noFill/>
                    </a:lnT>
                    <a:lnB>
                      <a:noFill/>
                    </a:lnB>
                  </a:tcPr>
                </a:tc>
                <a:extLst>
                  <a:ext uri="{0D108BD9-81ED-4DB2-BD59-A6C34878D82A}">
                    <a16:rowId xmlns:a16="http://schemas.microsoft.com/office/drawing/2014/main" val="1257503189"/>
                  </a:ext>
                </a:extLst>
              </a:tr>
              <a:tr h="210855">
                <a:tc>
                  <a:txBody>
                    <a:bodyPr/>
                    <a:lstStyle/>
                    <a:p>
                      <a:pPr algn="l" fontAlgn="t"/>
                      <a:r>
                        <a:rPr lang="es-ES" sz="1100" b="0" i="0" u="none" strike="noStrike">
                          <a:effectLst/>
                          <a:latin typeface="Calibri Light" panose="020F0302020204030204" pitchFamily="34" charset="0"/>
                        </a:rPr>
                        <a:t>18 TRANSFERENCIAS Y DONACIONES CORRIENTES</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1.200.000,00</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-89.358,26</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1.110.641,74</a:t>
                      </a:r>
                    </a:p>
                  </a:txBody>
                  <a:tcPr marL="0" marR="0" marT="0" marB="0">
                    <a:lnL>
                      <a:noFill/>
                    </a:lnL>
                    <a:lnR>
                      <a:noFill/>
                    </a:lnR>
                    <a:lnT>
                      <a:noFill/>
                    </a:lnT>
                    <a:lnB>
                      <a:noFill/>
                    </a:lnB>
                  </a:tcPr>
                </a:tc>
                <a:extLst>
                  <a:ext uri="{0D108BD9-81ED-4DB2-BD59-A6C34878D82A}">
                    <a16:rowId xmlns:a16="http://schemas.microsoft.com/office/drawing/2014/main" val="2317963247"/>
                  </a:ext>
                </a:extLst>
              </a:tr>
              <a:tr h="210855">
                <a:tc>
                  <a:txBody>
                    <a:bodyPr/>
                    <a:lstStyle/>
                    <a:p>
                      <a:pPr algn="l" fontAlgn="t"/>
                      <a:r>
                        <a:rPr lang="es-EC" sz="1100" b="0" i="0" u="none" strike="noStrike">
                          <a:effectLst/>
                          <a:latin typeface="Calibri Light" panose="020F0302020204030204" pitchFamily="34" charset="0"/>
                        </a:rPr>
                        <a:t>19 OTROS INGRESOS</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2.469.314,99</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1.195.264,80</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3.664.579,79</a:t>
                      </a:r>
                    </a:p>
                  </a:txBody>
                  <a:tcPr marL="0" marR="0" marT="0" marB="0">
                    <a:lnL>
                      <a:noFill/>
                    </a:lnL>
                    <a:lnR>
                      <a:noFill/>
                    </a:lnR>
                    <a:lnT>
                      <a:noFill/>
                    </a:lnT>
                    <a:lnB>
                      <a:noFill/>
                    </a:lnB>
                  </a:tcPr>
                </a:tc>
                <a:extLst>
                  <a:ext uri="{0D108BD9-81ED-4DB2-BD59-A6C34878D82A}">
                    <a16:rowId xmlns:a16="http://schemas.microsoft.com/office/drawing/2014/main" val="3805358144"/>
                  </a:ext>
                </a:extLst>
              </a:tr>
              <a:tr h="210855">
                <a:tc>
                  <a:txBody>
                    <a:bodyPr/>
                    <a:lstStyle/>
                    <a:p>
                      <a:pPr algn="l" fontAlgn="t"/>
                      <a:r>
                        <a:rPr lang="es-ES" sz="1100" b="0" i="0" u="none" strike="noStrike">
                          <a:effectLst/>
                          <a:latin typeface="Calibri Light" panose="020F0302020204030204" pitchFamily="34" charset="0"/>
                        </a:rPr>
                        <a:t>24 VENTA DE ACTIVOS NO FINANCIEROS</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132.931,88</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189.357,15</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322.289,03</a:t>
                      </a:r>
                    </a:p>
                  </a:txBody>
                  <a:tcPr marL="0" marR="0" marT="0" marB="0">
                    <a:lnL>
                      <a:noFill/>
                    </a:lnL>
                    <a:lnR>
                      <a:noFill/>
                    </a:lnR>
                    <a:lnT>
                      <a:noFill/>
                    </a:lnT>
                    <a:lnB>
                      <a:noFill/>
                    </a:lnB>
                  </a:tcPr>
                </a:tc>
                <a:extLst>
                  <a:ext uri="{0D108BD9-81ED-4DB2-BD59-A6C34878D82A}">
                    <a16:rowId xmlns:a16="http://schemas.microsoft.com/office/drawing/2014/main" val="4120492742"/>
                  </a:ext>
                </a:extLst>
              </a:tr>
              <a:tr h="210855">
                <a:tc>
                  <a:txBody>
                    <a:bodyPr/>
                    <a:lstStyle/>
                    <a:p>
                      <a:pPr algn="l" fontAlgn="t"/>
                      <a:r>
                        <a:rPr lang="es-EC" sz="1100" b="0" i="0" u="none" strike="noStrike">
                          <a:effectLst/>
                          <a:latin typeface="Calibri Light" panose="020F0302020204030204" pitchFamily="34" charset="0"/>
                        </a:rPr>
                        <a:t>27 RECUPERACIÓN DE INVERSIONES</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0,00</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0,00</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0,00</a:t>
                      </a:r>
                    </a:p>
                  </a:txBody>
                  <a:tcPr marL="0" marR="0" marT="0" marB="0">
                    <a:lnL>
                      <a:noFill/>
                    </a:lnL>
                    <a:lnR>
                      <a:noFill/>
                    </a:lnR>
                    <a:lnT>
                      <a:noFill/>
                    </a:lnT>
                    <a:lnB>
                      <a:noFill/>
                    </a:lnB>
                  </a:tcPr>
                </a:tc>
                <a:extLst>
                  <a:ext uri="{0D108BD9-81ED-4DB2-BD59-A6C34878D82A}">
                    <a16:rowId xmlns:a16="http://schemas.microsoft.com/office/drawing/2014/main" val="3022114821"/>
                  </a:ext>
                </a:extLst>
              </a:tr>
              <a:tr h="210855">
                <a:tc>
                  <a:txBody>
                    <a:bodyPr/>
                    <a:lstStyle/>
                    <a:p>
                      <a:pPr algn="l" fontAlgn="t"/>
                      <a:r>
                        <a:rPr lang="es-ES" sz="1100" b="0" i="0" u="none" strike="noStrike">
                          <a:effectLst/>
                          <a:latin typeface="Calibri Light" panose="020F0302020204030204" pitchFamily="34" charset="0"/>
                        </a:rPr>
                        <a:t>28 TRANSFERENCIAS Y DONACIONES DE CAPITAL E INVERS</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349.350.063,58</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21.826.495,50</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371.176.559,08</a:t>
                      </a:r>
                    </a:p>
                  </a:txBody>
                  <a:tcPr marL="0" marR="0" marT="0" marB="0">
                    <a:lnL>
                      <a:noFill/>
                    </a:lnL>
                    <a:lnR>
                      <a:noFill/>
                    </a:lnR>
                    <a:lnT>
                      <a:noFill/>
                    </a:lnT>
                    <a:lnB>
                      <a:noFill/>
                    </a:lnB>
                  </a:tcPr>
                </a:tc>
                <a:extLst>
                  <a:ext uri="{0D108BD9-81ED-4DB2-BD59-A6C34878D82A}">
                    <a16:rowId xmlns:a16="http://schemas.microsoft.com/office/drawing/2014/main" val="3178926930"/>
                  </a:ext>
                </a:extLst>
              </a:tr>
              <a:tr h="210855">
                <a:tc>
                  <a:txBody>
                    <a:bodyPr/>
                    <a:lstStyle/>
                    <a:p>
                      <a:pPr algn="l" fontAlgn="t"/>
                      <a:r>
                        <a:rPr lang="es-EC" sz="1100" b="0" i="0" u="none" strike="noStrike">
                          <a:effectLst/>
                          <a:latin typeface="Calibri Light" panose="020F0302020204030204" pitchFamily="34" charset="0"/>
                        </a:rPr>
                        <a:t>36 FINANCIAMIENTO PÚBLICO</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27.243.717,58</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0,00</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27.243.717,58</a:t>
                      </a:r>
                    </a:p>
                  </a:txBody>
                  <a:tcPr marL="0" marR="0" marT="0" marB="0">
                    <a:lnL>
                      <a:noFill/>
                    </a:lnL>
                    <a:lnR>
                      <a:noFill/>
                    </a:lnR>
                    <a:lnT>
                      <a:noFill/>
                    </a:lnT>
                    <a:lnB>
                      <a:noFill/>
                    </a:lnB>
                  </a:tcPr>
                </a:tc>
                <a:extLst>
                  <a:ext uri="{0D108BD9-81ED-4DB2-BD59-A6C34878D82A}">
                    <a16:rowId xmlns:a16="http://schemas.microsoft.com/office/drawing/2014/main" val="3033361753"/>
                  </a:ext>
                </a:extLst>
              </a:tr>
              <a:tr h="210855">
                <a:tc>
                  <a:txBody>
                    <a:bodyPr/>
                    <a:lstStyle/>
                    <a:p>
                      <a:pPr algn="l" fontAlgn="t"/>
                      <a:r>
                        <a:rPr lang="es-EC" sz="1100" b="0" i="0" u="none" strike="noStrike">
                          <a:effectLst/>
                          <a:latin typeface="Calibri Light" panose="020F0302020204030204" pitchFamily="34" charset="0"/>
                        </a:rPr>
                        <a:t>37 SALDOS DISPONIBLES</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162.448.658,95</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-75.890.312,50</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86.558.346,45</a:t>
                      </a:r>
                    </a:p>
                  </a:txBody>
                  <a:tcPr marL="0" marR="0" marT="0" marB="0">
                    <a:lnL>
                      <a:noFill/>
                    </a:lnL>
                    <a:lnR>
                      <a:noFill/>
                    </a:lnR>
                    <a:lnT>
                      <a:noFill/>
                    </a:lnT>
                    <a:lnB>
                      <a:noFill/>
                    </a:lnB>
                  </a:tcPr>
                </a:tc>
                <a:extLst>
                  <a:ext uri="{0D108BD9-81ED-4DB2-BD59-A6C34878D82A}">
                    <a16:rowId xmlns:a16="http://schemas.microsoft.com/office/drawing/2014/main" val="556653608"/>
                  </a:ext>
                </a:extLst>
              </a:tr>
              <a:tr h="210855">
                <a:tc>
                  <a:txBody>
                    <a:bodyPr/>
                    <a:lstStyle/>
                    <a:p>
                      <a:pPr algn="l" fontAlgn="t"/>
                      <a:r>
                        <a:rPr lang="es-ES" sz="1100" b="0" i="0" u="none" strike="noStrike">
                          <a:effectLst/>
                          <a:latin typeface="Calibri Light" panose="020F0302020204030204" pitchFamily="34" charset="0"/>
                        </a:rPr>
                        <a:t>38 CUENTAS PENDIENTES POR COBRAR</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100" b="0" i="0" u="none" strike="noStrike">
                          <a:effectLst/>
                          <a:latin typeface="Calibri Light" panose="020F0302020204030204" pitchFamily="34" charset="0"/>
                        </a:rPr>
                        <a:t>103.679.435,63</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100" b="0" i="0" u="none" strike="noStrike">
                          <a:effectLst/>
                          <a:latin typeface="Calibri Light" panose="020F0302020204030204" pitchFamily="34" charset="0"/>
                        </a:rPr>
                        <a:t>-3.719.041,28</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100" b="0" i="0" u="none" strike="noStrike">
                          <a:effectLst/>
                          <a:latin typeface="Calibri Light" panose="020F0302020204030204" pitchFamily="34" charset="0"/>
                        </a:rPr>
                        <a:t>99.960.394,35</a:t>
                      </a:r>
                    </a:p>
                  </a:txBody>
                  <a:tcPr marL="0" marR="0" marT="0" marB="0">
                    <a:lnL>
                      <a:noFill/>
                    </a:lnL>
                    <a:lnR>
                      <a:noFill/>
                    </a:lnR>
                    <a:lnT>
                      <a:noFill/>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2711991657"/>
                  </a:ext>
                </a:extLst>
              </a:tr>
              <a:tr h="221398">
                <a:tc>
                  <a:txBody>
                    <a:bodyPr/>
                    <a:lstStyle/>
                    <a:p>
                      <a:pPr algn="l" fontAlgn="ctr"/>
                      <a:r>
                        <a:rPr lang="es-EC" sz="1200" b="1" i="0" u="none" strike="noStrike" dirty="0">
                          <a:solidFill>
                            <a:srgbClr val="FFFFFF"/>
                          </a:solidFill>
                          <a:effectLst/>
                          <a:latin typeface="Calibri Light" panose="020F0302020204030204" pitchFamily="34" charset="0"/>
                        </a:rPr>
                        <a:t>Total general</a:t>
                      </a:r>
                    </a:p>
                  </a:txBody>
                  <a:tcPr marL="0" marR="0" marT="0" marB="0" anchor="ctr">
                    <a:lnL>
                      <a:noFill/>
                    </a:lnL>
                    <a:lnR>
                      <a:noFill/>
                    </a:lnR>
                    <a:lnT w="6350" cap="flat" cmpd="sng" algn="ctr">
                      <a:solidFill>
                        <a:srgbClr val="9BC2E6"/>
                      </a:solidFill>
                      <a:prstDash val="solid"/>
                      <a:round/>
                      <a:headEnd type="none" w="med" len="med"/>
                      <a:tailEnd type="none" w="med" len="med"/>
                    </a:lnT>
                    <a:lnB>
                      <a:noFill/>
                    </a:lnB>
                    <a:solidFill>
                      <a:srgbClr val="002060"/>
                    </a:solidFill>
                  </a:tcPr>
                </a:tc>
                <a:tc>
                  <a:txBody>
                    <a:bodyPr/>
                    <a:lstStyle/>
                    <a:p>
                      <a:pPr algn="r" fontAlgn="ctr"/>
                      <a:r>
                        <a:rPr lang="es-EC" sz="1200" b="1" i="0" u="none" strike="noStrike" dirty="0">
                          <a:solidFill>
                            <a:srgbClr val="FFFFFF"/>
                          </a:solidFill>
                          <a:effectLst/>
                          <a:latin typeface="Calibri Light" panose="020F0302020204030204" pitchFamily="34" charset="0"/>
                        </a:rPr>
                        <a:t>961.862.897,02</a:t>
                      </a:r>
                    </a:p>
                  </a:txBody>
                  <a:tcPr marL="0" marR="0" marT="0" marB="0" anchor="ctr">
                    <a:lnL>
                      <a:noFill/>
                    </a:lnL>
                    <a:lnR>
                      <a:noFill/>
                    </a:lnR>
                    <a:lnT w="6350" cap="flat" cmpd="sng" algn="ctr">
                      <a:solidFill>
                        <a:srgbClr val="9BC2E6"/>
                      </a:solidFill>
                      <a:prstDash val="solid"/>
                      <a:round/>
                      <a:headEnd type="none" w="med" len="med"/>
                      <a:tailEnd type="none" w="med" len="med"/>
                    </a:lnT>
                    <a:lnB>
                      <a:noFill/>
                    </a:lnB>
                    <a:solidFill>
                      <a:srgbClr val="002060"/>
                    </a:solidFill>
                  </a:tcPr>
                </a:tc>
                <a:tc>
                  <a:txBody>
                    <a:bodyPr/>
                    <a:lstStyle/>
                    <a:p>
                      <a:pPr algn="r" fontAlgn="ctr"/>
                      <a:r>
                        <a:rPr lang="es-EC" sz="1200" b="1" i="0" u="none" strike="noStrike" dirty="0">
                          <a:solidFill>
                            <a:srgbClr val="FFFFFF"/>
                          </a:solidFill>
                          <a:effectLst/>
                          <a:latin typeface="Calibri Light" panose="020F0302020204030204" pitchFamily="34" charset="0"/>
                        </a:rPr>
                        <a:t>0,00</a:t>
                      </a:r>
                    </a:p>
                  </a:txBody>
                  <a:tcPr marL="0" marR="0" marT="0" marB="0" anchor="ctr">
                    <a:lnL>
                      <a:noFill/>
                    </a:lnL>
                    <a:lnR>
                      <a:noFill/>
                    </a:lnR>
                    <a:lnT w="6350" cap="flat" cmpd="sng" algn="ctr">
                      <a:solidFill>
                        <a:srgbClr val="9BC2E6"/>
                      </a:solidFill>
                      <a:prstDash val="solid"/>
                      <a:round/>
                      <a:headEnd type="none" w="med" len="med"/>
                      <a:tailEnd type="none" w="med" len="med"/>
                    </a:lnT>
                    <a:lnB>
                      <a:noFill/>
                    </a:lnB>
                    <a:solidFill>
                      <a:srgbClr val="002060"/>
                    </a:solidFill>
                  </a:tcPr>
                </a:tc>
                <a:tc>
                  <a:txBody>
                    <a:bodyPr/>
                    <a:lstStyle/>
                    <a:p>
                      <a:pPr algn="r" fontAlgn="ctr"/>
                      <a:r>
                        <a:rPr lang="es-EC" sz="1200" b="1" i="0" u="none" strike="noStrike" dirty="0">
                          <a:solidFill>
                            <a:srgbClr val="FFFFFF"/>
                          </a:solidFill>
                          <a:effectLst/>
                          <a:latin typeface="Calibri Light" panose="020F0302020204030204" pitchFamily="34" charset="0"/>
                        </a:rPr>
                        <a:t>961.862.897,02</a:t>
                      </a:r>
                    </a:p>
                  </a:txBody>
                  <a:tcPr marL="0" marR="0" marT="0" marB="0" anchor="ctr">
                    <a:lnL>
                      <a:noFill/>
                    </a:lnL>
                    <a:lnR>
                      <a:noFill/>
                    </a:lnR>
                    <a:lnT w="6350" cap="flat" cmpd="sng" algn="ctr">
                      <a:solidFill>
                        <a:srgbClr val="9BC2E6"/>
                      </a:solidFill>
                      <a:prstDash val="solid"/>
                      <a:round/>
                      <a:headEnd type="none" w="med" len="med"/>
                      <a:tailEnd type="none" w="med" len="med"/>
                    </a:lnT>
                    <a:lnB>
                      <a:noFill/>
                    </a:lnB>
                    <a:solidFill>
                      <a:srgbClr val="002060"/>
                    </a:solidFill>
                  </a:tcPr>
                </a:tc>
                <a:extLst>
                  <a:ext uri="{0D108BD9-81ED-4DB2-BD59-A6C34878D82A}">
                    <a16:rowId xmlns:a16="http://schemas.microsoft.com/office/drawing/2014/main" val="2192993238"/>
                  </a:ext>
                </a:extLst>
              </a:tr>
            </a:tbl>
          </a:graphicData>
        </a:graphic>
      </p:graphicFrame>
    </p:spTree>
    <p:extLst>
      <p:ext uri="{BB962C8B-B14F-4D97-AF65-F5344CB8AC3E}">
        <p14:creationId xmlns:p14="http://schemas.microsoft.com/office/powerpoint/2010/main" val="18738527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ceso alternativo 7"/>
          <p:cNvSpPr/>
          <p:nvPr/>
        </p:nvSpPr>
        <p:spPr>
          <a:xfrm>
            <a:off x="172277" y="843336"/>
            <a:ext cx="8439708" cy="501823"/>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3600" b="1" dirty="0" smtClean="0">
                <a:solidFill>
                  <a:schemeClr val="bg1"/>
                </a:solidFill>
                <a:effectLst>
                  <a:outerShdw blurRad="38100" dist="38100" dir="2700000" algn="tl">
                    <a:srgbClr val="000000">
                      <a:alpha val="43137"/>
                    </a:srgbClr>
                  </a:outerShdw>
                </a:effectLst>
                <a:latin typeface="Calibri Light"/>
              </a:rPr>
              <a:t>LIQUIDACIÓN PRESUPUESTARIA DE GASTOS</a:t>
            </a:r>
            <a:endParaRPr lang="es-MX" sz="3600" b="1" dirty="0">
              <a:solidFill>
                <a:schemeClr val="bg1"/>
              </a:solidFill>
              <a:effectLst>
                <a:outerShdw blurRad="38100" dist="38100" dir="2700000" algn="tl">
                  <a:srgbClr val="000000">
                    <a:alpha val="43137"/>
                  </a:srgbClr>
                </a:outerShdw>
              </a:effectLst>
              <a:latin typeface="Calibri Light"/>
            </a:endParaRPr>
          </a:p>
        </p:txBody>
      </p:sp>
      <p:graphicFrame>
        <p:nvGraphicFramePr>
          <p:cNvPr id="3" name="Tabla 2"/>
          <p:cNvGraphicFramePr>
            <a:graphicFrameLocks noGrp="1"/>
          </p:cNvGraphicFramePr>
          <p:nvPr>
            <p:extLst>
              <p:ext uri="{D42A27DB-BD31-4B8C-83A1-F6EECF244321}">
                <p14:modId xmlns:p14="http://schemas.microsoft.com/office/powerpoint/2010/main" val="563495595"/>
              </p:ext>
            </p:extLst>
          </p:nvPr>
        </p:nvGraphicFramePr>
        <p:xfrm>
          <a:off x="1438100" y="1687425"/>
          <a:ext cx="8877995" cy="3670935"/>
        </p:xfrm>
        <a:graphic>
          <a:graphicData uri="http://schemas.openxmlformats.org/drawingml/2006/table">
            <a:tbl>
              <a:tblPr/>
              <a:tblGrid>
                <a:gridCol w="4020807">
                  <a:extLst>
                    <a:ext uri="{9D8B030D-6E8A-4147-A177-3AD203B41FA5}">
                      <a16:colId xmlns:a16="http://schemas.microsoft.com/office/drawing/2014/main" val="4071519113"/>
                    </a:ext>
                  </a:extLst>
                </a:gridCol>
                <a:gridCol w="1494519">
                  <a:extLst>
                    <a:ext uri="{9D8B030D-6E8A-4147-A177-3AD203B41FA5}">
                      <a16:colId xmlns:a16="http://schemas.microsoft.com/office/drawing/2014/main" val="426247362"/>
                    </a:ext>
                  </a:extLst>
                </a:gridCol>
                <a:gridCol w="1255871">
                  <a:extLst>
                    <a:ext uri="{9D8B030D-6E8A-4147-A177-3AD203B41FA5}">
                      <a16:colId xmlns:a16="http://schemas.microsoft.com/office/drawing/2014/main" val="3426049434"/>
                    </a:ext>
                  </a:extLst>
                </a:gridCol>
                <a:gridCol w="2106798">
                  <a:extLst>
                    <a:ext uri="{9D8B030D-6E8A-4147-A177-3AD203B41FA5}">
                      <a16:colId xmlns:a16="http://schemas.microsoft.com/office/drawing/2014/main" val="2870775893"/>
                    </a:ext>
                  </a:extLst>
                </a:gridCol>
              </a:tblGrid>
              <a:tr h="219075">
                <a:tc>
                  <a:txBody>
                    <a:bodyPr/>
                    <a:lstStyle/>
                    <a:p>
                      <a:pPr algn="ctr" fontAlgn="t"/>
                      <a:r>
                        <a:rPr lang="es-EC" sz="1300" b="1" i="0" u="none" strike="noStrike" dirty="0">
                          <a:solidFill>
                            <a:schemeClr val="bg1"/>
                          </a:solidFill>
                          <a:effectLst/>
                          <a:latin typeface="Calibri Light" panose="020F0302020204030204" pitchFamily="34" charset="0"/>
                        </a:rPr>
                        <a:t>Grupo de Gasto</a:t>
                      </a:r>
                    </a:p>
                  </a:txBody>
                  <a:tcPr marL="9525" marR="9525" marT="9525" marB="0" anchor="ctr">
                    <a:lnL>
                      <a:noFill/>
                    </a:lnL>
                    <a:lnR>
                      <a:noFill/>
                    </a:lnR>
                    <a:lnT>
                      <a:noFill/>
                    </a:lnT>
                    <a:lnB w="6350" cap="flat" cmpd="sng" algn="ctr">
                      <a:solidFill>
                        <a:srgbClr val="9BC2E6"/>
                      </a:solidFill>
                      <a:prstDash val="solid"/>
                      <a:round/>
                      <a:headEnd type="none" w="med" len="med"/>
                      <a:tailEnd type="none" w="med" len="med"/>
                    </a:lnB>
                    <a:solidFill>
                      <a:srgbClr val="002060"/>
                    </a:solidFill>
                  </a:tcPr>
                </a:tc>
                <a:tc>
                  <a:txBody>
                    <a:bodyPr/>
                    <a:lstStyle/>
                    <a:p>
                      <a:pPr algn="ctr" fontAlgn="t"/>
                      <a:r>
                        <a:rPr lang="es-EC" sz="1300" b="1" i="0" u="none" strike="noStrike" dirty="0">
                          <a:solidFill>
                            <a:schemeClr val="bg1"/>
                          </a:solidFill>
                          <a:effectLst/>
                          <a:latin typeface="Calibri Light" panose="020F0302020204030204" pitchFamily="34" charset="0"/>
                        </a:rPr>
                        <a:t>Codificado </a:t>
                      </a:r>
                    </a:p>
                  </a:txBody>
                  <a:tcPr marL="9525" marR="9525" marT="9525" marB="0" anchor="ctr">
                    <a:lnL>
                      <a:noFill/>
                    </a:lnL>
                    <a:lnR>
                      <a:noFill/>
                    </a:lnR>
                    <a:lnT>
                      <a:noFill/>
                    </a:lnT>
                    <a:lnB w="6350" cap="flat" cmpd="sng" algn="ctr">
                      <a:solidFill>
                        <a:srgbClr val="9BC2E6"/>
                      </a:solidFill>
                      <a:prstDash val="solid"/>
                      <a:round/>
                      <a:headEnd type="none" w="med" len="med"/>
                      <a:tailEnd type="none" w="med" len="med"/>
                    </a:lnB>
                    <a:solidFill>
                      <a:srgbClr val="CC0000"/>
                    </a:solidFill>
                  </a:tcPr>
                </a:tc>
                <a:tc>
                  <a:txBody>
                    <a:bodyPr/>
                    <a:lstStyle/>
                    <a:p>
                      <a:pPr algn="ctr" fontAlgn="t"/>
                      <a:r>
                        <a:rPr lang="es-EC" sz="1300" b="1" i="0" u="none" strike="noStrike" dirty="0">
                          <a:solidFill>
                            <a:schemeClr val="bg1"/>
                          </a:solidFill>
                          <a:effectLst/>
                          <a:latin typeface="Calibri Light" panose="020F0302020204030204" pitchFamily="34" charset="0"/>
                        </a:rPr>
                        <a:t>Liquidación Presupuestaria 2022</a:t>
                      </a:r>
                    </a:p>
                  </a:txBody>
                  <a:tcPr marL="9525" marR="9525" marT="9525" marB="0" anchor="ctr">
                    <a:lnL>
                      <a:noFill/>
                    </a:lnL>
                    <a:lnR>
                      <a:noFill/>
                    </a:lnR>
                    <a:lnT>
                      <a:noFill/>
                    </a:lnT>
                    <a:lnB w="6350" cap="flat" cmpd="sng" algn="ctr">
                      <a:solidFill>
                        <a:srgbClr val="9BC2E6"/>
                      </a:solidFill>
                      <a:prstDash val="solid"/>
                      <a:round/>
                      <a:headEnd type="none" w="med" len="med"/>
                      <a:tailEnd type="none" w="med" len="med"/>
                    </a:lnB>
                    <a:solidFill>
                      <a:srgbClr val="CC0000"/>
                    </a:solidFill>
                  </a:tcPr>
                </a:tc>
                <a:tc>
                  <a:txBody>
                    <a:bodyPr/>
                    <a:lstStyle/>
                    <a:p>
                      <a:pPr algn="ctr" fontAlgn="t"/>
                      <a:r>
                        <a:rPr lang="es-EC" sz="1300" b="1" i="0" u="none" strike="noStrike" dirty="0">
                          <a:solidFill>
                            <a:schemeClr val="bg1"/>
                          </a:solidFill>
                          <a:effectLst/>
                          <a:latin typeface="Calibri Light" panose="020F0302020204030204" pitchFamily="34" charset="0"/>
                        </a:rPr>
                        <a:t>Codificado con Liquidación 2022</a:t>
                      </a:r>
                    </a:p>
                  </a:txBody>
                  <a:tcPr marL="9525" marR="9525" marT="9525" marB="0" anchor="ctr">
                    <a:lnL>
                      <a:noFill/>
                    </a:lnL>
                    <a:lnR>
                      <a:noFill/>
                    </a:lnR>
                    <a:lnT>
                      <a:noFill/>
                    </a:lnT>
                    <a:lnB w="6350" cap="flat" cmpd="sng" algn="ctr">
                      <a:solidFill>
                        <a:srgbClr val="9BC2E6"/>
                      </a:solidFill>
                      <a:prstDash val="solid"/>
                      <a:round/>
                      <a:headEnd type="none" w="med" len="med"/>
                      <a:tailEnd type="none" w="med" len="med"/>
                    </a:lnB>
                    <a:solidFill>
                      <a:srgbClr val="CC0000"/>
                    </a:solidFill>
                  </a:tcPr>
                </a:tc>
                <a:extLst>
                  <a:ext uri="{0D108BD9-81ED-4DB2-BD59-A6C34878D82A}">
                    <a16:rowId xmlns:a16="http://schemas.microsoft.com/office/drawing/2014/main" val="1429237939"/>
                  </a:ext>
                </a:extLst>
              </a:tr>
              <a:tr h="219075">
                <a:tc>
                  <a:txBody>
                    <a:bodyPr/>
                    <a:lstStyle/>
                    <a:p>
                      <a:pPr algn="l" fontAlgn="t"/>
                      <a:r>
                        <a:rPr lang="es-EC" sz="1300" b="0" i="0" u="none" strike="noStrike" dirty="0">
                          <a:effectLst/>
                          <a:latin typeface="Calibri Light" panose="020F0302020204030204" pitchFamily="34" charset="0"/>
                        </a:rPr>
                        <a:t>51 GASTOS EN PERSONAL</a:t>
                      </a:r>
                    </a:p>
                  </a:txBody>
                  <a:tcPr marL="9525" marR="9525" marT="9525"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l" fontAlgn="t"/>
                      <a:r>
                        <a:rPr lang="es-EC" sz="1300" b="0" i="0" u="none" strike="noStrike" dirty="0">
                          <a:effectLst/>
                          <a:latin typeface="Calibri Light" panose="020F0302020204030204" pitchFamily="34" charset="0"/>
                        </a:rPr>
                        <a:t>     217.463.807,41 </a:t>
                      </a:r>
                    </a:p>
                  </a:txBody>
                  <a:tcPr marL="9525" marR="9525" marT="9525"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l" fontAlgn="t"/>
                      <a:endParaRPr lang="es-EC" sz="1300" b="0" i="0" u="none" strike="noStrike">
                        <a:effectLst/>
                        <a:latin typeface="Calibri Light" panose="020F0302020204030204" pitchFamily="34" charset="0"/>
                      </a:endParaRPr>
                    </a:p>
                  </a:txBody>
                  <a:tcPr marL="9525" marR="9525" marT="9525"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l" fontAlgn="t"/>
                      <a:r>
                        <a:rPr lang="es-EC" sz="1300" b="0" i="0" u="none" strike="noStrike" dirty="0">
                          <a:effectLst/>
                          <a:latin typeface="Calibri Light" panose="020F0302020204030204" pitchFamily="34" charset="0"/>
                        </a:rPr>
                        <a:t>                          217.463.807,41 </a:t>
                      </a:r>
                    </a:p>
                  </a:txBody>
                  <a:tcPr marL="9525" marR="9525" marT="9525" marB="0">
                    <a:lnL>
                      <a:noFill/>
                    </a:lnL>
                    <a:lnR>
                      <a:noFill/>
                    </a:lnR>
                    <a:lnT w="6350" cap="flat" cmpd="sng" algn="ctr">
                      <a:solidFill>
                        <a:srgbClr val="9BC2E6"/>
                      </a:solidFill>
                      <a:prstDash val="solid"/>
                      <a:round/>
                      <a:headEnd type="none" w="med" len="med"/>
                      <a:tailEnd type="none" w="med" len="med"/>
                    </a:lnT>
                    <a:lnB>
                      <a:noFill/>
                    </a:lnB>
                  </a:tcPr>
                </a:tc>
                <a:extLst>
                  <a:ext uri="{0D108BD9-81ED-4DB2-BD59-A6C34878D82A}">
                    <a16:rowId xmlns:a16="http://schemas.microsoft.com/office/drawing/2014/main" val="235421654"/>
                  </a:ext>
                </a:extLst>
              </a:tr>
              <a:tr h="219075">
                <a:tc>
                  <a:txBody>
                    <a:bodyPr/>
                    <a:lstStyle/>
                    <a:p>
                      <a:pPr algn="l" fontAlgn="t"/>
                      <a:r>
                        <a:rPr lang="es-MX" sz="1300" b="0" i="0" u="none" strike="noStrike">
                          <a:effectLst/>
                          <a:latin typeface="Calibri Light" panose="020F0302020204030204" pitchFamily="34" charset="0"/>
                        </a:rPr>
                        <a:t>53 BIENES Y SERVICIOS DE CONSUMO</a:t>
                      </a:r>
                    </a:p>
                  </a:txBody>
                  <a:tcPr marL="9525" marR="9525" marT="9525" marB="0">
                    <a:lnL>
                      <a:noFill/>
                    </a:lnL>
                    <a:lnR>
                      <a:noFill/>
                    </a:lnR>
                    <a:lnT>
                      <a:noFill/>
                    </a:lnT>
                    <a:lnB>
                      <a:noFill/>
                    </a:lnB>
                  </a:tcPr>
                </a:tc>
                <a:tc>
                  <a:txBody>
                    <a:bodyPr/>
                    <a:lstStyle/>
                    <a:p>
                      <a:pPr algn="l" fontAlgn="t"/>
                      <a:r>
                        <a:rPr lang="es-EC" sz="1300" b="0" i="0" u="none" strike="noStrike" dirty="0">
                          <a:effectLst/>
                          <a:latin typeface="Calibri Light" panose="020F0302020204030204" pitchFamily="34" charset="0"/>
                        </a:rPr>
                        <a:t>        36.459.730,80 </a:t>
                      </a:r>
                    </a:p>
                  </a:txBody>
                  <a:tcPr marL="9525" marR="9525" marT="9525" marB="0">
                    <a:lnL>
                      <a:noFill/>
                    </a:lnL>
                    <a:lnR>
                      <a:noFill/>
                    </a:lnR>
                    <a:lnT>
                      <a:noFill/>
                    </a:lnT>
                    <a:lnB>
                      <a:noFill/>
                    </a:lnB>
                  </a:tcPr>
                </a:tc>
                <a:tc>
                  <a:txBody>
                    <a:bodyPr/>
                    <a:lstStyle/>
                    <a:p>
                      <a:pPr algn="l" fontAlgn="t"/>
                      <a:r>
                        <a:rPr lang="es-EC" sz="1300" b="0" i="0" u="none" strike="noStrike" dirty="0">
                          <a:effectLst/>
                          <a:latin typeface="Calibri Light" panose="020F0302020204030204" pitchFamily="34" charset="0"/>
                        </a:rPr>
                        <a:t>                   -   </a:t>
                      </a:r>
                    </a:p>
                  </a:txBody>
                  <a:tcPr marL="9525" marR="9525" marT="9525" marB="0">
                    <a:lnL>
                      <a:noFill/>
                    </a:lnL>
                    <a:lnR>
                      <a:noFill/>
                    </a:lnR>
                    <a:lnT>
                      <a:noFill/>
                    </a:lnT>
                    <a:lnB>
                      <a:noFill/>
                    </a:lnB>
                  </a:tcPr>
                </a:tc>
                <a:tc>
                  <a:txBody>
                    <a:bodyPr/>
                    <a:lstStyle/>
                    <a:p>
                      <a:pPr algn="l" fontAlgn="t"/>
                      <a:r>
                        <a:rPr lang="es-EC" sz="1300" b="0" i="0" u="none" strike="noStrike" dirty="0">
                          <a:effectLst/>
                          <a:latin typeface="Calibri Light" panose="020F0302020204030204" pitchFamily="34" charset="0"/>
                        </a:rPr>
                        <a:t>                            36.459.730,80 </a:t>
                      </a:r>
                    </a:p>
                  </a:txBody>
                  <a:tcPr marL="9525" marR="9525" marT="9525" marB="0">
                    <a:lnL>
                      <a:noFill/>
                    </a:lnL>
                    <a:lnR>
                      <a:noFill/>
                    </a:lnR>
                    <a:lnT>
                      <a:noFill/>
                    </a:lnT>
                    <a:lnB>
                      <a:noFill/>
                    </a:lnB>
                  </a:tcPr>
                </a:tc>
                <a:extLst>
                  <a:ext uri="{0D108BD9-81ED-4DB2-BD59-A6C34878D82A}">
                    <a16:rowId xmlns:a16="http://schemas.microsoft.com/office/drawing/2014/main" val="1562537493"/>
                  </a:ext>
                </a:extLst>
              </a:tr>
              <a:tr h="219075">
                <a:tc>
                  <a:txBody>
                    <a:bodyPr/>
                    <a:lstStyle/>
                    <a:p>
                      <a:pPr algn="l" fontAlgn="t"/>
                      <a:r>
                        <a:rPr lang="es-EC" sz="1300" b="0" i="0" u="none" strike="noStrike">
                          <a:effectLst/>
                          <a:latin typeface="Calibri Light" panose="020F0302020204030204" pitchFamily="34" charset="0"/>
                        </a:rPr>
                        <a:t>56 GASTOS FINANCIEROS</a:t>
                      </a:r>
                    </a:p>
                  </a:txBody>
                  <a:tcPr marL="9525" marR="9525" marT="9525" marB="0">
                    <a:lnL>
                      <a:noFill/>
                    </a:lnL>
                    <a:lnR>
                      <a:noFill/>
                    </a:lnR>
                    <a:lnT>
                      <a:noFill/>
                    </a:lnT>
                    <a:lnB>
                      <a:noFill/>
                    </a:lnB>
                  </a:tcPr>
                </a:tc>
                <a:tc>
                  <a:txBody>
                    <a:bodyPr/>
                    <a:lstStyle/>
                    <a:p>
                      <a:pPr algn="l" fontAlgn="t"/>
                      <a:r>
                        <a:rPr lang="es-EC" sz="1300" b="0" i="0" u="none" strike="noStrike">
                          <a:effectLst/>
                          <a:latin typeface="Calibri Light" panose="020F0302020204030204" pitchFamily="34" charset="0"/>
                        </a:rPr>
                        <a:t>        24.790.066,98 </a:t>
                      </a:r>
                    </a:p>
                  </a:txBody>
                  <a:tcPr marL="9525" marR="9525" marT="9525" marB="0">
                    <a:lnL>
                      <a:noFill/>
                    </a:lnL>
                    <a:lnR>
                      <a:noFill/>
                    </a:lnR>
                    <a:lnT>
                      <a:noFill/>
                    </a:lnT>
                    <a:lnB>
                      <a:noFill/>
                    </a:lnB>
                  </a:tcPr>
                </a:tc>
                <a:tc>
                  <a:txBody>
                    <a:bodyPr/>
                    <a:lstStyle/>
                    <a:p>
                      <a:pPr algn="l" fontAlgn="t"/>
                      <a:endParaRPr lang="es-EC" sz="1300" b="0" i="0" u="none" strike="noStrike" dirty="0">
                        <a:effectLst/>
                        <a:latin typeface="Calibri Light" panose="020F0302020204030204" pitchFamily="34" charset="0"/>
                      </a:endParaRPr>
                    </a:p>
                  </a:txBody>
                  <a:tcPr marL="9525" marR="9525" marT="9525" marB="0">
                    <a:lnL>
                      <a:noFill/>
                    </a:lnL>
                    <a:lnR>
                      <a:noFill/>
                    </a:lnR>
                    <a:lnT>
                      <a:noFill/>
                    </a:lnT>
                    <a:lnB>
                      <a:noFill/>
                    </a:lnB>
                  </a:tcPr>
                </a:tc>
                <a:tc>
                  <a:txBody>
                    <a:bodyPr/>
                    <a:lstStyle/>
                    <a:p>
                      <a:pPr algn="l" fontAlgn="t"/>
                      <a:r>
                        <a:rPr lang="es-EC" sz="1300" b="0" i="0" u="none" strike="noStrike" dirty="0">
                          <a:effectLst/>
                          <a:latin typeface="Calibri Light" panose="020F0302020204030204" pitchFamily="34" charset="0"/>
                        </a:rPr>
                        <a:t>                            24.790.066,98 </a:t>
                      </a:r>
                    </a:p>
                  </a:txBody>
                  <a:tcPr marL="9525" marR="9525" marT="9525" marB="0">
                    <a:lnL>
                      <a:noFill/>
                    </a:lnL>
                    <a:lnR>
                      <a:noFill/>
                    </a:lnR>
                    <a:lnT>
                      <a:noFill/>
                    </a:lnT>
                    <a:lnB>
                      <a:noFill/>
                    </a:lnB>
                  </a:tcPr>
                </a:tc>
                <a:extLst>
                  <a:ext uri="{0D108BD9-81ED-4DB2-BD59-A6C34878D82A}">
                    <a16:rowId xmlns:a16="http://schemas.microsoft.com/office/drawing/2014/main" val="1623427368"/>
                  </a:ext>
                </a:extLst>
              </a:tr>
              <a:tr h="219075">
                <a:tc>
                  <a:txBody>
                    <a:bodyPr/>
                    <a:lstStyle/>
                    <a:p>
                      <a:pPr algn="l" fontAlgn="t"/>
                      <a:r>
                        <a:rPr lang="es-EC" sz="1300" b="0" i="0" u="none" strike="noStrike">
                          <a:effectLst/>
                          <a:latin typeface="Calibri Light" panose="020F0302020204030204" pitchFamily="34" charset="0"/>
                        </a:rPr>
                        <a:t>57 OTROS GASTOS CORRIENTES</a:t>
                      </a:r>
                    </a:p>
                  </a:txBody>
                  <a:tcPr marL="9525" marR="9525" marT="9525" marB="0">
                    <a:lnL>
                      <a:noFill/>
                    </a:lnL>
                    <a:lnR>
                      <a:noFill/>
                    </a:lnR>
                    <a:lnT>
                      <a:noFill/>
                    </a:lnT>
                    <a:lnB>
                      <a:noFill/>
                    </a:lnB>
                  </a:tcPr>
                </a:tc>
                <a:tc>
                  <a:txBody>
                    <a:bodyPr/>
                    <a:lstStyle/>
                    <a:p>
                      <a:pPr algn="l" fontAlgn="t"/>
                      <a:r>
                        <a:rPr lang="es-EC" sz="1300" b="0" i="0" u="none" strike="noStrike">
                          <a:effectLst/>
                          <a:latin typeface="Calibri Light" panose="020F0302020204030204" pitchFamily="34" charset="0"/>
                        </a:rPr>
                        <a:t>        15.852.172,59 </a:t>
                      </a:r>
                    </a:p>
                  </a:txBody>
                  <a:tcPr marL="9525" marR="9525" marT="9525" marB="0">
                    <a:lnL>
                      <a:noFill/>
                    </a:lnL>
                    <a:lnR>
                      <a:noFill/>
                    </a:lnR>
                    <a:lnT>
                      <a:noFill/>
                    </a:lnT>
                    <a:lnB>
                      <a:noFill/>
                    </a:lnB>
                  </a:tcPr>
                </a:tc>
                <a:tc>
                  <a:txBody>
                    <a:bodyPr/>
                    <a:lstStyle/>
                    <a:p>
                      <a:pPr algn="l" fontAlgn="t"/>
                      <a:r>
                        <a:rPr lang="es-EC" sz="1300" b="0" i="0" u="none" strike="noStrike">
                          <a:effectLst/>
                          <a:latin typeface="Calibri Light" panose="020F0302020204030204" pitchFamily="34" charset="0"/>
                        </a:rPr>
                        <a:t>                   -   </a:t>
                      </a:r>
                    </a:p>
                  </a:txBody>
                  <a:tcPr marL="9525" marR="9525" marT="9525" marB="0">
                    <a:lnL>
                      <a:noFill/>
                    </a:lnL>
                    <a:lnR>
                      <a:noFill/>
                    </a:lnR>
                    <a:lnT>
                      <a:noFill/>
                    </a:lnT>
                    <a:lnB>
                      <a:noFill/>
                    </a:lnB>
                  </a:tcPr>
                </a:tc>
                <a:tc>
                  <a:txBody>
                    <a:bodyPr/>
                    <a:lstStyle/>
                    <a:p>
                      <a:pPr algn="l" fontAlgn="t"/>
                      <a:r>
                        <a:rPr lang="es-EC" sz="1300" b="0" i="0" u="none" strike="noStrike">
                          <a:effectLst/>
                          <a:latin typeface="Calibri Light" panose="020F0302020204030204" pitchFamily="34" charset="0"/>
                        </a:rPr>
                        <a:t>                            15.852.172,59 </a:t>
                      </a:r>
                    </a:p>
                  </a:txBody>
                  <a:tcPr marL="9525" marR="9525" marT="9525" marB="0">
                    <a:lnL>
                      <a:noFill/>
                    </a:lnL>
                    <a:lnR>
                      <a:noFill/>
                    </a:lnR>
                    <a:lnT>
                      <a:noFill/>
                    </a:lnT>
                    <a:lnB>
                      <a:noFill/>
                    </a:lnB>
                  </a:tcPr>
                </a:tc>
                <a:extLst>
                  <a:ext uri="{0D108BD9-81ED-4DB2-BD59-A6C34878D82A}">
                    <a16:rowId xmlns:a16="http://schemas.microsoft.com/office/drawing/2014/main" val="2870591262"/>
                  </a:ext>
                </a:extLst>
              </a:tr>
              <a:tr h="219075">
                <a:tc>
                  <a:txBody>
                    <a:bodyPr/>
                    <a:lstStyle/>
                    <a:p>
                      <a:pPr algn="l" fontAlgn="t"/>
                      <a:r>
                        <a:rPr lang="es-MX" sz="1300" b="0" i="0" u="none" strike="noStrike">
                          <a:effectLst/>
                          <a:latin typeface="Calibri Light" panose="020F0302020204030204" pitchFamily="34" charset="0"/>
                        </a:rPr>
                        <a:t>58 TRANSFERENCIAS Y DONACIONES CORRIENTES</a:t>
                      </a:r>
                    </a:p>
                  </a:txBody>
                  <a:tcPr marL="9525" marR="9525" marT="9525" marB="0">
                    <a:lnL>
                      <a:noFill/>
                    </a:lnL>
                    <a:lnR>
                      <a:noFill/>
                    </a:lnR>
                    <a:lnT>
                      <a:noFill/>
                    </a:lnT>
                    <a:lnB>
                      <a:noFill/>
                    </a:lnB>
                  </a:tcPr>
                </a:tc>
                <a:tc>
                  <a:txBody>
                    <a:bodyPr/>
                    <a:lstStyle/>
                    <a:p>
                      <a:pPr algn="l" fontAlgn="t"/>
                      <a:r>
                        <a:rPr lang="es-EC" sz="1300" b="0" i="0" u="none" strike="noStrike">
                          <a:effectLst/>
                          <a:latin typeface="Calibri Light" panose="020F0302020204030204" pitchFamily="34" charset="0"/>
                        </a:rPr>
                        <a:t>        20.588.663,26 </a:t>
                      </a:r>
                    </a:p>
                  </a:txBody>
                  <a:tcPr marL="9525" marR="9525" marT="9525" marB="0">
                    <a:lnL>
                      <a:noFill/>
                    </a:lnL>
                    <a:lnR>
                      <a:noFill/>
                    </a:lnR>
                    <a:lnT>
                      <a:noFill/>
                    </a:lnT>
                    <a:lnB>
                      <a:noFill/>
                    </a:lnB>
                  </a:tcPr>
                </a:tc>
                <a:tc>
                  <a:txBody>
                    <a:bodyPr/>
                    <a:lstStyle/>
                    <a:p>
                      <a:pPr algn="l" fontAlgn="t"/>
                      <a:endParaRPr lang="es-EC" sz="1300" b="0" i="0" u="none" strike="noStrike">
                        <a:effectLst/>
                        <a:latin typeface="Calibri Light" panose="020F0302020204030204" pitchFamily="34" charset="0"/>
                      </a:endParaRPr>
                    </a:p>
                  </a:txBody>
                  <a:tcPr marL="9525" marR="9525" marT="9525" marB="0">
                    <a:lnL>
                      <a:noFill/>
                    </a:lnL>
                    <a:lnR>
                      <a:noFill/>
                    </a:lnR>
                    <a:lnT>
                      <a:noFill/>
                    </a:lnT>
                    <a:lnB>
                      <a:noFill/>
                    </a:lnB>
                  </a:tcPr>
                </a:tc>
                <a:tc>
                  <a:txBody>
                    <a:bodyPr/>
                    <a:lstStyle/>
                    <a:p>
                      <a:pPr algn="l" fontAlgn="t"/>
                      <a:r>
                        <a:rPr lang="es-EC" sz="1300" b="0" i="0" u="none" strike="noStrike">
                          <a:effectLst/>
                          <a:latin typeface="Calibri Light" panose="020F0302020204030204" pitchFamily="34" charset="0"/>
                        </a:rPr>
                        <a:t>                            20.588.663,26 </a:t>
                      </a:r>
                    </a:p>
                  </a:txBody>
                  <a:tcPr marL="9525" marR="9525" marT="9525" marB="0">
                    <a:lnL>
                      <a:noFill/>
                    </a:lnL>
                    <a:lnR>
                      <a:noFill/>
                    </a:lnR>
                    <a:lnT>
                      <a:noFill/>
                    </a:lnT>
                    <a:lnB>
                      <a:noFill/>
                    </a:lnB>
                  </a:tcPr>
                </a:tc>
                <a:extLst>
                  <a:ext uri="{0D108BD9-81ED-4DB2-BD59-A6C34878D82A}">
                    <a16:rowId xmlns:a16="http://schemas.microsoft.com/office/drawing/2014/main" val="1110412568"/>
                  </a:ext>
                </a:extLst>
              </a:tr>
              <a:tr h="219075">
                <a:tc>
                  <a:txBody>
                    <a:bodyPr/>
                    <a:lstStyle/>
                    <a:p>
                      <a:pPr algn="l" fontAlgn="t"/>
                      <a:r>
                        <a:rPr lang="es-MX" sz="1300" b="0" i="0" u="none" strike="noStrike">
                          <a:effectLst/>
                          <a:latin typeface="Calibri Light" panose="020F0302020204030204" pitchFamily="34" charset="0"/>
                        </a:rPr>
                        <a:t>71 GASTOS EN PERSONAL PARA INVERSIÓN</a:t>
                      </a:r>
                    </a:p>
                  </a:txBody>
                  <a:tcPr marL="9525" marR="9525" marT="9525" marB="0">
                    <a:lnL>
                      <a:noFill/>
                    </a:lnL>
                    <a:lnR>
                      <a:noFill/>
                    </a:lnR>
                    <a:lnT>
                      <a:noFill/>
                    </a:lnT>
                    <a:lnB>
                      <a:noFill/>
                    </a:lnB>
                  </a:tcPr>
                </a:tc>
                <a:tc>
                  <a:txBody>
                    <a:bodyPr/>
                    <a:lstStyle/>
                    <a:p>
                      <a:pPr algn="l" fontAlgn="t"/>
                      <a:r>
                        <a:rPr lang="es-EC" sz="1300" b="0" i="0" u="none" strike="noStrike">
                          <a:effectLst/>
                          <a:latin typeface="Calibri Light" panose="020F0302020204030204" pitchFamily="34" charset="0"/>
                        </a:rPr>
                        <a:t>          4.278.184,64 </a:t>
                      </a:r>
                    </a:p>
                  </a:txBody>
                  <a:tcPr marL="9525" marR="9525" marT="9525" marB="0">
                    <a:lnL>
                      <a:noFill/>
                    </a:lnL>
                    <a:lnR>
                      <a:noFill/>
                    </a:lnR>
                    <a:lnT>
                      <a:noFill/>
                    </a:lnT>
                    <a:lnB>
                      <a:noFill/>
                    </a:lnB>
                  </a:tcPr>
                </a:tc>
                <a:tc>
                  <a:txBody>
                    <a:bodyPr/>
                    <a:lstStyle/>
                    <a:p>
                      <a:pPr algn="l" fontAlgn="t"/>
                      <a:endParaRPr lang="es-EC" sz="1300" b="0" i="0" u="none" strike="noStrike">
                        <a:effectLst/>
                        <a:latin typeface="Calibri Light" panose="020F0302020204030204" pitchFamily="34" charset="0"/>
                      </a:endParaRPr>
                    </a:p>
                  </a:txBody>
                  <a:tcPr marL="9525" marR="9525" marT="9525" marB="0">
                    <a:lnL>
                      <a:noFill/>
                    </a:lnL>
                    <a:lnR>
                      <a:noFill/>
                    </a:lnR>
                    <a:lnT>
                      <a:noFill/>
                    </a:lnT>
                    <a:lnB>
                      <a:noFill/>
                    </a:lnB>
                  </a:tcPr>
                </a:tc>
                <a:tc>
                  <a:txBody>
                    <a:bodyPr/>
                    <a:lstStyle/>
                    <a:p>
                      <a:pPr algn="l" fontAlgn="t"/>
                      <a:r>
                        <a:rPr lang="es-EC" sz="1300" b="0" i="0" u="none" strike="noStrike">
                          <a:effectLst/>
                          <a:latin typeface="Calibri Light" panose="020F0302020204030204" pitchFamily="34" charset="0"/>
                        </a:rPr>
                        <a:t>                              4.278.184,64 </a:t>
                      </a:r>
                    </a:p>
                  </a:txBody>
                  <a:tcPr marL="9525" marR="9525" marT="9525" marB="0">
                    <a:lnL>
                      <a:noFill/>
                    </a:lnL>
                    <a:lnR>
                      <a:noFill/>
                    </a:lnR>
                    <a:lnT>
                      <a:noFill/>
                    </a:lnT>
                    <a:lnB>
                      <a:noFill/>
                    </a:lnB>
                  </a:tcPr>
                </a:tc>
                <a:extLst>
                  <a:ext uri="{0D108BD9-81ED-4DB2-BD59-A6C34878D82A}">
                    <a16:rowId xmlns:a16="http://schemas.microsoft.com/office/drawing/2014/main" val="1468303170"/>
                  </a:ext>
                </a:extLst>
              </a:tr>
              <a:tr h="219075">
                <a:tc>
                  <a:txBody>
                    <a:bodyPr/>
                    <a:lstStyle/>
                    <a:p>
                      <a:pPr algn="l" fontAlgn="t"/>
                      <a:r>
                        <a:rPr lang="es-MX" sz="1300" b="0" i="0" u="none" strike="noStrike">
                          <a:effectLst/>
                          <a:latin typeface="Calibri Light" panose="020F0302020204030204" pitchFamily="34" charset="0"/>
                        </a:rPr>
                        <a:t>73 BIENES Y SERVICIOS PARA INVERSIÓN</a:t>
                      </a:r>
                    </a:p>
                  </a:txBody>
                  <a:tcPr marL="9525" marR="9525" marT="9525" marB="0">
                    <a:lnL>
                      <a:noFill/>
                    </a:lnL>
                    <a:lnR>
                      <a:noFill/>
                    </a:lnR>
                    <a:lnT>
                      <a:noFill/>
                    </a:lnT>
                    <a:lnB>
                      <a:noFill/>
                    </a:lnB>
                  </a:tcPr>
                </a:tc>
                <a:tc>
                  <a:txBody>
                    <a:bodyPr/>
                    <a:lstStyle/>
                    <a:p>
                      <a:pPr algn="l" fontAlgn="t"/>
                      <a:r>
                        <a:rPr lang="es-EC" sz="1300" b="0" i="0" u="none" strike="noStrike">
                          <a:effectLst/>
                          <a:latin typeface="Calibri Light" panose="020F0302020204030204" pitchFamily="34" charset="0"/>
                        </a:rPr>
                        <a:t>        66.608.412,73 </a:t>
                      </a:r>
                    </a:p>
                  </a:txBody>
                  <a:tcPr marL="9525" marR="9525" marT="9525" marB="0">
                    <a:lnL>
                      <a:noFill/>
                    </a:lnL>
                    <a:lnR>
                      <a:noFill/>
                    </a:lnR>
                    <a:lnT>
                      <a:noFill/>
                    </a:lnT>
                    <a:lnB>
                      <a:noFill/>
                    </a:lnB>
                  </a:tcPr>
                </a:tc>
                <a:tc>
                  <a:txBody>
                    <a:bodyPr/>
                    <a:lstStyle/>
                    <a:p>
                      <a:pPr algn="l" fontAlgn="t"/>
                      <a:r>
                        <a:rPr lang="es-EC" sz="1300" b="0" i="0" u="none" strike="noStrike">
                          <a:effectLst/>
                          <a:latin typeface="Calibri Light" panose="020F0302020204030204" pitchFamily="34" charset="0"/>
                        </a:rPr>
                        <a:t>                   -   </a:t>
                      </a:r>
                    </a:p>
                  </a:txBody>
                  <a:tcPr marL="9525" marR="9525" marT="9525" marB="0">
                    <a:lnL>
                      <a:noFill/>
                    </a:lnL>
                    <a:lnR>
                      <a:noFill/>
                    </a:lnR>
                    <a:lnT>
                      <a:noFill/>
                    </a:lnT>
                    <a:lnB>
                      <a:noFill/>
                    </a:lnB>
                  </a:tcPr>
                </a:tc>
                <a:tc>
                  <a:txBody>
                    <a:bodyPr/>
                    <a:lstStyle/>
                    <a:p>
                      <a:pPr algn="l" fontAlgn="t"/>
                      <a:r>
                        <a:rPr lang="es-EC" sz="1300" b="0" i="0" u="none" strike="noStrike">
                          <a:effectLst/>
                          <a:latin typeface="Calibri Light" panose="020F0302020204030204" pitchFamily="34" charset="0"/>
                        </a:rPr>
                        <a:t>                            66.608.412,73 </a:t>
                      </a:r>
                    </a:p>
                  </a:txBody>
                  <a:tcPr marL="9525" marR="9525" marT="9525" marB="0">
                    <a:lnL>
                      <a:noFill/>
                    </a:lnL>
                    <a:lnR>
                      <a:noFill/>
                    </a:lnR>
                    <a:lnT>
                      <a:noFill/>
                    </a:lnT>
                    <a:lnB>
                      <a:noFill/>
                    </a:lnB>
                  </a:tcPr>
                </a:tc>
                <a:extLst>
                  <a:ext uri="{0D108BD9-81ED-4DB2-BD59-A6C34878D82A}">
                    <a16:rowId xmlns:a16="http://schemas.microsoft.com/office/drawing/2014/main" val="2393897020"/>
                  </a:ext>
                </a:extLst>
              </a:tr>
              <a:tr h="219075">
                <a:tc>
                  <a:txBody>
                    <a:bodyPr/>
                    <a:lstStyle/>
                    <a:p>
                      <a:pPr algn="l" fontAlgn="t"/>
                      <a:r>
                        <a:rPr lang="es-EC" sz="1300" b="0" i="0" u="none" strike="noStrike">
                          <a:effectLst/>
                          <a:latin typeface="Calibri Light" panose="020F0302020204030204" pitchFamily="34" charset="0"/>
                        </a:rPr>
                        <a:t>75 OBRAS PÚBLICAS</a:t>
                      </a:r>
                    </a:p>
                  </a:txBody>
                  <a:tcPr marL="9525" marR="9525" marT="9525" marB="0">
                    <a:lnL>
                      <a:noFill/>
                    </a:lnL>
                    <a:lnR>
                      <a:noFill/>
                    </a:lnR>
                    <a:lnT>
                      <a:noFill/>
                    </a:lnT>
                    <a:lnB>
                      <a:noFill/>
                    </a:lnB>
                  </a:tcPr>
                </a:tc>
                <a:tc>
                  <a:txBody>
                    <a:bodyPr/>
                    <a:lstStyle/>
                    <a:p>
                      <a:pPr algn="l" fontAlgn="t"/>
                      <a:r>
                        <a:rPr lang="es-EC" sz="1300" b="0" i="0" u="none" strike="noStrike">
                          <a:effectLst/>
                          <a:latin typeface="Calibri Light" panose="020F0302020204030204" pitchFamily="34" charset="0"/>
                        </a:rPr>
                        <a:t>     187.433.427,57 </a:t>
                      </a:r>
                    </a:p>
                  </a:txBody>
                  <a:tcPr marL="9525" marR="9525" marT="9525" marB="0">
                    <a:lnL>
                      <a:noFill/>
                    </a:lnL>
                    <a:lnR>
                      <a:noFill/>
                    </a:lnR>
                    <a:lnT>
                      <a:noFill/>
                    </a:lnT>
                    <a:lnB>
                      <a:noFill/>
                    </a:lnB>
                  </a:tcPr>
                </a:tc>
                <a:tc>
                  <a:txBody>
                    <a:bodyPr/>
                    <a:lstStyle/>
                    <a:p>
                      <a:pPr algn="l" fontAlgn="t"/>
                      <a:r>
                        <a:rPr lang="es-EC" sz="1300" b="0" i="0" u="none" strike="noStrike">
                          <a:effectLst/>
                          <a:latin typeface="Calibri Light" panose="020F0302020204030204" pitchFamily="34" charset="0"/>
                        </a:rPr>
                        <a:t>                   -   </a:t>
                      </a:r>
                    </a:p>
                  </a:txBody>
                  <a:tcPr marL="9525" marR="9525" marT="9525" marB="0">
                    <a:lnL>
                      <a:noFill/>
                    </a:lnL>
                    <a:lnR>
                      <a:noFill/>
                    </a:lnR>
                    <a:lnT>
                      <a:noFill/>
                    </a:lnT>
                    <a:lnB>
                      <a:noFill/>
                    </a:lnB>
                  </a:tcPr>
                </a:tc>
                <a:tc>
                  <a:txBody>
                    <a:bodyPr/>
                    <a:lstStyle/>
                    <a:p>
                      <a:pPr algn="l" fontAlgn="t"/>
                      <a:r>
                        <a:rPr lang="es-EC" sz="1300" b="0" i="0" u="none" strike="noStrike">
                          <a:effectLst/>
                          <a:latin typeface="Calibri Light" panose="020F0302020204030204" pitchFamily="34" charset="0"/>
                        </a:rPr>
                        <a:t>                          187.433.427,57 </a:t>
                      </a:r>
                    </a:p>
                  </a:txBody>
                  <a:tcPr marL="9525" marR="9525" marT="9525" marB="0">
                    <a:lnL>
                      <a:noFill/>
                    </a:lnL>
                    <a:lnR>
                      <a:noFill/>
                    </a:lnR>
                    <a:lnT>
                      <a:noFill/>
                    </a:lnT>
                    <a:lnB>
                      <a:noFill/>
                    </a:lnB>
                  </a:tcPr>
                </a:tc>
                <a:extLst>
                  <a:ext uri="{0D108BD9-81ED-4DB2-BD59-A6C34878D82A}">
                    <a16:rowId xmlns:a16="http://schemas.microsoft.com/office/drawing/2014/main" val="684954451"/>
                  </a:ext>
                </a:extLst>
              </a:tr>
              <a:tr h="219075">
                <a:tc>
                  <a:txBody>
                    <a:bodyPr/>
                    <a:lstStyle/>
                    <a:p>
                      <a:pPr algn="l" fontAlgn="t"/>
                      <a:r>
                        <a:rPr lang="es-MX" sz="1300" b="0" i="0" u="none" strike="noStrike">
                          <a:effectLst/>
                          <a:latin typeface="Calibri Light" panose="020F0302020204030204" pitchFamily="34" charset="0"/>
                        </a:rPr>
                        <a:t>77 OTROS GASTOS DE INVERSIÓN</a:t>
                      </a:r>
                    </a:p>
                  </a:txBody>
                  <a:tcPr marL="9525" marR="9525" marT="9525" marB="0">
                    <a:lnL>
                      <a:noFill/>
                    </a:lnL>
                    <a:lnR>
                      <a:noFill/>
                    </a:lnR>
                    <a:lnT>
                      <a:noFill/>
                    </a:lnT>
                    <a:lnB>
                      <a:noFill/>
                    </a:lnB>
                  </a:tcPr>
                </a:tc>
                <a:tc>
                  <a:txBody>
                    <a:bodyPr/>
                    <a:lstStyle/>
                    <a:p>
                      <a:pPr algn="l" fontAlgn="t"/>
                      <a:r>
                        <a:rPr lang="es-EC" sz="1300" b="0" i="0" u="none" strike="noStrike">
                          <a:effectLst/>
                          <a:latin typeface="Calibri Light" panose="020F0302020204030204" pitchFamily="34" charset="0"/>
                        </a:rPr>
                        <a:t>          9.424.251,87 </a:t>
                      </a:r>
                    </a:p>
                  </a:txBody>
                  <a:tcPr marL="9525" marR="9525" marT="9525" marB="0">
                    <a:lnL>
                      <a:noFill/>
                    </a:lnL>
                    <a:lnR>
                      <a:noFill/>
                    </a:lnR>
                    <a:lnT>
                      <a:noFill/>
                    </a:lnT>
                    <a:lnB>
                      <a:noFill/>
                    </a:lnB>
                  </a:tcPr>
                </a:tc>
                <a:tc>
                  <a:txBody>
                    <a:bodyPr/>
                    <a:lstStyle/>
                    <a:p>
                      <a:pPr algn="l" fontAlgn="t"/>
                      <a:endParaRPr lang="es-EC" sz="1300" b="0" i="0" u="none" strike="noStrike">
                        <a:effectLst/>
                        <a:latin typeface="Calibri Light" panose="020F0302020204030204" pitchFamily="34" charset="0"/>
                      </a:endParaRPr>
                    </a:p>
                  </a:txBody>
                  <a:tcPr marL="9525" marR="9525" marT="9525" marB="0">
                    <a:lnL>
                      <a:noFill/>
                    </a:lnL>
                    <a:lnR>
                      <a:noFill/>
                    </a:lnR>
                    <a:lnT>
                      <a:noFill/>
                    </a:lnT>
                    <a:lnB>
                      <a:noFill/>
                    </a:lnB>
                  </a:tcPr>
                </a:tc>
                <a:tc>
                  <a:txBody>
                    <a:bodyPr/>
                    <a:lstStyle/>
                    <a:p>
                      <a:pPr algn="l" fontAlgn="t"/>
                      <a:r>
                        <a:rPr lang="es-EC" sz="1300" b="0" i="0" u="none" strike="noStrike">
                          <a:effectLst/>
                          <a:latin typeface="Calibri Light" panose="020F0302020204030204" pitchFamily="34" charset="0"/>
                        </a:rPr>
                        <a:t>                              9.424.251,87 </a:t>
                      </a:r>
                    </a:p>
                  </a:txBody>
                  <a:tcPr marL="9525" marR="9525" marT="9525" marB="0">
                    <a:lnL>
                      <a:noFill/>
                    </a:lnL>
                    <a:lnR>
                      <a:noFill/>
                    </a:lnR>
                    <a:lnT>
                      <a:noFill/>
                    </a:lnT>
                    <a:lnB>
                      <a:noFill/>
                    </a:lnB>
                  </a:tcPr>
                </a:tc>
                <a:extLst>
                  <a:ext uri="{0D108BD9-81ED-4DB2-BD59-A6C34878D82A}">
                    <a16:rowId xmlns:a16="http://schemas.microsoft.com/office/drawing/2014/main" val="1030130809"/>
                  </a:ext>
                </a:extLst>
              </a:tr>
              <a:tr h="219075">
                <a:tc>
                  <a:txBody>
                    <a:bodyPr/>
                    <a:lstStyle/>
                    <a:p>
                      <a:pPr algn="l" fontAlgn="t"/>
                      <a:r>
                        <a:rPr lang="es-MX" sz="1300" b="0" i="0" u="none" strike="noStrike">
                          <a:effectLst/>
                          <a:latin typeface="Calibri Light" panose="020F0302020204030204" pitchFamily="34" charset="0"/>
                        </a:rPr>
                        <a:t>78 TRANSFERENCIAS Y DONACIONES PARA INVERSIÓN</a:t>
                      </a:r>
                    </a:p>
                  </a:txBody>
                  <a:tcPr marL="9525" marR="9525" marT="9525" marB="0">
                    <a:lnL>
                      <a:noFill/>
                    </a:lnL>
                    <a:lnR>
                      <a:noFill/>
                    </a:lnR>
                    <a:lnT>
                      <a:noFill/>
                    </a:lnT>
                    <a:lnB>
                      <a:noFill/>
                    </a:lnB>
                  </a:tcPr>
                </a:tc>
                <a:tc>
                  <a:txBody>
                    <a:bodyPr/>
                    <a:lstStyle/>
                    <a:p>
                      <a:pPr algn="l" fontAlgn="t"/>
                      <a:r>
                        <a:rPr lang="es-EC" sz="1300" b="0" i="0" u="none" strike="noStrike">
                          <a:effectLst/>
                          <a:latin typeface="Calibri Light" panose="020F0302020204030204" pitchFamily="34" charset="0"/>
                        </a:rPr>
                        <a:t>     254.423.934,15 </a:t>
                      </a:r>
                    </a:p>
                  </a:txBody>
                  <a:tcPr marL="9525" marR="9525" marT="9525" marB="0">
                    <a:lnL>
                      <a:noFill/>
                    </a:lnL>
                    <a:lnR>
                      <a:noFill/>
                    </a:lnR>
                    <a:lnT>
                      <a:noFill/>
                    </a:lnT>
                    <a:lnB>
                      <a:noFill/>
                    </a:lnB>
                  </a:tcPr>
                </a:tc>
                <a:tc>
                  <a:txBody>
                    <a:bodyPr/>
                    <a:lstStyle/>
                    <a:p>
                      <a:pPr algn="l" fontAlgn="t"/>
                      <a:endParaRPr lang="es-EC" sz="1300" b="0" i="0" u="none" strike="noStrike">
                        <a:effectLst/>
                        <a:latin typeface="Calibri Light" panose="020F0302020204030204" pitchFamily="34" charset="0"/>
                      </a:endParaRPr>
                    </a:p>
                  </a:txBody>
                  <a:tcPr marL="9525" marR="9525" marT="9525" marB="0">
                    <a:lnL>
                      <a:noFill/>
                    </a:lnL>
                    <a:lnR>
                      <a:noFill/>
                    </a:lnR>
                    <a:lnT>
                      <a:noFill/>
                    </a:lnT>
                    <a:lnB>
                      <a:noFill/>
                    </a:lnB>
                  </a:tcPr>
                </a:tc>
                <a:tc>
                  <a:txBody>
                    <a:bodyPr/>
                    <a:lstStyle/>
                    <a:p>
                      <a:pPr algn="l" fontAlgn="t"/>
                      <a:r>
                        <a:rPr lang="es-EC" sz="1300" b="0" i="0" u="none" strike="noStrike">
                          <a:effectLst/>
                          <a:latin typeface="Calibri Light" panose="020F0302020204030204" pitchFamily="34" charset="0"/>
                        </a:rPr>
                        <a:t>                          254.423.934,15 </a:t>
                      </a:r>
                    </a:p>
                  </a:txBody>
                  <a:tcPr marL="9525" marR="9525" marT="9525" marB="0">
                    <a:lnL>
                      <a:noFill/>
                    </a:lnL>
                    <a:lnR>
                      <a:noFill/>
                    </a:lnR>
                    <a:lnT>
                      <a:noFill/>
                    </a:lnT>
                    <a:lnB>
                      <a:noFill/>
                    </a:lnB>
                  </a:tcPr>
                </a:tc>
                <a:extLst>
                  <a:ext uri="{0D108BD9-81ED-4DB2-BD59-A6C34878D82A}">
                    <a16:rowId xmlns:a16="http://schemas.microsoft.com/office/drawing/2014/main" val="2712462656"/>
                  </a:ext>
                </a:extLst>
              </a:tr>
              <a:tr h="219075">
                <a:tc>
                  <a:txBody>
                    <a:bodyPr/>
                    <a:lstStyle/>
                    <a:p>
                      <a:pPr algn="l" fontAlgn="t"/>
                      <a:r>
                        <a:rPr lang="es-MX" sz="1300" b="0" i="0" u="none" strike="noStrike">
                          <a:effectLst/>
                          <a:latin typeface="Calibri Light" panose="020F0302020204030204" pitchFamily="34" charset="0"/>
                        </a:rPr>
                        <a:t>84 BIENES DE LARGA DURACIÓN</a:t>
                      </a:r>
                    </a:p>
                  </a:txBody>
                  <a:tcPr marL="9525" marR="9525" marT="9525" marB="0">
                    <a:lnL>
                      <a:noFill/>
                    </a:lnL>
                    <a:lnR>
                      <a:noFill/>
                    </a:lnR>
                    <a:lnT>
                      <a:noFill/>
                    </a:lnT>
                    <a:lnB>
                      <a:noFill/>
                    </a:lnB>
                  </a:tcPr>
                </a:tc>
                <a:tc>
                  <a:txBody>
                    <a:bodyPr/>
                    <a:lstStyle/>
                    <a:p>
                      <a:pPr algn="l" fontAlgn="t"/>
                      <a:r>
                        <a:rPr lang="es-EC" sz="1300" b="0" i="0" u="none" strike="noStrike">
                          <a:effectLst/>
                          <a:latin typeface="Calibri Light" panose="020F0302020204030204" pitchFamily="34" charset="0"/>
                        </a:rPr>
                        <a:t>        75.708.751,25 </a:t>
                      </a:r>
                    </a:p>
                  </a:txBody>
                  <a:tcPr marL="9525" marR="9525" marT="9525" marB="0">
                    <a:lnL>
                      <a:noFill/>
                    </a:lnL>
                    <a:lnR>
                      <a:noFill/>
                    </a:lnR>
                    <a:lnT>
                      <a:noFill/>
                    </a:lnT>
                    <a:lnB>
                      <a:noFill/>
                    </a:lnB>
                  </a:tcPr>
                </a:tc>
                <a:tc>
                  <a:txBody>
                    <a:bodyPr/>
                    <a:lstStyle/>
                    <a:p>
                      <a:pPr algn="l" fontAlgn="t"/>
                      <a:r>
                        <a:rPr lang="es-EC" sz="1300" b="0" i="0" u="none" strike="noStrike">
                          <a:effectLst/>
                          <a:latin typeface="Calibri Light" panose="020F0302020204030204" pitchFamily="34" charset="0"/>
                        </a:rPr>
                        <a:t>                   -   </a:t>
                      </a:r>
                    </a:p>
                  </a:txBody>
                  <a:tcPr marL="9525" marR="9525" marT="9525" marB="0">
                    <a:lnL>
                      <a:noFill/>
                    </a:lnL>
                    <a:lnR>
                      <a:noFill/>
                    </a:lnR>
                    <a:lnT>
                      <a:noFill/>
                    </a:lnT>
                    <a:lnB>
                      <a:noFill/>
                    </a:lnB>
                  </a:tcPr>
                </a:tc>
                <a:tc>
                  <a:txBody>
                    <a:bodyPr/>
                    <a:lstStyle/>
                    <a:p>
                      <a:pPr algn="l" fontAlgn="t"/>
                      <a:r>
                        <a:rPr lang="es-EC" sz="1300" b="0" i="0" u="none" strike="noStrike">
                          <a:effectLst/>
                          <a:latin typeface="Calibri Light" panose="020F0302020204030204" pitchFamily="34" charset="0"/>
                        </a:rPr>
                        <a:t>                            75.708.751,25 </a:t>
                      </a:r>
                    </a:p>
                  </a:txBody>
                  <a:tcPr marL="9525" marR="9525" marT="9525" marB="0">
                    <a:lnL>
                      <a:noFill/>
                    </a:lnL>
                    <a:lnR>
                      <a:noFill/>
                    </a:lnR>
                    <a:lnT>
                      <a:noFill/>
                    </a:lnT>
                    <a:lnB>
                      <a:noFill/>
                    </a:lnB>
                  </a:tcPr>
                </a:tc>
                <a:extLst>
                  <a:ext uri="{0D108BD9-81ED-4DB2-BD59-A6C34878D82A}">
                    <a16:rowId xmlns:a16="http://schemas.microsoft.com/office/drawing/2014/main" val="1010161623"/>
                  </a:ext>
                </a:extLst>
              </a:tr>
              <a:tr h="219075">
                <a:tc>
                  <a:txBody>
                    <a:bodyPr/>
                    <a:lstStyle/>
                    <a:p>
                      <a:pPr algn="l" fontAlgn="t"/>
                      <a:r>
                        <a:rPr lang="es-MX" sz="1300" b="0" i="0" u="none" strike="noStrike">
                          <a:effectLst/>
                          <a:latin typeface="Calibri Light" panose="020F0302020204030204" pitchFamily="34" charset="0"/>
                        </a:rPr>
                        <a:t>96 AMORTIZACIÓN DE LA DEUDA PÚBLICA</a:t>
                      </a:r>
                    </a:p>
                  </a:txBody>
                  <a:tcPr marL="9525" marR="9525" marT="9525" marB="0">
                    <a:lnL>
                      <a:noFill/>
                    </a:lnL>
                    <a:lnR>
                      <a:noFill/>
                    </a:lnR>
                    <a:lnT>
                      <a:noFill/>
                    </a:lnT>
                    <a:lnB>
                      <a:noFill/>
                    </a:lnB>
                  </a:tcPr>
                </a:tc>
                <a:tc>
                  <a:txBody>
                    <a:bodyPr/>
                    <a:lstStyle/>
                    <a:p>
                      <a:pPr algn="l" fontAlgn="t"/>
                      <a:r>
                        <a:rPr lang="es-EC" sz="1300" b="0" i="0" u="none" strike="noStrike">
                          <a:effectLst/>
                          <a:latin typeface="Calibri Light" panose="020F0302020204030204" pitchFamily="34" charset="0"/>
                        </a:rPr>
                        <a:t>        42.993.057,31 </a:t>
                      </a:r>
                    </a:p>
                  </a:txBody>
                  <a:tcPr marL="9525" marR="9525" marT="9525" marB="0">
                    <a:lnL>
                      <a:noFill/>
                    </a:lnL>
                    <a:lnR>
                      <a:noFill/>
                    </a:lnR>
                    <a:lnT>
                      <a:noFill/>
                    </a:lnT>
                    <a:lnB>
                      <a:noFill/>
                    </a:lnB>
                  </a:tcPr>
                </a:tc>
                <a:tc>
                  <a:txBody>
                    <a:bodyPr/>
                    <a:lstStyle/>
                    <a:p>
                      <a:pPr algn="l" fontAlgn="t"/>
                      <a:r>
                        <a:rPr lang="es-EC" sz="1300" b="0" i="0" u="none" strike="noStrike">
                          <a:effectLst/>
                          <a:latin typeface="Calibri Light" panose="020F0302020204030204" pitchFamily="34" charset="0"/>
                        </a:rPr>
                        <a:t>                   -   </a:t>
                      </a:r>
                    </a:p>
                  </a:txBody>
                  <a:tcPr marL="9525" marR="9525" marT="9525" marB="0">
                    <a:lnL>
                      <a:noFill/>
                    </a:lnL>
                    <a:lnR>
                      <a:noFill/>
                    </a:lnR>
                    <a:lnT>
                      <a:noFill/>
                    </a:lnT>
                    <a:lnB>
                      <a:noFill/>
                    </a:lnB>
                  </a:tcPr>
                </a:tc>
                <a:tc>
                  <a:txBody>
                    <a:bodyPr/>
                    <a:lstStyle/>
                    <a:p>
                      <a:pPr algn="l" fontAlgn="t"/>
                      <a:r>
                        <a:rPr lang="es-EC" sz="1300" b="0" i="0" u="none" strike="noStrike">
                          <a:effectLst/>
                          <a:latin typeface="Calibri Light" panose="020F0302020204030204" pitchFamily="34" charset="0"/>
                        </a:rPr>
                        <a:t>                            42.993.057,31 </a:t>
                      </a:r>
                    </a:p>
                  </a:txBody>
                  <a:tcPr marL="9525" marR="9525" marT="9525" marB="0">
                    <a:lnL>
                      <a:noFill/>
                    </a:lnL>
                    <a:lnR>
                      <a:noFill/>
                    </a:lnR>
                    <a:lnT>
                      <a:noFill/>
                    </a:lnT>
                    <a:lnB>
                      <a:noFill/>
                    </a:lnB>
                  </a:tcPr>
                </a:tc>
                <a:extLst>
                  <a:ext uri="{0D108BD9-81ED-4DB2-BD59-A6C34878D82A}">
                    <a16:rowId xmlns:a16="http://schemas.microsoft.com/office/drawing/2014/main" val="988589458"/>
                  </a:ext>
                </a:extLst>
              </a:tr>
              <a:tr h="219075">
                <a:tc>
                  <a:txBody>
                    <a:bodyPr/>
                    <a:lstStyle/>
                    <a:p>
                      <a:pPr algn="l" fontAlgn="t"/>
                      <a:r>
                        <a:rPr lang="es-EC" sz="1300" b="0" i="0" u="none" strike="noStrike">
                          <a:effectLst/>
                          <a:latin typeface="Calibri Light" panose="020F0302020204030204" pitchFamily="34" charset="0"/>
                        </a:rPr>
                        <a:t>99 OTROS PASIVOS</a:t>
                      </a:r>
                    </a:p>
                  </a:txBody>
                  <a:tcPr marL="9525" marR="9525" marT="9525"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l" fontAlgn="t"/>
                      <a:r>
                        <a:rPr lang="es-EC" sz="1300" b="0" i="0" u="none" strike="noStrike">
                          <a:effectLst/>
                          <a:latin typeface="Calibri Light" panose="020F0302020204030204" pitchFamily="34" charset="0"/>
                        </a:rPr>
                        <a:t>          5.838.436,46 </a:t>
                      </a:r>
                    </a:p>
                  </a:txBody>
                  <a:tcPr marL="9525" marR="9525" marT="9525"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l" fontAlgn="t"/>
                      <a:endParaRPr lang="es-EC" sz="1300" b="0" i="0" u="none" strike="noStrike">
                        <a:effectLst/>
                        <a:latin typeface="Calibri Light" panose="020F0302020204030204" pitchFamily="34" charset="0"/>
                      </a:endParaRPr>
                    </a:p>
                  </a:txBody>
                  <a:tcPr marL="9525" marR="9525" marT="9525"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l" fontAlgn="t"/>
                      <a:r>
                        <a:rPr lang="es-EC" sz="1300" b="0" i="0" u="none" strike="noStrike">
                          <a:effectLst/>
                          <a:latin typeface="Calibri Light" panose="020F0302020204030204" pitchFamily="34" charset="0"/>
                        </a:rPr>
                        <a:t>                              5.838.436,46 </a:t>
                      </a:r>
                    </a:p>
                  </a:txBody>
                  <a:tcPr marL="9525" marR="9525" marT="9525" marB="0">
                    <a:lnL>
                      <a:noFill/>
                    </a:lnL>
                    <a:lnR>
                      <a:noFill/>
                    </a:lnR>
                    <a:lnT>
                      <a:noFill/>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3955495927"/>
                  </a:ext>
                </a:extLst>
              </a:tr>
              <a:tr h="219075">
                <a:tc>
                  <a:txBody>
                    <a:bodyPr/>
                    <a:lstStyle/>
                    <a:p>
                      <a:pPr algn="l" fontAlgn="t"/>
                      <a:r>
                        <a:rPr lang="es-EC" sz="1300" b="1" i="0" u="none" strike="noStrike" dirty="0">
                          <a:solidFill>
                            <a:schemeClr val="bg1"/>
                          </a:solidFill>
                          <a:effectLst/>
                          <a:latin typeface="Calibri Light" panose="020F0302020204030204" pitchFamily="34" charset="0"/>
                        </a:rPr>
                        <a:t>Total general</a:t>
                      </a:r>
                    </a:p>
                  </a:txBody>
                  <a:tcPr marL="9525" marR="9525" marT="9525" marB="0">
                    <a:lnL>
                      <a:noFill/>
                    </a:lnL>
                    <a:lnR>
                      <a:noFill/>
                    </a:lnR>
                    <a:lnT w="6350" cap="flat" cmpd="sng" algn="ctr">
                      <a:solidFill>
                        <a:srgbClr val="9BC2E6"/>
                      </a:solidFill>
                      <a:prstDash val="solid"/>
                      <a:round/>
                      <a:headEnd type="none" w="med" len="med"/>
                      <a:tailEnd type="none" w="med" len="med"/>
                    </a:lnT>
                    <a:lnB>
                      <a:noFill/>
                    </a:lnB>
                    <a:solidFill>
                      <a:srgbClr val="002060"/>
                    </a:solidFill>
                  </a:tcPr>
                </a:tc>
                <a:tc>
                  <a:txBody>
                    <a:bodyPr/>
                    <a:lstStyle/>
                    <a:p>
                      <a:pPr algn="l" fontAlgn="t"/>
                      <a:r>
                        <a:rPr lang="es-EC" sz="1300" b="1" i="0" u="none" strike="noStrike" dirty="0">
                          <a:solidFill>
                            <a:schemeClr val="bg1"/>
                          </a:solidFill>
                          <a:effectLst/>
                          <a:latin typeface="Calibri Light" panose="020F0302020204030204" pitchFamily="34" charset="0"/>
                        </a:rPr>
                        <a:t> 961.862.897,02 </a:t>
                      </a:r>
                    </a:p>
                  </a:txBody>
                  <a:tcPr marL="9525" marR="9525" marT="9525" marB="0">
                    <a:lnL>
                      <a:noFill/>
                    </a:lnL>
                    <a:lnR>
                      <a:noFill/>
                    </a:lnR>
                    <a:lnT w="6350" cap="flat" cmpd="sng" algn="ctr">
                      <a:solidFill>
                        <a:srgbClr val="9BC2E6"/>
                      </a:solidFill>
                      <a:prstDash val="solid"/>
                      <a:round/>
                      <a:headEnd type="none" w="med" len="med"/>
                      <a:tailEnd type="none" w="med" len="med"/>
                    </a:lnT>
                    <a:lnB>
                      <a:noFill/>
                    </a:lnB>
                    <a:solidFill>
                      <a:srgbClr val="002060"/>
                    </a:solidFill>
                  </a:tcPr>
                </a:tc>
                <a:tc>
                  <a:txBody>
                    <a:bodyPr/>
                    <a:lstStyle/>
                    <a:p>
                      <a:pPr algn="l" fontAlgn="t"/>
                      <a:r>
                        <a:rPr lang="es-EC" sz="1300" b="1" i="0" u="none" strike="noStrike" dirty="0">
                          <a:solidFill>
                            <a:schemeClr val="bg1"/>
                          </a:solidFill>
                          <a:effectLst/>
                          <a:latin typeface="Calibri Light" panose="020F0302020204030204" pitchFamily="34" charset="0"/>
                        </a:rPr>
                        <a:t>              -   </a:t>
                      </a:r>
                    </a:p>
                  </a:txBody>
                  <a:tcPr marL="9525" marR="9525" marT="9525" marB="0">
                    <a:lnL>
                      <a:noFill/>
                    </a:lnL>
                    <a:lnR>
                      <a:noFill/>
                    </a:lnR>
                    <a:lnT w="6350" cap="flat" cmpd="sng" algn="ctr">
                      <a:solidFill>
                        <a:srgbClr val="9BC2E6"/>
                      </a:solidFill>
                      <a:prstDash val="solid"/>
                      <a:round/>
                      <a:headEnd type="none" w="med" len="med"/>
                      <a:tailEnd type="none" w="med" len="med"/>
                    </a:lnT>
                    <a:lnB>
                      <a:noFill/>
                    </a:lnB>
                    <a:solidFill>
                      <a:srgbClr val="002060"/>
                    </a:solidFill>
                  </a:tcPr>
                </a:tc>
                <a:tc>
                  <a:txBody>
                    <a:bodyPr/>
                    <a:lstStyle/>
                    <a:p>
                      <a:pPr algn="l" fontAlgn="t"/>
                      <a:r>
                        <a:rPr lang="es-EC" sz="1300" b="1" i="0" u="none" strike="noStrike" dirty="0">
                          <a:solidFill>
                            <a:schemeClr val="bg1"/>
                          </a:solidFill>
                          <a:effectLst/>
                          <a:latin typeface="Calibri Light" panose="020F0302020204030204" pitchFamily="34" charset="0"/>
                        </a:rPr>
                        <a:t>                  961.862.897,02 </a:t>
                      </a:r>
                    </a:p>
                  </a:txBody>
                  <a:tcPr marL="9525" marR="9525" marT="9525" marB="0">
                    <a:lnL>
                      <a:noFill/>
                    </a:lnL>
                    <a:lnR>
                      <a:noFill/>
                    </a:lnR>
                    <a:lnT w="6350" cap="flat" cmpd="sng" algn="ctr">
                      <a:solidFill>
                        <a:srgbClr val="9BC2E6"/>
                      </a:solidFill>
                      <a:prstDash val="solid"/>
                      <a:round/>
                      <a:headEnd type="none" w="med" len="med"/>
                      <a:tailEnd type="none" w="med" len="med"/>
                    </a:lnT>
                    <a:lnB>
                      <a:noFill/>
                    </a:lnB>
                    <a:solidFill>
                      <a:srgbClr val="002060"/>
                    </a:solidFill>
                  </a:tcPr>
                </a:tc>
                <a:extLst>
                  <a:ext uri="{0D108BD9-81ED-4DB2-BD59-A6C34878D82A}">
                    <a16:rowId xmlns:a16="http://schemas.microsoft.com/office/drawing/2014/main" val="2386075556"/>
                  </a:ext>
                </a:extLst>
              </a:tr>
            </a:tbl>
          </a:graphicData>
        </a:graphic>
      </p:graphicFrame>
      <p:sp>
        <p:nvSpPr>
          <p:cNvPr id="5" name="Rectángulo 4"/>
          <p:cNvSpPr/>
          <p:nvPr/>
        </p:nvSpPr>
        <p:spPr>
          <a:xfrm>
            <a:off x="1438100" y="5436706"/>
            <a:ext cx="3234944" cy="400110"/>
          </a:xfrm>
          <a:prstGeom prst="rect">
            <a:avLst/>
          </a:prstGeom>
        </p:spPr>
        <p:txBody>
          <a:bodyPr wrap="square">
            <a:spAutoFit/>
          </a:bodyPr>
          <a:lstStyle/>
          <a:p>
            <a:r>
              <a:rPr lang="es-MX" sz="1000" dirty="0">
                <a:solidFill>
                  <a:srgbClr val="000000"/>
                </a:solidFill>
                <a:latin typeface="Calibri Light" panose="020F0302020204030204" pitchFamily="34" charset="0"/>
                <a:cs typeface="Calibri Light" panose="020F0302020204030204" pitchFamily="34" charset="0"/>
              </a:rPr>
              <a:t>Fuente: SIPARI </a:t>
            </a:r>
          </a:p>
          <a:p>
            <a:r>
              <a:rPr lang="es-MX" sz="1000" dirty="0">
                <a:solidFill>
                  <a:srgbClr val="000000"/>
                </a:solidFill>
                <a:latin typeface="Calibri Light" panose="020F0302020204030204" pitchFamily="34" charset="0"/>
                <a:cs typeface="Calibri Light" panose="020F0302020204030204" pitchFamily="34" charset="0"/>
              </a:rPr>
              <a:t>Elaborado: Unidad de Presupuesto </a:t>
            </a:r>
            <a:endParaRPr lang="es-MX" sz="10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2794046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72277" y="1937983"/>
            <a:ext cx="11304896" cy="3425588"/>
          </a:xfrm>
        </p:spPr>
        <p:txBody>
          <a:bodyPr>
            <a:normAutofit/>
          </a:bodyPr>
          <a:lstStyle/>
          <a:p>
            <a:pPr algn="just">
              <a:lnSpc>
                <a:spcPct val="107000"/>
              </a:lnSpc>
              <a:spcAft>
                <a:spcPts val="800"/>
              </a:spcAft>
            </a:pPr>
            <a:r>
              <a:rPr lang="es-EC" i="1" dirty="0">
                <a:latin typeface="Calibri" panose="020F0502020204030204" pitchFamily="34" charset="0"/>
                <a:ea typeface="Calibri" panose="020F0502020204030204" pitchFamily="34" charset="0"/>
                <a:cs typeface="Times New Roman" panose="02020603050405020304" pitchFamily="18" charset="0"/>
              </a:rPr>
              <a:t>Art. 265.- Plazo de liquidación.- La unidad financiera o quien haga sus veces procederá a la liquidación del presupuesto del ejercicio anterior, hasta el 31 de enero, y a la determinación de los siguientes resultados:</a:t>
            </a:r>
          </a:p>
          <a:p>
            <a:pPr marL="342900" lvl="0" indent="-342900" algn="just">
              <a:lnSpc>
                <a:spcPct val="107000"/>
              </a:lnSpc>
              <a:spcAft>
                <a:spcPts val="0"/>
              </a:spcAft>
              <a:buFont typeface="+mj-lt"/>
              <a:buAutoNum type="arabicPeriod"/>
            </a:pPr>
            <a:r>
              <a:rPr lang="es-EC" i="1" dirty="0">
                <a:latin typeface="Calibri" panose="020F0502020204030204" pitchFamily="34" charset="0"/>
                <a:ea typeface="Calibri" panose="020F0502020204030204" pitchFamily="34" charset="0"/>
                <a:cs typeface="Times New Roman" panose="02020603050405020304" pitchFamily="18" charset="0"/>
              </a:rPr>
              <a:t>El déficit o superávit financiero, es decir, </a:t>
            </a:r>
            <a:r>
              <a:rPr lang="es-EC" b="1"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la relación de sus activos y pasivos corrientes y a largo plazo. </a:t>
            </a:r>
            <a:r>
              <a:rPr lang="es-EC" b="1" i="1" u="sng"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a:t>
            </a:r>
            <a:endParaRPr lang="es-EC" b="1" i="1" u="sng"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457200" lvl="0" indent="-457200" algn="just">
              <a:lnSpc>
                <a:spcPct val="107000"/>
              </a:lnSpc>
              <a:spcAft>
                <a:spcPts val="0"/>
              </a:spcAft>
              <a:buFont typeface="+mj-lt"/>
              <a:buAutoNum type="arabicPeriod"/>
            </a:pPr>
            <a:r>
              <a:rPr lang="es-EC" i="1" dirty="0" smtClean="0">
                <a:latin typeface="Calibri" panose="020F0502020204030204" pitchFamily="34" charset="0"/>
                <a:ea typeface="Calibri" panose="020F0502020204030204" pitchFamily="34" charset="0"/>
                <a:cs typeface="Times New Roman" panose="02020603050405020304" pitchFamily="18" charset="0"/>
              </a:rPr>
              <a:t>El </a:t>
            </a:r>
            <a:r>
              <a:rPr lang="es-EC" i="1" dirty="0">
                <a:latin typeface="Calibri" panose="020F0502020204030204" pitchFamily="34" charset="0"/>
                <a:ea typeface="Calibri" panose="020F0502020204030204" pitchFamily="34" charset="0"/>
                <a:cs typeface="Times New Roman" panose="02020603050405020304" pitchFamily="18" charset="0"/>
              </a:rPr>
              <a:t>déficit o superávit provenientes de la ejecución del presupuesto, se determinará por </a:t>
            </a:r>
            <a:r>
              <a:rPr lang="es-EC" b="1"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la relación </a:t>
            </a:r>
            <a:r>
              <a:rPr lang="es-EC" b="1" i="1" u="sng"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entre las </a:t>
            </a:r>
            <a:r>
              <a:rPr lang="es-EC" b="1"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rentas efectivas y los gastos devengados. </a:t>
            </a:r>
            <a:r>
              <a:rPr lang="es-EC" i="1" dirty="0" smtClean="0">
                <a:latin typeface="Calibri" panose="020F0502020204030204" pitchFamily="34" charset="0"/>
                <a:ea typeface="Calibri" panose="020F0502020204030204" pitchFamily="34" charset="0"/>
                <a:cs typeface="Times New Roman" panose="02020603050405020304" pitchFamily="18" charset="0"/>
              </a:rPr>
              <a:t>(…)</a:t>
            </a:r>
            <a:endParaRPr lang="es-EC" i="1"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Proceso alternativo 3"/>
          <p:cNvSpPr/>
          <p:nvPr/>
        </p:nvSpPr>
        <p:spPr>
          <a:xfrm>
            <a:off x="172277" y="843336"/>
            <a:ext cx="8439708" cy="501823"/>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3600" b="1" dirty="0" smtClean="0">
                <a:solidFill>
                  <a:schemeClr val="bg1"/>
                </a:solidFill>
                <a:effectLst>
                  <a:outerShdw blurRad="38100" dist="38100" dir="2700000" algn="tl">
                    <a:srgbClr val="000000">
                      <a:alpha val="43137"/>
                    </a:srgbClr>
                  </a:outerShdw>
                </a:effectLst>
                <a:latin typeface="Calibri Light"/>
              </a:rPr>
              <a:t>Que dice la norma?</a:t>
            </a:r>
            <a:endParaRPr lang="es-MX" sz="3600" b="1" dirty="0">
              <a:solidFill>
                <a:schemeClr val="bg1"/>
              </a:solidFill>
              <a:effectLst>
                <a:outerShdw blurRad="38100" dist="38100" dir="2700000" algn="tl">
                  <a:srgbClr val="000000">
                    <a:alpha val="43137"/>
                  </a:srgbClr>
                </a:outerShdw>
              </a:effectLst>
              <a:latin typeface="Calibri Light"/>
            </a:endParaRPr>
          </a:p>
        </p:txBody>
      </p:sp>
    </p:spTree>
    <p:extLst>
      <p:ext uri="{BB962C8B-B14F-4D97-AF65-F5344CB8AC3E}">
        <p14:creationId xmlns:p14="http://schemas.microsoft.com/office/powerpoint/2010/main" val="7227986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418531" y="1569493"/>
            <a:ext cx="11304896" cy="4899546"/>
          </a:xfrm>
        </p:spPr>
        <p:txBody>
          <a:bodyPr>
            <a:normAutofit/>
          </a:bodyPr>
          <a:lstStyle/>
          <a:p>
            <a:pPr marL="800100" indent="-342900" algn="just">
              <a:lnSpc>
                <a:spcPct val="107000"/>
              </a:lnSpc>
              <a:spcAft>
                <a:spcPts val="0"/>
              </a:spcAft>
              <a:buFont typeface="Wingdings" panose="05000000000000000000" pitchFamily="2" charset="2"/>
              <a:buChar char="ü"/>
            </a:pPr>
            <a:r>
              <a:rPr lang="es-EC" sz="2000" dirty="0" smtClean="0">
                <a:latin typeface="Calibri" panose="020F0502020204030204" pitchFamily="34" charset="0"/>
                <a:ea typeface="Calibri" panose="020F0502020204030204" pitchFamily="34" charset="0"/>
                <a:cs typeface="Times New Roman" panose="02020603050405020304" pitchFamily="18" charset="0"/>
              </a:rPr>
              <a:t>La </a:t>
            </a:r>
            <a:r>
              <a:rPr lang="es-EC" sz="2000" dirty="0">
                <a:latin typeface="Calibri" panose="020F0502020204030204" pitchFamily="34" charset="0"/>
                <a:ea typeface="Calibri" panose="020F0502020204030204" pitchFamily="34" charset="0"/>
                <a:cs typeface="Times New Roman" panose="02020603050405020304" pitchFamily="18" charset="0"/>
              </a:rPr>
              <a:t> </a:t>
            </a:r>
            <a:r>
              <a:rPr lang="es-EC" sz="2000" dirty="0" smtClean="0">
                <a:latin typeface="Calibri" panose="020F0502020204030204" pitchFamily="34" charset="0"/>
                <a:ea typeface="Calibri" panose="020F0502020204030204" pitchFamily="34" charset="0"/>
                <a:cs typeface="Times New Roman" panose="02020603050405020304" pitchFamily="18" charset="0"/>
              </a:rPr>
              <a:t>Dirección Metropolitana Financiera mediante </a:t>
            </a:r>
            <a:r>
              <a:rPr lang="es-EC" sz="2000" dirty="0">
                <a:latin typeface="Calibri" panose="020F0502020204030204" pitchFamily="34" charset="0"/>
                <a:ea typeface="Calibri" panose="020F0502020204030204" pitchFamily="34" charset="0"/>
                <a:cs typeface="Times New Roman" panose="02020603050405020304" pitchFamily="18" charset="0"/>
              </a:rPr>
              <a:t>Oficio Nro. </a:t>
            </a:r>
            <a:r>
              <a:rPr lang="es-EC" sz="2000" dirty="0" smtClean="0">
                <a:latin typeface="Calibri" panose="020F0502020204030204" pitchFamily="34" charset="0"/>
                <a:ea typeface="Calibri" panose="020F0502020204030204" pitchFamily="34" charset="0"/>
                <a:cs typeface="Times New Roman" panose="02020603050405020304" pitchFamily="18" charset="0"/>
              </a:rPr>
              <a:t>GADDMQ-DMF-2023-0112-O de 31 de enero 2022, remite </a:t>
            </a:r>
            <a:r>
              <a:rPr lang="es-EC" sz="2000" i="1" dirty="0" smtClean="0">
                <a:latin typeface="Calibri" panose="020F0502020204030204" pitchFamily="34" charset="0"/>
                <a:ea typeface="Calibri" panose="020F0502020204030204" pitchFamily="34" charset="0"/>
                <a:cs typeface="Times New Roman" panose="02020603050405020304" pitchFamily="18" charset="0"/>
              </a:rPr>
              <a:t>“</a:t>
            </a:r>
            <a:r>
              <a:rPr lang="es-MX" sz="2000" i="1" dirty="0">
                <a:latin typeface="Calibri" panose="020F0502020204030204" pitchFamily="34" charset="0"/>
                <a:ea typeface="Calibri" panose="020F0502020204030204" pitchFamily="34" charset="0"/>
                <a:cs typeface="Times New Roman" panose="02020603050405020304" pitchFamily="18" charset="0"/>
              </a:rPr>
              <a:t>la liquidación </a:t>
            </a:r>
            <a:r>
              <a:rPr lang="es-MX" sz="2000" i="1" dirty="0" smtClean="0">
                <a:latin typeface="Calibri" panose="020F0502020204030204" pitchFamily="34" charset="0"/>
                <a:ea typeface="Calibri" panose="020F0502020204030204" pitchFamily="34" charset="0"/>
                <a:cs typeface="Times New Roman" panose="02020603050405020304" pitchFamily="18" charset="0"/>
              </a:rPr>
              <a:t>del presupuesto </a:t>
            </a:r>
            <a:r>
              <a:rPr lang="es-MX" sz="2000" i="1" dirty="0">
                <a:latin typeface="Calibri" panose="020F0502020204030204" pitchFamily="34" charset="0"/>
                <a:ea typeface="Calibri" panose="020F0502020204030204" pitchFamily="34" charset="0"/>
                <a:cs typeface="Times New Roman" panose="02020603050405020304" pitchFamily="18" charset="0"/>
              </a:rPr>
              <a:t>municipal correspondiente al ejercicio económico 2022, así como el </a:t>
            </a:r>
            <a:r>
              <a:rPr lang="es-MX" sz="2000" i="1" dirty="0" smtClean="0">
                <a:latin typeface="Calibri" panose="020F0502020204030204" pitchFamily="34" charset="0"/>
                <a:ea typeface="Calibri" panose="020F0502020204030204" pitchFamily="34" charset="0"/>
                <a:cs typeface="Times New Roman" panose="02020603050405020304" pitchFamily="18" charset="0"/>
              </a:rPr>
              <a:t>informe de </a:t>
            </a:r>
            <a:r>
              <a:rPr lang="es-MX" sz="2000" i="1" dirty="0">
                <a:latin typeface="Calibri" panose="020F0502020204030204" pitchFamily="34" charset="0"/>
                <a:ea typeface="Calibri" panose="020F0502020204030204" pitchFamily="34" charset="0"/>
                <a:cs typeface="Times New Roman" panose="02020603050405020304" pitchFamily="18" charset="0"/>
              </a:rPr>
              <a:t>la Unidad de Contabilidad relacionado al Superávit Municipal. </a:t>
            </a:r>
            <a:r>
              <a:rPr lang="es-EC" sz="2000" i="1" dirty="0" smtClean="0">
                <a:latin typeface="Calibri" panose="020F0502020204030204" pitchFamily="34" charset="0"/>
                <a:ea typeface="Calibri" panose="020F0502020204030204" pitchFamily="34" charset="0"/>
                <a:cs typeface="Times New Roman" panose="02020603050405020304" pitchFamily="18" charset="0"/>
              </a:rPr>
              <a:t>”</a:t>
            </a:r>
          </a:p>
          <a:p>
            <a:pPr marL="800100" indent="-342900" algn="just">
              <a:lnSpc>
                <a:spcPct val="107000"/>
              </a:lnSpc>
              <a:spcAft>
                <a:spcPts val="0"/>
              </a:spcAft>
              <a:buFont typeface="Wingdings" panose="05000000000000000000" pitchFamily="2" charset="2"/>
              <a:buChar char="ü"/>
            </a:pPr>
            <a:r>
              <a:rPr lang="es-EC" sz="2000" dirty="0" smtClean="0">
                <a:latin typeface="Calibri" panose="020F0502020204030204" pitchFamily="34" charset="0"/>
                <a:ea typeface="Calibri" panose="020F0502020204030204" pitchFamily="34" charset="0"/>
                <a:cs typeface="Times New Roman" panose="02020603050405020304" pitchFamily="18" charset="0"/>
              </a:rPr>
              <a:t>Dentro del Informe de Liquidación Presupuestaria 2022 una de sus conclusiones es: “</a:t>
            </a:r>
            <a:r>
              <a:rPr lang="es-MX" sz="2000" i="1" dirty="0" smtClean="0">
                <a:latin typeface="Calibri" panose="020F0502020204030204" pitchFamily="34" charset="0"/>
                <a:ea typeface="Calibri" panose="020F0502020204030204" pitchFamily="34" charset="0"/>
                <a:cs typeface="Times New Roman" panose="02020603050405020304" pitchFamily="18" charset="0"/>
              </a:rPr>
              <a:t>En </a:t>
            </a:r>
            <a:r>
              <a:rPr lang="es-MX" sz="2000" i="1" dirty="0">
                <a:latin typeface="Calibri" panose="020F0502020204030204" pitchFamily="34" charset="0"/>
                <a:ea typeface="Calibri" panose="020F0502020204030204" pitchFamily="34" charset="0"/>
                <a:cs typeface="Times New Roman" panose="02020603050405020304" pitchFamily="18" charset="0"/>
              </a:rPr>
              <a:t>cumplimiento al numeral 2 del artículo 265 del COOTAD se evidencia que existe </a:t>
            </a:r>
            <a:r>
              <a:rPr lang="es-MX" sz="2000" i="1" dirty="0" smtClean="0">
                <a:latin typeface="Calibri" panose="020F0502020204030204" pitchFamily="34" charset="0"/>
                <a:ea typeface="Calibri" panose="020F0502020204030204" pitchFamily="34" charset="0"/>
                <a:cs typeface="Times New Roman" panose="02020603050405020304" pitchFamily="18" charset="0"/>
              </a:rPr>
              <a:t>un superávit </a:t>
            </a:r>
            <a:r>
              <a:rPr lang="es-MX" sz="2000" i="1" dirty="0">
                <a:latin typeface="Calibri" panose="020F0502020204030204" pitchFamily="34" charset="0"/>
                <a:ea typeface="Calibri" panose="020F0502020204030204" pitchFamily="34" charset="0"/>
                <a:cs typeface="Times New Roman" panose="02020603050405020304" pitchFamily="18" charset="0"/>
              </a:rPr>
              <a:t>presupuestario del ejercicio fiscal 2022</a:t>
            </a:r>
            <a:r>
              <a:rPr lang="es-MX" sz="2000" i="1" dirty="0" smtClean="0">
                <a:latin typeface="Calibri" panose="020F0502020204030204" pitchFamily="34" charset="0"/>
                <a:ea typeface="Calibri" panose="020F0502020204030204" pitchFamily="34" charset="0"/>
                <a:cs typeface="Times New Roman" panose="02020603050405020304" pitchFamily="18" charset="0"/>
              </a:rPr>
              <a:t>.”</a:t>
            </a:r>
          </a:p>
          <a:p>
            <a:pPr marL="800100" indent="-342900" algn="just">
              <a:lnSpc>
                <a:spcPct val="107000"/>
              </a:lnSpc>
              <a:spcAft>
                <a:spcPts val="0"/>
              </a:spcAft>
              <a:buFont typeface="Wingdings" panose="05000000000000000000" pitchFamily="2" charset="2"/>
              <a:buChar char="ü"/>
            </a:pPr>
            <a:r>
              <a:rPr lang="es-MX" sz="2000" dirty="0" smtClean="0">
                <a:latin typeface="Calibri" panose="020F0502020204030204" pitchFamily="34" charset="0"/>
                <a:ea typeface="Calibri" panose="020F0502020204030204" pitchFamily="34" charset="0"/>
                <a:cs typeface="Times New Roman" panose="02020603050405020304" pitchFamily="18" charset="0"/>
              </a:rPr>
              <a:t>Por otra parte</a:t>
            </a:r>
            <a:r>
              <a:rPr lang="es-MX" sz="2000" dirty="0">
                <a:latin typeface="Calibri" panose="020F0502020204030204" pitchFamily="34" charset="0"/>
                <a:ea typeface="Calibri" panose="020F0502020204030204" pitchFamily="34" charset="0"/>
                <a:cs typeface="Times New Roman" panose="02020603050405020304" pitchFamily="18" charset="0"/>
              </a:rPr>
              <a:t>, mediante Memorando Nro. </a:t>
            </a:r>
            <a:r>
              <a:rPr lang="es-MX" sz="2000" dirty="0" smtClean="0">
                <a:latin typeface="Calibri" panose="020F0502020204030204" pitchFamily="34" charset="0"/>
                <a:ea typeface="Calibri" panose="020F0502020204030204" pitchFamily="34" charset="0"/>
                <a:cs typeface="Times New Roman" panose="02020603050405020304" pitchFamily="18" charset="0"/>
              </a:rPr>
              <a:t>GADDMQ-DMF-2023-0130-M el </a:t>
            </a:r>
            <a:r>
              <a:rPr lang="es-MX" sz="2000" dirty="0">
                <a:latin typeface="Calibri" panose="020F0502020204030204" pitchFamily="34" charset="0"/>
                <a:ea typeface="Calibri" panose="020F0502020204030204" pitchFamily="34" charset="0"/>
                <a:cs typeface="Times New Roman" panose="02020603050405020304" pitchFamily="18" charset="0"/>
              </a:rPr>
              <a:t>C</a:t>
            </a:r>
            <a:r>
              <a:rPr lang="es-MX" sz="2000" dirty="0" smtClean="0">
                <a:latin typeface="Calibri" panose="020F0502020204030204" pitchFamily="34" charset="0"/>
                <a:ea typeface="Calibri" panose="020F0502020204030204" pitchFamily="34" charset="0"/>
                <a:cs typeface="Times New Roman" panose="02020603050405020304" pitchFamily="18" charset="0"/>
              </a:rPr>
              <a:t>ontador General del GAD DMQ establec</a:t>
            </a:r>
            <a:r>
              <a:rPr lang="es-MX" sz="2000" dirty="0">
                <a:latin typeface="Calibri" panose="020F0502020204030204" pitchFamily="34" charset="0"/>
                <a:ea typeface="Calibri" panose="020F0502020204030204" pitchFamily="34" charset="0"/>
                <a:cs typeface="Times New Roman" panose="02020603050405020304" pitchFamily="18" charset="0"/>
              </a:rPr>
              <a:t>e</a:t>
            </a:r>
            <a:r>
              <a:rPr lang="es-MX" sz="2000" dirty="0" smtClean="0">
                <a:latin typeface="Calibri" panose="020F0502020204030204" pitchFamily="34" charset="0"/>
                <a:ea typeface="Calibri" panose="020F0502020204030204" pitchFamily="34" charset="0"/>
                <a:cs typeface="Times New Roman" panose="02020603050405020304" pitchFamily="18" charset="0"/>
              </a:rPr>
              <a:t> que existe un superávit financiero, conforme se detalla en el siguiente cuadro:</a:t>
            </a:r>
          </a:p>
          <a:p>
            <a:pPr marL="800100" indent="-342900" algn="just">
              <a:lnSpc>
                <a:spcPct val="107000"/>
              </a:lnSpc>
              <a:spcAft>
                <a:spcPts val="0"/>
              </a:spcAft>
              <a:buFont typeface="Wingdings" panose="05000000000000000000" pitchFamily="2" charset="2"/>
              <a:buChar char="ü"/>
            </a:pPr>
            <a:endParaRPr lang="es-MX" dirty="0" smtClean="0">
              <a:latin typeface="Calibri" panose="020F0502020204030204" pitchFamily="34" charset="0"/>
              <a:ea typeface="Calibri" panose="020F0502020204030204" pitchFamily="34" charset="0"/>
              <a:cs typeface="Times New Roman" panose="02020603050405020304" pitchFamily="18" charset="0"/>
            </a:endParaRPr>
          </a:p>
        </p:txBody>
      </p:sp>
      <p:sp>
        <p:nvSpPr>
          <p:cNvPr id="4" name="Proceso alternativo 3"/>
          <p:cNvSpPr/>
          <p:nvPr/>
        </p:nvSpPr>
        <p:spPr>
          <a:xfrm>
            <a:off x="172277" y="843336"/>
            <a:ext cx="8439708" cy="501823"/>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3600" b="1" dirty="0" smtClean="0">
                <a:solidFill>
                  <a:schemeClr val="bg1"/>
                </a:solidFill>
                <a:effectLst>
                  <a:outerShdw blurRad="38100" dist="38100" dir="2700000" algn="tl">
                    <a:srgbClr val="000000">
                      <a:alpha val="43137"/>
                    </a:srgbClr>
                  </a:outerShdw>
                </a:effectLst>
                <a:latin typeface="Calibri Light"/>
              </a:rPr>
              <a:t>Conclusiones</a:t>
            </a:r>
            <a:endParaRPr lang="es-MX" sz="3600" b="1" dirty="0">
              <a:solidFill>
                <a:schemeClr val="bg1"/>
              </a:solidFill>
              <a:effectLst>
                <a:outerShdw blurRad="38100" dist="38100" dir="2700000" algn="tl">
                  <a:srgbClr val="000000">
                    <a:alpha val="43137"/>
                  </a:srgbClr>
                </a:outerShdw>
              </a:effectLst>
              <a:latin typeface="Calibri Light"/>
            </a:endParaRPr>
          </a:p>
        </p:txBody>
      </p:sp>
      <p:pic>
        <p:nvPicPr>
          <p:cNvPr id="2" name="Imagen 1"/>
          <p:cNvPicPr>
            <a:picLocks noChangeAspect="1"/>
          </p:cNvPicPr>
          <p:nvPr/>
        </p:nvPicPr>
        <p:blipFill rotWithShape="1">
          <a:blip r:embed="rId2"/>
          <a:srcRect l="37658" t="50886" r="21434" b="31017"/>
          <a:stretch/>
        </p:blipFill>
        <p:spPr>
          <a:xfrm>
            <a:off x="2764915" y="4660710"/>
            <a:ext cx="6612128" cy="1644555"/>
          </a:xfrm>
          <a:prstGeom prst="rect">
            <a:avLst/>
          </a:prstGeom>
        </p:spPr>
      </p:pic>
    </p:spTree>
    <p:extLst>
      <p:ext uri="{BB962C8B-B14F-4D97-AF65-F5344CB8AC3E}">
        <p14:creationId xmlns:p14="http://schemas.microsoft.com/office/powerpoint/2010/main" val="2772597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1612</TotalTime>
  <Words>1117</Words>
  <Application>Microsoft Office PowerPoint</Application>
  <PresentationFormat>Panorámica</PresentationFormat>
  <Paragraphs>157</Paragraphs>
  <Slides>12</Slides>
  <Notes>4</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12</vt:i4>
      </vt:variant>
    </vt:vector>
  </HeadingPairs>
  <TitlesOfParts>
    <vt:vector size="19" baseType="lpstr">
      <vt:lpstr>Arial</vt:lpstr>
      <vt:lpstr>Calibri</vt:lpstr>
      <vt:lpstr>Calibri Light</vt:lpstr>
      <vt:lpstr>Courier New</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Quito</dc:creator>
  <cp:lastModifiedBy>Sonia Lizeth Ortiz Zapata</cp:lastModifiedBy>
  <cp:revision>79</cp:revision>
  <cp:lastPrinted>2023-02-16T12:57:09Z</cp:lastPrinted>
  <dcterms:created xsi:type="dcterms:W3CDTF">2021-11-10T13:34:17Z</dcterms:created>
  <dcterms:modified xsi:type="dcterms:W3CDTF">2023-02-27T18:12:00Z</dcterms:modified>
</cp:coreProperties>
</file>