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5" r:id="rId4"/>
    <p:sldId id="26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A5A5A"/>
    <a:srgbClr val="F4C3C9"/>
    <a:srgbClr val="565791"/>
    <a:srgbClr val="4B4C8A"/>
    <a:srgbClr val="BDBDBD"/>
    <a:srgbClr val="2C2D76"/>
    <a:srgbClr val="E94349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Estilo claro 1 - Acento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7853C-536D-4A76-A0AE-DD22124D55A5}" styleName="Estilo temático 1 - Énfasis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C083E6E3-FA7D-4D7B-A595-EF9225AFEA82}" styleName="Estilo claro 1 - Acento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553CE-ABEB-40D9-AA17-583EDCE31B3D}" type="datetimeFigureOut">
              <a:rPr lang="en-US" smtClean="0"/>
              <a:t>2/27/2023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5AD1B-CB85-47FC-BD1E-AA4BC88CEAF4}" type="slidenum">
              <a:rPr lang="en-US" smtClean="0"/>
              <a:t>‹Nº›</a:t>
            </a:fld>
            <a:endParaRPr lang="en-US"/>
          </a:p>
        </p:txBody>
      </p:sp>
      <p:sp>
        <p:nvSpPr>
          <p:cNvPr id="14" name="Rectángulo 13"/>
          <p:cNvSpPr/>
          <p:nvPr userDrawn="1"/>
        </p:nvSpPr>
        <p:spPr>
          <a:xfrm>
            <a:off x="-1" y="278819"/>
            <a:ext cx="6327371" cy="397760"/>
          </a:xfrm>
          <a:custGeom>
            <a:avLst/>
            <a:gdLst>
              <a:gd name="connsiteX0" fmla="*/ 0 w 4708478"/>
              <a:gd name="connsiteY0" fmla="*/ 0 h 395612"/>
              <a:gd name="connsiteX1" fmla="*/ 4708478 w 4708478"/>
              <a:gd name="connsiteY1" fmla="*/ 0 h 395612"/>
              <a:gd name="connsiteX2" fmla="*/ 4708478 w 4708478"/>
              <a:gd name="connsiteY2" fmla="*/ 395612 h 395612"/>
              <a:gd name="connsiteX3" fmla="*/ 0 w 4708478"/>
              <a:gd name="connsiteY3" fmla="*/ 395612 h 395612"/>
              <a:gd name="connsiteX4" fmla="*/ 0 w 4708478"/>
              <a:gd name="connsiteY4" fmla="*/ 0 h 395612"/>
              <a:gd name="connsiteX0" fmla="*/ 0 w 4708478"/>
              <a:gd name="connsiteY0" fmla="*/ 0 h 395612"/>
              <a:gd name="connsiteX1" fmla="*/ 4708478 w 4708478"/>
              <a:gd name="connsiteY1" fmla="*/ 0 h 395612"/>
              <a:gd name="connsiteX2" fmla="*/ 4450426 w 4708478"/>
              <a:gd name="connsiteY2" fmla="*/ 395612 h 395612"/>
              <a:gd name="connsiteX3" fmla="*/ 0 w 4708478"/>
              <a:gd name="connsiteY3" fmla="*/ 395612 h 395612"/>
              <a:gd name="connsiteX4" fmla="*/ 0 w 4708478"/>
              <a:gd name="connsiteY4" fmla="*/ 0 h 395612"/>
              <a:gd name="connsiteX0" fmla="*/ 0 w 4708478"/>
              <a:gd name="connsiteY0" fmla="*/ 0 h 395612"/>
              <a:gd name="connsiteX1" fmla="*/ 4708478 w 4708478"/>
              <a:gd name="connsiteY1" fmla="*/ 0 h 395612"/>
              <a:gd name="connsiteX2" fmla="*/ 4411157 w 4708478"/>
              <a:gd name="connsiteY2" fmla="*/ 395612 h 395612"/>
              <a:gd name="connsiteX3" fmla="*/ 0 w 4708478"/>
              <a:gd name="connsiteY3" fmla="*/ 395612 h 395612"/>
              <a:gd name="connsiteX4" fmla="*/ 0 w 4708478"/>
              <a:gd name="connsiteY4" fmla="*/ 0 h 3956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708478" h="395612">
                <a:moveTo>
                  <a:pt x="0" y="0"/>
                </a:moveTo>
                <a:lnTo>
                  <a:pt x="4708478" y="0"/>
                </a:lnTo>
                <a:lnTo>
                  <a:pt x="4411157" y="395612"/>
                </a:lnTo>
                <a:lnTo>
                  <a:pt x="0" y="395612"/>
                </a:lnTo>
                <a:lnTo>
                  <a:pt x="0" y="0"/>
                </a:lnTo>
                <a:close/>
              </a:path>
            </a:pathLst>
          </a:custGeom>
          <a:solidFill>
            <a:srgbClr val="E943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ángulo 16"/>
          <p:cNvSpPr/>
          <p:nvPr userDrawn="1"/>
        </p:nvSpPr>
        <p:spPr>
          <a:xfrm>
            <a:off x="5920983" y="278819"/>
            <a:ext cx="748237" cy="397760"/>
          </a:xfrm>
          <a:custGeom>
            <a:avLst/>
            <a:gdLst>
              <a:gd name="connsiteX0" fmla="*/ 0 w 351576"/>
              <a:gd name="connsiteY0" fmla="*/ 0 h 395612"/>
              <a:gd name="connsiteX1" fmla="*/ 351576 w 351576"/>
              <a:gd name="connsiteY1" fmla="*/ 0 h 395612"/>
              <a:gd name="connsiteX2" fmla="*/ 351576 w 351576"/>
              <a:gd name="connsiteY2" fmla="*/ 395612 h 395612"/>
              <a:gd name="connsiteX3" fmla="*/ 0 w 351576"/>
              <a:gd name="connsiteY3" fmla="*/ 395612 h 395612"/>
              <a:gd name="connsiteX4" fmla="*/ 0 w 351576"/>
              <a:gd name="connsiteY4" fmla="*/ 0 h 395612"/>
              <a:gd name="connsiteX0" fmla="*/ 299163 w 650739"/>
              <a:gd name="connsiteY0" fmla="*/ 0 h 400335"/>
              <a:gd name="connsiteX1" fmla="*/ 650739 w 650739"/>
              <a:gd name="connsiteY1" fmla="*/ 0 h 400335"/>
              <a:gd name="connsiteX2" fmla="*/ 650739 w 650739"/>
              <a:gd name="connsiteY2" fmla="*/ 395612 h 400335"/>
              <a:gd name="connsiteX3" fmla="*/ 0 w 650739"/>
              <a:gd name="connsiteY3" fmla="*/ 400335 h 400335"/>
              <a:gd name="connsiteX4" fmla="*/ 299163 w 650739"/>
              <a:gd name="connsiteY4" fmla="*/ 0 h 400335"/>
              <a:gd name="connsiteX0" fmla="*/ 299163 w 650739"/>
              <a:gd name="connsiteY0" fmla="*/ 0 h 405945"/>
              <a:gd name="connsiteX1" fmla="*/ 650739 w 650739"/>
              <a:gd name="connsiteY1" fmla="*/ 0 h 405945"/>
              <a:gd name="connsiteX2" fmla="*/ 381469 w 650739"/>
              <a:gd name="connsiteY2" fmla="*/ 405945 h 405945"/>
              <a:gd name="connsiteX3" fmla="*/ 0 w 650739"/>
              <a:gd name="connsiteY3" fmla="*/ 400335 h 405945"/>
              <a:gd name="connsiteX4" fmla="*/ 299163 w 650739"/>
              <a:gd name="connsiteY4" fmla="*/ 0 h 405945"/>
              <a:gd name="connsiteX0" fmla="*/ 299163 w 650739"/>
              <a:gd name="connsiteY0" fmla="*/ 0 h 417605"/>
              <a:gd name="connsiteX1" fmla="*/ 650739 w 650739"/>
              <a:gd name="connsiteY1" fmla="*/ 0 h 417605"/>
              <a:gd name="connsiteX2" fmla="*/ 381469 w 650739"/>
              <a:gd name="connsiteY2" fmla="*/ 405945 h 417605"/>
              <a:gd name="connsiteX3" fmla="*/ 0 w 650739"/>
              <a:gd name="connsiteY3" fmla="*/ 417605 h 417605"/>
              <a:gd name="connsiteX4" fmla="*/ 299163 w 650739"/>
              <a:gd name="connsiteY4" fmla="*/ 0 h 417605"/>
              <a:gd name="connsiteX0" fmla="*/ 304773 w 656349"/>
              <a:gd name="connsiteY0" fmla="*/ 0 h 405945"/>
              <a:gd name="connsiteX1" fmla="*/ 656349 w 656349"/>
              <a:gd name="connsiteY1" fmla="*/ 0 h 405945"/>
              <a:gd name="connsiteX2" fmla="*/ 387079 w 656349"/>
              <a:gd name="connsiteY2" fmla="*/ 405945 h 405945"/>
              <a:gd name="connsiteX3" fmla="*/ 0 w 656349"/>
              <a:gd name="connsiteY3" fmla="*/ 400336 h 405945"/>
              <a:gd name="connsiteX4" fmla="*/ 304773 w 656349"/>
              <a:gd name="connsiteY4" fmla="*/ 0 h 405945"/>
              <a:gd name="connsiteX0" fmla="*/ 304773 w 656349"/>
              <a:gd name="connsiteY0" fmla="*/ 0 h 406093"/>
              <a:gd name="connsiteX1" fmla="*/ 656349 w 656349"/>
              <a:gd name="connsiteY1" fmla="*/ 0 h 406093"/>
              <a:gd name="connsiteX2" fmla="*/ 387079 w 656349"/>
              <a:gd name="connsiteY2" fmla="*/ 405945 h 406093"/>
              <a:gd name="connsiteX3" fmla="*/ 0 w 656349"/>
              <a:gd name="connsiteY3" fmla="*/ 406093 h 406093"/>
              <a:gd name="connsiteX4" fmla="*/ 304773 w 656349"/>
              <a:gd name="connsiteY4" fmla="*/ 0 h 406093"/>
              <a:gd name="connsiteX0" fmla="*/ 349223 w 700799"/>
              <a:gd name="connsiteY0" fmla="*/ 0 h 412609"/>
              <a:gd name="connsiteX1" fmla="*/ 700799 w 700799"/>
              <a:gd name="connsiteY1" fmla="*/ 0 h 412609"/>
              <a:gd name="connsiteX2" fmla="*/ 431529 w 700799"/>
              <a:gd name="connsiteY2" fmla="*/ 405945 h 412609"/>
              <a:gd name="connsiteX3" fmla="*/ 0 w 700799"/>
              <a:gd name="connsiteY3" fmla="*/ 412609 h 412609"/>
              <a:gd name="connsiteX4" fmla="*/ 349223 w 700799"/>
              <a:gd name="connsiteY4" fmla="*/ 0 h 412609"/>
              <a:gd name="connsiteX0" fmla="*/ 349223 w 700799"/>
              <a:gd name="connsiteY0" fmla="*/ 0 h 412609"/>
              <a:gd name="connsiteX1" fmla="*/ 700799 w 700799"/>
              <a:gd name="connsiteY1" fmla="*/ 0 h 412609"/>
              <a:gd name="connsiteX2" fmla="*/ 412479 w 700799"/>
              <a:gd name="connsiteY2" fmla="*/ 412461 h 412609"/>
              <a:gd name="connsiteX3" fmla="*/ 0 w 700799"/>
              <a:gd name="connsiteY3" fmla="*/ 412609 h 412609"/>
              <a:gd name="connsiteX4" fmla="*/ 349223 w 700799"/>
              <a:gd name="connsiteY4" fmla="*/ 0 h 412609"/>
              <a:gd name="connsiteX0" fmla="*/ 330173 w 681749"/>
              <a:gd name="connsiteY0" fmla="*/ 0 h 412461"/>
              <a:gd name="connsiteX1" fmla="*/ 681749 w 681749"/>
              <a:gd name="connsiteY1" fmla="*/ 0 h 412461"/>
              <a:gd name="connsiteX2" fmla="*/ 393429 w 681749"/>
              <a:gd name="connsiteY2" fmla="*/ 412461 h 412461"/>
              <a:gd name="connsiteX3" fmla="*/ 0 w 681749"/>
              <a:gd name="connsiteY3" fmla="*/ 399577 h 412461"/>
              <a:gd name="connsiteX4" fmla="*/ 330173 w 681749"/>
              <a:gd name="connsiteY4" fmla="*/ 0 h 412461"/>
              <a:gd name="connsiteX0" fmla="*/ 342873 w 694449"/>
              <a:gd name="connsiteY0" fmla="*/ 0 h 412461"/>
              <a:gd name="connsiteX1" fmla="*/ 694449 w 694449"/>
              <a:gd name="connsiteY1" fmla="*/ 0 h 412461"/>
              <a:gd name="connsiteX2" fmla="*/ 406129 w 694449"/>
              <a:gd name="connsiteY2" fmla="*/ 412461 h 412461"/>
              <a:gd name="connsiteX3" fmla="*/ 0 w 694449"/>
              <a:gd name="connsiteY3" fmla="*/ 406093 h 412461"/>
              <a:gd name="connsiteX4" fmla="*/ 342873 w 694449"/>
              <a:gd name="connsiteY4" fmla="*/ 0 h 412461"/>
              <a:gd name="connsiteX0" fmla="*/ 342873 w 694449"/>
              <a:gd name="connsiteY0" fmla="*/ 0 h 412461"/>
              <a:gd name="connsiteX1" fmla="*/ 694449 w 694449"/>
              <a:gd name="connsiteY1" fmla="*/ 0 h 412461"/>
              <a:gd name="connsiteX2" fmla="*/ 380729 w 694449"/>
              <a:gd name="connsiteY2" fmla="*/ 412461 h 412461"/>
              <a:gd name="connsiteX3" fmla="*/ 0 w 694449"/>
              <a:gd name="connsiteY3" fmla="*/ 406093 h 412461"/>
              <a:gd name="connsiteX4" fmla="*/ 342873 w 694449"/>
              <a:gd name="connsiteY4" fmla="*/ 0 h 412461"/>
              <a:gd name="connsiteX0" fmla="*/ 342873 w 694449"/>
              <a:gd name="connsiteY0" fmla="*/ 0 h 412461"/>
              <a:gd name="connsiteX1" fmla="*/ 694449 w 694449"/>
              <a:gd name="connsiteY1" fmla="*/ 0 h 412461"/>
              <a:gd name="connsiteX2" fmla="*/ 361679 w 694449"/>
              <a:gd name="connsiteY2" fmla="*/ 412461 h 412461"/>
              <a:gd name="connsiteX3" fmla="*/ 0 w 694449"/>
              <a:gd name="connsiteY3" fmla="*/ 406093 h 412461"/>
              <a:gd name="connsiteX4" fmla="*/ 342873 w 694449"/>
              <a:gd name="connsiteY4" fmla="*/ 0 h 412461"/>
              <a:gd name="connsiteX0" fmla="*/ 378732 w 730308"/>
              <a:gd name="connsiteY0" fmla="*/ 0 h 418488"/>
              <a:gd name="connsiteX1" fmla="*/ 730308 w 730308"/>
              <a:gd name="connsiteY1" fmla="*/ 0 h 418488"/>
              <a:gd name="connsiteX2" fmla="*/ 397538 w 730308"/>
              <a:gd name="connsiteY2" fmla="*/ 412461 h 418488"/>
              <a:gd name="connsiteX3" fmla="*/ 0 w 730308"/>
              <a:gd name="connsiteY3" fmla="*/ 418488 h 418488"/>
              <a:gd name="connsiteX4" fmla="*/ 378732 w 730308"/>
              <a:gd name="connsiteY4" fmla="*/ 0 h 418488"/>
              <a:gd name="connsiteX0" fmla="*/ 378732 w 730308"/>
              <a:gd name="connsiteY0" fmla="*/ 0 h 418658"/>
              <a:gd name="connsiteX1" fmla="*/ 730308 w 730308"/>
              <a:gd name="connsiteY1" fmla="*/ 0 h 418658"/>
              <a:gd name="connsiteX2" fmla="*/ 385585 w 730308"/>
              <a:gd name="connsiteY2" fmla="*/ 418658 h 418658"/>
              <a:gd name="connsiteX3" fmla="*/ 0 w 730308"/>
              <a:gd name="connsiteY3" fmla="*/ 418488 h 418658"/>
              <a:gd name="connsiteX4" fmla="*/ 378732 w 730308"/>
              <a:gd name="connsiteY4" fmla="*/ 0 h 418658"/>
              <a:gd name="connsiteX0" fmla="*/ 384708 w 736284"/>
              <a:gd name="connsiteY0" fmla="*/ 0 h 418658"/>
              <a:gd name="connsiteX1" fmla="*/ 736284 w 736284"/>
              <a:gd name="connsiteY1" fmla="*/ 0 h 418658"/>
              <a:gd name="connsiteX2" fmla="*/ 391561 w 736284"/>
              <a:gd name="connsiteY2" fmla="*/ 418658 h 418658"/>
              <a:gd name="connsiteX3" fmla="*/ 0 w 736284"/>
              <a:gd name="connsiteY3" fmla="*/ 418488 h 418658"/>
              <a:gd name="connsiteX4" fmla="*/ 384708 w 736284"/>
              <a:gd name="connsiteY4" fmla="*/ 0 h 418658"/>
              <a:gd name="connsiteX0" fmla="*/ 396661 w 748237"/>
              <a:gd name="connsiteY0" fmla="*/ 0 h 418658"/>
              <a:gd name="connsiteX1" fmla="*/ 748237 w 748237"/>
              <a:gd name="connsiteY1" fmla="*/ 0 h 418658"/>
              <a:gd name="connsiteX2" fmla="*/ 403514 w 748237"/>
              <a:gd name="connsiteY2" fmla="*/ 418658 h 418658"/>
              <a:gd name="connsiteX3" fmla="*/ 0 w 748237"/>
              <a:gd name="connsiteY3" fmla="*/ 418488 h 418658"/>
              <a:gd name="connsiteX4" fmla="*/ 396661 w 748237"/>
              <a:gd name="connsiteY4" fmla="*/ 0 h 418658"/>
              <a:gd name="connsiteX0" fmla="*/ 396661 w 748237"/>
              <a:gd name="connsiteY0" fmla="*/ 0 h 418658"/>
              <a:gd name="connsiteX1" fmla="*/ 748237 w 748237"/>
              <a:gd name="connsiteY1" fmla="*/ 0 h 418658"/>
              <a:gd name="connsiteX2" fmla="*/ 403514 w 748237"/>
              <a:gd name="connsiteY2" fmla="*/ 418658 h 418658"/>
              <a:gd name="connsiteX3" fmla="*/ 0 w 748237"/>
              <a:gd name="connsiteY3" fmla="*/ 412291 h 418658"/>
              <a:gd name="connsiteX4" fmla="*/ 396661 w 748237"/>
              <a:gd name="connsiteY4" fmla="*/ 0 h 418658"/>
              <a:gd name="connsiteX0" fmla="*/ 396661 w 748237"/>
              <a:gd name="connsiteY0" fmla="*/ 0 h 412461"/>
              <a:gd name="connsiteX1" fmla="*/ 748237 w 748237"/>
              <a:gd name="connsiteY1" fmla="*/ 0 h 412461"/>
              <a:gd name="connsiteX2" fmla="*/ 361679 w 748237"/>
              <a:gd name="connsiteY2" fmla="*/ 412461 h 412461"/>
              <a:gd name="connsiteX3" fmla="*/ 0 w 748237"/>
              <a:gd name="connsiteY3" fmla="*/ 412291 h 412461"/>
              <a:gd name="connsiteX4" fmla="*/ 396661 w 748237"/>
              <a:gd name="connsiteY4" fmla="*/ 0 h 4124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8237" h="412461">
                <a:moveTo>
                  <a:pt x="396661" y="0"/>
                </a:moveTo>
                <a:lnTo>
                  <a:pt x="748237" y="0"/>
                </a:lnTo>
                <a:lnTo>
                  <a:pt x="361679" y="412461"/>
                </a:lnTo>
                <a:lnTo>
                  <a:pt x="0" y="412291"/>
                </a:lnTo>
                <a:lnTo>
                  <a:pt x="396661" y="0"/>
                </a:ln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9" name="Imagen 1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610600" y="177476"/>
            <a:ext cx="3199223" cy="723276"/>
          </a:xfrm>
          <a:prstGeom prst="rect">
            <a:avLst/>
          </a:prstGeom>
        </p:spPr>
      </p:pic>
      <p:cxnSp>
        <p:nvCxnSpPr>
          <p:cNvPr id="31" name="Conector angular 30"/>
          <p:cNvCxnSpPr/>
          <p:nvPr userDrawn="1"/>
        </p:nvCxnSpPr>
        <p:spPr>
          <a:xfrm flipV="1">
            <a:off x="8779041" y="5213601"/>
            <a:ext cx="3199223" cy="1507875"/>
          </a:xfrm>
          <a:prstGeom prst="bentConnector3">
            <a:avLst>
              <a:gd name="adj1" fmla="val 99642"/>
            </a:avLst>
          </a:prstGeom>
          <a:ln w="28575">
            <a:solidFill>
              <a:srgbClr val="E9434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540194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553CE-ABEB-40D9-AA17-583EDCE31B3D}" type="datetimeFigureOut">
              <a:rPr lang="en-US" smtClean="0"/>
              <a:t>2/27/2023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5AD1B-CB85-47FC-BD1E-AA4BC88CEAF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2159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553CE-ABEB-40D9-AA17-583EDCE31B3D}" type="datetimeFigureOut">
              <a:rPr lang="en-US" smtClean="0"/>
              <a:t>2/27/2023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5AD1B-CB85-47FC-BD1E-AA4BC88CEAF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05923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553CE-ABEB-40D9-AA17-583EDCE31B3D}" type="datetimeFigureOut">
              <a:rPr lang="en-US" smtClean="0"/>
              <a:t>2/27/2023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5AD1B-CB85-47FC-BD1E-AA4BC88CEAF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3463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553CE-ABEB-40D9-AA17-583EDCE31B3D}" type="datetimeFigureOut">
              <a:rPr lang="en-US" smtClean="0"/>
              <a:t>2/27/2023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5AD1B-CB85-47FC-BD1E-AA4BC88CEAF4}" type="slidenum">
              <a:rPr lang="en-US" smtClean="0"/>
              <a:t>‹Nº›</a:t>
            </a:fld>
            <a:endParaRPr lang="en-US"/>
          </a:p>
        </p:txBody>
      </p:sp>
      <p:sp>
        <p:nvSpPr>
          <p:cNvPr id="14" name="Rectángulo 13"/>
          <p:cNvSpPr/>
          <p:nvPr userDrawn="1"/>
        </p:nvSpPr>
        <p:spPr>
          <a:xfrm>
            <a:off x="-1" y="278819"/>
            <a:ext cx="6327371" cy="397760"/>
          </a:xfrm>
          <a:custGeom>
            <a:avLst/>
            <a:gdLst>
              <a:gd name="connsiteX0" fmla="*/ 0 w 4708478"/>
              <a:gd name="connsiteY0" fmla="*/ 0 h 395612"/>
              <a:gd name="connsiteX1" fmla="*/ 4708478 w 4708478"/>
              <a:gd name="connsiteY1" fmla="*/ 0 h 395612"/>
              <a:gd name="connsiteX2" fmla="*/ 4708478 w 4708478"/>
              <a:gd name="connsiteY2" fmla="*/ 395612 h 395612"/>
              <a:gd name="connsiteX3" fmla="*/ 0 w 4708478"/>
              <a:gd name="connsiteY3" fmla="*/ 395612 h 395612"/>
              <a:gd name="connsiteX4" fmla="*/ 0 w 4708478"/>
              <a:gd name="connsiteY4" fmla="*/ 0 h 395612"/>
              <a:gd name="connsiteX0" fmla="*/ 0 w 4708478"/>
              <a:gd name="connsiteY0" fmla="*/ 0 h 395612"/>
              <a:gd name="connsiteX1" fmla="*/ 4708478 w 4708478"/>
              <a:gd name="connsiteY1" fmla="*/ 0 h 395612"/>
              <a:gd name="connsiteX2" fmla="*/ 4450426 w 4708478"/>
              <a:gd name="connsiteY2" fmla="*/ 395612 h 395612"/>
              <a:gd name="connsiteX3" fmla="*/ 0 w 4708478"/>
              <a:gd name="connsiteY3" fmla="*/ 395612 h 395612"/>
              <a:gd name="connsiteX4" fmla="*/ 0 w 4708478"/>
              <a:gd name="connsiteY4" fmla="*/ 0 h 395612"/>
              <a:gd name="connsiteX0" fmla="*/ 0 w 4708478"/>
              <a:gd name="connsiteY0" fmla="*/ 0 h 395612"/>
              <a:gd name="connsiteX1" fmla="*/ 4708478 w 4708478"/>
              <a:gd name="connsiteY1" fmla="*/ 0 h 395612"/>
              <a:gd name="connsiteX2" fmla="*/ 4411157 w 4708478"/>
              <a:gd name="connsiteY2" fmla="*/ 395612 h 395612"/>
              <a:gd name="connsiteX3" fmla="*/ 0 w 4708478"/>
              <a:gd name="connsiteY3" fmla="*/ 395612 h 395612"/>
              <a:gd name="connsiteX4" fmla="*/ 0 w 4708478"/>
              <a:gd name="connsiteY4" fmla="*/ 0 h 3956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708478" h="395612">
                <a:moveTo>
                  <a:pt x="0" y="0"/>
                </a:moveTo>
                <a:lnTo>
                  <a:pt x="4708478" y="0"/>
                </a:lnTo>
                <a:lnTo>
                  <a:pt x="4411157" y="395612"/>
                </a:lnTo>
                <a:lnTo>
                  <a:pt x="0" y="395612"/>
                </a:lnTo>
                <a:lnTo>
                  <a:pt x="0" y="0"/>
                </a:lnTo>
                <a:close/>
              </a:path>
            </a:pathLst>
          </a:custGeom>
          <a:solidFill>
            <a:srgbClr val="E943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ángulo 16"/>
          <p:cNvSpPr/>
          <p:nvPr userDrawn="1"/>
        </p:nvSpPr>
        <p:spPr>
          <a:xfrm>
            <a:off x="5920983" y="278819"/>
            <a:ext cx="748237" cy="397760"/>
          </a:xfrm>
          <a:custGeom>
            <a:avLst/>
            <a:gdLst>
              <a:gd name="connsiteX0" fmla="*/ 0 w 351576"/>
              <a:gd name="connsiteY0" fmla="*/ 0 h 395612"/>
              <a:gd name="connsiteX1" fmla="*/ 351576 w 351576"/>
              <a:gd name="connsiteY1" fmla="*/ 0 h 395612"/>
              <a:gd name="connsiteX2" fmla="*/ 351576 w 351576"/>
              <a:gd name="connsiteY2" fmla="*/ 395612 h 395612"/>
              <a:gd name="connsiteX3" fmla="*/ 0 w 351576"/>
              <a:gd name="connsiteY3" fmla="*/ 395612 h 395612"/>
              <a:gd name="connsiteX4" fmla="*/ 0 w 351576"/>
              <a:gd name="connsiteY4" fmla="*/ 0 h 395612"/>
              <a:gd name="connsiteX0" fmla="*/ 299163 w 650739"/>
              <a:gd name="connsiteY0" fmla="*/ 0 h 400335"/>
              <a:gd name="connsiteX1" fmla="*/ 650739 w 650739"/>
              <a:gd name="connsiteY1" fmla="*/ 0 h 400335"/>
              <a:gd name="connsiteX2" fmla="*/ 650739 w 650739"/>
              <a:gd name="connsiteY2" fmla="*/ 395612 h 400335"/>
              <a:gd name="connsiteX3" fmla="*/ 0 w 650739"/>
              <a:gd name="connsiteY3" fmla="*/ 400335 h 400335"/>
              <a:gd name="connsiteX4" fmla="*/ 299163 w 650739"/>
              <a:gd name="connsiteY4" fmla="*/ 0 h 400335"/>
              <a:gd name="connsiteX0" fmla="*/ 299163 w 650739"/>
              <a:gd name="connsiteY0" fmla="*/ 0 h 405945"/>
              <a:gd name="connsiteX1" fmla="*/ 650739 w 650739"/>
              <a:gd name="connsiteY1" fmla="*/ 0 h 405945"/>
              <a:gd name="connsiteX2" fmla="*/ 381469 w 650739"/>
              <a:gd name="connsiteY2" fmla="*/ 405945 h 405945"/>
              <a:gd name="connsiteX3" fmla="*/ 0 w 650739"/>
              <a:gd name="connsiteY3" fmla="*/ 400335 h 405945"/>
              <a:gd name="connsiteX4" fmla="*/ 299163 w 650739"/>
              <a:gd name="connsiteY4" fmla="*/ 0 h 405945"/>
              <a:gd name="connsiteX0" fmla="*/ 299163 w 650739"/>
              <a:gd name="connsiteY0" fmla="*/ 0 h 417605"/>
              <a:gd name="connsiteX1" fmla="*/ 650739 w 650739"/>
              <a:gd name="connsiteY1" fmla="*/ 0 h 417605"/>
              <a:gd name="connsiteX2" fmla="*/ 381469 w 650739"/>
              <a:gd name="connsiteY2" fmla="*/ 405945 h 417605"/>
              <a:gd name="connsiteX3" fmla="*/ 0 w 650739"/>
              <a:gd name="connsiteY3" fmla="*/ 417605 h 417605"/>
              <a:gd name="connsiteX4" fmla="*/ 299163 w 650739"/>
              <a:gd name="connsiteY4" fmla="*/ 0 h 417605"/>
              <a:gd name="connsiteX0" fmla="*/ 304773 w 656349"/>
              <a:gd name="connsiteY0" fmla="*/ 0 h 405945"/>
              <a:gd name="connsiteX1" fmla="*/ 656349 w 656349"/>
              <a:gd name="connsiteY1" fmla="*/ 0 h 405945"/>
              <a:gd name="connsiteX2" fmla="*/ 387079 w 656349"/>
              <a:gd name="connsiteY2" fmla="*/ 405945 h 405945"/>
              <a:gd name="connsiteX3" fmla="*/ 0 w 656349"/>
              <a:gd name="connsiteY3" fmla="*/ 400336 h 405945"/>
              <a:gd name="connsiteX4" fmla="*/ 304773 w 656349"/>
              <a:gd name="connsiteY4" fmla="*/ 0 h 405945"/>
              <a:gd name="connsiteX0" fmla="*/ 304773 w 656349"/>
              <a:gd name="connsiteY0" fmla="*/ 0 h 406093"/>
              <a:gd name="connsiteX1" fmla="*/ 656349 w 656349"/>
              <a:gd name="connsiteY1" fmla="*/ 0 h 406093"/>
              <a:gd name="connsiteX2" fmla="*/ 387079 w 656349"/>
              <a:gd name="connsiteY2" fmla="*/ 405945 h 406093"/>
              <a:gd name="connsiteX3" fmla="*/ 0 w 656349"/>
              <a:gd name="connsiteY3" fmla="*/ 406093 h 406093"/>
              <a:gd name="connsiteX4" fmla="*/ 304773 w 656349"/>
              <a:gd name="connsiteY4" fmla="*/ 0 h 406093"/>
              <a:gd name="connsiteX0" fmla="*/ 349223 w 700799"/>
              <a:gd name="connsiteY0" fmla="*/ 0 h 412609"/>
              <a:gd name="connsiteX1" fmla="*/ 700799 w 700799"/>
              <a:gd name="connsiteY1" fmla="*/ 0 h 412609"/>
              <a:gd name="connsiteX2" fmla="*/ 431529 w 700799"/>
              <a:gd name="connsiteY2" fmla="*/ 405945 h 412609"/>
              <a:gd name="connsiteX3" fmla="*/ 0 w 700799"/>
              <a:gd name="connsiteY3" fmla="*/ 412609 h 412609"/>
              <a:gd name="connsiteX4" fmla="*/ 349223 w 700799"/>
              <a:gd name="connsiteY4" fmla="*/ 0 h 412609"/>
              <a:gd name="connsiteX0" fmla="*/ 349223 w 700799"/>
              <a:gd name="connsiteY0" fmla="*/ 0 h 412609"/>
              <a:gd name="connsiteX1" fmla="*/ 700799 w 700799"/>
              <a:gd name="connsiteY1" fmla="*/ 0 h 412609"/>
              <a:gd name="connsiteX2" fmla="*/ 412479 w 700799"/>
              <a:gd name="connsiteY2" fmla="*/ 412461 h 412609"/>
              <a:gd name="connsiteX3" fmla="*/ 0 w 700799"/>
              <a:gd name="connsiteY3" fmla="*/ 412609 h 412609"/>
              <a:gd name="connsiteX4" fmla="*/ 349223 w 700799"/>
              <a:gd name="connsiteY4" fmla="*/ 0 h 412609"/>
              <a:gd name="connsiteX0" fmla="*/ 330173 w 681749"/>
              <a:gd name="connsiteY0" fmla="*/ 0 h 412461"/>
              <a:gd name="connsiteX1" fmla="*/ 681749 w 681749"/>
              <a:gd name="connsiteY1" fmla="*/ 0 h 412461"/>
              <a:gd name="connsiteX2" fmla="*/ 393429 w 681749"/>
              <a:gd name="connsiteY2" fmla="*/ 412461 h 412461"/>
              <a:gd name="connsiteX3" fmla="*/ 0 w 681749"/>
              <a:gd name="connsiteY3" fmla="*/ 399577 h 412461"/>
              <a:gd name="connsiteX4" fmla="*/ 330173 w 681749"/>
              <a:gd name="connsiteY4" fmla="*/ 0 h 412461"/>
              <a:gd name="connsiteX0" fmla="*/ 342873 w 694449"/>
              <a:gd name="connsiteY0" fmla="*/ 0 h 412461"/>
              <a:gd name="connsiteX1" fmla="*/ 694449 w 694449"/>
              <a:gd name="connsiteY1" fmla="*/ 0 h 412461"/>
              <a:gd name="connsiteX2" fmla="*/ 406129 w 694449"/>
              <a:gd name="connsiteY2" fmla="*/ 412461 h 412461"/>
              <a:gd name="connsiteX3" fmla="*/ 0 w 694449"/>
              <a:gd name="connsiteY3" fmla="*/ 406093 h 412461"/>
              <a:gd name="connsiteX4" fmla="*/ 342873 w 694449"/>
              <a:gd name="connsiteY4" fmla="*/ 0 h 412461"/>
              <a:gd name="connsiteX0" fmla="*/ 342873 w 694449"/>
              <a:gd name="connsiteY0" fmla="*/ 0 h 412461"/>
              <a:gd name="connsiteX1" fmla="*/ 694449 w 694449"/>
              <a:gd name="connsiteY1" fmla="*/ 0 h 412461"/>
              <a:gd name="connsiteX2" fmla="*/ 380729 w 694449"/>
              <a:gd name="connsiteY2" fmla="*/ 412461 h 412461"/>
              <a:gd name="connsiteX3" fmla="*/ 0 w 694449"/>
              <a:gd name="connsiteY3" fmla="*/ 406093 h 412461"/>
              <a:gd name="connsiteX4" fmla="*/ 342873 w 694449"/>
              <a:gd name="connsiteY4" fmla="*/ 0 h 412461"/>
              <a:gd name="connsiteX0" fmla="*/ 342873 w 694449"/>
              <a:gd name="connsiteY0" fmla="*/ 0 h 412461"/>
              <a:gd name="connsiteX1" fmla="*/ 694449 w 694449"/>
              <a:gd name="connsiteY1" fmla="*/ 0 h 412461"/>
              <a:gd name="connsiteX2" fmla="*/ 361679 w 694449"/>
              <a:gd name="connsiteY2" fmla="*/ 412461 h 412461"/>
              <a:gd name="connsiteX3" fmla="*/ 0 w 694449"/>
              <a:gd name="connsiteY3" fmla="*/ 406093 h 412461"/>
              <a:gd name="connsiteX4" fmla="*/ 342873 w 694449"/>
              <a:gd name="connsiteY4" fmla="*/ 0 h 412461"/>
              <a:gd name="connsiteX0" fmla="*/ 378732 w 730308"/>
              <a:gd name="connsiteY0" fmla="*/ 0 h 418488"/>
              <a:gd name="connsiteX1" fmla="*/ 730308 w 730308"/>
              <a:gd name="connsiteY1" fmla="*/ 0 h 418488"/>
              <a:gd name="connsiteX2" fmla="*/ 397538 w 730308"/>
              <a:gd name="connsiteY2" fmla="*/ 412461 h 418488"/>
              <a:gd name="connsiteX3" fmla="*/ 0 w 730308"/>
              <a:gd name="connsiteY3" fmla="*/ 418488 h 418488"/>
              <a:gd name="connsiteX4" fmla="*/ 378732 w 730308"/>
              <a:gd name="connsiteY4" fmla="*/ 0 h 418488"/>
              <a:gd name="connsiteX0" fmla="*/ 378732 w 730308"/>
              <a:gd name="connsiteY0" fmla="*/ 0 h 418658"/>
              <a:gd name="connsiteX1" fmla="*/ 730308 w 730308"/>
              <a:gd name="connsiteY1" fmla="*/ 0 h 418658"/>
              <a:gd name="connsiteX2" fmla="*/ 385585 w 730308"/>
              <a:gd name="connsiteY2" fmla="*/ 418658 h 418658"/>
              <a:gd name="connsiteX3" fmla="*/ 0 w 730308"/>
              <a:gd name="connsiteY3" fmla="*/ 418488 h 418658"/>
              <a:gd name="connsiteX4" fmla="*/ 378732 w 730308"/>
              <a:gd name="connsiteY4" fmla="*/ 0 h 418658"/>
              <a:gd name="connsiteX0" fmla="*/ 384708 w 736284"/>
              <a:gd name="connsiteY0" fmla="*/ 0 h 418658"/>
              <a:gd name="connsiteX1" fmla="*/ 736284 w 736284"/>
              <a:gd name="connsiteY1" fmla="*/ 0 h 418658"/>
              <a:gd name="connsiteX2" fmla="*/ 391561 w 736284"/>
              <a:gd name="connsiteY2" fmla="*/ 418658 h 418658"/>
              <a:gd name="connsiteX3" fmla="*/ 0 w 736284"/>
              <a:gd name="connsiteY3" fmla="*/ 418488 h 418658"/>
              <a:gd name="connsiteX4" fmla="*/ 384708 w 736284"/>
              <a:gd name="connsiteY4" fmla="*/ 0 h 418658"/>
              <a:gd name="connsiteX0" fmla="*/ 396661 w 748237"/>
              <a:gd name="connsiteY0" fmla="*/ 0 h 418658"/>
              <a:gd name="connsiteX1" fmla="*/ 748237 w 748237"/>
              <a:gd name="connsiteY1" fmla="*/ 0 h 418658"/>
              <a:gd name="connsiteX2" fmla="*/ 403514 w 748237"/>
              <a:gd name="connsiteY2" fmla="*/ 418658 h 418658"/>
              <a:gd name="connsiteX3" fmla="*/ 0 w 748237"/>
              <a:gd name="connsiteY3" fmla="*/ 418488 h 418658"/>
              <a:gd name="connsiteX4" fmla="*/ 396661 w 748237"/>
              <a:gd name="connsiteY4" fmla="*/ 0 h 418658"/>
              <a:gd name="connsiteX0" fmla="*/ 396661 w 748237"/>
              <a:gd name="connsiteY0" fmla="*/ 0 h 418658"/>
              <a:gd name="connsiteX1" fmla="*/ 748237 w 748237"/>
              <a:gd name="connsiteY1" fmla="*/ 0 h 418658"/>
              <a:gd name="connsiteX2" fmla="*/ 403514 w 748237"/>
              <a:gd name="connsiteY2" fmla="*/ 418658 h 418658"/>
              <a:gd name="connsiteX3" fmla="*/ 0 w 748237"/>
              <a:gd name="connsiteY3" fmla="*/ 412291 h 418658"/>
              <a:gd name="connsiteX4" fmla="*/ 396661 w 748237"/>
              <a:gd name="connsiteY4" fmla="*/ 0 h 418658"/>
              <a:gd name="connsiteX0" fmla="*/ 396661 w 748237"/>
              <a:gd name="connsiteY0" fmla="*/ 0 h 412461"/>
              <a:gd name="connsiteX1" fmla="*/ 748237 w 748237"/>
              <a:gd name="connsiteY1" fmla="*/ 0 h 412461"/>
              <a:gd name="connsiteX2" fmla="*/ 361679 w 748237"/>
              <a:gd name="connsiteY2" fmla="*/ 412461 h 412461"/>
              <a:gd name="connsiteX3" fmla="*/ 0 w 748237"/>
              <a:gd name="connsiteY3" fmla="*/ 412291 h 412461"/>
              <a:gd name="connsiteX4" fmla="*/ 396661 w 748237"/>
              <a:gd name="connsiteY4" fmla="*/ 0 h 4124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8237" h="412461">
                <a:moveTo>
                  <a:pt x="396661" y="0"/>
                </a:moveTo>
                <a:lnTo>
                  <a:pt x="748237" y="0"/>
                </a:lnTo>
                <a:lnTo>
                  <a:pt x="361679" y="412461"/>
                </a:lnTo>
                <a:lnTo>
                  <a:pt x="0" y="412291"/>
                </a:lnTo>
                <a:lnTo>
                  <a:pt x="396661" y="0"/>
                </a:ln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9" name="Imagen 1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610600" y="177476"/>
            <a:ext cx="3199223" cy="723276"/>
          </a:xfrm>
          <a:prstGeom prst="rect">
            <a:avLst/>
          </a:prstGeom>
        </p:spPr>
      </p:pic>
      <p:cxnSp>
        <p:nvCxnSpPr>
          <p:cNvPr id="31" name="Conector angular 30"/>
          <p:cNvCxnSpPr/>
          <p:nvPr userDrawn="1"/>
        </p:nvCxnSpPr>
        <p:spPr>
          <a:xfrm flipV="1">
            <a:off x="8779041" y="5213601"/>
            <a:ext cx="3199223" cy="1507875"/>
          </a:xfrm>
          <a:prstGeom prst="bentConnector3">
            <a:avLst>
              <a:gd name="adj1" fmla="val 99642"/>
            </a:avLst>
          </a:prstGeom>
          <a:ln w="28575">
            <a:solidFill>
              <a:srgbClr val="E9434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952252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553CE-ABEB-40D9-AA17-583EDCE31B3D}" type="datetimeFigureOut">
              <a:rPr lang="en-US" smtClean="0"/>
              <a:t>2/27/2023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5AD1B-CB85-47FC-BD1E-AA4BC88CEAF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0885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553CE-ABEB-40D9-AA17-583EDCE31B3D}" type="datetimeFigureOut">
              <a:rPr lang="en-US" smtClean="0"/>
              <a:t>2/27/2023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5AD1B-CB85-47FC-BD1E-AA4BC88CEAF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691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553CE-ABEB-40D9-AA17-583EDCE31B3D}" type="datetimeFigureOut">
              <a:rPr lang="en-US" smtClean="0"/>
              <a:t>2/27/2023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5AD1B-CB85-47FC-BD1E-AA4BC88CEAF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0807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553CE-ABEB-40D9-AA17-583EDCE31B3D}" type="datetimeFigureOut">
              <a:rPr lang="en-US" smtClean="0"/>
              <a:t>2/27/2023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5AD1B-CB85-47FC-BD1E-AA4BC88CEAF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4951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553CE-ABEB-40D9-AA17-583EDCE31B3D}" type="datetimeFigureOut">
              <a:rPr lang="en-US" smtClean="0"/>
              <a:t>2/27/2023</a:t>
            </a:fld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5AD1B-CB85-47FC-BD1E-AA4BC88CEAF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69866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553CE-ABEB-40D9-AA17-583EDCE31B3D}" type="datetimeFigureOut">
              <a:rPr lang="en-US" smtClean="0"/>
              <a:t>2/27/2023</a:t>
            </a:fld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5AD1B-CB85-47FC-BD1E-AA4BC88CEAF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0841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553CE-ABEB-40D9-AA17-583EDCE31B3D}" type="datetimeFigureOut">
              <a:rPr lang="en-US" smtClean="0"/>
              <a:t>2/27/2023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5AD1B-CB85-47FC-BD1E-AA4BC88CEAF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24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2553CE-ABEB-40D9-AA17-583EDCE31B3D}" type="datetimeFigureOut">
              <a:rPr lang="en-US" smtClean="0"/>
              <a:t>2/27/2023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75AD1B-CB85-47FC-BD1E-AA4BC88CEAF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9539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10" Type="http://schemas.openxmlformats.org/officeDocument/2006/relationships/image" Target="../media/image13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10" Type="http://schemas.openxmlformats.org/officeDocument/2006/relationships/image" Target="../media/image13.sv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 txBox="1">
            <a:spLocks/>
          </p:cNvSpPr>
          <p:nvPr/>
        </p:nvSpPr>
        <p:spPr>
          <a:xfrm>
            <a:off x="1504977" y="3736638"/>
            <a:ext cx="9273060" cy="1680665"/>
          </a:xfrm>
          <a:prstGeom prst="rect">
            <a:avLst/>
          </a:prstGeom>
        </p:spPr>
        <p:txBody>
          <a:bodyPr anchor="b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82880" marR="0" lvl="0" indent="0" algn="ctr" fontAlgn="auto">
              <a:spcAft>
                <a:spcPts val="0"/>
              </a:spcAft>
              <a:buClrTx/>
              <a:buSzTx/>
              <a:tabLst/>
              <a:defRPr/>
            </a:pPr>
            <a:r>
              <a:rPr lang="es-MX" b="1" dirty="0">
                <a:solidFill>
                  <a:srgbClr val="4B4C8A"/>
                </a:solidFill>
                <a:latin typeface="Calibri Light"/>
              </a:rPr>
              <a:t>TRASPASOS </a:t>
            </a:r>
            <a:r>
              <a:rPr lang="es-MX" b="1" dirty="0" smtClean="0">
                <a:solidFill>
                  <a:srgbClr val="4B4C8A"/>
                </a:solidFill>
                <a:latin typeface="Calibri Light"/>
              </a:rPr>
              <a:t>PRESUPUESTARIOS</a:t>
            </a:r>
          </a:p>
          <a:p>
            <a:pPr marL="182880" marR="0" lvl="0" indent="0" algn="ctr" fontAlgn="auto">
              <a:spcAft>
                <a:spcPts val="0"/>
              </a:spcAft>
              <a:buClrTx/>
              <a:buSzTx/>
              <a:tabLst/>
              <a:defRPr/>
            </a:pPr>
            <a:r>
              <a:rPr lang="es-MX" b="1" dirty="0" smtClean="0">
                <a:solidFill>
                  <a:srgbClr val="4B4C8A"/>
                </a:solidFill>
                <a:latin typeface="Calibri Light"/>
              </a:rPr>
              <a:t>(ENERO - 2023) </a:t>
            </a:r>
            <a:endParaRPr lang="es-EC" b="1" dirty="0">
              <a:solidFill>
                <a:srgbClr val="4B4C8A"/>
              </a:solidFill>
              <a:latin typeface="Calibri Light"/>
            </a:endParaRPr>
          </a:p>
        </p:txBody>
      </p:sp>
      <p:sp>
        <p:nvSpPr>
          <p:cNvPr id="5" name="1 Título"/>
          <p:cNvSpPr txBox="1">
            <a:spLocks/>
          </p:cNvSpPr>
          <p:nvPr/>
        </p:nvSpPr>
        <p:spPr>
          <a:xfrm>
            <a:off x="0" y="2435611"/>
            <a:ext cx="12283014" cy="611914"/>
          </a:xfrm>
          <a:prstGeom prst="rect">
            <a:avLst/>
          </a:prstGeom>
        </p:spPr>
        <p:txBody>
          <a:bodyPr anchor="b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82880" algn="ctr"/>
            <a:r>
              <a:rPr kumimoji="0" lang="es-MX" b="1" dirty="0" smtClean="0">
                <a:solidFill>
                  <a:srgbClr val="2C2D76">
                    <a:alpha val="85000"/>
                  </a:srgbClr>
                </a:solidFill>
                <a:latin typeface="Calibri Light"/>
              </a:rPr>
              <a:t>ADMINISTRACIÓN GENERAL</a:t>
            </a:r>
            <a:endParaRPr kumimoji="0" lang="es-EC" b="1" dirty="0">
              <a:solidFill>
                <a:srgbClr val="2C2D76">
                  <a:alpha val="85000"/>
                </a:srgbClr>
              </a:solidFill>
              <a:latin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1053636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contenido 2">
            <a:extLst>
              <a:ext uri="{FF2B5EF4-FFF2-40B4-BE49-F238E27FC236}">
                <a16:creationId xmlns:a16="http://schemas.microsoft.com/office/drawing/2014/main" id="{D8395838-F939-4FFB-B7B6-7EAFEA0777C3}"/>
              </a:ext>
            </a:extLst>
          </p:cNvPr>
          <p:cNvSpPr txBox="1">
            <a:spLocks/>
          </p:cNvSpPr>
          <p:nvPr/>
        </p:nvSpPr>
        <p:spPr>
          <a:xfrm>
            <a:off x="1468466" y="1996803"/>
            <a:ext cx="9226505" cy="1089488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rgbClr val="2C2D76"/>
            </a:solidFill>
            <a:prstDash val="solid"/>
            <a:miter lim="800000"/>
          </a:ln>
          <a:effectLst/>
        </p:spPr>
        <p:txBody>
          <a:bodyPr/>
          <a:lstStyle>
            <a:lvl1pPr marL="0" indent="0" algn="l" defTabSz="1632753" rtl="0" eaLnBrk="1" latinLnBrk="0" hangingPunct="1">
              <a:lnSpc>
                <a:spcPct val="120000"/>
              </a:lnSpc>
              <a:spcBef>
                <a:spcPts val="1200"/>
              </a:spcBef>
              <a:buFont typeface="Arial" panose="020B0604020202020204" pitchFamily="34" charset="0"/>
              <a:buNone/>
              <a:defRPr kumimoji="1" sz="24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1326612" indent="-510235" algn="l" defTabSz="163275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5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2040941" indent="-408188" algn="l" defTabSz="163275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43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2857317" indent="-408188" algn="l" defTabSz="163275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3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3673693" indent="-408188" algn="l" defTabSz="1632753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3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4490070" indent="-408188" algn="l" defTabSz="163275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5306446" indent="-408188" algn="l" defTabSz="163275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6122822" indent="-408188" algn="l" defTabSz="163275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6939199" indent="-408188" algn="l" defTabSz="163275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>
              <a:defRPr/>
            </a:pPr>
            <a:r>
              <a:rPr lang="es-EC" sz="1800" b="1" dirty="0" smtClean="0">
                <a:solidFill>
                  <a:sysClr val="windowText" lastClr="000000">
                    <a:alpha val="75000"/>
                  </a:sys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Art. 258.- Informe al legislativo.- El ejecutivo del gobierno autónomo descentralizado deberá informar al legislativo correspondiente, en la sesión más próxima, acerca de los traspasos que hubiere autorizado.</a:t>
            </a:r>
            <a:endParaRPr lang="es-EC" sz="1800" b="1" dirty="0">
              <a:solidFill>
                <a:sysClr val="windowText" lastClr="000000">
                  <a:alpha val="75000"/>
                </a:sysClr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5" name="1 Título"/>
          <p:cNvSpPr txBox="1">
            <a:spLocks/>
          </p:cNvSpPr>
          <p:nvPr/>
        </p:nvSpPr>
        <p:spPr>
          <a:xfrm>
            <a:off x="0" y="694273"/>
            <a:ext cx="3249958" cy="51306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82880"/>
            <a:r>
              <a:rPr kumimoji="0" lang="es-EC" sz="3600" b="1" dirty="0">
                <a:solidFill>
                  <a:srgbClr val="4B4C8A"/>
                </a:solidFill>
                <a:latin typeface="Calibri Light"/>
              </a:rPr>
              <a:t>BASE LEGAL</a:t>
            </a:r>
          </a:p>
          <a:p>
            <a:pPr marL="182880" algn="ctr"/>
            <a:r>
              <a:rPr kumimoji="0" lang="es-EC" sz="4800" dirty="0">
                <a:solidFill>
                  <a:prstClr val="black"/>
                </a:solidFill>
                <a:latin typeface="Calibri Light"/>
              </a:rPr>
              <a:t> </a:t>
            </a:r>
            <a:endParaRPr kumimoji="0" lang="es-EC" b="1" dirty="0" smtClean="0">
              <a:solidFill>
                <a:srgbClr val="5B9BD5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 Light"/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907235" y="1310817"/>
            <a:ext cx="3249958" cy="51306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82880"/>
            <a:r>
              <a:rPr kumimoji="0" lang="es-EC" sz="3200" b="1" dirty="0" smtClean="0">
                <a:solidFill>
                  <a:srgbClr val="4B4C8A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COOTAD</a:t>
            </a:r>
            <a:endParaRPr kumimoji="0" lang="es-EC" sz="3200" b="1" dirty="0">
              <a:solidFill>
                <a:srgbClr val="4B4C8A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182880" algn="ctr"/>
            <a:r>
              <a:rPr kumimoji="0" lang="es-EC" dirty="0">
                <a:solidFill>
                  <a:prstClr val="black"/>
                </a:solidFill>
                <a:latin typeface="Calibri Light"/>
              </a:rPr>
              <a:t> </a:t>
            </a:r>
            <a:endParaRPr kumimoji="0" lang="es-EC" sz="4000" b="1" dirty="0" smtClean="0">
              <a:solidFill>
                <a:srgbClr val="5B9BD5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 Light"/>
            </a:endParaRPr>
          </a:p>
        </p:txBody>
      </p:sp>
      <p:pic>
        <p:nvPicPr>
          <p:cNvPr id="9" name="Gráfico 34">
            <a:extLst>
              <a:ext uri="{FF2B5EF4-FFF2-40B4-BE49-F238E27FC236}">
                <a16:creationId xmlns:a16="http://schemas.microsoft.com/office/drawing/2014/main" id="{A829949E-31AB-402B-AAD4-D5582CF4D76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lc="http://schemas.openxmlformats.org/drawingml/2006/lockedCanvas" xmlns:asvg="http://schemas.microsoft.com/office/drawing/2016/SVG/main" xmlns="" r:embed="rId10"/>
              </a:ext>
            </a:extLst>
          </a:blip>
          <a:stretch>
            <a:fillRect/>
          </a:stretch>
        </p:blipFill>
        <p:spPr>
          <a:xfrm>
            <a:off x="544062" y="1332946"/>
            <a:ext cx="470317" cy="462800"/>
          </a:xfrm>
          <a:prstGeom prst="rect">
            <a:avLst/>
          </a:prstGeom>
        </p:spPr>
      </p:pic>
      <p:sp>
        <p:nvSpPr>
          <p:cNvPr id="7" name="Marcador de contenido 2">
            <a:extLst>
              <a:ext uri="{FF2B5EF4-FFF2-40B4-BE49-F238E27FC236}">
                <a16:creationId xmlns:a16="http://schemas.microsoft.com/office/drawing/2014/main" id="{D8395838-F939-4FFB-B7B6-7EAFEA0777C3}"/>
              </a:ext>
            </a:extLst>
          </p:cNvPr>
          <p:cNvSpPr txBox="1">
            <a:spLocks/>
          </p:cNvSpPr>
          <p:nvPr/>
        </p:nvSpPr>
        <p:spPr>
          <a:xfrm>
            <a:off x="1468466" y="3722011"/>
            <a:ext cx="9226505" cy="2771553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rgbClr val="2C2D76"/>
            </a:solidFill>
            <a:prstDash val="solid"/>
            <a:miter lim="800000"/>
          </a:ln>
          <a:effectLst/>
        </p:spPr>
        <p:txBody>
          <a:bodyPr/>
          <a:lstStyle>
            <a:lvl1pPr marL="0" indent="0" algn="l" defTabSz="1632753" rtl="0" eaLnBrk="1" latinLnBrk="0" hangingPunct="1">
              <a:lnSpc>
                <a:spcPct val="120000"/>
              </a:lnSpc>
              <a:spcBef>
                <a:spcPts val="1200"/>
              </a:spcBef>
              <a:buFont typeface="Arial" panose="020B0604020202020204" pitchFamily="34" charset="0"/>
              <a:buNone/>
              <a:defRPr kumimoji="1" sz="24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1326612" indent="-510235" algn="l" defTabSz="163275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5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2040941" indent="-408188" algn="l" defTabSz="163275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43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2857317" indent="-408188" algn="l" defTabSz="163275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3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3673693" indent="-408188" algn="l" defTabSz="1632753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3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4490070" indent="-408188" algn="l" defTabSz="163275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5306446" indent="-408188" algn="l" defTabSz="163275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6122822" indent="-408188" algn="l" defTabSz="163275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6939199" indent="-408188" algn="l" defTabSz="163275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EC" sz="1800" b="1" dirty="0">
                <a:solidFill>
                  <a:srgbClr val="5A5A5A"/>
                </a:solidFill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Art. 107.-Presupuestos prorrogados.-Hasta que se apruebe el Presupuesto General del Estado del año en que se posesiona la o el Presidente de la República, regirá el presupuesto codificado al 31 de diciembre del año anterior a excepción de los Gobiernos Autónomos Descentralizados y del Sistema Nacional de Educación y del Sistema de Educación Superior, que aplicarán el presupuesto codificado al 1 de enero del año anterior.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EC" sz="1800" b="1" dirty="0">
                <a:solidFill>
                  <a:srgbClr val="5A5A5A"/>
                </a:solidFill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El mismo procedimiento se aplicará para los Gobiernos Autónomos Descentralizados y sus Empresas Públicas, el Sistema Nacional de Educación y del Sistema de Educación Superior, en los años que exista posesión de autoridad de los Gobiernos Autónomos Descentralizados.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907235" y="3259212"/>
            <a:ext cx="3249958" cy="51306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82880"/>
            <a:r>
              <a:rPr kumimoji="0" lang="es-EC" sz="3200" b="1" dirty="0" smtClean="0">
                <a:solidFill>
                  <a:srgbClr val="4B4C8A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COPLAFIP</a:t>
            </a:r>
            <a:endParaRPr kumimoji="0" lang="es-EC" sz="3200" b="1" dirty="0">
              <a:solidFill>
                <a:srgbClr val="4B4C8A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algn="just" defTabSz="1632753">
              <a:lnSpc>
                <a:spcPct val="120000"/>
              </a:lnSpc>
              <a:spcBef>
                <a:spcPts val="1200"/>
              </a:spcBef>
              <a:defRPr/>
            </a:pPr>
            <a:r>
              <a:rPr kumimoji="1" lang="es-EC" sz="1800" b="1" dirty="0">
                <a:solidFill>
                  <a:sysClr val="windowText" lastClr="000000">
                    <a:alpha val="75000"/>
                  </a:sysClr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> </a:t>
            </a:r>
          </a:p>
        </p:txBody>
      </p:sp>
      <p:pic>
        <p:nvPicPr>
          <p:cNvPr id="10" name="Gráfico 34">
            <a:extLst>
              <a:ext uri="{FF2B5EF4-FFF2-40B4-BE49-F238E27FC236}">
                <a16:creationId xmlns:a16="http://schemas.microsoft.com/office/drawing/2014/main" id="{A829949E-31AB-402B-AAD4-D5582CF4D76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lc="http://schemas.openxmlformats.org/drawingml/2006/lockedCanvas" xmlns:asvg="http://schemas.microsoft.com/office/drawing/2016/SVG/main" xmlns="" r:embed="rId10"/>
              </a:ext>
            </a:extLst>
          </a:blip>
          <a:stretch>
            <a:fillRect/>
          </a:stretch>
        </p:blipFill>
        <p:spPr>
          <a:xfrm>
            <a:off x="544062" y="3259212"/>
            <a:ext cx="470317" cy="46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8980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Título"/>
          <p:cNvSpPr txBox="1">
            <a:spLocks/>
          </p:cNvSpPr>
          <p:nvPr/>
        </p:nvSpPr>
        <p:spPr>
          <a:xfrm>
            <a:off x="0" y="694273"/>
            <a:ext cx="3249958" cy="51306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82880"/>
            <a:r>
              <a:rPr kumimoji="0" lang="es-EC" sz="3600" b="1" dirty="0">
                <a:solidFill>
                  <a:srgbClr val="4B4C8A"/>
                </a:solidFill>
                <a:latin typeface="Calibri Light"/>
              </a:rPr>
              <a:t>BASE LEGAL</a:t>
            </a:r>
          </a:p>
          <a:p>
            <a:pPr marL="182880" algn="ctr"/>
            <a:r>
              <a:rPr kumimoji="0" lang="es-EC" sz="4800" b="1" dirty="0">
                <a:solidFill>
                  <a:prstClr val="black"/>
                </a:solidFill>
                <a:latin typeface="Calibri Light"/>
              </a:rPr>
              <a:t> </a:t>
            </a:r>
            <a:endParaRPr kumimoji="0" lang="es-EC" b="1" dirty="0" smtClean="0">
              <a:solidFill>
                <a:srgbClr val="5B9BD5">
                  <a:lumMod val="75000"/>
                </a:srgbClr>
              </a:solidFill>
              <a:latin typeface="Calibri Light"/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738418" y="1240477"/>
            <a:ext cx="10079633" cy="51306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82880"/>
            <a:r>
              <a:rPr lang="es-EC" sz="3200" b="1" dirty="0">
                <a:solidFill>
                  <a:srgbClr val="4B4C8A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Normas Técnicas de Ejecución y Traspasos Presupuestarios</a:t>
            </a:r>
          </a:p>
          <a:p>
            <a:pPr marL="182880" algn="ctr"/>
            <a:r>
              <a:rPr kumimoji="0" lang="es-EC" dirty="0" smtClean="0">
                <a:solidFill>
                  <a:prstClr val="black"/>
                </a:solidFill>
                <a:latin typeface="Calibri Light"/>
              </a:rPr>
              <a:t> </a:t>
            </a:r>
            <a:endParaRPr kumimoji="0" lang="es-EC" sz="4000" b="1" dirty="0" smtClean="0">
              <a:solidFill>
                <a:srgbClr val="5B9BD5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 Light"/>
            </a:endParaRPr>
          </a:p>
        </p:txBody>
      </p:sp>
      <p:sp>
        <p:nvSpPr>
          <p:cNvPr id="7" name="Marcador de contenido 2">
            <a:extLst>
              <a:ext uri="{FF2B5EF4-FFF2-40B4-BE49-F238E27FC236}">
                <a16:creationId xmlns:a16="http://schemas.microsoft.com/office/drawing/2014/main" id="{D8395838-F939-4FFB-B7B6-7EAFEA0777C3}"/>
              </a:ext>
            </a:extLst>
          </p:cNvPr>
          <p:cNvSpPr txBox="1">
            <a:spLocks/>
          </p:cNvSpPr>
          <p:nvPr/>
        </p:nvSpPr>
        <p:spPr>
          <a:xfrm>
            <a:off x="246000" y="1738648"/>
            <a:ext cx="11693452" cy="4845032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rgbClr val="2C2D76"/>
            </a:solidFill>
            <a:prstDash val="solid"/>
            <a:miter lim="800000"/>
          </a:ln>
          <a:effectLst/>
        </p:spPr>
        <p:txBody>
          <a:bodyPr/>
          <a:lstStyle>
            <a:lvl1pPr marL="0" indent="0" algn="l" defTabSz="1632753" rtl="0" eaLnBrk="1" latinLnBrk="0" hangingPunct="1">
              <a:lnSpc>
                <a:spcPct val="120000"/>
              </a:lnSpc>
              <a:spcBef>
                <a:spcPts val="1200"/>
              </a:spcBef>
              <a:buFont typeface="Arial" panose="020B0604020202020204" pitchFamily="34" charset="0"/>
              <a:buNone/>
              <a:defRPr kumimoji="1" sz="24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1326612" indent="-510235" algn="l" defTabSz="163275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5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2040941" indent="-408188" algn="l" defTabSz="163275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43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2857317" indent="-408188" algn="l" defTabSz="163275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3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3673693" indent="-408188" algn="l" defTabSz="1632753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3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4490070" indent="-408188" algn="l" defTabSz="163275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5306446" indent="-408188" algn="l" defTabSz="163275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6122822" indent="-408188" algn="l" defTabSz="163275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6939199" indent="-408188" algn="l" defTabSz="163275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>
              <a:defRPr/>
            </a:pPr>
            <a:r>
              <a:rPr lang="es-EC" sz="1800" b="1" dirty="0">
                <a:solidFill>
                  <a:sysClr val="windowText" lastClr="000000">
                    <a:alpha val="75000"/>
                  </a:sys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En cumplimiento a lo dispuesto en la Ordenanza PMU No. </a:t>
            </a:r>
            <a:r>
              <a:rPr lang="es-EC" sz="1800" b="1" dirty="0" smtClean="0">
                <a:solidFill>
                  <a:sysClr val="windowText" lastClr="000000">
                    <a:alpha val="75000"/>
                  </a:sys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006-2021, </a:t>
            </a:r>
            <a:r>
              <a:rPr lang="es-EC" sz="1800" b="1" dirty="0">
                <a:solidFill>
                  <a:sysClr val="windowText" lastClr="000000">
                    <a:alpha val="75000"/>
                  </a:sys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en el numeral 9.1 Modificaciones Presupuestarias (Traspasos y Reformas), señala: “El Alcalde Metropolitano o su delegado podrá disponer que los responsables de los Entes Desconcentrados y la Dirección Metropolitana Financiera, dependiendo de los Tipos de Gasto, autoricen los traspasos presupuestarios observando lo dispuesto en el Art. 256 del COOTAD dentro de una misma área, programa o subprograma, para lo cual expedirá un instructivo.” </a:t>
            </a:r>
          </a:p>
          <a:p>
            <a:pPr lvl="0" algn="just">
              <a:defRPr/>
            </a:pPr>
            <a:r>
              <a:rPr lang="es-EC" sz="1800" b="1" dirty="0">
                <a:solidFill>
                  <a:sysClr val="windowText" lastClr="000000">
                    <a:alpha val="75000"/>
                  </a:sys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 efectos de cumplir con la disposición contenida en el artículo </a:t>
            </a:r>
            <a:r>
              <a:rPr lang="es-EC" sz="1800" b="1" dirty="0" smtClean="0">
                <a:solidFill>
                  <a:sysClr val="windowText" lastClr="000000">
                    <a:alpha val="75000"/>
                  </a:sys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258 </a:t>
            </a:r>
            <a:r>
              <a:rPr lang="es-EC" sz="1800" b="1" dirty="0">
                <a:solidFill>
                  <a:sysClr val="windowText" lastClr="000000">
                    <a:alpha val="75000"/>
                  </a:sys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del COOTAD, se procederá de la siguiente manera: </a:t>
            </a:r>
          </a:p>
          <a:p>
            <a:pPr lvl="0" algn="just" fontAlgn="base">
              <a:defRPr/>
            </a:pPr>
            <a:r>
              <a:rPr lang="es-EC" sz="1800" b="1" dirty="0">
                <a:solidFill>
                  <a:sysClr val="windowText" lastClr="000000">
                    <a:alpha val="75000"/>
                  </a:sys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1.- Los delegados de los entes y unidades </a:t>
            </a:r>
            <a:r>
              <a:rPr lang="es-EC" sz="1800" b="1" dirty="0" smtClean="0">
                <a:solidFill>
                  <a:sysClr val="windowText" lastClr="000000">
                    <a:alpha val="75000"/>
                  </a:sys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desconcentradas, </a:t>
            </a:r>
            <a:r>
              <a:rPr lang="es-EC" sz="1800" b="1" dirty="0">
                <a:solidFill>
                  <a:sysClr val="windowText" lastClr="000000">
                    <a:alpha val="75000"/>
                  </a:sys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deberán remitir la resolución de traspaso con los documentos de sustento a la Dirección Metropolitana Financiera hasta el </a:t>
            </a:r>
            <a:r>
              <a:rPr lang="es-EC" sz="1800" b="1" dirty="0" smtClean="0">
                <a:solidFill>
                  <a:sysClr val="windowText" lastClr="000000">
                    <a:alpha val="75000"/>
                  </a:sys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tercer día de cada mes; </a:t>
            </a:r>
            <a:endParaRPr lang="es-EC" sz="1800" b="1" dirty="0">
              <a:solidFill>
                <a:sysClr val="windowText" lastClr="000000">
                  <a:alpha val="75000"/>
                </a:sysClr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lvl="0" algn="just" fontAlgn="base">
              <a:defRPr/>
            </a:pPr>
            <a:r>
              <a:rPr lang="es-EC" sz="1800" b="1" dirty="0">
                <a:solidFill>
                  <a:sysClr val="windowText" lastClr="000000">
                    <a:alpha val="75000"/>
                  </a:sys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2.- Una vez consolidada la información, la Dirección Metropolitana Financiera remitirá al Administrador General quien a su vez enviará a la Secretaría General del Concejo, el detalle de los traspasos autorizados en el GAD DMQ, a efectos de que, previa disposición del señor Alcalde Metropolitano, sea puesto en conocimiento del Concejo Metropolitano de Quito.</a:t>
            </a:r>
          </a:p>
        </p:txBody>
      </p:sp>
      <p:pic>
        <p:nvPicPr>
          <p:cNvPr id="10" name="Gráfico 34">
            <a:extLst>
              <a:ext uri="{FF2B5EF4-FFF2-40B4-BE49-F238E27FC236}">
                <a16:creationId xmlns:a16="http://schemas.microsoft.com/office/drawing/2014/main" id="{A829949E-31AB-402B-AAD4-D5582CF4D76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lc="http://schemas.openxmlformats.org/drawingml/2006/lockedCanvas" xmlns:asvg="http://schemas.microsoft.com/office/drawing/2016/SVG/main" xmlns="" r:embed="rId10"/>
              </a:ext>
            </a:extLst>
          </a:blip>
          <a:stretch>
            <a:fillRect/>
          </a:stretch>
        </p:blipFill>
        <p:spPr>
          <a:xfrm>
            <a:off x="402023" y="1238372"/>
            <a:ext cx="470317" cy="46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7522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Título"/>
          <p:cNvSpPr txBox="1">
            <a:spLocks/>
          </p:cNvSpPr>
          <p:nvPr/>
        </p:nvSpPr>
        <p:spPr>
          <a:xfrm>
            <a:off x="-28136" y="794938"/>
            <a:ext cx="5267698" cy="51306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82880"/>
            <a:r>
              <a:rPr lang="es-EC" sz="3600" b="1" dirty="0" smtClean="0">
                <a:solidFill>
                  <a:srgbClr val="4B4C8A"/>
                </a:solidFill>
                <a:latin typeface="Calibri Light"/>
              </a:rPr>
              <a:t>TRASPASOS ENERO</a:t>
            </a:r>
          </a:p>
          <a:p>
            <a:pPr marL="182880"/>
            <a:endParaRPr kumimoji="0" lang="es-EC" sz="3600" b="1" dirty="0">
              <a:solidFill>
                <a:srgbClr val="4B4C8A"/>
              </a:solidFill>
              <a:latin typeface="Calibri Light"/>
            </a:endParaRPr>
          </a:p>
          <a:p>
            <a:pPr marL="182880" algn="ctr"/>
            <a:r>
              <a:rPr kumimoji="0" lang="es-EC" sz="4800" dirty="0">
                <a:solidFill>
                  <a:prstClr val="black"/>
                </a:solidFill>
                <a:latin typeface="Calibri Light"/>
              </a:rPr>
              <a:t> </a:t>
            </a:r>
            <a:endParaRPr kumimoji="0" lang="es-EC" b="1" dirty="0" smtClean="0">
              <a:solidFill>
                <a:srgbClr val="5B9BD5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 Light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1594175" y="5630481"/>
            <a:ext cx="8466985" cy="338554"/>
          </a:xfrm>
          <a:prstGeom prst="rect">
            <a:avLst/>
          </a:prstGeom>
          <a:solidFill>
            <a:srgbClr val="4B4C8A"/>
          </a:solidFill>
        </p:spPr>
        <p:txBody>
          <a:bodyPr wrap="square">
            <a:spAutoFit/>
          </a:bodyPr>
          <a:lstStyle/>
          <a:p>
            <a:pPr lvl="0" fontAlgn="t">
              <a:defRPr/>
            </a:pPr>
            <a:r>
              <a:rPr lang="es-EC" sz="1600" b="1" dirty="0">
                <a:solidFill>
                  <a:schemeClr val="bg1"/>
                </a:solidFill>
              </a:rPr>
              <a:t>TOTAL TRASPASOS: </a:t>
            </a:r>
            <a:r>
              <a:rPr lang="es-EC" sz="1600" b="1" dirty="0" smtClean="0">
                <a:solidFill>
                  <a:schemeClr val="bg1"/>
                </a:solidFill>
              </a:rPr>
              <a:t>46</a:t>
            </a:r>
            <a:endParaRPr lang="es-EC" sz="1600" b="1" dirty="0">
              <a:solidFill>
                <a:srgbClr val="5A5A5A"/>
              </a:solidFill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2623675"/>
              </p:ext>
            </p:extLst>
          </p:nvPr>
        </p:nvGraphicFramePr>
        <p:xfrm>
          <a:off x="1594175" y="1547748"/>
          <a:ext cx="3856383" cy="3040380"/>
        </p:xfrm>
        <a:graphic>
          <a:graphicData uri="http://schemas.openxmlformats.org/drawingml/2006/table">
            <a:tbl>
              <a:tblPr/>
              <a:tblGrid>
                <a:gridCol w="2651262">
                  <a:extLst>
                    <a:ext uri="{9D8B030D-6E8A-4147-A177-3AD203B41FA5}">
                      <a16:colId xmlns:a16="http://schemas.microsoft.com/office/drawing/2014/main" val="1588413548"/>
                    </a:ext>
                  </a:extLst>
                </a:gridCol>
                <a:gridCol w="1205121">
                  <a:extLst>
                    <a:ext uri="{9D8B030D-6E8A-4147-A177-3AD203B41FA5}">
                      <a16:colId xmlns:a16="http://schemas.microsoft.com/office/drawing/2014/main" val="4058314039"/>
                    </a:ext>
                  </a:extLst>
                </a:gridCol>
              </a:tblGrid>
              <a:tr h="252000">
                <a:tc>
                  <a:txBody>
                    <a:bodyPr/>
                    <a:lstStyle/>
                    <a:p>
                      <a:pPr algn="ctr" fontAlgn="t"/>
                      <a:r>
                        <a:rPr lang="es-EC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DEPENDENCIA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6579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C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CANTIDAD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6579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4457898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l" fontAlgn="t"/>
                      <a:r>
                        <a:rPr lang="es-EC" sz="1600" b="0" i="0" u="none" strike="noStrike" dirty="0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ADM ZONA CALDERON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10">
                  <a:txBody>
                    <a:bodyPr/>
                    <a:lstStyle/>
                    <a:p>
                      <a:pPr algn="ctr" fontAlgn="t"/>
                      <a:r>
                        <a:rPr lang="es-EC" sz="1600" b="0" i="0" u="none" strike="noStrike" dirty="0" smtClean="0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es-EC" sz="1600" b="0" i="0" u="none" strike="noStrike" dirty="0">
                        <a:solidFill>
                          <a:srgbClr val="5A5A5A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17786652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l" fontAlgn="t"/>
                      <a:r>
                        <a:rPr lang="es-EC" sz="1600" b="0" i="0" u="none" strike="noStrike" dirty="0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ADM ZONAL MANUELA SA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pPr algn="r" fontAlgn="t"/>
                      <a:endParaRPr lang="es-EC" sz="1600" b="0" i="0" u="none" strike="noStrike" dirty="0">
                        <a:solidFill>
                          <a:srgbClr val="5A5A5A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33725710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l" fontAlgn="t"/>
                      <a:r>
                        <a:rPr lang="es-EC" sz="1600" b="0" i="0" u="none" strike="noStrike" dirty="0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ADMINISTRAC. GENERAL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pPr algn="r" fontAlgn="t"/>
                      <a:endParaRPr lang="es-EC" sz="1600" b="0" i="0" u="none" strike="noStrike" dirty="0">
                        <a:solidFill>
                          <a:srgbClr val="5A5A5A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67122174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l" fontAlgn="t"/>
                      <a:r>
                        <a:rPr lang="es-EC" sz="1600" b="0" i="0" u="none" strike="noStrike" dirty="0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AG CONTROL TRANSITO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pPr algn="r" fontAlgn="t"/>
                      <a:endParaRPr lang="es-EC" sz="1600" b="0" i="0" u="none" strike="noStrike" dirty="0">
                        <a:solidFill>
                          <a:srgbClr val="5A5A5A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6149513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l" fontAlgn="t"/>
                      <a:r>
                        <a:rPr lang="es-EC" sz="1600" b="0" i="0" u="none" strike="noStrike" dirty="0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CUERPO AGENTES CONT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pPr algn="r" fontAlgn="t"/>
                      <a:endParaRPr lang="es-EC" sz="1600" b="0" i="0" u="none" strike="noStrike" dirty="0">
                        <a:solidFill>
                          <a:srgbClr val="5A5A5A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89053897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l" fontAlgn="t"/>
                      <a:r>
                        <a:rPr lang="es-EC" sz="1600" b="0" i="0" u="none" strike="noStrike" dirty="0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DM BIENES INMUEBLES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pPr algn="r" fontAlgn="t"/>
                      <a:endParaRPr lang="es-EC" sz="1600" b="0" i="0" u="none" strike="noStrike" dirty="0">
                        <a:solidFill>
                          <a:srgbClr val="5A5A5A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32017767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l" fontAlgn="t"/>
                      <a:r>
                        <a:rPr lang="es-EC" sz="1600" b="0" i="0" u="none" strike="noStrike" dirty="0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DM RECURSOS HUMANOS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pPr algn="r" fontAlgn="t"/>
                      <a:endParaRPr lang="es-EC" sz="1600" b="0" i="0" u="none" strike="noStrike" dirty="0">
                        <a:solidFill>
                          <a:srgbClr val="5A5A5A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25773147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l" fontAlgn="t"/>
                      <a:r>
                        <a:rPr lang="es-EC" sz="1600" b="0" i="0" u="none" strike="noStrike" dirty="0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ESCUELA ESPEJO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pPr algn="r" fontAlgn="t"/>
                      <a:endParaRPr lang="es-EC" sz="1600" b="0" i="0" u="none" strike="noStrike" dirty="0">
                        <a:solidFill>
                          <a:srgbClr val="5A5A5A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63580370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l" fontAlgn="t"/>
                      <a:r>
                        <a:rPr lang="es-EC" sz="1600" b="0" i="0" u="none" strike="noStrike" dirty="0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UNID.ED MILENIO BICE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pPr algn="r" fontAlgn="t"/>
                      <a:endParaRPr lang="es-EC" sz="1600" b="0" i="0" u="none" strike="noStrike" dirty="0">
                        <a:solidFill>
                          <a:srgbClr val="5A5A5A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02762767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l" fontAlgn="t"/>
                      <a:r>
                        <a:rPr lang="es-EC" sz="1600" b="0" i="0" u="none" strike="noStrike" dirty="0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UNIDAD SALUD NORTE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r" fontAlgn="t"/>
                      <a:endParaRPr lang="es-EC" sz="1600" b="0" i="0" u="none" strike="noStrike" dirty="0">
                        <a:solidFill>
                          <a:srgbClr val="5A5A5A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35108474"/>
                  </a:ext>
                </a:extLst>
              </a:tr>
              <a:tr h="252000">
                <a:tc gridSpan="2">
                  <a:txBody>
                    <a:bodyPr/>
                    <a:lstStyle/>
                    <a:p>
                      <a:pPr algn="l" fontAlgn="t"/>
                      <a:r>
                        <a:rPr lang="es-EC" sz="1600" b="1" i="0" u="none" strike="noStrike" dirty="0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Total Dependencias: 10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C3C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3617210"/>
                  </a:ext>
                </a:extLst>
              </a:tr>
            </a:tbl>
          </a:graphicData>
        </a:graphic>
      </p:graphicFrame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9026475"/>
              </p:ext>
            </p:extLst>
          </p:nvPr>
        </p:nvGraphicFramePr>
        <p:xfrm>
          <a:off x="6271591" y="1547748"/>
          <a:ext cx="3789569" cy="3800475"/>
        </p:xfrm>
        <a:graphic>
          <a:graphicData uri="http://schemas.openxmlformats.org/drawingml/2006/table">
            <a:tbl>
              <a:tblPr/>
              <a:tblGrid>
                <a:gridCol w="2619046">
                  <a:extLst>
                    <a:ext uri="{9D8B030D-6E8A-4147-A177-3AD203B41FA5}">
                      <a16:colId xmlns:a16="http://schemas.microsoft.com/office/drawing/2014/main" val="827692286"/>
                    </a:ext>
                  </a:extLst>
                </a:gridCol>
                <a:gridCol w="1170523">
                  <a:extLst>
                    <a:ext uri="{9D8B030D-6E8A-4147-A177-3AD203B41FA5}">
                      <a16:colId xmlns:a16="http://schemas.microsoft.com/office/drawing/2014/main" val="2009570510"/>
                    </a:ext>
                  </a:extLst>
                </a:gridCol>
              </a:tblGrid>
              <a:tr h="252000">
                <a:tc>
                  <a:txBody>
                    <a:bodyPr/>
                    <a:lstStyle/>
                    <a:p>
                      <a:pPr algn="ctr" fontAlgn="t"/>
                      <a:r>
                        <a:rPr lang="es-EC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DEPENDENCIA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6579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C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CANTIDAD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6579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8465494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l" fontAlgn="t"/>
                      <a:r>
                        <a:rPr lang="es-EC" sz="1600" b="0" i="0" u="none" strike="noStrike" dirty="0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AD ZONAL EUGENIO ESP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7">
                  <a:txBody>
                    <a:bodyPr/>
                    <a:lstStyle/>
                    <a:p>
                      <a:pPr algn="ctr" fontAlgn="t"/>
                      <a:r>
                        <a:rPr lang="es-EC" sz="1600" b="0" i="0" u="none" strike="noStrike" dirty="0" smtClean="0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24921595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l" fontAlgn="t"/>
                      <a:r>
                        <a:rPr lang="es-EC" sz="1600" b="0" i="0" u="none" strike="noStrike" dirty="0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ADM ZONAL CHILLOS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t"/>
                      <a:endParaRPr lang="es-EC" sz="1600" b="0" i="0" u="none" strike="noStrike" dirty="0">
                        <a:solidFill>
                          <a:srgbClr val="5A5A5A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34835807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l" fontAlgn="t"/>
                      <a:r>
                        <a:rPr lang="es-EC" sz="1600" b="0" i="0" u="none" strike="noStrike" dirty="0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AGENC.METROP.CONTROL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t"/>
                      <a:endParaRPr lang="es-EC" sz="1600" b="0" i="0" u="none" strike="noStrike" dirty="0">
                        <a:solidFill>
                          <a:srgbClr val="5A5A5A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81690484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l" fontAlgn="t"/>
                      <a:r>
                        <a:rPr lang="es-EC" sz="1600" b="0" i="0" u="none" strike="noStrike" dirty="0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INST.METR.PATRIMONIO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t"/>
                      <a:endParaRPr lang="es-EC" sz="1600" b="0" i="0" u="none" strike="noStrike" dirty="0">
                        <a:solidFill>
                          <a:srgbClr val="5A5A5A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34708166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l" fontAlgn="t"/>
                      <a:r>
                        <a:rPr lang="es-EC" sz="1600" b="0" i="0" u="none" strike="noStrike" dirty="0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REGISTRO PROPIEDAD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t"/>
                      <a:endParaRPr lang="es-EC" sz="1600" b="0" i="0" u="none" strike="noStrike" dirty="0">
                        <a:solidFill>
                          <a:srgbClr val="5A5A5A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21007878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l" fontAlgn="t"/>
                      <a:r>
                        <a:rPr lang="es-EC" sz="1600" b="0" i="0" u="none" strike="noStrike" dirty="0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UNIDAD SALUD CENTRO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t"/>
                      <a:endParaRPr lang="es-EC" sz="1600" b="0" i="0" u="none" strike="noStrike" dirty="0">
                        <a:solidFill>
                          <a:srgbClr val="5A5A5A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77740871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l" fontAlgn="t"/>
                      <a:r>
                        <a:rPr lang="es-EC" sz="1600" b="0" i="0" u="none" strike="noStrike" dirty="0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UNIDAD SALUD SUR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t"/>
                      <a:endParaRPr lang="es-EC" sz="1600" b="0" i="0" u="none" strike="noStrike" dirty="0">
                        <a:solidFill>
                          <a:srgbClr val="5A5A5A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65448506"/>
                  </a:ext>
                </a:extLst>
              </a:tr>
              <a:tr h="252000">
                <a:tc gridSpan="2">
                  <a:txBody>
                    <a:bodyPr/>
                    <a:lstStyle/>
                    <a:p>
                      <a:pPr algn="l" fontAlgn="t"/>
                      <a:r>
                        <a:rPr lang="es-EC" sz="1600" b="1" i="0" u="none" strike="noStrike" dirty="0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Total Dependencias: 7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C3C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3020631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l" fontAlgn="t"/>
                      <a:r>
                        <a:rPr lang="es-EC" sz="1600" b="0" i="0" u="none" strike="noStrike" dirty="0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U.ES.TURISTICA MARIS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C" sz="1600" b="0" i="0" u="none" strike="noStrike" dirty="0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9007790"/>
                  </a:ext>
                </a:extLst>
              </a:tr>
              <a:tr h="252000">
                <a:tc gridSpan="2">
                  <a:txBody>
                    <a:bodyPr/>
                    <a:lstStyle/>
                    <a:p>
                      <a:pPr algn="l" fontAlgn="t"/>
                      <a:r>
                        <a:rPr lang="es-EC" sz="1600" b="1" i="0" u="none" strike="noStrike" dirty="0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Total Dependencias: 1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C3C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186386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l" fontAlgn="t"/>
                      <a:r>
                        <a:rPr lang="es-EC" sz="1600" b="0" i="0" u="none" strike="noStrike" dirty="0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DM ADMINISTRATIVA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C" sz="1600" b="0" i="0" u="none" strike="noStrike" dirty="0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70806808"/>
                  </a:ext>
                </a:extLst>
              </a:tr>
              <a:tr h="252000">
                <a:tc gridSpan="2">
                  <a:txBody>
                    <a:bodyPr/>
                    <a:lstStyle/>
                    <a:p>
                      <a:pPr algn="l" fontAlgn="t"/>
                      <a:r>
                        <a:rPr lang="es-EC" sz="1600" b="1" i="0" u="none" strike="noStrike" dirty="0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Total Dependencias: 1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C3C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8563648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l" fontAlgn="t"/>
                      <a:r>
                        <a:rPr lang="es-EC" sz="1600" b="0" i="0" u="none" strike="noStrike" dirty="0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UNIDAD BIENEST. ANIM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C" sz="1600" b="0" i="0" u="none" strike="noStrike" dirty="0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68353031"/>
                  </a:ext>
                </a:extLst>
              </a:tr>
              <a:tr h="252000">
                <a:tc gridSpan="2">
                  <a:txBody>
                    <a:bodyPr/>
                    <a:lstStyle/>
                    <a:p>
                      <a:pPr algn="l" fontAlgn="t"/>
                      <a:r>
                        <a:rPr lang="es-EC" sz="1600" b="1" i="0" u="none" strike="noStrike" dirty="0">
                          <a:solidFill>
                            <a:srgbClr val="5A5A5A"/>
                          </a:solidFill>
                          <a:effectLst/>
                          <a:latin typeface="+mn-lt"/>
                        </a:rPr>
                        <a:t>Total Dependencias: 1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C3C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68007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76818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1473</TotalTime>
  <Words>471</Words>
  <Application>Microsoft Office PowerPoint</Application>
  <PresentationFormat>Panorámica</PresentationFormat>
  <Paragraphs>58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Quito</dc:creator>
  <cp:lastModifiedBy>Sonia Lizeth Ortiz Zapata</cp:lastModifiedBy>
  <cp:revision>97</cp:revision>
  <dcterms:created xsi:type="dcterms:W3CDTF">2021-11-10T13:34:17Z</dcterms:created>
  <dcterms:modified xsi:type="dcterms:W3CDTF">2023-02-27T18:10:44Z</dcterms:modified>
</cp:coreProperties>
</file>