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3C9"/>
    <a:srgbClr val="4B4C8A"/>
    <a:srgbClr val="5A5A5A"/>
    <a:srgbClr val="565791"/>
    <a:srgbClr val="BDBDBD"/>
    <a:srgbClr val="2C2D76"/>
    <a:srgbClr val="E9434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01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1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9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4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22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8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9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8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9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8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8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5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504977" y="3736638"/>
            <a:ext cx="9273060" cy="168066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s-MX" b="1" dirty="0">
                <a:solidFill>
                  <a:srgbClr val="4B4C8A"/>
                </a:solidFill>
                <a:latin typeface="Calibri Light"/>
              </a:rPr>
              <a:t>TRASPASOS </a:t>
            </a:r>
            <a:r>
              <a:rPr lang="es-MX" b="1" dirty="0" smtClean="0">
                <a:solidFill>
                  <a:srgbClr val="4B4C8A"/>
                </a:solidFill>
                <a:latin typeface="Calibri Light"/>
              </a:rPr>
              <a:t>PRESUPUESTARIOS</a:t>
            </a:r>
          </a:p>
          <a:p>
            <a:pPr marL="18288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s-MX" b="1" dirty="0" smtClean="0">
                <a:solidFill>
                  <a:srgbClr val="4B4C8A"/>
                </a:solidFill>
                <a:latin typeface="Calibri Light"/>
              </a:rPr>
              <a:t>(DICIEMBRE - 2022) </a:t>
            </a:r>
            <a:endParaRPr lang="es-EC" b="1" dirty="0">
              <a:solidFill>
                <a:srgbClr val="4B4C8A"/>
              </a:solidFill>
              <a:latin typeface="Calibri Light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0" y="2435611"/>
            <a:ext cx="12283014" cy="611914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kumimoji="0"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ADMINISTRACIÓN GENERAL</a:t>
            </a:r>
            <a:endParaRPr kumimoji="0" lang="es-EC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536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1501595" y="2402006"/>
            <a:ext cx="9226505" cy="150497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EC" sz="22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258.- Informe al legislativo.- El ejecutivo del gobierno autónomo descentralizado deberá informar al legislativo correspondiente, en la sesión más próxima, acerca de los traspasos que hubiere autorizado.</a:t>
            </a:r>
            <a:endParaRPr lang="es-EC" sz="2200" b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0" y="694273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600" b="1" dirty="0">
                <a:solidFill>
                  <a:srgbClr val="4B4C8A"/>
                </a:solidFill>
                <a:latin typeface="Calibri Light"/>
              </a:rPr>
              <a:t>BASE LEGAL</a:t>
            </a:r>
          </a:p>
          <a:p>
            <a:pPr marL="182880" algn="ctr"/>
            <a:r>
              <a:rPr kumimoji="0" lang="es-EC" sz="48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07235" y="1310817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 smtClean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COOTAD</a:t>
            </a:r>
            <a:endParaRPr kumimoji="0" lang="es-EC" sz="3200" b="1" dirty="0">
              <a:solidFill>
                <a:srgbClr val="4B4C8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pic>
        <p:nvPicPr>
          <p:cNvPr id="9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lc="http://schemas.openxmlformats.org/drawingml/2006/lockedCanvas"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44062" y="1332946"/>
            <a:ext cx="470317" cy="4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8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0" y="694273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600" b="1" dirty="0">
                <a:solidFill>
                  <a:srgbClr val="4B4C8A"/>
                </a:solidFill>
                <a:latin typeface="Calibri Light"/>
              </a:rPr>
              <a:t>BASE LEGAL</a:t>
            </a:r>
          </a:p>
          <a:p>
            <a:pPr marL="182880" algn="ctr"/>
            <a:r>
              <a:rPr kumimoji="0" lang="es-EC" sz="4800" b="1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8418" y="1240477"/>
            <a:ext cx="10079633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200" b="1" dirty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Normas Técnicas de Ejecución y Traspasos Presupuestarios</a:t>
            </a:r>
          </a:p>
          <a:p>
            <a:pPr marL="182880" algn="ctr"/>
            <a:r>
              <a:rPr kumimoji="0" lang="es-EC" dirty="0" smtClean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246000" y="1738648"/>
            <a:ext cx="11693452" cy="484503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 cumplimiento a lo dispuesto en la Ordenanza PMU No.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006-2021,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que  aprueba el Presupuesto General del Municipio del Distrito Metropolitano de Quito para el Ejercicio Presupuestario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2022,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 el numeral 9.1 Modificaciones Presupuestarias (Traspasos y Reformas), señala: “El Alcalde Metropolitano o su delegado podrá disponer que los responsables de los Entes Desconcentrados y la Dirección Metropolitana Financiera, dependiendo de los Tipos de Gasto, autoricen los traspasos presupuestarios observando lo dispuesto en el Art. 256 del COOTAD dentro de una misma área, programa o subprograma, para lo cual expedirá un instructivo.” </a:t>
            </a:r>
          </a:p>
          <a:p>
            <a:pPr lvl="0" algn="just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efectos de cumplir con la disposición contenida en el artículo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258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 COOTAD, se procederá de la siguiente manera: </a:t>
            </a:r>
          </a:p>
          <a:p>
            <a:pPr lvl="0" algn="just" fontAlgn="base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1.- Los delegados de los entes y unidades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desconcentradas,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deberán remitir la resolución de traspaso con los documentos de sustento a la Dirección Metropolitana Financiera hasta el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tercer día de cada mes; </a:t>
            </a:r>
            <a:endParaRPr lang="es-EC" sz="1800" b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 fontAlgn="base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2.- Una vez consolidada la información, la Dirección Metropolitana Financiera remitirá al Administrador General quien a su vez enviará a la Secretaría General del Concejo, el detalle de los traspasos autorizados en el GAD DMQ, a efectos de que, previa disposición del señor Alcalde Metropolitano, sea puesto en conocimiento del Concejo Metropolitano de Quito.</a:t>
            </a:r>
          </a:p>
        </p:txBody>
      </p:sp>
      <p:pic>
        <p:nvPicPr>
          <p:cNvPr id="10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lc="http://schemas.openxmlformats.org/drawingml/2006/lockedCanvas"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02023" y="1238372"/>
            <a:ext cx="470317" cy="4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52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-28136" y="794938"/>
            <a:ext cx="526769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600" b="1" dirty="0" smtClean="0">
                <a:solidFill>
                  <a:srgbClr val="4B4C8A"/>
                </a:solidFill>
                <a:latin typeface="Calibri Light"/>
              </a:rPr>
              <a:t>TRASPASOS DICIEMBRE</a:t>
            </a:r>
          </a:p>
          <a:p>
            <a:pPr marL="182880"/>
            <a:endParaRPr kumimoji="0" lang="es-EC" sz="3600" b="1" dirty="0">
              <a:solidFill>
                <a:srgbClr val="4B4C8A"/>
              </a:solidFill>
              <a:latin typeface="Calibri Light"/>
            </a:endParaRPr>
          </a:p>
          <a:p>
            <a:pPr marL="182880" algn="ctr"/>
            <a:r>
              <a:rPr kumimoji="0" lang="es-EC" sz="48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527915" y="6240081"/>
            <a:ext cx="8466985" cy="338554"/>
          </a:xfrm>
          <a:prstGeom prst="rect">
            <a:avLst/>
          </a:prstGeom>
          <a:solidFill>
            <a:srgbClr val="4B4C8A"/>
          </a:solidFill>
        </p:spPr>
        <p:txBody>
          <a:bodyPr wrap="square">
            <a:spAutoFit/>
          </a:bodyPr>
          <a:lstStyle/>
          <a:p>
            <a:pPr lvl="0" fontAlgn="t">
              <a:defRPr/>
            </a:pPr>
            <a:r>
              <a:rPr lang="es-EC" sz="1600" b="1" dirty="0">
                <a:solidFill>
                  <a:schemeClr val="bg1"/>
                </a:solidFill>
              </a:rPr>
              <a:t>TOTAL TRASPASOS: </a:t>
            </a:r>
            <a:r>
              <a:rPr lang="es-EC" sz="1600" b="1" dirty="0" smtClean="0">
                <a:solidFill>
                  <a:schemeClr val="bg1"/>
                </a:solidFill>
              </a:rPr>
              <a:t>58</a:t>
            </a:r>
            <a:endParaRPr lang="es-EC" sz="1600" b="1" dirty="0">
              <a:solidFill>
                <a:srgbClr val="5A5A5A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207612"/>
              </p:ext>
            </p:extLst>
          </p:nvPr>
        </p:nvGraphicFramePr>
        <p:xfrm>
          <a:off x="1278562" y="1406127"/>
          <a:ext cx="4380116" cy="4511040"/>
        </p:xfrm>
        <a:graphic>
          <a:graphicData uri="http://schemas.openxmlformats.org/drawingml/2006/table">
            <a:tbl>
              <a:tblPr/>
              <a:tblGrid>
                <a:gridCol w="3124168">
                  <a:extLst>
                    <a:ext uri="{9D8B030D-6E8A-4147-A177-3AD203B41FA5}">
                      <a16:colId xmlns:a16="http://schemas.microsoft.com/office/drawing/2014/main" val="1314921234"/>
                    </a:ext>
                  </a:extLst>
                </a:gridCol>
                <a:gridCol w="1255948">
                  <a:extLst>
                    <a:ext uri="{9D8B030D-6E8A-4147-A177-3AD203B41FA5}">
                      <a16:colId xmlns:a16="http://schemas.microsoft.com/office/drawing/2014/main" val="1738455108"/>
                    </a:ext>
                  </a:extLst>
                </a:gridCol>
              </a:tblGrid>
              <a:tr h="214738">
                <a:tc>
                  <a:txBody>
                    <a:bodyPr/>
                    <a:lstStyle/>
                    <a:p>
                      <a:pPr algn="ctr" fontAlgn="t"/>
                      <a:r>
                        <a:rPr lang="es-EC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838371"/>
                  </a:ext>
                </a:extLst>
              </a:tr>
              <a:tr h="21473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 ZONAL EUGENIO ESP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8"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9258004"/>
                  </a:ext>
                </a:extLst>
              </a:tr>
              <a:tr h="21473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QUITUMBE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396980"/>
                  </a:ext>
                </a:extLst>
              </a:tr>
              <a:tr h="419975">
                <a:tc>
                  <a:txBody>
                    <a:bodyPr/>
                    <a:lstStyle/>
                    <a:p>
                      <a:pPr algn="l" fontAlgn="t"/>
                      <a:r>
                        <a:rPr lang="es-MX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ADMINISTRACIÓN GENERAL / (RMU: STICS - AZCH)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403316"/>
                  </a:ext>
                </a:extLst>
              </a:tr>
              <a:tr h="21473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AG.COR.DIST.COMERCIO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47398"/>
                  </a:ext>
                </a:extLst>
              </a:tr>
              <a:tr h="21473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COLEGIO BENALCAZAR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882950"/>
                  </a:ext>
                </a:extLst>
              </a:tr>
              <a:tr h="21473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FINANCIERA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29080"/>
                  </a:ext>
                </a:extLst>
              </a:tr>
              <a:tr h="21473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FERNANDEZ MADRID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429312"/>
                  </a:ext>
                </a:extLst>
              </a:tr>
              <a:tr h="21473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S.G. PLANIFICACION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847659"/>
                  </a:ext>
                </a:extLst>
              </a:tr>
              <a:tr h="21473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EDUC RECRE DEP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574169"/>
                  </a:ext>
                </a:extLst>
              </a:tr>
              <a:tr h="21473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INCLUSION SOCI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632868"/>
                  </a:ext>
                </a:extLst>
              </a:tr>
              <a:tr h="21473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SECRE.GEN.COOR.TERRI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496731"/>
                  </a:ext>
                </a:extLst>
              </a:tr>
              <a:tr h="21473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COMUNICAC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573774"/>
                  </a:ext>
                </a:extLst>
              </a:tr>
              <a:tr h="21473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CULTURA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039474"/>
                  </a:ext>
                </a:extLst>
              </a:tr>
              <a:tr h="21473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U.ES.TURISTICA MARIS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494120"/>
                  </a:ext>
                </a:extLst>
              </a:tr>
              <a:tr h="21473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UND PAT MUN SAN JOSÉ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612611"/>
                  </a:ext>
                </a:extLst>
              </a:tr>
              <a:tr h="21473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UNI.EDU.JULIO MORENO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936092"/>
                  </a:ext>
                </a:extLst>
              </a:tr>
              <a:tr h="21473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CENTRO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35922"/>
                  </a:ext>
                </a:extLst>
              </a:tr>
              <a:tr h="21473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SUR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017717"/>
                  </a:ext>
                </a:extLst>
              </a:tr>
              <a:tr h="21473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35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486924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815944"/>
              </p:ext>
            </p:extLst>
          </p:nvPr>
        </p:nvGraphicFramePr>
        <p:xfrm>
          <a:off x="6361043" y="1406127"/>
          <a:ext cx="4381200" cy="4080510"/>
        </p:xfrm>
        <a:graphic>
          <a:graphicData uri="http://schemas.openxmlformats.org/drawingml/2006/table">
            <a:tbl>
              <a:tblPr/>
              <a:tblGrid>
                <a:gridCol w="2997662">
                  <a:extLst>
                    <a:ext uri="{9D8B030D-6E8A-4147-A177-3AD203B41FA5}">
                      <a16:colId xmlns:a16="http://schemas.microsoft.com/office/drawing/2014/main" val="3610881148"/>
                    </a:ext>
                  </a:extLst>
                </a:gridCol>
                <a:gridCol w="1383538">
                  <a:extLst>
                    <a:ext uri="{9D8B030D-6E8A-4147-A177-3AD203B41FA5}">
                      <a16:colId xmlns:a16="http://schemas.microsoft.com/office/drawing/2014/main" val="3418820543"/>
                    </a:ext>
                  </a:extLst>
                </a:gridCol>
              </a:tblGrid>
              <a:tr h="214605">
                <a:tc>
                  <a:txBody>
                    <a:bodyPr/>
                    <a:lstStyle/>
                    <a:p>
                      <a:pPr algn="ctr" fontAlgn="t"/>
                      <a:r>
                        <a:rPr lang="es-EC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255965"/>
                  </a:ext>
                </a:extLst>
              </a:tr>
              <a:tr h="214605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 CALDERON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135506"/>
                  </a:ext>
                </a:extLst>
              </a:tr>
              <a:tr h="214605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EQUINOCCIA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720510"/>
                  </a:ext>
                </a:extLst>
              </a:tr>
              <a:tr h="214605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INST.METR.PATRIMONIO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83681"/>
                  </a:ext>
                </a:extLst>
              </a:tr>
              <a:tr h="214605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DE TICS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157425"/>
                  </a:ext>
                </a:extLst>
              </a:tr>
              <a:tr h="419714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RECURSOS HUMANOS / (RMU: DEPENDENCIAS)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573575"/>
                  </a:ext>
                </a:extLst>
              </a:tr>
              <a:tr h="214605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35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32334"/>
                  </a:ext>
                </a:extLst>
              </a:tr>
              <a:tr h="214605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CHILLOS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009435"/>
                  </a:ext>
                </a:extLst>
              </a:tr>
              <a:tr h="214605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MANUELA SA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454867"/>
                  </a:ext>
                </a:extLst>
              </a:tr>
              <a:tr h="214605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TUMBACO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537139"/>
                  </a:ext>
                </a:extLst>
              </a:tr>
              <a:tr h="214605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ADMINISTRATIVA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55549"/>
                  </a:ext>
                </a:extLst>
              </a:tr>
              <a:tr h="214605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35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333987"/>
                  </a:ext>
                </a:extLst>
              </a:tr>
              <a:tr h="214605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NORTE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919216"/>
                  </a:ext>
                </a:extLst>
              </a:tr>
              <a:tr h="214605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35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787413"/>
                  </a:ext>
                </a:extLst>
              </a:tr>
              <a:tr h="214605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MOVILIDAD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317967"/>
                  </a:ext>
                </a:extLst>
              </a:tr>
              <a:tr h="214605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35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417991"/>
                  </a:ext>
                </a:extLst>
              </a:tr>
              <a:tr h="214605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BIENEST. ANIM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42210"/>
                  </a:ext>
                </a:extLst>
              </a:tr>
              <a:tr h="214605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35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843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81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</TotalTime>
  <Words>416</Words>
  <Application>Microsoft Office PowerPoint</Application>
  <PresentationFormat>Panorámica</PresentationFormat>
  <Paragraphs>66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Quito</dc:creator>
  <cp:lastModifiedBy>Sonia Lizeth Ortiz Zapata</cp:lastModifiedBy>
  <cp:revision>93</cp:revision>
  <dcterms:created xsi:type="dcterms:W3CDTF">2021-11-10T13:34:17Z</dcterms:created>
  <dcterms:modified xsi:type="dcterms:W3CDTF">2023-02-27T17:01:51Z</dcterms:modified>
</cp:coreProperties>
</file>