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324" r:id="rId3"/>
    <p:sldId id="319" r:id="rId4"/>
    <p:sldId id="321" r:id="rId5"/>
    <p:sldId id="322" r:id="rId6"/>
    <p:sldId id="323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hMM29zbLyOhhviMNi5dM3OUrOL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C80"/>
    <a:srgbClr val="C00000"/>
    <a:srgbClr val="800000"/>
    <a:srgbClr val="5B9BD5"/>
    <a:srgbClr val="A5A5A5"/>
    <a:srgbClr val="70AD47"/>
    <a:srgbClr val="FF9900"/>
    <a:srgbClr val="FFC000"/>
    <a:srgbClr val="ED7D31"/>
    <a:srgbClr val="8137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7"/>
    <p:restoredTop sz="94293" autoAdjust="0"/>
  </p:normalViewPr>
  <p:slideViewPr>
    <p:cSldViewPr snapToGrid="0" snapToObjects="1">
      <p:cViewPr varScale="1">
        <p:scale>
          <a:sx n="84" d="100"/>
          <a:sy n="84" d="100"/>
        </p:scale>
        <p:origin x="557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5545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2425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938" y="6217941"/>
            <a:ext cx="1386287" cy="5035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938" y="6217941"/>
            <a:ext cx="1386287" cy="5035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4" name="Google Shape;2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938" y="6217941"/>
            <a:ext cx="1386287" cy="5035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938" y="6217941"/>
            <a:ext cx="1386287" cy="5035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938" y="6217941"/>
            <a:ext cx="1386287" cy="5035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938" y="6217941"/>
            <a:ext cx="1386287" cy="5035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938" y="6217941"/>
            <a:ext cx="1386287" cy="5035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938" y="6217941"/>
            <a:ext cx="1386287" cy="5035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938" y="6217941"/>
            <a:ext cx="1386287" cy="5035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938" y="6217941"/>
            <a:ext cx="1386287" cy="50353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466109" y="1040020"/>
            <a:ext cx="6096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C" b="1" dirty="0">
                <a:solidFill>
                  <a:srgbClr val="2F2C8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CONVENIO PARA LA ADMINISTRACIÓN Y USO DE LAS INSTALACIONES Y ESCENARIOS DEPORTIVOS DE LOS PREDIOS Nro. 801361 y </a:t>
            </a:r>
            <a:r>
              <a:rPr lang="es-EC" b="1" dirty="0" smtClean="0">
                <a:solidFill>
                  <a:srgbClr val="2F2C8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200138 DE </a:t>
            </a:r>
            <a:r>
              <a:rPr lang="es-EC" b="1" dirty="0">
                <a:solidFill>
                  <a:srgbClr val="2F2C8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PROPIEDAD MUNICIPAL DEL DISTRITO METROPOLITANO DE QUITO A FAVOR DE LA </a:t>
            </a:r>
            <a:r>
              <a:rPr lang="es-EC" b="1">
                <a:solidFill>
                  <a:srgbClr val="2F2C8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LIGA </a:t>
            </a:r>
            <a:r>
              <a:rPr lang="es-EC" b="1" smtClean="0">
                <a:solidFill>
                  <a:srgbClr val="2F2C8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DEPORTIVA BARRIAL </a:t>
            </a:r>
            <a:r>
              <a:rPr lang="es-EC" b="1" dirty="0">
                <a:solidFill>
                  <a:srgbClr val="2F2C8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“LOS LIBERTADORES”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70987" y="1096109"/>
            <a:ext cx="1003264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3200" b="1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114300" indent="0" algn="just">
              <a:buSzPts val="1800"/>
            </a:pPr>
            <a:r>
              <a:rPr lang="es-MX" sz="2400" u="sng" dirty="0">
                <a:solidFill>
                  <a:srgbClr val="2F2C80"/>
                </a:solidFill>
              </a:rPr>
              <a:t>Base Legal</a:t>
            </a:r>
            <a:r>
              <a:rPr lang="es-MX" sz="2400" u="sng" dirty="0" smtClean="0">
                <a:solidFill>
                  <a:srgbClr val="2F2C80"/>
                </a:solidFill>
              </a:rPr>
              <a:t>:</a:t>
            </a:r>
          </a:p>
          <a:p>
            <a:pPr marL="114300" indent="0" algn="just">
              <a:buSzPts val="1800"/>
            </a:pPr>
            <a:endParaRPr lang="es-MX" sz="2400" u="sng" dirty="0">
              <a:solidFill>
                <a:srgbClr val="2F2C80"/>
              </a:solidFill>
            </a:endParaRPr>
          </a:p>
          <a:p>
            <a:pPr marL="114300" indent="0" algn="just">
              <a:buSzPts val="1800"/>
            </a:pPr>
            <a:endParaRPr lang="es-MX" sz="2400" u="sng" dirty="0">
              <a:solidFill>
                <a:srgbClr val="2F2C80"/>
              </a:solidFill>
            </a:endParaRPr>
          </a:p>
          <a:p>
            <a:pPr marL="114300" indent="0" algn="just">
              <a:buSzPts val="1800"/>
            </a:pPr>
            <a:r>
              <a:rPr lang="es-MX" sz="2400" dirty="0">
                <a:solidFill>
                  <a:srgbClr val="2F2C80"/>
                </a:solidFill>
              </a:rPr>
              <a:t>i</a:t>
            </a:r>
            <a:r>
              <a:rPr lang="es-MX" sz="2400" spc="-120" dirty="0">
                <a:solidFill>
                  <a:srgbClr val="2F2C80"/>
                </a:solidFill>
              </a:rPr>
              <a:t>. Código Orgánico De Organización Territorial, Autonomía y Descentralización, COOTAD, artículo 417 .</a:t>
            </a:r>
          </a:p>
          <a:p>
            <a:pPr marL="114300" indent="0" algn="just">
              <a:buSzPts val="1800"/>
            </a:pPr>
            <a:r>
              <a:rPr lang="es-MX" sz="2400" spc="-120" dirty="0">
                <a:solidFill>
                  <a:srgbClr val="2F2C80"/>
                </a:solidFill>
              </a:rPr>
              <a:t>ii. Ley del Deporte, Educación Física y Recreación, artículo 96.</a:t>
            </a:r>
          </a:p>
          <a:p>
            <a:pPr marL="114300" indent="0" algn="just">
              <a:buSzPts val="1800"/>
            </a:pPr>
            <a:r>
              <a:rPr lang="es-MX" sz="2400" spc="-120" dirty="0">
                <a:solidFill>
                  <a:srgbClr val="2F2C80"/>
                </a:solidFill>
              </a:rPr>
              <a:t>iii. Código Municipal para el Distrito Metropolitano de Quito, artículos 3531 y siguientes.</a:t>
            </a:r>
          </a:p>
          <a:p>
            <a:pPr algn="ctr"/>
            <a:endParaRPr lang="es-EC" sz="3200" b="1" dirty="0" smtClean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6303" y="6221900"/>
            <a:ext cx="153352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7421" y="1187365"/>
            <a:ext cx="11204620" cy="977321"/>
          </a:xfrm>
        </p:spPr>
        <p:txBody>
          <a:bodyPr>
            <a:normAutofit fontScale="25000" lnSpcReduction="20000"/>
          </a:bodyPr>
          <a:lstStyle/>
          <a:p>
            <a:r>
              <a:rPr lang="es-EC" sz="12800" b="1" dirty="0" smtClean="0">
                <a:solidFill>
                  <a:srgbClr val="222222"/>
                </a:solidFill>
                <a:latin typeface="+mj-lt"/>
              </a:rPr>
              <a:t>Liga </a:t>
            </a:r>
            <a:r>
              <a:rPr lang="es-EC" sz="12800" b="1" dirty="0">
                <a:solidFill>
                  <a:srgbClr val="222222"/>
                </a:solidFill>
                <a:latin typeface="+mj-lt"/>
              </a:rPr>
              <a:t>Deportiva Barrial </a:t>
            </a:r>
            <a:r>
              <a:rPr lang="es-EC" sz="12800" b="1" dirty="0" smtClean="0">
                <a:solidFill>
                  <a:srgbClr val="222222"/>
                </a:solidFill>
                <a:latin typeface="+mj-lt"/>
              </a:rPr>
              <a:t>“Los Libertadores” </a:t>
            </a:r>
            <a:endParaRPr lang="es-EC" sz="12800" b="1" dirty="0">
              <a:solidFill>
                <a:srgbClr val="222222"/>
              </a:solidFill>
              <a:latin typeface="+mj-lt"/>
            </a:endParaRPr>
          </a:p>
          <a:p>
            <a:pPr marL="114300" indent="0" algn="just">
              <a:buSzPts val="1800"/>
            </a:pPr>
            <a:endParaRPr lang="es-MX" sz="9600" spc="-120" dirty="0" smtClean="0">
              <a:solidFill>
                <a:srgbClr val="2F2C80"/>
              </a:solidFill>
              <a:latin typeface="+mj-lt"/>
              <a:ea typeface="+mj-ea"/>
              <a:cs typeface="+mj-cs"/>
            </a:endParaRPr>
          </a:p>
          <a:p>
            <a:pPr marL="114300" indent="0" algn="just">
              <a:buSzPts val="1800"/>
            </a:pPr>
            <a:endParaRPr lang="es-MX" sz="9600" spc="-120" dirty="0">
              <a:solidFill>
                <a:srgbClr val="2F2C80"/>
              </a:solidFill>
              <a:latin typeface="+mj-lt"/>
              <a:ea typeface="+mj-ea"/>
              <a:cs typeface="+mj-cs"/>
            </a:endParaRPr>
          </a:p>
          <a:p>
            <a:pPr marL="114300" indent="0" algn="just"/>
            <a:r>
              <a:rPr lang="es-MX" sz="9600" u="sng" spc="-120" dirty="0">
                <a:solidFill>
                  <a:srgbClr val="2F2C80"/>
                </a:solidFill>
                <a:latin typeface="+mj-lt"/>
              </a:rPr>
              <a:t>Requerimiento</a:t>
            </a:r>
            <a:r>
              <a:rPr lang="es-MX" sz="9600" u="sng" spc="-120" dirty="0" smtClean="0">
                <a:solidFill>
                  <a:srgbClr val="2F2C80"/>
                </a:solidFill>
                <a:latin typeface="+mj-lt"/>
              </a:rPr>
              <a:t>:</a:t>
            </a:r>
          </a:p>
          <a:p>
            <a:pPr marL="114300" indent="0" algn="just"/>
            <a:endParaRPr lang="es-MX" sz="9600" u="sng" spc="-120" dirty="0">
              <a:solidFill>
                <a:srgbClr val="2F2C80"/>
              </a:solidFill>
              <a:latin typeface="+mj-lt"/>
            </a:endParaRPr>
          </a:p>
          <a:p>
            <a:pPr marL="114300" indent="0" algn="just">
              <a:lnSpc>
                <a:spcPct val="120000"/>
              </a:lnSpc>
            </a:pPr>
            <a:r>
              <a:rPr lang="es-419" sz="9600" spc="-120" dirty="0">
                <a:solidFill>
                  <a:srgbClr val="2F2C80"/>
                </a:solidFill>
                <a:latin typeface="+mj-lt"/>
              </a:rPr>
              <a:t>El señor </a:t>
            </a:r>
            <a:r>
              <a:rPr lang="es-EC" sz="9600" spc="-120" dirty="0">
                <a:solidFill>
                  <a:srgbClr val="2F2C80"/>
                </a:solidFill>
                <a:latin typeface="+mj-lt"/>
              </a:rPr>
              <a:t>Hugo Salomón Borja Taco</a:t>
            </a:r>
            <a:r>
              <a:rPr lang="es-419" sz="9600" spc="-120" dirty="0" smtClean="0">
                <a:solidFill>
                  <a:srgbClr val="2F2C80"/>
                </a:solidFill>
                <a:latin typeface="+mj-lt"/>
              </a:rPr>
              <a:t>, </a:t>
            </a:r>
            <a:r>
              <a:rPr lang="es-419" sz="9600" spc="-120" dirty="0">
                <a:solidFill>
                  <a:srgbClr val="2F2C80"/>
                </a:solidFill>
                <a:latin typeface="+mj-lt"/>
              </a:rPr>
              <a:t>presidente de la Liga Deportiva Barrial </a:t>
            </a:r>
            <a:r>
              <a:rPr lang="es-419" sz="9600" spc="-120" dirty="0" smtClean="0">
                <a:solidFill>
                  <a:srgbClr val="2F2C80"/>
                </a:solidFill>
                <a:latin typeface="+mj-lt"/>
              </a:rPr>
              <a:t>“Los Libertadores”, solicitó</a:t>
            </a:r>
            <a:r>
              <a:rPr lang="es-EC" sz="9600" spc="-120" dirty="0" smtClean="0">
                <a:solidFill>
                  <a:srgbClr val="2F2C80"/>
                </a:solidFill>
                <a:latin typeface="+mj-lt"/>
              </a:rPr>
              <a:t> a la Administración Zonal Eloy Alfaron,</a:t>
            </a:r>
            <a:r>
              <a:rPr lang="es-419" sz="9600" spc="-120" dirty="0" smtClean="0">
                <a:solidFill>
                  <a:srgbClr val="2F2C80"/>
                </a:solidFill>
                <a:latin typeface="+mj-lt"/>
              </a:rPr>
              <a:t> </a:t>
            </a:r>
            <a:r>
              <a:rPr lang="es-419" sz="9600" spc="-120" dirty="0">
                <a:solidFill>
                  <a:srgbClr val="2F2C80"/>
                </a:solidFill>
                <a:latin typeface="+mj-lt"/>
              </a:rPr>
              <a:t>la suscripción del convenio para la administracion y uso </a:t>
            </a:r>
            <a:r>
              <a:rPr lang="es-419" sz="9600" spc="-120" dirty="0" smtClean="0">
                <a:solidFill>
                  <a:srgbClr val="2F2C80"/>
                </a:solidFill>
                <a:latin typeface="+mj-lt"/>
              </a:rPr>
              <a:t>total de los predios municipales </a:t>
            </a:r>
            <a:r>
              <a:rPr lang="es-EC" sz="9600" spc="-120" dirty="0">
                <a:solidFill>
                  <a:srgbClr val="2F2C80"/>
                </a:solidFill>
                <a:latin typeface="+mj-lt"/>
              </a:rPr>
              <a:t>801361 y 200138</a:t>
            </a:r>
            <a:r>
              <a:rPr lang="es-419" sz="9600" spc="-120" dirty="0" smtClean="0">
                <a:solidFill>
                  <a:srgbClr val="2F2C80"/>
                </a:solidFill>
                <a:latin typeface="+mj-lt"/>
              </a:rPr>
              <a:t>.</a:t>
            </a:r>
            <a:endParaRPr lang="es-419" sz="9600" spc="-120" dirty="0">
              <a:solidFill>
                <a:srgbClr val="2F2C80"/>
              </a:solidFill>
              <a:latin typeface="+mj-lt"/>
            </a:endParaRPr>
          </a:p>
          <a:p>
            <a:pPr marL="114300" indent="0" algn="just">
              <a:lnSpc>
                <a:spcPct val="120000"/>
              </a:lnSpc>
            </a:pPr>
            <a:endParaRPr lang="es-ES" sz="9600" spc="-120" dirty="0" smtClean="0">
              <a:solidFill>
                <a:srgbClr val="2F2C80"/>
              </a:solidFill>
              <a:latin typeface="+mj-lt"/>
            </a:endParaRPr>
          </a:p>
          <a:p>
            <a:pPr marL="114300" indent="0" algn="just">
              <a:lnSpc>
                <a:spcPct val="120000"/>
              </a:lnSpc>
            </a:pPr>
            <a:r>
              <a:rPr lang="es-ES" sz="9600" spc="-120" dirty="0" smtClean="0">
                <a:solidFill>
                  <a:srgbClr val="2F2C80"/>
                </a:solidFill>
                <a:latin typeface="+mj-lt"/>
              </a:rPr>
              <a:t>La </a:t>
            </a:r>
            <a:r>
              <a:rPr lang="es-ES" sz="9600" spc="-120" dirty="0">
                <a:solidFill>
                  <a:srgbClr val="2F2C80"/>
                </a:solidFill>
                <a:latin typeface="+mj-lt"/>
              </a:rPr>
              <a:t>Liga Deportiva Barrial </a:t>
            </a:r>
            <a:r>
              <a:rPr lang="es-ES" sz="9600" spc="-120" dirty="0" smtClean="0">
                <a:solidFill>
                  <a:srgbClr val="2F2C80"/>
                </a:solidFill>
                <a:latin typeface="+mj-lt"/>
              </a:rPr>
              <a:t>“Los Libertadores” </a:t>
            </a:r>
            <a:r>
              <a:rPr lang="es-ES" sz="9600" spc="-120" dirty="0">
                <a:solidFill>
                  <a:srgbClr val="2F2C80"/>
                </a:solidFill>
                <a:latin typeface="+mj-lt"/>
              </a:rPr>
              <a:t>tiene capacidad legal para suscribir el </a:t>
            </a:r>
            <a:r>
              <a:rPr lang="es-ES" sz="9600" spc="-120" dirty="0" smtClean="0">
                <a:solidFill>
                  <a:srgbClr val="2F2C80"/>
                </a:solidFill>
                <a:latin typeface="+mj-lt"/>
              </a:rPr>
              <a:t>convenio. Sus </a:t>
            </a:r>
            <a:r>
              <a:rPr lang="es-ES" sz="9600" spc="-120" dirty="0">
                <a:solidFill>
                  <a:srgbClr val="2F2C80"/>
                </a:solidFill>
                <a:latin typeface="+mj-lt"/>
              </a:rPr>
              <a:t>estatutos fueron aprobados mediante Acuerdo </a:t>
            </a:r>
            <a:r>
              <a:rPr lang="es-ES" sz="9600" spc="-120" dirty="0" smtClean="0">
                <a:solidFill>
                  <a:srgbClr val="2F2C80"/>
                </a:solidFill>
                <a:latin typeface="+mj-lt"/>
              </a:rPr>
              <a:t>del Ministerio </a:t>
            </a:r>
            <a:r>
              <a:rPr lang="es-ES" sz="9600" spc="-120" dirty="0">
                <a:solidFill>
                  <a:srgbClr val="2F2C80"/>
                </a:solidFill>
                <a:latin typeface="+mj-lt"/>
              </a:rPr>
              <a:t>del Deporte No. 178 de 15 de noviembre del </a:t>
            </a:r>
            <a:r>
              <a:rPr lang="es-ES" sz="9600" spc="-120" dirty="0" smtClean="0">
                <a:solidFill>
                  <a:srgbClr val="2F2C80"/>
                </a:solidFill>
                <a:latin typeface="+mj-lt"/>
              </a:rPr>
              <a:t>2011.</a:t>
            </a:r>
            <a:endParaRPr lang="es-MX" sz="32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6302" y="6230953"/>
            <a:ext cx="153352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86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87928"/>
            <a:ext cx="11148588" cy="5935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3600" u="sng" spc="-120" smtClean="0">
                <a:solidFill>
                  <a:srgbClr val="2F2C80"/>
                </a:solidFill>
              </a:rPr>
              <a:t>Ubicación del predio: </a:t>
            </a:r>
          </a:p>
          <a:p>
            <a:pPr marL="114300" indent="0" algn="just">
              <a:buNone/>
            </a:pPr>
            <a:r>
              <a:rPr lang="es-419" sz="2400" spc="-120" smtClean="0">
                <a:solidFill>
                  <a:srgbClr val="2F2C80"/>
                </a:solidFill>
              </a:rPr>
              <a:t>Los inmuebles municipales</a:t>
            </a:r>
            <a:r>
              <a:rPr lang="es-EC" sz="2400" spc="-120" smtClean="0">
                <a:solidFill>
                  <a:srgbClr val="2F2C80"/>
                </a:solidFill>
              </a:rPr>
              <a:t> </a:t>
            </a:r>
            <a:r>
              <a:rPr lang="es-419" sz="2400" spc="-120" smtClean="0">
                <a:solidFill>
                  <a:srgbClr val="2F2C80"/>
                </a:solidFill>
              </a:rPr>
              <a:t>se encuentran </a:t>
            </a:r>
            <a:r>
              <a:rPr lang="es-ES" sz="2400" spc="-120" smtClean="0">
                <a:solidFill>
                  <a:srgbClr val="2F2C80"/>
                </a:solidFill>
              </a:rPr>
              <a:t>ubicados en las calles José Egusquiza, Benito Linares, Gualleturo y Pasaje Huaca, barrio Ciudadela Los Libertadores, parroquia Chilibulo, cantón Quito, Provincia de Pichincha</a:t>
            </a:r>
            <a:r>
              <a:rPr lang="es-419" sz="2400" spc="-120" smtClean="0">
                <a:solidFill>
                  <a:srgbClr val="2F2C80"/>
                </a:solidFill>
              </a:rPr>
              <a:t>, con números de predios </a:t>
            </a:r>
            <a:r>
              <a:rPr lang="es-EC" sz="2400" spc="-120" smtClean="0">
                <a:solidFill>
                  <a:srgbClr val="2F2C80"/>
                </a:solidFill>
              </a:rPr>
              <a:t>801361 y 200138, c</a:t>
            </a:r>
            <a:r>
              <a:rPr lang="es-419" sz="2400" spc="-120" smtClean="0">
                <a:solidFill>
                  <a:srgbClr val="2F2C80"/>
                </a:solidFill>
              </a:rPr>
              <a:t>orrespondiente a la Administración Zonal Eloy Alfaro.</a:t>
            </a:r>
            <a:endParaRPr lang="es-EC" sz="3200" spc="-120" smtClean="0">
              <a:solidFill>
                <a:srgbClr val="2F2C80"/>
              </a:solidFill>
            </a:endParaRPr>
          </a:p>
          <a:p>
            <a:pPr marL="114300" indent="0" algn="just">
              <a:buNone/>
            </a:pPr>
            <a:endParaRPr lang="es-EC" sz="2600" spc="-120" dirty="0">
              <a:solidFill>
                <a:srgbClr val="2F2C8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902859" y="2670772"/>
            <a:ext cx="5884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 algn="just"/>
            <a:endParaRPr lang="es-419" spc="-120" dirty="0">
              <a:solidFill>
                <a:srgbClr val="2F2C80"/>
              </a:solidFill>
            </a:endParaRPr>
          </a:p>
          <a:p>
            <a:endParaRPr lang="es-EC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998" y="2682162"/>
            <a:ext cx="4039685" cy="346924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2838" y="2659381"/>
            <a:ext cx="3974471" cy="3492021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5235" y="6240007"/>
            <a:ext cx="153352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345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45476"/>
            <a:ext cx="10744200" cy="59318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3200" b="1" u="sng" spc="-120" dirty="0" smtClean="0">
                <a:solidFill>
                  <a:srgbClr val="2F2C80"/>
                </a:solidFill>
              </a:rPr>
              <a:t>Informes favorables: </a:t>
            </a:r>
          </a:p>
          <a:p>
            <a:pPr marL="114300" indent="0" algn="just">
              <a:buNone/>
            </a:pPr>
            <a:r>
              <a:rPr lang="es-419" sz="2600" spc="-120" dirty="0" smtClean="0">
                <a:solidFill>
                  <a:srgbClr val="2F2C80"/>
                </a:solidFill>
              </a:rPr>
              <a:t>1.- Con </a:t>
            </a:r>
            <a:r>
              <a:rPr lang="es-ES" sz="2600" spc="-120" dirty="0" smtClean="0">
                <a:solidFill>
                  <a:srgbClr val="2F2C80"/>
                </a:solidFill>
              </a:rPr>
              <a:t>Memorando </a:t>
            </a:r>
            <a:r>
              <a:rPr lang="es-ES" sz="2600" spc="-120" dirty="0">
                <a:solidFill>
                  <a:srgbClr val="2F2C80"/>
                </a:solidFill>
              </a:rPr>
              <a:t>No. GADDMQ-SERD-DMDR-2021-00238-M, de 19 de febrero del 2021, el Director Metropolitano de Deporte y Recreación, remitió el Informe Técnico Favorable No. DMDR-AFR-CDU-0007-2021, de 17 de febrero del 2021</a:t>
            </a:r>
            <a:r>
              <a:rPr lang="es-419" sz="2600" spc="-120" dirty="0" smtClean="0">
                <a:solidFill>
                  <a:srgbClr val="2F2C80"/>
                </a:solidFill>
              </a:rPr>
              <a:t>.</a:t>
            </a:r>
            <a:endParaRPr lang="es-419" sz="2600" spc="-120" dirty="0">
              <a:solidFill>
                <a:srgbClr val="2F2C80"/>
              </a:solidFill>
            </a:endParaRPr>
          </a:p>
          <a:p>
            <a:pPr marL="114300" indent="0" algn="just">
              <a:buNone/>
            </a:pPr>
            <a:r>
              <a:rPr lang="es-419" sz="2600" spc="-120" dirty="0" smtClean="0">
                <a:solidFill>
                  <a:srgbClr val="2F2C80"/>
                </a:solidFill>
              </a:rPr>
              <a:t>2.- Con </a:t>
            </a:r>
            <a:r>
              <a:rPr lang="es-ES" sz="2600" spc="-120" dirty="0" smtClean="0">
                <a:solidFill>
                  <a:srgbClr val="2F2C80"/>
                </a:solidFill>
              </a:rPr>
              <a:t>Memorando </a:t>
            </a:r>
            <a:r>
              <a:rPr lang="es-ES" sz="2600" spc="-120" dirty="0">
                <a:solidFill>
                  <a:srgbClr val="2F2C80"/>
                </a:solidFill>
              </a:rPr>
              <a:t>No. GADDMQ-AZEA-DGP-2021-0056-M, de 24 de febrero del 2021, </a:t>
            </a:r>
            <a:r>
              <a:rPr lang="es-ES" sz="2600" spc="-120" dirty="0" smtClean="0">
                <a:solidFill>
                  <a:srgbClr val="2F2C80"/>
                </a:solidFill>
              </a:rPr>
              <a:t>la Directora </a:t>
            </a:r>
            <a:r>
              <a:rPr lang="es-ES" sz="2600" spc="-120" dirty="0">
                <a:solidFill>
                  <a:srgbClr val="2F2C80"/>
                </a:solidFill>
              </a:rPr>
              <a:t>de Gestión Participativa del Desarrollo, remitió el Informe Social Favorable No. AZEA-DGPD-07-2021, de 11 de febrero del 2021</a:t>
            </a:r>
            <a:r>
              <a:rPr lang="es-419" sz="2600" spc="-120" dirty="0" smtClean="0">
                <a:solidFill>
                  <a:srgbClr val="2F2C80"/>
                </a:solidFill>
              </a:rPr>
              <a:t>.</a:t>
            </a:r>
            <a:endParaRPr lang="es-419" sz="2600" spc="-120" dirty="0">
              <a:solidFill>
                <a:srgbClr val="2F2C80"/>
              </a:solidFill>
            </a:endParaRPr>
          </a:p>
          <a:p>
            <a:pPr marL="114300" indent="0" algn="just">
              <a:buNone/>
            </a:pPr>
            <a:r>
              <a:rPr lang="es-419" sz="2600" spc="-120" dirty="0" smtClean="0">
                <a:solidFill>
                  <a:srgbClr val="2F2C80"/>
                </a:solidFill>
              </a:rPr>
              <a:t>3.- Con </a:t>
            </a:r>
            <a:r>
              <a:rPr lang="es-ES" sz="2600" spc="-120" dirty="0" smtClean="0">
                <a:solidFill>
                  <a:srgbClr val="2F2C80"/>
                </a:solidFill>
              </a:rPr>
              <a:t>Memorando </a:t>
            </a:r>
            <a:r>
              <a:rPr lang="es-ES" sz="2600" spc="-120" dirty="0">
                <a:solidFill>
                  <a:srgbClr val="2F2C80"/>
                </a:solidFill>
              </a:rPr>
              <a:t>No. GADDMQ-AZEA-DGT-UTV-2021-0332-M, de </a:t>
            </a:r>
            <a:r>
              <a:rPr lang="es-ES" sz="2600" spc="-120" dirty="0" smtClean="0">
                <a:solidFill>
                  <a:srgbClr val="2F2C80"/>
                </a:solidFill>
              </a:rPr>
              <a:t>09 </a:t>
            </a:r>
            <a:r>
              <a:rPr lang="es-ES" sz="2600" spc="-120" dirty="0">
                <a:solidFill>
                  <a:srgbClr val="2F2C80"/>
                </a:solidFill>
              </a:rPr>
              <a:t>de diciembre del 2021, </a:t>
            </a:r>
            <a:r>
              <a:rPr lang="es-ES" sz="2600" spc="-120" dirty="0" smtClean="0">
                <a:solidFill>
                  <a:srgbClr val="2F2C80"/>
                </a:solidFill>
              </a:rPr>
              <a:t>el </a:t>
            </a:r>
            <a:r>
              <a:rPr lang="es-ES" sz="2600" spc="-120" dirty="0">
                <a:solidFill>
                  <a:srgbClr val="2F2C80"/>
                </a:solidFill>
              </a:rPr>
              <a:t>Responsable la Unidad de Territorio y Vivienda, remitió el Informe Técnico Favorable</a:t>
            </a:r>
            <a:r>
              <a:rPr lang="es-419" sz="2600" spc="-120" dirty="0" smtClean="0">
                <a:solidFill>
                  <a:srgbClr val="2F2C80"/>
                </a:solidFill>
              </a:rPr>
              <a:t>.</a:t>
            </a:r>
            <a:endParaRPr lang="es-419" sz="2600" spc="-120" dirty="0">
              <a:solidFill>
                <a:srgbClr val="2F2C80"/>
              </a:solidFill>
            </a:endParaRPr>
          </a:p>
          <a:p>
            <a:pPr marL="0" indent="0" algn="just">
              <a:buNone/>
            </a:pPr>
            <a:r>
              <a:rPr lang="es-419" sz="2600" spc="-120" dirty="0">
                <a:solidFill>
                  <a:srgbClr val="2F2C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4.- Con </a:t>
            </a:r>
            <a:r>
              <a:rPr lang="es-ES" sz="2600" spc="-120" dirty="0">
                <a:solidFill>
                  <a:srgbClr val="2F2C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Oficio No. GADDMQ-STHV-DMC-UCE-2023-1652-O, de 27 de junio del 2022, el Ing. Joselito Geovanny Ortiz Carranza, Jefe de la Unidad de Catastro Especial, remitió los Informes Técnicos Favorables No. STHV-DMC-UCE-2022-1521 y STHV-DMC-UCE-2022-1522, de 27 de junio del 2022</a:t>
            </a:r>
            <a:r>
              <a:rPr lang="es-419" sz="2600" spc="-120" dirty="0">
                <a:solidFill>
                  <a:srgbClr val="2F2C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 algn="just">
              <a:buNone/>
            </a:pPr>
            <a:endParaRPr lang="es-EC" sz="2600" spc="-120" dirty="0">
              <a:solidFill>
                <a:srgbClr val="2F2C80"/>
              </a:solidFill>
              <a:latin typeface="+mj-lt"/>
              <a:ea typeface="+mj-ea"/>
              <a:cs typeface="+mj-cs"/>
            </a:endParaRPr>
          </a:p>
          <a:p>
            <a:pPr algn="just"/>
            <a:endParaRPr lang="es-ES" sz="2600" spc="-12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s-EC" dirty="0">
              <a:solidFill>
                <a:schemeClr val="tx1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5356" y="6305550"/>
            <a:ext cx="153352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249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31273" y="889429"/>
            <a:ext cx="10778836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000"/>
              </a:spcBef>
              <a:buClr>
                <a:schemeClr val="dk1"/>
              </a:buClr>
              <a:buSzPts val="1800"/>
            </a:pPr>
            <a:r>
              <a:rPr lang="es-419" sz="2600" spc="-120" dirty="0" smtClean="0">
                <a:solidFill>
                  <a:srgbClr val="2F2C8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Calibri"/>
              </a:rPr>
              <a:t>5.- Con </a:t>
            </a:r>
            <a:r>
              <a:rPr lang="es-ES" sz="2600" spc="-120" dirty="0" smtClean="0">
                <a:solidFill>
                  <a:srgbClr val="2F2C8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Calibri"/>
              </a:rPr>
              <a:t>Oficio </a:t>
            </a:r>
            <a:r>
              <a:rPr lang="es-ES" sz="2600" spc="-120" dirty="0">
                <a:solidFill>
                  <a:srgbClr val="2F2C8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Calibri"/>
              </a:rPr>
              <a:t>No. GADDMQ-DMGBI-2022-2633-O, de 15 de julio del 2022, </a:t>
            </a:r>
            <a:r>
              <a:rPr lang="es-ES" sz="2600" spc="-120" dirty="0" smtClean="0">
                <a:solidFill>
                  <a:srgbClr val="2F2C8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Calibri"/>
              </a:rPr>
              <a:t>el Director </a:t>
            </a:r>
            <a:r>
              <a:rPr lang="es-ES" sz="2600" spc="-120" dirty="0">
                <a:solidFill>
                  <a:srgbClr val="2F2C8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Calibri"/>
              </a:rPr>
              <a:t>Metropolitano de Gestión de Bienes Inmuebles, remitió el Informe Técnico Favorable con código DMGBI-AT-2022-0125, de 13 de julio del 2022</a:t>
            </a:r>
            <a:r>
              <a:rPr lang="es-419" sz="2600" spc="-120" dirty="0" smtClean="0">
                <a:solidFill>
                  <a:srgbClr val="2F2C8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Calibri"/>
              </a:rPr>
              <a:t>.</a:t>
            </a:r>
            <a:endParaRPr lang="es-419" sz="2600" spc="-120" dirty="0">
              <a:solidFill>
                <a:srgbClr val="2F2C8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  <a:sym typeface="Calibri"/>
            </a:endParaRPr>
          </a:p>
          <a:p>
            <a:pPr algn="just">
              <a:spcBef>
                <a:spcPts val="1000"/>
              </a:spcBef>
              <a:buClr>
                <a:schemeClr val="dk1"/>
              </a:buClr>
              <a:buSzPts val="1800"/>
            </a:pPr>
            <a:r>
              <a:rPr lang="es-ES" sz="2600" spc="-120" dirty="0" smtClean="0">
                <a:solidFill>
                  <a:srgbClr val="2F2C8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Calibri"/>
              </a:rPr>
              <a:t>6</a:t>
            </a:r>
            <a:r>
              <a:rPr lang="es-ES" sz="2600" spc="-120" dirty="0">
                <a:solidFill>
                  <a:srgbClr val="2F2C8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Calibri"/>
              </a:rPr>
              <a:t>.-  Mediante Informe No. 208-DJ-2022, de 18 de julio del 2022, Dirección de Asesoría Jurídica de la Administración Zonal Eloy Alfaro, emitió I</a:t>
            </a:r>
            <a:r>
              <a:rPr lang="es-ES" sz="2600" spc="-120" dirty="0" smtClean="0">
                <a:solidFill>
                  <a:srgbClr val="2F2C8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Calibri"/>
              </a:rPr>
              <a:t>nforme Legal </a:t>
            </a:r>
            <a:r>
              <a:rPr lang="es-ES" sz="2600" spc="-120" dirty="0">
                <a:solidFill>
                  <a:srgbClr val="2F2C8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Calibri"/>
              </a:rPr>
              <a:t>F</a:t>
            </a:r>
            <a:r>
              <a:rPr lang="es-ES" sz="2600" spc="-120" dirty="0" smtClean="0">
                <a:solidFill>
                  <a:srgbClr val="2F2C8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Calibri"/>
              </a:rPr>
              <a:t>avorable</a:t>
            </a:r>
            <a:r>
              <a:rPr lang="es-419" sz="2600" spc="-120" dirty="0" smtClean="0">
                <a:solidFill>
                  <a:srgbClr val="2F2C8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Calibri"/>
              </a:rPr>
              <a:t>.</a:t>
            </a:r>
          </a:p>
          <a:p>
            <a:pPr algn="just">
              <a:spcBef>
                <a:spcPts val="1000"/>
              </a:spcBef>
              <a:buClr>
                <a:schemeClr val="dk1"/>
              </a:buClr>
              <a:buSzPts val="1800"/>
            </a:pPr>
            <a:r>
              <a:rPr lang="es-419" sz="2600" spc="-120" dirty="0" smtClean="0">
                <a:solidFill>
                  <a:srgbClr val="2F2C8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Calibri"/>
              </a:rPr>
              <a:t>7.- </a:t>
            </a:r>
            <a:r>
              <a:rPr lang="es-419" sz="2600" spc="-120" dirty="0">
                <a:solidFill>
                  <a:srgbClr val="2F2C8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Calibri"/>
              </a:rPr>
              <a:t>Mediante </a:t>
            </a:r>
            <a:r>
              <a:rPr lang="es-EC" sz="2600" spc="-120" dirty="0" smtClean="0">
                <a:solidFill>
                  <a:srgbClr val="2F2C8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Oficio </a:t>
            </a:r>
            <a:r>
              <a:rPr lang="es-EC" sz="2600" spc="-120" dirty="0">
                <a:solidFill>
                  <a:srgbClr val="2F2C8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Nro. </a:t>
            </a:r>
            <a:r>
              <a:rPr lang="pt-BR" sz="2600" spc="-120" dirty="0">
                <a:solidFill>
                  <a:srgbClr val="2F2C8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GADDMQ-PM-2022-3085-O de 05 de agosto de 2022</a:t>
            </a:r>
            <a:r>
              <a:rPr lang="es-EC" sz="2600" spc="-120" dirty="0" smtClean="0">
                <a:solidFill>
                  <a:srgbClr val="2F2C8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, la Procuraduría Metropolitana emite su criterio favorable, ratificado mediante </a:t>
            </a:r>
            <a:r>
              <a:rPr lang="es-EC" sz="2600" spc="-120" dirty="0">
                <a:solidFill>
                  <a:srgbClr val="2F2C8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Oficio Nro. </a:t>
            </a:r>
            <a:r>
              <a:rPr lang="es-EC" sz="2600" spc="-120" dirty="0" smtClean="0">
                <a:solidFill>
                  <a:srgbClr val="2F2C8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GADDMQ-PM-2023-0278-O de 24 de enero de 2023.</a:t>
            </a:r>
          </a:p>
          <a:p>
            <a:pPr algn="just">
              <a:spcBef>
                <a:spcPts val="1000"/>
              </a:spcBef>
              <a:buClr>
                <a:schemeClr val="dk1"/>
              </a:buClr>
              <a:buSzPts val="1800"/>
            </a:pPr>
            <a:r>
              <a:rPr lang="es-ES" sz="2600" spc="-120" dirty="0" smtClean="0">
                <a:solidFill>
                  <a:srgbClr val="2F2C8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8.- Mediante Informe No. IC-CPP-2022-011 de 24 de agosto de 2022, los miembros de la Comisión de Propiedad y Espacio </a:t>
            </a:r>
            <a:r>
              <a:rPr lang="es-ES" sz="2600" spc="-120" smtClean="0">
                <a:solidFill>
                  <a:srgbClr val="2F2C8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Público emiten </a:t>
            </a:r>
            <a:r>
              <a:rPr lang="es-ES" sz="2600" spc="-120" dirty="0" smtClean="0">
                <a:solidFill>
                  <a:srgbClr val="2F2C8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Dictamen Favorable para que el Concejo Metropolitano autorice la aprobación de la suscripción del convenio.</a:t>
            </a:r>
            <a:endParaRPr lang="es-ES" sz="2600" spc="-120" dirty="0">
              <a:solidFill>
                <a:srgbClr val="2F2C8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1035" y="6240007"/>
            <a:ext cx="153352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951516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isy" id="{BD7908A6-A17C-47DE-BCD2-1A1E97218985}" vid="{B9477D4A-D24F-4760-8591-7C2236704FD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7591</TotalTime>
  <Words>540</Words>
  <Application>Microsoft Office PowerPoint</Application>
  <PresentationFormat>Panorámica</PresentationFormat>
  <Paragraphs>28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Alfredo Aguirre Barreiros</dc:creator>
  <cp:lastModifiedBy>Brayan Gabriel Mier Mora</cp:lastModifiedBy>
  <cp:revision>214</cp:revision>
  <dcterms:created xsi:type="dcterms:W3CDTF">2021-05-14T15:24:53Z</dcterms:created>
  <dcterms:modified xsi:type="dcterms:W3CDTF">2023-02-13T18:16:40Z</dcterms:modified>
</cp:coreProperties>
</file>