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sldIdLst>
    <p:sldId id="256" r:id="rId2"/>
    <p:sldId id="257" r:id="rId3"/>
    <p:sldId id="261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64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4D7EE-F981-4F96-83AE-0C03864ADC5F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A6AB37-0F9E-43AA-8B50-244BC0A2B7DC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71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D7EE-F981-4F96-83AE-0C03864ADC5F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B37-0F9E-43AA-8B50-244BC0A2B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66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D7EE-F981-4F96-83AE-0C03864ADC5F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B37-0F9E-43AA-8B50-244BC0A2B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89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D7EE-F981-4F96-83AE-0C03864ADC5F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B37-0F9E-43AA-8B50-244BC0A2B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410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D7EE-F981-4F96-83AE-0C03864ADC5F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B37-0F9E-43AA-8B50-244BC0A2B7DC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08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D7EE-F981-4F96-83AE-0C03864ADC5F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B37-0F9E-43AA-8B50-244BC0A2B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98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D7EE-F981-4F96-83AE-0C03864ADC5F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B37-0F9E-43AA-8B50-244BC0A2B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57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D7EE-F981-4F96-83AE-0C03864ADC5F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B37-0F9E-43AA-8B50-244BC0A2B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977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D7EE-F981-4F96-83AE-0C03864ADC5F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B37-0F9E-43AA-8B50-244BC0A2B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3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D7EE-F981-4F96-83AE-0C03864ADC5F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B37-0F9E-43AA-8B50-244BC0A2B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68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D7EE-F981-4F96-83AE-0C03864ADC5F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B37-0F9E-43AA-8B50-244BC0A2B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311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304D7EE-F981-4F96-83AE-0C03864ADC5F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EA6AB37-0F9E-43AA-8B50-244BC0A2B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09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2244DB-F2BD-A79C-E569-F8BC08388E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2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solidFill>
            <a:schemeClr val="accent4"/>
          </a:solidFill>
          <a:effectLst>
            <a:outerShdw blurRad="50800" dist="50800" dir="5400000" algn="ctr" rotWithShape="0">
              <a:schemeClr val="accent4"/>
            </a:outerShdw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28301FC-82B0-4948-93CF-C7150E95DA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400932E7-1E96-4562-BF1C-7C1A543CBA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635EA60-CC2A-C7DF-B7F6-6D1C49ADD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/>
          </a:bodyPr>
          <a:lstStyle/>
          <a:p>
            <a:r>
              <a:rPr lang="es-EC" sz="3400" b="1" dirty="0">
                <a:solidFill>
                  <a:schemeClr val="accent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ORDENANZA METROPOLITANA REFORMATORIA DEL TÍTULO II DEL SISTEMA METROPOLITANO DE PARTICIPACIÓN CIUDADANA Y CONTROL SOCIAL, DEL LIBRO I.3 DEL CODIGO MUNICIPAL PARA EL DISTRITO METROPOLITANO DE QUITO.</a:t>
            </a:r>
            <a:r>
              <a:rPr lang="es-ES" sz="3400" dirty="0">
                <a:solidFill>
                  <a:schemeClr val="accent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400" dirty="0">
                <a:solidFill>
                  <a:schemeClr val="accent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3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851ACD2-C68B-A85D-B4EE-2FC4D38BE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2105990"/>
          </a:xfrm>
        </p:spPr>
        <p:txBody>
          <a:bodyPr>
            <a:normAutofit fontScale="40000" lnSpcReduction="20000"/>
          </a:bodyPr>
          <a:lstStyle/>
          <a:p>
            <a:r>
              <a:rPr lang="es-ES" sz="2900" i="1" dirty="0">
                <a:solidFill>
                  <a:schemeClr val="accent1"/>
                </a:solidFill>
              </a:rPr>
              <a:t>Que incorpora el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s-ES" sz="3100" b="1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s-ES" sz="60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CAPÍTULO XXX</a:t>
            </a:r>
            <a:endParaRPr lang="es-ES" sz="6000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  <a:p>
            <a:pPr>
              <a:spcBef>
                <a:spcPts val="900"/>
              </a:spcBef>
              <a:spcAft>
                <a:spcPts val="800"/>
              </a:spcAft>
            </a:pPr>
            <a:r>
              <a:rPr lang="es-EC" sz="60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LA PARTICIPACIÓN Y ORGANIZACIÓN JUVENIL EN EL GOBIERNO AUTÓNOMO DESCENTRALIZADO DEL DISTRITO METROPOLITANO DE QUITO</a:t>
            </a:r>
            <a:endParaRPr lang="es-ES" sz="6000" dirty="0">
              <a:solidFill>
                <a:schemeClr val="accent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50627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0C4F1C3-3ADD-491F-8C66-57912A2421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001500C-A1A5-4375-A2D5-17B9940C8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98E1F8CE-D0B9-46E1-9994-B0EB7F220C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9F42222-8DED-FFE0-078D-11B607542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609600"/>
            <a:ext cx="9875520" cy="1356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>
                <a:solidFill>
                  <a:schemeClr val="accent1"/>
                </a:solidFill>
              </a:rPr>
              <a:t>Iniciativa presentada por la vicealcaldesa </a:t>
            </a:r>
            <a:r>
              <a:rPr lang="en-US" sz="2400" dirty="0" err="1">
                <a:solidFill>
                  <a:schemeClr val="accent1"/>
                </a:solidFill>
              </a:rPr>
              <a:t>Brith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Vaca</a:t>
            </a:r>
            <a:r>
              <a:rPr lang="en-US" sz="2400" dirty="0">
                <a:solidFill>
                  <a:schemeClr val="accent1"/>
                </a:solidFill>
              </a:rPr>
              <a:t> en </a:t>
            </a:r>
            <a:r>
              <a:rPr lang="en-US" sz="2400" dirty="0" err="1">
                <a:solidFill>
                  <a:schemeClr val="accent1"/>
                </a:solidFill>
              </a:rPr>
              <a:t>julio</a:t>
            </a:r>
            <a:r>
              <a:rPr lang="en-US" sz="2400" dirty="0">
                <a:solidFill>
                  <a:schemeClr val="accent1"/>
                </a:solidFill>
              </a:rPr>
              <a:t> 2020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88E116D-AA27-B83C-A819-A3B0081DD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057400"/>
            <a:ext cx="9872871" cy="403860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algn="l"/>
            <a:r>
              <a:rPr lang="en-US" sz="2400" dirty="0">
                <a:solidFill>
                  <a:schemeClr val="accent1"/>
                </a:solidFill>
              </a:rPr>
              <a:t>“Creación y Funcionamiento del Cabildo Juvenil del Distrito Metropolitano de Quito, luego de la sección primera y anterior a la sección segunda correspondiente al Capítulo II de los Derechos y Deberes de los Jóvenes del título VII del Reconocimiento de las Culturas Juveniles y Acceso Seguro a los Espacios Públicos y a los Servicios de Salud Sexual y Salud Reproductiva por parte de los Jóvenes del Distrito Metropolitano de Quito del Libro II.5 de la Igualdad, Genero e Inclusión Social del Código Municipal para el Distrito Metropolitano de Quito“</a:t>
            </a:r>
          </a:p>
          <a:p>
            <a:pPr indent="-182880" algn="l">
              <a:buFont typeface="Corbel" pitchFamily="34" charset="0"/>
              <a:buChar char="•"/>
            </a:pPr>
            <a:endParaRPr lang="en-US" sz="2400" dirty="0">
              <a:solidFill>
                <a:schemeClr val="accent1"/>
              </a:solidFill>
            </a:endParaRPr>
          </a:p>
          <a:p>
            <a:pPr algn="l"/>
            <a:r>
              <a:rPr lang="en-US" sz="2400" dirty="0">
                <a:solidFill>
                  <a:schemeClr val="accent1"/>
                </a:solidFill>
                <a:effectLst/>
              </a:rPr>
              <a:t>Después del análisis de texto se concluye que la iniciativa presentada debe incorporarse en el Libro I.3 que corresponde al Sistema de Participación Ciudadana y Control Social.</a:t>
            </a:r>
          </a:p>
          <a:p>
            <a:pPr indent="-182880" algn="l">
              <a:buFont typeface="Corbel" pitchFamily="34" charset="0"/>
              <a:buChar char="•"/>
            </a:pP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232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E001500C-A1A5-4375-A2D5-17B9940C8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xmlns="" id="{98E1F8CE-D0B9-46E1-9994-B0EB7F220C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91F7211-65EA-44E3-0EBC-C35313664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024" y="1565031"/>
            <a:ext cx="9872871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</a:rPr>
              <a:t>El proyecto legislativo cuenta </a:t>
            </a:r>
            <a:r>
              <a:rPr lang="es-E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  acreditación al mecanismo de participación ciudadana de la “Silla Vacía” del Cabildo Juvenil “UFA” de San Juan, quienes han sido convocados a cada una de las mesas de trabajo y sesiones de la comisión 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457448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001500C-A1A5-4375-A2D5-17B9940C8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98E1F8CE-D0B9-46E1-9994-B0EB7F220C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B280140-9E9D-197D-0D75-34F429FBE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024" y="1160585"/>
            <a:ext cx="9872871" cy="4038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 el fin de fortalecer el proyecto legislativo se realizaron 12 mesas de trabajo con las siguientes entidades municipales: </a:t>
            </a:r>
          </a:p>
          <a:p>
            <a:pPr marL="0" indent="0">
              <a:buNone/>
            </a:pP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Secretaría General de Coordinación Territorial y Participación Ciudadana,</a:t>
            </a:r>
          </a:p>
          <a:p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Procuraduría</a:t>
            </a:r>
          </a:p>
          <a:p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Secretaría General de Concejo.</a:t>
            </a:r>
          </a:p>
          <a:p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Concejales y/o delegados Miembros de la Comisión</a:t>
            </a:r>
          </a:p>
          <a:p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Concejales y/o delegados concejal </a:t>
            </a:r>
            <a:r>
              <a:rPr lang="es-E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Brith</a:t>
            </a: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Vaca y Andrea Hidalgo/ Hugo Dávila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9105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001500C-A1A5-4375-A2D5-17B9940C8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98E1F8CE-D0B9-46E1-9994-B0EB7F220C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86F398-A255-CBBA-720A-304F1C986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1314" y="811823"/>
            <a:ext cx="9724292" cy="5234354"/>
          </a:xfrm>
          <a:noFill/>
          <a:ln w="12700" cmpd="sng">
            <a:noFill/>
          </a:ln>
        </p:spPr>
        <p:txBody>
          <a:bodyPr anchor="b">
            <a:normAutofit/>
          </a:bodyPr>
          <a:lstStyle/>
          <a:p>
            <a:pPr marL="45720" indent="0" algn="l">
              <a:buNone/>
            </a:pPr>
            <a:r>
              <a:rPr lang="es-ES" sz="2800" dirty="0">
                <a:effectLst/>
                <a:latin typeface="+mn-lt"/>
                <a:ea typeface="Calibri" panose="020F0502020204030204" pitchFamily="34" charset="0"/>
                <a:cs typeface="NimbusRomNo9L"/>
              </a:rPr>
              <a:t>De las observaciones y aportes realizados se concluye que el título del Proyecto debe referir a la </a:t>
            </a:r>
            <a:r>
              <a:rPr lang="es-ES" sz="2800" b="1" dirty="0">
                <a:effectLst/>
                <a:latin typeface="+mn-lt"/>
                <a:ea typeface="Calibri" panose="020F0502020204030204" pitchFamily="34" charset="0"/>
                <a:cs typeface="NimbusRomNo9L"/>
              </a:rPr>
              <a:t>Participación y Organización Juvenil en el Gobierno Autónomo Descentralizado del Distrito Metropolitano de Quito.</a:t>
            </a:r>
            <a:br>
              <a:rPr lang="es-ES" sz="2800" b="1" dirty="0">
                <a:effectLst/>
                <a:latin typeface="+mn-lt"/>
                <a:ea typeface="Calibri" panose="020F0502020204030204" pitchFamily="34" charset="0"/>
                <a:cs typeface="NimbusRomNo9L"/>
              </a:rPr>
            </a:br>
            <a:r>
              <a:rPr lang="es-ES" sz="2800" dirty="0">
                <a:effectLst/>
                <a:latin typeface="+mn-lt"/>
                <a:ea typeface="Calibri" panose="020F0502020204030204" pitchFamily="34" charset="0"/>
                <a:cs typeface="NimbusRomNo9L"/>
              </a:rPr>
              <a:t/>
            </a:r>
            <a:br>
              <a:rPr lang="es-ES" sz="2800" dirty="0">
                <a:effectLst/>
                <a:latin typeface="+mn-lt"/>
                <a:ea typeface="Calibri" panose="020F0502020204030204" pitchFamily="34" charset="0"/>
                <a:cs typeface="NimbusRomNo9L"/>
              </a:rPr>
            </a:br>
            <a:r>
              <a:rPr lang="es-ES" sz="2800" dirty="0">
                <a:effectLst/>
                <a:latin typeface="+mn-lt"/>
                <a:ea typeface="Calibri" panose="020F0502020204030204" pitchFamily="34" charset="0"/>
                <a:cs typeface="NimbusRomNo9L"/>
              </a:rPr>
              <a:t> </a:t>
            </a:r>
            <a:r>
              <a:rPr lang="es-ES" sz="2800" dirty="0">
                <a:latin typeface="+mn-lt"/>
                <a:ea typeface="Calibri" panose="020F0502020204030204" pitchFamily="34" charset="0"/>
                <a:cs typeface="NimbusRomNo9L"/>
              </a:rPr>
              <a:t>Y </a:t>
            </a:r>
            <a:r>
              <a:rPr lang="es-ES" sz="2800" dirty="0">
                <a:effectLst/>
                <a:latin typeface="+mn-lt"/>
                <a:ea typeface="Calibri" panose="020F0502020204030204" pitchFamily="34" charset="0"/>
                <a:cs typeface="NimbusRomNo9L"/>
              </a:rPr>
              <a:t>con el fin de dar integralidad al proyecto se decide incorporar las siguientes Secciones :</a:t>
            </a:r>
            <a:br>
              <a:rPr lang="es-ES" sz="2800" dirty="0">
                <a:effectLst/>
                <a:latin typeface="+mn-lt"/>
                <a:ea typeface="Calibri" panose="020F0502020204030204" pitchFamily="34" charset="0"/>
                <a:cs typeface="NimbusRomNo9L"/>
              </a:rPr>
            </a:br>
            <a:r>
              <a:rPr lang="es-ES" sz="2800" dirty="0">
                <a:effectLst/>
                <a:latin typeface="+mn-lt"/>
                <a:ea typeface="Calibri" panose="020F0502020204030204" pitchFamily="34" charset="0"/>
                <a:cs typeface="NimbusRomNo9L"/>
              </a:rPr>
              <a:t/>
            </a:r>
            <a:br>
              <a:rPr lang="es-ES" sz="2800" dirty="0">
                <a:effectLst/>
                <a:latin typeface="+mn-lt"/>
                <a:ea typeface="Calibri" panose="020F0502020204030204" pitchFamily="34" charset="0"/>
                <a:cs typeface="NimbusRomNo9L"/>
              </a:rPr>
            </a:br>
            <a:r>
              <a:rPr lang="es-ES" sz="2800" dirty="0">
                <a:effectLst/>
                <a:latin typeface="+mn-lt"/>
                <a:ea typeface="Calibri" panose="020F0502020204030204" pitchFamily="34" charset="0"/>
                <a:cs typeface="NimbusRomNo9L"/>
              </a:rPr>
              <a:t>- “</a:t>
            </a:r>
            <a:r>
              <a:rPr lang="es-ES" sz="3200" dirty="0">
                <a:effectLst/>
                <a:latin typeface="+mn-lt"/>
                <a:ea typeface="Calibri" panose="020F0502020204030204" pitchFamily="34" charset="0"/>
                <a:cs typeface="NimbusRomNo9L"/>
              </a:rPr>
              <a:t>Curul de Guambras”</a:t>
            </a:r>
            <a:br>
              <a:rPr lang="es-ES" sz="3200" dirty="0">
                <a:effectLst/>
                <a:latin typeface="+mn-lt"/>
                <a:ea typeface="Calibri" panose="020F0502020204030204" pitchFamily="34" charset="0"/>
                <a:cs typeface="NimbusRomNo9L"/>
              </a:rPr>
            </a:br>
            <a:r>
              <a:rPr lang="es-ES" sz="3200" dirty="0">
                <a:effectLst/>
                <a:latin typeface="+mn-lt"/>
                <a:ea typeface="Calibri" panose="020F0502020204030204" pitchFamily="34" charset="0"/>
                <a:cs typeface="NimbusRomNo9L"/>
              </a:rPr>
              <a:t>- “Modelo Intercolegial de Concejo Metropolitano” y </a:t>
            </a:r>
            <a:br>
              <a:rPr lang="es-ES" sz="3200" dirty="0">
                <a:effectLst/>
                <a:latin typeface="+mn-lt"/>
                <a:ea typeface="Calibri" panose="020F0502020204030204" pitchFamily="34" charset="0"/>
                <a:cs typeface="NimbusRomNo9L"/>
              </a:rPr>
            </a:br>
            <a:r>
              <a:rPr lang="es-ES" sz="3200" dirty="0">
                <a:effectLst/>
                <a:latin typeface="+mn-lt"/>
                <a:ea typeface="Calibri" panose="020F0502020204030204" pitchFamily="34" charset="0"/>
                <a:cs typeface="NimbusRomNo9L"/>
              </a:rPr>
              <a:t>- </a:t>
            </a:r>
            <a:r>
              <a:rPr lang="es-ES" sz="3200" dirty="0">
                <a:latin typeface="+mn-lt"/>
                <a:ea typeface="Calibri" panose="020F0502020204030204" pitchFamily="34" charset="0"/>
                <a:cs typeface="NimbusRomNo9L"/>
              </a:rPr>
              <a:t>“</a:t>
            </a:r>
            <a:r>
              <a:rPr lang="es-ES" sz="3200" dirty="0">
                <a:effectLst/>
                <a:latin typeface="+mn-lt"/>
                <a:ea typeface="Calibri" panose="020F0502020204030204" pitchFamily="34" charset="0"/>
                <a:cs typeface="NimbusRomNo9L"/>
              </a:rPr>
              <a:t>Junta Juvenil en el Distrito Metropolitano de Quito”</a:t>
            </a:r>
            <a:r>
              <a:rPr lang="es-ES" sz="2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791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001500C-A1A5-4375-A2D5-17B9940C8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98E1F8CE-D0B9-46E1-9994-B0EB7F220C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xmlns="" id="{D8141C66-60CD-AD26-73A8-C9124DBE9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646" y="756138"/>
            <a:ext cx="10154017" cy="533986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 importante </a:t>
            </a: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recordar </a:t>
            </a: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el </a:t>
            </a:r>
            <a:r>
              <a:rPr lang="es-E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artículo 401 de la Ordenanza 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038</a:t>
            </a:r>
            <a:r>
              <a:rPr lang="es-ES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establece el Sistema de Participación Ciudadana y Control Social, determina la participación ciudadana activa y efectiva de las y los jóvenes de forma individual, colectiva y comunitaria en el Distrito Metropolitano de Quito, y q esta se fomenta a través de la organización juvenil y su involucramiento en el debate, planificación, gestión y evaluación de los asuntos públicos y en el control social.</a:t>
            </a:r>
          </a:p>
          <a:p>
            <a:pPr marL="0" indent="0" algn="just">
              <a:buNone/>
            </a:pP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que… Para promover esta participación, se establecerán mecanismos prácticos y funcionales, acompañados de procesos de capacitación permanentes con el fin de generar experiencias de colaboración en la construcción de normativa metropolitana, en la fiscalización y en el diseño de la política pública en beneficio de los habitantes del Distrito Metropolitano de Quito.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2668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74</TotalTime>
  <Words>450</Words>
  <Application>Microsoft Office PowerPoint</Application>
  <PresentationFormat>Personalizado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Base</vt:lpstr>
      <vt:lpstr>ORDENANZA METROPOLITANA REFORMATORIA DEL TÍTULO II DEL SISTEMA METROPOLITANO DE PARTICIPACIÓN CIUDADANA Y CONTROL SOCIAL, DEL LIBRO I.3 DEL CODIGO MUNICIPAL PARA EL DISTRITO METROPOLITANO DE QUITO. </vt:lpstr>
      <vt:lpstr>Iniciativa presentada por la vicealcaldesa Brith Vaca en julio 2020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ORDENANZA METROPOLITANA REFORMATORIA DEL TÍTULO II DEL SISTEMA METROPOLITANO DE PARTICIPACIÓN CIUDADANA Y CONTROL SOCIAL, DEL LIBRO I.3 DEL CODIGO MUNICIPAL PARA EL DISTRITO METROPOLITANO DE QUITO. </dc:title>
  <dc:creator>JOHAN ANDRES NARVAEZ CARRION</dc:creator>
  <cp:lastModifiedBy>Jessica Fernanda Narvaez Carrion</cp:lastModifiedBy>
  <cp:revision>2</cp:revision>
  <dcterms:created xsi:type="dcterms:W3CDTF">2023-02-06T18:05:51Z</dcterms:created>
  <dcterms:modified xsi:type="dcterms:W3CDTF">2023-02-07T13:08:13Z</dcterms:modified>
</cp:coreProperties>
</file>