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57" r:id="rId7"/>
    <p:sldId id="258" r:id="rId8"/>
    <p:sldId id="264" r:id="rId9"/>
    <p:sldId id="259" r:id="rId10"/>
    <p:sldId id="265" r:id="rId11"/>
    <p:sldId id="266" r:id="rId12"/>
    <p:sldId id="267" r:id="rId1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4660"/>
  </p:normalViewPr>
  <p:slideViewPr>
    <p:cSldViewPr snapToGrid="0">
      <p:cViewPr varScale="1">
        <p:scale>
          <a:sx n="69" d="100"/>
          <a:sy n="69" d="100"/>
        </p:scale>
        <p:origin x="8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FFED261-CF70-4D05-9A2B-AB65CDBED36F}" type="datetimeFigureOut">
              <a:rPr lang="es-EC" smtClean="0"/>
              <a:t>7/2/2023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DAD3485-6D47-4DF6-843A-8A65D229540E}" type="slidenum">
              <a:rPr lang="es-EC" smtClean="0"/>
              <a:t>‹Nº›</a:t>
            </a:fld>
            <a:endParaRPr lang="es-EC"/>
          </a:p>
        </p:txBody>
      </p:sp>
    </p:spTree>
    <p:extLst>
      <p:ext uri="{BB962C8B-B14F-4D97-AF65-F5344CB8AC3E}">
        <p14:creationId xmlns:p14="http://schemas.microsoft.com/office/powerpoint/2010/main" val="294442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FED261-CF70-4D05-9A2B-AB65CDBED36F}" type="datetimeFigureOut">
              <a:rPr lang="es-EC" smtClean="0"/>
              <a:t>7/2/2023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DAD3485-6D47-4DF6-843A-8A65D229540E}" type="slidenum">
              <a:rPr lang="es-EC" smtClean="0"/>
              <a:t>‹Nº›</a:t>
            </a:fld>
            <a:endParaRPr lang="es-EC"/>
          </a:p>
        </p:txBody>
      </p:sp>
    </p:spTree>
    <p:extLst>
      <p:ext uri="{BB962C8B-B14F-4D97-AF65-F5344CB8AC3E}">
        <p14:creationId xmlns:p14="http://schemas.microsoft.com/office/powerpoint/2010/main" val="174685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FED261-CF70-4D05-9A2B-AB65CDBED36F}" type="datetimeFigureOut">
              <a:rPr lang="es-EC" smtClean="0"/>
              <a:t>7/2/2023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DAD3485-6D47-4DF6-843A-8A65D229540E}" type="slidenum">
              <a:rPr lang="es-EC" smtClean="0"/>
              <a:t>‹Nº›</a:t>
            </a:fld>
            <a:endParaRPr lang="es-EC"/>
          </a:p>
        </p:txBody>
      </p:sp>
    </p:spTree>
    <p:extLst>
      <p:ext uri="{BB962C8B-B14F-4D97-AF65-F5344CB8AC3E}">
        <p14:creationId xmlns:p14="http://schemas.microsoft.com/office/powerpoint/2010/main" val="140372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FED261-CF70-4D05-9A2B-AB65CDBED36F}" type="datetimeFigureOut">
              <a:rPr lang="es-EC" smtClean="0"/>
              <a:t>7/2/2023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DAD3485-6D47-4DF6-843A-8A65D229540E}" type="slidenum">
              <a:rPr lang="es-EC" smtClean="0"/>
              <a:t>‹Nº›</a:t>
            </a:fld>
            <a:endParaRPr lang="es-EC"/>
          </a:p>
        </p:txBody>
      </p:sp>
    </p:spTree>
    <p:extLst>
      <p:ext uri="{BB962C8B-B14F-4D97-AF65-F5344CB8AC3E}">
        <p14:creationId xmlns:p14="http://schemas.microsoft.com/office/powerpoint/2010/main" val="76898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FFED261-CF70-4D05-9A2B-AB65CDBED36F}" type="datetimeFigureOut">
              <a:rPr lang="es-EC" smtClean="0"/>
              <a:t>7/2/2023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DAD3485-6D47-4DF6-843A-8A65D229540E}" type="slidenum">
              <a:rPr lang="es-EC" smtClean="0"/>
              <a:t>‹Nº›</a:t>
            </a:fld>
            <a:endParaRPr lang="es-EC"/>
          </a:p>
        </p:txBody>
      </p:sp>
    </p:spTree>
    <p:extLst>
      <p:ext uri="{BB962C8B-B14F-4D97-AF65-F5344CB8AC3E}">
        <p14:creationId xmlns:p14="http://schemas.microsoft.com/office/powerpoint/2010/main" val="8096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FFED261-CF70-4D05-9A2B-AB65CDBED36F}" type="datetimeFigureOut">
              <a:rPr lang="es-EC" smtClean="0"/>
              <a:t>7/2/2023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DAD3485-6D47-4DF6-843A-8A65D229540E}" type="slidenum">
              <a:rPr lang="es-EC" smtClean="0"/>
              <a:t>‹Nº›</a:t>
            </a:fld>
            <a:endParaRPr lang="es-EC"/>
          </a:p>
        </p:txBody>
      </p:sp>
    </p:spTree>
    <p:extLst>
      <p:ext uri="{BB962C8B-B14F-4D97-AF65-F5344CB8AC3E}">
        <p14:creationId xmlns:p14="http://schemas.microsoft.com/office/powerpoint/2010/main" val="84183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2329" y="2505075"/>
            <a:ext cx="4190702"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14913" y="2505075"/>
            <a:ext cx="4211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FFED261-CF70-4D05-9A2B-AB65CDBED36F}" type="datetimeFigureOut">
              <a:rPr lang="es-EC" smtClean="0"/>
              <a:t>7/2/2023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FDAD3485-6D47-4DF6-843A-8A65D229540E}" type="slidenum">
              <a:rPr lang="es-EC" smtClean="0"/>
              <a:t>‹Nº›</a:t>
            </a:fld>
            <a:endParaRPr lang="es-EC"/>
          </a:p>
        </p:txBody>
      </p:sp>
    </p:spTree>
    <p:extLst>
      <p:ext uri="{BB962C8B-B14F-4D97-AF65-F5344CB8AC3E}">
        <p14:creationId xmlns:p14="http://schemas.microsoft.com/office/powerpoint/2010/main" val="405128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FFED261-CF70-4D05-9A2B-AB65CDBED36F}" type="datetimeFigureOut">
              <a:rPr lang="es-EC" smtClean="0"/>
              <a:t>7/2/2023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FDAD3485-6D47-4DF6-843A-8A65D229540E}" type="slidenum">
              <a:rPr lang="es-EC" smtClean="0"/>
              <a:t>‹Nº›</a:t>
            </a:fld>
            <a:endParaRPr lang="es-EC"/>
          </a:p>
        </p:txBody>
      </p:sp>
    </p:spTree>
    <p:extLst>
      <p:ext uri="{BB962C8B-B14F-4D97-AF65-F5344CB8AC3E}">
        <p14:creationId xmlns:p14="http://schemas.microsoft.com/office/powerpoint/2010/main" val="336521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ED261-CF70-4D05-9A2B-AB65CDBED36F}" type="datetimeFigureOut">
              <a:rPr lang="es-EC" smtClean="0"/>
              <a:t>7/2/2023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FDAD3485-6D47-4DF6-843A-8A65D229540E}" type="slidenum">
              <a:rPr lang="es-EC" smtClean="0"/>
              <a:t>‹Nº›</a:t>
            </a:fld>
            <a:endParaRPr lang="es-EC"/>
          </a:p>
        </p:txBody>
      </p:sp>
    </p:spTree>
    <p:extLst>
      <p:ext uri="{BB962C8B-B14F-4D97-AF65-F5344CB8AC3E}">
        <p14:creationId xmlns:p14="http://schemas.microsoft.com/office/powerpoint/2010/main" val="245910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FFED261-CF70-4D05-9A2B-AB65CDBED36F}" type="datetimeFigureOut">
              <a:rPr lang="es-EC" smtClean="0"/>
              <a:t>7/2/2023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DAD3485-6D47-4DF6-843A-8A65D229540E}" type="slidenum">
              <a:rPr lang="es-EC" smtClean="0"/>
              <a:t>‹Nº›</a:t>
            </a:fld>
            <a:endParaRPr lang="es-EC"/>
          </a:p>
        </p:txBody>
      </p:sp>
    </p:spTree>
    <p:extLst>
      <p:ext uri="{BB962C8B-B14F-4D97-AF65-F5344CB8AC3E}">
        <p14:creationId xmlns:p14="http://schemas.microsoft.com/office/powerpoint/2010/main" val="2464078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FFED261-CF70-4D05-9A2B-AB65CDBED36F}" type="datetimeFigureOut">
              <a:rPr lang="es-EC" smtClean="0"/>
              <a:t>7/2/2023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DAD3485-6D47-4DF6-843A-8A65D229540E}" type="slidenum">
              <a:rPr lang="es-EC" smtClean="0"/>
              <a:t>‹Nº›</a:t>
            </a:fld>
            <a:endParaRPr lang="es-EC"/>
          </a:p>
        </p:txBody>
      </p:sp>
    </p:spTree>
    <p:extLst>
      <p:ext uri="{BB962C8B-B14F-4D97-AF65-F5344CB8AC3E}">
        <p14:creationId xmlns:p14="http://schemas.microsoft.com/office/powerpoint/2010/main" val="32845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ED261-CF70-4D05-9A2B-AB65CDBED36F}" type="datetimeFigureOut">
              <a:rPr lang="es-EC" smtClean="0"/>
              <a:t>7/2/2023</a:t>
            </a:fld>
            <a:endParaRPr lang="es-EC"/>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D3485-6D47-4DF6-843A-8A65D229540E}" type="slidenum">
              <a:rPr lang="es-EC" smtClean="0"/>
              <a:t>‹Nº›</a:t>
            </a:fld>
            <a:endParaRPr lang="es-EC"/>
          </a:p>
        </p:txBody>
      </p:sp>
    </p:spTree>
    <p:extLst>
      <p:ext uri="{BB962C8B-B14F-4D97-AF65-F5344CB8AC3E}">
        <p14:creationId xmlns:p14="http://schemas.microsoft.com/office/powerpoint/2010/main" val="755737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ACFCCB0-6B06-4717-B68A-6DD687543F0C}"/>
              </a:ext>
            </a:extLst>
          </p:cNvPr>
          <p:cNvPicPr>
            <a:picLocks noChangeAspect="1"/>
          </p:cNvPicPr>
          <p:nvPr/>
        </p:nvPicPr>
        <p:blipFill rotWithShape="1">
          <a:blip r:embed="rId2"/>
          <a:srcRect l="5397" t="26142" r="5673" b="22052"/>
          <a:stretch/>
        </p:blipFill>
        <p:spPr>
          <a:xfrm>
            <a:off x="22670" y="2267106"/>
            <a:ext cx="9837987" cy="4526659"/>
          </a:xfrm>
          <a:prstGeom prst="rect">
            <a:avLst/>
          </a:prstGeom>
          <a:ln>
            <a:noFill/>
          </a:ln>
          <a:effectLst>
            <a:softEdge rad="112500"/>
          </a:effectLst>
        </p:spPr>
      </p:pic>
      <p:sp>
        <p:nvSpPr>
          <p:cNvPr id="7" name="CuadroTexto 6">
            <a:extLst>
              <a:ext uri="{FF2B5EF4-FFF2-40B4-BE49-F238E27FC236}">
                <a16:creationId xmlns:a16="http://schemas.microsoft.com/office/drawing/2014/main" id="{5FBC9979-B55E-44A0-9335-086F9EB52777}"/>
              </a:ext>
            </a:extLst>
          </p:cNvPr>
          <p:cNvSpPr txBox="1"/>
          <p:nvPr/>
        </p:nvSpPr>
        <p:spPr>
          <a:xfrm>
            <a:off x="768927" y="438498"/>
            <a:ext cx="8201261" cy="1569660"/>
          </a:xfrm>
          <a:prstGeom prst="rect">
            <a:avLst/>
          </a:prstGeom>
          <a:noFill/>
        </p:spPr>
        <p:txBody>
          <a:bodyPr wrap="square">
            <a:spAutoFit/>
          </a:bodyPr>
          <a:lstStyle/>
          <a:p>
            <a:r>
              <a:rPr lang="es-EC" sz="2400" b="1" dirty="0">
                <a:effectLst/>
                <a:ea typeface="Calibri" panose="020F0502020204030204" pitchFamily="34" charset="0"/>
                <a:cs typeface="Times New Roman" panose="02020603050405020304" pitchFamily="18" charset="0"/>
              </a:rPr>
              <a:t>LA ORDENANZA METROPOLITANA REFORMATORIA QUE INCORPORA LA </a:t>
            </a:r>
            <a:r>
              <a:rPr lang="es-EC" sz="2400" b="1" dirty="0" smtClean="0">
                <a:effectLst/>
                <a:ea typeface="Calibri" panose="020F0502020204030204" pitchFamily="34" charset="0"/>
                <a:cs typeface="Times New Roman" panose="02020603050405020304" pitchFamily="18" charset="0"/>
              </a:rPr>
              <a:t>CAPITULO </a:t>
            </a:r>
            <a:r>
              <a:rPr lang="es-EC" sz="2400" b="1" dirty="0">
                <a:effectLst/>
                <a:ea typeface="Calibri" panose="020F0502020204030204" pitchFamily="34" charset="0"/>
                <a:cs typeface="Times New Roman" panose="02020603050405020304" pitchFamily="18" charset="0"/>
              </a:rPr>
              <a:t>(…) </a:t>
            </a:r>
            <a:r>
              <a:rPr lang="es-EC" sz="2400" b="1" dirty="0">
                <a:solidFill>
                  <a:srgbClr val="C00000"/>
                </a:solidFill>
              </a:rPr>
              <a:t>DE LA PARTICIPACIÓN Y ORGANIZACIÓN JUVENIL EN EL GOBIERNO AUTÓNOMO DESCENTRALIZADO DEL DISTRITO METROPOLITANO DE QUITO</a:t>
            </a:r>
            <a:endParaRPr lang="es-EC" sz="2400" dirty="0">
              <a:solidFill>
                <a:srgbClr val="C00000"/>
              </a:solidFill>
            </a:endParaRPr>
          </a:p>
        </p:txBody>
      </p:sp>
    </p:spTree>
    <p:extLst>
      <p:ext uri="{BB962C8B-B14F-4D97-AF65-F5344CB8AC3E}">
        <p14:creationId xmlns:p14="http://schemas.microsoft.com/office/powerpoint/2010/main" val="1566914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A15F52B-78EC-492C-912E-A3E4FC2624FD}"/>
              </a:ext>
            </a:extLst>
          </p:cNvPr>
          <p:cNvSpPr>
            <a:spLocks noGrp="1"/>
          </p:cNvSpPr>
          <p:nvPr>
            <p:ph type="title"/>
          </p:nvPr>
        </p:nvSpPr>
        <p:spPr/>
        <p:txBody>
          <a:bodyPr/>
          <a:lstStyle/>
          <a:p>
            <a:r>
              <a:rPr lang="es-EC" sz="6000" b="1" dirty="0">
                <a:effectLst/>
                <a:latin typeface="Calibri" panose="020F0502020204030204" pitchFamily="34" charset="0"/>
                <a:ea typeface="Calibri" panose="020F0502020204030204" pitchFamily="34" charset="0"/>
                <a:cs typeface="Times New Roman" panose="02020603050405020304" pitchFamily="18" charset="0"/>
              </a:rPr>
              <a:t>DE LA CONFORMACIÓN Y ATRIBUCIONES</a:t>
            </a:r>
            <a:endParaRPr lang="es-EC" dirty="0"/>
          </a:p>
        </p:txBody>
      </p:sp>
      <p:sp>
        <p:nvSpPr>
          <p:cNvPr id="5" name="Marcador de texto 4">
            <a:extLst>
              <a:ext uri="{FF2B5EF4-FFF2-40B4-BE49-F238E27FC236}">
                <a16:creationId xmlns:a16="http://schemas.microsoft.com/office/drawing/2014/main" id="{5085630B-187F-4C12-B97F-42D46AF249EC}"/>
              </a:ext>
            </a:extLst>
          </p:cNvPr>
          <p:cNvSpPr>
            <a:spLocks noGrp="1"/>
          </p:cNvSpPr>
          <p:nvPr>
            <p:ph type="body" idx="1"/>
          </p:nvPr>
        </p:nvSpPr>
        <p:spPr/>
        <p:txBody>
          <a:bodyPr/>
          <a:lstStyle/>
          <a:p>
            <a:endParaRPr lang="es-EC"/>
          </a:p>
        </p:txBody>
      </p:sp>
    </p:spTree>
    <p:extLst>
      <p:ext uri="{BB962C8B-B14F-4D97-AF65-F5344CB8AC3E}">
        <p14:creationId xmlns:p14="http://schemas.microsoft.com/office/powerpoint/2010/main" val="242909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EFD871-461C-4A0A-908A-E39FD430AE17}"/>
              </a:ext>
            </a:extLst>
          </p:cNvPr>
          <p:cNvSpPr txBox="1"/>
          <p:nvPr/>
        </p:nvSpPr>
        <p:spPr>
          <a:xfrm>
            <a:off x="3036035" y="1302246"/>
            <a:ext cx="4953630" cy="2450094"/>
          </a:xfrm>
          <a:prstGeom prst="rect">
            <a:avLst/>
          </a:prstGeom>
          <a:noFill/>
        </p:spPr>
        <p:txBody>
          <a:bodyPr wrap="square">
            <a:spAutoFit/>
          </a:bodyPr>
          <a:lstStyle/>
          <a:p>
            <a:pPr algn="just">
              <a:lnSpc>
                <a:spcPct val="107000"/>
              </a:lnSpc>
              <a:spcAft>
                <a:spcPts val="800"/>
              </a:spcAft>
            </a:pPr>
            <a:r>
              <a:rPr lang="es-EC" sz="1800" b="1" dirty="0">
                <a:effectLst/>
                <a:latin typeface="Calibri" panose="020F0502020204030204" pitchFamily="34" charset="0"/>
                <a:ea typeface="Calibri" panose="020F0502020204030204" pitchFamily="34" charset="0"/>
                <a:cs typeface="Times New Roman" panose="02020603050405020304" pitchFamily="18" charset="0"/>
              </a:rPr>
              <a:t>Artículo 5.-Ente Coordinador del Cabildo Juvenil.- </a:t>
            </a:r>
            <a:r>
              <a:rPr lang="es-EC" sz="1800" dirty="0">
                <a:effectLst/>
                <a:latin typeface="Calibri" panose="020F0502020204030204" pitchFamily="34" charset="0"/>
                <a:ea typeface="Calibri" panose="020F0502020204030204" pitchFamily="34" charset="0"/>
                <a:cs typeface="Times New Roman" panose="02020603050405020304" pitchFamily="18" charset="0"/>
              </a:rPr>
              <a:t>la Secretaría Metropolitana de Coordinación Territorial y Participación Ciudadana, es el ente coordinador de la participación voluntaria, activa y ciudadana de las y los jóvenes del Distrito Metropolitano de Quito y propenderá al correcto, sostenible y viable conformación y funcionamiento del Cabildo Juvenil.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1537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5F3AD81-FA31-4C26-8F65-9A63FC6903DA}"/>
              </a:ext>
            </a:extLst>
          </p:cNvPr>
          <p:cNvSpPr txBox="1"/>
          <p:nvPr/>
        </p:nvSpPr>
        <p:spPr>
          <a:xfrm>
            <a:off x="1547301" y="1216516"/>
            <a:ext cx="7029922" cy="4923592"/>
          </a:xfrm>
          <a:prstGeom prst="rect">
            <a:avLst/>
          </a:prstGeom>
          <a:noFill/>
        </p:spPr>
        <p:txBody>
          <a:bodyPr wrap="square">
            <a:spAutoFit/>
          </a:bodyPr>
          <a:lstStyle/>
          <a:p>
            <a:pPr algn="just">
              <a:lnSpc>
                <a:spcPct val="107000"/>
              </a:lnSpc>
              <a:spcAft>
                <a:spcPts val="800"/>
              </a:spcAft>
            </a:pPr>
            <a:r>
              <a:rPr lang="es-EC" sz="1800" b="1" dirty="0">
                <a:effectLst/>
                <a:latin typeface="Calibri" panose="020F0502020204030204" pitchFamily="34" charset="0"/>
                <a:ea typeface="Calibri" panose="020F0502020204030204" pitchFamily="34" charset="0"/>
                <a:cs typeface="Times New Roman" panose="02020603050405020304" pitchFamily="18" charset="0"/>
              </a:rPr>
              <a:t>Artículo 6.-De la conformación del Cabildo Juvenil.-</a:t>
            </a:r>
            <a:r>
              <a:rPr lang="es-EC" sz="1800" dirty="0">
                <a:effectLst/>
                <a:latin typeface="Calibri" panose="020F0502020204030204" pitchFamily="34" charset="0"/>
                <a:ea typeface="Calibri" panose="020F0502020204030204" pitchFamily="34" charset="0"/>
                <a:cs typeface="Times New Roman" panose="02020603050405020304" pitchFamily="18" charset="0"/>
              </a:rPr>
              <a:t> El Cabildo Juvenil estará integrado por representantes juveniles metropolitanos debidamente acreditados ante el Gobierno Autónomo Descentralizado del Distrito Metropolitano de Quito por su labor social, liderazgo comunitario, estudiantil y por ser electos para la representación por la organización o comunidad pertinente, debiendo en la sesión inaugural de la instancia, elegir una presidenta o presidente, una vicepresidenta o vicepresidente, una secretaria o secretario de entre sus miembros, respetando la equidad de género y nombrar delegado o delegados por cada comisión metropolitana que exista, a fin de que tengan presencia en las veintiún comisiones del Concejo Metropolitano de Quito, en los cuales intervendrán con voz en el ejercicio de la participación activa ciudadana juvenil.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En ningún caso el número de representantes juveniles metropolitanos que integran el Cabildo Juvenil, será superior al número de concejales que conforman el Concejo Metropolitano de Quito.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781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E33DD122-6E9A-4C08-BFA4-C30CFF2C3E17}"/>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a:extLst>
              <a:ext uri="{FF2B5EF4-FFF2-40B4-BE49-F238E27FC236}">
                <a16:creationId xmlns:a16="http://schemas.microsoft.com/office/drawing/2014/main" id="{32CCCBC7-CC95-4E83-B42A-04F058C5EC75}"/>
              </a:ext>
            </a:extLst>
          </p:cNvPr>
          <p:cNvPicPr>
            <a:picLocks noChangeAspect="1"/>
          </p:cNvPicPr>
          <p:nvPr/>
        </p:nvPicPr>
        <p:blipFill rotWithShape="1">
          <a:blip r:embed="rId2"/>
          <a:srcRect t="27976"/>
          <a:stretch/>
        </p:blipFill>
        <p:spPr>
          <a:xfrm>
            <a:off x="3582030" y="2750756"/>
            <a:ext cx="6245250" cy="4039229"/>
          </a:xfrm>
          <a:prstGeom prst="rect">
            <a:avLst/>
          </a:prstGeom>
          <a:ln>
            <a:noFill/>
          </a:ln>
          <a:effectLst>
            <a:softEdge rad="112500"/>
          </a:effectLst>
        </p:spPr>
      </p:pic>
      <p:sp>
        <p:nvSpPr>
          <p:cNvPr id="3" name="CuadroTexto 2">
            <a:extLst>
              <a:ext uri="{FF2B5EF4-FFF2-40B4-BE49-F238E27FC236}">
                <a16:creationId xmlns:a16="http://schemas.microsoft.com/office/drawing/2014/main" id="{03767E39-1515-437D-B357-643A93571891}"/>
              </a:ext>
            </a:extLst>
          </p:cNvPr>
          <p:cNvSpPr txBox="1"/>
          <p:nvPr/>
        </p:nvSpPr>
        <p:spPr>
          <a:xfrm>
            <a:off x="349827" y="292530"/>
            <a:ext cx="9206346" cy="2554545"/>
          </a:xfrm>
          <a:prstGeom prst="rect">
            <a:avLst/>
          </a:prstGeom>
          <a:noFill/>
        </p:spPr>
        <p:txBody>
          <a:bodyPr wrap="square">
            <a:spAutoFit/>
          </a:bodyPr>
          <a:lstStyle/>
          <a:p>
            <a:r>
              <a:rPr lang="es-EC" sz="2000" dirty="0">
                <a:solidFill>
                  <a:srgbClr val="000099"/>
                </a:solidFill>
                <a:effectLst/>
                <a:ea typeface="Calibri" panose="020F0502020204030204" pitchFamily="34" charset="0"/>
                <a:cs typeface="Arial" panose="020B0604020202020204" pitchFamily="34" charset="0"/>
              </a:rPr>
              <a:t>Somos una sociedad joven, </a:t>
            </a:r>
            <a:r>
              <a:rPr lang="es-EC" sz="2000" b="1" dirty="0">
                <a:solidFill>
                  <a:srgbClr val="C00000"/>
                </a:solidFill>
                <a:effectLst>
                  <a:outerShdw blurRad="38100" dist="38100" dir="2700000" algn="tl">
                    <a:srgbClr val="000000">
                      <a:alpha val="43137"/>
                    </a:srgbClr>
                  </a:outerShdw>
                </a:effectLst>
                <a:cs typeface="Arial" panose="020B0604020202020204" pitchFamily="34" charset="0"/>
              </a:rPr>
              <a:t>6 de cada 10 </a:t>
            </a:r>
            <a:r>
              <a:rPr lang="es-EC" sz="2000" dirty="0">
                <a:solidFill>
                  <a:srgbClr val="000099"/>
                </a:solidFill>
                <a:cs typeface="Arial" panose="020B0604020202020204" pitchFamily="34" charset="0"/>
              </a:rPr>
              <a:t>ecuatorianos tienen menos de 29 años, </a:t>
            </a:r>
          </a:p>
          <a:p>
            <a:r>
              <a:rPr lang="es-EC" sz="2000" dirty="0">
                <a:solidFill>
                  <a:srgbClr val="000099"/>
                </a:solidFill>
                <a:cs typeface="Arial" panose="020B0604020202020204" pitchFamily="34" charset="0"/>
              </a:rPr>
              <a:t>Es un sector social con características singulares en razón de factores psico-sociales, físicos y de identidad que requieren una atención específica.</a:t>
            </a:r>
          </a:p>
          <a:p>
            <a:pPr algn="just"/>
            <a:r>
              <a:rPr lang="es-EC" sz="2000" dirty="0">
                <a:solidFill>
                  <a:srgbClr val="000099"/>
                </a:solidFill>
                <a:cs typeface="Arial" panose="020B0604020202020204" pitchFamily="34" charset="0"/>
              </a:rPr>
              <a:t>En este período de la vida humana, se forma y consolida la </a:t>
            </a:r>
            <a:r>
              <a:rPr lang="es-EC" sz="2000" b="1" dirty="0">
                <a:solidFill>
                  <a:srgbClr val="C00000"/>
                </a:solidFill>
                <a:effectLst>
                  <a:outerShdw blurRad="38100" dist="38100" dir="2700000" algn="tl">
                    <a:srgbClr val="000000">
                      <a:alpha val="43137"/>
                    </a:srgbClr>
                  </a:outerShdw>
                </a:effectLst>
                <a:cs typeface="Arial" panose="020B0604020202020204" pitchFamily="34" charset="0"/>
              </a:rPr>
              <a:t>personalidad</a:t>
            </a:r>
            <a:r>
              <a:rPr lang="es-EC" sz="2000" dirty="0">
                <a:solidFill>
                  <a:srgbClr val="000099"/>
                </a:solidFill>
                <a:cs typeface="Arial" panose="020B0604020202020204" pitchFamily="34" charset="0"/>
              </a:rPr>
              <a:t>, se desarrollan </a:t>
            </a:r>
            <a:r>
              <a:rPr lang="es-EC" sz="2000" b="1" dirty="0">
                <a:solidFill>
                  <a:srgbClr val="C00000"/>
                </a:solidFill>
                <a:effectLst>
                  <a:outerShdw blurRad="38100" dist="38100" dir="2700000" algn="tl">
                    <a:srgbClr val="000000">
                      <a:alpha val="43137"/>
                    </a:srgbClr>
                  </a:outerShdw>
                </a:effectLst>
                <a:cs typeface="Arial" panose="020B0604020202020204" pitchFamily="34" charset="0"/>
              </a:rPr>
              <a:t>conocimientos</a:t>
            </a:r>
            <a:r>
              <a:rPr lang="es-EC" sz="2000" dirty="0">
                <a:solidFill>
                  <a:srgbClr val="000099"/>
                </a:solidFill>
                <a:cs typeface="Arial" panose="020B0604020202020204" pitchFamily="34" charset="0"/>
              </a:rPr>
              <a:t> de todo tipo, la afianza la </a:t>
            </a:r>
            <a:r>
              <a:rPr lang="es-EC" sz="2000" b="1" dirty="0">
                <a:solidFill>
                  <a:srgbClr val="C00000"/>
                </a:solidFill>
                <a:effectLst>
                  <a:outerShdw blurRad="38100" dist="38100" dir="2700000" algn="tl">
                    <a:srgbClr val="000000">
                      <a:alpha val="43137"/>
                    </a:srgbClr>
                  </a:outerShdw>
                </a:effectLst>
                <a:cs typeface="Arial" panose="020B0604020202020204" pitchFamily="34" charset="0"/>
              </a:rPr>
              <a:t>seguridad personal </a:t>
            </a:r>
            <a:r>
              <a:rPr lang="es-EC" sz="2000" dirty="0">
                <a:solidFill>
                  <a:srgbClr val="000099"/>
                </a:solidFill>
                <a:cs typeface="Arial" panose="020B0604020202020204" pitchFamily="34" charset="0"/>
              </a:rPr>
              <a:t>y se genera la </a:t>
            </a:r>
            <a:r>
              <a:rPr lang="es-EC" sz="2000" b="1" dirty="0">
                <a:solidFill>
                  <a:srgbClr val="C00000"/>
                </a:solidFill>
                <a:effectLst>
                  <a:outerShdw blurRad="38100" dist="38100" dir="2700000" algn="tl">
                    <a:srgbClr val="000000">
                      <a:alpha val="43137"/>
                    </a:srgbClr>
                  </a:outerShdw>
                </a:effectLst>
                <a:cs typeface="Arial" panose="020B0604020202020204" pitchFamily="34" charset="0"/>
              </a:rPr>
              <a:t>proyección</a:t>
            </a:r>
            <a:r>
              <a:rPr lang="es-EC" sz="2000" dirty="0">
                <a:solidFill>
                  <a:srgbClr val="000099"/>
                </a:solidFill>
                <a:cs typeface="Arial" panose="020B0604020202020204" pitchFamily="34" charset="0"/>
              </a:rPr>
              <a:t> hacia el </a:t>
            </a:r>
            <a:r>
              <a:rPr lang="es-EC" sz="2000" b="1" dirty="0">
                <a:solidFill>
                  <a:srgbClr val="C00000"/>
                </a:solidFill>
                <a:effectLst>
                  <a:outerShdw blurRad="38100" dist="38100" dir="2700000" algn="tl">
                    <a:srgbClr val="000000">
                      <a:alpha val="43137"/>
                    </a:srgbClr>
                  </a:outerShdw>
                </a:effectLst>
                <a:cs typeface="Arial" panose="020B0604020202020204" pitchFamily="34" charset="0"/>
              </a:rPr>
              <a:t>futuro</a:t>
            </a:r>
            <a:r>
              <a:rPr lang="es-EC" sz="2000" dirty="0">
                <a:solidFill>
                  <a:srgbClr val="000099"/>
                </a:solidFill>
                <a:cs typeface="Arial" panose="020B0604020202020204" pitchFamily="34" charset="0"/>
              </a:rPr>
              <a:t>.</a:t>
            </a:r>
          </a:p>
          <a:p>
            <a:r>
              <a:rPr lang="es-EC" sz="2000" dirty="0">
                <a:solidFill>
                  <a:srgbClr val="000099"/>
                </a:solidFill>
                <a:cs typeface="Arial" panose="020B0604020202020204" pitchFamily="34" charset="0"/>
              </a:rPr>
              <a:t>Es necesario </a:t>
            </a:r>
            <a:r>
              <a:rPr lang="es-EC" sz="2000" dirty="0">
                <a:solidFill>
                  <a:srgbClr val="000099"/>
                </a:solidFill>
                <a:effectLst/>
                <a:ea typeface="Calibri" panose="020F0502020204030204" pitchFamily="34" charset="0"/>
                <a:cs typeface="Arial" panose="020B0604020202020204" pitchFamily="34" charset="0"/>
              </a:rPr>
              <a:t>responder a los requerimientos y necesidades de este grupo poblacional p</a:t>
            </a:r>
            <a:r>
              <a:rPr lang="es-EC" sz="2000" dirty="0">
                <a:solidFill>
                  <a:srgbClr val="000099"/>
                </a:solidFill>
                <a:cs typeface="Arial" panose="020B0604020202020204" pitchFamily="34" charset="0"/>
              </a:rPr>
              <a:t>ara garantizar sus derechos en el ejercicio cotidiano.</a:t>
            </a:r>
          </a:p>
        </p:txBody>
      </p:sp>
      <p:sp>
        <p:nvSpPr>
          <p:cNvPr id="8" name="CuadroTexto 7">
            <a:extLst>
              <a:ext uri="{FF2B5EF4-FFF2-40B4-BE49-F238E27FC236}">
                <a16:creationId xmlns:a16="http://schemas.microsoft.com/office/drawing/2014/main" id="{0709889D-0237-45A0-A4D8-454DE858A57F}"/>
              </a:ext>
            </a:extLst>
          </p:cNvPr>
          <p:cNvSpPr txBox="1"/>
          <p:nvPr/>
        </p:nvSpPr>
        <p:spPr>
          <a:xfrm>
            <a:off x="349827" y="2835020"/>
            <a:ext cx="3232203" cy="4093428"/>
          </a:xfrm>
          <a:prstGeom prst="rect">
            <a:avLst/>
          </a:prstGeom>
          <a:noFill/>
        </p:spPr>
        <p:txBody>
          <a:bodyPr wrap="square">
            <a:spAutoFit/>
          </a:bodyPr>
          <a:lstStyle/>
          <a:p>
            <a:pPr algn="just"/>
            <a:r>
              <a:rPr lang="es-EC" sz="2000" dirty="0">
                <a:solidFill>
                  <a:srgbClr val="000099"/>
                </a:solidFill>
              </a:rPr>
              <a:t>Es fundamental el desarrollo de espacios articulados para la participación activa de los y las jóvenes que permita el </a:t>
            </a:r>
            <a:r>
              <a:rPr lang="es-EC" sz="2000" b="1" dirty="0">
                <a:solidFill>
                  <a:srgbClr val="C00000"/>
                </a:solidFill>
                <a:effectLst>
                  <a:outerShdw blurRad="38100" dist="38100" dir="2700000" algn="tl">
                    <a:srgbClr val="000000">
                      <a:alpha val="43137"/>
                    </a:srgbClr>
                  </a:outerShdw>
                </a:effectLst>
              </a:rPr>
              <a:t>diseño, la construcción y gestión de las políticas públicas</a:t>
            </a:r>
            <a:r>
              <a:rPr lang="es-EC" sz="2000" dirty="0">
                <a:solidFill>
                  <a:srgbClr val="000099"/>
                </a:solidFill>
              </a:rPr>
              <a:t> enfocadas a mejorar las condiciones de vida y promover su </a:t>
            </a:r>
            <a:r>
              <a:rPr lang="es-EC" sz="2000" b="1" dirty="0">
                <a:solidFill>
                  <a:srgbClr val="C00000"/>
                </a:solidFill>
                <a:effectLst>
                  <a:outerShdw blurRad="38100" dist="38100" dir="2700000" algn="tl">
                    <a:srgbClr val="000000">
                      <a:alpha val="43137"/>
                    </a:srgbClr>
                  </a:outerShdw>
                </a:effectLst>
              </a:rPr>
              <a:t>liderazgo</a:t>
            </a:r>
            <a:r>
              <a:rPr lang="es-EC" sz="2000" dirty="0">
                <a:solidFill>
                  <a:srgbClr val="000099"/>
                </a:solidFill>
              </a:rPr>
              <a:t> como actores estratégicos del desarrollo y </a:t>
            </a:r>
            <a:r>
              <a:rPr lang="es-EC" sz="2000" b="1" dirty="0">
                <a:solidFill>
                  <a:srgbClr val="C00000"/>
                </a:solidFill>
                <a:effectLst>
                  <a:outerShdw blurRad="38100" dist="38100" dir="2700000" algn="tl">
                    <a:srgbClr val="000000">
                      <a:alpha val="43137"/>
                    </a:srgbClr>
                  </a:outerShdw>
                </a:effectLst>
              </a:rPr>
              <a:t>promotores</a:t>
            </a:r>
            <a:r>
              <a:rPr lang="es-EC" sz="2000" dirty="0">
                <a:solidFill>
                  <a:srgbClr val="000099"/>
                </a:solidFill>
              </a:rPr>
              <a:t> de los principios del </a:t>
            </a:r>
          </a:p>
          <a:p>
            <a:pPr algn="just"/>
            <a:r>
              <a:rPr lang="es-EC" sz="2000" dirty="0">
                <a:solidFill>
                  <a:srgbClr val="000099"/>
                </a:solidFill>
              </a:rPr>
              <a:t>“buen vivir”., </a:t>
            </a:r>
          </a:p>
        </p:txBody>
      </p:sp>
    </p:spTree>
    <p:extLst>
      <p:ext uri="{BB962C8B-B14F-4D97-AF65-F5344CB8AC3E}">
        <p14:creationId xmlns:p14="http://schemas.microsoft.com/office/powerpoint/2010/main" val="3242829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E066FC-1D17-4384-9259-B3D6031FF48B}"/>
              </a:ext>
            </a:extLst>
          </p:cNvPr>
          <p:cNvPicPr>
            <a:picLocks noChangeAspect="1"/>
          </p:cNvPicPr>
          <p:nvPr/>
        </p:nvPicPr>
        <p:blipFill rotWithShape="1">
          <a:blip r:embed="rId2"/>
          <a:srcRect l="2977" t="3532" b="10543"/>
          <a:stretch/>
        </p:blipFill>
        <p:spPr>
          <a:xfrm rot="1711689">
            <a:off x="2794518" y="2409839"/>
            <a:ext cx="5505054" cy="3656518"/>
          </a:xfrm>
          <a:prstGeom prst="rect">
            <a:avLst/>
          </a:prstGeom>
          <a:ln>
            <a:noFill/>
          </a:ln>
          <a:effectLst>
            <a:softEdge rad="112500"/>
          </a:effectLst>
        </p:spPr>
      </p:pic>
      <p:sp>
        <p:nvSpPr>
          <p:cNvPr id="5" name="CuadroTexto 4">
            <a:extLst>
              <a:ext uri="{FF2B5EF4-FFF2-40B4-BE49-F238E27FC236}">
                <a16:creationId xmlns:a16="http://schemas.microsoft.com/office/drawing/2014/main" id="{0DFA6587-2DB6-4BC3-812D-6769576AA4A7}"/>
              </a:ext>
            </a:extLst>
          </p:cNvPr>
          <p:cNvSpPr txBox="1"/>
          <p:nvPr/>
        </p:nvSpPr>
        <p:spPr>
          <a:xfrm>
            <a:off x="4065679" y="486533"/>
            <a:ext cx="5722557" cy="1661417"/>
          </a:xfrm>
          <a:prstGeom prst="rect">
            <a:avLst/>
          </a:prstGeom>
          <a:noFill/>
        </p:spPr>
        <p:txBody>
          <a:bodyPr wrap="square">
            <a:spAutoFit/>
          </a:bodyPr>
          <a:lstStyle/>
          <a:p>
            <a:pPr algn="just">
              <a:lnSpc>
                <a:spcPct val="107000"/>
              </a:lnSpc>
              <a:spcAft>
                <a:spcPts val="800"/>
              </a:spcAft>
            </a:pPr>
            <a:r>
              <a:rPr lang="es-EC" sz="1600" b="1" dirty="0">
                <a:solidFill>
                  <a:srgbClr val="000099"/>
                </a:solidFill>
                <a:latin typeface="NimbusSanL"/>
                <a:ea typeface="Calibri" panose="020F0502020204030204" pitchFamily="34" charset="0"/>
                <a:cs typeface="NimbusSanL"/>
              </a:rPr>
              <a:t>“Los Estados Parte se comprometen a promover que las instituciones gubernamentales y legislativas fomenten la participación de los jóvenes en la formulación de políticas y leyes referidas a la juventud, articulando los mecanismos adecuados para hacer efectivo el análisis y discusión de las iniciativas de los jóvenes, a través de sus organizaciones y asociaciones.”</a:t>
            </a:r>
            <a:endParaRPr lang="es-EC" sz="1600" b="1" dirty="0">
              <a:solidFill>
                <a:srgbClr val="00009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253DE970-E2B4-4844-B368-F709F5BA2900}"/>
              </a:ext>
            </a:extLst>
          </p:cNvPr>
          <p:cNvSpPr txBox="1"/>
          <p:nvPr/>
        </p:nvSpPr>
        <p:spPr>
          <a:xfrm>
            <a:off x="5223772" y="2609325"/>
            <a:ext cx="4496430" cy="738664"/>
          </a:xfrm>
          <a:prstGeom prst="rect">
            <a:avLst/>
          </a:prstGeom>
          <a:noFill/>
        </p:spPr>
        <p:txBody>
          <a:bodyPr wrap="square">
            <a:spAutoFit/>
          </a:bodyPr>
          <a:lstStyle/>
          <a:p>
            <a:pPr algn="r"/>
            <a:r>
              <a:rPr lang="es-EC" sz="1400" b="1" dirty="0">
                <a:effectLst/>
                <a:latin typeface="Calibri" panose="020F0502020204030204" pitchFamily="34" charset="0"/>
                <a:ea typeface="Calibri" panose="020F0502020204030204" pitchFamily="34" charset="0"/>
                <a:cs typeface="Times New Roman" panose="02020603050405020304" pitchFamily="18" charset="0"/>
              </a:rPr>
              <a:t>Convención Iberoamericana de </a:t>
            </a:r>
            <a:endParaRPr lang="es-EC"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r>
              <a:rPr lang="es-EC" sz="1400" b="1" dirty="0" smtClean="0">
                <a:effectLst/>
                <a:latin typeface="Calibri" panose="020F0502020204030204" pitchFamily="34" charset="0"/>
                <a:ea typeface="Calibri" panose="020F0502020204030204" pitchFamily="34" charset="0"/>
                <a:cs typeface="Times New Roman" panose="02020603050405020304" pitchFamily="18" charset="0"/>
              </a:rPr>
              <a:t>Derechos </a:t>
            </a:r>
            <a:r>
              <a:rPr lang="es-EC" sz="1400" b="1" dirty="0">
                <a:effectLst/>
                <a:latin typeface="Calibri" panose="020F0502020204030204" pitchFamily="34" charset="0"/>
                <a:ea typeface="Calibri" panose="020F0502020204030204" pitchFamily="34" charset="0"/>
                <a:cs typeface="Times New Roman" panose="02020603050405020304" pitchFamily="18" charset="0"/>
              </a:rPr>
              <a:t>de los Jóvenes</a:t>
            </a:r>
            <a:endParaRPr lang="es-EC" sz="1400" b="1" dirty="0">
              <a:latin typeface="Calibri" panose="020F0502020204030204" pitchFamily="34" charset="0"/>
              <a:ea typeface="Calibri" panose="020F0502020204030204" pitchFamily="34" charset="0"/>
              <a:cs typeface="Times New Roman" panose="02020603050405020304" pitchFamily="18" charset="0"/>
            </a:endParaRPr>
          </a:p>
          <a:p>
            <a:pPr algn="r"/>
            <a:r>
              <a:rPr lang="es-EC" sz="1400" b="1" dirty="0">
                <a:effectLst/>
                <a:latin typeface="Calibri" panose="020F0502020204030204" pitchFamily="34" charset="0"/>
                <a:ea typeface="Calibri" panose="020F0502020204030204" pitchFamily="34" charset="0"/>
                <a:cs typeface="Times New Roman" panose="02020603050405020304" pitchFamily="18" charset="0"/>
              </a:rPr>
              <a:t>noviembre del 2008 </a:t>
            </a:r>
            <a:endParaRPr lang="es-EC" sz="1400" b="1" dirty="0"/>
          </a:p>
        </p:txBody>
      </p:sp>
      <p:sp>
        <p:nvSpPr>
          <p:cNvPr id="9" name="CuadroTexto 8">
            <a:extLst>
              <a:ext uri="{FF2B5EF4-FFF2-40B4-BE49-F238E27FC236}">
                <a16:creationId xmlns:a16="http://schemas.microsoft.com/office/drawing/2014/main" id="{9EB4D19E-4D12-4616-B8E3-2696AAC2FFF8}"/>
              </a:ext>
            </a:extLst>
          </p:cNvPr>
          <p:cNvSpPr txBox="1"/>
          <p:nvPr/>
        </p:nvSpPr>
        <p:spPr>
          <a:xfrm>
            <a:off x="396029" y="2016053"/>
            <a:ext cx="3406939" cy="3693319"/>
          </a:xfrm>
          <a:prstGeom prst="rect">
            <a:avLst/>
          </a:prstGeom>
          <a:noFill/>
        </p:spPr>
        <p:txBody>
          <a:bodyPr wrap="square">
            <a:spAutoFit/>
          </a:bodyPr>
          <a:lstStyle/>
          <a:p>
            <a:r>
              <a:rPr lang="es-EC" sz="1800" b="1" dirty="0">
                <a:solidFill>
                  <a:srgbClr val="000099"/>
                </a:solidFill>
                <a:effectLst/>
                <a:latin typeface="NimbusSanL"/>
                <a:ea typeface="Calibri" panose="020F0502020204030204" pitchFamily="34" charset="0"/>
                <a:cs typeface="NimbusSanL"/>
              </a:rPr>
              <a:t>“El Estado garantizará los derechos de las jóvenes y los jóvenes, y promoverá su </a:t>
            </a:r>
          </a:p>
          <a:p>
            <a:r>
              <a:rPr lang="es-EC" sz="1800" b="1" dirty="0">
                <a:solidFill>
                  <a:srgbClr val="000099"/>
                </a:solidFill>
                <a:effectLst/>
                <a:latin typeface="NimbusSanL"/>
                <a:ea typeface="Calibri" panose="020F0502020204030204" pitchFamily="34" charset="0"/>
                <a:cs typeface="NimbusSanL"/>
              </a:rPr>
              <a:t>efectivo ejercicio a través de políticas y programas, instituciones y recursos </a:t>
            </a:r>
          </a:p>
          <a:p>
            <a:r>
              <a:rPr lang="es-EC" sz="1800" b="1" dirty="0">
                <a:solidFill>
                  <a:srgbClr val="000099"/>
                </a:solidFill>
                <a:effectLst/>
                <a:latin typeface="NimbusSanL"/>
                <a:ea typeface="Calibri" panose="020F0502020204030204" pitchFamily="34" charset="0"/>
                <a:cs typeface="NimbusSanL"/>
              </a:rPr>
              <a:t>que aseguren y</a:t>
            </a:r>
          </a:p>
          <a:p>
            <a:r>
              <a:rPr lang="es-EC" sz="1800" b="1" dirty="0">
                <a:solidFill>
                  <a:srgbClr val="000099"/>
                </a:solidFill>
                <a:effectLst/>
                <a:latin typeface="NimbusSanL"/>
                <a:ea typeface="Calibri" panose="020F0502020204030204" pitchFamily="34" charset="0"/>
                <a:cs typeface="NimbusSanL"/>
              </a:rPr>
              <a:t>mantengan de modo </a:t>
            </a:r>
          </a:p>
          <a:p>
            <a:r>
              <a:rPr lang="es-EC" sz="1800" b="1" dirty="0">
                <a:solidFill>
                  <a:srgbClr val="000099"/>
                </a:solidFill>
                <a:effectLst/>
                <a:latin typeface="NimbusSanL"/>
                <a:ea typeface="Calibri" panose="020F0502020204030204" pitchFamily="34" charset="0"/>
                <a:cs typeface="NimbusSanL"/>
              </a:rPr>
              <a:t>permanente su </a:t>
            </a:r>
          </a:p>
          <a:p>
            <a:r>
              <a:rPr lang="es-EC" sz="1800" b="1" dirty="0">
                <a:solidFill>
                  <a:srgbClr val="000099"/>
                </a:solidFill>
                <a:effectLst/>
                <a:latin typeface="NimbusSanL"/>
                <a:ea typeface="Calibri" panose="020F0502020204030204" pitchFamily="34" charset="0"/>
                <a:cs typeface="NimbusSanL"/>
              </a:rPr>
              <a:t>participación e inclusión</a:t>
            </a:r>
          </a:p>
          <a:p>
            <a:r>
              <a:rPr lang="es-EC" sz="1800" b="1" dirty="0">
                <a:solidFill>
                  <a:srgbClr val="000099"/>
                </a:solidFill>
                <a:effectLst/>
                <a:latin typeface="NimbusSanL"/>
                <a:ea typeface="Calibri" panose="020F0502020204030204" pitchFamily="34" charset="0"/>
                <a:cs typeface="NimbusSanL"/>
              </a:rPr>
              <a:t>en todos los ámbitos, en </a:t>
            </a:r>
          </a:p>
          <a:p>
            <a:r>
              <a:rPr lang="es-EC" sz="1800" b="1" dirty="0">
                <a:solidFill>
                  <a:srgbClr val="000099"/>
                </a:solidFill>
                <a:effectLst/>
                <a:latin typeface="NimbusSanL"/>
                <a:ea typeface="Calibri" panose="020F0502020204030204" pitchFamily="34" charset="0"/>
                <a:cs typeface="NimbusSanL"/>
              </a:rPr>
              <a:t>particular en los espacios</a:t>
            </a:r>
          </a:p>
          <a:p>
            <a:r>
              <a:rPr lang="es-EC" sz="1800" b="1" dirty="0">
                <a:solidFill>
                  <a:srgbClr val="000099"/>
                </a:solidFill>
                <a:effectLst/>
                <a:latin typeface="NimbusSanL"/>
                <a:ea typeface="Calibri" panose="020F0502020204030204" pitchFamily="34" charset="0"/>
                <a:cs typeface="NimbusSanL"/>
              </a:rPr>
              <a:t>del poder público.”</a:t>
            </a:r>
            <a:endParaRPr lang="es-EC" b="1" dirty="0">
              <a:solidFill>
                <a:srgbClr val="000099"/>
              </a:solidFill>
            </a:endParaRPr>
          </a:p>
        </p:txBody>
      </p:sp>
      <p:sp>
        <p:nvSpPr>
          <p:cNvPr id="13" name="CuadroTexto 12">
            <a:extLst>
              <a:ext uri="{FF2B5EF4-FFF2-40B4-BE49-F238E27FC236}">
                <a16:creationId xmlns:a16="http://schemas.microsoft.com/office/drawing/2014/main" id="{79753D7A-5EC5-413B-87DF-6DD4BA2AC113}"/>
              </a:ext>
            </a:extLst>
          </p:cNvPr>
          <p:cNvSpPr txBox="1"/>
          <p:nvPr/>
        </p:nvSpPr>
        <p:spPr>
          <a:xfrm>
            <a:off x="-11316" y="5774368"/>
            <a:ext cx="4953630" cy="369332"/>
          </a:xfrm>
          <a:prstGeom prst="rect">
            <a:avLst/>
          </a:prstGeom>
          <a:noFill/>
        </p:spPr>
        <p:txBody>
          <a:bodyPr wrap="square">
            <a:spAutoFit/>
          </a:bodyPr>
          <a:lstStyle/>
          <a:p>
            <a:pPr algn="r"/>
            <a:r>
              <a:rPr lang="es-EC"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Constitución de la República del Ecuador </a:t>
            </a:r>
            <a:endParaRPr lang="es-EC"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6981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5C8D35A-5529-4C46-88D5-1F375FE26BA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0" y="1"/>
            <a:ext cx="9906000" cy="6858000"/>
          </a:xfrm>
          <a:prstGeom prst="rect">
            <a:avLst/>
          </a:prstGeom>
        </p:spPr>
      </p:pic>
      <p:sp>
        <p:nvSpPr>
          <p:cNvPr id="3" name="CuadroTexto 2">
            <a:extLst>
              <a:ext uri="{FF2B5EF4-FFF2-40B4-BE49-F238E27FC236}">
                <a16:creationId xmlns:a16="http://schemas.microsoft.com/office/drawing/2014/main" id="{DE9A5058-E4BD-47CE-A373-189EA5123940}"/>
              </a:ext>
            </a:extLst>
          </p:cNvPr>
          <p:cNvSpPr txBox="1"/>
          <p:nvPr/>
        </p:nvSpPr>
        <p:spPr>
          <a:xfrm>
            <a:off x="610229" y="396435"/>
            <a:ext cx="7838525" cy="2746457"/>
          </a:xfrm>
          <a:prstGeom prst="rect">
            <a:avLst/>
          </a:prstGeom>
          <a:noFill/>
        </p:spPr>
        <p:txBody>
          <a:bodyPr wrap="square">
            <a:spAutoFit/>
          </a:bodyPr>
          <a:lstStyle/>
          <a:p>
            <a:pPr algn="just">
              <a:lnSpc>
                <a:spcPct val="107000"/>
              </a:lnSpc>
              <a:spcAft>
                <a:spcPts val="0"/>
              </a:spcAft>
            </a:pPr>
            <a:r>
              <a:rPr lang="es-EC" sz="1800" b="1" dirty="0">
                <a:solidFill>
                  <a:srgbClr val="000099"/>
                </a:solidFill>
                <a:latin typeface="NimbusSanL"/>
                <a:ea typeface="Calibri" panose="020F0502020204030204" pitchFamily="34" charset="0"/>
                <a:cs typeface="NimbusSanL"/>
              </a:rPr>
              <a:t>“</a:t>
            </a:r>
            <a:r>
              <a:rPr lang="es-EC" sz="1800" b="1" dirty="0">
                <a:solidFill>
                  <a:srgbClr val="000099"/>
                </a:solidFill>
                <a:effectLst>
                  <a:outerShdw blurRad="38100" dist="38100" dir="2700000" algn="tl">
                    <a:srgbClr val="000000">
                      <a:alpha val="43137"/>
                    </a:srgbClr>
                  </a:outerShdw>
                </a:effectLst>
                <a:latin typeface="NimbusSanL"/>
                <a:ea typeface="Calibri" panose="020F0502020204030204" pitchFamily="34" charset="0"/>
                <a:cs typeface="NimbusSanL"/>
              </a:rPr>
              <a:t>Constituye un derecho de los jóvenes la participación ciudadana, en todos los asuntos de interés público. Los jóvenes en forma individual y colectiva, podrán participar de manera protagónica en la toma de decisiones, planificación y gestión de los asuntos públicos, y en el control del gobierno local y la sociedad y de sus representantes, en un proceso permanente de construcción del poder ciudadano. </a:t>
            </a:r>
          </a:p>
          <a:p>
            <a:pPr algn="just">
              <a:lnSpc>
                <a:spcPct val="107000"/>
              </a:lnSpc>
              <a:spcAft>
                <a:spcPts val="0"/>
              </a:spcAft>
            </a:pPr>
            <a:r>
              <a:rPr lang="es-EC" sz="1800" b="1" dirty="0">
                <a:solidFill>
                  <a:srgbClr val="000099"/>
                </a:solidFill>
                <a:effectLst>
                  <a:outerShdw blurRad="38100" dist="38100" dir="2700000" algn="tl">
                    <a:srgbClr val="000000">
                      <a:alpha val="43137"/>
                    </a:srgbClr>
                  </a:outerShdw>
                </a:effectLst>
                <a:latin typeface="NimbusSanL"/>
                <a:ea typeface="Calibri" panose="020F0502020204030204" pitchFamily="34" charset="0"/>
                <a:cs typeface="NimbusSanL"/>
              </a:rPr>
              <a:t>La participación se orientará por los principios de igualdad, autonomía, deliberación pública, respeto a la diferencia, control popular y solidaridad e interculturalidad”.</a:t>
            </a:r>
            <a:endParaRPr lang="es-EC" sz="1400" b="1" dirty="0">
              <a:solidFill>
                <a:srgbClr val="000099"/>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DE112278-A772-4BC4-AFAA-2C81B70DCEB9}"/>
              </a:ext>
            </a:extLst>
          </p:cNvPr>
          <p:cNvSpPr txBox="1"/>
          <p:nvPr/>
        </p:nvSpPr>
        <p:spPr>
          <a:xfrm>
            <a:off x="209707" y="3151176"/>
            <a:ext cx="4953630" cy="646331"/>
          </a:xfrm>
          <a:prstGeom prst="rect">
            <a:avLst/>
          </a:prstGeom>
          <a:noFill/>
        </p:spPr>
        <p:txBody>
          <a:bodyPr wrap="square">
            <a:spAutoFit/>
          </a:bodyPr>
          <a:lstStyle/>
          <a:p>
            <a:pPr algn="r"/>
            <a:r>
              <a:rPr lang="es-EC" sz="1800" dirty="0">
                <a:effectLst/>
                <a:latin typeface="NimbusSanL"/>
                <a:ea typeface="Calibri" panose="020F0502020204030204" pitchFamily="34" charset="0"/>
                <a:cs typeface="NimbusSanL"/>
              </a:rPr>
              <a:t>Libro II.5 del Código Municipal para el Distrito Metropolitano de Quito</a:t>
            </a:r>
            <a:endParaRPr lang="es-EC" dirty="0"/>
          </a:p>
        </p:txBody>
      </p:sp>
    </p:spTree>
    <p:extLst>
      <p:ext uri="{BB962C8B-B14F-4D97-AF65-F5344CB8AC3E}">
        <p14:creationId xmlns:p14="http://schemas.microsoft.com/office/powerpoint/2010/main" val="3377658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87A937-2F35-4CCE-872A-8373426A158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19377"/>
          <a:stretch/>
        </p:blipFill>
        <p:spPr>
          <a:xfrm>
            <a:off x="7557" y="120912"/>
            <a:ext cx="9846803" cy="6737089"/>
          </a:xfrm>
          <a:prstGeom prst="rect">
            <a:avLst/>
          </a:prstGeom>
          <a:ln>
            <a:noFill/>
          </a:ln>
          <a:effectLst>
            <a:softEdge rad="112500"/>
          </a:effectLst>
        </p:spPr>
      </p:pic>
      <p:sp>
        <p:nvSpPr>
          <p:cNvPr id="4" name="AutoShape 4">
            <a:extLst>
              <a:ext uri="{FF2B5EF4-FFF2-40B4-BE49-F238E27FC236}">
                <a16:creationId xmlns:a16="http://schemas.microsoft.com/office/drawing/2014/main" id="{B8F83553-B198-4A4E-8C8A-7A5D3E8BDC60}"/>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CuadroTexto 5">
            <a:extLst>
              <a:ext uri="{FF2B5EF4-FFF2-40B4-BE49-F238E27FC236}">
                <a16:creationId xmlns:a16="http://schemas.microsoft.com/office/drawing/2014/main" id="{322BE5AB-40EF-4673-944F-D4231B1327D1}"/>
              </a:ext>
            </a:extLst>
          </p:cNvPr>
          <p:cNvSpPr txBox="1"/>
          <p:nvPr/>
        </p:nvSpPr>
        <p:spPr>
          <a:xfrm>
            <a:off x="898971" y="482841"/>
            <a:ext cx="8412858" cy="1561005"/>
          </a:xfrm>
          <a:prstGeom prst="rect">
            <a:avLst/>
          </a:prstGeom>
          <a:noFill/>
        </p:spPr>
        <p:txBody>
          <a:bodyPr wrap="square">
            <a:spAutoFit/>
          </a:bodyPr>
          <a:lstStyle/>
          <a:p>
            <a:pPr algn="just">
              <a:lnSpc>
                <a:spcPct val="107000"/>
              </a:lnSpc>
              <a:spcAft>
                <a:spcPts val="0"/>
              </a:spcAft>
            </a:pPr>
            <a:r>
              <a:rPr lang="es-EC" sz="1800" b="1" dirty="0">
                <a:solidFill>
                  <a:srgbClr val="C00000"/>
                </a:solidFill>
                <a:effectLst>
                  <a:outerShdw blurRad="38100" dist="38100" dir="2700000" algn="tl">
                    <a:srgbClr val="000000">
                      <a:alpha val="43137"/>
                    </a:srgbClr>
                  </a:outerShdw>
                </a:effectLst>
                <a:latin typeface="NimbusSanL"/>
                <a:ea typeface="Calibri" panose="020F0502020204030204" pitchFamily="34" charset="0"/>
                <a:cs typeface="NimbusSanL"/>
              </a:rPr>
              <a:t>“La Municipalidad trabajará e invertirá en el fortalecimiento de las capacidades organizativas y comunicacionales de las juventudes, fomentando el desarrollo de prácticas democráticas efectivas, junto con acciones que permitan desarrollar sus capacidades de interlocución como tomadores de decisiones, así como su involucramiento efectivo en las principales dinámicas de la agenda pública.”</a:t>
            </a:r>
            <a:endParaRPr lang="es-EC" sz="14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9852B186-3998-43B7-8AEF-4E341CFC95EA}"/>
              </a:ext>
            </a:extLst>
          </p:cNvPr>
          <p:cNvSpPr txBox="1"/>
          <p:nvPr/>
        </p:nvSpPr>
        <p:spPr>
          <a:xfrm>
            <a:off x="4786477" y="2364870"/>
            <a:ext cx="4953630" cy="584775"/>
          </a:xfrm>
          <a:prstGeom prst="rect">
            <a:avLst/>
          </a:prstGeom>
          <a:noFill/>
        </p:spPr>
        <p:txBody>
          <a:bodyPr wrap="square">
            <a:spAutoFit/>
          </a:bodyPr>
          <a:lstStyle/>
          <a:p>
            <a:pPr algn="r"/>
            <a:r>
              <a:rPr lang="es-EC" sz="1600" dirty="0">
                <a:effectLst/>
                <a:latin typeface="NimbusSanL"/>
                <a:ea typeface="Calibri" panose="020F0502020204030204" pitchFamily="34" charset="0"/>
                <a:cs typeface="NimbusSanL"/>
              </a:rPr>
              <a:t>Libro II.5 del Código Municipal para el Distrito Metropolitano de Quito</a:t>
            </a:r>
            <a:endParaRPr lang="es-EC" sz="1600" dirty="0"/>
          </a:p>
        </p:txBody>
      </p:sp>
    </p:spTree>
    <p:extLst>
      <p:ext uri="{BB962C8B-B14F-4D97-AF65-F5344CB8AC3E}">
        <p14:creationId xmlns:p14="http://schemas.microsoft.com/office/powerpoint/2010/main" val="1428588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Los jóvenes reclaman una imagen positiva de su generación">
            <a:extLst>
              <a:ext uri="{FF2B5EF4-FFF2-40B4-BE49-F238E27FC236}">
                <a16:creationId xmlns:a16="http://schemas.microsoft.com/office/drawing/2014/main" id="{EAB45797-A8B9-41E7-B30C-25C8DA5C43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96" t="7546" r="8977"/>
          <a:stretch/>
        </p:blipFill>
        <p:spPr bwMode="auto">
          <a:xfrm>
            <a:off x="75570" y="196483"/>
            <a:ext cx="9714389" cy="64135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587CA30A-87D7-4136-89C6-B481ED9FEDF2}"/>
              </a:ext>
            </a:extLst>
          </p:cNvPr>
          <p:cNvSpPr/>
          <p:nvPr/>
        </p:nvSpPr>
        <p:spPr>
          <a:xfrm>
            <a:off x="1881699" y="2622288"/>
            <a:ext cx="5697997" cy="2425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Título 5">
            <a:extLst>
              <a:ext uri="{FF2B5EF4-FFF2-40B4-BE49-F238E27FC236}">
                <a16:creationId xmlns:a16="http://schemas.microsoft.com/office/drawing/2014/main" id="{DF15F17A-CDDC-4B11-939E-70940FB53DD9}"/>
              </a:ext>
            </a:extLst>
          </p:cNvPr>
          <p:cNvSpPr>
            <a:spLocks noGrp="1"/>
          </p:cNvSpPr>
          <p:nvPr>
            <p:ph type="title"/>
          </p:nvPr>
        </p:nvSpPr>
        <p:spPr>
          <a:xfrm>
            <a:off x="1081562" y="1745672"/>
            <a:ext cx="7178268" cy="4179035"/>
          </a:xfrm>
        </p:spPr>
        <p:txBody>
          <a:bodyPr>
            <a:normAutofit/>
          </a:bodyPr>
          <a:lstStyle/>
          <a:p>
            <a:pPr algn="ctr"/>
            <a:r>
              <a:rPr lang="es-EC" sz="3500" b="1" dirty="0">
                <a:ln>
                  <a:solidFill>
                    <a:sysClr val="windowText" lastClr="000000"/>
                  </a:solid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OBJETO, NATURALEZA, FUNCIONAMIENTO Y CONFORMACIÓN DEL CABILDO JUVENIL DEL DISTRITO METROPOLITANO DE QUITO</a:t>
            </a:r>
            <a:r>
              <a:rPr lang="es-EC" sz="3500" dirty="0">
                <a:ln>
                  <a:solidFill>
                    <a:sysClr val="windowText" lastClr="000000"/>
                  </a:solid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r>
            <a:br>
              <a:rPr lang="es-EC" sz="3500" dirty="0">
                <a:ln>
                  <a:solidFill>
                    <a:sysClr val="windowText" lastClr="000000"/>
                  </a:solidFill>
                </a:ln>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endParaRPr lang="es-EC" sz="3500" dirty="0">
              <a:ln>
                <a:solidFill>
                  <a:sysClr val="windowText" lastClr="000000"/>
                </a:solidFill>
              </a:ln>
              <a:solidFill>
                <a:srgbClr val="C00000"/>
              </a:solidFill>
            </a:endParaRPr>
          </a:p>
        </p:txBody>
      </p:sp>
    </p:spTree>
    <p:extLst>
      <p:ext uri="{BB962C8B-B14F-4D97-AF65-F5344CB8AC3E}">
        <p14:creationId xmlns:p14="http://schemas.microsoft.com/office/powerpoint/2010/main" val="297885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9B5FBFA1-2F0C-4CB8-A932-C408B820CCEE}"/>
              </a:ext>
            </a:extLst>
          </p:cNvPr>
          <p:cNvSpPr>
            <a:spLocks noGrp="1"/>
          </p:cNvSpPr>
          <p:nvPr>
            <p:ph idx="1"/>
          </p:nvPr>
        </p:nvSpPr>
        <p:spPr>
          <a:xfrm>
            <a:off x="853944" y="1825625"/>
            <a:ext cx="8222043" cy="4351338"/>
          </a:xfrm>
        </p:spPr>
        <p:txBody>
          <a:bodyPr/>
          <a:lstStyle/>
          <a:p>
            <a:r>
              <a:rPr lang="es-EC" dirty="0">
                <a:solidFill>
                  <a:srgbClr val="000099"/>
                </a:solidFill>
                <a:latin typeface="Calibri" panose="020F0502020204030204" pitchFamily="34" charset="0"/>
                <a:ea typeface="Calibri" panose="020F0502020204030204" pitchFamily="34" charset="0"/>
                <a:cs typeface="Times New Roman" panose="02020603050405020304" pitchFamily="18" charset="0"/>
              </a:rPr>
              <a:t>I</a:t>
            </a:r>
            <a:r>
              <a:rPr lang="es-EC" sz="28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nstancia </a:t>
            </a:r>
            <a:r>
              <a:rPr lang="es-EC"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sociopolítica</a:t>
            </a:r>
            <a:r>
              <a:rPr lang="es-EC" sz="28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 de participación voluntaria, activa y ciudadana de las y los jóvenes del Distrito Metropolitano de Quito,</a:t>
            </a:r>
          </a:p>
          <a:p>
            <a:r>
              <a:rPr lang="es-EC" dirty="0">
                <a:solidFill>
                  <a:srgbClr val="000099"/>
                </a:solidFill>
                <a:latin typeface="Calibri" panose="020F0502020204030204" pitchFamily="34" charset="0"/>
                <a:ea typeface="Calibri" panose="020F0502020204030204" pitchFamily="34" charset="0"/>
                <a:cs typeface="Times New Roman" panose="02020603050405020304" pitchFamily="18" charset="0"/>
              </a:rPr>
              <a:t>C</a:t>
            </a:r>
            <a:r>
              <a:rPr lang="es-EC" sz="28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on capacidad de plantear y desarrollar anteproyectos normativos y propuestas de política pública que tengan injerencia en los jóvenes</a:t>
            </a:r>
            <a:endParaRPr lang="es-EC" dirty="0">
              <a:solidFill>
                <a:srgbClr val="000099"/>
              </a:solidFill>
            </a:endParaRPr>
          </a:p>
        </p:txBody>
      </p:sp>
      <p:sp>
        <p:nvSpPr>
          <p:cNvPr id="5" name="Título 4">
            <a:extLst>
              <a:ext uri="{FF2B5EF4-FFF2-40B4-BE49-F238E27FC236}">
                <a16:creationId xmlns:a16="http://schemas.microsoft.com/office/drawing/2014/main" id="{CBE83521-CA19-412A-A8B2-969348B96F5B}"/>
              </a:ext>
            </a:extLst>
          </p:cNvPr>
          <p:cNvSpPr>
            <a:spLocks noGrp="1"/>
          </p:cNvSpPr>
          <p:nvPr>
            <p:ph type="title"/>
          </p:nvPr>
        </p:nvSpPr>
        <p:spPr/>
        <p:txBody>
          <a:bodyPr/>
          <a:lstStyle/>
          <a:p>
            <a:r>
              <a:rPr lang="es-EC" sz="4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Cabildo Juvenil</a:t>
            </a:r>
            <a:endParaRPr lang="es-EC" dirty="0">
              <a:solidFill>
                <a:srgbClr val="C00000"/>
              </a:solidFill>
            </a:endParaRPr>
          </a:p>
        </p:txBody>
      </p:sp>
    </p:spTree>
    <p:extLst>
      <p:ext uri="{BB962C8B-B14F-4D97-AF65-F5344CB8AC3E}">
        <p14:creationId xmlns:p14="http://schemas.microsoft.com/office/powerpoint/2010/main" val="3822107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DCA491D-E131-46BF-A0C7-B90C1D6BD79D}"/>
              </a:ext>
            </a:extLst>
          </p:cNvPr>
          <p:cNvSpPr>
            <a:spLocks noGrp="1"/>
          </p:cNvSpPr>
          <p:nvPr>
            <p:ph type="title"/>
          </p:nvPr>
        </p:nvSpPr>
        <p:spPr>
          <a:xfrm>
            <a:off x="1431581" y="1505700"/>
            <a:ext cx="7251440" cy="2852737"/>
          </a:xfrm>
        </p:spPr>
        <p:txBody>
          <a:bodyPr/>
          <a:lstStyle/>
          <a:p>
            <a:r>
              <a:rPr lang="es-EC" sz="4400" b="1" dirty="0">
                <a:effectLst/>
                <a:latin typeface="Calibri" panose="020F0502020204030204" pitchFamily="34" charset="0"/>
                <a:ea typeface="Calibri" panose="020F0502020204030204" pitchFamily="34" charset="0"/>
                <a:cs typeface="Times New Roman" panose="02020603050405020304" pitchFamily="18" charset="0"/>
              </a:rPr>
              <a:t>OBJETO, ÁMBITO y PRINCIPIOS FUNDAMENTALES</a:t>
            </a:r>
            <a:endParaRPr lang="es-EC" dirty="0"/>
          </a:p>
        </p:txBody>
      </p:sp>
    </p:spTree>
    <p:extLst>
      <p:ext uri="{BB962C8B-B14F-4D97-AF65-F5344CB8AC3E}">
        <p14:creationId xmlns:p14="http://schemas.microsoft.com/office/powerpoint/2010/main" val="4083682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46A1F50-1AFE-4A23-BE21-AC3172B0B80B}"/>
              </a:ext>
            </a:extLst>
          </p:cNvPr>
          <p:cNvSpPr>
            <a:spLocks noGrp="1"/>
          </p:cNvSpPr>
          <p:nvPr>
            <p:ph idx="1"/>
          </p:nvPr>
        </p:nvSpPr>
        <p:spPr>
          <a:xfrm>
            <a:off x="681038" y="944628"/>
            <a:ext cx="8543925" cy="5232335"/>
          </a:xfrm>
        </p:spPr>
        <p:txBody>
          <a:bodyPr>
            <a:normAutofit fontScale="25000" lnSpcReduction="20000"/>
          </a:bodyPr>
          <a:lstStyle/>
          <a:p>
            <a:pPr marL="0" indent="0">
              <a:lnSpc>
                <a:spcPct val="107000"/>
              </a:lnSpc>
              <a:spcAft>
                <a:spcPts val="800"/>
              </a:spcAft>
              <a:buNone/>
            </a:pPr>
            <a:r>
              <a:rPr lang="es-EC" sz="2800" b="1" dirty="0">
                <a:effectLst/>
                <a:latin typeface="Calibri" panose="020F0502020204030204" pitchFamily="34" charset="0"/>
                <a:ea typeface="Calibri" panose="020F0502020204030204" pitchFamily="34" charset="0"/>
                <a:cs typeface="Times New Roman" panose="02020603050405020304" pitchFamily="18" charset="0"/>
              </a:rPr>
              <a:t>Objeto.-</a:t>
            </a:r>
            <a:r>
              <a:rPr lang="es-EC" sz="2800" dirty="0">
                <a:effectLst/>
                <a:latin typeface="Calibri" panose="020F0502020204030204" pitchFamily="34" charset="0"/>
                <a:ea typeface="Calibri" panose="020F0502020204030204" pitchFamily="34" charset="0"/>
                <a:cs typeface="Times New Roman" panose="02020603050405020304" pitchFamily="18" charset="0"/>
              </a:rPr>
              <a:t>promover la participación ciudadana efectiva de los jóvenes en el Gobierno Autónomo Descentralizado del Distrito Metropolitano de Quito. se fundamenta en el ejercicio de sus derechos y el cumplimiento de sus obligaciones establecidas en la normativa constitucional, orgánica, legal y metropolitana vigente</a:t>
            </a:r>
          </a:p>
          <a:p>
            <a:pPr marL="0" indent="0">
              <a:lnSpc>
                <a:spcPct val="107000"/>
              </a:lnSpc>
              <a:spcAft>
                <a:spcPts val="800"/>
              </a:spcAft>
              <a:buNone/>
            </a:pPr>
            <a:r>
              <a:rPr lang="es-EC" sz="2800" b="1" dirty="0">
                <a:effectLst/>
                <a:latin typeface="Calibri" panose="020F0502020204030204" pitchFamily="34" charset="0"/>
                <a:ea typeface="Calibri" panose="020F0502020204030204" pitchFamily="34" charset="0"/>
                <a:cs typeface="Times New Roman" panose="02020603050405020304" pitchFamily="18" charset="0"/>
              </a:rPr>
              <a:t> Ámbito.-</a:t>
            </a:r>
            <a:r>
              <a:rPr lang="es-EC" sz="2800" dirty="0">
                <a:effectLst/>
                <a:latin typeface="Calibri" panose="020F0502020204030204" pitchFamily="34" charset="0"/>
                <a:ea typeface="Calibri" panose="020F0502020204030204" pitchFamily="34" charset="0"/>
                <a:cs typeface="Times New Roman" panose="02020603050405020304" pitchFamily="18" charset="0"/>
              </a:rPr>
              <a:t> el desarrollo político-social de los jóvenes en el Distrito Metropolitano de Quito, reconociendo sus particularidades y  necesidades de establecer mecanismos de participación ciudadana efectiva, complementarios a los ya existentes en el sistema jurídico vigente. </a:t>
            </a:r>
          </a:p>
          <a:p>
            <a:pPr marL="0" indent="0">
              <a:lnSpc>
                <a:spcPct val="107000"/>
              </a:lnSpc>
              <a:spcAft>
                <a:spcPts val="800"/>
              </a:spcAft>
              <a:buNone/>
            </a:pPr>
            <a:r>
              <a:rPr lang="es-EC" sz="2800" b="1" dirty="0">
                <a:effectLst/>
                <a:latin typeface="Calibri" panose="020F0502020204030204" pitchFamily="34" charset="0"/>
                <a:ea typeface="Calibri" panose="020F0502020204030204" pitchFamily="34" charset="0"/>
                <a:cs typeface="Times New Roman" panose="02020603050405020304" pitchFamily="18" charset="0"/>
              </a:rPr>
              <a:t>Principios fundamentales.-</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lgn="just">
              <a:lnSpc>
                <a:spcPct val="107000"/>
              </a:lnSpc>
              <a:spcAft>
                <a:spcPts val="800"/>
              </a:spcAft>
              <a:buNone/>
            </a:pPr>
            <a:r>
              <a:rPr lang="es-EC" sz="2800" b="1" dirty="0">
                <a:effectLst/>
                <a:latin typeface="Calibri" panose="020F0502020204030204" pitchFamily="34" charset="0"/>
                <a:ea typeface="Calibri" panose="020F0502020204030204" pitchFamily="34" charset="0"/>
                <a:cs typeface="Times New Roman" panose="02020603050405020304" pitchFamily="18" charset="0"/>
              </a:rPr>
              <a:t>Titularidad de todos los derechos.- </a:t>
            </a:r>
            <a:r>
              <a:rPr lang="es-EC" sz="2800" dirty="0">
                <a:effectLst/>
                <a:latin typeface="Calibri" panose="020F0502020204030204" pitchFamily="34" charset="0"/>
                <a:ea typeface="Calibri" panose="020F0502020204030204" pitchFamily="34" charset="0"/>
                <a:cs typeface="Times New Roman" panose="02020603050405020304" pitchFamily="18" charset="0"/>
              </a:rPr>
              <a:t>Las y los jóvenes del Distrito Metropolitano de Quito, son titulares de todos los derechos reconocidos en la norma constitucional, en los instrumentos internacionales y en otras normas legales vigentes, por lo que se garantiza el pleno goce y disfrute de los derechos humanos, civiles, políticos, económicos, sociales y culturales, tanto a nivel individual como colectivo.</a:t>
            </a:r>
          </a:p>
          <a:p>
            <a:pPr marL="220980" indent="0" algn="just">
              <a:lnSpc>
                <a:spcPct val="107000"/>
              </a:lnSpc>
              <a:spcAft>
                <a:spcPts val="800"/>
              </a:spcAft>
              <a:buNone/>
            </a:pPr>
            <a:r>
              <a:rPr lang="es-EC" sz="2800" b="1" dirty="0">
                <a:effectLst/>
                <a:latin typeface="Calibri" panose="020F0502020204030204" pitchFamily="34" charset="0"/>
                <a:ea typeface="Calibri" panose="020F0502020204030204" pitchFamily="34" charset="0"/>
                <a:cs typeface="Times New Roman" panose="02020603050405020304" pitchFamily="18" charset="0"/>
              </a:rPr>
              <a:t>Naturaleza de los derechos y garantías.-</a:t>
            </a:r>
            <a:r>
              <a:rPr lang="es-EC" sz="2800" dirty="0">
                <a:effectLst/>
                <a:latin typeface="Calibri" panose="020F0502020204030204" pitchFamily="34" charset="0"/>
                <a:ea typeface="Calibri" panose="020F0502020204030204" pitchFamily="34" charset="0"/>
                <a:cs typeface="Times New Roman" panose="02020603050405020304" pitchFamily="18" charset="0"/>
              </a:rPr>
              <a:t> Los derechos y garantías de las y los jóvenes del Distrito Metropolitano de Quito son inherentes a la condición de persona, y por consiguiente, son de orden público, interdependientes, indivisibles, irrenunciables, </a:t>
            </a:r>
            <a:r>
              <a:rPr lang="es-EC" sz="2800" dirty="0" err="1">
                <a:effectLst/>
                <a:latin typeface="Calibri" panose="020F0502020204030204" pitchFamily="34" charset="0"/>
                <a:ea typeface="Calibri" panose="020F0502020204030204" pitchFamily="34" charset="0"/>
                <a:cs typeface="Times New Roman" panose="02020603050405020304" pitchFamily="18" charset="0"/>
              </a:rPr>
              <a:t>intransigibles</a:t>
            </a:r>
            <a:r>
              <a:rPr lang="es-EC" sz="2800" dirty="0">
                <a:effectLst/>
                <a:latin typeface="Calibri" panose="020F0502020204030204" pitchFamily="34" charset="0"/>
                <a:ea typeface="Calibri" panose="020F0502020204030204" pitchFamily="34" charset="0"/>
                <a:cs typeface="Times New Roman" panose="02020603050405020304" pitchFamily="18" charset="0"/>
              </a:rPr>
              <a:t> e imprescriptibles. Se reconoce la intangibilidad de los derechos.</a:t>
            </a:r>
          </a:p>
          <a:p>
            <a:pPr marL="220980" indent="0" algn="just">
              <a:lnSpc>
                <a:spcPct val="107000"/>
              </a:lnSpc>
              <a:spcAft>
                <a:spcPts val="800"/>
              </a:spcAft>
              <a:buNone/>
            </a:pPr>
            <a:r>
              <a:rPr lang="es-EC" sz="2800" b="1" dirty="0">
                <a:effectLst/>
                <a:latin typeface="Calibri" panose="020F0502020204030204" pitchFamily="34" charset="0"/>
                <a:ea typeface="Calibri" panose="020F0502020204030204" pitchFamily="34" charset="0"/>
                <a:cs typeface="Times New Roman" panose="02020603050405020304" pitchFamily="18" charset="0"/>
              </a:rPr>
              <a:t>Igualdad.-</a:t>
            </a:r>
            <a:r>
              <a:rPr lang="es-EC" sz="2800" dirty="0">
                <a:effectLst/>
                <a:latin typeface="Calibri" panose="020F0502020204030204" pitchFamily="34" charset="0"/>
                <a:ea typeface="Calibri" panose="020F0502020204030204" pitchFamily="34" charset="0"/>
                <a:cs typeface="Times New Roman" panose="02020603050405020304" pitchFamily="18" charset="0"/>
              </a:rPr>
              <a:t>Todas las y los Jóvenes que tengan participación ciudadana activa en el Distrito Metropolitano de Quito, gozarán de los mismos derechos, obligaciones, deberes y oportunidades.</a:t>
            </a:r>
          </a:p>
          <a:p>
            <a:pPr marL="220980" indent="0" algn="just">
              <a:lnSpc>
                <a:spcPct val="107000"/>
              </a:lnSpc>
              <a:spcAft>
                <a:spcPts val="800"/>
              </a:spcAft>
              <a:buNone/>
            </a:pPr>
            <a:r>
              <a:rPr lang="es-EC" sz="2800" b="1" dirty="0">
                <a:effectLst/>
                <a:latin typeface="Calibri" panose="020F0502020204030204" pitchFamily="34" charset="0"/>
                <a:ea typeface="Calibri" panose="020F0502020204030204" pitchFamily="34" charset="0"/>
                <a:cs typeface="Times New Roman" panose="02020603050405020304" pitchFamily="18" charset="0"/>
              </a:rPr>
              <a:t>Equidad de género.-</a:t>
            </a:r>
            <a:r>
              <a:rPr lang="es-EC" sz="2800" dirty="0">
                <a:effectLst/>
                <a:latin typeface="Calibri" panose="020F0502020204030204" pitchFamily="34" charset="0"/>
                <a:ea typeface="Calibri" panose="020F0502020204030204" pitchFamily="34" charset="0"/>
                <a:cs typeface="Times New Roman" panose="02020603050405020304" pitchFamily="18" charset="0"/>
              </a:rPr>
              <a:t>Todas las políticas, programas y proyectos que se desarrollen en relación a las y los jóvenes del Distrito Metropolitano de Quito, deben promover la plena vigencia del principio de equidad de género, entendiéndolo por tal el reconocimiento de la igualdad de derechos, oportunidades y responsabilidades de hombres y mujeres. </a:t>
            </a:r>
          </a:p>
          <a:p>
            <a:pPr marL="220980" indent="0" algn="just">
              <a:lnSpc>
                <a:spcPct val="107000"/>
              </a:lnSpc>
              <a:spcAft>
                <a:spcPts val="800"/>
              </a:spcAft>
              <a:buNone/>
            </a:pPr>
            <a:r>
              <a:rPr lang="es-EC" sz="2800" b="1" dirty="0">
                <a:effectLst/>
                <a:latin typeface="Calibri" panose="020F0502020204030204" pitchFamily="34" charset="0"/>
                <a:ea typeface="Calibri" panose="020F0502020204030204" pitchFamily="34" charset="0"/>
                <a:cs typeface="Times New Roman" panose="02020603050405020304" pitchFamily="18" charset="0"/>
              </a:rPr>
              <a:t>Paridad de Género.- </a:t>
            </a:r>
            <a:r>
              <a:rPr lang="es-EC" sz="2800" dirty="0">
                <a:effectLst/>
                <a:latin typeface="Calibri" panose="020F0502020204030204" pitchFamily="34" charset="0"/>
                <a:ea typeface="Calibri" panose="020F0502020204030204" pitchFamily="34" charset="0"/>
                <a:cs typeface="Times New Roman" panose="02020603050405020304" pitchFamily="18" charset="0"/>
              </a:rPr>
              <a:t>Se garantiza a</a:t>
            </a:r>
            <a:r>
              <a:rPr lang="es-EC" sz="2800" b="1" dirty="0">
                <a:effectLst/>
                <a:latin typeface="Calibri" panose="020F0502020204030204" pitchFamily="34" charset="0"/>
                <a:ea typeface="Calibri" panose="020F0502020204030204" pitchFamily="34" charset="0"/>
                <a:cs typeface="Times New Roman" panose="02020603050405020304" pitchFamily="18" charset="0"/>
              </a:rPr>
              <a:t> </a:t>
            </a:r>
            <a:r>
              <a:rPr lang="es-EC" sz="2800" dirty="0">
                <a:effectLst/>
                <a:latin typeface="Calibri" panose="020F0502020204030204" pitchFamily="34" charset="0"/>
                <a:ea typeface="Calibri" panose="020F0502020204030204" pitchFamily="34" charset="0"/>
                <a:cs typeface="Times New Roman" panose="02020603050405020304" pitchFamily="18" charset="0"/>
              </a:rPr>
              <a:t>las y los Jóvenes que tengan participación ciudadana activa en el Distrito Metropolitano de Quito,  la igualdad entre hombres y mujeres en el acceso a puestos de representación política en el Concejo Metropolitano de Jóvenes; para asegurar la participación igualitaria en todos los espacios correspondientes.</a:t>
            </a:r>
          </a:p>
          <a:p>
            <a:pPr marL="220980" indent="0" algn="just">
              <a:lnSpc>
                <a:spcPct val="107000"/>
              </a:lnSpc>
              <a:spcAft>
                <a:spcPts val="800"/>
              </a:spcAft>
              <a:buNone/>
            </a:pPr>
            <a:r>
              <a:rPr lang="es-EC" sz="2800" b="1" dirty="0">
                <a:effectLst/>
                <a:latin typeface="Calibri" panose="020F0502020204030204" pitchFamily="34" charset="0"/>
                <a:ea typeface="Calibri" panose="020F0502020204030204" pitchFamily="34" charset="0"/>
                <a:cs typeface="Times New Roman" panose="02020603050405020304" pitchFamily="18" charset="0"/>
              </a:rPr>
              <a:t>Plena participación juvenil.-</a:t>
            </a:r>
            <a:r>
              <a:rPr lang="es-EC" sz="2800" dirty="0">
                <a:effectLst/>
                <a:latin typeface="Calibri" panose="020F0502020204030204" pitchFamily="34" charset="0"/>
                <a:ea typeface="Calibri" panose="020F0502020204030204" pitchFamily="34" charset="0"/>
                <a:cs typeface="Times New Roman" panose="02020603050405020304" pitchFamily="18" charset="0"/>
              </a:rPr>
              <a:t> Las y los jóvenes del Distrito Metropolitano de Quito tienen derecho a participar en todos los asuntos que les interese o afecte; especialmente en el diseño y evaluación de políticas y ejecución de acciones y programas que busquen el desarrollo y el bienestar en esta circunscripción territorial, para ello el Gobierno Autónomo Descentralizado propiciará y estimulará la participación ciudadana activa de los jóvenes. La plena participación de la juventud implica el reconocimiento de la libertad de pensamiento, conciencia, religión y asociación de las y los jóvenes, incluido su derecho a la objeción de conciencia. </a:t>
            </a:r>
          </a:p>
          <a:p>
            <a:pPr marL="220980" indent="0" algn="just">
              <a:lnSpc>
                <a:spcPct val="107000"/>
              </a:lnSpc>
              <a:spcAft>
                <a:spcPts val="800"/>
              </a:spcAft>
              <a:buNone/>
            </a:pPr>
            <a:r>
              <a:rPr lang="es-EC" sz="2800" b="1" dirty="0">
                <a:effectLst/>
                <a:latin typeface="Calibri" panose="020F0502020204030204" pitchFamily="34" charset="0"/>
                <a:ea typeface="Calibri" panose="020F0502020204030204" pitchFamily="34" charset="0"/>
                <a:cs typeface="Times New Roman" panose="02020603050405020304" pitchFamily="18" charset="0"/>
              </a:rPr>
              <a:t>De la diversidad de los pueblos y su representatividad.-</a:t>
            </a:r>
            <a:r>
              <a:rPr lang="es-EC" sz="2800" dirty="0">
                <a:effectLst/>
                <a:latin typeface="Calibri" panose="020F0502020204030204" pitchFamily="34" charset="0"/>
                <a:ea typeface="Calibri" panose="020F0502020204030204" pitchFamily="34" charset="0"/>
                <a:cs typeface="Times New Roman" panose="02020603050405020304" pitchFamily="18" charset="0"/>
              </a:rPr>
              <a:t> Se reconoce las particularidades de las y los jóvenes pertenecientes a pueblos y nacionalidades indígenas, así como a pueblos afroecuatorianos o afrodescendientes, y su derecho a vivir de acuerdo a sus prácticas culturales y a ejercer de forma activa y también representativamente su derecho a la participación ciudadana, a través de los mecanismos contemplados por la normativa vigente. </a:t>
            </a:r>
          </a:p>
          <a:p>
            <a:pPr marL="220980" indent="0" algn="just">
              <a:lnSpc>
                <a:spcPct val="107000"/>
              </a:lnSpc>
              <a:spcAft>
                <a:spcPts val="800"/>
              </a:spcAft>
              <a:buNone/>
            </a:pPr>
            <a:r>
              <a:rPr lang="es-EC" sz="2800" b="1" dirty="0">
                <a:effectLst/>
                <a:latin typeface="Calibri" panose="020F0502020204030204" pitchFamily="34" charset="0"/>
                <a:ea typeface="Calibri" panose="020F0502020204030204" pitchFamily="34" charset="0"/>
                <a:cs typeface="Times New Roman" panose="02020603050405020304" pitchFamily="18" charset="0"/>
              </a:rPr>
              <a:t>Solidaridad.</a:t>
            </a:r>
            <a:r>
              <a:rPr lang="es-EC" sz="2800" dirty="0">
                <a:effectLst/>
                <a:latin typeface="Calibri" panose="020F0502020204030204" pitchFamily="34" charset="0"/>
                <a:ea typeface="Calibri" panose="020F0502020204030204" pitchFamily="34" charset="0"/>
                <a:cs typeface="Times New Roman" panose="02020603050405020304" pitchFamily="18" charset="0"/>
              </a:rPr>
              <a:t>-Es el acompañamiento o respaldo incondicional hacia todos los participantes que reconocen los intereses ajenos de los jóvenes sobre todo, aquellos que son fruto de situaciones difíciles.</a:t>
            </a:r>
          </a:p>
          <a:p>
            <a:endParaRPr lang="es-EC" dirty="0"/>
          </a:p>
        </p:txBody>
      </p:sp>
    </p:spTree>
    <p:extLst>
      <p:ext uri="{BB962C8B-B14F-4D97-AF65-F5344CB8AC3E}">
        <p14:creationId xmlns:p14="http://schemas.microsoft.com/office/powerpoint/2010/main" val="313501823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TotalTime>
  <Words>1333</Words>
  <Application>Microsoft Office PowerPoint</Application>
  <PresentationFormat>A4 (210 x 297 mm)</PresentationFormat>
  <Paragraphs>46</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NimbusSanL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OBJETO, NATURALEZA, FUNCIONAMIENTO Y CONFORMACIÓN DEL CABILDO JUVENIL DEL DISTRITO METROPOLITANO DE QUITO </vt:lpstr>
      <vt:lpstr>Cabildo Juvenil</vt:lpstr>
      <vt:lpstr>OBJETO, ÁMBITO y PRINCIPIOS FUNDAMENTALES</vt:lpstr>
      <vt:lpstr>Presentación de PowerPoint</vt:lpstr>
      <vt:lpstr>DE LA CONFORMACIÓN Y ATRIBUCIONES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brith Sanchez</dc:creator>
  <cp:lastModifiedBy>Brith Catherine Vaca Chicaiza</cp:lastModifiedBy>
  <cp:revision>15</cp:revision>
  <dcterms:created xsi:type="dcterms:W3CDTF">2020-07-22T01:49:02Z</dcterms:created>
  <dcterms:modified xsi:type="dcterms:W3CDTF">2023-02-07T16:04:08Z</dcterms:modified>
</cp:coreProperties>
</file>