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2" r:id="rId2"/>
    <p:sldId id="273" r:id="rId3"/>
    <p:sldId id="274" r:id="rId4"/>
    <p:sldId id="275" r:id="rId5"/>
    <p:sldId id="256" r:id="rId6"/>
    <p:sldId id="277" r:id="rId7"/>
    <p:sldId id="278" r:id="rId8"/>
    <p:sldId id="279" r:id="rId9"/>
    <p:sldId id="280" r:id="rId10"/>
    <p:sldId id="281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349"/>
    <a:srgbClr val="F4C3C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66058-3FEF-4B6C-8342-806E992F47EB}" type="datetimeFigureOut">
              <a:rPr lang="es-EC" smtClean="0"/>
              <a:t>30/1/2023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17A09-D35B-4C0E-B0A9-DA5B70441A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009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222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01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637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87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711379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roceso alternativo 4"/>
          <p:cNvSpPr/>
          <p:nvPr/>
        </p:nvSpPr>
        <p:spPr>
          <a:xfrm>
            <a:off x="2160622" y="2235699"/>
            <a:ext cx="8421480" cy="344189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 </a:t>
            </a:r>
            <a:r>
              <a:rPr lang="es-MX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PRESUPUESTARIA </a:t>
            </a:r>
            <a:r>
              <a:rPr lang="es-MX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INGRESOS Y GASTOS 2022</a:t>
            </a:r>
            <a:endParaRPr lang="es-MX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97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10495724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GASTO CORRIENTE GADDMQ 2022 (SECTOR)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/>
          </p:nvPr>
        </p:nvGraphicFramePr>
        <p:xfrm>
          <a:off x="477080" y="1959755"/>
          <a:ext cx="10190921" cy="3838575"/>
        </p:xfrm>
        <a:graphic>
          <a:graphicData uri="http://schemas.openxmlformats.org/drawingml/2006/table">
            <a:tbl>
              <a:tblPr/>
              <a:tblGrid>
                <a:gridCol w="388353">
                  <a:extLst>
                    <a:ext uri="{9D8B030D-6E8A-4147-A177-3AD203B41FA5}">
                      <a16:colId xmlns:a16="http://schemas.microsoft.com/office/drawing/2014/main" val="2602186191"/>
                    </a:ext>
                  </a:extLst>
                </a:gridCol>
                <a:gridCol w="3870140">
                  <a:extLst>
                    <a:ext uri="{9D8B030D-6E8A-4147-A177-3AD203B41FA5}">
                      <a16:colId xmlns:a16="http://schemas.microsoft.com/office/drawing/2014/main" val="2658456325"/>
                    </a:ext>
                  </a:extLst>
                </a:gridCol>
                <a:gridCol w="1165059">
                  <a:extLst>
                    <a:ext uri="{9D8B030D-6E8A-4147-A177-3AD203B41FA5}">
                      <a16:colId xmlns:a16="http://schemas.microsoft.com/office/drawing/2014/main" val="4268813257"/>
                    </a:ext>
                  </a:extLst>
                </a:gridCol>
                <a:gridCol w="1419498">
                  <a:extLst>
                    <a:ext uri="{9D8B030D-6E8A-4147-A177-3AD203B41FA5}">
                      <a16:colId xmlns:a16="http://schemas.microsoft.com/office/drawing/2014/main" val="3670138583"/>
                    </a:ext>
                  </a:extLst>
                </a:gridCol>
                <a:gridCol w="1165059">
                  <a:extLst>
                    <a:ext uri="{9D8B030D-6E8A-4147-A177-3AD203B41FA5}">
                      <a16:colId xmlns:a16="http://schemas.microsoft.com/office/drawing/2014/main" val="570493012"/>
                    </a:ext>
                  </a:extLst>
                </a:gridCol>
                <a:gridCol w="1178451">
                  <a:extLst>
                    <a:ext uri="{9D8B030D-6E8A-4147-A177-3AD203B41FA5}">
                      <a16:colId xmlns:a16="http://schemas.microsoft.com/office/drawing/2014/main" val="4035991650"/>
                    </a:ext>
                  </a:extLst>
                </a:gridCol>
                <a:gridCol w="1004361">
                  <a:extLst>
                    <a:ext uri="{9D8B030D-6E8A-4147-A177-3AD203B41FA5}">
                      <a16:colId xmlns:a16="http://schemas.microsoft.com/office/drawing/2014/main" val="2325614900"/>
                    </a:ext>
                  </a:extLst>
                </a:gridCol>
              </a:tblGrid>
              <a:tr h="3485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</a:t>
                      </a:r>
                      <a:endParaRPr lang="es-EC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USD </a:t>
                      </a:r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</a:t>
                      </a:r>
                      <a:endParaRPr lang="es-EC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USD </a:t>
                      </a:r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rtl="0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</a:t>
                      </a:r>
                    </a:p>
                    <a:p>
                      <a:pPr algn="ctr" rtl="0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31753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MX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AGENCIA DE COORDINACIÓN DISTRITAL DE COMERCIO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2.084.008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1.891.803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1.883.692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33536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MX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COORDINACION DE ALCALDIA Y SECRETARIA DEL CONCEJO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10.525.105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9.488.461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9.487.685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395612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TERRITORIO HABITAT Y VIVIENDA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10.805.870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9.704.942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9.700.480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174913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COMUNICACION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1.819.651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1.606.265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1.606.265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38563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AMBIENTE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1.884.526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1.654.304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1.647.101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416723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MOVILIDAD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46.946.259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42.597.462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41.006.250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210900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MX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COORDINACION TERRITORIAL Y PARTICIPACION CIUDADANA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26.755.622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23.335.089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23.230.898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38271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AGENCIA METROPOLITANA DE CONTROL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9.199.299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8.302.542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7.932.633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465449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PLANIFICACION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1.320.325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1.130.059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1.130.059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28281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INCLUSION SOCIAL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15.620.424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13.338.443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13.330.198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316935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CULTURA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5.045.942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4.201.508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4.198.983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22239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ADMINISTRACION GENERAL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96.575.888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82.830.747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79.554.642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880231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DESARROLLO PRODUCTIVO Y COMPETITIVIDAD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688.386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548.432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548.432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39560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SEGURIDAD Y GOBERNABILIDAD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28.913.635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23.083.054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22.961.184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173698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EDUCACION, RECREACION Y DEPORTE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32.720.905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25.544.103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25.467.093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690087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24.304.636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18.487.755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18.355.292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352359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lang="es-EC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>
                        <a:lumMod val="25000"/>
                        <a:lumOff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TECNOLOGÍA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1.461.307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929.520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591.632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200" b="0" i="0" u="none" strike="noStrike"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848243"/>
                  </a:ext>
                </a:extLst>
              </a:tr>
              <a:tr h="178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rtl="0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316.671.788 </a:t>
                      </a:r>
                      <a:endParaRPr lang="es-EC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rtl="0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268.674.489 </a:t>
                      </a:r>
                      <a:endParaRPr lang="es-EC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rtl="0" fontAlgn="ctr"/>
                      <a:r>
                        <a:rPr lang="es-EC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262.632.519 </a:t>
                      </a:r>
                      <a:endParaRPr lang="es-EC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48450"/>
                  </a:ext>
                </a:extLst>
              </a:tr>
            </a:tbl>
          </a:graphicData>
        </a:graphic>
      </p:graphicFrame>
      <p:sp>
        <p:nvSpPr>
          <p:cNvPr id="15" name="Rectángulo 14"/>
          <p:cNvSpPr/>
          <p:nvPr/>
        </p:nvSpPr>
        <p:spPr>
          <a:xfrm>
            <a:off x="477080" y="5858928"/>
            <a:ext cx="3234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477080" y="5411585"/>
            <a:ext cx="10190921" cy="0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8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772591" y="2226366"/>
            <a:ext cx="8574158" cy="1881809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GRACIAS</a:t>
            </a:r>
            <a:endParaRPr lang="es-MX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4335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10343323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</a:t>
            </a:r>
            <a:r>
              <a:rPr lang="es-ES" sz="3600" dirty="0" smtClean="0"/>
              <a:t>GASTO CORRIENTE </a:t>
            </a:r>
            <a:r>
              <a:rPr lang="es-ES" sz="3600" dirty="0"/>
              <a:t>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5390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1B587C"/>
                </a:solidFill>
              </a:rPr>
              <a:t>AGENCIA DE COORDINACIÓN DISTRITAL DE COMERCIO</a:t>
            </a:r>
          </a:p>
        </p:txBody>
      </p:sp>
      <p:graphicFrame>
        <p:nvGraphicFramePr>
          <p:cNvPr id="14" name="Tabla 13"/>
          <p:cNvGraphicFramePr>
            <a:graphicFrameLocks noGrp="1"/>
          </p:cNvGraphicFramePr>
          <p:nvPr/>
        </p:nvGraphicFramePr>
        <p:xfrm>
          <a:off x="1349365" y="2341129"/>
          <a:ext cx="9371643" cy="1826895"/>
        </p:xfrm>
        <a:graphic>
          <a:graphicData uri="http://schemas.openxmlformats.org/drawingml/2006/table">
            <a:tbl>
              <a:tblPr/>
              <a:tblGrid>
                <a:gridCol w="390186">
                  <a:extLst>
                    <a:ext uri="{9D8B030D-6E8A-4147-A177-3AD203B41FA5}">
                      <a16:colId xmlns:a16="http://schemas.microsoft.com/office/drawing/2014/main" val="1460389183"/>
                    </a:ext>
                  </a:extLst>
                </a:gridCol>
                <a:gridCol w="3106480">
                  <a:extLst>
                    <a:ext uri="{9D8B030D-6E8A-4147-A177-3AD203B41FA5}">
                      <a16:colId xmlns:a16="http://schemas.microsoft.com/office/drawing/2014/main" val="131209645"/>
                    </a:ext>
                  </a:extLst>
                </a:gridCol>
                <a:gridCol w="1077690">
                  <a:extLst>
                    <a:ext uri="{9D8B030D-6E8A-4147-A177-3AD203B41FA5}">
                      <a16:colId xmlns:a16="http://schemas.microsoft.com/office/drawing/2014/main" val="3047609714"/>
                    </a:ext>
                  </a:extLst>
                </a:gridCol>
                <a:gridCol w="1205948">
                  <a:extLst>
                    <a:ext uri="{9D8B030D-6E8A-4147-A177-3AD203B41FA5}">
                      <a16:colId xmlns:a16="http://schemas.microsoft.com/office/drawing/2014/main" val="4086041553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1854894266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4069507113"/>
                    </a:ext>
                  </a:extLst>
                </a:gridCol>
                <a:gridCol w="1285461">
                  <a:extLst>
                    <a:ext uri="{9D8B030D-6E8A-4147-A177-3AD203B41FA5}">
                      <a16:colId xmlns:a16="http://schemas.microsoft.com/office/drawing/2014/main" val="324209168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4514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Coord. Distrital del Comercio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95407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47.550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36.634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28.523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81871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2.036.458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1.855.169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1.855.169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190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2.084.008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1.891.803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1.883.692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064605"/>
                  </a:ext>
                </a:extLst>
              </a:tr>
            </a:tbl>
          </a:graphicData>
        </a:graphic>
      </p:graphicFrame>
      <p:sp>
        <p:nvSpPr>
          <p:cNvPr id="15" name="Rectángulo 14"/>
          <p:cNvSpPr/>
          <p:nvPr/>
        </p:nvSpPr>
        <p:spPr>
          <a:xfrm>
            <a:off x="1349365" y="4168024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78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9196168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</a:t>
            </a:r>
            <a:r>
              <a:rPr lang="es-ES" sz="3600" dirty="0" smtClean="0"/>
              <a:t>GASTO CORRIENTE </a:t>
            </a:r>
            <a:r>
              <a:rPr lang="es-ES" sz="3600" dirty="0"/>
              <a:t>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5764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COORDINACIÓN </a:t>
            </a:r>
            <a:r>
              <a:rPr lang="es-MX" b="1" dirty="0">
                <a:solidFill>
                  <a:srgbClr val="1B587C"/>
                </a:solidFill>
              </a:rPr>
              <a:t>DE ALCALDIA Y SECRETARIA DEL CONCEJO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859035" y="6044265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859035" y="2067277"/>
          <a:ext cx="10445069" cy="3816688"/>
        </p:xfrm>
        <a:graphic>
          <a:graphicData uri="http://schemas.openxmlformats.org/drawingml/2006/table">
            <a:tbl>
              <a:tblPr/>
              <a:tblGrid>
                <a:gridCol w="382260">
                  <a:extLst>
                    <a:ext uri="{9D8B030D-6E8A-4147-A177-3AD203B41FA5}">
                      <a16:colId xmlns:a16="http://schemas.microsoft.com/office/drawing/2014/main" val="2407162421"/>
                    </a:ext>
                  </a:extLst>
                </a:gridCol>
                <a:gridCol w="3741522">
                  <a:extLst>
                    <a:ext uri="{9D8B030D-6E8A-4147-A177-3AD203B41FA5}">
                      <a16:colId xmlns:a16="http://schemas.microsoft.com/office/drawing/2014/main" val="3212690135"/>
                    </a:ext>
                  </a:extLst>
                </a:gridCol>
                <a:gridCol w="1060174">
                  <a:extLst>
                    <a:ext uri="{9D8B030D-6E8A-4147-A177-3AD203B41FA5}">
                      <a16:colId xmlns:a16="http://schemas.microsoft.com/office/drawing/2014/main" val="2573805871"/>
                    </a:ext>
                  </a:extLst>
                </a:gridCol>
                <a:gridCol w="1484244">
                  <a:extLst>
                    <a:ext uri="{9D8B030D-6E8A-4147-A177-3AD203B41FA5}">
                      <a16:colId xmlns:a16="http://schemas.microsoft.com/office/drawing/2014/main" val="3622666510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val="3538263754"/>
                    </a:ext>
                  </a:extLst>
                </a:gridCol>
                <a:gridCol w="1298713">
                  <a:extLst>
                    <a:ext uri="{9D8B030D-6E8A-4147-A177-3AD203B41FA5}">
                      <a16:colId xmlns:a16="http://schemas.microsoft.com/office/drawing/2014/main" val="635251391"/>
                    </a:ext>
                  </a:extLst>
                </a:gridCol>
                <a:gridCol w="1285461">
                  <a:extLst>
                    <a:ext uri="{9D8B030D-6E8A-4147-A177-3AD203B41FA5}">
                      <a16:colId xmlns:a16="http://schemas.microsoft.com/office/drawing/2014/main" val="3465183729"/>
                    </a:ext>
                  </a:extLst>
                </a:gridCol>
              </a:tblGrid>
              <a:tr h="6457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910616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Alcaldía Metropolitana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05158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17.189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17.153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377303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3.996.423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3.547.322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3.547.322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043148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Concejo Metropolitano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5.614.492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5.174.307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5.174.307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381812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186206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5.604.492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5.174.307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5.174.307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163172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41089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70.800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61.357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60.948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405628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256.887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219.925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219.925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046154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99993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528.502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466.978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466.978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598154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Metropolitana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906377"/>
                  </a:ext>
                </a:extLst>
              </a:tr>
              <a:tr h="22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487583"/>
                  </a:ext>
                </a:extLst>
              </a:tr>
              <a:tr h="273387"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10.525.105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9.488.461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9.487.685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955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85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8955098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</a:t>
            </a:r>
            <a:r>
              <a:rPr lang="es-ES" sz="3600" dirty="0" smtClean="0"/>
              <a:t>GASTO CORRIENTE </a:t>
            </a:r>
            <a:r>
              <a:rPr lang="es-ES" sz="3600" dirty="0"/>
              <a:t>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3365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1B587C"/>
                </a:solidFill>
              </a:rPr>
              <a:t>TERRITORIO HABITAT Y </a:t>
            </a:r>
            <a:r>
              <a:rPr lang="es-MX" b="1" dirty="0" smtClean="0">
                <a:solidFill>
                  <a:srgbClr val="1B587C"/>
                </a:solidFill>
              </a:rPr>
              <a:t>VIVIENDA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000537" y="4242125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000537" y="2173295"/>
          <a:ext cx="9760228" cy="2068830"/>
        </p:xfrm>
        <a:graphic>
          <a:graphicData uri="http://schemas.openxmlformats.org/drawingml/2006/table">
            <a:tbl>
              <a:tblPr/>
              <a:tblGrid>
                <a:gridCol w="436464">
                  <a:extLst>
                    <a:ext uri="{9D8B030D-6E8A-4147-A177-3AD203B41FA5}">
                      <a16:colId xmlns:a16="http://schemas.microsoft.com/office/drawing/2014/main" val="2111505072"/>
                    </a:ext>
                  </a:extLst>
                </a:gridCol>
                <a:gridCol w="3871733">
                  <a:extLst>
                    <a:ext uri="{9D8B030D-6E8A-4147-A177-3AD203B41FA5}">
                      <a16:colId xmlns:a16="http://schemas.microsoft.com/office/drawing/2014/main" val="2535782318"/>
                    </a:ext>
                  </a:extLst>
                </a:gridCol>
                <a:gridCol w="1072345">
                  <a:extLst>
                    <a:ext uri="{9D8B030D-6E8A-4147-A177-3AD203B41FA5}">
                      <a16:colId xmlns:a16="http://schemas.microsoft.com/office/drawing/2014/main" val="3772596148"/>
                    </a:ext>
                  </a:extLst>
                </a:gridCol>
                <a:gridCol w="1173937">
                  <a:extLst>
                    <a:ext uri="{9D8B030D-6E8A-4147-A177-3AD203B41FA5}">
                      <a16:colId xmlns:a16="http://schemas.microsoft.com/office/drawing/2014/main" val="379358935"/>
                    </a:ext>
                  </a:extLst>
                </a:gridCol>
                <a:gridCol w="1173937">
                  <a:extLst>
                    <a:ext uri="{9D8B030D-6E8A-4147-A177-3AD203B41FA5}">
                      <a16:colId xmlns:a16="http://schemas.microsoft.com/office/drawing/2014/main" val="1856190518"/>
                    </a:ext>
                  </a:extLst>
                </a:gridCol>
                <a:gridCol w="903027">
                  <a:extLst>
                    <a:ext uri="{9D8B030D-6E8A-4147-A177-3AD203B41FA5}">
                      <a16:colId xmlns:a16="http://schemas.microsoft.com/office/drawing/2014/main" val="61949392"/>
                    </a:ext>
                  </a:extLst>
                </a:gridCol>
                <a:gridCol w="1128785">
                  <a:extLst>
                    <a:ext uri="{9D8B030D-6E8A-4147-A177-3AD203B41FA5}">
                      <a16:colId xmlns:a16="http://schemas.microsoft.com/office/drawing/2014/main" val="196594738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44603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Metropolitano de Patrimonio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3.778.580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3.774.162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257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1.280.791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1.140.649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1.136.230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459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2.818.348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2.637.932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2.637.932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64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Territorio, Hábitat  Vivienda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6.706.732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5.926.319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338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5.944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5.901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587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6.696.232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5.920.418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5.920.418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25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10.805.870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9.704.942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9.700.480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78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8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121352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</a:t>
            </a:r>
            <a:r>
              <a:rPr lang="es-ES" sz="3600" dirty="0" smtClean="0"/>
              <a:t>GASTO CORRIENTE </a:t>
            </a:r>
            <a:r>
              <a:rPr lang="es-ES" sz="3600" dirty="0"/>
              <a:t>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1775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COMUNICACIÓN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26435" y="3867421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1126435" y="2320986"/>
          <a:ext cx="9833113" cy="1400175"/>
        </p:xfrm>
        <a:graphic>
          <a:graphicData uri="http://schemas.openxmlformats.org/drawingml/2006/table">
            <a:tbl>
              <a:tblPr/>
              <a:tblGrid>
                <a:gridCol w="445388">
                  <a:extLst>
                    <a:ext uri="{9D8B030D-6E8A-4147-A177-3AD203B41FA5}">
                      <a16:colId xmlns:a16="http://schemas.microsoft.com/office/drawing/2014/main" val="3900201395"/>
                    </a:ext>
                  </a:extLst>
                </a:gridCol>
                <a:gridCol w="3854919">
                  <a:extLst>
                    <a:ext uri="{9D8B030D-6E8A-4147-A177-3AD203B41FA5}">
                      <a16:colId xmlns:a16="http://schemas.microsoft.com/office/drawing/2014/main" val="2828235999"/>
                    </a:ext>
                  </a:extLst>
                </a:gridCol>
                <a:gridCol w="1059718">
                  <a:extLst>
                    <a:ext uri="{9D8B030D-6E8A-4147-A177-3AD203B41FA5}">
                      <a16:colId xmlns:a16="http://schemas.microsoft.com/office/drawing/2014/main" val="2131762474"/>
                    </a:ext>
                  </a:extLst>
                </a:gridCol>
                <a:gridCol w="1232499">
                  <a:extLst>
                    <a:ext uri="{9D8B030D-6E8A-4147-A177-3AD203B41FA5}">
                      <a16:colId xmlns:a16="http://schemas.microsoft.com/office/drawing/2014/main" val="1818900705"/>
                    </a:ext>
                  </a:extLst>
                </a:gridCol>
                <a:gridCol w="1167226">
                  <a:extLst>
                    <a:ext uri="{9D8B030D-6E8A-4147-A177-3AD203B41FA5}">
                      <a16:colId xmlns:a16="http://schemas.microsoft.com/office/drawing/2014/main" val="1837190870"/>
                    </a:ext>
                  </a:extLst>
                </a:gridCol>
                <a:gridCol w="921494">
                  <a:extLst>
                    <a:ext uri="{9D8B030D-6E8A-4147-A177-3AD203B41FA5}">
                      <a16:colId xmlns:a16="http://schemas.microsoft.com/office/drawing/2014/main" val="2860230315"/>
                    </a:ext>
                  </a:extLst>
                </a:gridCol>
                <a:gridCol w="1151869">
                  <a:extLst>
                    <a:ext uri="{9D8B030D-6E8A-4147-A177-3AD203B41FA5}">
                      <a16:colId xmlns:a16="http://schemas.microsoft.com/office/drawing/2014/main" val="245639067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07559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1.819.651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23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931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1.818.351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1.606.265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1.606.265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72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1.819.651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1.606.265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1.606.265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254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80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304232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</a:t>
            </a:r>
            <a:r>
              <a:rPr lang="es-ES" sz="3600" dirty="0" smtClean="0"/>
              <a:t>GASTO CORRIENTE </a:t>
            </a:r>
            <a:r>
              <a:rPr lang="es-ES" sz="3600" dirty="0"/>
              <a:t>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120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AMBIENTE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26435" y="3573470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126435" y="2173295"/>
          <a:ext cx="9978886" cy="1400175"/>
        </p:xfrm>
        <a:graphic>
          <a:graphicData uri="http://schemas.openxmlformats.org/drawingml/2006/table">
            <a:tbl>
              <a:tblPr/>
              <a:tblGrid>
                <a:gridCol w="451286">
                  <a:extLst>
                    <a:ext uri="{9D8B030D-6E8A-4147-A177-3AD203B41FA5}">
                      <a16:colId xmlns:a16="http://schemas.microsoft.com/office/drawing/2014/main" val="19071383"/>
                    </a:ext>
                  </a:extLst>
                </a:gridCol>
                <a:gridCol w="4003225">
                  <a:extLst>
                    <a:ext uri="{9D8B030D-6E8A-4147-A177-3AD203B41FA5}">
                      <a16:colId xmlns:a16="http://schemas.microsoft.com/office/drawing/2014/main" val="920243322"/>
                    </a:ext>
                  </a:extLst>
                </a:gridCol>
                <a:gridCol w="1011505">
                  <a:extLst>
                    <a:ext uri="{9D8B030D-6E8A-4147-A177-3AD203B41FA5}">
                      <a16:colId xmlns:a16="http://schemas.microsoft.com/office/drawing/2014/main" val="3934134928"/>
                    </a:ext>
                  </a:extLst>
                </a:gridCol>
                <a:gridCol w="1229368">
                  <a:extLst>
                    <a:ext uri="{9D8B030D-6E8A-4147-A177-3AD203B41FA5}">
                      <a16:colId xmlns:a16="http://schemas.microsoft.com/office/drawing/2014/main" val="3617878278"/>
                    </a:ext>
                  </a:extLst>
                </a:gridCol>
                <a:gridCol w="1182683">
                  <a:extLst>
                    <a:ext uri="{9D8B030D-6E8A-4147-A177-3AD203B41FA5}">
                      <a16:colId xmlns:a16="http://schemas.microsoft.com/office/drawing/2014/main" val="2248403724"/>
                    </a:ext>
                  </a:extLst>
                </a:gridCol>
                <a:gridCol w="933697">
                  <a:extLst>
                    <a:ext uri="{9D8B030D-6E8A-4147-A177-3AD203B41FA5}">
                      <a16:colId xmlns:a16="http://schemas.microsoft.com/office/drawing/2014/main" val="405388407"/>
                    </a:ext>
                  </a:extLst>
                </a:gridCol>
                <a:gridCol w="1167122">
                  <a:extLst>
                    <a:ext uri="{9D8B030D-6E8A-4147-A177-3AD203B41FA5}">
                      <a16:colId xmlns:a16="http://schemas.microsoft.com/office/drawing/2014/main" val="36462165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2506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Ambiente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940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150.500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76.665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69.462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882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1.734.026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1.577.639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1.577.639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606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1.884.526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1.654.304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1.647.101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635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08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229418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1319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MOVILIDAD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901148" y="4242125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901148" y="2173295"/>
          <a:ext cx="10031895" cy="2068830"/>
        </p:xfrm>
        <a:graphic>
          <a:graphicData uri="http://schemas.openxmlformats.org/drawingml/2006/table">
            <a:tbl>
              <a:tblPr/>
              <a:tblGrid>
                <a:gridCol w="451571">
                  <a:extLst>
                    <a:ext uri="{9D8B030D-6E8A-4147-A177-3AD203B41FA5}">
                      <a16:colId xmlns:a16="http://schemas.microsoft.com/office/drawing/2014/main" val="2438723694"/>
                    </a:ext>
                  </a:extLst>
                </a:gridCol>
                <a:gridCol w="4017430">
                  <a:extLst>
                    <a:ext uri="{9D8B030D-6E8A-4147-A177-3AD203B41FA5}">
                      <a16:colId xmlns:a16="http://schemas.microsoft.com/office/drawing/2014/main" val="2707217021"/>
                    </a:ext>
                  </a:extLst>
                </a:gridCol>
                <a:gridCol w="1062750">
                  <a:extLst>
                    <a:ext uri="{9D8B030D-6E8A-4147-A177-3AD203B41FA5}">
                      <a16:colId xmlns:a16="http://schemas.microsoft.com/office/drawing/2014/main" val="4243765791"/>
                    </a:ext>
                  </a:extLst>
                </a:gridCol>
                <a:gridCol w="1214573">
                  <a:extLst>
                    <a:ext uri="{9D8B030D-6E8A-4147-A177-3AD203B41FA5}">
                      <a16:colId xmlns:a16="http://schemas.microsoft.com/office/drawing/2014/main" val="2123651639"/>
                    </a:ext>
                  </a:extLst>
                </a:gridCol>
                <a:gridCol w="1183428">
                  <a:extLst>
                    <a:ext uri="{9D8B030D-6E8A-4147-A177-3AD203B41FA5}">
                      <a16:colId xmlns:a16="http://schemas.microsoft.com/office/drawing/2014/main" val="1648802922"/>
                    </a:ext>
                  </a:extLst>
                </a:gridCol>
                <a:gridCol w="934286">
                  <a:extLst>
                    <a:ext uri="{9D8B030D-6E8A-4147-A177-3AD203B41FA5}">
                      <a16:colId xmlns:a16="http://schemas.microsoft.com/office/drawing/2014/main" val="1364779986"/>
                    </a:ext>
                  </a:extLst>
                </a:gridCol>
                <a:gridCol w="1167857">
                  <a:extLst>
                    <a:ext uri="{9D8B030D-6E8A-4147-A177-3AD203B41FA5}">
                      <a16:colId xmlns:a16="http://schemas.microsoft.com/office/drawing/2014/main" val="309630121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48594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Metrop Control Transito Seg vial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44.989.119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40.985.735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39.394.523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924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7.383.496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4.850.637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3.259.424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430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37.605.623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36.135.098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36.135.098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094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340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48.100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2629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1.909.040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1.606.130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1.606.130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988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46.946.259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42.597.462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41.006.250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83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63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9379047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5954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1B587C"/>
                </a:solidFill>
              </a:rPr>
              <a:t>COORDINACION TERRITORIAL Y PARTICIPACION CIUDADANA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20173" y="6321719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1943893"/>
            <a:ext cx="10639425" cy="437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3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445548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4070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1B587C"/>
                </a:solidFill>
              </a:rPr>
              <a:t>AGENCIA METROPOLITANA DE CONTROL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384300" y="3564312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1384300" y="2173295"/>
          <a:ext cx="9397430" cy="1327785"/>
        </p:xfrm>
        <a:graphic>
          <a:graphicData uri="http://schemas.openxmlformats.org/drawingml/2006/table">
            <a:tbl>
              <a:tblPr/>
              <a:tblGrid>
                <a:gridCol w="442411">
                  <a:extLst>
                    <a:ext uri="{9D8B030D-6E8A-4147-A177-3AD203B41FA5}">
                      <a16:colId xmlns:a16="http://schemas.microsoft.com/office/drawing/2014/main" val="3080713338"/>
                    </a:ext>
                  </a:extLst>
                </a:gridCol>
                <a:gridCol w="3478270">
                  <a:extLst>
                    <a:ext uri="{9D8B030D-6E8A-4147-A177-3AD203B41FA5}">
                      <a16:colId xmlns:a16="http://schemas.microsoft.com/office/drawing/2014/main" val="3729057510"/>
                    </a:ext>
                  </a:extLst>
                </a:gridCol>
                <a:gridCol w="1067889">
                  <a:extLst>
                    <a:ext uri="{9D8B030D-6E8A-4147-A177-3AD203B41FA5}">
                      <a16:colId xmlns:a16="http://schemas.microsoft.com/office/drawing/2014/main" val="3132962709"/>
                    </a:ext>
                  </a:extLst>
                </a:gridCol>
                <a:gridCol w="1189934">
                  <a:extLst>
                    <a:ext uri="{9D8B030D-6E8A-4147-A177-3AD203B41FA5}">
                      <a16:colId xmlns:a16="http://schemas.microsoft.com/office/drawing/2014/main" val="3627409655"/>
                    </a:ext>
                  </a:extLst>
                </a:gridCol>
                <a:gridCol w="1159424">
                  <a:extLst>
                    <a:ext uri="{9D8B030D-6E8A-4147-A177-3AD203B41FA5}">
                      <a16:colId xmlns:a16="http://schemas.microsoft.com/office/drawing/2014/main" val="2786857521"/>
                    </a:ext>
                  </a:extLst>
                </a:gridCol>
                <a:gridCol w="915334">
                  <a:extLst>
                    <a:ext uri="{9D8B030D-6E8A-4147-A177-3AD203B41FA5}">
                      <a16:colId xmlns:a16="http://schemas.microsoft.com/office/drawing/2014/main" val="2918332905"/>
                    </a:ext>
                  </a:extLst>
                </a:gridCol>
                <a:gridCol w="1144168">
                  <a:extLst>
                    <a:ext uri="{9D8B030D-6E8A-4147-A177-3AD203B41FA5}">
                      <a16:colId xmlns:a16="http://schemas.microsoft.com/office/drawing/2014/main" val="63513228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08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Metropolitana de 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9.199.299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8.302.542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7.932.633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5776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7.699.299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7.025.799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7.001.522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293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1.276.743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931.112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573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9.199.299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8.302.542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7.932.633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315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073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304799" y="786146"/>
            <a:ext cx="2779595" cy="746454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DEFINICIONES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27961" y="5402802"/>
            <a:ext cx="10508737" cy="442674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+mj-lt"/>
              </a:rPr>
              <a:t>Codificado</a:t>
            </a:r>
            <a:r>
              <a:rPr lang="es-MX" sz="2000" b="1" dirty="0">
                <a:latin typeface="+mj-lt"/>
              </a:rPr>
              <a:t>: </a:t>
            </a:r>
            <a:r>
              <a:rPr lang="es-MX" sz="2000" dirty="0">
                <a:latin typeface="+mj-lt"/>
              </a:rPr>
              <a:t>Incorpora las reformas realizadas al presupuesto inicial a la fecha de corte.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27963" y="2025693"/>
            <a:ext cx="10508737" cy="783193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+mj-lt"/>
              </a:rPr>
              <a:t>Asignación Presupuestaria: </a:t>
            </a:r>
            <a:r>
              <a:rPr lang="es-MX" sz="2000" dirty="0" smtClean="0">
                <a:latin typeface="+mj-lt"/>
              </a:rPr>
              <a:t>Presupuesto aprobado, </a:t>
            </a:r>
            <a:r>
              <a:rPr lang="es-MX" sz="2000" dirty="0">
                <a:latin typeface="+mj-lt"/>
              </a:rPr>
              <a:t>Ordenanza PMU No. 006-2021 de </a:t>
            </a:r>
            <a:r>
              <a:rPr lang="es-MX" sz="2000" dirty="0" smtClean="0">
                <a:latin typeface="+mj-lt"/>
              </a:rPr>
              <a:t>7 </a:t>
            </a:r>
            <a:r>
              <a:rPr lang="es-MX" sz="2000" dirty="0">
                <a:latin typeface="+mj-lt"/>
              </a:rPr>
              <a:t>de diciembre de 2021.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27962" y="3373898"/>
            <a:ext cx="10508737" cy="1464231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+mj-lt"/>
              </a:rPr>
              <a:t>Modificación (reforma) presupuestaria: </a:t>
            </a:r>
            <a:r>
              <a:rPr lang="es-MX" sz="2000" dirty="0">
                <a:latin typeface="+mj-lt"/>
              </a:rPr>
              <a:t>C</a:t>
            </a:r>
            <a:r>
              <a:rPr lang="es-MX" sz="2000" dirty="0" smtClean="0">
                <a:latin typeface="+mj-lt"/>
              </a:rPr>
              <a:t>ambios </a:t>
            </a:r>
            <a:r>
              <a:rPr lang="es-MX" sz="2000" dirty="0">
                <a:latin typeface="+mj-lt"/>
              </a:rPr>
              <a:t>o variaciones que se producen respecto del presupuesto aprobado, los cuales surgen por necesidades de la ejecución presupuestaria. Pueden implicar la afectación del monto original del presupuesto o la reasignación entre los rubros componentes de los ingresos e ítems de los gastos al nivel de sus estructuras presupuestarias.</a:t>
            </a:r>
          </a:p>
        </p:txBody>
      </p:sp>
    </p:spTree>
    <p:extLst>
      <p:ext uri="{BB962C8B-B14F-4D97-AF65-F5344CB8AC3E}">
        <p14:creationId xmlns:p14="http://schemas.microsoft.com/office/powerpoint/2010/main" val="18914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329170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1674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PLANIFICACIÓN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955347" y="3501080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973481" y="2173295"/>
          <a:ext cx="10317707" cy="1327785"/>
        </p:xfrm>
        <a:graphic>
          <a:graphicData uri="http://schemas.openxmlformats.org/drawingml/2006/table">
            <a:tbl>
              <a:tblPr/>
              <a:tblGrid>
                <a:gridCol w="441807">
                  <a:extLst>
                    <a:ext uri="{9D8B030D-6E8A-4147-A177-3AD203B41FA5}">
                      <a16:colId xmlns:a16="http://schemas.microsoft.com/office/drawing/2014/main" val="1244454700"/>
                    </a:ext>
                  </a:extLst>
                </a:gridCol>
                <a:gridCol w="4101945">
                  <a:extLst>
                    <a:ext uri="{9D8B030D-6E8A-4147-A177-3AD203B41FA5}">
                      <a16:colId xmlns:a16="http://schemas.microsoft.com/office/drawing/2014/main" val="3924905434"/>
                    </a:ext>
                  </a:extLst>
                </a:gridCol>
                <a:gridCol w="1371124">
                  <a:extLst>
                    <a:ext uri="{9D8B030D-6E8A-4147-A177-3AD203B41FA5}">
                      <a16:colId xmlns:a16="http://schemas.microsoft.com/office/drawing/2014/main" val="2527179843"/>
                    </a:ext>
                  </a:extLst>
                </a:gridCol>
                <a:gridCol w="1188307">
                  <a:extLst>
                    <a:ext uri="{9D8B030D-6E8A-4147-A177-3AD203B41FA5}">
                      <a16:colId xmlns:a16="http://schemas.microsoft.com/office/drawing/2014/main" val="3564741391"/>
                    </a:ext>
                  </a:extLst>
                </a:gridCol>
                <a:gridCol w="1157839">
                  <a:extLst>
                    <a:ext uri="{9D8B030D-6E8A-4147-A177-3AD203B41FA5}">
                      <a16:colId xmlns:a16="http://schemas.microsoft.com/office/drawing/2014/main" val="1098607056"/>
                    </a:ext>
                  </a:extLst>
                </a:gridCol>
                <a:gridCol w="914083">
                  <a:extLst>
                    <a:ext uri="{9D8B030D-6E8A-4147-A177-3AD203B41FA5}">
                      <a16:colId xmlns:a16="http://schemas.microsoft.com/office/drawing/2014/main" val="1853948640"/>
                    </a:ext>
                  </a:extLst>
                </a:gridCol>
                <a:gridCol w="1142602">
                  <a:extLst>
                    <a:ext uri="{9D8B030D-6E8A-4147-A177-3AD203B41FA5}">
                      <a16:colId xmlns:a16="http://schemas.microsoft.com/office/drawing/2014/main" val="24414175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2870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Planificación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19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337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1.320.210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1.129.944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1.129.944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57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1.320.325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1.130.059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1.130.059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6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37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079788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1977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INCLUSIÓN SOCIAL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078177" y="3946850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078177" y="2173295"/>
          <a:ext cx="9739943" cy="1773555"/>
        </p:xfrm>
        <a:graphic>
          <a:graphicData uri="http://schemas.openxmlformats.org/drawingml/2006/table">
            <a:tbl>
              <a:tblPr/>
              <a:tblGrid>
                <a:gridCol w="445167">
                  <a:extLst>
                    <a:ext uri="{9D8B030D-6E8A-4147-A177-3AD203B41FA5}">
                      <a16:colId xmlns:a16="http://schemas.microsoft.com/office/drawing/2014/main" val="3227229181"/>
                    </a:ext>
                  </a:extLst>
                </a:gridCol>
                <a:gridCol w="3810782">
                  <a:extLst>
                    <a:ext uri="{9D8B030D-6E8A-4147-A177-3AD203B41FA5}">
                      <a16:colId xmlns:a16="http://schemas.microsoft.com/office/drawing/2014/main" val="2880408932"/>
                    </a:ext>
                  </a:extLst>
                </a:gridCol>
                <a:gridCol w="1047677">
                  <a:extLst>
                    <a:ext uri="{9D8B030D-6E8A-4147-A177-3AD203B41FA5}">
                      <a16:colId xmlns:a16="http://schemas.microsoft.com/office/drawing/2014/main" val="3973059837"/>
                    </a:ext>
                  </a:extLst>
                </a:gridCol>
                <a:gridCol w="1197345">
                  <a:extLst>
                    <a:ext uri="{9D8B030D-6E8A-4147-A177-3AD203B41FA5}">
                      <a16:colId xmlns:a16="http://schemas.microsoft.com/office/drawing/2014/main" val="164547138"/>
                    </a:ext>
                  </a:extLst>
                </a:gridCol>
                <a:gridCol w="1166644">
                  <a:extLst>
                    <a:ext uri="{9D8B030D-6E8A-4147-A177-3AD203B41FA5}">
                      <a16:colId xmlns:a16="http://schemas.microsoft.com/office/drawing/2014/main" val="2122097505"/>
                    </a:ext>
                  </a:extLst>
                </a:gridCol>
                <a:gridCol w="921035">
                  <a:extLst>
                    <a:ext uri="{9D8B030D-6E8A-4147-A177-3AD203B41FA5}">
                      <a16:colId xmlns:a16="http://schemas.microsoft.com/office/drawing/2014/main" val="3082871254"/>
                    </a:ext>
                  </a:extLst>
                </a:gridCol>
                <a:gridCol w="1151293">
                  <a:extLst>
                    <a:ext uri="{9D8B030D-6E8A-4147-A177-3AD203B41FA5}">
                      <a16:colId xmlns:a16="http://schemas.microsoft.com/office/drawing/2014/main" val="121365498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27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Inclusión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3.293.016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2.513.820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2.513.820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059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3.293.016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2.513.820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2.513.820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172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Patronato Municipal San José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12.327.408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10.824.623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10.816.378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538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2.451.932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2.275.616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2.267.371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1021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9.875.476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8.549.007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8.549.007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78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15.620.424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13.338.443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13.330.198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03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15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046538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1071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CULTURA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078177" y="3574431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078177" y="2210686"/>
          <a:ext cx="9567078" cy="1327785"/>
        </p:xfrm>
        <a:graphic>
          <a:graphicData uri="http://schemas.openxmlformats.org/drawingml/2006/table">
            <a:tbl>
              <a:tblPr/>
              <a:tblGrid>
                <a:gridCol w="436233">
                  <a:extLst>
                    <a:ext uri="{9D8B030D-6E8A-4147-A177-3AD203B41FA5}">
                      <a16:colId xmlns:a16="http://schemas.microsoft.com/office/drawing/2014/main" val="2172620031"/>
                    </a:ext>
                  </a:extLst>
                </a:gridCol>
                <a:gridCol w="3790729">
                  <a:extLst>
                    <a:ext uri="{9D8B030D-6E8A-4147-A177-3AD203B41FA5}">
                      <a16:colId xmlns:a16="http://schemas.microsoft.com/office/drawing/2014/main" val="3606540871"/>
                    </a:ext>
                  </a:extLst>
                </a:gridCol>
                <a:gridCol w="992810">
                  <a:extLst>
                    <a:ext uri="{9D8B030D-6E8A-4147-A177-3AD203B41FA5}">
                      <a16:colId xmlns:a16="http://schemas.microsoft.com/office/drawing/2014/main" val="3222989826"/>
                    </a:ext>
                  </a:extLst>
                </a:gridCol>
                <a:gridCol w="1173321">
                  <a:extLst>
                    <a:ext uri="{9D8B030D-6E8A-4147-A177-3AD203B41FA5}">
                      <a16:colId xmlns:a16="http://schemas.microsoft.com/office/drawing/2014/main" val="2268210409"/>
                    </a:ext>
                  </a:extLst>
                </a:gridCol>
                <a:gridCol w="1143236">
                  <a:extLst>
                    <a:ext uri="{9D8B030D-6E8A-4147-A177-3AD203B41FA5}">
                      <a16:colId xmlns:a16="http://schemas.microsoft.com/office/drawing/2014/main" val="389566705"/>
                    </a:ext>
                  </a:extLst>
                </a:gridCol>
                <a:gridCol w="902555">
                  <a:extLst>
                    <a:ext uri="{9D8B030D-6E8A-4147-A177-3AD203B41FA5}">
                      <a16:colId xmlns:a16="http://schemas.microsoft.com/office/drawing/2014/main" val="1837873885"/>
                    </a:ext>
                  </a:extLst>
                </a:gridCol>
                <a:gridCol w="1128194">
                  <a:extLst>
                    <a:ext uri="{9D8B030D-6E8A-4147-A177-3AD203B41FA5}">
                      <a16:colId xmlns:a16="http://schemas.microsoft.com/office/drawing/2014/main" val="329097951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28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5.045.942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81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4.879.942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4.198.941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4.196.416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412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166.000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2.567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2.567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261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5.045.942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4.201.508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4.198.983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1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803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004974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2867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ADMINISTRACIÓN GENERAL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214652" y="6289581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214652" y="2015327"/>
          <a:ext cx="9512488" cy="4202820"/>
        </p:xfrm>
        <a:graphic>
          <a:graphicData uri="http://schemas.openxmlformats.org/drawingml/2006/table">
            <a:tbl>
              <a:tblPr/>
              <a:tblGrid>
                <a:gridCol w="388402">
                  <a:extLst>
                    <a:ext uri="{9D8B030D-6E8A-4147-A177-3AD203B41FA5}">
                      <a16:colId xmlns:a16="http://schemas.microsoft.com/office/drawing/2014/main" val="2233511132"/>
                    </a:ext>
                  </a:extLst>
                </a:gridCol>
                <a:gridCol w="3294716">
                  <a:extLst>
                    <a:ext uri="{9D8B030D-6E8A-4147-A177-3AD203B41FA5}">
                      <a16:colId xmlns:a16="http://schemas.microsoft.com/office/drawing/2014/main" val="2512081753"/>
                    </a:ext>
                  </a:extLst>
                </a:gridCol>
                <a:gridCol w="1958749">
                  <a:extLst>
                    <a:ext uri="{9D8B030D-6E8A-4147-A177-3AD203B41FA5}">
                      <a16:colId xmlns:a16="http://schemas.microsoft.com/office/drawing/2014/main" val="3958905767"/>
                    </a:ext>
                  </a:extLst>
                </a:gridCol>
                <a:gridCol w="1044665">
                  <a:extLst>
                    <a:ext uri="{9D8B030D-6E8A-4147-A177-3AD203B41FA5}">
                      <a16:colId xmlns:a16="http://schemas.microsoft.com/office/drawing/2014/main" val="1400684695"/>
                    </a:ext>
                  </a:extLst>
                </a:gridCol>
                <a:gridCol w="1017879">
                  <a:extLst>
                    <a:ext uri="{9D8B030D-6E8A-4147-A177-3AD203B41FA5}">
                      <a16:colId xmlns:a16="http://schemas.microsoft.com/office/drawing/2014/main" val="917540215"/>
                    </a:ext>
                  </a:extLst>
                </a:gridCol>
                <a:gridCol w="803590">
                  <a:extLst>
                    <a:ext uri="{9D8B030D-6E8A-4147-A177-3AD203B41FA5}">
                      <a16:colId xmlns:a16="http://schemas.microsoft.com/office/drawing/2014/main" val="3728551109"/>
                    </a:ext>
                  </a:extLst>
                </a:gridCol>
                <a:gridCol w="1004487">
                  <a:extLst>
                    <a:ext uri="{9D8B030D-6E8A-4147-A177-3AD203B41FA5}">
                      <a16:colId xmlns:a16="http://schemas.microsoft.com/office/drawing/2014/main" val="1189418001"/>
                    </a:ext>
                  </a:extLst>
                </a:gridCol>
              </a:tblGrid>
              <a:tr h="326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10063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de Informática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990.364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990.364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990.364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772652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990.364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990.364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990.364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749444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de Gestión de Bienes Inmuebles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5.221.849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5.148.549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5.107.884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276980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5.221.849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5.148.549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5.107.884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851037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de Recursos Humanos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13.732.356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13.484.114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13.240.632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769637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13.732.356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13.484.114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13.240.632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0572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Financiera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37.485.290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36.524.699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35.160.445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29602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37.485.290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36.524.699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35.160.445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733782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General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13.007.285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10.662.995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10.662.995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28817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12.984.135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10.661.619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10.661.619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140168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23.150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80534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de la Propiedad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6.473.104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5.699.555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5.179.511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123364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4.695.561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4.500.494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4.500.048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230102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1.777.543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1.199.061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679.463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587453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de Servicios Ciudadanos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60.648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56.735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94008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60.648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56.735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811672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de Gestión documental y Archivo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908305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16.000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9.600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9.600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838049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Administrativa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19.572.641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10.250.224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9.146.477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54919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19.572.641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10.250.224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9.146.477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451310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 Tributaria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86916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105611"/>
                  </a:ext>
                </a:extLst>
              </a:tr>
              <a:tr h="16737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96.575.888 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82.830.747 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79.554.642 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30" marR="8430" marT="8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7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312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9179541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4698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1B587C"/>
                </a:solidFill>
              </a:rPr>
              <a:t>DESARROLLO PRODUCTIVO Y COMPETITIVIDAD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997071" y="3338300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064523" y="2199743"/>
          <a:ext cx="9744502" cy="1104900"/>
        </p:xfrm>
        <a:graphic>
          <a:graphicData uri="http://schemas.openxmlformats.org/drawingml/2006/table">
            <a:tbl>
              <a:tblPr/>
              <a:tblGrid>
                <a:gridCol w="451423">
                  <a:extLst>
                    <a:ext uri="{9D8B030D-6E8A-4147-A177-3AD203B41FA5}">
                      <a16:colId xmlns:a16="http://schemas.microsoft.com/office/drawing/2014/main" val="1708773146"/>
                    </a:ext>
                  </a:extLst>
                </a:gridCol>
                <a:gridCol w="3782610">
                  <a:extLst>
                    <a:ext uri="{9D8B030D-6E8A-4147-A177-3AD203B41FA5}">
                      <a16:colId xmlns:a16="http://schemas.microsoft.com/office/drawing/2014/main" val="2059658423"/>
                    </a:ext>
                  </a:extLst>
                </a:gridCol>
                <a:gridCol w="1011809">
                  <a:extLst>
                    <a:ext uri="{9D8B030D-6E8A-4147-A177-3AD203B41FA5}">
                      <a16:colId xmlns:a16="http://schemas.microsoft.com/office/drawing/2014/main" val="2255869909"/>
                    </a:ext>
                  </a:extLst>
                </a:gridCol>
                <a:gridCol w="1214172">
                  <a:extLst>
                    <a:ext uri="{9D8B030D-6E8A-4147-A177-3AD203B41FA5}">
                      <a16:colId xmlns:a16="http://schemas.microsoft.com/office/drawing/2014/main" val="2031460725"/>
                    </a:ext>
                  </a:extLst>
                </a:gridCol>
                <a:gridCol w="1183038">
                  <a:extLst>
                    <a:ext uri="{9D8B030D-6E8A-4147-A177-3AD203B41FA5}">
                      <a16:colId xmlns:a16="http://schemas.microsoft.com/office/drawing/2014/main" val="1846768817"/>
                    </a:ext>
                  </a:extLst>
                </a:gridCol>
                <a:gridCol w="933978">
                  <a:extLst>
                    <a:ext uri="{9D8B030D-6E8A-4147-A177-3AD203B41FA5}">
                      <a16:colId xmlns:a16="http://schemas.microsoft.com/office/drawing/2014/main" val="1753311969"/>
                    </a:ext>
                  </a:extLst>
                </a:gridCol>
                <a:gridCol w="1167472">
                  <a:extLst>
                    <a:ext uri="{9D8B030D-6E8A-4147-A177-3AD203B41FA5}">
                      <a16:colId xmlns:a16="http://schemas.microsoft.com/office/drawing/2014/main" val="411883597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685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Desarrollo Productivo Competi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411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688.386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548.432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548.432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43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688.386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548.432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548.432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433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396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9063164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3285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SEGURIDAD Y GOBERNABILIDAD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41444" y="3989467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641444" y="2195319"/>
          <a:ext cx="10931857" cy="1773555"/>
        </p:xfrm>
        <a:graphic>
          <a:graphicData uri="http://schemas.openxmlformats.org/drawingml/2006/table">
            <a:tbl>
              <a:tblPr/>
              <a:tblGrid>
                <a:gridCol w="437275">
                  <a:extLst>
                    <a:ext uri="{9D8B030D-6E8A-4147-A177-3AD203B41FA5}">
                      <a16:colId xmlns:a16="http://schemas.microsoft.com/office/drawing/2014/main" val="3104749846"/>
                    </a:ext>
                  </a:extLst>
                </a:gridCol>
                <a:gridCol w="3648979">
                  <a:extLst>
                    <a:ext uri="{9D8B030D-6E8A-4147-A177-3AD203B41FA5}">
                      <a16:colId xmlns:a16="http://schemas.microsoft.com/office/drawing/2014/main" val="2027020914"/>
                    </a:ext>
                  </a:extLst>
                </a:gridCol>
                <a:gridCol w="2487940">
                  <a:extLst>
                    <a:ext uri="{9D8B030D-6E8A-4147-A177-3AD203B41FA5}">
                      <a16:colId xmlns:a16="http://schemas.microsoft.com/office/drawing/2014/main" val="1139345842"/>
                    </a:ext>
                  </a:extLst>
                </a:gridCol>
                <a:gridCol w="1176117">
                  <a:extLst>
                    <a:ext uri="{9D8B030D-6E8A-4147-A177-3AD203B41FA5}">
                      <a16:colId xmlns:a16="http://schemas.microsoft.com/office/drawing/2014/main" val="3076237793"/>
                    </a:ext>
                  </a:extLst>
                </a:gridCol>
                <a:gridCol w="1145960">
                  <a:extLst>
                    <a:ext uri="{9D8B030D-6E8A-4147-A177-3AD203B41FA5}">
                      <a16:colId xmlns:a16="http://schemas.microsoft.com/office/drawing/2014/main" val="3799074737"/>
                    </a:ext>
                  </a:extLst>
                </a:gridCol>
                <a:gridCol w="904705">
                  <a:extLst>
                    <a:ext uri="{9D8B030D-6E8A-4147-A177-3AD203B41FA5}">
                      <a16:colId xmlns:a16="http://schemas.microsoft.com/office/drawing/2014/main" val="1173787758"/>
                    </a:ext>
                  </a:extLst>
                </a:gridCol>
                <a:gridCol w="1130881">
                  <a:extLst>
                    <a:ext uri="{9D8B030D-6E8A-4147-A177-3AD203B41FA5}">
                      <a16:colId xmlns:a16="http://schemas.microsoft.com/office/drawing/2014/main" val="94036503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78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Seguridad Gobernabili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810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3.147.131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2.795.118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2.795.118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9044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Cuerpo de Agentes de 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25.766.504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20.287.935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20.166.066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025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24.463.845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19.260.518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19.260.099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599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1.302.659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1.027.418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905.966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8540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28.913.635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23.083.054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22.961.184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67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53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8946785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3798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1B587C"/>
                </a:solidFill>
              </a:rPr>
              <a:t>EDUCACIÓN, RECREACIÓN Y </a:t>
            </a:r>
            <a:r>
              <a:rPr lang="es-MX" b="1" dirty="0" smtClean="0">
                <a:solidFill>
                  <a:srgbClr val="1B587C"/>
                </a:solidFill>
              </a:rPr>
              <a:t>DEPORTE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69038" y="6063927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1943893"/>
            <a:ext cx="10429875" cy="412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23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9113039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81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SALUD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200964" y="6069938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200964" y="2005713"/>
          <a:ext cx="9523293" cy="4002405"/>
        </p:xfrm>
        <a:graphic>
          <a:graphicData uri="http://schemas.openxmlformats.org/drawingml/2006/table">
            <a:tbl>
              <a:tblPr/>
              <a:tblGrid>
                <a:gridCol w="393025">
                  <a:extLst>
                    <a:ext uri="{9D8B030D-6E8A-4147-A177-3AD203B41FA5}">
                      <a16:colId xmlns:a16="http://schemas.microsoft.com/office/drawing/2014/main" val="1672658400"/>
                    </a:ext>
                  </a:extLst>
                </a:gridCol>
                <a:gridCol w="3446525">
                  <a:extLst>
                    <a:ext uri="{9D8B030D-6E8A-4147-A177-3AD203B41FA5}">
                      <a16:colId xmlns:a16="http://schemas.microsoft.com/office/drawing/2014/main" val="4143647428"/>
                    </a:ext>
                  </a:extLst>
                </a:gridCol>
                <a:gridCol w="1315122">
                  <a:extLst>
                    <a:ext uri="{9D8B030D-6E8A-4147-A177-3AD203B41FA5}">
                      <a16:colId xmlns:a16="http://schemas.microsoft.com/office/drawing/2014/main" val="3034586158"/>
                    </a:ext>
                  </a:extLst>
                </a:gridCol>
                <a:gridCol w="1179074">
                  <a:extLst>
                    <a:ext uri="{9D8B030D-6E8A-4147-A177-3AD203B41FA5}">
                      <a16:colId xmlns:a16="http://schemas.microsoft.com/office/drawing/2014/main" val="4035442553"/>
                    </a:ext>
                  </a:extLst>
                </a:gridCol>
                <a:gridCol w="1148842">
                  <a:extLst>
                    <a:ext uri="{9D8B030D-6E8A-4147-A177-3AD203B41FA5}">
                      <a16:colId xmlns:a16="http://schemas.microsoft.com/office/drawing/2014/main" val="2728341570"/>
                    </a:ext>
                  </a:extLst>
                </a:gridCol>
                <a:gridCol w="906980">
                  <a:extLst>
                    <a:ext uri="{9D8B030D-6E8A-4147-A177-3AD203B41FA5}">
                      <a16:colId xmlns:a16="http://schemas.microsoft.com/office/drawing/2014/main" val="1719832903"/>
                    </a:ext>
                  </a:extLst>
                </a:gridCol>
                <a:gridCol w="1133725">
                  <a:extLst>
                    <a:ext uri="{9D8B030D-6E8A-4147-A177-3AD203B41FA5}">
                      <a16:colId xmlns:a16="http://schemas.microsoft.com/office/drawing/2014/main" val="3322361978"/>
                    </a:ext>
                  </a:extLst>
                </a:gridCol>
              </a:tblGrid>
              <a:tr h="3716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7215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Salud Centro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92564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280.856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260.517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241.257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678662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2.949.951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2.433.585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2.433.475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55470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Bienestar Animal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909169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1.486.404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1.288.523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1.288.432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27629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107.357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37.415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28.772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583158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Salud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4.741.891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4.681.862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998198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5.237.432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4.247.841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4.245.680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05755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664.668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494.050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436.182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17063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548873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2.327.474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1.810.296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1.810.296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87485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39.202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39.202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274809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Salud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11.150.494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7.876.325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7.831.995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98622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516.650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486.562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442.232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087581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10.633.844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7.389.763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7.389.763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14554"/>
                  </a:ext>
                </a:extLst>
              </a:tr>
              <a:tr h="19052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24.304.636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18.487.755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18.355.292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492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6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7" y="843336"/>
            <a:ext cx="9004974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GASTO CORRIENTE 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81957" y="1574561"/>
            <a:ext cx="1433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1B587C"/>
                </a:solidFill>
              </a:rPr>
              <a:t>TECNOLOGÍA</a:t>
            </a:r>
            <a:endParaRPr lang="es-MX" b="1" dirty="0">
              <a:solidFill>
                <a:srgbClr val="1B587C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098948" y="3501080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Elaborado: Unidad de Presupuesto </a:t>
            </a:r>
            <a:endParaRPr lang="es-MX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098948" y="2173295"/>
          <a:ext cx="10017458" cy="1327785"/>
        </p:xfrm>
        <a:graphic>
          <a:graphicData uri="http://schemas.openxmlformats.org/drawingml/2006/table">
            <a:tbl>
              <a:tblPr/>
              <a:tblGrid>
                <a:gridCol w="410164">
                  <a:extLst>
                    <a:ext uri="{9D8B030D-6E8A-4147-A177-3AD203B41FA5}">
                      <a16:colId xmlns:a16="http://schemas.microsoft.com/office/drawing/2014/main" val="3446952291"/>
                    </a:ext>
                  </a:extLst>
                </a:gridCol>
                <a:gridCol w="3675697">
                  <a:extLst>
                    <a:ext uri="{9D8B030D-6E8A-4147-A177-3AD203B41FA5}">
                      <a16:colId xmlns:a16="http://schemas.microsoft.com/office/drawing/2014/main" val="4257221284"/>
                    </a:ext>
                  </a:extLst>
                </a:gridCol>
                <a:gridCol w="1372470">
                  <a:extLst>
                    <a:ext uri="{9D8B030D-6E8A-4147-A177-3AD203B41FA5}">
                      <a16:colId xmlns:a16="http://schemas.microsoft.com/office/drawing/2014/main" val="1510807333"/>
                    </a:ext>
                  </a:extLst>
                </a:gridCol>
                <a:gridCol w="1230491">
                  <a:extLst>
                    <a:ext uri="{9D8B030D-6E8A-4147-A177-3AD203B41FA5}">
                      <a16:colId xmlns:a16="http://schemas.microsoft.com/office/drawing/2014/main" val="4092524755"/>
                    </a:ext>
                  </a:extLst>
                </a:gridCol>
                <a:gridCol w="1198940">
                  <a:extLst>
                    <a:ext uri="{9D8B030D-6E8A-4147-A177-3AD203B41FA5}">
                      <a16:colId xmlns:a16="http://schemas.microsoft.com/office/drawing/2014/main" val="2109597545"/>
                    </a:ext>
                  </a:extLst>
                </a:gridCol>
                <a:gridCol w="946531">
                  <a:extLst>
                    <a:ext uri="{9D8B030D-6E8A-4147-A177-3AD203B41FA5}">
                      <a16:colId xmlns:a16="http://schemas.microsoft.com/office/drawing/2014/main" val="3957641659"/>
                    </a:ext>
                  </a:extLst>
                </a:gridCol>
                <a:gridCol w="1183165">
                  <a:extLst>
                    <a:ext uri="{9D8B030D-6E8A-4147-A177-3AD203B41FA5}">
                      <a16:colId xmlns:a16="http://schemas.microsoft.com/office/drawing/2014/main" val="1772497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Entidades del Sector: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89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Tecnología de Información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33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GC00A10100001D GASTOS ADMINISTRATIVOS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951.917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529.141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191.253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582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GC00A10100004D REMUNERACION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509.390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400.379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400.379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768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1.461.307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929.520 </a:t>
                      </a:r>
                      <a:endParaRPr lang="es-EC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591.632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66457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996932" y="4199841"/>
            <a:ext cx="969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632753"/>
            <a:r>
              <a:rPr kumimoji="1" lang="es-EC" sz="1400" dirty="0" smtClean="0">
                <a:solidFill>
                  <a:prstClr val="black"/>
                </a:solidFill>
                <a:cs typeface="Calibri" panose="020F0502020204030204" pitchFamily="34" charset="0"/>
              </a:rPr>
              <a:t>* Los </a:t>
            </a:r>
            <a:r>
              <a:rPr kumimoji="1" lang="es-EC" sz="1400" dirty="0">
                <a:solidFill>
                  <a:prstClr val="black"/>
                </a:solidFill>
                <a:cs typeface="Calibri" panose="020F0502020204030204" pitchFamily="34" charset="0"/>
              </a:rPr>
              <a:t>valores corresponden a los traspasados de la DMI a la  Secretaría de Tecnologías de la Información y Comunicación (STIC), en cumplimiento de la Resolución Nro. AQ 050-2022.</a:t>
            </a:r>
          </a:p>
        </p:txBody>
      </p:sp>
    </p:spTree>
    <p:extLst>
      <p:ext uri="{BB962C8B-B14F-4D97-AF65-F5344CB8AC3E}">
        <p14:creationId xmlns:p14="http://schemas.microsoft.com/office/powerpoint/2010/main" val="111635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1152940" y="2591573"/>
            <a:ext cx="10508736" cy="112371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+mj-lt"/>
              </a:rPr>
              <a:t>Anticipos </a:t>
            </a:r>
            <a:r>
              <a:rPr lang="es-MX" sz="2000" b="1" dirty="0">
                <a:latin typeface="+mj-lt"/>
              </a:rPr>
              <a:t>no </a:t>
            </a:r>
            <a:r>
              <a:rPr lang="es-MX" sz="2000" b="1" dirty="0" smtClean="0">
                <a:latin typeface="+mj-lt"/>
              </a:rPr>
              <a:t>Devengados (espacios presupuestarios): </a:t>
            </a:r>
            <a:r>
              <a:rPr lang="es-MX" sz="2000" dirty="0" smtClean="0">
                <a:latin typeface="+mj-lt"/>
              </a:rPr>
              <a:t>Saldos </a:t>
            </a:r>
            <a:r>
              <a:rPr lang="es-MX" sz="2000" dirty="0">
                <a:latin typeface="+mj-lt"/>
              </a:rPr>
              <a:t>de anticipos entregados no </a:t>
            </a:r>
            <a:r>
              <a:rPr lang="es-MX" sz="2000" dirty="0" smtClean="0">
                <a:latin typeface="+mj-lt"/>
              </a:rPr>
              <a:t>devengados en periodos anteriores, a </a:t>
            </a:r>
            <a:r>
              <a:rPr lang="es-MX" sz="2000" dirty="0">
                <a:latin typeface="+mj-lt"/>
              </a:rPr>
              <a:t>fin que pueda realizarse la convalidación del compromiso en el presupuesto vigente y la aplicación del devengado cuando corresponda</a:t>
            </a:r>
            <a:r>
              <a:rPr lang="es-MX" sz="2000" dirty="0" smtClean="0">
                <a:latin typeface="+mj-lt"/>
              </a:rPr>
              <a:t>.</a:t>
            </a:r>
            <a:endParaRPr lang="es-MX" sz="2000" dirty="0">
              <a:latin typeface="+mj-lt"/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04799" y="786146"/>
            <a:ext cx="2779595" cy="746454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DEFINICIONES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52940" y="1914477"/>
            <a:ext cx="10508736" cy="442674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+mj-lt"/>
              </a:rPr>
              <a:t>Recaudado (ingresos): </a:t>
            </a:r>
            <a:r>
              <a:rPr lang="es-MX" sz="2000" dirty="0" smtClean="0">
                <a:latin typeface="+mj-lt"/>
              </a:rPr>
              <a:t>Es lo efectivamente cobrado.</a:t>
            </a:r>
            <a:endParaRPr lang="es-MX" sz="2000" dirty="0">
              <a:latin typeface="+mj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52940" y="4092822"/>
            <a:ext cx="10508736" cy="112371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+mj-lt"/>
              </a:rPr>
              <a:t>Devengado: </a:t>
            </a:r>
            <a:r>
              <a:rPr lang="es-MX" sz="2000" dirty="0" smtClean="0">
                <a:latin typeface="+mj-lt"/>
              </a:rPr>
              <a:t>Reconoce una </a:t>
            </a:r>
            <a:r>
              <a:rPr lang="es-MX" sz="2000" dirty="0">
                <a:latin typeface="+mj-lt"/>
              </a:rPr>
              <a:t>obligación con un tercero como consecuencia de la recepción de bienes, servicios u obras adquiridos por autoridad competente, mediante acto administrativo válido, haya habido o no compromiso previo</a:t>
            </a:r>
            <a:r>
              <a:rPr lang="es-MX" sz="20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6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86678" y="1766469"/>
            <a:ext cx="9912626" cy="1464231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+mj-lt"/>
              </a:rPr>
              <a:t>Comprometido: </a:t>
            </a:r>
            <a:r>
              <a:rPr lang="es-MX" sz="2000" dirty="0" smtClean="0">
                <a:latin typeface="+mj-lt"/>
              </a:rPr>
              <a:t>Afectación </a:t>
            </a:r>
            <a:r>
              <a:rPr lang="es-MX" sz="2000" dirty="0">
                <a:latin typeface="+mj-lt"/>
              </a:rPr>
              <a:t>a la asignación del presupuesto vigente como consecuencia del acto administrativo expreso</a:t>
            </a:r>
            <a:r>
              <a:rPr lang="es-MX" sz="2000" dirty="0" smtClean="0">
                <a:latin typeface="+mj-lt"/>
              </a:rPr>
              <a:t>, </a:t>
            </a:r>
            <a:r>
              <a:rPr lang="es-MX" sz="2000" dirty="0">
                <a:latin typeface="+mj-lt"/>
              </a:rPr>
              <a:t>por el que conviene con terceros la provisión de bienes, servicios y obras, o la entrega de transferencias o subvenciones sin contraprestación, con cargo al presupuesto vigente</a:t>
            </a:r>
            <a:r>
              <a:rPr lang="es-MX" sz="2000" dirty="0" smtClean="0">
                <a:latin typeface="+mj-lt"/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86678" y="3513901"/>
            <a:ext cx="9912626" cy="783193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+mj-lt"/>
              </a:rPr>
              <a:t>Ejecutado: </a:t>
            </a:r>
            <a:r>
              <a:rPr lang="es-MX" sz="2000" dirty="0" smtClean="0">
                <a:latin typeface="+mj-lt"/>
              </a:rPr>
              <a:t>Relación entre el devengado y codificado (%), respecto del uso </a:t>
            </a:r>
            <a:r>
              <a:rPr lang="es-MX" sz="2000" dirty="0">
                <a:latin typeface="+mj-lt"/>
              </a:rPr>
              <a:t>de los recursos humanos, materiales, físicos y financieros asignados en el </a:t>
            </a:r>
            <a:r>
              <a:rPr lang="es-MX" sz="2000" dirty="0" smtClean="0">
                <a:latin typeface="+mj-lt"/>
              </a:rPr>
              <a:t>presupuesto.</a:t>
            </a:r>
            <a:endParaRPr lang="es-MX" sz="2000" dirty="0">
              <a:latin typeface="+mj-lt"/>
            </a:endParaRPr>
          </a:p>
        </p:txBody>
      </p:sp>
      <p:sp>
        <p:nvSpPr>
          <p:cNvPr id="6" name="Proceso alternativo 5"/>
          <p:cNvSpPr/>
          <p:nvPr/>
        </p:nvSpPr>
        <p:spPr>
          <a:xfrm>
            <a:off x="304799" y="786146"/>
            <a:ext cx="2779595" cy="746454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DEFINICIONES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87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7593299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INGRESOS CONSOLIDADO DEL GADDMQ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104142" y="4419599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632753"/>
            <a:r>
              <a:rPr kumimoji="1" lang="es-MX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Fuente: SIPARI </a:t>
            </a:r>
          </a:p>
          <a:p>
            <a:pPr defTabSz="1632753"/>
            <a:r>
              <a:rPr kumimoji="1" lang="es-MX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Elaborado: Unidad de Presupuesto </a:t>
            </a:r>
            <a:endParaRPr kumimoji="1" lang="es-MX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44232"/>
              </p:ext>
            </p:extLst>
          </p:nvPr>
        </p:nvGraphicFramePr>
        <p:xfrm>
          <a:off x="1104142" y="2123729"/>
          <a:ext cx="9868659" cy="2295870"/>
        </p:xfrm>
        <a:graphic>
          <a:graphicData uri="http://schemas.openxmlformats.org/drawingml/2006/table">
            <a:tbl>
              <a:tblPr/>
              <a:tblGrid>
                <a:gridCol w="3827268">
                  <a:extLst>
                    <a:ext uri="{9D8B030D-6E8A-4147-A177-3AD203B41FA5}">
                      <a16:colId xmlns:a16="http://schemas.microsoft.com/office/drawing/2014/main" val="2013282833"/>
                    </a:ext>
                  </a:extLst>
                </a:gridCol>
                <a:gridCol w="2013797">
                  <a:extLst>
                    <a:ext uri="{9D8B030D-6E8A-4147-A177-3AD203B41FA5}">
                      <a16:colId xmlns:a16="http://schemas.microsoft.com/office/drawing/2014/main" val="3020279421"/>
                    </a:ext>
                  </a:extLst>
                </a:gridCol>
                <a:gridCol w="2013797">
                  <a:extLst>
                    <a:ext uri="{9D8B030D-6E8A-4147-A177-3AD203B41FA5}">
                      <a16:colId xmlns:a16="http://schemas.microsoft.com/office/drawing/2014/main" val="1364778819"/>
                    </a:ext>
                  </a:extLst>
                </a:gridCol>
                <a:gridCol w="2013797">
                  <a:extLst>
                    <a:ext uri="{9D8B030D-6E8A-4147-A177-3AD203B41FA5}">
                      <a16:colId xmlns:a16="http://schemas.microsoft.com/office/drawing/2014/main" val="3128016147"/>
                    </a:ext>
                  </a:extLst>
                </a:gridCol>
              </a:tblGrid>
              <a:tr h="7476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INICIAL</a:t>
                      </a:r>
                      <a:b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(ORD. PMU 006-2021)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REFORMA 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CODIFICADO REFORMADO </a:t>
                      </a:r>
                      <a:b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(ORD. PMU 007-2022)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791196"/>
                  </a:ext>
                </a:extLst>
              </a:tr>
              <a:tr h="309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GADDMQ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703.159.100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118.098.380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821.257.480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435032"/>
                  </a:ext>
                </a:extLst>
              </a:tr>
              <a:tr h="309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ESPACIOS PRESUPUESTARIOS GADDMQ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25.810.543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-18.937.579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6.872.965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377001"/>
                  </a:ext>
                </a:extLst>
              </a:tr>
              <a:tr h="309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PPLMQ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19.983.764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16.942.217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36.925.981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957008"/>
                  </a:ext>
                </a:extLst>
              </a:tr>
              <a:tr h="309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ESPACIOS PRESUPUESTARIOS PPLMQ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82.006.128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14.800.343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96.806.471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660775"/>
                  </a:ext>
                </a:extLst>
              </a:tr>
              <a:tr h="309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GADDMQ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830.959.535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130.903.362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961.862.897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54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471533" y="1067779"/>
            <a:ext cx="10492953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INGRESOS </a:t>
            </a:r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CONSOLIDADO DEL GADDMQ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003300" y="4729957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632753"/>
            <a:r>
              <a:rPr kumimoji="1" lang="es-MX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Fuente: SIPARI </a:t>
            </a:r>
          </a:p>
          <a:p>
            <a:pPr defTabSz="1632753"/>
            <a:r>
              <a:rPr kumimoji="1" lang="es-MX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Elaborado: Unidad de Presupuesto </a:t>
            </a:r>
            <a:endParaRPr kumimoji="1" lang="es-MX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03300" y="5362666"/>
            <a:ext cx="1018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1632753">
              <a:buFont typeface="Arial" panose="020B0604020202020204" pitchFamily="34" charset="0"/>
              <a:buChar char="•"/>
            </a:pPr>
            <a:r>
              <a:rPr kumimoji="1" lang="es-MX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espacios presupuestarios no se devengan ni se recaudan por lo tanto no se procede  cálculo de ejecución del devengado y </a:t>
            </a:r>
            <a:r>
              <a:rPr kumimoji="1" lang="es-MX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recaudado, conforme a la “</a:t>
            </a:r>
            <a:r>
              <a:rPr kumimoji="1" lang="es-ES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NTP </a:t>
            </a:r>
            <a:r>
              <a:rPr kumimoji="1" lang="es-E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19. MODIFICACIONES PRESUPUESTARIAS ESPECÍFICAS, Anticipos no </a:t>
            </a:r>
            <a:r>
              <a:rPr kumimoji="1" lang="es-ES" sz="1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Devengados” de la </a:t>
            </a:r>
            <a:r>
              <a:rPr lang="es-ES" sz="1400" dirty="0" smtClean="0"/>
              <a:t>Normativa del Sistema Nacional de las Finanzas Públicas.</a:t>
            </a:r>
            <a:endParaRPr lang="es-MX" sz="1400" i="1" dirty="0"/>
          </a:p>
          <a:p>
            <a:pPr defTabSz="1632753"/>
            <a:endParaRPr kumimoji="1" lang="es-MX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831325"/>
              </p:ext>
            </p:extLst>
          </p:nvPr>
        </p:nvGraphicFramePr>
        <p:xfrm>
          <a:off x="1003300" y="2469930"/>
          <a:ext cx="10185400" cy="2260027"/>
        </p:xfrm>
        <a:graphic>
          <a:graphicData uri="http://schemas.openxmlformats.org/drawingml/2006/table">
            <a:tbl>
              <a:tblPr/>
              <a:tblGrid>
                <a:gridCol w="3910381">
                  <a:extLst>
                    <a:ext uri="{9D8B030D-6E8A-4147-A177-3AD203B41FA5}">
                      <a16:colId xmlns:a16="http://schemas.microsoft.com/office/drawing/2014/main" val="1301373004"/>
                    </a:ext>
                  </a:extLst>
                </a:gridCol>
                <a:gridCol w="2018671">
                  <a:extLst>
                    <a:ext uri="{9D8B030D-6E8A-4147-A177-3AD203B41FA5}">
                      <a16:colId xmlns:a16="http://schemas.microsoft.com/office/drawing/2014/main" val="1298767339"/>
                    </a:ext>
                  </a:extLst>
                </a:gridCol>
                <a:gridCol w="1590179">
                  <a:extLst>
                    <a:ext uri="{9D8B030D-6E8A-4147-A177-3AD203B41FA5}">
                      <a16:colId xmlns:a16="http://schemas.microsoft.com/office/drawing/2014/main" val="1739885153"/>
                    </a:ext>
                  </a:extLst>
                </a:gridCol>
                <a:gridCol w="545930">
                  <a:extLst>
                    <a:ext uri="{9D8B030D-6E8A-4147-A177-3AD203B41FA5}">
                      <a16:colId xmlns:a16="http://schemas.microsoft.com/office/drawing/2014/main" val="3077946067"/>
                    </a:ext>
                  </a:extLst>
                </a:gridCol>
                <a:gridCol w="1536221">
                  <a:extLst>
                    <a:ext uri="{9D8B030D-6E8A-4147-A177-3AD203B41FA5}">
                      <a16:colId xmlns:a16="http://schemas.microsoft.com/office/drawing/2014/main" val="1496047414"/>
                    </a:ext>
                  </a:extLst>
                </a:gridCol>
                <a:gridCol w="584018">
                  <a:extLst>
                    <a:ext uri="{9D8B030D-6E8A-4147-A177-3AD203B41FA5}">
                      <a16:colId xmlns:a16="http://schemas.microsoft.com/office/drawing/2014/main" val="2675933721"/>
                    </a:ext>
                  </a:extLst>
                </a:gridCol>
              </a:tblGrid>
              <a:tr h="67948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CODIFICADO REFORMADO </a:t>
                      </a:r>
                      <a:br>
                        <a:rPr lang="es-EC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(ORD. PMU 007-2022)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DEVENGADO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%DEV.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RECAUDADO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% REC.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704159"/>
                  </a:ext>
                </a:extLst>
              </a:tr>
              <a:tr h="310200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GADDMQ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821.257.480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748.100.431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>
                          <a:effectLst/>
                          <a:latin typeface="Calibri Light" panose="020F0302020204030204" pitchFamily="34" charset="0"/>
                        </a:rPr>
                        <a:t>91%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623.646.735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>
                          <a:effectLst/>
                          <a:latin typeface="Calibri Light" panose="020F0302020204030204" pitchFamily="34" charset="0"/>
                        </a:rPr>
                        <a:t>76%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495374"/>
                  </a:ext>
                </a:extLst>
              </a:tr>
              <a:tr h="310200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ESPACIOS PRESUPUESTARIOS GADDMQ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6.872.965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352040"/>
                  </a:ext>
                </a:extLst>
              </a:tr>
              <a:tr h="310200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Calibri Light" panose="020F0302020204030204" pitchFamily="34" charset="0"/>
                        </a:rPr>
                        <a:t>PPLMQ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36.925.981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18.591.328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>
                          <a:effectLst/>
                          <a:latin typeface="Calibri Light" panose="020F0302020204030204" pitchFamily="34" charset="0"/>
                        </a:rPr>
                        <a:t>50%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10.000.000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27%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670233"/>
                  </a:ext>
                </a:extLst>
              </a:tr>
              <a:tr h="310200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Calibri Light" panose="020F0302020204030204" pitchFamily="34" charset="0"/>
                        </a:rPr>
                        <a:t>ESPACIOS PRESUPUESTARIOS PPLMQ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96.806.471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68186"/>
                  </a:ext>
                </a:extLst>
              </a:tr>
              <a:tr h="3397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TOTAL GADDMQ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961.862.897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766.691.759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633.646.735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06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23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7593299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INGRESOS SIN PPLMQ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27963" y="5525901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632753"/>
            <a:r>
              <a:rPr kumimoji="1" lang="es-MX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Fuente: SIPARI </a:t>
            </a:r>
          </a:p>
          <a:p>
            <a:pPr defTabSz="1632753"/>
            <a:r>
              <a:rPr kumimoji="1" lang="es-MX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Elaborado: Unidad de Presupuesto </a:t>
            </a:r>
            <a:endParaRPr kumimoji="1" lang="es-MX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37738"/>
              </p:ext>
            </p:extLst>
          </p:nvPr>
        </p:nvGraphicFramePr>
        <p:xfrm>
          <a:off x="733981" y="1522632"/>
          <a:ext cx="10515599" cy="4003269"/>
        </p:xfrm>
        <a:graphic>
          <a:graphicData uri="http://schemas.openxmlformats.org/drawingml/2006/table">
            <a:tbl>
              <a:tblPr/>
              <a:tblGrid>
                <a:gridCol w="2287604">
                  <a:extLst>
                    <a:ext uri="{9D8B030D-6E8A-4147-A177-3AD203B41FA5}">
                      <a16:colId xmlns:a16="http://schemas.microsoft.com/office/drawing/2014/main" val="2656577505"/>
                    </a:ext>
                  </a:extLst>
                </a:gridCol>
                <a:gridCol w="1279091">
                  <a:extLst>
                    <a:ext uri="{9D8B030D-6E8A-4147-A177-3AD203B41FA5}">
                      <a16:colId xmlns:a16="http://schemas.microsoft.com/office/drawing/2014/main" val="3781744126"/>
                    </a:ext>
                  </a:extLst>
                </a:gridCol>
                <a:gridCol w="1119204">
                  <a:extLst>
                    <a:ext uri="{9D8B030D-6E8A-4147-A177-3AD203B41FA5}">
                      <a16:colId xmlns:a16="http://schemas.microsoft.com/office/drawing/2014/main" val="1273380643"/>
                    </a:ext>
                  </a:extLst>
                </a:gridCol>
                <a:gridCol w="1143802">
                  <a:extLst>
                    <a:ext uri="{9D8B030D-6E8A-4147-A177-3AD203B41FA5}">
                      <a16:colId xmlns:a16="http://schemas.microsoft.com/office/drawing/2014/main" val="1073789168"/>
                    </a:ext>
                  </a:extLst>
                </a:gridCol>
                <a:gridCol w="1143802">
                  <a:extLst>
                    <a:ext uri="{9D8B030D-6E8A-4147-A177-3AD203B41FA5}">
                      <a16:colId xmlns:a16="http://schemas.microsoft.com/office/drawing/2014/main" val="3708154777"/>
                    </a:ext>
                  </a:extLst>
                </a:gridCol>
                <a:gridCol w="1143802">
                  <a:extLst>
                    <a:ext uri="{9D8B030D-6E8A-4147-A177-3AD203B41FA5}">
                      <a16:colId xmlns:a16="http://schemas.microsoft.com/office/drawing/2014/main" val="4157994812"/>
                    </a:ext>
                  </a:extLst>
                </a:gridCol>
                <a:gridCol w="627246">
                  <a:extLst>
                    <a:ext uri="{9D8B030D-6E8A-4147-A177-3AD203B41FA5}">
                      <a16:colId xmlns:a16="http://schemas.microsoft.com/office/drawing/2014/main" val="1438258552"/>
                    </a:ext>
                  </a:extLst>
                </a:gridCol>
                <a:gridCol w="1143802">
                  <a:extLst>
                    <a:ext uri="{9D8B030D-6E8A-4147-A177-3AD203B41FA5}">
                      <a16:colId xmlns:a16="http://schemas.microsoft.com/office/drawing/2014/main" val="2368911746"/>
                    </a:ext>
                  </a:extLst>
                </a:gridCol>
                <a:gridCol w="627246">
                  <a:extLst>
                    <a:ext uri="{9D8B030D-6E8A-4147-A177-3AD203B41FA5}">
                      <a16:colId xmlns:a16="http://schemas.microsoft.com/office/drawing/2014/main" val="497351582"/>
                    </a:ext>
                  </a:extLst>
                </a:gridCol>
              </a:tblGrid>
              <a:tr h="80947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  <a:t>MUNICIPIO DEL DISTRITO METROPOLITANO DE QUITO</a:t>
                      </a:r>
                      <a:b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  <a:t>INGRESOS SIN PPLMQ</a:t>
                      </a:r>
                      <a:b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  <a:t>AÑO 2022</a:t>
                      </a:r>
                    </a:p>
                  </a:txBody>
                  <a:tcPr marL="9224" marR="9224" marT="9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496763"/>
                  </a:ext>
                </a:extLst>
              </a:tr>
              <a:tr h="338136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Grupo de Ingreso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Asignación inicial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Traspasos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Reformas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Codificado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Devengado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% Dev.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Recaudado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% Rec.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55888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11 IMPUESTOS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184.563.910,00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35.433.595,25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219.997.505,25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230.069.767,57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105%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230.069.767,57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105%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96483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13 TASAS Y CONTRIBUCIONES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50.330.390,00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15.384.360,11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65.714.750,11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89.304.781,77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136%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89.304.781,77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136%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457542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14 VENTA DE BIENES Y SERVICIOS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1.300.000,00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-798.940,00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501.060,00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1.885.686,00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376%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1.885.686,00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376%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514762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17 RENTAS DE INVERSIONES Y MULTAS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24.446.800,00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4.678.659,05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29.125.459,05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50.566.126,46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174%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50.564.525,71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174%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74932"/>
                  </a:ext>
                </a:extLst>
              </a:tr>
              <a:tr h="382685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effectLst/>
                          <a:latin typeface="Calibri Light" panose="020F0302020204030204" pitchFamily="34" charset="0"/>
                        </a:rPr>
                        <a:t>18 TRANSFERENCIAS Y DONACIONES CORRIENTES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1.200.000,00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1.200.000,00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1.110.641,74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93%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1.110.641,74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93%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25005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19 OTROS INGRESOS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1.412.000,00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1.057.314,99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2.469.314,99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3.664.579,79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148%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2.017.859,70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82%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29263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effectLst/>
                          <a:latin typeface="Calibri Light" panose="020F0302020204030204" pitchFamily="34" charset="0"/>
                        </a:rPr>
                        <a:t>24 VENTA DE ACTIVOS NO FINANCIEROS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7.428.000,00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-7.295.068,12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132.931,88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322.289,03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242%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322.289,03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242%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327292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27 RECUPERACIÓN DE </a:t>
                      </a:r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INVERSIONES (*)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58.000.000,00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-58.000.000,00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643714"/>
                  </a:ext>
                </a:extLst>
              </a:tr>
              <a:tr h="382685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28 TRANSFERENCIAS Y DONACIONES DE CAPITAL E INVERS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332.678.000,00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16.672.063,58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349.350.063,58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371.176.559,08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106%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248.371.183,84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71%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355605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37 SALDOS DISPONIBLES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43.000.000,00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58.000.000,00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51.766.395,45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152.766.395,45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510571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effectLst/>
                          <a:latin typeface="Calibri Light" panose="020F0302020204030204" pitchFamily="34" charset="0"/>
                        </a:rPr>
                        <a:t>38 CUENTAS PENDIENTES POR COBRAR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25.810.543,13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-18.937.578,59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 dirty="0">
                          <a:effectLst/>
                          <a:latin typeface="Calibri Light" panose="020F0302020204030204" pitchFamily="34" charset="0"/>
                        </a:rPr>
                        <a:t>6.872.964,54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17513"/>
                  </a:ext>
                </a:extLst>
              </a:tr>
              <a:tr h="245917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Total general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728.969.643,13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99.160.801,72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828.130.444,85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748.100.431,44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90%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623.646.735,36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75%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212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627962" y="5987566"/>
            <a:ext cx="10621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632753"/>
            <a:r>
              <a:rPr kumimoji="1" lang="es-MX" sz="900" dirty="0" smtClean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(*) </a:t>
            </a:r>
            <a:r>
              <a:rPr kumimoji="1" lang="es-MX" sz="1000" dirty="0" smtClean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S</a:t>
            </a:r>
            <a:r>
              <a:rPr lang="es-ES" sz="1200" dirty="0" smtClean="0">
                <a:latin typeface="+mj-lt"/>
              </a:rPr>
              <a:t>e </a:t>
            </a:r>
            <a:r>
              <a:rPr lang="es-ES" sz="1200" dirty="0">
                <a:latin typeface="+mj-lt"/>
              </a:rPr>
              <a:t>consideró en el presupuesto </a:t>
            </a:r>
            <a:r>
              <a:rPr lang="es-ES" sz="1200" dirty="0" smtClean="0">
                <a:latin typeface="+mj-lt"/>
              </a:rPr>
              <a:t>inicial 2022en el grupo 27 </a:t>
            </a:r>
            <a:r>
              <a:rPr lang="es-ES" sz="1200" dirty="0">
                <a:latin typeface="+mj-lt"/>
              </a:rPr>
              <a:t>un valor de USD 58.0 millones por concepto de Bonos del Estado (1 año). A la fecha de vencimiento del plazo (5 de abril de 2022), este Bono se efectiviza recibiendo la respectiva acreditación en la cuenta del Banco Central del </a:t>
            </a:r>
            <a:r>
              <a:rPr lang="es-ES" sz="1200" dirty="0" smtClean="0">
                <a:latin typeface="+mj-lt"/>
              </a:rPr>
              <a:t>GADDMQ</a:t>
            </a:r>
            <a:r>
              <a:rPr lang="es-ES" sz="1200" dirty="0">
                <a:latin typeface="+mj-lt"/>
              </a:rPr>
              <a:t>, por lo tanto, este ingreso se considera como un saldo disponible en la partida presupuestaria 37.01.02 “De Fondos de </a:t>
            </a:r>
            <a:r>
              <a:rPr lang="es-ES" sz="1200" dirty="0" smtClean="0">
                <a:latin typeface="+mj-lt"/>
              </a:rPr>
              <a:t>Autogestión”.</a:t>
            </a:r>
            <a:endParaRPr kumimoji="1" lang="es-MX" sz="1000" dirty="0">
              <a:solidFill>
                <a:prstClr val="black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7593299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INGRESOS PPLMQ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530088" y="3979973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632753"/>
            <a:r>
              <a:rPr kumimoji="1" lang="es-MX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Fuente: SIPARI </a:t>
            </a:r>
          </a:p>
          <a:p>
            <a:pPr defTabSz="1632753"/>
            <a:r>
              <a:rPr kumimoji="1" lang="es-MX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Elaborado: Unidad de Presupuesto </a:t>
            </a:r>
            <a:endParaRPr kumimoji="1" lang="es-MX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41492"/>
              </p:ext>
            </p:extLst>
          </p:nvPr>
        </p:nvGraphicFramePr>
        <p:xfrm>
          <a:off x="530088" y="1902370"/>
          <a:ext cx="10894657" cy="2077603"/>
        </p:xfrm>
        <a:graphic>
          <a:graphicData uri="http://schemas.openxmlformats.org/drawingml/2006/table">
            <a:tbl>
              <a:tblPr/>
              <a:tblGrid>
                <a:gridCol w="2370066">
                  <a:extLst>
                    <a:ext uri="{9D8B030D-6E8A-4147-A177-3AD203B41FA5}">
                      <a16:colId xmlns:a16="http://schemas.microsoft.com/office/drawing/2014/main" val="881274380"/>
                    </a:ext>
                  </a:extLst>
                </a:gridCol>
                <a:gridCol w="1325199">
                  <a:extLst>
                    <a:ext uri="{9D8B030D-6E8A-4147-A177-3AD203B41FA5}">
                      <a16:colId xmlns:a16="http://schemas.microsoft.com/office/drawing/2014/main" val="1159592542"/>
                    </a:ext>
                  </a:extLst>
                </a:gridCol>
                <a:gridCol w="1159548">
                  <a:extLst>
                    <a:ext uri="{9D8B030D-6E8A-4147-A177-3AD203B41FA5}">
                      <a16:colId xmlns:a16="http://schemas.microsoft.com/office/drawing/2014/main" val="3686506853"/>
                    </a:ext>
                  </a:extLst>
                </a:gridCol>
                <a:gridCol w="1185033">
                  <a:extLst>
                    <a:ext uri="{9D8B030D-6E8A-4147-A177-3AD203B41FA5}">
                      <a16:colId xmlns:a16="http://schemas.microsoft.com/office/drawing/2014/main" val="2622115718"/>
                    </a:ext>
                  </a:extLst>
                </a:gridCol>
                <a:gridCol w="1185033">
                  <a:extLst>
                    <a:ext uri="{9D8B030D-6E8A-4147-A177-3AD203B41FA5}">
                      <a16:colId xmlns:a16="http://schemas.microsoft.com/office/drawing/2014/main" val="2570358451"/>
                    </a:ext>
                  </a:extLst>
                </a:gridCol>
                <a:gridCol w="1185033">
                  <a:extLst>
                    <a:ext uri="{9D8B030D-6E8A-4147-A177-3AD203B41FA5}">
                      <a16:colId xmlns:a16="http://schemas.microsoft.com/office/drawing/2014/main" val="2253727062"/>
                    </a:ext>
                  </a:extLst>
                </a:gridCol>
                <a:gridCol w="649856">
                  <a:extLst>
                    <a:ext uri="{9D8B030D-6E8A-4147-A177-3AD203B41FA5}">
                      <a16:colId xmlns:a16="http://schemas.microsoft.com/office/drawing/2014/main" val="3318663146"/>
                    </a:ext>
                  </a:extLst>
                </a:gridCol>
                <a:gridCol w="1185033">
                  <a:extLst>
                    <a:ext uri="{9D8B030D-6E8A-4147-A177-3AD203B41FA5}">
                      <a16:colId xmlns:a16="http://schemas.microsoft.com/office/drawing/2014/main" val="428728016"/>
                    </a:ext>
                  </a:extLst>
                </a:gridCol>
                <a:gridCol w="649856">
                  <a:extLst>
                    <a:ext uri="{9D8B030D-6E8A-4147-A177-3AD203B41FA5}">
                      <a16:colId xmlns:a16="http://schemas.microsoft.com/office/drawing/2014/main" val="4243813112"/>
                    </a:ext>
                  </a:extLst>
                </a:gridCol>
              </a:tblGrid>
              <a:tr h="82669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  <a:t>MUNICIPIO DEL DISTRITO METROPOLITANO DE QUITO</a:t>
                      </a:r>
                      <a:b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  <a:t>INGRESOS PPLMQ</a:t>
                      </a:r>
                      <a:b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s-EC" sz="1400" b="1" i="0" u="none" strike="noStrike">
                          <a:effectLst/>
                          <a:latin typeface="Calibri Light" panose="020F0302020204030204" pitchFamily="34" charset="0"/>
                        </a:rPr>
                        <a:t>AÑO 2022</a:t>
                      </a:r>
                    </a:p>
                  </a:txBody>
                  <a:tcPr marL="9224" marR="9224" marT="9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320758"/>
                  </a:ext>
                </a:extLst>
              </a:tr>
              <a:tr h="30457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Grupo de Ingreso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Asignación inicial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Traspasos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Reformas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Codificado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Devengado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% Dev.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Recaudado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% Rec.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579254"/>
                  </a:ext>
                </a:extLst>
              </a:tr>
              <a:tr h="217550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36 FINANCIAMIENTO PÚBLICO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12.946.548,88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14.297.168,70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27.243.717,58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18.591.328,00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68%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10.000.000,00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37%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504810"/>
                  </a:ext>
                </a:extLst>
              </a:tr>
              <a:tr h="217550">
                <a:tc>
                  <a:txBody>
                    <a:bodyPr/>
                    <a:lstStyle/>
                    <a:p>
                      <a:pPr algn="l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37 SALDOS DISPONIBLES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7.037.215,59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2.645.047,91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9.682.263,50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C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115736"/>
                  </a:ext>
                </a:extLst>
              </a:tr>
              <a:tr h="21755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effectLst/>
                          <a:latin typeface="Calibri Light" panose="020F0302020204030204" pitchFamily="34" charset="0"/>
                        </a:rPr>
                        <a:t>38 CUENTAS PENDIENTES POR COBRAR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82.006.127,81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14.800.343,28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100" b="0" i="0" u="none" strike="noStrike">
                          <a:effectLst/>
                          <a:latin typeface="Calibri Light" panose="020F0302020204030204" pitchFamily="34" charset="0"/>
                        </a:rPr>
                        <a:t>96.806.471,09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1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-</a:t>
                      </a:r>
                      <a:endParaRPr lang="es-EC" sz="1100" b="0" i="0" u="none" strike="noStrike" dirty="0" smtClean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C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s-EC" sz="11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224" marR="9224" marT="92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54216"/>
                  </a:ext>
                </a:extLst>
              </a:tr>
              <a:tr h="29369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Total general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101.989.892,28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31.742.559,89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133.732.452,17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18.591.328,00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14%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10.000.000,00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7%</a:t>
                      </a:r>
                    </a:p>
                  </a:txBody>
                  <a:tcPr marL="9224" marR="9224" marT="9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30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alternativo 7"/>
          <p:cNvSpPr/>
          <p:nvPr/>
        </p:nvSpPr>
        <p:spPr>
          <a:xfrm>
            <a:off x="172276" y="843336"/>
            <a:ext cx="10336697" cy="501823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/>
              <a:t>EJECUCIÓN </a:t>
            </a:r>
            <a:r>
              <a:rPr lang="es-ES" sz="3600" dirty="0" smtClean="0"/>
              <a:t>GASTOS CORRIENTE </a:t>
            </a:r>
            <a:r>
              <a:rPr lang="es-ES" sz="3600" dirty="0"/>
              <a:t>GADDMQ 2022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333950" y="4592977"/>
            <a:ext cx="3234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632753"/>
            <a:r>
              <a:rPr kumimoji="1" lang="es-MX" sz="1200" dirty="0">
                <a:solidFill>
                  <a:srgbClr val="000000"/>
                </a:solidFill>
                <a:cs typeface="Calibri Light" panose="020F0302020204030204" pitchFamily="34" charset="0"/>
              </a:rPr>
              <a:t>Fuente: SIPARI </a:t>
            </a:r>
          </a:p>
          <a:p>
            <a:pPr defTabSz="1632753"/>
            <a:r>
              <a:rPr kumimoji="1" lang="es-MX" sz="1200" dirty="0">
                <a:solidFill>
                  <a:srgbClr val="000000"/>
                </a:solidFill>
                <a:cs typeface="Calibri Light" panose="020F0302020204030204" pitchFamily="34" charset="0"/>
              </a:rPr>
              <a:t>Elaborado: Unidad de Presupuesto </a:t>
            </a:r>
            <a:endParaRPr kumimoji="1" lang="es-MX" sz="1200" dirty="0">
              <a:solidFill>
                <a:prstClr val="black"/>
              </a:solidFill>
              <a:cs typeface="Calibri Light" panose="020F0302020204030204" pitchFamily="34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1828"/>
              </p:ext>
            </p:extLst>
          </p:nvPr>
        </p:nvGraphicFramePr>
        <p:xfrm>
          <a:off x="1453219" y="2524147"/>
          <a:ext cx="9601141" cy="1968985"/>
        </p:xfrm>
        <a:graphic>
          <a:graphicData uri="http://schemas.openxmlformats.org/drawingml/2006/table">
            <a:tbl>
              <a:tblPr/>
              <a:tblGrid>
                <a:gridCol w="2049749">
                  <a:extLst>
                    <a:ext uri="{9D8B030D-6E8A-4147-A177-3AD203B41FA5}">
                      <a16:colId xmlns:a16="http://schemas.microsoft.com/office/drawing/2014/main" val="3477146707"/>
                    </a:ext>
                  </a:extLst>
                </a:gridCol>
                <a:gridCol w="1821644">
                  <a:extLst>
                    <a:ext uri="{9D8B030D-6E8A-4147-A177-3AD203B41FA5}">
                      <a16:colId xmlns:a16="http://schemas.microsoft.com/office/drawing/2014/main" val="2541158909"/>
                    </a:ext>
                  </a:extLst>
                </a:gridCol>
                <a:gridCol w="1986782">
                  <a:extLst>
                    <a:ext uri="{9D8B030D-6E8A-4147-A177-3AD203B41FA5}">
                      <a16:colId xmlns:a16="http://schemas.microsoft.com/office/drawing/2014/main" val="3124389255"/>
                    </a:ext>
                  </a:extLst>
                </a:gridCol>
                <a:gridCol w="1386776">
                  <a:extLst>
                    <a:ext uri="{9D8B030D-6E8A-4147-A177-3AD203B41FA5}">
                      <a16:colId xmlns:a16="http://schemas.microsoft.com/office/drawing/2014/main" val="2207038949"/>
                    </a:ext>
                  </a:extLst>
                </a:gridCol>
                <a:gridCol w="1228190">
                  <a:extLst>
                    <a:ext uri="{9D8B030D-6E8A-4147-A177-3AD203B41FA5}">
                      <a16:colId xmlns:a16="http://schemas.microsoft.com/office/drawing/2014/main" val="833169929"/>
                    </a:ext>
                  </a:extLst>
                </a:gridCol>
                <a:gridCol w="1128000">
                  <a:extLst>
                    <a:ext uri="{9D8B030D-6E8A-4147-A177-3AD203B41FA5}">
                      <a16:colId xmlns:a16="http://schemas.microsoft.com/office/drawing/2014/main" val="877492273"/>
                    </a:ext>
                  </a:extLst>
                </a:gridCol>
              </a:tblGrid>
              <a:tr h="9745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kumimoji="1" lang="es-EC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Tipo </a:t>
                      </a:r>
                      <a:r>
                        <a:rPr kumimoji="1" lang="es-EC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 Gasto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kumimoji="1" lang="es-EC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s-EC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Codificado </a:t>
                      </a:r>
                    </a:p>
                    <a:p>
                      <a:pPr algn="ctr" fontAlgn="t"/>
                      <a:r>
                        <a:rPr kumimoji="1" lang="es-EC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USD $ </a:t>
                      </a:r>
                      <a:endParaRPr kumimoji="1" lang="es-EC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kumimoji="1" lang="es-EC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s-EC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Comprometido </a:t>
                      </a:r>
                    </a:p>
                    <a:p>
                      <a:pPr algn="ctr" fontAlgn="t"/>
                      <a:r>
                        <a:rPr kumimoji="1" lang="es-EC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USD $</a:t>
                      </a:r>
                      <a:endParaRPr kumimoji="1" lang="es-EC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kumimoji="1" lang="es-EC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 </a:t>
                      </a:r>
                      <a:endParaRPr kumimoji="1" lang="es-EC" sz="1600" b="1" i="0" u="none" strike="noStrike" kern="1200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1" lang="es-EC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Comprometido </a:t>
                      </a:r>
                      <a:endParaRPr kumimoji="1" lang="es-EC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kumimoji="1" lang="es-EC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Devengado </a:t>
                      </a:r>
                    </a:p>
                    <a:p>
                      <a:pPr algn="ctr" fontAlgn="t"/>
                      <a:r>
                        <a:rPr kumimoji="1" lang="es-EC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USD $</a:t>
                      </a:r>
                      <a:endParaRPr kumimoji="1" lang="es-EC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ctr" fontAlgn="t"/>
                      <a:r>
                        <a:rPr kumimoji="1" lang="es-EC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 </a:t>
                      </a:r>
                      <a:endParaRPr kumimoji="1" lang="es-EC" sz="1600" b="1" i="0" u="none" strike="noStrike" kern="1200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1" lang="es-EC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Ejecución</a:t>
                      </a:r>
                      <a:r>
                        <a:rPr kumimoji="1" lang="es-EC" sz="11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Presupuestaria</a:t>
                      </a:r>
                      <a:endParaRPr kumimoji="1" lang="es-EC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591621"/>
                  </a:ext>
                </a:extLst>
              </a:tr>
              <a:tr h="49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algn="l" fontAlgn="t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GASTOS</a:t>
                      </a:r>
                      <a:r>
                        <a:rPr kumimoji="1" lang="es-EC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ADMINISTRATIVOS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105.820.261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89.566.119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83.556.287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211931"/>
                  </a:ext>
                </a:extLst>
              </a:tr>
              <a:tr h="49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l" defTabSz="1632753" rtl="0" eaLnBrk="1" fontAlgn="t" latinLnBrk="0" hangingPunct="1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GASTOS REMUNERACIONES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210.851.527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179.108.370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179.076.232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"/>
                          <a:ea typeface="Spica Neue"/>
                        </a:defRPr>
                      </a:lvl9pPr>
                    </a:lstStyle>
                    <a:p>
                      <a:pPr marL="0" algn="r" defTabSz="1632753" rtl="0" eaLnBrk="1" fontAlgn="t" latinLnBrk="0" hangingPunct="1"/>
                      <a:r>
                        <a:rPr kumimoji="1" lang="es-EC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008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2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2828</Words>
  <Application>Microsoft Office PowerPoint</Application>
  <PresentationFormat>Panorámica</PresentationFormat>
  <Paragraphs>1350</Paragraphs>
  <Slides>28</Slides>
  <Notes>3</Notes>
  <HiddenSlides>17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Spica Neue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Daissy Tatiana Machuca Campos</cp:lastModifiedBy>
  <cp:revision>55</cp:revision>
  <dcterms:created xsi:type="dcterms:W3CDTF">2021-11-10T13:34:17Z</dcterms:created>
  <dcterms:modified xsi:type="dcterms:W3CDTF">2023-01-30T17:53:13Z</dcterms:modified>
</cp:coreProperties>
</file>