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4" r:id="rId4"/>
    <p:sldId id="305" r:id="rId5"/>
    <p:sldId id="307" r:id="rId6"/>
    <p:sldId id="303" r:id="rId7"/>
    <p:sldId id="312" r:id="rId8"/>
    <p:sldId id="285" r:id="rId9"/>
    <p:sldId id="261" r:id="rId10"/>
    <p:sldId id="264" r:id="rId11"/>
    <p:sldId id="306" r:id="rId12"/>
    <p:sldId id="262" r:id="rId13"/>
    <p:sldId id="268" r:id="rId14"/>
    <p:sldId id="311" r:id="rId15"/>
    <p:sldId id="265" r:id="rId16"/>
    <p:sldId id="263" r:id="rId17"/>
    <p:sldId id="258" r:id="rId18"/>
    <p:sldId id="259" r:id="rId1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Del Valle" initials="MDV" lastIdx="1" clrIdx="0">
    <p:extLst>
      <p:ext uri="{19B8F6BF-5375-455C-9EA6-DF929625EA0E}">
        <p15:presenceInfo xmlns:p15="http://schemas.microsoft.com/office/powerpoint/2012/main" userId="Monica Del Va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9" autoAdjust="0"/>
    <p:restoredTop sz="94249" autoAdjust="0"/>
  </p:normalViewPr>
  <p:slideViewPr>
    <p:cSldViewPr snapToGrid="0" snapToObjects="1">
      <p:cViewPr varScale="1">
        <p:scale>
          <a:sx n="78" d="100"/>
          <a:sy n="78" d="100"/>
        </p:scale>
        <p:origin x="77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ica%20Del%20Valle\Desktop\datos%20hist&#243;r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Hoja1!$D$12</c:f>
              <c:strCache>
                <c:ptCount val="1"/>
                <c:pt idx="0">
                  <c:v>Catastro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207729468599078E-3"/>
                  <c:y val="-6.9564552241623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BE-43F8-B33D-B2E248AA2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Hoja1!$C$13:$C$17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Hoja1!$D$13:$D$17</c:f>
              <c:numCache>
                <c:formatCode>General</c:formatCode>
                <c:ptCount val="5"/>
                <c:pt idx="0">
                  <c:v>4381</c:v>
                </c:pt>
                <c:pt idx="1">
                  <c:v>4898</c:v>
                </c:pt>
                <c:pt idx="2">
                  <c:v>4827</c:v>
                </c:pt>
                <c:pt idx="3">
                  <c:v>4919</c:v>
                </c:pt>
                <c:pt idx="4">
                  <c:v>5527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E-43F8-B33D-B2E248AA2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31403776"/>
        <c:axId val="831403360"/>
      </c:barChart>
      <c:lineChart>
        <c:grouping val="standard"/>
        <c:varyColors val="0"/>
        <c:ser>
          <c:idx val="1"/>
          <c:order val="1"/>
          <c:tx>
            <c:strRef>
              <c:f>Hoja1!$E$12</c:f>
              <c:strCache>
                <c:ptCount val="1"/>
                <c:pt idx="0">
                  <c:v>% crecimiento anual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0299057393063454"/>
                      <c:h val="9.7547303978350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5B9-4964-B0EF-786FB91767FE}"/>
                </c:ext>
              </c:extLst>
            </c:dLbl>
            <c:dLbl>
              <c:idx val="1"/>
              <c:layout>
                <c:manualLayout>
                  <c:x val="3.5024154589372025E-2"/>
                  <c:y val="0.10976591991269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BE-43F8-B33D-B2E248AA29A2}"/>
                </c:ext>
              </c:extLst>
            </c:dLbl>
            <c:dLbl>
              <c:idx val="2"/>
              <c:layout>
                <c:manualLayout>
                  <c:x val="1.570048309178744E-2"/>
                  <c:y val="2.165655337292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BE-43F8-B33D-B2E248AA29A2}"/>
                </c:ext>
              </c:extLst>
            </c:dLbl>
            <c:dLbl>
              <c:idx val="3"/>
              <c:layout>
                <c:manualLayout>
                  <c:x val="2.4641902553084558E-2"/>
                  <c:y val="-2.01095349005467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50471772835604E-2"/>
                      <c:h val="9.44535106393603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8BE-43F8-B33D-B2E248AA29A2}"/>
                </c:ext>
              </c:extLst>
            </c:dLbl>
            <c:dLbl>
              <c:idx val="4"/>
              <c:layout>
                <c:manualLayout>
                  <c:x val="-1.0869565217391304E-2"/>
                  <c:y val="9.9001386847675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BE-43F8-B33D-B2E248AA2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Hoja1!$C$13:$C$17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Hoja1!$E$13:$E$17</c:f>
              <c:numCache>
                <c:formatCode>0.0%</c:formatCode>
                <c:ptCount val="5"/>
                <c:pt idx="0" formatCode="General">
                  <c:v>0</c:v>
                </c:pt>
                <c:pt idx="1">
                  <c:v>0.10555328705594121</c:v>
                </c:pt>
                <c:pt idx="2">
                  <c:v>-1.4708928941371453E-2</c:v>
                </c:pt>
                <c:pt idx="3">
                  <c:v>1.870298841227892E-2</c:v>
                </c:pt>
                <c:pt idx="4">
                  <c:v>0.11000542789940293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BE-43F8-B33D-B2E248AA2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354240"/>
        <c:axId val="840855488"/>
      </c:lineChart>
      <c:catAx>
        <c:axId val="8314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31403360"/>
        <c:crosses val="autoZero"/>
        <c:auto val="1"/>
        <c:lblAlgn val="ctr"/>
        <c:lblOffset val="100"/>
        <c:noMultiLvlLbl val="0"/>
      </c:catAx>
      <c:valAx>
        <c:axId val="83140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31403776"/>
        <c:crosses val="autoZero"/>
        <c:crossBetween val="between"/>
      </c:valAx>
      <c:valAx>
        <c:axId val="8408554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98354240"/>
        <c:crosses val="max"/>
        <c:crossBetween val="between"/>
      </c:valAx>
      <c:catAx>
        <c:axId val="698354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0855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7DE34-20B7-461C-B7F4-5D004844F362}" type="doc">
      <dgm:prSet loTypeId="urn:microsoft.com/office/officeart/2008/layout/PictureAccentList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C"/>
        </a:p>
      </dgm:t>
    </dgm:pt>
    <dgm:pt modelId="{6E681A0F-DF09-4807-8F3B-050F83D9F8F9}">
      <dgm:prSet phldrT="[Texto]"/>
      <dgm:spPr/>
      <dgm:t>
        <a:bodyPr/>
        <a:lstStyle/>
        <a:p>
          <a:r>
            <a:rPr lang="es-EC" dirty="0"/>
            <a:t>Reglamento Turístico de Alimentos y Bebidas – Restaurante (EJEMPLO)</a:t>
          </a:r>
        </a:p>
      </dgm:t>
    </dgm:pt>
    <dgm:pt modelId="{E51C26D8-2A52-414B-8648-42CB97A18878}" type="parTrans" cxnId="{60D6F5ED-D736-4ED0-870D-9655CB44C8C1}">
      <dgm:prSet/>
      <dgm:spPr/>
      <dgm:t>
        <a:bodyPr/>
        <a:lstStyle/>
        <a:p>
          <a:endParaRPr lang="es-EC"/>
        </a:p>
      </dgm:t>
    </dgm:pt>
    <dgm:pt modelId="{5E5F134A-4ADA-435D-81B9-B99D85B9A6F0}" type="sibTrans" cxnId="{60D6F5ED-D736-4ED0-870D-9655CB44C8C1}">
      <dgm:prSet/>
      <dgm:spPr/>
      <dgm:t>
        <a:bodyPr/>
        <a:lstStyle/>
        <a:p>
          <a:endParaRPr lang="es-EC"/>
        </a:p>
      </dgm:t>
    </dgm:pt>
    <dgm:pt modelId="{2075AB95-BA6E-41D6-965A-D23A8EB982BE}" type="pres">
      <dgm:prSet presAssocID="{61A7DE34-20B7-461C-B7F4-5D004844F3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F0FCEE1-F175-49E4-87CF-CBE2CCCB18C3}" type="pres">
      <dgm:prSet presAssocID="{6E681A0F-DF09-4807-8F3B-050F83D9F8F9}" presName="root" presStyleCnt="0">
        <dgm:presLayoutVars>
          <dgm:chMax/>
          <dgm:chPref val="4"/>
        </dgm:presLayoutVars>
      </dgm:prSet>
      <dgm:spPr/>
    </dgm:pt>
    <dgm:pt modelId="{55D53E57-40DA-4245-A9AC-EBA0F8A5B5D8}" type="pres">
      <dgm:prSet presAssocID="{6E681A0F-DF09-4807-8F3B-050F83D9F8F9}" presName="rootComposite" presStyleCnt="0">
        <dgm:presLayoutVars/>
      </dgm:prSet>
      <dgm:spPr/>
    </dgm:pt>
    <dgm:pt modelId="{99AF7C6E-8090-4ED0-8D43-554DEEF18D21}" type="pres">
      <dgm:prSet presAssocID="{6E681A0F-DF09-4807-8F3B-050F83D9F8F9}" presName="rootText" presStyleLbl="node0" presStyleIdx="0" presStyleCnt="1" custScaleY="128329">
        <dgm:presLayoutVars>
          <dgm:chMax/>
          <dgm:chPref val="4"/>
        </dgm:presLayoutVars>
      </dgm:prSet>
      <dgm:spPr/>
    </dgm:pt>
    <dgm:pt modelId="{AD200EF4-877C-4D42-A3ED-3BCA6AE78F65}" type="pres">
      <dgm:prSet presAssocID="{6E681A0F-DF09-4807-8F3B-050F83D9F8F9}" presName="childShape" presStyleCnt="0">
        <dgm:presLayoutVars>
          <dgm:chMax val="0"/>
          <dgm:chPref val="0"/>
        </dgm:presLayoutVars>
      </dgm:prSet>
      <dgm:spPr/>
    </dgm:pt>
  </dgm:ptLst>
  <dgm:cxnLst>
    <dgm:cxn modelId="{981CA700-63C2-4FC3-89F2-EB302618241B}" type="presOf" srcId="{6E681A0F-DF09-4807-8F3B-050F83D9F8F9}" destId="{99AF7C6E-8090-4ED0-8D43-554DEEF18D21}" srcOrd="0" destOrd="0" presId="urn:microsoft.com/office/officeart/2008/layout/PictureAccentList"/>
    <dgm:cxn modelId="{ABFB774D-F48D-4BA8-933B-7A873A0A78B5}" type="presOf" srcId="{61A7DE34-20B7-461C-B7F4-5D004844F362}" destId="{2075AB95-BA6E-41D6-965A-D23A8EB982BE}" srcOrd="0" destOrd="0" presId="urn:microsoft.com/office/officeart/2008/layout/PictureAccentList"/>
    <dgm:cxn modelId="{60D6F5ED-D736-4ED0-870D-9655CB44C8C1}" srcId="{61A7DE34-20B7-461C-B7F4-5D004844F362}" destId="{6E681A0F-DF09-4807-8F3B-050F83D9F8F9}" srcOrd="0" destOrd="0" parTransId="{E51C26D8-2A52-414B-8648-42CB97A18878}" sibTransId="{5E5F134A-4ADA-435D-81B9-B99D85B9A6F0}"/>
    <dgm:cxn modelId="{E0E09828-AF1C-493D-ABD5-215052E0E757}" type="presParOf" srcId="{2075AB95-BA6E-41D6-965A-D23A8EB982BE}" destId="{3F0FCEE1-F175-49E4-87CF-CBE2CCCB18C3}" srcOrd="0" destOrd="0" presId="urn:microsoft.com/office/officeart/2008/layout/PictureAccentList"/>
    <dgm:cxn modelId="{716F0355-B78C-4A73-AF34-9018A10091DB}" type="presParOf" srcId="{3F0FCEE1-F175-49E4-87CF-CBE2CCCB18C3}" destId="{55D53E57-40DA-4245-A9AC-EBA0F8A5B5D8}" srcOrd="0" destOrd="0" presId="urn:microsoft.com/office/officeart/2008/layout/PictureAccentList"/>
    <dgm:cxn modelId="{6DB44272-3E33-4B1C-863F-0CA572DA0090}" type="presParOf" srcId="{55D53E57-40DA-4245-A9AC-EBA0F8A5B5D8}" destId="{99AF7C6E-8090-4ED0-8D43-554DEEF18D21}" srcOrd="0" destOrd="0" presId="urn:microsoft.com/office/officeart/2008/layout/PictureAccentList"/>
    <dgm:cxn modelId="{CA384E09-5C5F-4600-A932-6A9695ED5D1B}" type="presParOf" srcId="{3F0FCEE1-F175-49E4-87CF-CBE2CCCB18C3}" destId="{AD200EF4-877C-4D42-A3ED-3BCA6AE78F6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F7C6E-8090-4ED0-8D43-554DEEF18D21}">
      <dsp:nvSpPr>
        <dsp:cNvPr id="0" name=""/>
        <dsp:cNvSpPr/>
      </dsp:nvSpPr>
      <dsp:spPr>
        <a:xfrm>
          <a:off x="0" y="391884"/>
          <a:ext cx="11467474" cy="370227"/>
        </a:xfrm>
        <a:prstGeom prst="roundRect">
          <a:avLst>
            <a:gd name="adj" fmla="val 10000"/>
          </a:avLst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Reglamento Turístico de Alimentos y Bebidas – Restaurante (EJEMPLO)</a:t>
          </a:r>
        </a:p>
      </dsp:txBody>
      <dsp:txXfrm>
        <a:off x="10844" y="402728"/>
        <a:ext cx="11445786" cy="348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45BF0-37BF-483F-B869-4BA3C1E78622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5F8EB-1ECC-4647-9DEA-FF058BB9BBF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528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5F8EB-1ECC-4647-9DEA-FF058BB9BBFD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887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3F2DF-50F8-3D4F-86B3-7DA991C6D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C1E7AE-39FC-CA44-8A69-9C93E8A13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1280BA-49FC-994F-BEFC-00AA9BFC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2F279C-A84D-5E42-A81F-AD5F3266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4DAAB7-7A4D-6741-93F7-95DE51F1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19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C0DB7-7FF1-7640-819A-A975C1B1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199806-1CBC-3F4B-BFEC-D67374A3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F114FB-CE82-F845-A6B1-2AD736B5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9D3C44-4C57-DE48-A1B1-742047FD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A7A53B-324B-FC42-B09D-4361697C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916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7C1A97-EE7A-FA4A-BA79-4144411E3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B5F38E-632D-3948-AF76-8329B9975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84F144-B482-FF47-9BE4-BECB2882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57B255-A955-794A-97A5-20680D99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67F0D9-9316-384E-97F0-0E8BB145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290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463C8-BA3A-3740-B78E-77B17D07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745D5B-11F9-4D47-A0CB-09D9BB207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42FB0A-83E1-7349-B8EC-8C216003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8A98F0-0496-AD47-B30F-58DFE7E1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03ECEE-E3BB-8740-B619-7D7B6BCE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792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92A6A-498F-9847-A5D2-A4992A18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B293F7-D65C-2C48-9533-083563ACD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754214-C3D4-314C-8827-90178E8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4D89AB-37B9-2049-A56E-5BD3CD34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250887-4058-5D4B-B2D7-1FDE683B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036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EFC16-C037-574A-8903-05E742AA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CADB5E-AD7D-8D4C-8DCF-E8D274EAF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8361D2-FC78-0A4E-860D-27EA6F96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DF37B7-6167-B747-A9DE-FBD3FCE6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DAF8CC-EB03-D54F-B13C-97D6375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8C19A2-6C84-464F-9A8F-01680E7E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F741F-3E68-9D47-A127-EF98733D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EFEAB5-3A5C-BC43-B218-8453855C9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94EAF5-42D8-FB44-B949-491BF8137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1F7A81-93EA-004A-BEAD-98D4E7000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CB90A6-B5DC-5B43-A87D-521F32A44F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38B65F-DC3B-C344-9B0B-D8F711B74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6938FD-3BF2-7E43-B566-0AD8523D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A73A54-FECD-A94C-882E-9A482E8B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422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34109-A1C6-A042-BD50-8F7A0582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CDF60E-2C08-DE43-811F-C1ACB935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0E4CCE-C3AD-2442-A0A4-59ED3571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1510F7-324A-994B-869F-85D54214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265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33D7B7-ECBD-5246-BB98-132B2418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0E30865-C700-7446-B695-0F4467F7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0E8DE1-0476-B141-BED6-07D18589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609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7C3BF-7346-134C-B806-87AB1CEB1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BAD67B-26E6-EC4E-AE4C-C4EA20F32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95E422-77C6-9D40-86CB-29EF6D5E7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BA4AEB-6B19-3144-800E-02718013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BCB655-394E-EB4F-809C-BCF5B35A4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A8D0F3-085B-BC43-9306-6339128D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501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C94D0-B53E-5B41-9EDE-1E51657A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C4B916-2BAD-8049-9A89-26F80A944F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466B07-26FD-0440-887D-CEADEC0D7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43FE5D-62EF-794A-8DB7-FC72D6E1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492988-315C-2247-A765-F4F79773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802B2E-4028-0649-B2B4-3D742EE5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7719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9E356E-C99D-E342-8E3E-BA5E006B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2A17B5-BEAB-1C42-9388-C4B114919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951948-410B-D64A-891D-6F40A0E3D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3AC92-1813-5547-A4C9-A9144DB810A4}" type="datetimeFigureOut">
              <a:rPr lang="es-EC" smtClean="0"/>
              <a:t>16/1/2023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BB1D0B-F8F6-A940-AB9B-511AC46F0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E664F7-2911-494B-B734-A04ADA16B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C705E-4274-3846-B4DC-8E3A21418F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039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71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b="1" dirty="0"/>
              <a:t>Trámites de licenciamiento ingresados en el MDMQ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E1FE5-676E-4A4C-8480-28D3E0DD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Ingresos a Quito Turismo: </a:t>
            </a: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el año 2022 ingresaron 2.618 solicitudes de LUAE (Locales nuevos) al componente de Turismo. Se atendió el 92%, el 2023 se continua atendiendo el 08% restante.</a:t>
            </a:r>
          </a:p>
          <a:p>
            <a:pPr algn="just"/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Ingresos al Municipio del Distrito Metropolitano de Quito: </a:t>
            </a: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el año 2022 ingresaron un promedio de 15.000 solicitudes de licenciamiento de actividades turísticas (Locales nuevos), de las cuales solamente el 21% se remitieron a Quito Turismo.</a:t>
            </a:r>
          </a:p>
          <a:p>
            <a:pPr algn="just"/>
            <a:r>
              <a:rPr lang="es-EC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78% de los trámites sin componente de turismo son visitados por la EPMGDT a través de barridos continuos (mapeo y georreferenciación). </a:t>
            </a:r>
          </a:p>
        </p:txBody>
      </p:sp>
    </p:spTree>
    <p:extLst>
      <p:ext uri="{BB962C8B-B14F-4D97-AF65-F5344CB8AC3E}">
        <p14:creationId xmlns:p14="http://schemas.microsoft.com/office/powerpoint/2010/main" val="154091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23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Temporalidad licenciamiento turístico con proceso simplificado mediante la propuesta de ordenanza </a:t>
            </a:r>
          </a:p>
        </p:txBody>
      </p:sp>
    </p:spTree>
    <p:extLst>
      <p:ext uri="{BB962C8B-B14F-4D97-AF65-F5344CB8AC3E}">
        <p14:creationId xmlns:p14="http://schemas.microsoft.com/office/powerpoint/2010/main" val="301424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b="1" dirty="0"/>
              <a:t>Derogatoria Reglamento General de Actividades Turísticas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E1FE5-676E-4A4C-8480-28D3E0DD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543"/>
            <a:ext cx="10515600" cy="3457175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Mediante Decreto Ejecutivo No. 1340, de 13 de mayo de 2021, el Presidente Constitucional de la República a la época, derogó el Reglamento General de Actividades Turísticas. 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el artículo 142 del reglamento derogado se determinaba que, una vez recibida la solicitud,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realizaría la visita de inspección previa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la clasificación; es decir, previo a la emisión del Registro Turístico y la Licencia Metropolitana Única para el Ejercicio de Actividades Económicas (LUAE). 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9236D58-77A6-6026-7426-31673F2E3968}"/>
              </a:ext>
            </a:extLst>
          </p:cNvPr>
          <p:cNvSpPr/>
          <p:nvPr/>
        </p:nvSpPr>
        <p:spPr>
          <a:xfrm>
            <a:off x="1008529" y="5447085"/>
            <a:ext cx="8659906" cy="104579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rgbClr val="FF0000"/>
                </a:solidFill>
              </a:rPr>
              <a:t>Gracias a esta derogatoria la emisión del Registro Turístico en todo el país con excepción al DMQ es inmediata; ya que, no existen ordenanzas a nivel nacional que mantengan la obligatoriedad de inspección previa como ocurre en la ciudad de Quito con el Código Municipal.  </a:t>
            </a:r>
          </a:p>
        </p:txBody>
      </p:sp>
    </p:spTree>
    <p:extLst>
      <p:ext uri="{BB962C8B-B14F-4D97-AF65-F5344CB8AC3E}">
        <p14:creationId xmlns:p14="http://schemas.microsoft.com/office/powerpoint/2010/main" val="38060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s-EC" b="1" dirty="0"/>
              <a:t>Tiempo de proceso de licenciamiento turístico sin inspección previa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81075" y="4867835"/>
            <a:ext cx="10144126" cy="98904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la eliminación de la inspección previa el trámite ordinario de la Licencia Metropolitana Única para el Ejercicio de Actividades Económicas y la emisión del Registro de Turismo, tendrían una reducción promedio de 46 días.</a:t>
            </a:r>
          </a:p>
          <a:p>
            <a:pPr algn="just"/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 embargo, la emisión del Registro Turístico tendrá una duración máxima 10 días y dependerá de la declaración responsable de cumplimiento por parte del interesado.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68C6913-1BC8-4525-8C84-0BE8AE984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794422"/>
              </p:ext>
            </p:extLst>
          </p:nvPr>
        </p:nvGraphicFramePr>
        <p:xfrm>
          <a:off x="981075" y="1806257"/>
          <a:ext cx="10144126" cy="2700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839">
                  <a:extLst>
                    <a:ext uri="{9D8B030D-6E8A-4147-A177-3AD203B41FA5}">
                      <a16:colId xmlns:a16="http://schemas.microsoft.com/office/drawing/2014/main" val="3234863911"/>
                    </a:ext>
                  </a:extLst>
                </a:gridCol>
                <a:gridCol w="1775190">
                  <a:extLst>
                    <a:ext uri="{9D8B030D-6E8A-4147-A177-3AD203B41FA5}">
                      <a16:colId xmlns:a16="http://schemas.microsoft.com/office/drawing/2014/main" val="4145441322"/>
                    </a:ext>
                  </a:extLst>
                </a:gridCol>
                <a:gridCol w="5671097">
                  <a:extLst>
                    <a:ext uri="{9D8B030D-6E8A-4147-A177-3AD203B41FA5}">
                      <a16:colId xmlns:a16="http://schemas.microsoft.com/office/drawing/2014/main" val="1526550904"/>
                    </a:ext>
                  </a:extLst>
                </a:gridCol>
              </a:tblGrid>
              <a:tr h="467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tx1"/>
                          </a:solidFill>
                          <a:effectLst/>
                        </a:rPr>
                        <a:t>PROCESO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Tiempo promedio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Observaciones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697921"/>
                  </a:ext>
                </a:extLst>
              </a:tr>
              <a:tr h="3964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chemeClr val="tx1"/>
                          </a:solidFill>
                          <a:effectLst/>
                        </a:rPr>
                        <a:t>Ingreso trámite LUAE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5 minutos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tx1"/>
                          </a:solidFill>
                          <a:effectLst/>
                        </a:rPr>
                        <a:t>Dependerá exclusivamente del administrado y es un proceso que se realiza en línea.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69758"/>
                  </a:ext>
                </a:extLst>
              </a:tr>
              <a:tr h="345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tx1"/>
                          </a:solidFill>
                          <a:effectLst/>
                        </a:rPr>
                        <a:t>Planificación de primera visita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0 minutos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Se elimina.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961255"/>
                  </a:ext>
                </a:extLst>
              </a:tr>
              <a:tr h="517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Declaración responsable de cumplimiento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 De 10 a 20 minutos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tx1"/>
                          </a:solidFill>
                          <a:effectLst/>
                        </a:rPr>
                        <a:t>Dependerá exclusivamente del administrado y es un proceso que se realiza en línea, el mismo podrá extenderse hasta 10 días en el caso de que el usuario no realice su declaración inmediatamente.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84511"/>
                  </a:ext>
                </a:extLst>
              </a:tr>
              <a:tr h="283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tx1"/>
                          </a:solidFill>
                          <a:effectLst/>
                        </a:rPr>
                        <a:t>Inspección previa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tx1"/>
                          </a:solidFill>
                          <a:effectLst/>
                        </a:rPr>
                        <a:t>Se elimina.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87432"/>
                  </a:ext>
                </a:extLst>
              </a:tr>
              <a:tr h="345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Carga al sistema información y entrega de documentación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Se elimina. 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00884"/>
                  </a:ext>
                </a:extLst>
              </a:tr>
              <a:tr h="345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50">
                          <a:solidFill>
                            <a:schemeClr val="tx1"/>
                          </a:solidFill>
                          <a:effectLst/>
                        </a:rPr>
                        <a:t>Emisión de Registro Turístico y desbloqueo de trámite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50" dirty="0">
                          <a:solidFill>
                            <a:schemeClr val="tx1"/>
                          </a:solidFill>
                          <a:effectLst/>
                        </a:rPr>
                        <a:t>Es inmediato y automático, una vez realizada la declaración responsable de cumplimiento.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80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70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b="1" dirty="0"/>
              <a:t>Actividades sujetas a la eliminación de inspección previa (93%)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E1FE5-676E-4A4C-8480-28D3E0DD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actividades turísticas contempladas en los trámites con procedimiento ordinario son:</a:t>
            </a: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Alojamiento: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Hotel; Hostal; Hostería; Hacienda Turística; </a:t>
            </a: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Lodge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Resort; Refugio; Campamento Turístico; Casa de Huéspedes.</a:t>
            </a:r>
          </a:p>
          <a:p>
            <a:pPr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 de alimentos y bebidas: 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Restaurantes; Cafeterías.</a:t>
            </a:r>
          </a:p>
          <a:p>
            <a:pPr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Transportación: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Transporte turístico aéreo y terrestre. </a:t>
            </a:r>
          </a:p>
          <a:p>
            <a:pPr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Operación e intermediación: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Agencias de Viajes; Organizadoras de eventos, congresos y convenciones. </a:t>
            </a:r>
          </a:p>
          <a:p>
            <a:pPr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Recreación Diversión y Esparcimiento: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Centros de convenciones; Boleras; Pistas de patinaje; Centros de recreación turística; Termas y balnearios; Salas de baile; Peñas.</a:t>
            </a:r>
          </a:p>
          <a:p>
            <a:pPr algn="just"/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7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C" b="1" dirty="0"/>
              <a:t>Actividades NO sujetas a la eliminación de inspección previa (07%)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E1FE5-676E-4A4C-8480-28D3E0DD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047"/>
            <a:ext cx="10515600" cy="3648916"/>
          </a:xfrm>
        </p:spPr>
        <p:txBody>
          <a:bodyPr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es-EC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actividades turísticas contempladas en los trámites con procedimiento especial (CZ1A - CZ1B) son: </a:t>
            </a:r>
            <a:endParaRPr lang="es-E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70000"/>
              </a:lnSpc>
            </a:pPr>
            <a:endParaRPr lang="es-ES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2" algn="just">
              <a:lnSpc>
                <a:spcPct val="70000"/>
              </a:lnSpc>
              <a:spcBef>
                <a:spcPts val="1000"/>
              </a:spcBef>
            </a:pPr>
            <a:r>
              <a:rPr lang="es-EC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Servicio de alimentos y bebidas:  </a:t>
            </a:r>
            <a:r>
              <a:rPr lang="es-EC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Bares; Discotecas. 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2" algn="just">
              <a:lnSpc>
                <a:spcPct val="70000"/>
              </a:lnSpc>
              <a:spcBef>
                <a:spcPts val="1000"/>
              </a:spcBef>
            </a:pPr>
            <a:r>
              <a:rPr lang="es-EC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Recreación Diversión y Esparcimiento: </a:t>
            </a:r>
            <a:r>
              <a:rPr lang="es-EC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Salas de Recepciones y Banquetes.</a:t>
            </a: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C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5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0393"/>
            <a:ext cx="10515600" cy="1325563"/>
          </a:xfrm>
        </p:spPr>
        <p:txBody>
          <a:bodyPr/>
          <a:lstStyle/>
          <a:p>
            <a:pPr algn="just"/>
            <a:r>
              <a:rPr lang="es-ES" b="1" dirty="0"/>
              <a:t>Marco Jurídico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E1FE5-676E-4A4C-8480-28D3E0DD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6010"/>
            <a:ext cx="10515600" cy="2692990"/>
          </a:xfrm>
        </p:spPr>
        <p:txBody>
          <a:bodyPr>
            <a:normAutofit/>
          </a:bodyPr>
          <a:lstStyle/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Constitución de la República del Ecuador;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Ley Orgánica para la Optimización y Eficiencia de Trámites Administrativos;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Ley de Turismo;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Reglamento General a la Ley de Turismo;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Código Orgánico Administrativo;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Acuerdo Ministerial No. 2022-010;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Código Municipal.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0A88AF4-6F67-876B-89AD-EF969C9CF76A}"/>
              </a:ext>
            </a:extLst>
          </p:cNvPr>
          <p:cNvSpPr txBox="1">
            <a:spLocks/>
          </p:cNvSpPr>
          <p:nvPr/>
        </p:nvSpPr>
        <p:spPr>
          <a:xfrm>
            <a:off x="748553" y="30701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b="1" dirty="0"/>
              <a:t>Instituciones Municipales involucradas</a:t>
            </a:r>
            <a:endParaRPr lang="es-EC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44E6A1F-3B68-2341-9767-D5830929893C}"/>
              </a:ext>
            </a:extLst>
          </p:cNvPr>
          <p:cNvSpPr txBox="1">
            <a:spLocks/>
          </p:cNvSpPr>
          <p:nvPr/>
        </p:nvSpPr>
        <p:spPr>
          <a:xfrm>
            <a:off x="927847" y="3986387"/>
            <a:ext cx="10515600" cy="2692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Secretaria de Territorio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Secretaria de Ambiente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Secretaria de Desarrollo Productivo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Agencia Metropolitana de Control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Procuraduría Metropolitana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Metropolitana de Informática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Metropolitana de Servicios Ciudadanos</a:t>
            </a:r>
          </a:p>
          <a:p>
            <a:pPr algn="just"/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Bomberos</a:t>
            </a:r>
          </a:p>
          <a:p>
            <a:pPr algn="just"/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3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s-EC" b="1" dirty="0"/>
              <a:t>Contenido del Proyecto de Ordenanza Metropolitana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E1FE5-676E-4A4C-8480-28D3E0DD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Cuenta con 03 artículos y 05 disposiciones transitorias.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actividades económicas en las categorías turísticos se sujetarán al procedimiento administrativo simplificado, con excepción de las tipologías CZ1A y CZ1B.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Otorga el término de 10 días contados a partir del ingreso del trámite para que el interesado finalice la declaración responsable de cumplimiento.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Establece la inspección posterior a la emisión de la LUAE.</a:t>
            </a:r>
          </a:p>
        </p:txBody>
      </p:sp>
    </p:spTree>
    <p:extLst>
      <p:ext uri="{BB962C8B-B14F-4D97-AF65-F5344CB8AC3E}">
        <p14:creationId xmlns:p14="http://schemas.microsoft.com/office/powerpoint/2010/main" val="91601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01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D63D30-0D34-8845-B5CA-07781676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284" y="2694214"/>
            <a:ext cx="9145437" cy="14695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C" sz="2400" b="1" dirty="0"/>
              <a:t>ORDENANZA METROPOLITANA REFORMATORIA AL CAPÍTULO IV DEL TÍTULO V DEL LIBRO III.6 DEL CÓDIGO MUNICIPAL PARA EL DISTRITO METROPOLITANO DE QUITO, “DE LOS PROCEDIMIENTOS ADMINISTRATIVOS PARA EL OTORGAMIENTO DE LA LUAE”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3609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b="1" dirty="0"/>
              <a:t>Objetivos del Proyecto de Ordenanza </a:t>
            </a:r>
            <a:r>
              <a:rPr lang="es-EC" b="1" dirty="0"/>
              <a:t>Metropolitana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E1FE5-676E-4A4C-8480-28D3E0DD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914"/>
            <a:ext cx="10515600" cy="3860792"/>
          </a:xfrm>
        </p:spPr>
        <p:txBody>
          <a:bodyPr>
            <a:normAutofit/>
          </a:bodyPr>
          <a:lstStyle/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Eliminar los obstáculos normativos que no permiten la simplificación de trámites administrativos.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Eliminación de la inspección previa en trámite de licenciamiento con procedimiento ordinario (Categoría II).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Registro Turístico en línea y respuesta inmediata por parte del componente de turismo al trámite de LUAE.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Obtención de la LUAE con trámite simplificado (Categoría I), con la declaración responsable de cumplimiento por parte del peticionario.</a:t>
            </a: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7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81" y="206746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Antecedentes del Licenciamiento Turístico Actual</a:t>
            </a:r>
            <a:b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C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12E7042-AFB4-01C3-3EDE-7F9D6879DA75}"/>
              </a:ext>
            </a:extLst>
          </p:cNvPr>
          <p:cNvSpPr txBox="1">
            <a:spLocks/>
          </p:cNvSpPr>
          <p:nvPr/>
        </p:nvSpPr>
        <p:spPr>
          <a:xfrm>
            <a:off x="1015181" y="31447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Temporalidad Actual del Licenciamiento Turístico</a:t>
            </a:r>
          </a:p>
        </p:txBody>
      </p:sp>
    </p:spTree>
    <p:extLst>
      <p:ext uri="{BB962C8B-B14F-4D97-AF65-F5344CB8AC3E}">
        <p14:creationId xmlns:p14="http://schemas.microsoft.com/office/powerpoint/2010/main" val="426829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325563"/>
          </a:xfrm>
        </p:spPr>
        <p:txBody>
          <a:bodyPr/>
          <a:lstStyle/>
          <a:p>
            <a:pPr algn="just"/>
            <a:r>
              <a:rPr lang="es-EC" b="1" dirty="0"/>
              <a:t>Estado de Situación Actual Catastro Turístico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8024D0B-FE45-E68E-26A7-F84FF0611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897521"/>
              </p:ext>
            </p:extLst>
          </p:nvPr>
        </p:nvGraphicFramePr>
        <p:xfrm>
          <a:off x="838200" y="1571721"/>
          <a:ext cx="8522110" cy="410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19A3387-BF3C-34DE-7722-93A5A4A2F3C7}"/>
              </a:ext>
            </a:extLst>
          </p:cNvPr>
          <p:cNvSpPr/>
          <p:nvPr/>
        </p:nvSpPr>
        <p:spPr>
          <a:xfrm>
            <a:off x="1008529" y="5795682"/>
            <a:ext cx="8175812" cy="92784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Desde el año 2018 al 2022 el catastro ha incrementado en un 20,7%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/>
              <a:t>Los establecimientos registrados en le DMQ, constituyen el 25% del catastro turístico a nivel nacional.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BF79009-7D17-8F14-BF88-B9D6B5DF8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49954"/>
              </p:ext>
            </p:extLst>
          </p:nvPr>
        </p:nvGraphicFramePr>
        <p:xfrm>
          <a:off x="9947787" y="1345837"/>
          <a:ext cx="1524000" cy="455676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7253554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33611790"/>
                    </a:ext>
                  </a:extLst>
                </a:gridCol>
              </a:tblGrid>
              <a:tr h="1600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100" b="1" dirty="0">
                          <a:effectLst/>
                          <a:latin typeface="Calibri" panose="020F0502020204030204" pitchFamily="34" charset="0"/>
                        </a:rPr>
                        <a:t>ESTABLECIMIENTOS POR ACTIVIDAD Y REPRESENTACIÓN EN PORCENTAJE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ES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03927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>
                          <a:effectLst/>
                          <a:latin typeface="Calibri" panose="020F0502020204030204" pitchFamily="34" charset="0"/>
                        </a:rPr>
                        <a:t>ACTIVIDAD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474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ctr"/>
                      <a:r>
                        <a:rPr lang="es-EC" sz="900" b="0">
                          <a:effectLst/>
                          <a:latin typeface="Calibri" panose="020F0502020204030204" pitchFamily="34" charset="0"/>
                        </a:rPr>
                        <a:t>ALIMENTOS Y BEBIDAS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>
                          <a:effectLst/>
                          <a:latin typeface="Calibri" panose="020F0502020204030204" pitchFamily="34" charset="0"/>
                        </a:rPr>
                        <a:t>64.59%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62031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ctr"/>
                      <a:r>
                        <a:rPr lang="es-EC" sz="900" b="0">
                          <a:effectLst/>
                          <a:latin typeface="Calibri" panose="020F0502020204030204" pitchFamily="34" charset="0"/>
                        </a:rPr>
                        <a:t>OPERACIÓN E INTERMEDIACIÓN TURÍSTICA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>
                          <a:effectLst/>
                          <a:latin typeface="Calibri" panose="020F0502020204030204" pitchFamily="34" charset="0"/>
                        </a:rPr>
                        <a:t>15.14%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728617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ctr"/>
                      <a:r>
                        <a:rPr lang="es-EC" sz="900" b="0">
                          <a:effectLst/>
                          <a:latin typeface="Calibri" panose="020F0502020204030204" pitchFamily="34" charset="0"/>
                        </a:rPr>
                        <a:t>ALOJAMIENTO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>
                          <a:effectLst/>
                          <a:latin typeface="Calibri" panose="020F0502020204030204" pitchFamily="34" charset="0"/>
                        </a:rPr>
                        <a:t>13.65%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320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ctr"/>
                      <a:r>
                        <a:rPr lang="es-ES" sz="900" b="0">
                          <a:effectLst/>
                          <a:latin typeface="Calibri" panose="020F0502020204030204" pitchFamily="34" charset="0"/>
                        </a:rPr>
                        <a:t>RECREACIÓN, DIVERSIÓN Y ESPARCIMIENTO / ALIMENTOS Y BEBIDAS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>
                          <a:effectLst/>
                          <a:latin typeface="Calibri" panose="020F0502020204030204" pitchFamily="34" charset="0"/>
                        </a:rPr>
                        <a:t>3.10%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5986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ctr"/>
                      <a:r>
                        <a:rPr lang="es-EC" sz="900" b="0">
                          <a:effectLst/>
                          <a:latin typeface="Calibri" panose="020F0502020204030204" pitchFamily="34" charset="0"/>
                        </a:rPr>
                        <a:t>TRANSPORTE TURÍSTICO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>
                          <a:effectLst/>
                          <a:latin typeface="Calibri" panose="020F0502020204030204" pitchFamily="34" charset="0"/>
                        </a:rPr>
                        <a:t>2.10%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77714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ctr"/>
                      <a:r>
                        <a:rPr lang="es-EC" sz="900" b="0">
                          <a:effectLst/>
                          <a:latin typeface="Calibri" panose="020F0502020204030204" pitchFamily="34" charset="0"/>
                        </a:rPr>
                        <a:t>RECREACIÓN, DIVERSIÓN Y ESPARCIMIENTO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>
                          <a:effectLst/>
                          <a:latin typeface="Calibri" panose="020F0502020204030204" pitchFamily="34" charset="0"/>
                        </a:rPr>
                        <a:t>1.40%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53012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rtl="0" fontAlgn="ctr"/>
                      <a:r>
                        <a:rPr lang="es-EC" sz="900" b="0">
                          <a:effectLst/>
                          <a:latin typeface="Calibri" panose="020F0502020204030204" pitchFamily="34" charset="0"/>
                        </a:rPr>
                        <a:t>CENTRO TURÍSTICO COMUNITARIO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03792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2860" marR="22860" marT="15240" marB="1524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03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22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b="1" dirty="0"/>
              <a:t>Convenios de Transferencia de Competencias MINTUR-MUNICIPIO DMQ.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E1FE5-676E-4A4C-8480-28D3E0DD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Convenio de Transferencia de Competencias 31 de agosto del 2001: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trasladó desde el Ministerio de Turismo hacia el Municipio del Distrito Metropolitano de Quito, las atribuciones de planificar, capacitar, realizar estadísticas locales, fomentar, incentivar y facilitar la organización, funcionamiento y competitividad de la actividad turística de su jurisdicción, </a:t>
            </a:r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así como la concesión y renovación de  la Licencia Única Anual de Funcionamiento</a:t>
            </a:r>
            <a:r>
              <a:rPr lang="es-E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Convenio de Descentralización 09 de abril del 2008: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 Ministerio de Turismo transfirió exclusivamente al Municipio del Distrito Metropolitano de Quito, la competencia del </a:t>
            </a:r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otorgamiento del Registro de Turismo. </a:t>
            </a:r>
          </a:p>
        </p:txBody>
      </p:sp>
    </p:spTree>
    <p:extLst>
      <p:ext uri="{BB962C8B-B14F-4D97-AF65-F5344CB8AC3E}">
        <p14:creationId xmlns:p14="http://schemas.microsoft.com/office/powerpoint/2010/main" val="360910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C" b="1" dirty="0"/>
              <a:t>Licenciamiento turístico con inspección previa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E1FE5-676E-4A4C-8480-28D3E0DD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4222"/>
          </a:xfrm>
        </p:spPr>
        <p:txBody>
          <a:bodyPr>
            <a:normAutofit fontScale="92500" lnSpcReduction="20000"/>
          </a:bodyPr>
          <a:lstStyle/>
          <a:p>
            <a:pPr algn="l"/>
            <a:endParaRPr lang="es-EC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Procedimiento Simplificado (Categoría 1)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.- en el que, el otorgamiento de la LUAE es automático y solo se necesita la presentación del formulario de solicitud y requisitos documentales exigidos para el licenciamiento. En este procedimiento de licenciamiento actualmente no participan las actividades turísticas. </a:t>
            </a:r>
          </a:p>
          <a:p>
            <a:pPr marL="0" indent="0" algn="just">
              <a:buNone/>
            </a:pPr>
            <a:endParaRPr lang="es-E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Procedimiento Ordinario (Categoría 2)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.- en el que la verificación de cumplimiento de las normas técnicas y administrativas es posterior al otorgamiento de la LUAE. Sin embargo, cuando se trata de actividades económicas a </a:t>
            </a:r>
            <a:r>
              <a:rPr lang="es-E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licenciar inmersas en la categoría turística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la verificación será previo al otorgamiento de la LUAE. </a:t>
            </a:r>
          </a:p>
          <a:p>
            <a:pPr algn="just"/>
            <a:r>
              <a:rPr lang="es-E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Procedimiento Especial (Categoría 3)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.- en el cual los peticionarios deberán someterse a un procedimiento más estricto que conlleva la verificación de requisitos documentales, así como inspecciones que deberán constatar previamente el cumplimiento de requisitos y reglas técnicas. </a:t>
            </a:r>
            <a:r>
              <a:rPr lang="es-E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este procedimiento se sujetan las actividades turísticas CZ1A y CZ1B.</a:t>
            </a:r>
          </a:p>
          <a:p>
            <a:pPr algn="just"/>
            <a:endParaRPr lang="es-EC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44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B81D71E-2DB3-C10E-583C-85EEF25E9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869021"/>
              </p:ext>
            </p:extLst>
          </p:nvPr>
        </p:nvGraphicFramePr>
        <p:xfrm>
          <a:off x="362263" y="-225082"/>
          <a:ext cx="11467474" cy="115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50600D8-C609-833C-E12B-9FC26F05E216}"/>
              </a:ext>
            </a:extLst>
          </p:cNvPr>
          <p:cNvSpPr txBox="1"/>
          <p:nvPr/>
        </p:nvSpPr>
        <p:spPr>
          <a:xfrm>
            <a:off x="260663" y="805126"/>
            <a:ext cx="5928345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s-EC" sz="2000" b="1" dirty="0">
                <a:solidFill>
                  <a:schemeClr val="tx1"/>
                </a:solidFill>
              </a:rPr>
              <a:t>Requisitos Obligatorios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32 parámetros </a:t>
            </a:r>
            <a:endParaRPr lang="es-EC" sz="1600" dirty="0"/>
          </a:p>
          <a:p>
            <a:pPr algn="just"/>
            <a:endParaRPr lang="es-ES" sz="1400" dirty="0"/>
          </a:p>
          <a:p>
            <a:pPr algn="just"/>
            <a:endParaRPr lang="es-E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858026-5719-A2F7-EEF5-CF19B06FBF81}"/>
              </a:ext>
            </a:extLst>
          </p:cNvPr>
          <p:cNvSpPr txBox="1"/>
          <p:nvPr/>
        </p:nvSpPr>
        <p:spPr>
          <a:xfrm>
            <a:off x="260663" y="1373116"/>
            <a:ext cx="688036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1" dirty="0"/>
              <a:t>Administrativos: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/>
              <a:t>Curso de atención al turista con discapacidades.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Permiso del ARCSA.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C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Personal: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Uniformado.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Conocer el detalle de la carta.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C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Infraestructura</a:t>
            </a: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Baños y/o baterías sanitarias en cumplimiento con el marco legal vigente.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Focos y lámparas de techo aislados.</a:t>
            </a:r>
          </a:p>
          <a:p>
            <a:pPr algn="just"/>
            <a:endParaRPr lang="es-E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Equipamiento: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Botiquín.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Jabón, toallas desechables y desinfectante.</a:t>
            </a:r>
          </a:p>
          <a:p>
            <a:pPr algn="just"/>
            <a:endParaRPr lang="es-EC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Infografía: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Horarios de atención.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Registro de limpieza.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Menú incluido impuestos.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Informativo del correcto lavado de manos.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ECU 911.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C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Letreros que promuevan el uso eficiente de ahorro de agua y energía.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C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C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775CF3-C7E3-A02F-1158-1CD93D4869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547" t="17339" r="35715" b="6059"/>
          <a:stretch/>
        </p:blipFill>
        <p:spPr>
          <a:xfrm>
            <a:off x="6894286" y="1190172"/>
            <a:ext cx="3991428" cy="52508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249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FCDCF-D609-5E4C-97B7-72EBB2DE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s-EC" b="1" dirty="0"/>
              <a:t>Tiempo de proceso de licenciamiento turístico con inspección previa 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60946"/>
              </p:ext>
            </p:extLst>
          </p:nvPr>
        </p:nvGraphicFramePr>
        <p:xfrm>
          <a:off x="838200" y="1825625"/>
          <a:ext cx="10515596" cy="2636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6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16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PROCESO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INICIO (EJEMPLO)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FIN (EJEMPLO)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NÚMERO DÍAS (PROMEDIO)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SEMANAS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Ingreso trámite LUAE y planificación de primera visita.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19/10/2021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24/10/2021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FF0000"/>
                          </a:solidFill>
                          <a:effectLst/>
                        </a:rPr>
                        <a:t>Inspección previa.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FF0000"/>
                          </a:solidFill>
                          <a:effectLst/>
                        </a:rPr>
                        <a:t>25/10/2021</a:t>
                      </a:r>
                      <a:endParaRPr lang="es-ES" sz="9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FF0000"/>
                          </a:solidFill>
                          <a:effectLst/>
                        </a:rPr>
                        <a:t>23/11/2021</a:t>
                      </a:r>
                      <a:endParaRPr lang="es-E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es-ES" sz="9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Carga al sistema información y entrega de documentación .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24/11/2021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29/11/2021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Emisión de Registro Turístico y desbloqueo de trámite.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30/11/2021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3/12/2021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9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 dirty="0">
                          <a:effectLst/>
                        </a:rPr>
                        <a:t>TOTAL, DÍAS</a:t>
                      </a:r>
                      <a:endParaRPr lang="es-ES" sz="9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46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ángulo redondeado 7"/>
          <p:cNvSpPr/>
          <p:nvPr/>
        </p:nvSpPr>
        <p:spPr>
          <a:xfrm>
            <a:off x="952500" y="4767943"/>
            <a:ext cx="10287000" cy="93617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un Informe de Verificación de Advertencia, el trámite de licenciamiento “ordinario” puede tardar un promedio de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35 a 46 días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tiempo en el que el administrado debe adecuar su conducta a la norma previo a la emisión del Registro Turístico y la LUAE. </a:t>
            </a:r>
          </a:p>
        </p:txBody>
      </p:sp>
    </p:spTree>
    <p:extLst>
      <p:ext uri="{BB962C8B-B14F-4D97-AF65-F5344CB8AC3E}">
        <p14:creationId xmlns:p14="http://schemas.microsoft.com/office/powerpoint/2010/main" val="828639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1488</Words>
  <Application>Microsoft Office PowerPoint</Application>
  <PresentationFormat>Panorámica</PresentationFormat>
  <Paragraphs>175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Objetivos del Proyecto de Ordenanza Metropolitana</vt:lpstr>
      <vt:lpstr>Antecedentes del Licenciamiento Turístico Actual </vt:lpstr>
      <vt:lpstr>Estado de Situación Actual Catastro Turístico</vt:lpstr>
      <vt:lpstr>Convenios de Transferencia de Competencias MINTUR-MUNICIPIO DMQ.</vt:lpstr>
      <vt:lpstr>Licenciamiento turístico con inspección previa</vt:lpstr>
      <vt:lpstr>Presentación de PowerPoint</vt:lpstr>
      <vt:lpstr>Tiempo de proceso de licenciamiento turístico con inspección previa </vt:lpstr>
      <vt:lpstr>Trámites de licenciamiento ingresados en el MDMQ</vt:lpstr>
      <vt:lpstr>Temporalidad licenciamiento turístico con proceso simplificado mediante la propuesta de ordenanza </vt:lpstr>
      <vt:lpstr>Derogatoria Reglamento General de Actividades Turísticas</vt:lpstr>
      <vt:lpstr>Tiempo de proceso de licenciamiento turístico sin inspección previa </vt:lpstr>
      <vt:lpstr>Actividades sujetas a la eliminación de inspección previa (93%)</vt:lpstr>
      <vt:lpstr>Actividades NO sujetas a la eliminación de inspección previa (07%)</vt:lpstr>
      <vt:lpstr>Marco Jurídico</vt:lpstr>
      <vt:lpstr>Contenido del Proyecto de Ordenanza Metropolitana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Arboleda</dc:creator>
  <cp:lastModifiedBy>(Estudiante) Maria Cristina Rivadeneira Ricaurte</cp:lastModifiedBy>
  <cp:revision>73</cp:revision>
  <dcterms:created xsi:type="dcterms:W3CDTF">2022-11-08T14:39:52Z</dcterms:created>
  <dcterms:modified xsi:type="dcterms:W3CDTF">2023-01-16T22:19:02Z</dcterms:modified>
</cp:coreProperties>
</file>