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5" r:id="rId2"/>
    <p:sldId id="366" r:id="rId3"/>
    <p:sldId id="355" r:id="rId4"/>
    <p:sldId id="275" r:id="rId5"/>
    <p:sldId id="348" r:id="rId6"/>
    <p:sldId id="357" r:id="rId7"/>
    <p:sldId id="350" r:id="rId8"/>
    <p:sldId id="266" r:id="rId9"/>
    <p:sldId id="277" r:id="rId10"/>
    <p:sldId id="349" r:id="rId11"/>
    <p:sldId id="351" r:id="rId12"/>
    <p:sldId id="358" r:id="rId13"/>
    <p:sldId id="367" r:id="rId14"/>
    <p:sldId id="265" r:id="rId15"/>
    <p:sldId id="352" r:id="rId16"/>
    <p:sldId id="353" r:id="rId17"/>
    <p:sldId id="268" r:id="rId18"/>
    <p:sldId id="264" r:id="rId19"/>
    <p:sldId id="363" r:id="rId20"/>
    <p:sldId id="270" r:id="rId21"/>
    <p:sldId id="359" r:id="rId22"/>
    <p:sldId id="361" r:id="rId23"/>
    <p:sldId id="360" r:id="rId24"/>
    <p:sldId id="273" r:id="rId25"/>
    <p:sldId id="362" r:id="rId26"/>
    <p:sldId id="356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208"/>
    <a:srgbClr val="EC4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1" autoAdjust="0"/>
  </p:normalViewPr>
  <p:slideViewPr>
    <p:cSldViewPr snapToGrid="0">
      <p:cViewPr varScale="1">
        <p:scale>
          <a:sx n="86" d="100"/>
          <a:sy n="86" d="100"/>
        </p:scale>
        <p:origin x="12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checo S." userId="bcc9e2a4ef35dbb3" providerId="LiveId" clId="{65AA30F7-A319-43A8-B325-F36F5CC83572}"/>
    <pc:docChg chg="modSld">
      <pc:chgData name="Cecilia Pacheco S." userId="bcc9e2a4ef35dbb3" providerId="LiveId" clId="{65AA30F7-A319-43A8-B325-F36F5CC83572}" dt="2023-01-10T03:16:33.048" v="0" actId="2711"/>
      <pc:docMkLst>
        <pc:docMk/>
      </pc:docMkLst>
      <pc:sldChg chg="modSp mod">
        <pc:chgData name="Cecilia Pacheco S." userId="bcc9e2a4ef35dbb3" providerId="LiveId" clId="{65AA30F7-A319-43A8-B325-F36F5CC83572}" dt="2023-01-10T03:16:33.048" v="0" actId="2711"/>
        <pc:sldMkLst>
          <pc:docMk/>
          <pc:sldMk cId="3965752021" sldId="366"/>
        </pc:sldMkLst>
        <pc:spChg chg="mod">
          <ac:chgData name="Cecilia Pacheco S." userId="bcc9e2a4ef35dbb3" providerId="LiveId" clId="{65AA30F7-A319-43A8-B325-F36F5CC83572}" dt="2023-01-10T03:16:33.048" v="0" actId="2711"/>
          <ac:spMkLst>
            <pc:docMk/>
            <pc:sldMk cId="3965752021" sldId="366"/>
            <ac:spMk id="3" creationId="{6A1E2DAB-BDE0-4747-9E23-8D8583A7321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iomara\Downloads\A&#769;reas%20de%20Cobertura%20por%20Zona%20y%20Rango%20de%20taman&#771;o%20de%20predios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copar\VALORACION%20PICHINCHA%20ATACAZO\PRODUCTOS\Producto%203\Cuadro%20de%20valoraci&#243;n%20comparatva%20de%20servici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9761888054641"/>
          <c:y val="0.10278759193500039"/>
          <c:w val="0.86450054187230529"/>
          <c:h val="0.81906877653974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'Catastro Coberturas'!$L$52</c:f>
              <c:strCache>
                <c:ptCount val="1"/>
                <c:pt idx="0">
                  <c:v>Superficie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CE12EA3-755D-4518-939D-0DE487C13BF7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9F-4555-82F7-F386693C98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4A42ED8-0DF2-494E-9ED8-80BDC32612B4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9F-4555-82F7-F386693C98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0BA4E94-5567-475D-B160-BA35AEDEA0A0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39F-4555-82F7-F386693C98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EA0F1C0-C601-4362-899F-2FC772876241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9F-4555-82F7-F386693C98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0711D8A-D8F9-4FAF-9C0D-576EEAF77954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39F-4555-82F7-F386693C9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'Catastro Coberturas'!$K$53:$K$57</c:f>
              <c:strCache>
                <c:ptCount val="5"/>
                <c:pt idx="0">
                  <c:v>≤ 1</c:v>
                </c:pt>
                <c:pt idx="1">
                  <c:v>1,1 - 5</c:v>
                </c:pt>
                <c:pt idx="2">
                  <c:v>5,1 - 20 </c:v>
                </c:pt>
                <c:pt idx="3">
                  <c:v>20,1 - 50</c:v>
                </c:pt>
                <c:pt idx="4">
                  <c:v>&gt; 50,1</c:v>
                </c:pt>
              </c:strCache>
            </c:strRef>
          </c:cat>
          <c:val>
            <c:numRef>
              <c:f>'Catastro Coberturas'!$L$53:$L$57</c:f>
              <c:numCache>
                <c:formatCode>0.00</c:formatCode>
                <c:ptCount val="5"/>
                <c:pt idx="0">
                  <c:v>282.41000000000003</c:v>
                </c:pt>
                <c:pt idx="1">
                  <c:v>519.9</c:v>
                </c:pt>
                <c:pt idx="2">
                  <c:v>982.3</c:v>
                </c:pt>
                <c:pt idx="3">
                  <c:v>769.25</c:v>
                </c:pt>
                <c:pt idx="4">
                  <c:v>4256.32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9F-4555-82F7-F386693C9894}"/>
            </c:ext>
          </c:extLst>
        </c:ser>
        <c:ser>
          <c:idx val="1"/>
          <c:order val="1"/>
          <c:tx>
            <c:strRef>
              <c:f>'Catastro Coberturas'!$M$52</c:f>
              <c:strCache>
                <c:ptCount val="1"/>
                <c:pt idx="0">
                  <c:v>Número de predios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D288B09-6C8C-4154-A89F-3D9E584E2067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39F-4555-82F7-F386693C98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1AD47DC-FF1F-48A3-ADE1-731A6880A96D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39F-4555-82F7-F386693C98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E203958-C2F3-4402-B7B4-6609F1F794EA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39F-4555-82F7-F386693C9894}"/>
                </c:ext>
              </c:extLst>
            </c:dLbl>
            <c:dLbl>
              <c:idx val="3"/>
              <c:layout>
                <c:manualLayout>
                  <c:x val="5.5555555555555046E-3"/>
                  <c:y val="0"/>
                </c:manualLayout>
              </c:layout>
              <c:tx>
                <c:rich>
                  <a:bodyPr/>
                  <a:lstStyle/>
                  <a:p>
                    <a:fld id="{9040958D-1AB7-4D4C-ACAB-8203892B36B1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39F-4555-82F7-F386693C98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2FE57DF-FBAB-47CC-930D-AB9F538E4915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39F-4555-82F7-F386693C9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'Catastro Coberturas'!$K$53:$K$57</c:f>
              <c:strCache>
                <c:ptCount val="5"/>
                <c:pt idx="0">
                  <c:v>≤ 1</c:v>
                </c:pt>
                <c:pt idx="1">
                  <c:v>1,1 - 5</c:v>
                </c:pt>
                <c:pt idx="2">
                  <c:v>5,1 - 20 </c:v>
                </c:pt>
                <c:pt idx="3">
                  <c:v>20,1 - 50</c:v>
                </c:pt>
                <c:pt idx="4">
                  <c:v>&gt; 50,1</c:v>
                </c:pt>
              </c:strCache>
            </c:strRef>
          </c:cat>
          <c:val>
            <c:numRef>
              <c:f>'Catastro Coberturas'!$M$53:$M$57</c:f>
              <c:numCache>
                <c:formatCode>0</c:formatCode>
                <c:ptCount val="5"/>
                <c:pt idx="0">
                  <c:v>1821</c:v>
                </c:pt>
                <c:pt idx="1">
                  <c:v>264</c:v>
                </c:pt>
                <c:pt idx="2">
                  <c:v>112</c:v>
                </c:pt>
                <c:pt idx="3">
                  <c:v>28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39F-4555-82F7-F386693C98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98173760"/>
        <c:axId val="198755304"/>
      </c:barChart>
      <c:catAx>
        <c:axId val="19817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" sz="1200"/>
                  <a:t>Rango de tamaños</a:t>
                </a:r>
                <a:endParaRPr lang="es-EC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755304"/>
        <c:crosses val="autoZero"/>
        <c:auto val="1"/>
        <c:lblAlgn val="ctr"/>
        <c:lblOffset val="100"/>
        <c:noMultiLvlLbl val="0"/>
      </c:catAx>
      <c:valAx>
        <c:axId val="1987553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" sz="1200"/>
                  <a:t>Número de predios</a:t>
                </a:r>
                <a:endParaRPr lang="es-EC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crossAx val="19817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626223111048735"/>
          <c:y val="1.5156334005025458E-2"/>
          <c:w val="0.52832062467351215"/>
          <c:h val="8.6758475861549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'Encuestas -sector'!$C$125</c:f>
              <c:strCache>
                <c:ptCount val="1"/>
                <c:pt idx="0">
                  <c:v>A través de una compensación monetaria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'Encuestas -sector'!$B$126:$B$130</c:f>
              <c:strCache>
                <c:ptCount val="5"/>
                <c:pt idx="0">
                  <c:v>Menor que 1</c:v>
                </c:pt>
                <c:pt idx="1">
                  <c:v>Entre 1,1 y 5</c:v>
                </c:pt>
                <c:pt idx="2">
                  <c:v>Entre 5,1 y 20</c:v>
                </c:pt>
                <c:pt idx="3">
                  <c:v>Entre 20,1 y 50</c:v>
                </c:pt>
                <c:pt idx="4">
                  <c:v>Mayor que 50,1</c:v>
                </c:pt>
              </c:strCache>
            </c:strRef>
          </c:cat>
          <c:val>
            <c:numRef>
              <c:f>'Encuestas -sector'!$C$126:$C$130</c:f>
              <c:numCache>
                <c:formatCode>###0</c:formatCode>
                <c:ptCount val="5"/>
                <c:pt idx="0">
                  <c:v>25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5-492D-97BD-B48EB1684289}"/>
            </c:ext>
          </c:extLst>
        </c:ser>
        <c:ser>
          <c:idx val="1"/>
          <c:order val="1"/>
          <c:tx>
            <c:strRef>
              <c:f>'Encuestas -sector'!$D$125</c:f>
              <c:strCache>
                <c:ptCount val="1"/>
                <c:pt idx="0">
                  <c:v>Con asesoría y asistencia técnica para procesos productivos y conservación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'Encuestas -sector'!$B$126:$B$130</c:f>
              <c:strCache>
                <c:ptCount val="5"/>
                <c:pt idx="0">
                  <c:v>Menor que 1</c:v>
                </c:pt>
                <c:pt idx="1">
                  <c:v>Entre 1,1 y 5</c:v>
                </c:pt>
                <c:pt idx="2">
                  <c:v>Entre 5,1 y 20</c:v>
                </c:pt>
                <c:pt idx="3">
                  <c:v>Entre 20,1 y 50</c:v>
                </c:pt>
                <c:pt idx="4">
                  <c:v>Mayor que 50,1</c:v>
                </c:pt>
              </c:strCache>
            </c:strRef>
          </c:cat>
          <c:val>
            <c:numRef>
              <c:f>'Encuestas -sector'!$D$126:$D$130</c:f>
              <c:numCache>
                <c:formatCode>###0</c:formatCode>
                <c:ptCount val="5"/>
                <c:pt idx="0">
                  <c:v>110</c:v>
                </c:pt>
                <c:pt idx="1">
                  <c:v>16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75-492D-97BD-B48EB1684289}"/>
            </c:ext>
          </c:extLst>
        </c:ser>
        <c:ser>
          <c:idx val="2"/>
          <c:order val="2"/>
          <c:tx>
            <c:strRef>
              <c:f>'Encuestas -sector'!$E$125</c:f>
              <c:strCache>
                <c:ptCount val="1"/>
                <c:pt idx="0">
                  <c:v>Con insumos agrícolas y ganaderos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'Encuestas -sector'!$B$126:$B$130</c:f>
              <c:strCache>
                <c:ptCount val="5"/>
                <c:pt idx="0">
                  <c:v>Menor que 1</c:v>
                </c:pt>
                <c:pt idx="1">
                  <c:v>Entre 1,1 y 5</c:v>
                </c:pt>
                <c:pt idx="2">
                  <c:v>Entre 5,1 y 20</c:v>
                </c:pt>
                <c:pt idx="3">
                  <c:v>Entre 20,1 y 50</c:v>
                </c:pt>
                <c:pt idx="4">
                  <c:v>Mayor que 50,1</c:v>
                </c:pt>
              </c:strCache>
            </c:strRef>
          </c:cat>
          <c:val>
            <c:numRef>
              <c:f>'Encuestas -sector'!$E$126:$E$130</c:f>
              <c:numCache>
                <c:formatCode>###0</c:formatCode>
                <c:ptCount val="5"/>
                <c:pt idx="0">
                  <c:v>17</c:v>
                </c:pt>
                <c:pt idx="1">
                  <c:v>9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75-492D-97BD-B48EB1684289}"/>
            </c:ext>
          </c:extLst>
        </c:ser>
        <c:ser>
          <c:idx val="3"/>
          <c:order val="3"/>
          <c:tx>
            <c:strRef>
              <c:f>'Encuestas -sector'!$F$125</c:f>
              <c:strCache>
                <c:ptCount val="1"/>
                <c:pt idx="0">
                  <c:v>Diversificación de actividades productivas (animales menores y cultivos)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'Encuestas -sector'!$B$126:$B$130</c:f>
              <c:strCache>
                <c:ptCount val="5"/>
                <c:pt idx="0">
                  <c:v>Menor que 1</c:v>
                </c:pt>
                <c:pt idx="1">
                  <c:v>Entre 1,1 y 5</c:v>
                </c:pt>
                <c:pt idx="2">
                  <c:v>Entre 5,1 y 20</c:v>
                </c:pt>
                <c:pt idx="3">
                  <c:v>Entre 20,1 y 50</c:v>
                </c:pt>
                <c:pt idx="4">
                  <c:v>Mayor que 50,1</c:v>
                </c:pt>
              </c:strCache>
            </c:strRef>
          </c:cat>
          <c:val>
            <c:numRef>
              <c:f>'Encuestas -sector'!$F$126:$F$130</c:f>
              <c:numCache>
                <c:formatCode>###0</c:formatCode>
                <c:ptCount val="5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75-492D-97BD-B48EB1684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271840"/>
        <c:axId val="160268704"/>
      </c:barChart>
      <c:catAx>
        <c:axId val="160271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" sz="1200" dirty="0"/>
                  <a:t>Tamaño e predio</a:t>
                </a:r>
                <a:endParaRPr lang="es-EC" sz="1200" dirty="0"/>
              </a:p>
            </c:rich>
          </c:tx>
          <c:layout>
            <c:manualLayout>
              <c:xMode val="edge"/>
              <c:yMode val="edge"/>
              <c:x val="1.4400678079172547E-2"/>
              <c:y val="0.28414331349090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68704"/>
        <c:crosses val="autoZero"/>
        <c:auto val="1"/>
        <c:lblAlgn val="ctr"/>
        <c:lblOffset val="100"/>
        <c:noMultiLvlLbl val="0"/>
      </c:catAx>
      <c:valAx>
        <c:axId val="16026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7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5351963816879"/>
          <c:y val="0.77682359048214011"/>
          <c:w val="0.60092621684076153"/>
          <c:h val="0.20925339574449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61BCE-FABE-4BAE-9910-170D77822E4A}" type="doc">
      <dgm:prSet loTypeId="urn:microsoft.com/office/officeart/2005/8/layout/hProcess11" loCatId="process" qsTypeId="urn:microsoft.com/office/officeart/2005/8/quickstyle/3d3" qsCatId="3D" csTypeId="urn:microsoft.com/office/officeart/2005/8/colors/colorful1" csCatId="colorful" phldr="1"/>
      <dgm:spPr/>
    </dgm:pt>
    <dgm:pt modelId="{F7008C2C-0E2F-49EA-B042-62BB00D833E5}">
      <dgm:prSet phldrT="[Texto]" custT="1"/>
      <dgm:spPr/>
      <dgm:t>
        <a:bodyPr/>
        <a:lstStyle/>
        <a:p>
          <a:r>
            <a:rPr lang="es-ES" sz="1500" b="1" dirty="0"/>
            <a:t>2020: </a:t>
          </a:r>
          <a:r>
            <a:rPr lang="es-ES" sz="1500" dirty="0"/>
            <a:t>Estudio de Valoración Ecosistémica del AIER Pichincha-Atacazo</a:t>
          </a:r>
          <a:endParaRPr lang="es-EC" sz="1500" dirty="0"/>
        </a:p>
      </dgm:t>
    </dgm:pt>
    <dgm:pt modelId="{B445E5B0-0288-4ED8-8EE2-D5D1FB46A681}" type="parTrans" cxnId="{3F805643-60F2-4053-AD93-1FD92D98070B}">
      <dgm:prSet/>
      <dgm:spPr/>
      <dgm:t>
        <a:bodyPr/>
        <a:lstStyle/>
        <a:p>
          <a:endParaRPr lang="es-EC"/>
        </a:p>
      </dgm:t>
    </dgm:pt>
    <dgm:pt modelId="{98562351-74A2-4D53-839D-88BA2A7ACBC5}" type="sibTrans" cxnId="{3F805643-60F2-4053-AD93-1FD92D98070B}">
      <dgm:prSet/>
      <dgm:spPr/>
      <dgm:t>
        <a:bodyPr/>
        <a:lstStyle/>
        <a:p>
          <a:endParaRPr lang="es-EC"/>
        </a:p>
      </dgm:t>
    </dgm:pt>
    <dgm:pt modelId="{BE52DA3C-7099-4725-9F53-0983EEEFF3C8}">
      <dgm:prSet phldrT="[Texto]" custT="1"/>
      <dgm:spPr/>
      <dgm:t>
        <a:bodyPr/>
        <a:lstStyle/>
        <a:p>
          <a:r>
            <a:rPr lang="es-ES" sz="1500" b="1" dirty="0">
              <a:solidFill>
                <a:schemeClr val="accent6">
                  <a:lumMod val="75000"/>
                </a:schemeClr>
              </a:solidFill>
            </a:rPr>
            <a:t>2021</a:t>
          </a:r>
          <a:r>
            <a:rPr lang="es-ES" sz="1500" dirty="0">
              <a:solidFill>
                <a:schemeClr val="accent6">
                  <a:lumMod val="75000"/>
                </a:schemeClr>
              </a:solidFill>
            </a:rPr>
            <a:t>: Resolución de Comisión de Ambiente para el Proyecto de Ordenanza Sustitutiva</a:t>
          </a:r>
          <a:endParaRPr lang="es-EC" sz="1500" dirty="0">
            <a:solidFill>
              <a:schemeClr val="accent6">
                <a:lumMod val="75000"/>
              </a:schemeClr>
            </a:solidFill>
          </a:endParaRPr>
        </a:p>
      </dgm:t>
    </dgm:pt>
    <dgm:pt modelId="{8EB096B9-29E0-4772-B131-2B16FF91A77E}" type="parTrans" cxnId="{0C63ACB9-B376-4AC9-BFD7-E5122BC74C0C}">
      <dgm:prSet/>
      <dgm:spPr/>
      <dgm:t>
        <a:bodyPr/>
        <a:lstStyle/>
        <a:p>
          <a:endParaRPr lang="es-EC"/>
        </a:p>
      </dgm:t>
    </dgm:pt>
    <dgm:pt modelId="{EEB87063-F9F6-4D40-906F-FDE1CBAA958A}" type="sibTrans" cxnId="{0C63ACB9-B376-4AC9-BFD7-E5122BC74C0C}">
      <dgm:prSet/>
      <dgm:spPr/>
      <dgm:t>
        <a:bodyPr/>
        <a:lstStyle/>
        <a:p>
          <a:endParaRPr lang="es-EC"/>
        </a:p>
      </dgm:t>
    </dgm:pt>
    <dgm:pt modelId="{3D05706E-B6BD-430A-87E0-DD84D4B8CC6A}">
      <dgm:prSet phldrT="[Texto]" custT="1"/>
      <dgm:spPr/>
      <dgm:t>
        <a:bodyPr/>
        <a:lstStyle/>
        <a:p>
          <a:r>
            <a:rPr lang="es-ES" sz="1500" b="1" dirty="0"/>
            <a:t>2021 – 2022: </a:t>
          </a:r>
          <a:r>
            <a:rPr lang="es-ES" sz="1500" dirty="0"/>
            <a:t>Mesas de trabajo en la Comisión de Ambiente. </a:t>
          </a:r>
        </a:p>
        <a:p>
          <a:r>
            <a:rPr lang="es-ES" sz="1500" b="1" dirty="0"/>
            <a:t>2022: </a:t>
          </a:r>
          <a:r>
            <a:rPr lang="es-ES" sz="1500" dirty="0"/>
            <a:t>Re delimitación del AIER Pichincha Atacazo en conjunto con la STHV, ajustes con el PUGS. </a:t>
          </a:r>
          <a:endParaRPr lang="es-EC" sz="1500" dirty="0"/>
        </a:p>
      </dgm:t>
    </dgm:pt>
    <dgm:pt modelId="{518895F7-CB71-4F17-9897-1C265A0F2961}" type="parTrans" cxnId="{CC1A74B1-BB4E-49BC-9949-1AABC461244F}">
      <dgm:prSet/>
      <dgm:spPr/>
      <dgm:t>
        <a:bodyPr/>
        <a:lstStyle/>
        <a:p>
          <a:endParaRPr lang="es-EC"/>
        </a:p>
      </dgm:t>
    </dgm:pt>
    <dgm:pt modelId="{CDD7D046-F509-47BF-ACFF-4872B107FE62}" type="sibTrans" cxnId="{CC1A74B1-BB4E-49BC-9949-1AABC461244F}">
      <dgm:prSet/>
      <dgm:spPr/>
      <dgm:t>
        <a:bodyPr/>
        <a:lstStyle/>
        <a:p>
          <a:endParaRPr lang="es-EC"/>
        </a:p>
      </dgm:t>
    </dgm:pt>
    <dgm:pt modelId="{29522788-1A95-4613-89C5-16D717423BD3}">
      <dgm:prSet phldrT="[Texto]" custT="1"/>
      <dgm:spPr/>
      <dgm:t>
        <a:bodyPr/>
        <a:lstStyle/>
        <a:p>
          <a:r>
            <a:rPr lang="es-ES" sz="1500" b="1" dirty="0"/>
            <a:t>2022: </a:t>
          </a:r>
          <a:r>
            <a:rPr lang="es-ES" sz="1500" dirty="0"/>
            <a:t>Socialización del Proyecto de Ordenanza a propietarios de predios en el área y representantes del territorio.</a:t>
          </a:r>
          <a:br>
            <a:rPr lang="es-ES" sz="1500" dirty="0"/>
          </a:br>
          <a:r>
            <a:rPr lang="es-ES" sz="1500" dirty="0"/>
            <a:t>Más de 300 personas socializadas en sectores de ampliación y área vigente.  </a:t>
          </a:r>
          <a:br>
            <a:rPr lang="es-ES" sz="1500" dirty="0"/>
          </a:br>
          <a:endParaRPr lang="es-EC" sz="1500" dirty="0"/>
        </a:p>
      </dgm:t>
    </dgm:pt>
    <dgm:pt modelId="{90A4C0E9-28CF-49B7-99BA-63EC3A259FCF}" type="parTrans" cxnId="{7DDEF7DB-9CD4-4E9C-9E17-96F4C3D88B22}">
      <dgm:prSet/>
      <dgm:spPr/>
      <dgm:t>
        <a:bodyPr/>
        <a:lstStyle/>
        <a:p>
          <a:endParaRPr lang="es-EC"/>
        </a:p>
      </dgm:t>
    </dgm:pt>
    <dgm:pt modelId="{40AE006C-EDF3-4052-8A1A-6FEACE02E80E}" type="sibTrans" cxnId="{7DDEF7DB-9CD4-4E9C-9E17-96F4C3D88B22}">
      <dgm:prSet/>
      <dgm:spPr/>
      <dgm:t>
        <a:bodyPr/>
        <a:lstStyle/>
        <a:p>
          <a:endParaRPr lang="es-EC"/>
        </a:p>
      </dgm:t>
    </dgm:pt>
    <dgm:pt modelId="{49054FDA-C6F9-4014-936F-23B09E92DD53}">
      <dgm:prSet phldrT="[Texto]" custT="1"/>
      <dgm:spPr/>
      <dgm:t>
        <a:bodyPr/>
        <a:lstStyle/>
        <a:p>
          <a:r>
            <a:rPr lang="es-EC" sz="1500" b="1" dirty="0">
              <a:solidFill>
                <a:srgbClr val="FF0000"/>
              </a:solidFill>
            </a:rPr>
            <a:t>2013</a:t>
          </a:r>
          <a:r>
            <a:rPr lang="es-EC" sz="1500" dirty="0">
              <a:solidFill>
                <a:srgbClr val="FF0000"/>
              </a:solidFill>
            </a:rPr>
            <a:t>: Declaración de AIER Pichincha-Atacazo, Ordenanza Nro. 446</a:t>
          </a:r>
        </a:p>
      </dgm:t>
    </dgm:pt>
    <dgm:pt modelId="{0C543D2F-0E6E-4A8D-88BF-72107D328D7F}" type="parTrans" cxnId="{89F3ACD0-AB95-4549-B278-3F7B2CFFD8A1}">
      <dgm:prSet/>
      <dgm:spPr/>
      <dgm:t>
        <a:bodyPr/>
        <a:lstStyle/>
        <a:p>
          <a:endParaRPr lang="en-US"/>
        </a:p>
      </dgm:t>
    </dgm:pt>
    <dgm:pt modelId="{93BBF09B-EF70-42C3-807F-5FF82B6288AA}" type="sibTrans" cxnId="{89F3ACD0-AB95-4549-B278-3F7B2CFFD8A1}">
      <dgm:prSet/>
      <dgm:spPr/>
      <dgm:t>
        <a:bodyPr/>
        <a:lstStyle/>
        <a:p>
          <a:endParaRPr lang="en-US"/>
        </a:p>
      </dgm:t>
    </dgm:pt>
    <dgm:pt modelId="{EA82791D-DBCD-4CA0-A8BF-C1C7B71F35F0}">
      <dgm:prSet phldrT="[Texto]" custT="1"/>
      <dgm:spPr/>
      <dgm:t>
        <a:bodyPr/>
        <a:lstStyle/>
        <a:p>
          <a:r>
            <a:rPr lang="es-EC" sz="1500" b="1" dirty="0"/>
            <a:t>1983 – 1993: </a:t>
          </a:r>
          <a:r>
            <a:rPr lang="es-EC" sz="1500" dirty="0"/>
            <a:t>Declaración Bosque protector (MAATE)</a:t>
          </a:r>
        </a:p>
      </dgm:t>
    </dgm:pt>
    <dgm:pt modelId="{6F688860-1300-4293-A3B9-D312968311E6}" type="parTrans" cxnId="{AD5FD446-DA0A-4AB5-A395-78EDBC0FF1D1}">
      <dgm:prSet/>
      <dgm:spPr/>
      <dgm:t>
        <a:bodyPr/>
        <a:lstStyle/>
        <a:p>
          <a:endParaRPr lang="en-US"/>
        </a:p>
      </dgm:t>
    </dgm:pt>
    <dgm:pt modelId="{3FA7E0D2-8F4D-4072-BD65-3B06E6F8E47A}" type="sibTrans" cxnId="{AD5FD446-DA0A-4AB5-A395-78EDBC0FF1D1}">
      <dgm:prSet/>
      <dgm:spPr/>
      <dgm:t>
        <a:bodyPr/>
        <a:lstStyle/>
        <a:p>
          <a:endParaRPr lang="en-US"/>
        </a:p>
      </dgm:t>
    </dgm:pt>
    <dgm:pt modelId="{C991C0BC-5A71-46CC-B08B-11892832F075}">
      <dgm:prSet phldrT="[Texto]" custT="1"/>
      <dgm:spPr/>
      <dgm:t>
        <a:bodyPr/>
        <a:lstStyle/>
        <a:p>
          <a:r>
            <a:rPr lang="es-EC" sz="1500" b="1" dirty="0"/>
            <a:t>2010: </a:t>
          </a:r>
          <a:r>
            <a:rPr lang="es-EC" sz="1500" dirty="0"/>
            <a:t>Declaración Patrimonio Natural, Histórico Paisajístico</a:t>
          </a:r>
        </a:p>
      </dgm:t>
    </dgm:pt>
    <dgm:pt modelId="{9F18855A-52D1-4871-BA20-0466A420101D}" type="parTrans" cxnId="{8ECA77F4-D11E-4DF1-8DD6-EE02D2BEA2A8}">
      <dgm:prSet/>
      <dgm:spPr/>
      <dgm:t>
        <a:bodyPr/>
        <a:lstStyle/>
        <a:p>
          <a:endParaRPr lang="en-US"/>
        </a:p>
      </dgm:t>
    </dgm:pt>
    <dgm:pt modelId="{FF575F6F-D04B-4A30-9E8C-CD270B5F2836}" type="sibTrans" cxnId="{8ECA77F4-D11E-4DF1-8DD6-EE02D2BEA2A8}">
      <dgm:prSet/>
      <dgm:spPr/>
      <dgm:t>
        <a:bodyPr/>
        <a:lstStyle/>
        <a:p>
          <a:endParaRPr lang="en-US"/>
        </a:p>
      </dgm:t>
    </dgm:pt>
    <dgm:pt modelId="{6EC63CCE-DB9A-48EC-B988-C4FDABB71B11}" type="pres">
      <dgm:prSet presAssocID="{70F61BCE-FABE-4BAE-9910-170D77822E4A}" presName="Name0" presStyleCnt="0">
        <dgm:presLayoutVars>
          <dgm:dir/>
          <dgm:resizeHandles val="exact"/>
        </dgm:presLayoutVars>
      </dgm:prSet>
      <dgm:spPr/>
    </dgm:pt>
    <dgm:pt modelId="{3A7AB634-A4AE-4505-877B-D7EAF4F18F86}" type="pres">
      <dgm:prSet presAssocID="{70F61BCE-FABE-4BAE-9910-170D77822E4A}" presName="arrow" presStyleLbl="bgShp" presStyleIdx="0" presStyleCnt="1"/>
      <dgm:spPr/>
    </dgm:pt>
    <dgm:pt modelId="{7B7AC4F9-FFAC-47FB-A0BB-1DCA092CE3B0}" type="pres">
      <dgm:prSet presAssocID="{70F61BCE-FABE-4BAE-9910-170D77822E4A}" presName="points" presStyleCnt="0"/>
      <dgm:spPr/>
    </dgm:pt>
    <dgm:pt modelId="{0E01183B-217D-48AC-B785-3C089511863C}" type="pres">
      <dgm:prSet presAssocID="{EA82791D-DBCD-4CA0-A8BF-C1C7B71F35F0}" presName="compositeA" presStyleCnt="0"/>
      <dgm:spPr/>
    </dgm:pt>
    <dgm:pt modelId="{E888F57C-5B0C-4813-A821-67B3888CD657}" type="pres">
      <dgm:prSet presAssocID="{EA82791D-DBCD-4CA0-A8BF-C1C7B71F35F0}" presName="textA" presStyleLbl="revTx" presStyleIdx="0" presStyleCnt="7">
        <dgm:presLayoutVars>
          <dgm:bulletEnabled val="1"/>
        </dgm:presLayoutVars>
      </dgm:prSet>
      <dgm:spPr/>
    </dgm:pt>
    <dgm:pt modelId="{9A4AC36A-BA0D-4DDA-8FF8-51A56FF94BE9}" type="pres">
      <dgm:prSet presAssocID="{EA82791D-DBCD-4CA0-A8BF-C1C7B71F35F0}" presName="circleA" presStyleLbl="node1" presStyleIdx="0" presStyleCnt="7"/>
      <dgm:spPr/>
    </dgm:pt>
    <dgm:pt modelId="{8EF17325-A0B2-4D01-8097-640847CC73B9}" type="pres">
      <dgm:prSet presAssocID="{EA82791D-DBCD-4CA0-A8BF-C1C7B71F35F0}" presName="spaceA" presStyleCnt="0"/>
      <dgm:spPr/>
    </dgm:pt>
    <dgm:pt modelId="{1D884E7F-9D51-4818-BF3A-52C9B886E2B7}" type="pres">
      <dgm:prSet presAssocID="{3FA7E0D2-8F4D-4072-BD65-3B06E6F8E47A}" presName="space" presStyleCnt="0"/>
      <dgm:spPr/>
    </dgm:pt>
    <dgm:pt modelId="{2C1F88B9-D671-4071-A4FE-CF830CC64406}" type="pres">
      <dgm:prSet presAssocID="{C991C0BC-5A71-46CC-B08B-11892832F075}" presName="compositeB" presStyleCnt="0"/>
      <dgm:spPr/>
    </dgm:pt>
    <dgm:pt modelId="{78119025-2577-4C5F-B205-C05DE9B87D51}" type="pres">
      <dgm:prSet presAssocID="{C991C0BC-5A71-46CC-B08B-11892832F075}" presName="textB" presStyleLbl="revTx" presStyleIdx="1" presStyleCnt="7">
        <dgm:presLayoutVars>
          <dgm:bulletEnabled val="1"/>
        </dgm:presLayoutVars>
      </dgm:prSet>
      <dgm:spPr/>
    </dgm:pt>
    <dgm:pt modelId="{422F4049-154A-4046-8008-41B8C974C628}" type="pres">
      <dgm:prSet presAssocID="{C991C0BC-5A71-46CC-B08B-11892832F075}" presName="circleB" presStyleLbl="node1" presStyleIdx="1" presStyleCnt="7"/>
      <dgm:spPr/>
    </dgm:pt>
    <dgm:pt modelId="{00CEA63A-201A-4F44-9281-EAD307764F94}" type="pres">
      <dgm:prSet presAssocID="{C991C0BC-5A71-46CC-B08B-11892832F075}" presName="spaceB" presStyleCnt="0"/>
      <dgm:spPr/>
    </dgm:pt>
    <dgm:pt modelId="{D71B6C39-A8ED-48BD-B4FE-63F9B44A1B82}" type="pres">
      <dgm:prSet presAssocID="{FF575F6F-D04B-4A30-9E8C-CD270B5F2836}" presName="space" presStyleCnt="0"/>
      <dgm:spPr/>
    </dgm:pt>
    <dgm:pt modelId="{7715730F-37A3-457B-9A92-43B596791757}" type="pres">
      <dgm:prSet presAssocID="{49054FDA-C6F9-4014-936F-23B09E92DD53}" presName="compositeA" presStyleCnt="0"/>
      <dgm:spPr/>
    </dgm:pt>
    <dgm:pt modelId="{2B3214FC-83ED-4B3F-94B7-ADE0C02F0FC7}" type="pres">
      <dgm:prSet presAssocID="{49054FDA-C6F9-4014-936F-23B09E92DD53}" presName="textA" presStyleLbl="revTx" presStyleIdx="2" presStyleCnt="7">
        <dgm:presLayoutVars>
          <dgm:bulletEnabled val="1"/>
        </dgm:presLayoutVars>
      </dgm:prSet>
      <dgm:spPr/>
    </dgm:pt>
    <dgm:pt modelId="{EB6EA7AD-457F-4D24-96C6-ACFAED5DC957}" type="pres">
      <dgm:prSet presAssocID="{49054FDA-C6F9-4014-936F-23B09E92DD53}" presName="circleA" presStyleLbl="node1" presStyleIdx="2" presStyleCnt="7"/>
      <dgm:spPr/>
    </dgm:pt>
    <dgm:pt modelId="{C4039666-F4B5-42FB-9E97-3E797FE5271E}" type="pres">
      <dgm:prSet presAssocID="{49054FDA-C6F9-4014-936F-23B09E92DD53}" presName="spaceA" presStyleCnt="0"/>
      <dgm:spPr/>
    </dgm:pt>
    <dgm:pt modelId="{539358D7-B1A3-40D6-B947-263D1123CCD4}" type="pres">
      <dgm:prSet presAssocID="{93BBF09B-EF70-42C3-807F-5FF82B6288AA}" presName="space" presStyleCnt="0"/>
      <dgm:spPr/>
    </dgm:pt>
    <dgm:pt modelId="{5D304867-5560-44E3-BA69-62592FB52517}" type="pres">
      <dgm:prSet presAssocID="{F7008C2C-0E2F-49EA-B042-62BB00D833E5}" presName="compositeB" presStyleCnt="0"/>
      <dgm:spPr/>
    </dgm:pt>
    <dgm:pt modelId="{1F104B55-220F-439D-9545-97EB22B373AD}" type="pres">
      <dgm:prSet presAssocID="{F7008C2C-0E2F-49EA-B042-62BB00D833E5}" presName="textB" presStyleLbl="revTx" presStyleIdx="3" presStyleCnt="7">
        <dgm:presLayoutVars>
          <dgm:bulletEnabled val="1"/>
        </dgm:presLayoutVars>
      </dgm:prSet>
      <dgm:spPr/>
    </dgm:pt>
    <dgm:pt modelId="{EE31B264-5C8B-435F-820C-F317DBB6C9AB}" type="pres">
      <dgm:prSet presAssocID="{F7008C2C-0E2F-49EA-B042-62BB00D833E5}" presName="circleB" presStyleLbl="node1" presStyleIdx="3" presStyleCnt="7"/>
      <dgm:spPr/>
    </dgm:pt>
    <dgm:pt modelId="{36685622-ADC1-456C-9E8D-E6789662B569}" type="pres">
      <dgm:prSet presAssocID="{F7008C2C-0E2F-49EA-B042-62BB00D833E5}" presName="spaceB" presStyleCnt="0"/>
      <dgm:spPr/>
    </dgm:pt>
    <dgm:pt modelId="{FDFDAAEE-FF91-45F4-B72C-4417649F294D}" type="pres">
      <dgm:prSet presAssocID="{98562351-74A2-4D53-839D-88BA2A7ACBC5}" presName="space" presStyleCnt="0"/>
      <dgm:spPr/>
    </dgm:pt>
    <dgm:pt modelId="{1E77B5DC-4A39-498F-A98D-8D6524C19AF8}" type="pres">
      <dgm:prSet presAssocID="{BE52DA3C-7099-4725-9F53-0983EEEFF3C8}" presName="compositeA" presStyleCnt="0"/>
      <dgm:spPr/>
    </dgm:pt>
    <dgm:pt modelId="{EF6346D4-9C44-448E-B5E0-22E048FAA023}" type="pres">
      <dgm:prSet presAssocID="{BE52DA3C-7099-4725-9F53-0983EEEFF3C8}" presName="textA" presStyleLbl="revTx" presStyleIdx="4" presStyleCnt="7">
        <dgm:presLayoutVars>
          <dgm:bulletEnabled val="1"/>
        </dgm:presLayoutVars>
      </dgm:prSet>
      <dgm:spPr/>
    </dgm:pt>
    <dgm:pt modelId="{CBEAF3A7-2591-443F-8B51-20F5EF81B831}" type="pres">
      <dgm:prSet presAssocID="{BE52DA3C-7099-4725-9F53-0983EEEFF3C8}" presName="circleA" presStyleLbl="node1" presStyleIdx="4" presStyleCnt="7"/>
      <dgm:spPr/>
    </dgm:pt>
    <dgm:pt modelId="{1DDBF388-34F1-405D-BE67-114C062CB5F4}" type="pres">
      <dgm:prSet presAssocID="{BE52DA3C-7099-4725-9F53-0983EEEFF3C8}" presName="spaceA" presStyleCnt="0"/>
      <dgm:spPr/>
    </dgm:pt>
    <dgm:pt modelId="{32333320-6CE8-438C-8D40-1711AB215A7F}" type="pres">
      <dgm:prSet presAssocID="{EEB87063-F9F6-4D40-906F-FDE1CBAA958A}" presName="space" presStyleCnt="0"/>
      <dgm:spPr/>
    </dgm:pt>
    <dgm:pt modelId="{CDC844C1-4D90-45A0-B1D3-850FAFBD38FA}" type="pres">
      <dgm:prSet presAssocID="{3D05706E-B6BD-430A-87E0-DD84D4B8CC6A}" presName="compositeB" presStyleCnt="0"/>
      <dgm:spPr/>
    </dgm:pt>
    <dgm:pt modelId="{95080EA7-C5C7-4136-B319-3AD1AC496416}" type="pres">
      <dgm:prSet presAssocID="{3D05706E-B6BD-430A-87E0-DD84D4B8CC6A}" presName="textB" presStyleLbl="revTx" presStyleIdx="5" presStyleCnt="7" custScaleX="153039">
        <dgm:presLayoutVars>
          <dgm:bulletEnabled val="1"/>
        </dgm:presLayoutVars>
      </dgm:prSet>
      <dgm:spPr/>
    </dgm:pt>
    <dgm:pt modelId="{140D9048-D410-4DAD-940E-BF23D2CDA67A}" type="pres">
      <dgm:prSet presAssocID="{3D05706E-B6BD-430A-87E0-DD84D4B8CC6A}" presName="circleB" presStyleLbl="node1" presStyleIdx="5" presStyleCnt="7"/>
      <dgm:spPr/>
    </dgm:pt>
    <dgm:pt modelId="{71ABB151-1169-4387-B59D-B67F52AD953C}" type="pres">
      <dgm:prSet presAssocID="{3D05706E-B6BD-430A-87E0-DD84D4B8CC6A}" presName="spaceB" presStyleCnt="0"/>
      <dgm:spPr/>
    </dgm:pt>
    <dgm:pt modelId="{5928E89B-8680-457A-8DC5-1E634C34D4C2}" type="pres">
      <dgm:prSet presAssocID="{CDD7D046-F509-47BF-ACFF-4872B107FE62}" presName="space" presStyleCnt="0"/>
      <dgm:spPr/>
    </dgm:pt>
    <dgm:pt modelId="{0EFE9EF2-F4B3-4760-B717-656EF9D80EED}" type="pres">
      <dgm:prSet presAssocID="{29522788-1A95-4613-89C5-16D717423BD3}" presName="compositeA" presStyleCnt="0"/>
      <dgm:spPr/>
    </dgm:pt>
    <dgm:pt modelId="{D4CF2F64-5461-4482-9FE8-9D13C5C069A6}" type="pres">
      <dgm:prSet presAssocID="{29522788-1A95-4613-89C5-16D717423BD3}" presName="textA" presStyleLbl="revTx" presStyleIdx="6" presStyleCnt="7" custScaleX="193914">
        <dgm:presLayoutVars>
          <dgm:bulletEnabled val="1"/>
        </dgm:presLayoutVars>
      </dgm:prSet>
      <dgm:spPr/>
    </dgm:pt>
    <dgm:pt modelId="{44154FD3-929F-4CD8-8BAE-3010620E3A16}" type="pres">
      <dgm:prSet presAssocID="{29522788-1A95-4613-89C5-16D717423BD3}" presName="circleA" presStyleLbl="node1" presStyleIdx="6" presStyleCnt="7"/>
      <dgm:spPr/>
    </dgm:pt>
    <dgm:pt modelId="{51CA615C-CE85-45DE-A4AD-ABE5454E6201}" type="pres">
      <dgm:prSet presAssocID="{29522788-1A95-4613-89C5-16D717423BD3}" presName="spaceA" presStyleCnt="0"/>
      <dgm:spPr/>
    </dgm:pt>
  </dgm:ptLst>
  <dgm:cxnLst>
    <dgm:cxn modelId="{4DBCB51C-773D-4B67-9092-0C89AB456648}" type="presOf" srcId="{F7008C2C-0E2F-49EA-B042-62BB00D833E5}" destId="{1F104B55-220F-439D-9545-97EB22B373AD}" srcOrd="0" destOrd="0" presId="urn:microsoft.com/office/officeart/2005/8/layout/hProcess11"/>
    <dgm:cxn modelId="{7E6CDE27-ED09-4CED-96BB-A59B5FD53BD6}" type="presOf" srcId="{3D05706E-B6BD-430A-87E0-DD84D4B8CC6A}" destId="{95080EA7-C5C7-4136-B319-3AD1AC496416}" srcOrd="0" destOrd="0" presId="urn:microsoft.com/office/officeart/2005/8/layout/hProcess11"/>
    <dgm:cxn modelId="{55334D2A-0217-4980-A61E-A67E58BD4205}" type="presOf" srcId="{70F61BCE-FABE-4BAE-9910-170D77822E4A}" destId="{6EC63CCE-DB9A-48EC-B988-C4FDABB71B11}" srcOrd="0" destOrd="0" presId="urn:microsoft.com/office/officeart/2005/8/layout/hProcess11"/>
    <dgm:cxn modelId="{E02F4D30-8E6C-48CE-8F5E-CE4D61B25B25}" type="presOf" srcId="{29522788-1A95-4613-89C5-16D717423BD3}" destId="{D4CF2F64-5461-4482-9FE8-9D13C5C069A6}" srcOrd="0" destOrd="0" presId="urn:microsoft.com/office/officeart/2005/8/layout/hProcess11"/>
    <dgm:cxn modelId="{6ACBD332-FACC-4599-9542-1BDE8814C797}" type="presOf" srcId="{BE52DA3C-7099-4725-9F53-0983EEEFF3C8}" destId="{EF6346D4-9C44-448E-B5E0-22E048FAA023}" srcOrd="0" destOrd="0" presId="urn:microsoft.com/office/officeart/2005/8/layout/hProcess11"/>
    <dgm:cxn modelId="{9C9E4F3B-9CAF-4E26-8AF2-0F2700E905F3}" type="presOf" srcId="{C991C0BC-5A71-46CC-B08B-11892832F075}" destId="{78119025-2577-4C5F-B205-C05DE9B87D51}" srcOrd="0" destOrd="0" presId="urn:microsoft.com/office/officeart/2005/8/layout/hProcess11"/>
    <dgm:cxn modelId="{3F805643-60F2-4053-AD93-1FD92D98070B}" srcId="{70F61BCE-FABE-4BAE-9910-170D77822E4A}" destId="{F7008C2C-0E2F-49EA-B042-62BB00D833E5}" srcOrd="3" destOrd="0" parTransId="{B445E5B0-0288-4ED8-8EE2-D5D1FB46A681}" sibTransId="{98562351-74A2-4D53-839D-88BA2A7ACBC5}"/>
    <dgm:cxn modelId="{AD5FD446-DA0A-4AB5-A395-78EDBC0FF1D1}" srcId="{70F61BCE-FABE-4BAE-9910-170D77822E4A}" destId="{EA82791D-DBCD-4CA0-A8BF-C1C7B71F35F0}" srcOrd="0" destOrd="0" parTransId="{6F688860-1300-4293-A3B9-D312968311E6}" sibTransId="{3FA7E0D2-8F4D-4072-BD65-3B06E6F8E47A}"/>
    <dgm:cxn modelId="{CC1A74B1-BB4E-49BC-9949-1AABC461244F}" srcId="{70F61BCE-FABE-4BAE-9910-170D77822E4A}" destId="{3D05706E-B6BD-430A-87E0-DD84D4B8CC6A}" srcOrd="5" destOrd="0" parTransId="{518895F7-CB71-4F17-9897-1C265A0F2961}" sibTransId="{CDD7D046-F509-47BF-ACFF-4872B107FE62}"/>
    <dgm:cxn modelId="{0C63ACB9-B376-4AC9-BFD7-E5122BC74C0C}" srcId="{70F61BCE-FABE-4BAE-9910-170D77822E4A}" destId="{BE52DA3C-7099-4725-9F53-0983EEEFF3C8}" srcOrd="4" destOrd="0" parTransId="{8EB096B9-29E0-4772-B131-2B16FF91A77E}" sibTransId="{EEB87063-F9F6-4D40-906F-FDE1CBAA958A}"/>
    <dgm:cxn modelId="{142E54C7-9638-42F7-82EF-C819C0EBB0E6}" type="presOf" srcId="{49054FDA-C6F9-4014-936F-23B09E92DD53}" destId="{2B3214FC-83ED-4B3F-94B7-ADE0C02F0FC7}" srcOrd="0" destOrd="0" presId="urn:microsoft.com/office/officeart/2005/8/layout/hProcess11"/>
    <dgm:cxn modelId="{3B2685CA-3475-4C1F-8863-6E880455190E}" type="presOf" srcId="{EA82791D-DBCD-4CA0-A8BF-C1C7B71F35F0}" destId="{E888F57C-5B0C-4813-A821-67B3888CD657}" srcOrd="0" destOrd="0" presId="urn:microsoft.com/office/officeart/2005/8/layout/hProcess11"/>
    <dgm:cxn modelId="{89F3ACD0-AB95-4549-B278-3F7B2CFFD8A1}" srcId="{70F61BCE-FABE-4BAE-9910-170D77822E4A}" destId="{49054FDA-C6F9-4014-936F-23B09E92DD53}" srcOrd="2" destOrd="0" parTransId="{0C543D2F-0E6E-4A8D-88BF-72107D328D7F}" sibTransId="{93BBF09B-EF70-42C3-807F-5FF82B6288AA}"/>
    <dgm:cxn modelId="{7DDEF7DB-9CD4-4E9C-9E17-96F4C3D88B22}" srcId="{70F61BCE-FABE-4BAE-9910-170D77822E4A}" destId="{29522788-1A95-4613-89C5-16D717423BD3}" srcOrd="6" destOrd="0" parTransId="{90A4C0E9-28CF-49B7-99BA-63EC3A259FCF}" sibTransId="{40AE006C-EDF3-4052-8A1A-6FEACE02E80E}"/>
    <dgm:cxn modelId="{8ECA77F4-D11E-4DF1-8DD6-EE02D2BEA2A8}" srcId="{70F61BCE-FABE-4BAE-9910-170D77822E4A}" destId="{C991C0BC-5A71-46CC-B08B-11892832F075}" srcOrd="1" destOrd="0" parTransId="{9F18855A-52D1-4871-BA20-0466A420101D}" sibTransId="{FF575F6F-D04B-4A30-9E8C-CD270B5F2836}"/>
    <dgm:cxn modelId="{B873F5C2-A76C-4371-8A32-2D43EB6226EC}" type="presParOf" srcId="{6EC63CCE-DB9A-48EC-B988-C4FDABB71B11}" destId="{3A7AB634-A4AE-4505-877B-D7EAF4F18F86}" srcOrd="0" destOrd="0" presId="urn:microsoft.com/office/officeart/2005/8/layout/hProcess11"/>
    <dgm:cxn modelId="{B30A1912-B340-4538-A195-DB78CCD0A4C8}" type="presParOf" srcId="{6EC63CCE-DB9A-48EC-B988-C4FDABB71B11}" destId="{7B7AC4F9-FFAC-47FB-A0BB-1DCA092CE3B0}" srcOrd="1" destOrd="0" presId="urn:microsoft.com/office/officeart/2005/8/layout/hProcess11"/>
    <dgm:cxn modelId="{9E2094EA-FEB2-4B24-AAFF-B23DD31D0AF5}" type="presParOf" srcId="{7B7AC4F9-FFAC-47FB-A0BB-1DCA092CE3B0}" destId="{0E01183B-217D-48AC-B785-3C089511863C}" srcOrd="0" destOrd="0" presId="urn:microsoft.com/office/officeart/2005/8/layout/hProcess11"/>
    <dgm:cxn modelId="{27496993-1192-4742-8CCE-0FA02A4B30AC}" type="presParOf" srcId="{0E01183B-217D-48AC-B785-3C089511863C}" destId="{E888F57C-5B0C-4813-A821-67B3888CD657}" srcOrd="0" destOrd="0" presId="urn:microsoft.com/office/officeart/2005/8/layout/hProcess11"/>
    <dgm:cxn modelId="{8F147F4A-CFBB-4EE4-BFB4-43EE879BBBBA}" type="presParOf" srcId="{0E01183B-217D-48AC-B785-3C089511863C}" destId="{9A4AC36A-BA0D-4DDA-8FF8-51A56FF94BE9}" srcOrd="1" destOrd="0" presId="urn:microsoft.com/office/officeart/2005/8/layout/hProcess11"/>
    <dgm:cxn modelId="{E8EA524C-C702-4FE0-8D9E-1FF322C2823F}" type="presParOf" srcId="{0E01183B-217D-48AC-B785-3C089511863C}" destId="{8EF17325-A0B2-4D01-8097-640847CC73B9}" srcOrd="2" destOrd="0" presId="urn:microsoft.com/office/officeart/2005/8/layout/hProcess11"/>
    <dgm:cxn modelId="{54313990-E1AF-43A5-8AD5-9104FCCD643F}" type="presParOf" srcId="{7B7AC4F9-FFAC-47FB-A0BB-1DCA092CE3B0}" destId="{1D884E7F-9D51-4818-BF3A-52C9B886E2B7}" srcOrd="1" destOrd="0" presId="urn:microsoft.com/office/officeart/2005/8/layout/hProcess11"/>
    <dgm:cxn modelId="{CA5E86F9-D0DB-4CB6-AD6A-D2948C9CC913}" type="presParOf" srcId="{7B7AC4F9-FFAC-47FB-A0BB-1DCA092CE3B0}" destId="{2C1F88B9-D671-4071-A4FE-CF830CC64406}" srcOrd="2" destOrd="0" presId="urn:microsoft.com/office/officeart/2005/8/layout/hProcess11"/>
    <dgm:cxn modelId="{0B250E08-B8E1-4B33-818A-D7B987773FB3}" type="presParOf" srcId="{2C1F88B9-D671-4071-A4FE-CF830CC64406}" destId="{78119025-2577-4C5F-B205-C05DE9B87D51}" srcOrd="0" destOrd="0" presId="urn:microsoft.com/office/officeart/2005/8/layout/hProcess11"/>
    <dgm:cxn modelId="{A0D2F9D7-EDD7-4759-B96F-91FEDDDE2863}" type="presParOf" srcId="{2C1F88B9-D671-4071-A4FE-CF830CC64406}" destId="{422F4049-154A-4046-8008-41B8C974C628}" srcOrd="1" destOrd="0" presId="urn:microsoft.com/office/officeart/2005/8/layout/hProcess11"/>
    <dgm:cxn modelId="{1A53225E-0F76-4757-851A-7C7AA2DB1D77}" type="presParOf" srcId="{2C1F88B9-D671-4071-A4FE-CF830CC64406}" destId="{00CEA63A-201A-4F44-9281-EAD307764F94}" srcOrd="2" destOrd="0" presId="urn:microsoft.com/office/officeart/2005/8/layout/hProcess11"/>
    <dgm:cxn modelId="{ED035479-36AE-4A63-B1B9-56FF101247F3}" type="presParOf" srcId="{7B7AC4F9-FFAC-47FB-A0BB-1DCA092CE3B0}" destId="{D71B6C39-A8ED-48BD-B4FE-63F9B44A1B82}" srcOrd="3" destOrd="0" presId="urn:microsoft.com/office/officeart/2005/8/layout/hProcess11"/>
    <dgm:cxn modelId="{F5C160D2-FA8A-45D8-BD5B-D0E36445678D}" type="presParOf" srcId="{7B7AC4F9-FFAC-47FB-A0BB-1DCA092CE3B0}" destId="{7715730F-37A3-457B-9A92-43B596791757}" srcOrd="4" destOrd="0" presId="urn:microsoft.com/office/officeart/2005/8/layout/hProcess11"/>
    <dgm:cxn modelId="{21C8984D-194D-4058-8724-CD79EBCCED7C}" type="presParOf" srcId="{7715730F-37A3-457B-9A92-43B596791757}" destId="{2B3214FC-83ED-4B3F-94B7-ADE0C02F0FC7}" srcOrd="0" destOrd="0" presId="urn:microsoft.com/office/officeart/2005/8/layout/hProcess11"/>
    <dgm:cxn modelId="{81FCEE9B-9316-451D-A7F5-7047E1DBEC2E}" type="presParOf" srcId="{7715730F-37A3-457B-9A92-43B596791757}" destId="{EB6EA7AD-457F-4D24-96C6-ACFAED5DC957}" srcOrd="1" destOrd="0" presId="urn:microsoft.com/office/officeart/2005/8/layout/hProcess11"/>
    <dgm:cxn modelId="{9DCB543F-B41C-4766-9C72-997A90041827}" type="presParOf" srcId="{7715730F-37A3-457B-9A92-43B596791757}" destId="{C4039666-F4B5-42FB-9E97-3E797FE5271E}" srcOrd="2" destOrd="0" presId="urn:microsoft.com/office/officeart/2005/8/layout/hProcess11"/>
    <dgm:cxn modelId="{FB6CFD8F-605D-4F59-982C-2D15E9185CBE}" type="presParOf" srcId="{7B7AC4F9-FFAC-47FB-A0BB-1DCA092CE3B0}" destId="{539358D7-B1A3-40D6-B947-263D1123CCD4}" srcOrd="5" destOrd="0" presId="urn:microsoft.com/office/officeart/2005/8/layout/hProcess11"/>
    <dgm:cxn modelId="{B316F235-E5B9-47A1-BB98-03986723B3EE}" type="presParOf" srcId="{7B7AC4F9-FFAC-47FB-A0BB-1DCA092CE3B0}" destId="{5D304867-5560-44E3-BA69-62592FB52517}" srcOrd="6" destOrd="0" presId="urn:microsoft.com/office/officeart/2005/8/layout/hProcess11"/>
    <dgm:cxn modelId="{CC0DF784-1DCD-4A58-99A6-F84C473F3D39}" type="presParOf" srcId="{5D304867-5560-44E3-BA69-62592FB52517}" destId="{1F104B55-220F-439D-9545-97EB22B373AD}" srcOrd="0" destOrd="0" presId="urn:microsoft.com/office/officeart/2005/8/layout/hProcess11"/>
    <dgm:cxn modelId="{53569CD5-9CAA-4AF0-A589-2D24143121B2}" type="presParOf" srcId="{5D304867-5560-44E3-BA69-62592FB52517}" destId="{EE31B264-5C8B-435F-820C-F317DBB6C9AB}" srcOrd="1" destOrd="0" presId="urn:microsoft.com/office/officeart/2005/8/layout/hProcess11"/>
    <dgm:cxn modelId="{08E74D47-ACEA-4251-848B-06B227F947C3}" type="presParOf" srcId="{5D304867-5560-44E3-BA69-62592FB52517}" destId="{36685622-ADC1-456C-9E8D-E6789662B569}" srcOrd="2" destOrd="0" presId="urn:microsoft.com/office/officeart/2005/8/layout/hProcess11"/>
    <dgm:cxn modelId="{AFA84DBE-9F0A-4267-8DBB-A948FB07727A}" type="presParOf" srcId="{7B7AC4F9-FFAC-47FB-A0BB-1DCA092CE3B0}" destId="{FDFDAAEE-FF91-45F4-B72C-4417649F294D}" srcOrd="7" destOrd="0" presId="urn:microsoft.com/office/officeart/2005/8/layout/hProcess11"/>
    <dgm:cxn modelId="{C99EC4C1-0BED-4F5C-831F-90D6ACC24BEA}" type="presParOf" srcId="{7B7AC4F9-FFAC-47FB-A0BB-1DCA092CE3B0}" destId="{1E77B5DC-4A39-498F-A98D-8D6524C19AF8}" srcOrd="8" destOrd="0" presId="urn:microsoft.com/office/officeart/2005/8/layout/hProcess11"/>
    <dgm:cxn modelId="{99CF8D85-CE95-4C0B-BE35-1BDC7497DB3E}" type="presParOf" srcId="{1E77B5DC-4A39-498F-A98D-8D6524C19AF8}" destId="{EF6346D4-9C44-448E-B5E0-22E048FAA023}" srcOrd="0" destOrd="0" presId="urn:microsoft.com/office/officeart/2005/8/layout/hProcess11"/>
    <dgm:cxn modelId="{73743F5F-55A7-4FD4-B05E-D360D49947DF}" type="presParOf" srcId="{1E77B5DC-4A39-498F-A98D-8D6524C19AF8}" destId="{CBEAF3A7-2591-443F-8B51-20F5EF81B831}" srcOrd="1" destOrd="0" presId="urn:microsoft.com/office/officeart/2005/8/layout/hProcess11"/>
    <dgm:cxn modelId="{CCE36CA3-5C31-40BF-A6F9-6C945B2DFE5F}" type="presParOf" srcId="{1E77B5DC-4A39-498F-A98D-8D6524C19AF8}" destId="{1DDBF388-34F1-405D-BE67-114C062CB5F4}" srcOrd="2" destOrd="0" presId="urn:microsoft.com/office/officeart/2005/8/layout/hProcess11"/>
    <dgm:cxn modelId="{4D7915BC-D361-4E10-8B7A-C87776B6B0FB}" type="presParOf" srcId="{7B7AC4F9-FFAC-47FB-A0BB-1DCA092CE3B0}" destId="{32333320-6CE8-438C-8D40-1711AB215A7F}" srcOrd="9" destOrd="0" presId="urn:microsoft.com/office/officeart/2005/8/layout/hProcess11"/>
    <dgm:cxn modelId="{84279734-4533-426A-967B-76A187FC7519}" type="presParOf" srcId="{7B7AC4F9-FFAC-47FB-A0BB-1DCA092CE3B0}" destId="{CDC844C1-4D90-45A0-B1D3-850FAFBD38FA}" srcOrd="10" destOrd="0" presId="urn:microsoft.com/office/officeart/2005/8/layout/hProcess11"/>
    <dgm:cxn modelId="{AC87B8EA-585D-428E-AE3D-3DC9DC8D5628}" type="presParOf" srcId="{CDC844C1-4D90-45A0-B1D3-850FAFBD38FA}" destId="{95080EA7-C5C7-4136-B319-3AD1AC496416}" srcOrd="0" destOrd="0" presId="urn:microsoft.com/office/officeart/2005/8/layout/hProcess11"/>
    <dgm:cxn modelId="{6F1C58D8-6892-4E6B-8340-1ABB8B544F18}" type="presParOf" srcId="{CDC844C1-4D90-45A0-B1D3-850FAFBD38FA}" destId="{140D9048-D410-4DAD-940E-BF23D2CDA67A}" srcOrd="1" destOrd="0" presId="urn:microsoft.com/office/officeart/2005/8/layout/hProcess11"/>
    <dgm:cxn modelId="{1434AEBC-37FD-4C2A-A0FC-136E14E170E4}" type="presParOf" srcId="{CDC844C1-4D90-45A0-B1D3-850FAFBD38FA}" destId="{71ABB151-1169-4387-B59D-B67F52AD953C}" srcOrd="2" destOrd="0" presId="urn:microsoft.com/office/officeart/2005/8/layout/hProcess11"/>
    <dgm:cxn modelId="{E60AF6F1-256C-427D-AD40-44A0C2DACAD8}" type="presParOf" srcId="{7B7AC4F9-FFAC-47FB-A0BB-1DCA092CE3B0}" destId="{5928E89B-8680-457A-8DC5-1E634C34D4C2}" srcOrd="11" destOrd="0" presId="urn:microsoft.com/office/officeart/2005/8/layout/hProcess11"/>
    <dgm:cxn modelId="{FBEA0AF7-AA5A-4C70-ACC3-6DF547C76868}" type="presParOf" srcId="{7B7AC4F9-FFAC-47FB-A0BB-1DCA092CE3B0}" destId="{0EFE9EF2-F4B3-4760-B717-656EF9D80EED}" srcOrd="12" destOrd="0" presId="urn:microsoft.com/office/officeart/2005/8/layout/hProcess11"/>
    <dgm:cxn modelId="{4FCA5945-44F9-4E7E-A163-95D638F25BA5}" type="presParOf" srcId="{0EFE9EF2-F4B3-4760-B717-656EF9D80EED}" destId="{D4CF2F64-5461-4482-9FE8-9D13C5C069A6}" srcOrd="0" destOrd="0" presId="urn:microsoft.com/office/officeart/2005/8/layout/hProcess11"/>
    <dgm:cxn modelId="{2E27FBEC-2F11-466D-9937-DA7C7B0BBEDD}" type="presParOf" srcId="{0EFE9EF2-F4B3-4760-B717-656EF9D80EED}" destId="{44154FD3-929F-4CD8-8BAE-3010620E3A16}" srcOrd="1" destOrd="0" presId="urn:microsoft.com/office/officeart/2005/8/layout/hProcess11"/>
    <dgm:cxn modelId="{B9B48BF2-EEF4-44B2-8E62-6EC5D298E8F6}" type="presParOf" srcId="{0EFE9EF2-F4B3-4760-B717-656EF9D80EED}" destId="{51CA615C-CE85-45DE-A4AD-ABE5454E620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D1151-44E7-4370-B3E4-D33D6AE423C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7C00CA7-4155-4007-8211-E0BE35B673AE}">
      <dgm:prSet phldrT="[Texto]"/>
      <dgm:spPr/>
      <dgm:t>
        <a:bodyPr/>
        <a:lstStyle/>
        <a:p>
          <a:r>
            <a:rPr lang="es-MX" dirty="0"/>
            <a:t>Se Modifica Capítulo III</a:t>
          </a:r>
          <a:endParaRPr lang="en-US" dirty="0"/>
        </a:p>
      </dgm:t>
    </dgm:pt>
    <dgm:pt modelId="{08F27956-8DF2-40AA-AE64-4DD6999CD4C2}" type="parTrans" cxnId="{1B979B20-93A6-4210-A616-0698FA3E69E7}">
      <dgm:prSet/>
      <dgm:spPr/>
      <dgm:t>
        <a:bodyPr/>
        <a:lstStyle/>
        <a:p>
          <a:endParaRPr lang="en-US"/>
        </a:p>
      </dgm:t>
    </dgm:pt>
    <dgm:pt modelId="{3FE7BCF0-C8F1-4B8C-8BF0-4B2C71D89048}" type="sibTrans" cxnId="{1B979B20-93A6-4210-A616-0698FA3E69E7}">
      <dgm:prSet/>
      <dgm:spPr/>
      <dgm:t>
        <a:bodyPr/>
        <a:lstStyle/>
        <a:p>
          <a:endParaRPr lang="en-US"/>
        </a:p>
      </dgm:t>
    </dgm:pt>
    <dgm:pt modelId="{F0FF7B54-14EA-4188-A96E-BE68181E7A57}">
      <dgm:prSet phldrT="[Texto]"/>
      <dgm:spPr/>
      <dgm:t>
        <a:bodyPr/>
        <a:lstStyle/>
        <a:p>
          <a:r>
            <a:rPr lang="es-MX" dirty="0"/>
            <a:t>Se remplaza el Capítulo III. Gestión del AIER con</a:t>
          </a:r>
        </a:p>
        <a:p>
          <a:r>
            <a:rPr lang="es-MX" dirty="0"/>
            <a:t>“El Plan de manejo como estrategia de Gestión”</a:t>
          </a:r>
          <a:endParaRPr lang="en-US" dirty="0"/>
        </a:p>
      </dgm:t>
    </dgm:pt>
    <dgm:pt modelId="{E333C6AE-1938-42D6-A1C4-A87E5E90A6C1}" type="parTrans" cxnId="{4E25AFC2-90D3-4503-AEE3-ECEBC4632ACC}">
      <dgm:prSet/>
      <dgm:spPr/>
      <dgm:t>
        <a:bodyPr/>
        <a:lstStyle/>
        <a:p>
          <a:endParaRPr lang="en-US"/>
        </a:p>
      </dgm:t>
    </dgm:pt>
    <dgm:pt modelId="{7436D379-0E75-458F-9554-D5AED4AF7B92}" type="sibTrans" cxnId="{4E25AFC2-90D3-4503-AEE3-ECEBC4632ACC}">
      <dgm:prSet/>
      <dgm:spPr/>
      <dgm:t>
        <a:bodyPr/>
        <a:lstStyle/>
        <a:p>
          <a:endParaRPr lang="en-US"/>
        </a:p>
      </dgm:t>
    </dgm:pt>
    <dgm:pt modelId="{0473D8CE-8B4E-4DE4-A764-BAE9046A03B3}">
      <dgm:prSet phldrT="[Texto]"/>
      <dgm:spPr/>
      <dgm:t>
        <a:bodyPr/>
        <a:lstStyle/>
        <a:p>
          <a:r>
            <a:rPr lang="es-MX" dirty="0">
              <a:solidFill>
                <a:srgbClr val="FF0000"/>
              </a:solidFill>
            </a:rPr>
            <a:t>Se añaden 2 artículo nuevos:</a:t>
          </a:r>
        </a:p>
        <a:p>
          <a:r>
            <a:rPr lang="es-MX" dirty="0"/>
            <a:t>Artículo 13: Plan de manejo; y,</a:t>
          </a:r>
        </a:p>
        <a:p>
          <a:r>
            <a:rPr lang="es-MX" dirty="0"/>
            <a:t>Artículo 14. Contenido del plan de manejo</a:t>
          </a:r>
          <a:endParaRPr lang="en-US" dirty="0"/>
        </a:p>
      </dgm:t>
    </dgm:pt>
    <dgm:pt modelId="{3B497533-1A23-4DD4-B6EE-1266CEB9C67F}" type="parTrans" cxnId="{8B5987C8-90A3-4B31-AFCA-B98CB5CFAC62}">
      <dgm:prSet/>
      <dgm:spPr/>
      <dgm:t>
        <a:bodyPr/>
        <a:lstStyle/>
        <a:p>
          <a:endParaRPr lang="en-US"/>
        </a:p>
      </dgm:t>
    </dgm:pt>
    <dgm:pt modelId="{0CD37C22-BE4C-4239-B212-AE6273C0AFD5}" type="sibTrans" cxnId="{8B5987C8-90A3-4B31-AFCA-B98CB5CFAC62}">
      <dgm:prSet/>
      <dgm:spPr/>
      <dgm:t>
        <a:bodyPr/>
        <a:lstStyle/>
        <a:p>
          <a:endParaRPr lang="en-US"/>
        </a:p>
      </dgm:t>
    </dgm:pt>
    <dgm:pt modelId="{66BD24A7-5343-4E42-BE82-8B49D22B9219}">
      <dgm:prSet phldrT="[Texto]"/>
      <dgm:spPr/>
      <dgm:t>
        <a:bodyPr/>
        <a:lstStyle/>
        <a:p>
          <a:r>
            <a:rPr lang="es-MX" dirty="0"/>
            <a:t>Se añade un Capítulo Nuevo</a:t>
          </a:r>
        </a:p>
        <a:p>
          <a:r>
            <a:rPr lang="es-MX" dirty="0"/>
            <a:t>Capítulo IV</a:t>
          </a:r>
        </a:p>
      </dgm:t>
    </dgm:pt>
    <dgm:pt modelId="{F77FBCCE-A182-400C-85C6-6598812157B0}" type="parTrans" cxnId="{C5D2EB69-6536-4D44-90E9-43DE65D7BA15}">
      <dgm:prSet/>
      <dgm:spPr/>
      <dgm:t>
        <a:bodyPr/>
        <a:lstStyle/>
        <a:p>
          <a:endParaRPr lang="en-US"/>
        </a:p>
      </dgm:t>
    </dgm:pt>
    <dgm:pt modelId="{EB0660BC-0275-483E-A90C-1CDA75CBAECB}" type="sibTrans" cxnId="{C5D2EB69-6536-4D44-90E9-43DE65D7BA15}">
      <dgm:prSet/>
      <dgm:spPr/>
      <dgm:t>
        <a:bodyPr/>
        <a:lstStyle/>
        <a:p>
          <a:endParaRPr lang="en-US"/>
        </a:p>
      </dgm:t>
    </dgm:pt>
    <dgm:pt modelId="{815E17C3-0A10-4F6E-B161-5D0A905EE5D5}">
      <dgm:prSet phldrT="[Texto]" custT="1"/>
      <dgm:spPr/>
      <dgm:t>
        <a:bodyPr/>
        <a:lstStyle/>
        <a:p>
          <a:r>
            <a:rPr lang="es-MX" sz="1500" dirty="0"/>
            <a:t>Capítulo IV: Conformación del Comité de gestión</a:t>
          </a:r>
          <a:endParaRPr lang="en-US" sz="1500" dirty="0"/>
        </a:p>
      </dgm:t>
    </dgm:pt>
    <dgm:pt modelId="{12ABEC05-F19D-4788-BBAC-04CDF8444DC0}" type="parTrans" cxnId="{6BA806F3-C98F-484F-9374-F8F8A41DA1A6}">
      <dgm:prSet/>
      <dgm:spPr/>
      <dgm:t>
        <a:bodyPr/>
        <a:lstStyle/>
        <a:p>
          <a:endParaRPr lang="en-US"/>
        </a:p>
      </dgm:t>
    </dgm:pt>
    <dgm:pt modelId="{3C917ECF-F0F2-4F3A-9CF3-DEF1799853E7}" type="sibTrans" cxnId="{6BA806F3-C98F-484F-9374-F8F8A41DA1A6}">
      <dgm:prSet/>
      <dgm:spPr/>
      <dgm:t>
        <a:bodyPr/>
        <a:lstStyle/>
        <a:p>
          <a:endParaRPr lang="en-US"/>
        </a:p>
      </dgm:t>
    </dgm:pt>
    <dgm:pt modelId="{7B6BC950-6C19-46FC-A3A6-AA62A20C83D6}">
      <dgm:prSet phldrT="[Texto]"/>
      <dgm:spPr/>
      <dgm:t>
        <a:bodyPr/>
        <a:lstStyle/>
        <a:p>
          <a:r>
            <a:rPr lang="es-MX" dirty="0">
              <a:solidFill>
                <a:srgbClr val="FF0000"/>
              </a:solidFill>
            </a:rPr>
            <a:t>Se añaden 4 nuevos articulados</a:t>
          </a:r>
        </a:p>
        <a:p>
          <a:r>
            <a:rPr lang="es-MX" dirty="0"/>
            <a:t>Artículo 15. Modelo de gestión</a:t>
          </a:r>
        </a:p>
        <a:p>
          <a:r>
            <a:rPr lang="es-MX" dirty="0"/>
            <a:t>Artículo 16. Comité de gestión</a:t>
          </a:r>
        </a:p>
        <a:p>
          <a:r>
            <a:rPr lang="es-MX" dirty="0"/>
            <a:t>Artículo 17. Conformación del Comité de gestión</a:t>
          </a:r>
        </a:p>
        <a:p>
          <a:r>
            <a:rPr lang="es-MX" dirty="0"/>
            <a:t>Artículo 18. Atribuciones y responsabilidades del comité</a:t>
          </a:r>
          <a:endParaRPr lang="en-US" dirty="0"/>
        </a:p>
      </dgm:t>
    </dgm:pt>
    <dgm:pt modelId="{79B327BF-1AC9-4F1A-9C40-7E9393D69096}" type="parTrans" cxnId="{7DE7D4FF-B63F-4C78-B2A7-4E58DA7BA9C5}">
      <dgm:prSet/>
      <dgm:spPr/>
      <dgm:t>
        <a:bodyPr/>
        <a:lstStyle/>
        <a:p>
          <a:endParaRPr lang="en-US"/>
        </a:p>
      </dgm:t>
    </dgm:pt>
    <dgm:pt modelId="{1501B00E-EC81-4ABA-BB86-884F63B59030}" type="sibTrans" cxnId="{7DE7D4FF-B63F-4C78-B2A7-4E58DA7BA9C5}">
      <dgm:prSet/>
      <dgm:spPr/>
      <dgm:t>
        <a:bodyPr/>
        <a:lstStyle/>
        <a:p>
          <a:endParaRPr lang="en-US"/>
        </a:p>
      </dgm:t>
    </dgm:pt>
    <dgm:pt modelId="{518C2989-4C77-4F1C-8F25-A335AC463EF3}">
      <dgm:prSet phldrT="[Texto]"/>
      <dgm:spPr/>
      <dgm:t>
        <a:bodyPr/>
        <a:lstStyle/>
        <a:p>
          <a:r>
            <a:rPr lang="es-MX" dirty="0"/>
            <a:t>Se añade un Capítulo Nuevo</a:t>
          </a:r>
        </a:p>
        <a:p>
          <a:r>
            <a:rPr lang="es-MX" dirty="0"/>
            <a:t>Capítulo V</a:t>
          </a:r>
          <a:endParaRPr lang="en-US" dirty="0"/>
        </a:p>
      </dgm:t>
    </dgm:pt>
    <dgm:pt modelId="{DADE06E0-5BBF-4214-B805-6C43F554A01F}" type="parTrans" cxnId="{37708487-F0AF-4E8A-814C-BC0FE7028ED7}">
      <dgm:prSet/>
      <dgm:spPr/>
      <dgm:t>
        <a:bodyPr/>
        <a:lstStyle/>
        <a:p>
          <a:endParaRPr lang="en-US"/>
        </a:p>
      </dgm:t>
    </dgm:pt>
    <dgm:pt modelId="{5258C042-D098-4EE7-B172-08F52F3049BC}" type="sibTrans" cxnId="{37708487-F0AF-4E8A-814C-BC0FE7028ED7}">
      <dgm:prSet/>
      <dgm:spPr/>
      <dgm:t>
        <a:bodyPr/>
        <a:lstStyle/>
        <a:p>
          <a:endParaRPr lang="en-US"/>
        </a:p>
      </dgm:t>
    </dgm:pt>
    <dgm:pt modelId="{0212F3BD-04A2-480E-B4D3-80328299514D}">
      <dgm:prSet phldrT="[Texto]" custT="1"/>
      <dgm:spPr/>
      <dgm:t>
        <a:bodyPr/>
        <a:lstStyle/>
        <a:p>
          <a:r>
            <a:rPr lang="es-MX" sz="1500" dirty="0"/>
            <a:t>Capítulo V: De los Incentivos</a:t>
          </a:r>
          <a:endParaRPr lang="en-US" sz="1500" dirty="0"/>
        </a:p>
      </dgm:t>
    </dgm:pt>
    <dgm:pt modelId="{57D8BCCD-50CA-4F41-81DC-8B6257CE70CF}" type="parTrans" cxnId="{02FD1734-A9D1-42AE-B07A-64B4526B3F00}">
      <dgm:prSet/>
      <dgm:spPr/>
      <dgm:t>
        <a:bodyPr/>
        <a:lstStyle/>
        <a:p>
          <a:endParaRPr lang="en-US"/>
        </a:p>
      </dgm:t>
    </dgm:pt>
    <dgm:pt modelId="{1D7857BB-CA1A-45CA-8C5D-372E0C3E2016}" type="sibTrans" cxnId="{02FD1734-A9D1-42AE-B07A-64B4526B3F00}">
      <dgm:prSet/>
      <dgm:spPr/>
      <dgm:t>
        <a:bodyPr/>
        <a:lstStyle/>
        <a:p>
          <a:endParaRPr lang="en-US"/>
        </a:p>
      </dgm:t>
    </dgm:pt>
    <dgm:pt modelId="{6790CD47-DD07-41DA-9BF1-5139EB81DB16}">
      <dgm:prSet phldrT="[Texto]" custT="1"/>
      <dgm:spPr/>
      <dgm:t>
        <a:bodyPr/>
        <a:lstStyle/>
        <a:p>
          <a:r>
            <a:rPr lang="es-MX" sz="1400" dirty="0">
              <a:solidFill>
                <a:srgbClr val="FF0000"/>
              </a:solidFill>
            </a:rPr>
            <a:t>Se añaden 2 nuevos artículos</a:t>
          </a:r>
        </a:p>
        <a:p>
          <a:r>
            <a:rPr lang="es-MX" sz="1400" dirty="0"/>
            <a:t>Artículo 19. Incentivos a la conservación y uso sostenible en el AIER Pichincha Atacazo</a:t>
          </a:r>
        </a:p>
        <a:p>
          <a:r>
            <a:rPr lang="es-MX" sz="1400" dirty="0"/>
            <a:t>Artículo 20. Estrategias de financiamiento</a:t>
          </a:r>
          <a:endParaRPr lang="en-US" sz="1400" dirty="0"/>
        </a:p>
      </dgm:t>
    </dgm:pt>
    <dgm:pt modelId="{B4F0D4AA-BF51-44DE-B92E-ECFFB5631E05}" type="parTrans" cxnId="{166775B3-8C4A-45D7-9FBB-3A965E818D64}">
      <dgm:prSet/>
      <dgm:spPr/>
      <dgm:t>
        <a:bodyPr/>
        <a:lstStyle/>
        <a:p>
          <a:endParaRPr lang="en-US"/>
        </a:p>
      </dgm:t>
    </dgm:pt>
    <dgm:pt modelId="{AEE836C7-FAF4-4075-8544-9AD7C5516E3D}" type="sibTrans" cxnId="{166775B3-8C4A-45D7-9FBB-3A965E818D64}">
      <dgm:prSet/>
      <dgm:spPr/>
      <dgm:t>
        <a:bodyPr/>
        <a:lstStyle/>
        <a:p>
          <a:endParaRPr lang="en-US"/>
        </a:p>
      </dgm:t>
    </dgm:pt>
    <dgm:pt modelId="{09B51CB0-816D-4BA2-80D5-AC2013752544}" type="pres">
      <dgm:prSet presAssocID="{E76D1151-44E7-4370-B3E4-D33D6AE423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29737C-20D2-44B4-8158-9D1640E5CD09}" type="pres">
      <dgm:prSet presAssocID="{87C00CA7-4155-4007-8211-E0BE35B673AE}" presName="root" presStyleCnt="0"/>
      <dgm:spPr/>
    </dgm:pt>
    <dgm:pt modelId="{F90EE909-35A7-45E0-ABAD-0DB7DDCE3E60}" type="pres">
      <dgm:prSet presAssocID="{87C00CA7-4155-4007-8211-E0BE35B673AE}" presName="rootComposite" presStyleCnt="0"/>
      <dgm:spPr/>
    </dgm:pt>
    <dgm:pt modelId="{7B33632D-F480-438B-84CE-CACE5BEBC56D}" type="pres">
      <dgm:prSet presAssocID="{87C00CA7-4155-4007-8211-E0BE35B673AE}" presName="rootText" presStyleLbl="node1" presStyleIdx="0" presStyleCnt="3"/>
      <dgm:spPr/>
    </dgm:pt>
    <dgm:pt modelId="{012C9924-E05F-4D14-AD10-3748CA80D4D9}" type="pres">
      <dgm:prSet presAssocID="{87C00CA7-4155-4007-8211-E0BE35B673AE}" presName="rootConnector" presStyleLbl="node1" presStyleIdx="0" presStyleCnt="3"/>
      <dgm:spPr/>
    </dgm:pt>
    <dgm:pt modelId="{70BAABE7-10E9-45AD-AE4D-309D56E59EBB}" type="pres">
      <dgm:prSet presAssocID="{87C00CA7-4155-4007-8211-E0BE35B673AE}" presName="childShape" presStyleCnt="0"/>
      <dgm:spPr/>
    </dgm:pt>
    <dgm:pt modelId="{4E3AD78C-56AD-49D3-A42B-747339AB4932}" type="pres">
      <dgm:prSet presAssocID="{E333C6AE-1938-42D6-A1C4-A87E5E90A6C1}" presName="Name13" presStyleLbl="parChTrans1D2" presStyleIdx="0" presStyleCnt="6"/>
      <dgm:spPr/>
    </dgm:pt>
    <dgm:pt modelId="{C5EF1ABF-FE1B-45C4-8912-3982431EDA81}" type="pres">
      <dgm:prSet presAssocID="{F0FF7B54-14EA-4188-A96E-BE68181E7A57}" presName="childText" presStyleLbl="bgAcc1" presStyleIdx="0" presStyleCnt="6" custScaleY="82029">
        <dgm:presLayoutVars>
          <dgm:bulletEnabled val="1"/>
        </dgm:presLayoutVars>
      </dgm:prSet>
      <dgm:spPr/>
    </dgm:pt>
    <dgm:pt modelId="{3AA7AB53-B569-4C25-ACE2-34C822F47DF0}" type="pres">
      <dgm:prSet presAssocID="{3B497533-1A23-4DD4-B6EE-1266CEB9C67F}" presName="Name13" presStyleLbl="parChTrans1D2" presStyleIdx="1" presStyleCnt="6"/>
      <dgm:spPr/>
    </dgm:pt>
    <dgm:pt modelId="{0DDF8CF9-7B29-462B-A523-FC68C29A41DD}" type="pres">
      <dgm:prSet presAssocID="{0473D8CE-8B4E-4DE4-A764-BAE9046A03B3}" presName="childText" presStyleLbl="bgAcc1" presStyleIdx="1" presStyleCnt="6" custScaleY="122077">
        <dgm:presLayoutVars>
          <dgm:bulletEnabled val="1"/>
        </dgm:presLayoutVars>
      </dgm:prSet>
      <dgm:spPr/>
    </dgm:pt>
    <dgm:pt modelId="{64FCF584-DA83-4754-9361-888B0514F826}" type="pres">
      <dgm:prSet presAssocID="{66BD24A7-5343-4E42-BE82-8B49D22B9219}" presName="root" presStyleCnt="0"/>
      <dgm:spPr/>
    </dgm:pt>
    <dgm:pt modelId="{D7CD433F-D2EE-4D8B-8DAD-282A87B67F38}" type="pres">
      <dgm:prSet presAssocID="{66BD24A7-5343-4E42-BE82-8B49D22B9219}" presName="rootComposite" presStyleCnt="0"/>
      <dgm:spPr/>
    </dgm:pt>
    <dgm:pt modelId="{4117123C-CF2F-4F09-9654-5C7B50D3B38A}" type="pres">
      <dgm:prSet presAssocID="{66BD24A7-5343-4E42-BE82-8B49D22B9219}" presName="rootText" presStyleLbl="node1" presStyleIdx="1" presStyleCnt="3"/>
      <dgm:spPr/>
    </dgm:pt>
    <dgm:pt modelId="{FDF9D6CC-E32E-4887-8672-CE602231D700}" type="pres">
      <dgm:prSet presAssocID="{66BD24A7-5343-4E42-BE82-8B49D22B9219}" presName="rootConnector" presStyleLbl="node1" presStyleIdx="1" presStyleCnt="3"/>
      <dgm:spPr/>
    </dgm:pt>
    <dgm:pt modelId="{D1D14589-DFE9-40CD-9F25-A36337A72928}" type="pres">
      <dgm:prSet presAssocID="{66BD24A7-5343-4E42-BE82-8B49D22B9219}" presName="childShape" presStyleCnt="0"/>
      <dgm:spPr/>
    </dgm:pt>
    <dgm:pt modelId="{8D2A1515-76B4-4F0D-B335-63EFF9DF5A20}" type="pres">
      <dgm:prSet presAssocID="{12ABEC05-F19D-4788-BBAC-04CDF8444DC0}" presName="Name13" presStyleLbl="parChTrans1D2" presStyleIdx="2" presStyleCnt="6"/>
      <dgm:spPr/>
    </dgm:pt>
    <dgm:pt modelId="{F5120762-DFCB-44D5-9CE5-D74182CCF5F3}" type="pres">
      <dgm:prSet presAssocID="{815E17C3-0A10-4F6E-B161-5D0A905EE5D5}" presName="childText" presStyleLbl="bgAcc1" presStyleIdx="2" presStyleCnt="6" custScaleY="62985">
        <dgm:presLayoutVars>
          <dgm:bulletEnabled val="1"/>
        </dgm:presLayoutVars>
      </dgm:prSet>
      <dgm:spPr/>
    </dgm:pt>
    <dgm:pt modelId="{383A2D81-C982-4385-B503-6F4D00CACFDD}" type="pres">
      <dgm:prSet presAssocID="{79B327BF-1AC9-4F1A-9C40-7E9393D69096}" presName="Name13" presStyleLbl="parChTrans1D2" presStyleIdx="3" presStyleCnt="6"/>
      <dgm:spPr/>
    </dgm:pt>
    <dgm:pt modelId="{505A2782-3B7C-4CAF-A5DB-A6242F13263C}" type="pres">
      <dgm:prSet presAssocID="{7B6BC950-6C19-46FC-A3A6-AA62A20C83D6}" presName="childText" presStyleLbl="bgAcc1" presStyleIdx="3" presStyleCnt="6" custScaleY="125321">
        <dgm:presLayoutVars>
          <dgm:bulletEnabled val="1"/>
        </dgm:presLayoutVars>
      </dgm:prSet>
      <dgm:spPr/>
    </dgm:pt>
    <dgm:pt modelId="{C16784AA-6680-4031-BB91-98E251449941}" type="pres">
      <dgm:prSet presAssocID="{518C2989-4C77-4F1C-8F25-A335AC463EF3}" presName="root" presStyleCnt="0"/>
      <dgm:spPr/>
    </dgm:pt>
    <dgm:pt modelId="{C78F9294-B576-49BC-A712-62410A56AD36}" type="pres">
      <dgm:prSet presAssocID="{518C2989-4C77-4F1C-8F25-A335AC463EF3}" presName="rootComposite" presStyleCnt="0"/>
      <dgm:spPr/>
    </dgm:pt>
    <dgm:pt modelId="{25AF9DAD-EBA6-4646-ADFE-37EF61BD7B81}" type="pres">
      <dgm:prSet presAssocID="{518C2989-4C77-4F1C-8F25-A335AC463EF3}" presName="rootText" presStyleLbl="node1" presStyleIdx="2" presStyleCnt="3"/>
      <dgm:spPr/>
    </dgm:pt>
    <dgm:pt modelId="{8089D7AF-D356-4E53-8E17-5733402C97C2}" type="pres">
      <dgm:prSet presAssocID="{518C2989-4C77-4F1C-8F25-A335AC463EF3}" presName="rootConnector" presStyleLbl="node1" presStyleIdx="2" presStyleCnt="3"/>
      <dgm:spPr/>
    </dgm:pt>
    <dgm:pt modelId="{F4C81A29-F0FA-4359-89DF-7361B5719934}" type="pres">
      <dgm:prSet presAssocID="{518C2989-4C77-4F1C-8F25-A335AC463EF3}" presName="childShape" presStyleCnt="0"/>
      <dgm:spPr/>
    </dgm:pt>
    <dgm:pt modelId="{84202CBE-EB45-4D41-A502-98D5EE23FB4D}" type="pres">
      <dgm:prSet presAssocID="{57D8BCCD-50CA-4F41-81DC-8B6257CE70CF}" presName="Name13" presStyleLbl="parChTrans1D2" presStyleIdx="4" presStyleCnt="6"/>
      <dgm:spPr/>
    </dgm:pt>
    <dgm:pt modelId="{D7273A0C-9919-4C7A-B9FC-E79A83E6AA27}" type="pres">
      <dgm:prSet presAssocID="{0212F3BD-04A2-480E-B4D3-80328299514D}" presName="childText" presStyleLbl="bgAcc1" presStyleIdx="4" presStyleCnt="6">
        <dgm:presLayoutVars>
          <dgm:bulletEnabled val="1"/>
        </dgm:presLayoutVars>
      </dgm:prSet>
      <dgm:spPr/>
    </dgm:pt>
    <dgm:pt modelId="{DFDA58B9-5963-4B15-A210-2CE969E6C05D}" type="pres">
      <dgm:prSet presAssocID="{B4F0D4AA-BF51-44DE-B92E-ECFFB5631E05}" presName="Name13" presStyleLbl="parChTrans1D2" presStyleIdx="5" presStyleCnt="6"/>
      <dgm:spPr/>
    </dgm:pt>
    <dgm:pt modelId="{2AC13B29-34DA-4B1D-A55A-167BCD1189CF}" type="pres">
      <dgm:prSet presAssocID="{6790CD47-DD07-41DA-9BF1-5139EB81DB16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4CC74D0C-A9D6-45EE-B456-017C3D4BBADB}" type="presOf" srcId="{0212F3BD-04A2-480E-B4D3-80328299514D}" destId="{D7273A0C-9919-4C7A-B9FC-E79A83E6AA27}" srcOrd="0" destOrd="0" presId="urn:microsoft.com/office/officeart/2005/8/layout/hierarchy3"/>
    <dgm:cxn modelId="{1B979B20-93A6-4210-A616-0698FA3E69E7}" srcId="{E76D1151-44E7-4370-B3E4-D33D6AE423CA}" destId="{87C00CA7-4155-4007-8211-E0BE35B673AE}" srcOrd="0" destOrd="0" parTransId="{08F27956-8DF2-40AA-AE64-4DD6999CD4C2}" sibTransId="{3FE7BCF0-C8F1-4B8C-8BF0-4B2C71D89048}"/>
    <dgm:cxn modelId="{4A8ECD23-6C65-46E1-B711-F979C5BB36B9}" type="presOf" srcId="{3B497533-1A23-4DD4-B6EE-1266CEB9C67F}" destId="{3AA7AB53-B569-4C25-ACE2-34C822F47DF0}" srcOrd="0" destOrd="0" presId="urn:microsoft.com/office/officeart/2005/8/layout/hierarchy3"/>
    <dgm:cxn modelId="{62163D29-F4C7-48AB-A6EC-878BBAFFA5D9}" type="presOf" srcId="{66BD24A7-5343-4E42-BE82-8B49D22B9219}" destId="{4117123C-CF2F-4F09-9654-5C7B50D3B38A}" srcOrd="0" destOrd="0" presId="urn:microsoft.com/office/officeart/2005/8/layout/hierarchy3"/>
    <dgm:cxn modelId="{3308852F-B68A-4673-9462-D3A198561E5D}" type="presOf" srcId="{87C00CA7-4155-4007-8211-E0BE35B673AE}" destId="{7B33632D-F480-438B-84CE-CACE5BEBC56D}" srcOrd="0" destOrd="0" presId="urn:microsoft.com/office/officeart/2005/8/layout/hierarchy3"/>
    <dgm:cxn modelId="{02FD1734-A9D1-42AE-B07A-64B4526B3F00}" srcId="{518C2989-4C77-4F1C-8F25-A335AC463EF3}" destId="{0212F3BD-04A2-480E-B4D3-80328299514D}" srcOrd="0" destOrd="0" parTransId="{57D8BCCD-50CA-4F41-81DC-8B6257CE70CF}" sibTransId="{1D7857BB-CA1A-45CA-8C5D-372E0C3E2016}"/>
    <dgm:cxn modelId="{8FC0753A-1465-468D-BC8F-8ECE68F7F6E1}" type="presOf" srcId="{518C2989-4C77-4F1C-8F25-A335AC463EF3}" destId="{25AF9DAD-EBA6-4646-ADFE-37EF61BD7B81}" srcOrd="0" destOrd="0" presId="urn:microsoft.com/office/officeart/2005/8/layout/hierarchy3"/>
    <dgm:cxn modelId="{D4BEF140-1D99-4B13-A5BE-FB2B74525E49}" type="presOf" srcId="{E333C6AE-1938-42D6-A1C4-A87E5E90A6C1}" destId="{4E3AD78C-56AD-49D3-A42B-747339AB4932}" srcOrd="0" destOrd="0" presId="urn:microsoft.com/office/officeart/2005/8/layout/hierarchy3"/>
    <dgm:cxn modelId="{F672FA62-1DF6-4A25-944D-D93E9BCCF233}" type="presOf" srcId="{87C00CA7-4155-4007-8211-E0BE35B673AE}" destId="{012C9924-E05F-4D14-AD10-3748CA80D4D9}" srcOrd="1" destOrd="0" presId="urn:microsoft.com/office/officeart/2005/8/layout/hierarchy3"/>
    <dgm:cxn modelId="{C5D2EB69-6536-4D44-90E9-43DE65D7BA15}" srcId="{E76D1151-44E7-4370-B3E4-D33D6AE423CA}" destId="{66BD24A7-5343-4E42-BE82-8B49D22B9219}" srcOrd="1" destOrd="0" parTransId="{F77FBCCE-A182-400C-85C6-6598812157B0}" sibTransId="{EB0660BC-0275-483E-A90C-1CDA75CBAECB}"/>
    <dgm:cxn modelId="{6FCC7871-052C-4B5E-B883-03395EFD45C7}" type="presOf" srcId="{12ABEC05-F19D-4788-BBAC-04CDF8444DC0}" destId="{8D2A1515-76B4-4F0D-B335-63EFF9DF5A20}" srcOrd="0" destOrd="0" presId="urn:microsoft.com/office/officeart/2005/8/layout/hierarchy3"/>
    <dgm:cxn modelId="{45039F53-D13B-407E-A1A4-2D135FF17CAB}" type="presOf" srcId="{6790CD47-DD07-41DA-9BF1-5139EB81DB16}" destId="{2AC13B29-34DA-4B1D-A55A-167BCD1189CF}" srcOrd="0" destOrd="0" presId="urn:microsoft.com/office/officeart/2005/8/layout/hierarchy3"/>
    <dgm:cxn modelId="{37708487-F0AF-4E8A-814C-BC0FE7028ED7}" srcId="{E76D1151-44E7-4370-B3E4-D33D6AE423CA}" destId="{518C2989-4C77-4F1C-8F25-A335AC463EF3}" srcOrd="2" destOrd="0" parTransId="{DADE06E0-5BBF-4214-B805-6C43F554A01F}" sibTransId="{5258C042-D098-4EE7-B172-08F52F3049BC}"/>
    <dgm:cxn modelId="{BAC6C491-DB7F-424D-B76C-93B81868B090}" type="presOf" srcId="{0473D8CE-8B4E-4DE4-A764-BAE9046A03B3}" destId="{0DDF8CF9-7B29-462B-A523-FC68C29A41DD}" srcOrd="0" destOrd="0" presId="urn:microsoft.com/office/officeart/2005/8/layout/hierarchy3"/>
    <dgm:cxn modelId="{23795E97-22CD-4C41-A286-5F5630CCE253}" type="presOf" srcId="{79B327BF-1AC9-4F1A-9C40-7E9393D69096}" destId="{383A2D81-C982-4385-B503-6F4D00CACFDD}" srcOrd="0" destOrd="0" presId="urn:microsoft.com/office/officeart/2005/8/layout/hierarchy3"/>
    <dgm:cxn modelId="{50F72AB1-936B-477F-9270-F5723D608C2F}" type="presOf" srcId="{7B6BC950-6C19-46FC-A3A6-AA62A20C83D6}" destId="{505A2782-3B7C-4CAF-A5DB-A6242F13263C}" srcOrd="0" destOrd="0" presId="urn:microsoft.com/office/officeart/2005/8/layout/hierarchy3"/>
    <dgm:cxn modelId="{BEDA2EB2-E498-4D4F-AA4F-94B8BCC665E4}" type="presOf" srcId="{66BD24A7-5343-4E42-BE82-8B49D22B9219}" destId="{FDF9D6CC-E32E-4887-8672-CE602231D700}" srcOrd="1" destOrd="0" presId="urn:microsoft.com/office/officeart/2005/8/layout/hierarchy3"/>
    <dgm:cxn modelId="{166775B3-8C4A-45D7-9FBB-3A965E818D64}" srcId="{518C2989-4C77-4F1C-8F25-A335AC463EF3}" destId="{6790CD47-DD07-41DA-9BF1-5139EB81DB16}" srcOrd="1" destOrd="0" parTransId="{B4F0D4AA-BF51-44DE-B92E-ECFFB5631E05}" sibTransId="{AEE836C7-FAF4-4075-8544-9AD7C5516E3D}"/>
    <dgm:cxn modelId="{6D23FDBA-85AE-45DB-9813-F2DD93F458BC}" type="presOf" srcId="{E76D1151-44E7-4370-B3E4-D33D6AE423CA}" destId="{09B51CB0-816D-4BA2-80D5-AC2013752544}" srcOrd="0" destOrd="0" presId="urn:microsoft.com/office/officeart/2005/8/layout/hierarchy3"/>
    <dgm:cxn modelId="{4E25AFC2-90D3-4503-AEE3-ECEBC4632ACC}" srcId="{87C00CA7-4155-4007-8211-E0BE35B673AE}" destId="{F0FF7B54-14EA-4188-A96E-BE68181E7A57}" srcOrd="0" destOrd="0" parTransId="{E333C6AE-1938-42D6-A1C4-A87E5E90A6C1}" sibTransId="{7436D379-0E75-458F-9554-D5AED4AF7B92}"/>
    <dgm:cxn modelId="{F42B6BC8-37E9-4B88-9A13-EACAC1527686}" type="presOf" srcId="{F0FF7B54-14EA-4188-A96E-BE68181E7A57}" destId="{C5EF1ABF-FE1B-45C4-8912-3982431EDA81}" srcOrd="0" destOrd="0" presId="urn:microsoft.com/office/officeart/2005/8/layout/hierarchy3"/>
    <dgm:cxn modelId="{8B5987C8-90A3-4B31-AFCA-B98CB5CFAC62}" srcId="{87C00CA7-4155-4007-8211-E0BE35B673AE}" destId="{0473D8CE-8B4E-4DE4-A764-BAE9046A03B3}" srcOrd="1" destOrd="0" parTransId="{3B497533-1A23-4DD4-B6EE-1266CEB9C67F}" sibTransId="{0CD37C22-BE4C-4239-B212-AE6273C0AFD5}"/>
    <dgm:cxn modelId="{FA7559CD-F834-4275-98DB-C9A8F8A4E5E7}" type="presOf" srcId="{B4F0D4AA-BF51-44DE-B92E-ECFFB5631E05}" destId="{DFDA58B9-5963-4B15-A210-2CE969E6C05D}" srcOrd="0" destOrd="0" presId="urn:microsoft.com/office/officeart/2005/8/layout/hierarchy3"/>
    <dgm:cxn modelId="{7F2ABED1-6334-4A46-BD59-F734402D83D9}" type="presOf" srcId="{518C2989-4C77-4F1C-8F25-A335AC463EF3}" destId="{8089D7AF-D356-4E53-8E17-5733402C97C2}" srcOrd="1" destOrd="0" presId="urn:microsoft.com/office/officeart/2005/8/layout/hierarchy3"/>
    <dgm:cxn modelId="{6BA806F3-C98F-484F-9374-F8F8A41DA1A6}" srcId="{66BD24A7-5343-4E42-BE82-8B49D22B9219}" destId="{815E17C3-0A10-4F6E-B161-5D0A905EE5D5}" srcOrd="0" destOrd="0" parTransId="{12ABEC05-F19D-4788-BBAC-04CDF8444DC0}" sibTransId="{3C917ECF-F0F2-4F3A-9CF3-DEF1799853E7}"/>
    <dgm:cxn modelId="{171FD6F5-9C67-4329-BF27-1FEA113EC919}" type="presOf" srcId="{57D8BCCD-50CA-4F41-81DC-8B6257CE70CF}" destId="{84202CBE-EB45-4D41-A502-98D5EE23FB4D}" srcOrd="0" destOrd="0" presId="urn:microsoft.com/office/officeart/2005/8/layout/hierarchy3"/>
    <dgm:cxn modelId="{FF3084F9-7B49-4467-8B05-7AD4C3138D71}" type="presOf" srcId="{815E17C3-0A10-4F6E-B161-5D0A905EE5D5}" destId="{F5120762-DFCB-44D5-9CE5-D74182CCF5F3}" srcOrd="0" destOrd="0" presId="urn:microsoft.com/office/officeart/2005/8/layout/hierarchy3"/>
    <dgm:cxn modelId="{7DE7D4FF-B63F-4C78-B2A7-4E58DA7BA9C5}" srcId="{66BD24A7-5343-4E42-BE82-8B49D22B9219}" destId="{7B6BC950-6C19-46FC-A3A6-AA62A20C83D6}" srcOrd="1" destOrd="0" parTransId="{79B327BF-1AC9-4F1A-9C40-7E9393D69096}" sibTransId="{1501B00E-EC81-4ABA-BB86-884F63B59030}"/>
    <dgm:cxn modelId="{76AB4997-913C-406D-93AD-6945443C6D67}" type="presParOf" srcId="{09B51CB0-816D-4BA2-80D5-AC2013752544}" destId="{3529737C-20D2-44B4-8158-9D1640E5CD09}" srcOrd="0" destOrd="0" presId="urn:microsoft.com/office/officeart/2005/8/layout/hierarchy3"/>
    <dgm:cxn modelId="{9BEBF9F2-E97C-44CD-85C7-95896A3427AC}" type="presParOf" srcId="{3529737C-20D2-44B4-8158-9D1640E5CD09}" destId="{F90EE909-35A7-45E0-ABAD-0DB7DDCE3E60}" srcOrd="0" destOrd="0" presId="urn:microsoft.com/office/officeart/2005/8/layout/hierarchy3"/>
    <dgm:cxn modelId="{7A52FE6F-C3F0-4E9E-893D-FEC124C28AA8}" type="presParOf" srcId="{F90EE909-35A7-45E0-ABAD-0DB7DDCE3E60}" destId="{7B33632D-F480-438B-84CE-CACE5BEBC56D}" srcOrd="0" destOrd="0" presId="urn:microsoft.com/office/officeart/2005/8/layout/hierarchy3"/>
    <dgm:cxn modelId="{7F2EA4CC-019A-4A20-8031-C6EE3C1A0D6E}" type="presParOf" srcId="{F90EE909-35A7-45E0-ABAD-0DB7DDCE3E60}" destId="{012C9924-E05F-4D14-AD10-3748CA80D4D9}" srcOrd="1" destOrd="0" presId="urn:microsoft.com/office/officeart/2005/8/layout/hierarchy3"/>
    <dgm:cxn modelId="{171A3FC2-74BC-4FB5-A7EF-DAC24D130385}" type="presParOf" srcId="{3529737C-20D2-44B4-8158-9D1640E5CD09}" destId="{70BAABE7-10E9-45AD-AE4D-309D56E59EBB}" srcOrd="1" destOrd="0" presId="urn:microsoft.com/office/officeart/2005/8/layout/hierarchy3"/>
    <dgm:cxn modelId="{459858F9-8037-4541-9858-6BC2F1C1A3B7}" type="presParOf" srcId="{70BAABE7-10E9-45AD-AE4D-309D56E59EBB}" destId="{4E3AD78C-56AD-49D3-A42B-747339AB4932}" srcOrd="0" destOrd="0" presId="urn:microsoft.com/office/officeart/2005/8/layout/hierarchy3"/>
    <dgm:cxn modelId="{8ED00B1B-5CC9-48CD-B1F9-7BED9ED5FE92}" type="presParOf" srcId="{70BAABE7-10E9-45AD-AE4D-309D56E59EBB}" destId="{C5EF1ABF-FE1B-45C4-8912-3982431EDA81}" srcOrd="1" destOrd="0" presId="urn:microsoft.com/office/officeart/2005/8/layout/hierarchy3"/>
    <dgm:cxn modelId="{EACC3F48-4BBF-4C59-9BB0-AD0F27841995}" type="presParOf" srcId="{70BAABE7-10E9-45AD-AE4D-309D56E59EBB}" destId="{3AA7AB53-B569-4C25-ACE2-34C822F47DF0}" srcOrd="2" destOrd="0" presId="urn:microsoft.com/office/officeart/2005/8/layout/hierarchy3"/>
    <dgm:cxn modelId="{51B38EC7-8645-4FB5-AD70-9D74D36B609D}" type="presParOf" srcId="{70BAABE7-10E9-45AD-AE4D-309D56E59EBB}" destId="{0DDF8CF9-7B29-462B-A523-FC68C29A41DD}" srcOrd="3" destOrd="0" presId="urn:microsoft.com/office/officeart/2005/8/layout/hierarchy3"/>
    <dgm:cxn modelId="{581B27D1-0739-4A09-8795-EACBAEE8AE33}" type="presParOf" srcId="{09B51CB0-816D-4BA2-80D5-AC2013752544}" destId="{64FCF584-DA83-4754-9361-888B0514F826}" srcOrd="1" destOrd="0" presId="urn:microsoft.com/office/officeart/2005/8/layout/hierarchy3"/>
    <dgm:cxn modelId="{DAAF769D-031F-4B88-9508-D8C901BD67C2}" type="presParOf" srcId="{64FCF584-DA83-4754-9361-888B0514F826}" destId="{D7CD433F-D2EE-4D8B-8DAD-282A87B67F38}" srcOrd="0" destOrd="0" presId="urn:microsoft.com/office/officeart/2005/8/layout/hierarchy3"/>
    <dgm:cxn modelId="{05F83B4E-CC5F-4D3D-9E89-6A827A1CF979}" type="presParOf" srcId="{D7CD433F-D2EE-4D8B-8DAD-282A87B67F38}" destId="{4117123C-CF2F-4F09-9654-5C7B50D3B38A}" srcOrd="0" destOrd="0" presId="urn:microsoft.com/office/officeart/2005/8/layout/hierarchy3"/>
    <dgm:cxn modelId="{DFE79C2B-EABA-46FC-B7B9-A5AF608537DA}" type="presParOf" srcId="{D7CD433F-D2EE-4D8B-8DAD-282A87B67F38}" destId="{FDF9D6CC-E32E-4887-8672-CE602231D700}" srcOrd="1" destOrd="0" presId="urn:microsoft.com/office/officeart/2005/8/layout/hierarchy3"/>
    <dgm:cxn modelId="{33AEAEC9-669D-40D3-9D3C-0C1F4A887C96}" type="presParOf" srcId="{64FCF584-DA83-4754-9361-888B0514F826}" destId="{D1D14589-DFE9-40CD-9F25-A36337A72928}" srcOrd="1" destOrd="0" presId="urn:microsoft.com/office/officeart/2005/8/layout/hierarchy3"/>
    <dgm:cxn modelId="{D4E2DB45-94DA-411F-A572-D609E3982F9F}" type="presParOf" srcId="{D1D14589-DFE9-40CD-9F25-A36337A72928}" destId="{8D2A1515-76B4-4F0D-B335-63EFF9DF5A20}" srcOrd="0" destOrd="0" presId="urn:microsoft.com/office/officeart/2005/8/layout/hierarchy3"/>
    <dgm:cxn modelId="{287A6833-B954-4BFA-8176-8C53391F745D}" type="presParOf" srcId="{D1D14589-DFE9-40CD-9F25-A36337A72928}" destId="{F5120762-DFCB-44D5-9CE5-D74182CCF5F3}" srcOrd="1" destOrd="0" presId="urn:microsoft.com/office/officeart/2005/8/layout/hierarchy3"/>
    <dgm:cxn modelId="{D4BD415B-C499-49E7-99F4-9331820BE7E8}" type="presParOf" srcId="{D1D14589-DFE9-40CD-9F25-A36337A72928}" destId="{383A2D81-C982-4385-B503-6F4D00CACFDD}" srcOrd="2" destOrd="0" presId="urn:microsoft.com/office/officeart/2005/8/layout/hierarchy3"/>
    <dgm:cxn modelId="{0DDF03CC-88D4-4F61-9534-B2C37FC2AEEE}" type="presParOf" srcId="{D1D14589-DFE9-40CD-9F25-A36337A72928}" destId="{505A2782-3B7C-4CAF-A5DB-A6242F13263C}" srcOrd="3" destOrd="0" presId="urn:microsoft.com/office/officeart/2005/8/layout/hierarchy3"/>
    <dgm:cxn modelId="{FB275E01-9C17-4C66-B9D4-96B5D6E54985}" type="presParOf" srcId="{09B51CB0-816D-4BA2-80D5-AC2013752544}" destId="{C16784AA-6680-4031-BB91-98E251449941}" srcOrd="2" destOrd="0" presId="urn:microsoft.com/office/officeart/2005/8/layout/hierarchy3"/>
    <dgm:cxn modelId="{5D35EFC0-272F-4E04-91E9-3F87995C4449}" type="presParOf" srcId="{C16784AA-6680-4031-BB91-98E251449941}" destId="{C78F9294-B576-49BC-A712-62410A56AD36}" srcOrd="0" destOrd="0" presId="urn:microsoft.com/office/officeart/2005/8/layout/hierarchy3"/>
    <dgm:cxn modelId="{416F4F27-2852-4D48-9875-16FE5A5BBC28}" type="presParOf" srcId="{C78F9294-B576-49BC-A712-62410A56AD36}" destId="{25AF9DAD-EBA6-4646-ADFE-37EF61BD7B81}" srcOrd="0" destOrd="0" presId="urn:microsoft.com/office/officeart/2005/8/layout/hierarchy3"/>
    <dgm:cxn modelId="{B307E395-F098-4AE2-8AEC-B298C1C92780}" type="presParOf" srcId="{C78F9294-B576-49BC-A712-62410A56AD36}" destId="{8089D7AF-D356-4E53-8E17-5733402C97C2}" srcOrd="1" destOrd="0" presId="urn:microsoft.com/office/officeart/2005/8/layout/hierarchy3"/>
    <dgm:cxn modelId="{C09ED0BC-F876-4BAB-ABC2-5D0E587CF98A}" type="presParOf" srcId="{C16784AA-6680-4031-BB91-98E251449941}" destId="{F4C81A29-F0FA-4359-89DF-7361B5719934}" srcOrd="1" destOrd="0" presId="urn:microsoft.com/office/officeart/2005/8/layout/hierarchy3"/>
    <dgm:cxn modelId="{06B30D09-94FB-4B68-983C-1B3A6952EC7D}" type="presParOf" srcId="{F4C81A29-F0FA-4359-89DF-7361B5719934}" destId="{84202CBE-EB45-4D41-A502-98D5EE23FB4D}" srcOrd="0" destOrd="0" presId="urn:microsoft.com/office/officeart/2005/8/layout/hierarchy3"/>
    <dgm:cxn modelId="{E4CF3D1C-21CC-4ECD-9623-E048F1997056}" type="presParOf" srcId="{F4C81A29-F0FA-4359-89DF-7361B5719934}" destId="{D7273A0C-9919-4C7A-B9FC-E79A83E6AA27}" srcOrd="1" destOrd="0" presId="urn:microsoft.com/office/officeart/2005/8/layout/hierarchy3"/>
    <dgm:cxn modelId="{362E72F7-3057-4338-9120-FEC886C3F6B3}" type="presParOf" srcId="{F4C81A29-F0FA-4359-89DF-7361B5719934}" destId="{DFDA58B9-5963-4B15-A210-2CE969E6C05D}" srcOrd="2" destOrd="0" presId="urn:microsoft.com/office/officeart/2005/8/layout/hierarchy3"/>
    <dgm:cxn modelId="{F511B9E4-F4D6-4CAE-B02F-1E52665FF423}" type="presParOf" srcId="{F4C81A29-F0FA-4359-89DF-7361B5719934}" destId="{2AC13B29-34DA-4B1D-A55A-167BCD1189CF}" srcOrd="3" destOrd="0" presId="urn:microsoft.com/office/officeart/2005/8/layout/hierarchy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AB634-A4AE-4505-877B-D7EAF4F18F86}">
      <dsp:nvSpPr>
        <dsp:cNvPr id="0" name=""/>
        <dsp:cNvSpPr/>
      </dsp:nvSpPr>
      <dsp:spPr>
        <a:xfrm>
          <a:off x="0" y="1455133"/>
          <a:ext cx="11984626" cy="1940178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8F57C-5B0C-4813-A821-67B3888CD657}">
      <dsp:nvSpPr>
        <dsp:cNvPr id="0" name=""/>
        <dsp:cNvSpPr/>
      </dsp:nvSpPr>
      <dsp:spPr>
        <a:xfrm>
          <a:off x="828" y="0"/>
          <a:ext cx="1229770" cy="194017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/>
            <a:t>1983 – 1993: </a:t>
          </a:r>
          <a:r>
            <a:rPr lang="es-EC" sz="1500" kern="1200" dirty="0"/>
            <a:t>Declaración Bosque protector (MAATE)</a:t>
          </a:r>
        </a:p>
      </dsp:txBody>
      <dsp:txXfrm>
        <a:off x="828" y="0"/>
        <a:ext cx="1229770" cy="1940178"/>
      </dsp:txXfrm>
    </dsp:sp>
    <dsp:sp modelId="{9A4AC36A-BA0D-4DDA-8FF8-51A56FF94BE9}">
      <dsp:nvSpPr>
        <dsp:cNvPr id="0" name=""/>
        <dsp:cNvSpPr/>
      </dsp:nvSpPr>
      <dsp:spPr>
        <a:xfrm>
          <a:off x="373191" y="2182700"/>
          <a:ext cx="485044" cy="4850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119025-2577-4C5F-B205-C05DE9B87D51}">
      <dsp:nvSpPr>
        <dsp:cNvPr id="0" name=""/>
        <dsp:cNvSpPr/>
      </dsp:nvSpPr>
      <dsp:spPr>
        <a:xfrm>
          <a:off x="1292087" y="2910267"/>
          <a:ext cx="1229770" cy="194017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/>
            <a:t>2010: </a:t>
          </a:r>
          <a:r>
            <a:rPr lang="es-EC" sz="1500" kern="1200" dirty="0"/>
            <a:t>Declaración Patrimonio Natural, Histórico Paisajístico</a:t>
          </a:r>
        </a:p>
      </dsp:txBody>
      <dsp:txXfrm>
        <a:off x="1292087" y="2910267"/>
        <a:ext cx="1229770" cy="1940178"/>
      </dsp:txXfrm>
    </dsp:sp>
    <dsp:sp modelId="{422F4049-154A-4046-8008-41B8C974C628}">
      <dsp:nvSpPr>
        <dsp:cNvPr id="0" name=""/>
        <dsp:cNvSpPr/>
      </dsp:nvSpPr>
      <dsp:spPr>
        <a:xfrm>
          <a:off x="1664450" y="2182700"/>
          <a:ext cx="485044" cy="4850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3214FC-83ED-4B3F-94B7-ADE0C02F0FC7}">
      <dsp:nvSpPr>
        <dsp:cNvPr id="0" name=""/>
        <dsp:cNvSpPr/>
      </dsp:nvSpPr>
      <dsp:spPr>
        <a:xfrm>
          <a:off x="2583346" y="0"/>
          <a:ext cx="1229770" cy="194017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>
              <a:solidFill>
                <a:srgbClr val="FF0000"/>
              </a:solidFill>
            </a:rPr>
            <a:t>2013</a:t>
          </a:r>
          <a:r>
            <a:rPr lang="es-EC" sz="1500" kern="1200" dirty="0">
              <a:solidFill>
                <a:srgbClr val="FF0000"/>
              </a:solidFill>
            </a:rPr>
            <a:t>: Declaración de AIER Pichincha-Atacazo, Ordenanza Nro. 446</a:t>
          </a:r>
        </a:p>
      </dsp:txBody>
      <dsp:txXfrm>
        <a:off x="2583346" y="0"/>
        <a:ext cx="1229770" cy="1940178"/>
      </dsp:txXfrm>
    </dsp:sp>
    <dsp:sp modelId="{EB6EA7AD-457F-4D24-96C6-ACFAED5DC957}">
      <dsp:nvSpPr>
        <dsp:cNvPr id="0" name=""/>
        <dsp:cNvSpPr/>
      </dsp:nvSpPr>
      <dsp:spPr>
        <a:xfrm>
          <a:off x="2955708" y="2182700"/>
          <a:ext cx="485044" cy="4850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104B55-220F-439D-9545-97EB22B373AD}">
      <dsp:nvSpPr>
        <dsp:cNvPr id="0" name=""/>
        <dsp:cNvSpPr/>
      </dsp:nvSpPr>
      <dsp:spPr>
        <a:xfrm>
          <a:off x="3874604" y="2910267"/>
          <a:ext cx="1229770" cy="194017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2020: </a:t>
          </a:r>
          <a:r>
            <a:rPr lang="es-ES" sz="1500" kern="1200" dirty="0"/>
            <a:t>Estudio de Valoración Ecosistémica del AIER Pichincha-Atacazo</a:t>
          </a:r>
          <a:endParaRPr lang="es-EC" sz="1500" kern="1200" dirty="0"/>
        </a:p>
      </dsp:txBody>
      <dsp:txXfrm>
        <a:off x="3874604" y="2910267"/>
        <a:ext cx="1229770" cy="1940178"/>
      </dsp:txXfrm>
    </dsp:sp>
    <dsp:sp modelId="{EE31B264-5C8B-435F-820C-F317DBB6C9AB}">
      <dsp:nvSpPr>
        <dsp:cNvPr id="0" name=""/>
        <dsp:cNvSpPr/>
      </dsp:nvSpPr>
      <dsp:spPr>
        <a:xfrm>
          <a:off x="4246967" y="2182700"/>
          <a:ext cx="485044" cy="4850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346D4-9C44-448E-B5E0-22E048FAA023}">
      <dsp:nvSpPr>
        <dsp:cNvPr id="0" name=""/>
        <dsp:cNvSpPr/>
      </dsp:nvSpPr>
      <dsp:spPr>
        <a:xfrm>
          <a:off x="5165863" y="0"/>
          <a:ext cx="1229770" cy="194017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schemeClr val="accent6">
                  <a:lumMod val="75000"/>
                </a:schemeClr>
              </a:solidFill>
            </a:rPr>
            <a:t>2021</a:t>
          </a:r>
          <a:r>
            <a:rPr lang="es-ES" sz="1500" kern="1200" dirty="0">
              <a:solidFill>
                <a:schemeClr val="accent6">
                  <a:lumMod val="75000"/>
                </a:schemeClr>
              </a:solidFill>
            </a:rPr>
            <a:t>: Resolución de Comisión de Ambiente para el Proyecto de Ordenanza Sustitutiva</a:t>
          </a:r>
          <a:endParaRPr lang="es-EC" sz="15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165863" y="0"/>
        <a:ext cx="1229770" cy="1940178"/>
      </dsp:txXfrm>
    </dsp:sp>
    <dsp:sp modelId="{CBEAF3A7-2591-443F-8B51-20F5EF81B831}">
      <dsp:nvSpPr>
        <dsp:cNvPr id="0" name=""/>
        <dsp:cNvSpPr/>
      </dsp:nvSpPr>
      <dsp:spPr>
        <a:xfrm>
          <a:off x="5538226" y="2182700"/>
          <a:ext cx="485044" cy="4850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080EA7-C5C7-4136-B319-3AD1AC496416}">
      <dsp:nvSpPr>
        <dsp:cNvPr id="0" name=""/>
        <dsp:cNvSpPr/>
      </dsp:nvSpPr>
      <dsp:spPr>
        <a:xfrm>
          <a:off x="6457121" y="2910267"/>
          <a:ext cx="1882027" cy="194017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2021 – 2022: </a:t>
          </a:r>
          <a:r>
            <a:rPr lang="es-ES" sz="1500" kern="1200" dirty="0"/>
            <a:t>Mesas de trabajo en la Comisión de Ambiente.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2022: </a:t>
          </a:r>
          <a:r>
            <a:rPr lang="es-ES" sz="1500" kern="1200" dirty="0"/>
            <a:t>Re delimitación del AIER Pichincha Atacazo en conjunto con la STHV, ajustes con el PUGS. </a:t>
          </a:r>
          <a:endParaRPr lang="es-EC" sz="1500" kern="1200" dirty="0"/>
        </a:p>
      </dsp:txBody>
      <dsp:txXfrm>
        <a:off x="6457121" y="2910267"/>
        <a:ext cx="1882027" cy="1940178"/>
      </dsp:txXfrm>
    </dsp:sp>
    <dsp:sp modelId="{140D9048-D410-4DAD-940E-BF23D2CDA67A}">
      <dsp:nvSpPr>
        <dsp:cNvPr id="0" name=""/>
        <dsp:cNvSpPr/>
      </dsp:nvSpPr>
      <dsp:spPr>
        <a:xfrm>
          <a:off x="7155613" y="2182700"/>
          <a:ext cx="485044" cy="4850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F2F64-5461-4482-9FE8-9D13C5C069A6}">
      <dsp:nvSpPr>
        <dsp:cNvPr id="0" name=""/>
        <dsp:cNvSpPr/>
      </dsp:nvSpPr>
      <dsp:spPr>
        <a:xfrm>
          <a:off x="8400638" y="0"/>
          <a:ext cx="2384696" cy="194017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2022: </a:t>
          </a:r>
          <a:r>
            <a:rPr lang="es-ES" sz="1500" kern="1200" dirty="0"/>
            <a:t>Socialización del Proyecto de Ordenanza a propietarios de predios en el área y representantes del territorio.</a:t>
          </a:r>
          <a:br>
            <a:rPr lang="es-ES" sz="1500" kern="1200" dirty="0"/>
          </a:br>
          <a:r>
            <a:rPr lang="es-ES" sz="1500" kern="1200" dirty="0"/>
            <a:t>Más de 300 personas socializadas en sectores de ampliación y área vigente.  </a:t>
          </a:r>
          <a:br>
            <a:rPr lang="es-ES" sz="1500" kern="1200" dirty="0"/>
          </a:br>
          <a:endParaRPr lang="es-EC" sz="1500" kern="1200" dirty="0"/>
        </a:p>
      </dsp:txBody>
      <dsp:txXfrm>
        <a:off x="8400638" y="0"/>
        <a:ext cx="2384696" cy="1940178"/>
      </dsp:txXfrm>
    </dsp:sp>
    <dsp:sp modelId="{44154FD3-929F-4CD8-8BAE-3010620E3A16}">
      <dsp:nvSpPr>
        <dsp:cNvPr id="0" name=""/>
        <dsp:cNvSpPr/>
      </dsp:nvSpPr>
      <dsp:spPr>
        <a:xfrm>
          <a:off x="9350464" y="2182700"/>
          <a:ext cx="485044" cy="4850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3632D-F480-438B-84CE-CACE5BEBC56D}">
      <dsp:nvSpPr>
        <dsp:cNvPr id="0" name=""/>
        <dsp:cNvSpPr/>
      </dsp:nvSpPr>
      <dsp:spPr>
        <a:xfrm>
          <a:off x="163871" y="1762"/>
          <a:ext cx="3300628" cy="16503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Se Modifica Capítulo III</a:t>
          </a:r>
          <a:endParaRPr lang="en-US" sz="3100" kern="1200" dirty="0"/>
        </a:p>
      </dsp:txBody>
      <dsp:txXfrm>
        <a:off x="212207" y="50098"/>
        <a:ext cx="3203956" cy="1553642"/>
      </dsp:txXfrm>
    </dsp:sp>
    <dsp:sp modelId="{4E3AD78C-56AD-49D3-A42B-747339AB4932}">
      <dsp:nvSpPr>
        <dsp:cNvPr id="0" name=""/>
        <dsp:cNvSpPr/>
      </dsp:nvSpPr>
      <dsp:spPr>
        <a:xfrm>
          <a:off x="493934" y="1652077"/>
          <a:ext cx="330062" cy="108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446"/>
              </a:lnTo>
              <a:lnTo>
                <a:pt x="330062" y="10894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F1ABF-FE1B-45C4-8912-3982431EDA81}">
      <dsp:nvSpPr>
        <dsp:cNvPr id="0" name=""/>
        <dsp:cNvSpPr/>
      </dsp:nvSpPr>
      <dsp:spPr>
        <a:xfrm>
          <a:off x="823997" y="2064655"/>
          <a:ext cx="2640503" cy="1353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Se remplaza el Capítulo III. Gestión del AIER con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“El Plan de manejo como estrategia de Gestión”</a:t>
          </a:r>
          <a:endParaRPr lang="en-US" sz="1500" kern="1200" dirty="0"/>
        </a:p>
      </dsp:txBody>
      <dsp:txXfrm>
        <a:off x="863647" y="2104305"/>
        <a:ext cx="2561203" cy="1274436"/>
      </dsp:txXfrm>
    </dsp:sp>
    <dsp:sp modelId="{3AA7AB53-B569-4C25-ACE2-34C822F47DF0}">
      <dsp:nvSpPr>
        <dsp:cNvPr id="0" name=""/>
        <dsp:cNvSpPr/>
      </dsp:nvSpPr>
      <dsp:spPr>
        <a:xfrm>
          <a:off x="493934" y="1652077"/>
          <a:ext cx="330062" cy="3186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6220"/>
              </a:lnTo>
              <a:lnTo>
                <a:pt x="330062" y="31862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F8CF9-7B29-462B-A523-FC68C29A41DD}">
      <dsp:nvSpPr>
        <dsp:cNvPr id="0" name=""/>
        <dsp:cNvSpPr/>
      </dsp:nvSpPr>
      <dsp:spPr>
        <a:xfrm>
          <a:off x="823997" y="3830970"/>
          <a:ext cx="2640503" cy="201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rgbClr val="FF0000"/>
              </a:solidFill>
            </a:rPr>
            <a:t>Se añaden 2 artículo nuevos: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Artículo 13: Plan de manejo; y,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Artículo 14. Contenido del plan de manejo</a:t>
          </a:r>
          <a:endParaRPr lang="en-US" sz="1500" kern="1200" dirty="0"/>
        </a:p>
      </dsp:txBody>
      <dsp:txXfrm>
        <a:off x="883004" y="3889977"/>
        <a:ext cx="2522489" cy="1896640"/>
      </dsp:txXfrm>
    </dsp:sp>
    <dsp:sp modelId="{4117123C-CF2F-4F09-9654-5C7B50D3B38A}">
      <dsp:nvSpPr>
        <dsp:cNvPr id="0" name=""/>
        <dsp:cNvSpPr/>
      </dsp:nvSpPr>
      <dsp:spPr>
        <a:xfrm>
          <a:off x="4289657" y="1762"/>
          <a:ext cx="3300628" cy="165031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Se añade un Capítulo Nuevo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Capítulo IV</a:t>
          </a:r>
        </a:p>
      </dsp:txBody>
      <dsp:txXfrm>
        <a:off x="4337993" y="50098"/>
        <a:ext cx="3203956" cy="1553642"/>
      </dsp:txXfrm>
    </dsp:sp>
    <dsp:sp modelId="{8D2A1515-76B4-4F0D-B335-63EFF9DF5A20}">
      <dsp:nvSpPr>
        <dsp:cNvPr id="0" name=""/>
        <dsp:cNvSpPr/>
      </dsp:nvSpPr>
      <dsp:spPr>
        <a:xfrm>
          <a:off x="4619720" y="1652077"/>
          <a:ext cx="330062" cy="932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303"/>
              </a:lnTo>
              <a:lnTo>
                <a:pt x="330062" y="93230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20762-DFCB-44D5-9CE5-D74182CCF5F3}">
      <dsp:nvSpPr>
        <dsp:cNvPr id="0" name=""/>
        <dsp:cNvSpPr/>
      </dsp:nvSpPr>
      <dsp:spPr>
        <a:xfrm>
          <a:off x="4949783" y="2064655"/>
          <a:ext cx="2640503" cy="1039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Capítulo IV: Conformación del Comité de gestión</a:t>
          </a:r>
          <a:endParaRPr lang="en-US" sz="1500" kern="1200" dirty="0"/>
        </a:p>
      </dsp:txBody>
      <dsp:txXfrm>
        <a:off x="4980227" y="2095099"/>
        <a:ext cx="2579615" cy="978562"/>
      </dsp:txXfrm>
    </dsp:sp>
    <dsp:sp modelId="{383A2D81-C982-4385-B503-6F4D00CACFDD}">
      <dsp:nvSpPr>
        <dsp:cNvPr id="0" name=""/>
        <dsp:cNvSpPr/>
      </dsp:nvSpPr>
      <dsp:spPr>
        <a:xfrm>
          <a:off x="4619720" y="1652077"/>
          <a:ext cx="330062" cy="2898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8703"/>
              </a:lnTo>
              <a:lnTo>
                <a:pt x="330062" y="289870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A2782-3B7C-4CAF-A5DB-A6242F13263C}">
      <dsp:nvSpPr>
        <dsp:cNvPr id="0" name=""/>
        <dsp:cNvSpPr/>
      </dsp:nvSpPr>
      <dsp:spPr>
        <a:xfrm>
          <a:off x="4949783" y="3516685"/>
          <a:ext cx="2640503" cy="2068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rgbClr val="FF0000"/>
              </a:solidFill>
            </a:rPr>
            <a:t>Se añaden 4 nuevos articulados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Artículo 15. Modelo de gestión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Artículo 16. Comité de gestión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Artículo 17. Conformación del Comité de gestión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Artículo 18. Atribuciones y responsabilidades del comité</a:t>
          </a:r>
          <a:endParaRPr lang="en-US" sz="1500" kern="1200" dirty="0"/>
        </a:p>
      </dsp:txBody>
      <dsp:txXfrm>
        <a:off x="5010358" y="3577260"/>
        <a:ext cx="2519353" cy="1947040"/>
      </dsp:txXfrm>
    </dsp:sp>
    <dsp:sp modelId="{25AF9DAD-EBA6-4646-ADFE-37EF61BD7B81}">
      <dsp:nvSpPr>
        <dsp:cNvPr id="0" name=""/>
        <dsp:cNvSpPr/>
      </dsp:nvSpPr>
      <dsp:spPr>
        <a:xfrm>
          <a:off x="8415443" y="1762"/>
          <a:ext cx="3300628" cy="165031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Se añade un Capítulo Nuevo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Capítulo V</a:t>
          </a:r>
          <a:endParaRPr lang="en-US" sz="3100" kern="1200" dirty="0"/>
        </a:p>
      </dsp:txBody>
      <dsp:txXfrm>
        <a:off x="8463779" y="50098"/>
        <a:ext cx="3203956" cy="1553642"/>
      </dsp:txXfrm>
    </dsp:sp>
    <dsp:sp modelId="{84202CBE-EB45-4D41-A502-98D5EE23FB4D}">
      <dsp:nvSpPr>
        <dsp:cNvPr id="0" name=""/>
        <dsp:cNvSpPr/>
      </dsp:nvSpPr>
      <dsp:spPr>
        <a:xfrm>
          <a:off x="8745506" y="1652077"/>
          <a:ext cx="330062" cy="1237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735"/>
              </a:lnTo>
              <a:lnTo>
                <a:pt x="330062" y="12377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73A0C-9919-4C7A-B9FC-E79A83E6AA27}">
      <dsp:nvSpPr>
        <dsp:cNvPr id="0" name=""/>
        <dsp:cNvSpPr/>
      </dsp:nvSpPr>
      <dsp:spPr>
        <a:xfrm>
          <a:off x="9075569" y="2064655"/>
          <a:ext cx="2640503" cy="1650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Capítulo V: De los Incentivos</a:t>
          </a:r>
          <a:endParaRPr lang="en-US" sz="1500" kern="1200" dirty="0"/>
        </a:p>
      </dsp:txBody>
      <dsp:txXfrm>
        <a:off x="9123905" y="2112991"/>
        <a:ext cx="2543831" cy="1553642"/>
      </dsp:txXfrm>
    </dsp:sp>
    <dsp:sp modelId="{DFDA58B9-5963-4B15-A210-2CE969E6C05D}">
      <dsp:nvSpPr>
        <dsp:cNvPr id="0" name=""/>
        <dsp:cNvSpPr/>
      </dsp:nvSpPr>
      <dsp:spPr>
        <a:xfrm>
          <a:off x="8745506" y="1652077"/>
          <a:ext cx="330062" cy="3300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628"/>
              </a:lnTo>
              <a:lnTo>
                <a:pt x="330062" y="330062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13B29-34DA-4B1D-A55A-167BCD1189CF}">
      <dsp:nvSpPr>
        <dsp:cNvPr id="0" name=""/>
        <dsp:cNvSpPr/>
      </dsp:nvSpPr>
      <dsp:spPr>
        <a:xfrm>
          <a:off x="9075569" y="4127548"/>
          <a:ext cx="2640503" cy="1650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rgbClr val="FF0000"/>
              </a:solidFill>
            </a:rPr>
            <a:t>Se añaden 2 nuevos artículos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Artículo 19. Incentivos a la conservación y uso sostenible en el AIER Pichincha Atacazo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Artículo 20. Estrategias de financiamiento</a:t>
          </a:r>
          <a:endParaRPr lang="en-US" sz="1400" kern="1200" dirty="0"/>
        </a:p>
      </dsp:txBody>
      <dsp:txXfrm>
        <a:off x="9123905" y="4175884"/>
        <a:ext cx="2543831" cy="1553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0.91336</cdr:x>
      <cdr:y>0.43512</cdr:y>
    </cdr:from>
    <cdr:to>
      <cdr:x>0.99105</cdr:x>
      <cdr:y>0.50816</cdr:y>
    </cdr:to>
    <cdr:sp macro="" textlink="">
      <cdr:nvSpPr>
        <cdr:cNvPr id="2" name="CuadroTexto 5">
          <a:extLst xmlns:a="http://schemas.openxmlformats.org/drawingml/2006/main">
            <a:ext uri="{FF2B5EF4-FFF2-40B4-BE49-F238E27FC236}">
              <a16:creationId xmlns:a16="http://schemas.microsoft.com/office/drawing/2014/main" id="{8B855CAE-3103-4A23-A9CD-98AB4F5C9F8C}"/>
            </a:ext>
          </a:extLst>
        </cdr:cNvPr>
        <cdr:cNvSpPr txBox="1"/>
      </cdr:nvSpPr>
      <cdr:spPr>
        <a:xfrm xmlns:a="http://schemas.openxmlformats.org/drawingml/2006/main">
          <a:off x="9303488" y="2187594"/>
          <a:ext cx="791372" cy="3672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dirty="0"/>
            <a:t>1,11%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B7416-D9CB-4942-B7E3-73E3EAC957A6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67776-CAFD-4716-80C6-803B5C2DB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67776-CAFD-4716-80C6-803B5C2DB2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6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C866-8D0D-4727-8F2B-6602AF80B293}" type="datetimeFigureOut">
              <a:rPr lang="es-EC" smtClean="0"/>
              <a:t>9/1/2023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934-9AA6-4D04-9622-264069423A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061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C866-8D0D-4727-8F2B-6602AF80B293}" type="datetimeFigureOut">
              <a:rPr lang="es-EC" smtClean="0"/>
              <a:t>9/1/2023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934-9AA6-4D04-9622-264069423A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327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C866-8D0D-4727-8F2B-6602AF80B293}" type="datetimeFigureOut">
              <a:rPr lang="es-EC" smtClean="0"/>
              <a:t>9/1/2023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934-9AA6-4D04-9622-264069423A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03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C866-8D0D-4727-8F2B-6602AF80B293}" type="datetimeFigureOut">
              <a:rPr lang="es-EC" smtClean="0"/>
              <a:t>9/1/2023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934-9AA6-4D04-9622-264069423A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634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C866-8D0D-4727-8F2B-6602AF80B293}" type="datetimeFigureOut">
              <a:rPr lang="es-EC" smtClean="0"/>
              <a:t>9/1/2023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934-9AA6-4D04-9622-264069423A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995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C866-8D0D-4727-8F2B-6602AF80B293}" type="datetimeFigureOut">
              <a:rPr lang="es-EC" smtClean="0"/>
              <a:t>9/1/2023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934-9AA6-4D04-9622-264069423A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084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C866-8D0D-4727-8F2B-6602AF80B293}" type="datetimeFigureOut">
              <a:rPr lang="es-EC" smtClean="0"/>
              <a:t>9/1/2023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934-9AA6-4D04-9622-264069423A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31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C866-8D0D-4727-8F2B-6602AF80B293}" type="datetimeFigureOut">
              <a:rPr lang="es-EC" smtClean="0"/>
              <a:t>9/1/2023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934-9AA6-4D04-9622-264069423A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558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C866-8D0D-4727-8F2B-6602AF80B293}" type="datetimeFigureOut">
              <a:rPr lang="es-EC" smtClean="0"/>
              <a:t>9/1/2023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934-9AA6-4D04-9622-264069423A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754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C866-8D0D-4727-8F2B-6602AF80B293}" type="datetimeFigureOut">
              <a:rPr lang="es-EC" smtClean="0"/>
              <a:t>9/1/2023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934-9AA6-4D04-9622-264069423A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197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C866-8D0D-4727-8F2B-6602AF80B293}" type="datetimeFigureOut">
              <a:rPr lang="es-EC" smtClean="0"/>
              <a:t>9/1/2023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934-9AA6-4D04-9622-264069423A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284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BC866-8D0D-4727-8F2B-6602AF80B293}" type="datetimeFigureOut">
              <a:rPr lang="es-EC" smtClean="0"/>
              <a:t>9/1/2023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4934-9AA6-4D04-9622-264069423A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812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8.emf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"/>
            <a:ext cx="12194700" cy="685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1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30315-872C-0338-69B1-B6EA1696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827" y="45722"/>
            <a:ext cx="10596536" cy="917042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+mn-lt"/>
              </a:rPr>
              <a:t>RAZONES PARA CONSERVAR EL AIER PICHINCHA-ATACAZO</a:t>
            </a:r>
            <a:endParaRPr lang="en-US" sz="3200" b="1" dirty="0">
              <a:latin typeface="+mn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2A591B-88C8-492A-553E-C9AD7C65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7" y="1931477"/>
            <a:ext cx="2737413" cy="4926524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5CF823-7E8E-BEF7-1B73-296A4895D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2464" y="1141696"/>
            <a:ext cx="5183188" cy="823912"/>
          </a:xfrm>
          <a:solidFill>
            <a:schemeClr val="accent6">
              <a:lumMod val="50000"/>
            </a:schemeClr>
          </a:solidFill>
        </p:spPr>
        <p:txBody>
          <a:bodyPr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Conservación de Flora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Globo: flecha izquierda 8">
            <a:extLst>
              <a:ext uri="{FF2B5EF4-FFF2-40B4-BE49-F238E27FC236}">
                <a16:creationId xmlns:a16="http://schemas.microsoft.com/office/drawing/2014/main" id="{7239537E-E52D-5DE6-1AAE-62048D03726C}"/>
              </a:ext>
            </a:extLst>
          </p:cNvPr>
          <p:cNvSpPr/>
          <p:nvPr/>
        </p:nvSpPr>
        <p:spPr>
          <a:xfrm>
            <a:off x="2106592" y="3570790"/>
            <a:ext cx="3171464" cy="636608"/>
          </a:xfrm>
          <a:prstGeom prst="lef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Reserva 765 l/s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Globo: flecha izquierda 9">
            <a:extLst>
              <a:ext uri="{FF2B5EF4-FFF2-40B4-BE49-F238E27FC236}">
                <a16:creationId xmlns:a16="http://schemas.microsoft.com/office/drawing/2014/main" id="{FA7FE83E-F3E1-8FB4-8ACD-259593D5F052}"/>
              </a:ext>
            </a:extLst>
          </p:cNvPr>
          <p:cNvSpPr/>
          <p:nvPr/>
        </p:nvSpPr>
        <p:spPr>
          <a:xfrm>
            <a:off x="1196532" y="5355281"/>
            <a:ext cx="3502790" cy="636608"/>
          </a:xfrm>
          <a:prstGeom prst="lef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Reserva 563 l/s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8956217-5F33-EDEA-5F20-586FA6F73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35" y="1967221"/>
            <a:ext cx="329276" cy="503233"/>
          </a:xfrm>
          <a:prstGeom prst="rect">
            <a:avLst/>
          </a:prstGeom>
        </p:spPr>
      </p:pic>
      <p:grpSp>
        <p:nvGrpSpPr>
          <p:cNvPr id="13" name="19 Grupo">
            <a:extLst>
              <a:ext uri="{FF2B5EF4-FFF2-40B4-BE49-F238E27FC236}">
                <a16:creationId xmlns:a16="http://schemas.microsoft.com/office/drawing/2014/main" id="{5DA90D4B-8ECD-6771-B58E-95BD5CD3FE98}"/>
              </a:ext>
            </a:extLst>
          </p:cNvPr>
          <p:cNvGrpSpPr/>
          <p:nvPr/>
        </p:nvGrpSpPr>
        <p:grpSpPr>
          <a:xfrm>
            <a:off x="1278455" y="2857496"/>
            <a:ext cx="214314" cy="571504"/>
            <a:chOff x="8007927" y="2992582"/>
            <a:chExt cx="678873" cy="1572159"/>
          </a:xfrm>
        </p:grpSpPr>
        <p:sp>
          <p:nvSpPr>
            <p:cNvPr id="14" name="20 Forma libre">
              <a:extLst>
                <a:ext uri="{FF2B5EF4-FFF2-40B4-BE49-F238E27FC236}">
                  <a16:creationId xmlns:a16="http://schemas.microsoft.com/office/drawing/2014/main" id="{17B92574-1C69-1547-8B4A-DD800AA90403}"/>
                </a:ext>
              </a:extLst>
            </p:cNvPr>
            <p:cNvSpPr/>
            <p:nvPr/>
          </p:nvSpPr>
          <p:spPr>
            <a:xfrm rot="855516">
              <a:off x="8007927" y="2992582"/>
              <a:ext cx="678873" cy="1572159"/>
            </a:xfrm>
            <a:custGeom>
              <a:avLst/>
              <a:gdLst>
                <a:gd name="connsiteX0" fmla="*/ 55418 w 678873"/>
                <a:gd name="connsiteY0" fmla="*/ 0 h 1572159"/>
                <a:gd name="connsiteX1" fmla="*/ 41564 w 678873"/>
                <a:gd name="connsiteY1" fmla="*/ 360218 h 1572159"/>
                <a:gd name="connsiteX2" fmla="*/ 27709 w 678873"/>
                <a:gd name="connsiteY2" fmla="*/ 429491 h 1572159"/>
                <a:gd name="connsiteX3" fmla="*/ 0 w 678873"/>
                <a:gd name="connsiteY3" fmla="*/ 471054 h 1572159"/>
                <a:gd name="connsiteX4" fmla="*/ 13855 w 678873"/>
                <a:gd name="connsiteY4" fmla="*/ 1288473 h 1572159"/>
                <a:gd name="connsiteX5" fmla="*/ 41564 w 678873"/>
                <a:gd name="connsiteY5" fmla="*/ 1343891 h 1572159"/>
                <a:gd name="connsiteX6" fmla="*/ 69273 w 678873"/>
                <a:gd name="connsiteY6" fmla="*/ 1385454 h 1572159"/>
                <a:gd name="connsiteX7" fmla="*/ 193964 w 678873"/>
                <a:gd name="connsiteY7" fmla="*/ 1496291 h 1572159"/>
                <a:gd name="connsiteX8" fmla="*/ 277091 w 678873"/>
                <a:gd name="connsiteY8" fmla="*/ 1524000 h 1572159"/>
                <a:gd name="connsiteX9" fmla="*/ 318655 w 678873"/>
                <a:gd name="connsiteY9" fmla="*/ 1537854 h 1572159"/>
                <a:gd name="connsiteX10" fmla="*/ 623455 w 678873"/>
                <a:gd name="connsiteY10" fmla="*/ 1482436 h 1572159"/>
                <a:gd name="connsiteX11" fmla="*/ 651164 w 678873"/>
                <a:gd name="connsiteY11" fmla="*/ 1440873 h 1572159"/>
                <a:gd name="connsiteX12" fmla="*/ 678873 w 678873"/>
                <a:gd name="connsiteY12" fmla="*/ 1343891 h 1572159"/>
                <a:gd name="connsiteX13" fmla="*/ 665018 w 678873"/>
                <a:gd name="connsiteY13" fmla="*/ 1163782 h 1572159"/>
                <a:gd name="connsiteX14" fmla="*/ 637309 w 678873"/>
                <a:gd name="connsiteY14" fmla="*/ 1011382 h 1572159"/>
                <a:gd name="connsiteX15" fmla="*/ 609600 w 678873"/>
                <a:gd name="connsiteY15" fmla="*/ 969818 h 1572159"/>
                <a:gd name="connsiteX16" fmla="*/ 581891 w 678873"/>
                <a:gd name="connsiteY16" fmla="*/ 914400 h 1572159"/>
                <a:gd name="connsiteX17" fmla="*/ 526473 w 678873"/>
                <a:gd name="connsiteY17" fmla="*/ 831273 h 1572159"/>
                <a:gd name="connsiteX18" fmla="*/ 457200 w 678873"/>
                <a:gd name="connsiteY18" fmla="*/ 734291 h 1572159"/>
                <a:gd name="connsiteX19" fmla="*/ 429491 w 678873"/>
                <a:gd name="connsiteY19" fmla="*/ 678873 h 1572159"/>
                <a:gd name="connsiteX20" fmla="*/ 401782 w 678873"/>
                <a:gd name="connsiteY20" fmla="*/ 651163 h 1572159"/>
                <a:gd name="connsiteX21" fmla="*/ 346364 w 678873"/>
                <a:gd name="connsiteY21" fmla="*/ 568036 h 1572159"/>
                <a:gd name="connsiteX22" fmla="*/ 318655 w 678873"/>
                <a:gd name="connsiteY22" fmla="*/ 526473 h 1572159"/>
                <a:gd name="connsiteX23" fmla="*/ 304800 w 678873"/>
                <a:gd name="connsiteY23" fmla="*/ 484909 h 1572159"/>
                <a:gd name="connsiteX24" fmla="*/ 249382 w 678873"/>
                <a:gd name="connsiteY24" fmla="*/ 401782 h 1572159"/>
                <a:gd name="connsiteX25" fmla="*/ 193964 w 678873"/>
                <a:gd name="connsiteY25" fmla="*/ 318654 h 1572159"/>
                <a:gd name="connsiteX26" fmla="*/ 166255 w 678873"/>
                <a:gd name="connsiteY26" fmla="*/ 277091 h 1572159"/>
                <a:gd name="connsiteX27" fmla="*/ 138546 w 678873"/>
                <a:gd name="connsiteY27" fmla="*/ 221673 h 1572159"/>
                <a:gd name="connsiteX28" fmla="*/ 110837 w 678873"/>
                <a:gd name="connsiteY28" fmla="*/ 193963 h 1572159"/>
                <a:gd name="connsiteX29" fmla="*/ 55418 w 678873"/>
                <a:gd name="connsiteY29" fmla="*/ 110836 h 1572159"/>
                <a:gd name="connsiteX30" fmla="*/ 27709 w 678873"/>
                <a:gd name="connsiteY30" fmla="*/ 55418 h 1572159"/>
                <a:gd name="connsiteX31" fmla="*/ 27709 w 678873"/>
                <a:gd name="connsiteY31" fmla="*/ 55418 h 157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873" h="1572159">
                  <a:moveTo>
                    <a:pt x="55418" y="0"/>
                  </a:moveTo>
                  <a:cubicBezTo>
                    <a:pt x="50800" y="120073"/>
                    <a:pt x="49300" y="240306"/>
                    <a:pt x="41564" y="360218"/>
                  </a:cubicBezTo>
                  <a:cubicBezTo>
                    <a:pt x="40048" y="383717"/>
                    <a:pt x="35977" y="407442"/>
                    <a:pt x="27709" y="429491"/>
                  </a:cubicBezTo>
                  <a:cubicBezTo>
                    <a:pt x="21862" y="445082"/>
                    <a:pt x="9236" y="457200"/>
                    <a:pt x="0" y="471054"/>
                  </a:cubicBezTo>
                  <a:cubicBezTo>
                    <a:pt x="4618" y="743527"/>
                    <a:pt x="893" y="1016269"/>
                    <a:pt x="13855" y="1288473"/>
                  </a:cubicBezTo>
                  <a:cubicBezTo>
                    <a:pt x="14837" y="1309103"/>
                    <a:pt x="31317" y="1325959"/>
                    <a:pt x="41564" y="1343891"/>
                  </a:cubicBezTo>
                  <a:cubicBezTo>
                    <a:pt x="49825" y="1358348"/>
                    <a:pt x="59595" y="1371905"/>
                    <a:pt x="69273" y="1385454"/>
                  </a:cubicBezTo>
                  <a:cubicBezTo>
                    <a:pt x="104797" y="1435187"/>
                    <a:pt x="129152" y="1474687"/>
                    <a:pt x="193964" y="1496291"/>
                  </a:cubicBezTo>
                  <a:lnTo>
                    <a:pt x="277091" y="1524000"/>
                  </a:lnTo>
                  <a:lnTo>
                    <a:pt x="318655" y="1537854"/>
                  </a:lnTo>
                  <a:cubicBezTo>
                    <a:pt x="474638" y="1529189"/>
                    <a:pt x="533732" y="1572159"/>
                    <a:pt x="623455" y="1482436"/>
                  </a:cubicBezTo>
                  <a:cubicBezTo>
                    <a:pt x="635229" y="1470662"/>
                    <a:pt x="641928" y="1454727"/>
                    <a:pt x="651164" y="1440873"/>
                  </a:cubicBezTo>
                  <a:cubicBezTo>
                    <a:pt x="657696" y="1421276"/>
                    <a:pt x="678873" y="1361283"/>
                    <a:pt x="678873" y="1343891"/>
                  </a:cubicBezTo>
                  <a:cubicBezTo>
                    <a:pt x="678873" y="1283677"/>
                    <a:pt x="671321" y="1223665"/>
                    <a:pt x="665018" y="1163782"/>
                  </a:cubicBezTo>
                  <a:cubicBezTo>
                    <a:pt x="664258" y="1156564"/>
                    <a:pt x="642452" y="1025097"/>
                    <a:pt x="637309" y="1011382"/>
                  </a:cubicBezTo>
                  <a:cubicBezTo>
                    <a:pt x="631462" y="995791"/>
                    <a:pt x="617861" y="984275"/>
                    <a:pt x="609600" y="969818"/>
                  </a:cubicBezTo>
                  <a:cubicBezTo>
                    <a:pt x="599353" y="951886"/>
                    <a:pt x="592517" y="932110"/>
                    <a:pt x="581891" y="914400"/>
                  </a:cubicBezTo>
                  <a:cubicBezTo>
                    <a:pt x="564757" y="885844"/>
                    <a:pt x="541366" y="861059"/>
                    <a:pt x="526473" y="831273"/>
                  </a:cubicBezTo>
                  <a:cubicBezTo>
                    <a:pt x="490002" y="758329"/>
                    <a:pt x="513368" y="790458"/>
                    <a:pt x="457200" y="734291"/>
                  </a:cubicBezTo>
                  <a:cubicBezTo>
                    <a:pt x="447964" y="715818"/>
                    <a:pt x="440947" y="696057"/>
                    <a:pt x="429491" y="678873"/>
                  </a:cubicBezTo>
                  <a:cubicBezTo>
                    <a:pt x="422245" y="668004"/>
                    <a:pt x="409619" y="661613"/>
                    <a:pt x="401782" y="651163"/>
                  </a:cubicBezTo>
                  <a:cubicBezTo>
                    <a:pt x="381801" y="624521"/>
                    <a:pt x="364837" y="595745"/>
                    <a:pt x="346364" y="568036"/>
                  </a:cubicBezTo>
                  <a:cubicBezTo>
                    <a:pt x="337128" y="554182"/>
                    <a:pt x="323921" y="542269"/>
                    <a:pt x="318655" y="526473"/>
                  </a:cubicBezTo>
                  <a:cubicBezTo>
                    <a:pt x="314037" y="512618"/>
                    <a:pt x="311892" y="497675"/>
                    <a:pt x="304800" y="484909"/>
                  </a:cubicBezTo>
                  <a:cubicBezTo>
                    <a:pt x="288627" y="455798"/>
                    <a:pt x="267855" y="429491"/>
                    <a:pt x="249382" y="401782"/>
                  </a:cubicBezTo>
                  <a:lnTo>
                    <a:pt x="193964" y="318654"/>
                  </a:lnTo>
                  <a:cubicBezTo>
                    <a:pt x="184728" y="304800"/>
                    <a:pt x="173702" y="291984"/>
                    <a:pt x="166255" y="277091"/>
                  </a:cubicBezTo>
                  <a:cubicBezTo>
                    <a:pt x="157019" y="258618"/>
                    <a:pt x="150002" y="238857"/>
                    <a:pt x="138546" y="221673"/>
                  </a:cubicBezTo>
                  <a:cubicBezTo>
                    <a:pt x="131300" y="210804"/>
                    <a:pt x="118083" y="204832"/>
                    <a:pt x="110837" y="193963"/>
                  </a:cubicBezTo>
                  <a:cubicBezTo>
                    <a:pt x="43740" y="93317"/>
                    <a:pt x="118949" y="174365"/>
                    <a:pt x="55418" y="110836"/>
                  </a:cubicBezTo>
                  <a:cubicBezTo>
                    <a:pt x="39499" y="63077"/>
                    <a:pt x="51890" y="79599"/>
                    <a:pt x="27709" y="55418"/>
                  </a:cubicBezTo>
                  <a:lnTo>
                    <a:pt x="27709" y="5541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21 Elipse">
              <a:extLst>
                <a:ext uri="{FF2B5EF4-FFF2-40B4-BE49-F238E27FC236}">
                  <a16:creationId xmlns:a16="http://schemas.microsoft.com/office/drawing/2014/main" id="{17FEBA8C-4A13-621C-413E-D3F59D8DA7A1}"/>
                </a:ext>
              </a:extLst>
            </p:cNvPr>
            <p:cNvSpPr/>
            <p:nvPr/>
          </p:nvSpPr>
          <p:spPr>
            <a:xfrm>
              <a:off x="8286776" y="4000504"/>
              <a:ext cx="214314" cy="3571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25 Grupo">
            <a:extLst>
              <a:ext uri="{FF2B5EF4-FFF2-40B4-BE49-F238E27FC236}">
                <a16:creationId xmlns:a16="http://schemas.microsoft.com/office/drawing/2014/main" id="{92942C11-64FE-8A5F-E775-56472163A43A}"/>
              </a:ext>
            </a:extLst>
          </p:cNvPr>
          <p:cNvGrpSpPr/>
          <p:nvPr/>
        </p:nvGrpSpPr>
        <p:grpSpPr>
          <a:xfrm flipH="1">
            <a:off x="1544576" y="2631291"/>
            <a:ext cx="223838" cy="571504"/>
            <a:chOff x="8007927" y="2992582"/>
            <a:chExt cx="678873" cy="1572159"/>
          </a:xfrm>
        </p:grpSpPr>
        <p:sp>
          <p:nvSpPr>
            <p:cNvPr id="17" name="26 Forma libre">
              <a:extLst>
                <a:ext uri="{FF2B5EF4-FFF2-40B4-BE49-F238E27FC236}">
                  <a16:creationId xmlns:a16="http://schemas.microsoft.com/office/drawing/2014/main" id="{94CF4241-B996-FCCA-FBC5-1177E3EE9C3C}"/>
                </a:ext>
              </a:extLst>
            </p:cNvPr>
            <p:cNvSpPr/>
            <p:nvPr/>
          </p:nvSpPr>
          <p:spPr>
            <a:xfrm rot="855516">
              <a:off x="8007927" y="2992582"/>
              <a:ext cx="678873" cy="1572159"/>
            </a:xfrm>
            <a:custGeom>
              <a:avLst/>
              <a:gdLst>
                <a:gd name="connsiteX0" fmla="*/ 55418 w 678873"/>
                <a:gd name="connsiteY0" fmla="*/ 0 h 1572159"/>
                <a:gd name="connsiteX1" fmla="*/ 41564 w 678873"/>
                <a:gd name="connsiteY1" fmla="*/ 360218 h 1572159"/>
                <a:gd name="connsiteX2" fmla="*/ 27709 w 678873"/>
                <a:gd name="connsiteY2" fmla="*/ 429491 h 1572159"/>
                <a:gd name="connsiteX3" fmla="*/ 0 w 678873"/>
                <a:gd name="connsiteY3" fmla="*/ 471054 h 1572159"/>
                <a:gd name="connsiteX4" fmla="*/ 13855 w 678873"/>
                <a:gd name="connsiteY4" fmla="*/ 1288473 h 1572159"/>
                <a:gd name="connsiteX5" fmla="*/ 41564 w 678873"/>
                <a:gd name="connsiteY5" fmla="*/ 1343891 h 1572159"/>
                <a:gd name="connsiteX6" fmla="*/ 69273 w 678873"/>
                <a:gd name="connsiteY6" fmla="*/ 1385454 h 1572159"/>
                <a:gd name="connsiteX7" fmla="*/ 193964 w 678873"/>
                <a:gd name="connsiteY7" fmla="*/ 1496291 h 1572159"/>
                <a:gd name="connsiteX8" fmla="*/ 277091 w 678873"/>
                <a:gd name="connsiteY8" fmla="*/ 1524000 h 1572159"/>
                <a:gd name="connsiteX9" fmla="*/ 318655 w 678873"/>
                <a:gd name="connsiteY9" fmla="*/ 1537854 h 1572159"/>
                <a:gd name="connsiteX10" fmla="*/ 623455 w 678873"/>
                <a:gd name="connsiteY10" fmla="*/ 1482436 h 1572159"/>
                <a:gd name="connsiteX11" fmla="*/ 651164 w 678873"/>
                <a:gd name="connsiteY11" fmla="*/ 1440873 h 1572159"/>
                <a:gd name="connsiteX12" fmla="*/ 678873 w 678873"/>
                <a:gd name="connsiteY12" fmla="*/ 1343891 h 1572159"/>
                <a:gd name="connsiteX13" fmla="*/ 665018 w 678873"/>
                <a:gd name="connsiteY13" fmla="*/ 1163782 h 1572159"/>
                <a:gd name="connsiteX14" fmla="*/ 637309 w 678873"/>
                <a:gd name="connsiteY14" fmla="*/ 1011382 h 1572159"/>
                <a:gd name="connsiteX15" fmla="*/ 609600 w 678873"/>
                <a:gd name="connsiteY15" fmla="*/ 969818 h 1572159"/>
                <a:gd name="connsiteX16" fmla="*/ 581891 w 678873"/>
                <a:gd name="connsiteY16" fmla="*/ 914400 h 1572159"/>
                <a:gd name="connsiteX17" fmla="*/ 526473 w 678873"/>
                <a:gd name="connsiteY17" fmla="*/ 831273 h 1572159"/>
                <a:gd name="connsiteX18" fmla="*/ 457200 w 678873"/>
                <a:gd name="connsiteY18" fmla="*/ 734291 h 1572159"/>
                <a:gd name="connsiteX19" fmla="*/ 429491 w 678873"/>
                <a:gd name="connsiteY19" fmla="*/ 678873 h 1572159"/>
                <a:gd name="connsiteX20" fmla="*/ 401782 w 678873"/>
                <a:gd name="connsiteY20" fmla="*/ 651163 h 1572159"/>
                <a:gd name="connsiteX21" fmla="*/ 346364 w 678873"/>
                <a:gd name="connsiteY21" fmla="*/ 568036 h 1572159"/>
                <a:gd name="connsiteX22" fmla="*/ 318655 w 678873"/>
                <a:gd name="connsiteY22" fmla="*/ 526473 h 1572159"/>
                <a:gd name="connsiteX23" fmla="*/ 304800 w 678873"/>
                <a:gd name="connsiteY23" fmla="*/ 484909 h 1572159"/>
                <a:gd name="connsiteX24" fmla="*/ 249382 w 678873"/>
                <a:gd name="connsiteY24" fmla="*/ 401782 h 1572159"/>
                <a:gd name="connsiteX25" fmla="*/ 193964 w 678873"/>
                <a:gd name="connsiteY25" fmla="*/ 318654 h 1572159"/>
                <a:gd name="connsiteX26" fmla="*/ 166255 w 678873"/>
                <a:gd name="connsiteY26" fmla="*/ 277091 h 1572159"/>
                <a:gd name="connsiteX27" fmla="*/ 138546 w 678873"/>
                <a:gd name="connsiteY27" fmla="*/ 221673 h 1572159"/>
                <a:gd name="connsiteX28" fmla="*/ 110837 w 678873"/>
                <a:gd name="connsiteY28" fmla="*/ 193963 h 1572159"/>
                <a:gd name="connsiteX29" fmla="*/ 55418 w 678873"/>
                <a:gd name="connsiteY29" fmla="*/ 110836 h 1572159"/>
                <a:gd name="connsiteX30" fmla="*/ 27709 w 678873"/>
                <a:gd name="connsiteY30" fmla="*/ 55418 h 1572159"/>
                <a:gd name="connsiteX31" fmla="*/ 27709 w 678873"/>
                <a:gd name="connsiteY31" fmla="*/ 55418 h 157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873" h="1572159">
                  <a:moveTo>
                    <a:pt x="55418" y="0"/>
                  </a:moveTo>
                  <a:cubicBezTo>
                    <a:pt x="50800" y="120073"/>
                    <a:pt x="49300" y="240306"/>
                    <a:pt x="41564" y="360218"/>
                  </a:cubicBezTo>
                  <a:cubicBezTo>
                    <a:pt x="40048" y="383717"/>
                    <a:pt x="35977" y="407442"/>
                    <a:pt x="27709" y="429491"/>
                  </a:cubicBezTo>
                  <a:cubicBezTo>
                    <a:pt x="21862" y="445082"/>
                    <a:pt x="9236" y="457200"/>
                    <a:pt x="0" y="471054"/>
                  </a:cubicBezTo>
                  <a:cubicBezTo>
                    <a:pt x="4618" y="743527"/>
                    <a:pt x="893" y="1016269"/>
                    <a:pt x="13855" y="1288473"/>
                  </a:cubicBezTo>
                  <a:cubicBezTo>
                    <a:pt x="14837" y="1309103"/>
                    <a:pt x="31317" y="1325959"/>
                    <a:pt x="41564" y="1343891"/>
                  </a:cubicBezTo>
                  <a:cubicBezTo>
                    <a:pt x="49825" y="1358348"/>
                    <a:pt x="59595" y="1371905"/>
                    <a:pt x="69273" y="1385454"/>
                  </a:cubicBezTo>
                  <a:cubicBezTo>
                    <a:pt x="104797" y="1435187"/>
                    <a:pt x="129152" y="1474687"/>
                    <a:pt x="193964" y="1496291"/>
                  </a:cubicBezTo>
                  <a:lnTo>
                    <a:pt x="277091" y="1524000"/>
                  </a:lnTo>
                  <a:lnTo>
                    <a:pt x="318655" y="1537854"/>
                  </a:lnTo>
                  <a:cubicBezTo>
                    <a:pt x="474638" y="1529189"/>
                    <a:pt x="533732" y="1572159"/>
                    <a:pt x="623455" y="1482436"/>
                  </a:cubicBezTo>
                  <a:cubicBezTo>
                    <a:pt x="635229" y="1470662"/>
                    <a:pt x="641928" y="1454727"/>
                    <a:pt x="651164" y="1440873"/>
                  </a:cubicBezTo>
                  <a:cubicBezTo>
                    <a:pt x="657696" y="1421276"/>
                    <a:pt x="678873" y="1361283"/>
                    <a:pt x="678873" y="1343891"/>
                  </a:cubicBezTo>
                  <a:cubicBezTo>
                    <a:pt x="678873" y="1283677"/>
                    <a:pt x="671321" y="1223665"/>
                    <a:pt x="665018" y="1163782"/>
                  </a:cubicBezTo>
                  <a:cubicBezTo>
                    <a:pt x="664258" y="1156564"/>
                    <a:pt x="642452" y="1025097"/>
                    <a:pt x="637309" y="1011382"/>
                  </a:cubicBezTo>
                  <a:cubicBezTo>
                    <a:pt x="631462" y="995791"/>
                    <a:pt x="617861" y="984275"/>
                    <a:pt x="609600" y="969818"/>
                  </a:cubicBezTo>
                  <a:cubicBezTo>
                    <a:pt x="599353" y="951886"/>
                    <a:pt x="592517" y="932110"/>
                    <a:pt x="581891" y="914400"/>
                  </a:cubicBezTo>
                  <a:cubicBezTo>
                    <a:pt x="564757" y="885844"/>
                    <a:pt x="541366" y="861059"/>
                    <a:pt x="526473" y="831273"/>
                  </a:cubicBezTo>
                  <a:cubicBezTo>
                    <a:pt x="490002" y="758329"/>
                    <a:pt x="513368" y="790458"/>
                    <a:pt x="457200" y="734291"/>
                  </a:cubicBezTo>
                  <a:cubicBezTo>
                    <a:pt x="447964" y="715818"/>
                    <a:pt x="440947" y="696057"/>
                    <a:pt x="429491" y="678873"/>
                  </a:cubicBezTo>
                  <a:cubicBezTo>
                    <a:pt x="422245" y="668004"/>
                    <a:pt x="409619" y="661613"/>
                    <a:pt x="401782" y="651163"/>
                  </a:cubicBezTo>
                  <a:cubicBezTo>
                    <a:pt x="381801" y="624521"/>
                    <a:pt x="364837" y="595745"/>
                    <a:pt x="346364" y="568036"/>
                  </a:cubicBezTo>
                  <a:cubicBezTo>
                    <a:pt x="337128" y="554182"/>
                    <a:pt x="323921" y="542269"/>
                    <a:pt x="318655" y="526473"/>
                  </a:cubicBezTo>
                  <a:cubicBezTo>
                    <a:pt x="314037" y="512618"/>
                    <a:pt x="311892" y="497675"/>
                    <a:pt x="304800" y="484909"/>
                  </a:cubicBezTo>
                  <a:cubicBezTo>
                    <a:pt x="288627" y="455798"/>
                    <a:pt x="267855" y="429491"/>
                    <a:pt x="249382" y="401782"/>
                  </a:cubicBezTo>
                  <a:lnTo>
                    <a:pt x="193964" y="318654"/>
                  </a:lnTo>
                  <a:cubicBezTo>
                    <a:pt x="184728" y="304800"/>
                    <a:pt x="173702" y="291984"/>
                    <a:pt x="166255" y="277091"/>
                  </a:cubicBezTo>
                  <a:cubicBezTo>
                    <a:pt x="157019" y="258618"/>
                    <a:pt x="150002" y="238857"/>
                    <a:pt x="138546" y="221673"/>
                  </a:cubicBezTo>
                  <a:cubicBezTo>
                    <a:pt x="131300" y="210804"/>
                    <a:pt x="118083" y="204832"/>
                    <a:pt x="110837" y="193963"/>
                  </a:cubicBezTo>
                  <a:cubicBezTo>
                    <a:pt x="43740" y="93317"/>
                    <a:pt x="118949" y="174365"/>
                    <a:pt x="55418" y="110836"/>
                  </a:cubicBezTo>
                  <a:cubicBezTo>
                    <a:pt x="39499" y="63077"/>
                    <a:pt x="51890" y="79599"/>
                    <a:pt x="27709" y="55418"/>
                  </a:cubicBezTo>
                  <a:lnTo>
                    <a:pt x="27709" y="5541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27 Elipse">
              <a:extLst>
                <a:ext uri="{FF2B5EF4-FFF2-40B4-BE49-F238E27FC236}">
                  <a16:creationId xmlns:a16="http://schemas.microsoft.com/office/drawing/2014/main" id="{146256B6-9508-0C85-CA72-44226DF9FE79}"/>
                </a:ext>
              </a:extLst>
            </p:cNvPr>
            <p:cNvSpPr/>
            <p:nvPr/>
          </p:nvSpPr>
          <p:spPr>
            <a:xfrm>
              <a:off x="8286776" y="4000504"/>
              <a:ext cx="214314" cy="3571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" name="6 Nube">
            <a:extLst>
              <a:ext uri="{FF2B5EF4-FFF2-40B4-BE49-F238E27FC236}">
                <a16:creationId xmlns:a16="http://schemas.microsoft.com/office/drawing/2014/main" id="{7141961B-FDD1-7289-D87C-8A0269D2B37F}"/>
              </a:ext>
            </a:extLst>
          </p:cNvPr>
          <p:cNvSpPr/>
          <p:nvPr/>
        </p:nvSpPr>
        <p:spPr>
          <a:xfrm>
            <a:off x="2281714" y="2109092"/>
            <a:ext cx="1393248" cy="712537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0 Nube">
            <a:extLst>
              <a:ext uri="{FF2B5EF4-FFF2-40B4-BE49-F238E27FC236}">
                <a16:creationId xmlns:a16="http://schemas.microsoft.com/office/drawing/2014/main" id="{0E60DF4B-E209-9165-27FD-AE0B2AABA7EE}"/>
              </a:ext>
            </a:extLst>
          </p:cNvPr>
          <p:cNvSpPr/>
          <p:nvPr/>
        </p:nvSpPr>
        <p:spPr>
          <a:xfrm rot="11403507">
            <a:off x="3799579" y="2068198"/>
            <a:ext cx="1292447" cy="721053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15 Grupo">
            <a:extLst>
              <a:ext uri="{FF2B5EF4-FFF2-40B4-BE49-F238E27FC236}">
                <a16:creationId xmlns:a16="http://schemas.microsoft.com/office/drawing/2014/main" id="{3D309337-DB40-506E-74F4-48A12C639F9A}"/>
              </a:ext>
            </a:extLst>
          </p:cNvPr>
          <p:cNvGrpSpPr/>
          <p:nvPr/>
        </p:nvGrpSpPr>
        <p:grpSpPr>
          <a:xfrm>
            <a:off x="1641140" y="3405107"/>
            <a:ext cx="214314" cy="571504"/>
            <a:chOff x="8007927" y="2992582"/>
            <a:chExt cx="678873" cy="1572159"/>
          </a:xfrm>
        </p:grpSpPr>
        <p:sp>
          <p:nvSpPr>
            <p:cNvPr id="22" name="13 Forma libre">
              <a:extLst>
                <a:ext uri="{FF2B5EF4-FFF2-40B4-BE49-F238E27FC236}">
                  <a16:creationId xmlns:a16="http://schemas.microsoft.com/office/drawing/2014/main" id="{2F4D7A41-E557-76BE-E8C8-1E5E998A9A99}"/>
                </a:ext>
              </a:extLst>
            </p:cNvPr>
            <p:cNvSpPr/>
            <p:nvPr/>
          </p:nvSpPr>
          <p:spPr>
            <a:xfrm rot="855516">
              <a:off x="8007927" y="2992582"/>
              <a:ext cx="678873" cy="1572159"/>
            </a:xfrm>
            <a:custGeom>
              <a:avLst/>
              <a:gdLst>
                <a:gd name="connsiteX0" fmla="*/ 55418 w 678873"/>
                <a:gd name="connsiteY0" fmla="*/ 0 h 1572159"/>
                <a:gd name="connsiteX1" fmla="*/ 41564 w 678873"/>
                <a:gd name="connsiteY1" fmla="*/ 360218 h 1572159"/>
                <a:gd name="connsiteX2" fmla="*/ 27709 w 678873"/>
                <a:gd name="connsiteY2" fmla="*/ 429491 h 1572159"/>
                <a:gd name="connsiteX3" fmla="*/ 0 w 678873"/>
                <a:gd name="connsiteY3" fmla="*/ 471054 h 1572159"/>
                <a:gd name="connsiteX4" fmla="*/ 13855 w 678873"/>
                <a:gd name="connsiteY4" fmla="*/ 1288473 h 1572159"/>
                <a:gd name="connsiteX5" fmla="*/ 41564 w 678873"/>
                <a:gd name="connsiteY5" fmla="*/ 1343891 h 1572159"/>
                <a:gd name="connsiteX6" fmla="*/ 69273 w 678873"/>
                <a:gd name="connsiteY6" fmla="*/ 1385454 h 1572159"/>
                <a:gd name="connsiteX7" fmla="*/ 193964 w 678873"/>
                <a:gd name="connsiteY7" fmla="*/ 1496291 h 1572159"/>
                <a:gd name="connsiteX8" fmla="*/ 277091 w 678873"/>
                <a:gd name="connsiteY8" fmla="*/ 1524000 h 1572159"/>
                <a:gd name="connsiteX9" fmla="*/ 318655 w 678873"/>
                <a:gd name="connsiteY9" fmla="*/ 1537854 h 1572159"/>
                <a:gd name="connsiteX10" fmla="*/ 623455 w 678873"/>
                <a:gd name="connsiteY10" fmla="*/ 1482436 h 1572159"/>
                <a:gd name="connsiteX11" fmla="*/ 651164 w 678873"/>
                <a:gd name="connsiteY11" fmla="*/ 1440873 h 1572159"/>
                <a:gd name="connsiteX12" fmla="*/ 678873 w 678873"/>
                <a:gd name="connsiteY12" fmla="*/ 1343891 h 1572159"/>
                <a:gd name="connsiteX13" fmla="*/ 665018 w 678873"/>
                <a:gd name="connsiteY13" fmla="*/ 1163782 h 1572159"/>
                <a:gd name="connsiteX14" fmla="*/ 637309 w 678873"/>
                <a:gd name="connsiteY14" fmla="*/ 1011382 h 1572159"/>
                <a:gd name="connsiteX15" fmla="*/ 609600 w 678873"/>
                <a:gd name="connsiteY15" fmla="*/ 969818 h 1572159"/>
                <a:gd name="connsiteX16" fmla="*/ 581891 w 678873"/>
                <a:gd name="connsiteY16" fmla="*/ 914400 h 1572159"/>
                <a:gd name="connsiteX17" fmla="*/ 526473 w 678873"/>
                <a:gd name="connsiteY17" fmla="*/ 831273 h 1572159"/>
                <a:gd name="connsiteX18" fmla="*/ 457200 w 678873"/>
                <a:gd name="connsiteY18" fmla="*/ 734291 h 1572159"/>
                <a:gd name="connsiteX19" fmla="*/ 429491 w 678873"/>
                <a:gd name="connsiteY19" fmla="*/ 678873 h 1572159"/>
                <a:gd name="connsiteX20" fmla="*/ 401782 w 678873"/>
                <a:gd name="connsiteY20" fmla="*/ 651163 h 1572159"/>
                <a:gd name="connsiteX21" fmla="*/ 346364 w 678873"/>
                <a:gd name="connsiteY21" fmla="*/ 568036 h 1572159"/>
                <a:gd name="connsiteX22" fmla="*/ 318655 w 678873"/>
                <a:gd name="connsiteY22" fmla="*/ 526473 h 1572159"/>
                <a:gd name="connsiteX23" fmla="*/ 304800 w 678873"/>
                <a:gd name="connsiteY23" fmla="*/ 484909 h 1572159"/>
                <a:gd name="connsiteX24" fmla="*/ 249382 w 678873"/>
                <a:gd name="connsiteY24" fmla="*/ 401782 h 1572159"/>
                <a:gd name="connsiteX25" fmla="*/ 193964 w 678873"/>
                <a:gd name="connsiteY25" fmla="*/ 318654 h 1572159"/>
                <a:gd name="connsiteX26" fmla="*/ 166255 w 678873"/>
                <a:gd name="connsiteY26" fmla="*/ 277091 h 1572159"/>
                <a:gd name="connsiteX27" fmla="*/ 138546 w 678873"/>
                <a:gd name="connsiteY27" fmla="*/ 221673 h 1572159"/>
                <a:gd name="connsiteX28" fmla="*/ 110837 w 678873"/>
                <a:gd name="connsiteY28" fmla="*/ 193963 h 1572159"/>
                <a:gd name="connsiteX29" fmla="*/ 55418 w 678873"/>
                <a:gd name="connsiteY29" fmla="*/ 110836 h 1572159"/>
                <a:gd name="connsiteX30" fmla="*/ 27709 w 678873"/>
                <a:gd name="connsiteY30" fmla="*/ 55418 h 1572159"/>
                <a:gd name="connsiteX31" fmla="*/ 27709 w 678873"/>
                <a:gd name="connsiteY31" fmla="*/ 55418 h 157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873" h="1572159">
                  <a:moveTo>
                    <a:pt x="55418" y="0"/>
                  </a:moveTo>
                  <a:cubicBezTo>
                    <a:pt x="50800" y="120073"/>
                    <a:pt x="49300" y="240306"/>
                    <a:pt x="41564" y="360218"/>
                  </a:cubicBezTo>
                  <a:cubicBezTo>
                    <a:pt x="40048" y="383717"/>
                    <a:pt x="35977" y="407442"/>
                    <a:pt x="27709" y="429491"/>
                  </a:cubicBezTo>
                  <a:cubicBezTo>
                    <a:pt x="21862" y="445082"/>
                    <a:pt x="9236" y="457200"/>
                    <a:pt x="0" y="471054"/>
                  </a:cubicBezTo>
                  <a:cubicBezTo>
                    <a:pt x="4618" y="743527"/>
                    <a:pt x="893" y="1016269"/>
                    <a:pt x="13855" y="1288473"/>
                  </a:cubicBezTo>
                  <a:cubicBezTo>
                    <a:pt x="14837" y="1309103"/>
                    <a:pt x="31317" y="1325959"/>
                    <a:pt x="41564" y="1343891"/>
                  </a:cubicBezTo>
                  <a:cubicBezTo>
                    <a:pt x="49825" y="1358348"/>
                    <a:pt x="59595" y="1371905"/>
                    <a:pt x="69273" y="1385454"/>
                  </a:cubicBezTo>
                  <a:cubicBezTo>
                    <a:pt x="104797" y="1435187"/>
                    <a:pt x="129152" y="1474687"/>
                    <a:pt x="193964" y="1496291"/>
                  </a:cubicBezTo>
                  <a:lnTo>
                    <a:pt x="277091" y="1524000"/>
                  </a:lnTo>
                  <a:lnTo>
                    <a:pt x="318655" y="1537854"/>
                  </a:lnTo>
                  <a:cubicBezTo>
                    <a:pt x="474638" y="1529189"/>
                    <a:pt x="533732" y="1572159"/>
                    <a:pt x="623455" y="1482436"/>
                  </a:cubicBezTo>
                  <a:cubicBezTo>
                    <a:pt x="635229" y="1470662"/>
                    <a:pt x="641928" y="1454727"/>
                    <a:pt x="651164" y="1440873"/>
                  </a:cubicBezTo>
                  <a:cubicBezTo>
                    <a:pt x="657696" y="1421276"/>
                    <a:pt x="678873" y="1361283"/>
                    <a:pt x="678873" y="1343891"/>
                  </a:cubicBezTo>
                  <a:cubicBezTo>
                    <a:pt x="678873" y="1283677"/>
                    <a:pt x="671321" y="1223665"/>
                    <a:pt x="665018" y="1163782"/>
                  </a:cubicBezTo>
                  <a:cubicBezTo>
                    <a:pt x="664258" y="1156564"/>
                    <a:pt x="642452" y="1025097"/>
                    <a:pt x="637309" y="1011382"/>
                  </a:cubicBezTo>
                  <a:cubicBezTo>
                    <a:pt x="631462" y="995791"/>
                    <a:pt x="617861" y="984275"/>
                    <a:pt x="609600" y="969818"/>
                  </a:cubicBezTo>
                  <a:cubicBezTo>
                    <a:pt x="599353" y="951886"/>
                    <a:pt x="592517" y="932110"/>
                    <a:pt x="581891" y="914400"/>
                  </a:cubicBezTo>
                  <a:cubicBezTo>
                    <a:pt x="564757" y="885844"/>
                    <a:pt x="541366" y="861059"/>
                    <a:pt x="526473" y="831273"/>
                  </a:cubicBezTo>
                  <a:cubicBezTo>
                    <a:pt x="490002" y="758329"/>
                    <a:pt x="513368" y="790458"/>
                    <a:pt x="457200" y="734291"/>
                  </a:cubicBezTo>
                  <a:cubicBezTo>
                    <a:pt x="447964" y="715818"/>
                    <a:pt x="440947" y="696057"/>
                    <a:pt x="429491" y="678873"/>
                  </a:cubicBezTo>
                  <a:cubicBezTo>
                    <a:pt x="422245" y="668004"/>
                    <a:pt x="409619" y="661613"/>
                    <a:pt x="401782" y="651163"/>
                  </a:cubicBezTo>
                  <a:cubicBezTo>
                    <a:pt x="381801" y="624521"/>
                    <a:pt x="364837" y="595745"/>
                    <a:pt x="346364" y="568036"/>
                  </a:cubicBezTo>
                  <a:cubicBezTo>
                    <a:pt x="337128" y="554182"/>
                    <a:pt x="323921" y="542269"/>
                    <a:pt x="318655" y="526473"/>
                  </a:cubicBezTo>
                  <a:cubicBezTo>
                    <a:pt x="314037" y="512618"/>
                    <a:pt x="311892" y="497675"/>
                    <a:pt x="304800" y="484909"/>
                  </a:cubicBezTo>
                  <a:cubicBezTo>
                    <a:pt x="288627" y="455798"/>
                    <a:pt x="267855" y="429491"/>
                    <a:pt x="249382" y="401782"/>
                  </a:cubicBezTo>
                  <a:lnTo>
                    <a:pt x="193964" y="318654"/>
                  </a:lnTo>
                  <a:cubicBezTo>
                    <a:pt x="184728" y="304800"/>
                    <a:pt x="173702" y="291984"/>
                    <a:pt x="166255" y="277091"/>
                  </a:cubicBezTo>
                  <a:cubicBezTo>
                    <a:pt x="157019" y="258618"/>
                    <a:pt x="150002" y="238857"/>
                    <a:pt x="138546" y="221673"/>
                  </a:cubicBezTo>
                  <a:cubicBezTo>
                    <a:pt x="131300" y="210804"/>
                    <a:pt x="118083" y="204832"/>
                    <a:pt x="110837" y="193963"/>
                  </a:cubicBezTo>
                  <a:cubicBezTo>
                    <a:pt x="43740" y="93317"/>
                    <a:pt x="118949" y="174365"/>
                    <a:pt x="55418" y="110836"/>
                  </a:cubicBezTo>
                  <a:cubicBezTo>
                    <a:pt x="39499" y="63077"/>
                    <a:pt x="51890" y="79599"/>
                    <a:pt x="27709" y="55418"/>
                  </a:cubicBezTo>
                  <a:lnTo>
                    <a:pt x="27709" y="5541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14 Elipse">
              <a:extLst>
                <a:ext uri="{FF2B5EF4-FFF2-40B4-BE49-F238E27FC236}">
                  <a16:creationId xmlns:a16="http://schemas.microsoft.com/office/drawing/2014/main" id="{67B0227E-78B2-3AD3-0660-450D9E7ABE5C}"/>
                </a:ext>
              </a:extLst>
            </p:cNvPr>
            <p:cNvSpPr/>
            <p:nvPr/>
          </p:nvSpPr>
          <p:spPr>
            <a:xfrm>
              <a:off x="8286776" y="4000504"/>
              <a:ext cx="214314" cy="3571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4" name="16 Grupo">
            <a:extLst>
              <a:ext uri="{FF2B5EF4-FFF2-40B4-BE49-F238E27FC236}">
                <a16:creationId xmlns:a16="http://schemas.microsoft.com/office/drawing/2014/main" id="{6BF1FD46-2DA4-19A3-1A67-071388DFFFE7}"/>
              </a:ext>
            </a:extLst>
          </p:cNvPr>
          <p:cNvGrpSpPr/>
          <p:nvPr/>
        </p:nvGrpSpPr>
        <p:grpSpPr>
          <a:xfrm>
            <a:off x="549992" y="5387833"/>
            <a:ext cx="214314" cy="571504"/>
            <a:chOff x="8007927" y="2992582"/>
            <a:chExt cx="678873" cy="1572159"/>
          </a:xfrm>
        </p:grpSpPr>
        <p:sp>
          <p:nvSpPr>
            <p:cNvPr id="25" name="17 Forma libre">
              <a:extLst>
                <a:ext uri="{FF2B5EF4-FFF2-40B4-BE49-F238E27FC236}">
                  <a16:creationId xmlns:a16="http://schemas.microsoft.com/office/drawing/2014/main" id="{ACBBD17F-D6C8-4C00-2C1D-9EB114A0CC52}"/>
                </a:ext>
              </a:extLst>
            </p:cNvPr>
            <p:cNvSpPr/>
            <p:nvPr/>
          </p:nvSpPr>
          <p:spPr>
            <a:xfrm rot="855516">
              <a:off x="8007927" y="2992582"/>
              <a:ext cx="678873" cy="1572159"/>
            </a:xfrm>
            <a:custGeom>
              <a:avLst/>
              <a:gdLst>
                <a:gd name="connsiteX0" fmla="*/ 55418 w 678873"/>
                <a:gd name="connsiteY0" fmla="*/ 0 h 1572159"/>
                <a:gd name="connsiteX1" fmla="*/ 41564 w 678873"/>
                <a:gd name="connsiteY1" fmla="*/ 360218 h 1572159"/>
                <a:gd name="connsiteX2" fmla="*/ 27709 w 678873"/>
                <a:gd name="connsiteY2" fmla="*/ 429491 h 1572159"/>
                <a:gd name="connsiteX3" fmla="*/ 0 w 678873"/>
                <a:gd name="connsiteY3" fmla="*/ 471054 h 1572159"/>
                <a:gd name="connsiteX4" fmla="*/ 13855 w 678873"/>
                <a:gd name="connsiteY4" fmla="*/ 1288473 h 1572159"/>
                <a:gd name="connsiteX5" fmla="*/ 41564 w 678873"/>
                <a:gd name="connsiteY5" fmla="*/ 1343891 h 1572159"/>
                <a:gd name="connsiteX6" fmla="*/ 69273 w 678873"/>
                <a:gd name="connsiteY6" fmla="*/ 1385454 h 1572159"/>
                <a:gd name="connsiteX7" fmla="*/ 193964 w 678873"/>
                <a:gd name="connsiteY7" fmla="*/ 1496291 h 1572159"/>
                <a:gd name="connsiteX8" fmla="*/ 277091 w 678873"/>
                <a:gd name="connsiteY8" fmla="*/ 1524000 h 1572159"/>
                <a:gd name="connsiteX9" fmla="*/ 318655 w 678873"/>
                <a:gd name="connsiteY9" fmla="*/ 1537854 h 1572159"/>
                <a:gd name="connsiteX10" fmla="*/ 623455 w 678873"/>
                <a:gd name="connsiteY10" fmla="*/ 1482436 h 1572159"/>
                <a:gd name="connsiteX11" fmla="*/ 651164 w 678873"/>
                <a:gd name="connsiteY11" fmla="*/ 1440873 h 1572159"/>
                <a:gd name="connsiteX12" fmla="*/ 678873 w 678873"/>
                <a:gd name="connsiteY12" fmla="*/ 1343891 h 1572159"/>
                <a:gd name="connsiteX13" fmla="*/ 665018 w 678873"/>
                <a:gd name="connsiteY13" fmla="*/ 1163782 h 1572159"/>
                <a:gd name="connsiteX14" fmla="*/ 637309 w 678873"/>
                <a:gd name="connsiteY14" fmla="*/ 1011382 h 1572159"/>
                <a:gd name="connsiteX15" fmla="*/ 609600 w 678873"/>
                <a:gd name="connsiteY15" fmla="*/ 969818 h 1572159"/>
                <a:gd name="connsiteX16" fmla="*/ 581891 w 678873"/>
                <a:gd name="connsiteY16" fmla="*/ 914400 h 1572159"/>
                <a:gd name="connsiteX17" fmla="*/ 526473 w 678873"/>
                <a:gd name="connsiteY17" fmla="*/ 831273 h 1572159"/>
                <a:gd name="connsiteX18" fmla="*/ 457200 w 678873"/>
                <a:gd name="connsiteY18" fmla="*/ 734291 h 1572159"/>
                <a:gd name="connsiteX19" fmla="*/ 429491 w 678873"/>
                <a:gd name="connsiteY19" fmla="*/ 678873 h 1572159"/>
                <a:gd name="connsiteX20" fmla="*/ 401782 w 678873"/>
                <a:gd name="connsiteY20" fmla="*/ 651163 h 1572159"/>
                <a:gd name="connsiteX21" fmla="*/ 346364 w 678873"/>
                <a:gd name="connsiteY21" fmla="*/ 568036 h 1572159"/>
                <a:gd name="connsiteX22" fmla="*/ 318655 w 678873"/>
                <a:gd name="connsiteY22" fmla="*/ 526473 h 1572159"/>
                <a:gd name="connsiteX23" fmla="*/ 304800 w 678873"/>
                <a:gd name="connsiteY23" fmla="*/ 484909 h 1572159"/>
                <a:gd name="connsiteX24" fmla="*/ 249382 w 678873"/>
                <a:gd name="connsiteY24" fmla="*/ 401782 h 1572159"/>
                <a:gd name="connsiteX25" fmla="*/ 193964 w 678873"/>
                <a:gd name="connsiteY25" fmla="*/ 318654 h 1572159"/>
                <a:gd name="connsiteX26" fmla="*/ 166255 w 678873"/>
                <a:gd name="connsiteY26" fmla="*/ 277091 h 1572159"/>
                <a:gd name="connsiteX27" fmla="*/ 138546 w 678873"/>
                <a:gd name="connsiteY27" fmla="*/ 221673 h 1572159"/>
                <a:gd name="connsiteX28" fmla="*/ 110837 w 678873"/>
                <a:gd name="connsiteY28" fmla="*/ 193963 h 1572159"/>
                <a:gd name="connsiteX29" fmla="*/ 55418 w 678873"/>
                <a:gd name="connsiteY29" fmla="*/ 110836 h 1572159"/>
                <a:gd name="connsiteX30" fmla="*/ 27709 w 678873"/>
                <a:gd name="connsiteY30" fmla="*/ 55418 h 1572159"/>
                <a:gd name="connsiteX31" fmla="*/ 27709 w 678873"/>
                <a:gd name="connsiteY31" fmla="*/ 55418 h 157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873" h="1572159">
                  <a:moveTo>
                    <a:pt x="55418" y="0"/>
                  </a:moveTo>
                  <a:cubicBezTo>
                    <a:pt x="50800" y="120073"/>
                    <a:pt x="49300" y="240306"/>
                    <a:pt x="41564" y="360218"/>
                  </a:cubicBezTo>
                  <a:cubicBezTo>
                    <a:pt x="40048" y="383717"/>
                    <a:pt x="35977" y="407442"/>
                    <a:pt x="27709" y="429491"/>
                  </a:cubicBezTo>
                  <a:cubicBezTo>
                    <a:pt x="21862" y="445082"/>
                    <a:pt x="9236" y="457200"/>
                    <a:pt x="0" y="471054"/>
                  </a:cubicBezTo>
                  <a:cubicBezTo>
                    <a:pt x="4618" y="743527"/>
                    <a:pt x="893" y="1016269"/>
                    <a:pt x="13855" y="1288473"/>
                  </a:cubicBezTo>
                  <a:cubicBezTo>
                    <a:pt x="14837" y="1309103"/>
                    <a:pt x="31317" y="1325959"/>
                    <a:pt x="41564" y="1343891"/>
                  </a:cubicBezTo>
                  <a:cubicBezTo>
                    <a:pt x="49825" y="1358348"/>
                    <a:pt x="59595" y="1371905"/>
                    <a:pt x="69273" y="1385454"/>
                  </a:cubicBezTo>
                  <a:cubicBezTo>
                    <a:pt x="104797" y="1435187"/>
                    <a:pt x="129152" y="1474687"/>
                    <a:pt x="193964" y="1496291"/>
                  </a:cubicBezTo>
                  <a:lnTo>
                    <a:pt x="277091" y="1524000"/>
                  </a:lnTo>
                  <a:lnTo>
                    <a:pt x="318655" y="1537854"/>
                  </a:lnTo>
                  <a:cubicBezTo>
                    <a:pt x="474638" y="1529189"/>
                    <a:pt x="533732" y="1572159"/>
                    <a:pt x="623455" y="1482436"/>
                  </a:cubicBezTo>
                  <a:cubicBezTo>
                    <a:pt x="635229" y="1470662"/>
                    <a:pt x="641928" y="1454727"/>
                    <a:pt x="651164" y="1440873"/>
                  </a:cubicBezTo>
                  <a:cubicBezTo>
                    <a:pt x="657696" y="1421276"/>
                    <a:pt x="678873" y="1361283"/>
                    <a:pt x="678873" y="1343891"/>
                  </a:cubicBezTo>
                  <a:cubicBezTo>
                    <a:pt x="678873" y="1283677"/>
                    <a:pt x="671321" y="1223665"/>
                    <a:pt x="665018" y="1163782"/>
                  </a:cubicBezTo>
                  <a:cubicBezTo>
                    <a:pt x="664258" y="1156564"/>
                    <a:pt x="642452" y="1025097"/>
                    <a:pt x="637309" y="1011382"/>
                  </a:cubicBezTo>
                  <a:cubicBezTo>
                    <a:pt x="631462" y="995791"/>
                    <a:pt x="617861" y="984275"/>
                    <a:pt x="609600" y="969818"/>
                  </a:cubicBezTo>
                  <a:cubicBezTo>
                    <a:pt x="599353" y="951886"/>
                    <a:pt x="592517" y="932110"/>
                    <a:pt x="581891" y="914400"/>
                  </a:cubicBezTo>
                  <a:cubicBezTo>
                    <a:pt x="564757" y="885844"/>
                    <a:pt x="541366" y="861059"/>
                    <a:pt x="526473" y="831273"/>
                  </a:cubicBezTo>
                  <a:cubicBezTo>
                    <a:pt x="490002" y="758329"/>
                    <a:pt x="513368" y="790458"/>
                    <a:pt x="457200" y="734291"/>
                  </a:cubicBezTo>
                  <a:cubicBezTo>
                    <a:pt x="447964" y="715818"/>
                    <a:pt x="440947" y="696057"/>
                    <a:pt x="429491" y="678873"/>
                  </a:cubicBezTo>
                  <a:cubicBezTo>
                    <a:pt x="422245" y="668004"/>
                    <a:pt x="409619" y="661613"/>
                    <a:pt x="401782" y="651163"/>
                  </a:cubicBezTo>
                  <a:cubicBezTo>
                    <a:pt x="381801" y="624521"/>
                    <a:pt x="364837" y="595745"/>
                    <a:pt x="346364" y="568036"/>
                  </a:cubicBezTo>
                  <a:cubicBezTo>
                    <a:pt x="337128" y="554182"/>
                    <a:pt x="323921" y="542269"/>
                    <a:pt x="318655" y="526473"/>
                  </a:cubicBezTo>
                  <a:cubicBezTo>
                    <a:pt x="314037" y="512618"/>
                    <a:pt x="311892" y="497675"/>
                    <a:pt x="304800" y="484909"/>
                  </a:cubicBezTo>
                  <a:cubicBezTo>
                    <a:pt x="288627" y="455798"/>
                    <a:pt x="267855" y="429491"/>
                    <a:pt x="249382" y="401782"/>
                  </a:cubicBezTo>
                  <a:lnTo>
                    <a:pt x="193964" y="318654"/>
                  </a:lnTo>
                  <a:cubicBezTo>
                    <a:pt x="184728" y="304800"/>
                    <a:pt x="173702" y="291984"/>
                    <a:pt x="166255" y="277091"/>
                  </a:cubicBezTo>
                  <a:cubicBezTo>
                    <a:pt x="157019" y="258618"/>
                    <a:pt x="150002" y="238857"/>
                    <a:pt x="138546" y="221673"/>
                  </a:cubicBezTo>
                  <a:cubicBezTo>
                    <a:pt x="131300" y="210804"/>
                    <a:pt x="118083" y="204832"/>
                    <a:pt x="110837" y="193963"/>
                  </a:cubicBezTo>
                  <a:cubicBezTo>
                    <a:pt x="43740" y="93317"/>
                    <a:pt x="118949" y="174365"/>
                    <a:pt x="55418" y="110836"/>
                  </a:cubicBezTo>
                  <a:cubicBezTo>
                    <a:pt x="39499" y="63077"/>
                    <a:pt x="51890" y="79599"/>
                    <a:pt x="27709" y="55418"/>
                  </a:cubicBezTo>
                  <a:lnTo>
                    <a:pt x="27709" y="5541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18 Elipse">
              <a:extLst>
                <a:ext uri="{FF2B5EF4-FFF2-40B4-BE49-F238E27FC236}">
                  <a16:creationId xmlns:a16="http://schemas.microsoft.com/office/drawing/2014/main" id="{FC0CD6FC-9976-AEBB-C2B9-372B5DE20528}"/>
                </a:ext>
              </a:extLst>
            </p:cNvPr>
            <p:cNvSpPr/>
            <p:nvPr/>
          </p:nvSpPr>
          <p:spPr>
            <a:xfrm>
              <a:off x="8286776" y="4000504"/>
              <a:ext cx="214314" cy="3571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16 Grupo">
            <a:extLst>
              <a:ext uri="{FF2B5EF4-FFF2-40B4-BE49-F238E27FC236}">
                <a16:creationId xmlns:a16="http://schemas.microsoft.com/office/drawing/2014/main" id="{095AA770-A7CC-6A20-AE21-717696D02A16}"/>
              </a:ext>
            </a:extLst>
          </p:cNvPr>
          <p:cNvGrpSpPr/>
          <p:nvPr/>
        </p:nvGrpSpPr>
        <p:grpSpPr>
          <a:xfrm>
            <a:off x="535291" y="6047172"/>
            <a:ext cx="214314" cy="571504"/>
            <a:chOff x="8007927" y="2992582"/>
            <a:chExt cx="678873" cy="1572159"/>
          </a:xfrm>
        </p:grpSpPr>
        <p:sp>
          <p:nvSpPr>
            <p:cNvPr id="28" name="17 Forma libre">
              <a:extLst>
                <a:ext uri="{FF2B5EF4-FFF2-40B4-BE49-F238E27FC236}">
                  <a16:creationId xmlns:a16="http://schemas.microsoft.com/office/drawing/2014/main" id="{FD82FA1C-4D91-A6E1-0A64-9A648543D19A}"/>
                </a:ext>
              </a:extLst>
            </p:cNvPr>
            <p:cNvSpPr/>
            <p:nvPr/>
          </p:nvSpPr>
          <p:spPr>
            <a:xfrm rot="855516">
              <a:off x="8007927" y="2992582"/>
              <a:ext cx="678873" cy="1572159"/>
            </a:xfrm>
            <a:custGeom>
              <a:avLst/>
              <a:gdLst>
                <a:gd name="connsiteX0" fmla="*/ 55418 w 678873"/>
                <a:gd name="connsiteY0" fmla="*/ 0 h 1572159"/>
                <a:gd name="connsiteX1" fmla="*/ 41564 w 678873"/>
                <a:gd name="connsiteY1" fmla="*/ 360218 h 1572159"/>
                <a:gd name="connsiteX2" fmla="*/ 27709 w 678873"/>
                <a:gd name="connsiteY2" fmla="*/ 429491 h 1572159"/>
                <a:gd name="connsiteX3" fmla="*/ 0 w 678873"/>
                <a:gd name="connsiteY3" fmla="*/ 471054 h 1572159"/>
                <a:gd name="connsiteX4" fmla="*/ 13855 w 678873"/>
                <a:gd name="connsiteY4" fmla="*/ 1288473 h 1572159"/>
                <a:gd name="connsiteX5" fmla="*/ 41564 w 678873"/>
                <a:gd name="connsiteY5" fmla="*/ 1343891 h 1572159"/>
                <a:gd name="connsiteX6" fmla="*/ 69273 w 678873"/>
                <a:gd name="connsiteY6" fmla="*/ 1385454 h 1572159"/>
                <a:gd name="connsiteX7" fmla="*/ 193964 w 678873"/>
                <a:gd name="connsiteY7" fmla="*/ 1496291 h 1572159"/>
                <a:gd name="connsiteX8" fmla="*/ 277091 w 678873"/>
                <a:gd name="connsiteY8" fmla="*/ 1524000 h 1572159"/>
                <a:gd name="connsiteX9" fmla="*/ 318655 w 678873"/>
                <a:gd name="connsiteY9" fmla="*/ 1537854 h 1572159"/>
                <a:gd name="connsiteX10" fmla="*/ 623455 w 678873"/>
                <a:gd name="connsiteY10" fmla="*/ 1482436 h 1572159"/>
                <a:gd name="connsiteX11" fmla="*/ 651164 w 678873"/>
                <a:gd name="connsiteY11" fmla="*/ 1440873 h 1572159"/>
                <a:gd name="connsiteX12" fmla="*/ 678873 w 678873"/>
                <a:gd name="connsiteY12" fmla="*/ 1343891 h 1572159"/>
                <a:gd name="connsiteX13" fmla="*/ 665018 w 678873"/>
                <a:gd name="connsiteY13" fmla="*/ 1163782 h 1572159"/>
                <a:gd name="connsiteX14" fmla="*/ 637309 w 678873"/>
                <a:gd name="connsiteY14" fmla="*/ 1011382 h 1572159"/>
                <a:gd name="connsiteX15" fmla="*/ 609600 w 678873"/>
                <a:gd name="connsiteY15" fmla="*/ 969818 h 1572159"/>
                <a:gd name="connsiteX16" fmla="*/ 581891 w 678873"/>
                <a:gd name="connsiteY16" fmla="*/ 914400 h 1572159"/>
                <a:gd name="connsiteX17" fmla="*/ 526473 w 678873"/>
                <a:gd name="connsiteY17" fmla="*/ 831273 h 1572159"/>
                <a:gd name="connsiteX18" fmla="*/ 457200 w 678873"/>
                <a:gd name="connsiteY18" fmla="*/ 734291 h 1572159"/>
                <a:gd name="connsiteX19" fmla="*/ 429491 w 678873"/>
                <a:gd name="connsiteY19" fmla="*/ 678873 h 1572159"/>
                <a:gd name="connsiteX20" fmla="*/ 401782 w 678873"/>
                <a:gd name="connsiteY20" fmla="*/ 651163 h 1572159"/>
                <a:gd name="connsiteX21" fmla="*/ 346364 w 678873"/>
                <a:gd name="connsiteY21" fmla="*/ 568036 h 1572159"/>
                <a:gd name="connsiteX22" fmla="*/ 318655 w 678873"/>
                <a:gd name="connsiteY22" fmla="*/ 526473 h 1572159"/>
                <a:gd name="connsiteX23" fmla="*/ 304800 w 678873"/>
                <a:gd name="connsiteY23" fmla="*/ 484909 h 1572159"/>
                <a:gd name="connsiteX24" fmla="*/ 249382 w 678873"/>
                <a:gd name="connsiteY24" fmla="*/ 401782 h 1572159"/>
                <a:gd name="connsiteX25" fmla="*/ 193964 w 678873"/>
                <a:gd name="connsiteY25" fmla="*/ 318654 h 1572159"/>
                <a:gd name="connsiteX26" fmla="*/ 166255 w 678873"/>
                <a:gd name="connsiteY26" fmla="*/ 277091 h 1572159"/>
                <a:gd name="connsiteX27" fmla="*/ 138546 w 678873"/>
                <a:gd name="connsiteY27" fmla="*/ 221673 h 1572159"/>
                <a:gd name="connsiteX28" fmla="*/ 110837 w 678873"/>
                <a:gd name="connsiteY28" fmla="*/ 193963 h 1572159"/>
                <a:gd name="connsiteX29" fmla="*/ 55418 w 678873"/>
                <a:gd name="connsiteY29" fmla="*/ 110836 h 1572159"/>
                <a:gd name="connsiteX30" fmla="*/ 27709 w 678873"/>
                <a:gd name="connsiteY30" fmla="*/ 55418 h 1572159"/>
                <a:gd name="connsiteX31" fmla="*/ 27709 w 678873"/>
                <a:gd name="connsiteY31" fmla="*/ 55418 h 157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873" h="1572159">
                  <a:moveTo>
                    <a:pt x="55418" y="0"/>
                  </a:moveTo>
                  <a:cubicBezTo>
                    <a:pt x="50800" y="120073"/>
                    <a:pt x="49300" y="240306"/>
                    <a:pt x="41564" y="360218"/>
                  </a:cubicBezTo>
                  <a:cubicBezTo>
                    <a:pt x="40048" y="383717"/>
                    <a:pt x="35977" y="407442"/>
                    <a:pt x="27709" y="429491"/>
                  </a:cubicBezTo>
                  <a:cubicBezTo>
                    <a:pt x="21862" y="445082"/>
                    <a:pt x="9236" y="457200"/>
                    <a:pt x="0" y="471054"/>
                  </a:cubicBezTo>
                  <a:cubicBezTo>
                    <a:pt x="4618" y="743527"/>
                    <a:pt x="893" y="1016269"/>
                    <a:pt x="13855" y="1288473"/>
                  </a:cubicBezTo>
                  <a:cubicBezTo>
                    <a:pt x="14837" y="1309103"/>
                    <a:pt x="31317" y="1325959"/>
                    <a:pt x="41564" y="1343891"/>
                  </a:cubicBezTo>
                  <a:cubicBezTo>
                    <a:pt x="49825" y="1358348"/>
                    <a:pt x="59595" y="1371905"/>
                    <a:pt x="69273" y="1385454"/>
                  </a:cubicBezTo>
                  <a:cubicBezTo>
                    <a:pt x="104797" y="1435187"/>
                    <a:pt x="129152" y="1474687"/>
                    <a:pt x="193964" y="1496291"/>
                  </a:cubicBezTo>
                  <a:lnTo>
                    <a:pt x="277091" y="1524000"/>
                  </a:lnTo>
                  <a:lnTo>
                    <a:pt x="318655" y="1537854"/>
                  </a:lnTo>
                  <a:cubicBezTo>
                    <a:pt x="474638" y="1529189"/>
                    <a:pt x="533732" y="1572159"/>
                    <a:pt x="623455" y="1482436"/>
                  </a:cubicBezTo>
                  <a:cubicBezTo>
                    <a:pt x="635229" y="1470662"/>
                    <a:pt x="641928" y="1454727"/>
                    <a:pt x="651164" y="1440873"/>
                  </a:cubicBezTo>
                  <a:cubicBezTo>
                    <a:pt x="657696" y="1421276"/>
                    <a:pt x="678873" y="1361283"/>
                    <a:pt x="678873" y="1343891"/>
                  </a:cubicBezTo>
                  <a:cubicBezTo>
                    <a:pt x="678873" y="1283677"/>
                    <a:pt x="671321" y="1223665"/>
                    <a:pt x="665018" y="1163782"/>
                  </a:cubicBezTo>
                  <a:cubicBezTo>
                    <a:pt x="664258" y="1156564"/>
                    <a:pt x="642452" y="1025097"/>
                    <a:pt x="637309" y="1011382"/>
                  </a:cubicBezTo>
                  <a:cubicBezTo>
                    <a:pt x="631462" y="995791"/>
                    <a:pt x="617861" y="984275"/>
                    <a:pt x="609600" y="969818"/>
                  </a:cubicBezTo>
                  <a:cubicBezTo>
                    <a:pt x="599353" y="951886"/>
                    <a:pt x="592517" y="932110"/>
                    <a:pt x="581891" y="914400"/>
                  </a:cubicBezTo>
                  <a:cubicBezTo>
                    <a:pt x="564757" y="885844"/>
                    <a:pt x="541366" y="861059"/>
                    <a:pt x="526473" y="831273"/>
                  </a:cubicBezTo>
                  <a:cubicBezTo>
                    <a:pt x="490002" y="758329"/>
                    <a:pt x="513368" y="790458"/>
                    <a:pt x="457200" y="734291"/>
                  </a:cubicBezTo>
                  <a:cubicBezTo>
                    <a:pt x="447964" y="715818"/>
                    <a:pt x="440947" y="696057"/>
                    <a:pt x="429491" y="678873"/>
                  </a:cubicBezTo>
                  <a:cubicBezTo>
                    <a:pt x="422245" y="668004"/>
                    <a:pt x="409619" y="661613"/>
                    <a:pt x="401782" y="651163"/>
                  </a:cubicBezTo>
                  <a:cubicBezTo>
                    <a:pt x="381801" y="624521"/>
                    <a:pt x="364837" y="595745"/>
                    <a:pt x="346364" y="568036"/>
                  </a:cubicBezTo>
                  <a:cubicBezTo>
                    <a:pt x="337128" y="554182"/>
                    <a:pt x="323921" y="542269"/>
                    <a:pt x="318655" y="526473"/>
                  </a:cubicBezTo>
                  <a:cubicBezTo>
                    <a:pt x="314037" y="512618"/>
                    <a:pt x="311892" y="497675"/>
                    <a:pt x="304800" y="484909"/>
                  </a:cubicBezTo>
                  <a:cubicBezTo>
                    <a:pt x="288627" y="455798"/>
                    <a:pt x="267855" y="429491"/>
                    <a:pt x="249382" y="401782"/>
                  </a:cubicBezTo>
                  <a:lnTo>
                    <a:pt x="193964" y="318654"/>
                  </a:lnTo>
                  <a:cubicBezTo>
                    <a:pt x="184728" y="304800"/>
                    <a:pt x="173702" y="291984"/>
                    <a:pt x="166255" y="277091"/>
                  </a:cubicBezTo>
                  <a:cubicBezTo>
                    <a:pt x="157019" y="258618"/>
                    <a:pt x="150002" y="238857"/>
                    <a:pt x="138546" y="221673"/>
                  </a:cubicBezTo>
                  <a:cubicBezTo>
                    <a:pt x="131300" y="210804"/>
                    <a:pt x="118083" y="204832"/>
                    <a:pt x="110837" y="193963"/>
                  </a:cubicBezTo>
                  <a:cubicBezTo>
                    <a:pt x="43740" y="93317"/>
                    <a:pt x="118949" y="174365"/>
                    <a:pt x="55418" y="110836"/>
                  </a:cubicBezTo>
                  <a:cubicBezTo>
                    <a:pt x="39499" y="63077"/>
                    <a:pt x="51890" y="79599"/>
                    <a:pt x="27709" y="55418"/>
                  </a:cubicBezTo>
                  <a:lnTo>
                    <a:pt x="27709" y="5541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18 Elipse">
              <a:extLst>
                <a:ext uri="{FF2B5EF4-FFF2-40B4-BE49-F238E27FC236}">
                  <a16:creationId xmlns:a16="http://schemas.microsoft.com/office/drawing/2014/main" id="{AB8ECEA6-9B58-A424-EE2E-EA9D21E4250E}"/>
                </a:ext>
              </a:extLst>
            </p:cNvPr>
            <p:cNvSpPr/>
            <p:nvPr/>
          </p:nvSpPr>
          <p:spPr>
            <a:xfrm>
              <a:off x="8286776" y="4000504"/>
              <a:ext cx="214314" cy="3571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246820-36B5-BE7D-C01B-AB1F1DA05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238" y="1108958"/>
            <a:ext cx="5157787" cy="823912"/>
          </a:xfr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Producción, mantenimiento y estabilización del agua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" name="Picture 8">
            <a:extLst>
              <a:ext uri="{FF2B5EF4-FFF2-40B4-BE49-F238E27FC236}">
                <a16:creationId xmlns:a16="http://schemas.microsoft.com/office/drawing/2014/main" id="{F739BD42-3646-CE0C-0E99-5CAA29FB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03299" y="2307322"/>
            <a:ext cx="1940454" cy="177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 descr="http://www.mobot.org/mobot/research/paramo/images/almohadillas.jpg">
            <a:extLst>
              <a:ext uri="{FF2B5EF4-FFF2-40B4-BE49-F238E27FC236}">
                <a16:creationId xmlns:a16="http://schemas.microsoft.com/office/drawing/2014/main" id="{8CB70FB3-D099-0B04-1B8A-6D5D0C805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2500" r="9999" b="48276"/>
          <a:stretch>
            <a:fillRect/>
          </a:stretch>
        </p:blipFill>
        <p:spPr bwMode="auto">
          <a:xfrm>
            <a:off x="10576693" y="4043759"/>
            <a:ext cx="1594407" cy="1629826"/>
          </a:xfrm>
          <a:prstGeom prst="rect">
            <a:avLst/>
          </a:prstGeom>
          <a:noFill/>
        </p:spPr>
      </p:pic>
      <p:pic>
        <p:nvPicPr>
          <p:cNvPr id="34" name="Picture 6" descr="https://encrypted-tbn1.google.com/images?q=tbn:ANd9GcSu-h612c5LZLY2OsRldlkbBleuVs70w3s-0i2And_-9uN4Q2qK">
            <a:extLst>
              <a:ext uri="{FF2B5EF4-FFF2-40B4-BE49-F238E27FC236}">
                <a16:creationId xmlns:a16="http://schemas.microsoft.com/office/drawing/2014/main" id="{5932CD1C-4E35-2F02-9E64-D1C16BA5F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0536" y="4006959"/>
            <a:ext cx="1448724" cy="1629826"/>
          </a:xfrm>
          <a:prstGeom prst="rect">
            <a:avLst/>
          </a:prstGeom>
          <a:noFill/>
        </p:spPr>
      </p:pic>
      <p:pic>
        <p:nvPicPr>
          <p:cNvPr id="37" name="Picture 14" descr="https://encrypted-tbn3.google.com/images?q=tbn:ANd9GcQXuj3E6NzoePdC8xdPvf2J9GM58xDa0o9GBrYfgw5EdFiu-8phIQ">
            <a:extLst>
              <a:ext uri="{FF2B5EF4-FFF2-40B4-BE49-F238E27FC236}">
                <a16:creationId xmlns:a16="http://schemas.microsoft.com/office/drawing/2014/main" id="{5610BD1E-C493-8239-DB9D-CA3FA2FD0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r="29546"/>
          <a:stretch>
            <a:fillRect/>
          </a:stretch>
        </p:blipFill>
        <p:spPr bwMode="auto">
          <a:xfrm>
            <a:off x="5473865" y="2349281"/>
            <a:ext cx="1954410" cy="1697271"/>
          </a:xfrm>
          <a:prstGeom prst="rect">
            <a:avLst/>
          </a:prstGeom>
          <a:noFill/>
        </p:spPr>
      </p:pic>
      <p:pic>
        <p:nvPicPr>
          <p:cNvPr id="38" name="Picture 16" descr="https://encrypted-tbn1.google.com/images?q=tbn:ANd9GcQjjuJVlljmvZLF2ubkNNWAt0tP9mU5rfkrML5og9kNYI7kLktU9A">
            <a:extLst>
              <a:ext uri="{FF2B5EF4-FFF2-40B4-BE49-F238E27FC236}">
                <a16:creationId xmlns:a16="http://schemas.microsoft.com/office/drawing/2014/main" id="{00AFE208-F9EB-24FE-3682-F146FF7CC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15618" y="4011627"/>
            <a:ext cx="1220797" cy="1629826"/>
          </a:xfrm>
          <a:prstGeom prst="rect">
            <a:avLst/>
          </a:prstGeom>
          <a:noFill/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D8DDC4B3-3A7F-7A48-B1EE-BA8830FF34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40" y="2323693"/>
            <a:ext cx="1520690" cy="202758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AECDB99A-5CCD-7394-F53B-1361B298AD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3" y="2313595"/>
            <a:ext cx="1424926" cy="1899901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B1CECB77-8394-2B3C-BB7B-9C2661377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41126" y="4038121"/>
            <a:ext cx="1294243" cy="159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00961D0C-15DF-D173-517A-CADC5D933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 l="12013" r="17006"/>
          <a:stretch>
            <a:fillRect/>
          </a:stretch>
        </p:blipFill>
        <p:spPr bwMode="auto">
          <a:xfrm>
            <a:off x="5493901" y="4038121"/>
            <a:ext cx="1717127" cy="160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7 CuadroTexto">
            <a:extLst>
              <a:ext uri="{FF2B5EF4-FFF2-40B4-BE49-F238E27FC236}">
                <a16:creationId xmlns:a16="http://schemas.microsoft.com/office/drawing/2014/main" id="{B84B6B52-F33B-A3AD-7C51-2C9B0D42962E}"/>
              </a:ext>
            </a:extLst>
          </p:cNvPr>
          <p:cNvSpPr txBox="1"/>
          <p:nvPr/>
        </p:nvSpPr>
        <p:spPr>
          <a:xfrm>
            <a:off x="5064468" y="5774912"/>
            <a:ext cx="3170901" cy="92333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Más de la mitad de plantas de páramo son propias (endémicas) de este ecosistema</a:t>
            </a:r>
          </a:p>
        </p:txBody>
      </p:sp>
    </p:spTree>
    <p:extLst>
      <p:ext uri="{BB962C8B-B14F-4D97-AF65-F5344CB8AC3E}">
        <p14:creationId xmlns:p14="http://schemas.microsoft.com/office/powerpoint/2010/main" val="1813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9" grpId="0" animBg="1"/>
      <p:bldP spid="10" grpId="0" animBg="1"/>
      <p:bldP spid="19" grpId="0" animBg="1"/>
      <p:bldP spid="20" grpId="0" animBg="1"/>
      <p:bldP spid="3" grpId="0" build="p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30315-872C-0338-69B1-B6EA1696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43" y="255304"/>
            <a:ext cx="10561422" cy="572855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+mn-lt"/>
              </a:rPr>
              <a:t>RAZONES PARA CONSERVAR EL AIER PICHINCHA-ATACAZO</a:t>
            </a:r>
            <a:endParaRPr lang="en-US" sz="3200" b="1" dirty="0">
              <a:latin typeface="+mn-lt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5CF823-7E8E-BEF7-1B73-296A4895D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1070" y="1103706"/>
            <a:ext cx="5183188" cy="823912"/>
          </a:xfrm>
          <a:solidFill>
            <a:schemeClr val="accent2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Conservación de suelo y Prevención de riesgos y desastres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246820-36B5-BE7D-C01B-AB1F1DA05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681" y="1103706"/>
            <a:ext cx="5157787" cy="823912"/>
          </a:xfrm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Conservación de especies de fauna y su interrelación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31 Grupo">
            <a:extLst>
              <a:ext uri="{FF2B5EF4-FFF2-40B4-BE49-F238E27FC236}">
                <a16:creationId xmlns:a16="http://schemas.microsoft.com/office/drawing/2014/main" id="{4129AF14-D634-B209-1CC2-2884C879016F}"/>
              </a:ext>
            </a:extLst>
          </p:cNvPr>
          <p:cNvGrpSpPr/>
          <p:nvPr/>
        </p:nvGrpSpPr>
        <p:grpSpPr>
          <a:xfrm>
            <a:off x="37768" y="1996084"/>
            <a:ext cx="6058232" cy="1540134"/>
            <a:chOff x="285721" y="2071678"/>
            <a:chExt cx="8501121" cy="1928826"/>
          </a:xfrm>
        </p:grpSpPr>
        <p:pic>
          <p:nvPicPr>
            <p:cNvPr id="6" name="Picture 6" descr="http://www.redargentina.com/faunayflora/aves/condor_andino_libertad.jpg">
              <a:extLst>
                <a:ext uri="{FF2B5EF4-FFF2-40B4-BE49-F238E27FC236}">
                  <a16:creationId xmlns:a16="http://schemas.microsoft.com/office/drawing/2014/main" id="{70AC5EE0-6783-845B-D757-FE85BE882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1" y="2071678"/>
              <a:ext cx="2571767" cy="1928826"/>
            </a:xfrm>
            <a:prstGeom prst="rect">
              <a:avLst/>
            </a:prstGeom>
            <a:noFill/>
          </p:spPr>
        </p:pic>
        <p:pic>
          <p:nvPicPr>
            <p:cNvPr id="7" name="Picture 10" descr="http://farm8.staticflickr.com/7197/6777504162_ee0db083db.jpg">
              <a:extLst>
                <a:ext uri="{FF2B5EF4-FFF2-40B4-BE49-F238E27FC236}">
                  <a16:creationId xmlns:a16="http://schemas.microsoft.com/office/drawing/2014/main" id="{553D5031-0A4F-6032-EF30-7618FB636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12000" r="37000"/>
            <a:stretch>
              <a:fillRect/>
            </a:stretch>
          </p:blipFill>
          <p:spPr bwMode="auto">
            <a:xfrm>
              <a:off x="2857488" y="2071678"/>
              <a:ext cx="1714512" cy="1924890"/>
            </a:xfrm>
            <a:prstGeom prst="rect">
              <a:avLst/>
            </a:prstGeom>
            <a:noFill/>
          </p:spPr>
        </p:pic>
        <p:pic>
          <p:nvPicPr>
            <p:cNvPr id="11" name="Picture 28" descr="http://t0.gstatic.com/images?q=tbn:ANd9GcQrVBQ2iXar_CiWPrQ6xO9KMcdR25uly51F_zTtq3qiKnS2sPJo1A">
              <a:extLst>
                <a:ext uri="{FF2B5EF4-FFF2-40B4-BE49-F238E27FC236}">
                  <a16:creationId xmlns:a16="http://schemas.microsoft.com/office/drawing/2014/main" id="{C9594425-F272-DC7E-A745-54563D852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2071678"/>
              <a:ext cx="2466975" cy="1928826"/>
            </a:xfrm>
            <a:prstGeom prst="rect">
              <a:avLst/>
            </a:prstGeom>
            <a:noFill/>
          </p:spPr>
        </p:pic>
        <p:pic>
          <p:nvPicPr>
            <p:cNvPr id="35" name="6 Imagen" descr="lobo 3Teleferico 22-8-2011.JPG">
              <a:extLst>
                <a:ext uri="{FF2B5EF4-FFF2-40B4-BE49-F238E27FC236}">
                  <a16:creationId xmlns:a16="http://schemas.microsoft.com/office/drawing/2014/main" id="{6DE51343-93C2-3B2E-4C4E-34834BB86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r="14008"/>
            <a:stretch>
              <a:fillRect/>
            </a:stretch>
          </p:blipFill>
          <p:spPr>
            <a:xfrm>
              <a:off x="6594352" y="2071678"/>
              <a:ext cx="2192490" cy="1912236"/>
            </a:xfrm>
            <a:prstGeom prst="rect">
              <a:avLst/>
            </a:prstGeom>
          </p:spPr>
        </p:pic>
      </p:grpSp>
      <p:pic>
        <p:nvPicPr>
          <p:cNvPr id="36" name="Picture 8" descr="http://t0.gstatic.com/images?q=tbn:ANd9GcRDpI7i-N121eKjKls6_-qKgQBEHzRopmAQy4R4ozJ0FKLvPVGI">
            <a:extLst>
              <a:ext uri="{FF2B5EF4-FFF2-40B4-BE49-F238E27FC236}">
                <a16:creationId xmlns:a16="http://schemas.microsoft.com/office/drawing/2014/main" id="{C2D4FA98-0F23-FF1D-1CE4-14291DA19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21818" b="18181"/>
          <a:stretch>
            <a:fillRect/>
          </a:stretch>
        </p:blipFill>
        <p:spPr bwMode="auto">
          <a:xfrm>
            <a:off x="3092338" y="5282955"/>
            <a:ext cx="1764723" cy="705895"/>
          </a:xfrm>
          <a:prstGeom prst="rect">
            <a:avLst/>
          </a:prstGeom>
          <a:noFill/>
        </p:spPr>
      </p:pic>
      <p:pic>
        <p:nvPicPr>
          <p:cNvPr id="39" name="Picture 2" descr="https://encrypted-tbn0.google.com/images?q=tbn:ANd9GcSQuWCfMRQgcSlFaG-D1Vos6IeO8KcB8_MiutQEMzX9Gesm1zk_fQ">
            <a:extLst>
              <a:ext uri="{FF2B5EF4-FFF2-40B4-BE49-F238E27FC236}">
                <a16:creationId xmlns:a16="http://schemas.microsoft.com/office/drawing/2014/main" id="{B9CDE95B-2794-C4AD-C45F-DA3AA1878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68" y="3657844"/>
            <a:ext cx="1295042" cy="906530"/>
          </a:xfrm>
          <a:prstGeom prst="rect">
            <a:avLst/>
          </a:prstGeom>
          <a:noFill/>
        </p:spPr>
      </p:pic>
      <p:pic>
        <p:nvPicPr>
          <p:cNvPr id="41" name="Picture 4" descr="http://www.bio-foto.com/albums/ptaci/Gallinago-gallinago-0131.jpg">
            <a:extLst>
              <a:ext uri="{FF2B5EF4-FFF2-40B4-BE49-F238E27FC236}">
                <a16:creationId xmlns:a16="http://schemas.microsoft.com/office/drawing/2014/main" id="{7ABDD618-840B-B55F-769E-346A1D446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1" r="-1587"/>
          <a:stretch>
            <a:fillRect/>
          </a:stretch>
        </p:blipFill>
        <p:spPr bwMode="auto">
          <a:xfrm>
            <a:off x="37420" y="4564374"/>
            <a:ext cx="1522646" cy="958703"/>
          </a:xfrm>
          <a:prstGeom prst="rect">
            <a:avLst/>
          </a:prstGeom>
          <a:noFill/>
        </p:spPr>
      </p:pic>
      <p:pic>
        <p:nvPicPr>
          <p:cNvPr id="44" name="Picture 8" descr="https://encrypted-tbn2.google.com/images?q=tbn:ANd9GcRwP9LzWGWcNEazC9dArDLmoMjt8PlSJgZHC_FSRc1LoJOnlx6_">
            <a:extLst>
              <a:ext uri="{FF2B5EF4-FFF2-40B4-BE49-F238E27FC236}">
                <a16:creationId xmlns:a16="http://schemas.microsoft.com/office/drawing/2014/main" id="{D95BA4B7-41AA-97BA-02A9-1FCB3E261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 l="26115"/>
          <a:stretch>
            <a:fillRect/>
          </a:stretch>
        </p:blipFill>
        <p:spPr bwMode="auto">
          <a:xfrm>
            <a:off x="1332810" y="3654700"/>
            <a:ext cx="1191676" cy="1263643"/>
          </a:xfrm>
          <a:prstGeom prst="rect">
            <a:avLst/>
          </a:prstGeom>
          <a:noFill/>
        </p:spPr>
      </p:pic>
      <p:pic>
        <p:nvPicPr>
          <p:cNvPr id="45" name="Picture 14" descr="https://encrypted-tbn3.google.com/images?q=tbn:ANd9GcQ45jO1S-nBT4HuoCAOot8L9pEA72tiBpRbrO4Fmm-EebgBT7U6xA">
            <a:extLst>
              <a:ext uri="{FF2B5EF4-FFF2-40B4-BE49-F238E27FC236}">
                <a16:creationId xmlns:a16="http://schemas.microsoft.com/office/drawing/2014/main" id="{EE04E5AD-B6E7-FB0D-CCAD-0FD95B64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12436" y="3654702"/>
            <a:ext cx="1474251" cy="1263643"/>
          </a:xfrm>
          <a:prstGeom prst="rect">
            <a:avLst/>
          </a:prstGeom>
          <a:noFill/>
        </p:spPr>
      </p:pic>
      <p:pic>
        <p:nvPicPr>
          <p:cNvPr id="46" name="Picture 18" descr="https://encrypted-tbn2.google.com/images?q=tbn:ANd9GcQI4poqipZaJzvBl-Oo6k0KuFsW42DUGDEhjVsTSA2uDaooH9VOeg">
            <a:extLst>
              <a:ext uri="{FF2B5EF4-FFF2-40B4-BE49-F238E27FC236}">
                <a16:creationId xmlns:a16="http://schemas.microsoft.com/office/drawing/2014/main" id="{BEE6A49F-B0DB-F547-6BE9-04CCA8DDF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 l="23166" r="10231"/>
          <a:stretch>
            <a:fillRect/>
          </a:stretch>
        </p:blipFill>
        <p:spPr bwMode="auto">
          <a:xfrm>
            <a:off x="3803283" y="3656728"/>
            <a:ext cx="1210992" cy="1263643"/>
          </a:xfrm>
          <a:prstGeom prst="rect">
            <a:avLst/>
          </a:prstGeom>
          <a:noFill/>
        </p:spPr>
      </p:pic>
      <p:pic>
        <p:nvPicPr>
          <p:cNvPr id="47" name="Picture 16" descr="https://encrypted-tbn2.google.com/images?q=tbn:ANd9GcSY9cAeGbUeXnb7500pEtmyT5n4tXzzyS-LkCjx2mhdzSF8vGw80A">
            <a:extLst>
              <a:ext uri="{FF2B5EF4-FFF2-40B4-BE49-F238E27FC236}">
                <a16:creationId xmlns:a16="http://schemas.microsoft.com/office/drawing/2014/main" id="{D7D049A4-5AD1-4456-5BDC-C1FCC2BB4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0628" y="3654700"/>
            <a:ext cx="1072193" cy="1839559"/>
          </a:xfrm>
          <a:prstGeom prst="rect">
            <a:avLst/>
          </a:prstGeom>
          <a:noFill/>
        </p:spPr>
      </p:pic>
      <p:pic>
        <p:nvPicPr>
          <p:cNvPr id="48" name="Picture 20" descr="https://encrypted-tbn1.google.com/images?q=tbn:ANd9GcSJcyqwhB7KOhRYhMcORsdTVPwwQi529vzBqv7BXj3m9xLHr3EGRQ">
            <a:extLst>
              <a:ext uri="{FF2B5EF4-FFF2-40B4-BE49-F238E27FC236}">
                <a16:creationId xmlns:a16="http://schemas.microsoft.com/office/drawing/2014/main" id="{18426F85-AEA0-4230-B8A2-0E8DCD3F4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10283" y="5036825"/>
            <a:ext cx="1604305" cy="1067593"/>
          </a:xfrm>
          <a:prstGeom prst="rect">
            <a:avLst/>
          </a:prstGeom>
          <a:noFill/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3424D999-E8FF-10EF-9F59-872DE1C54E7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70" y="2006139"/>
            <a:ext cx="2397776" cy="1798332"/>
          </a:xfrm>
          <a:prstGeom prst="rect">
            <a:avLst/>
          </a:prstGeom>
        </p:spPr>
      </p:pic>
      <p:sp>
        <p:nvSpPr>
          <p:cNvPr id="51" name="Globo: flecha izquierda 50">
            <a:extLst>
              <a:ext uri="{FF2B5EF4-FFF2-40B4-BE49-F238E27FC236}">
                <a16:creationId xmlns:a16="http://schemas.microsoft.com/office/drawing/2014/main" id="{BC7C932B-E3CB-DD2C-6183-37E7CFBFB7DB}"/>
              </a:ext>
            </a:extLst>
          </p:cNvPr>
          <p:cNvSpPr/>
          <p:nvPr/>
        </p:nvSpPr>
        <p:spPr>
          <a:xfrm>
            <a:off x="8762906" y="2411298"/>
            <a:ext cx="3013242" cy="868101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Acelerada degradación de suelo</a:t>
            </a:r>
            <a:endParaRPr lang="en-US" dirty="0"/>
          </a:p>
        </p:txBody>
      </p:sp>
      <p:pic>
        <p:nvPicPr>
          <p:cNvPr id="4098" name="Picture 2" descr="La Gasca: la mayor tragedia en Quito | Plan V">
            <a:extLst>
              <a:ext uri="{FF2B5EF4-FFF2-40B4-BE49-F238E27FC236}">
                <a16:creationId xmlns:a16="http://schemas.microsoft.com/office/drawing/2014/main" id="{7B317571-83C8-2CFB-2AAD-850EB2186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70" y="3804471"/>
            <a:ext cx="3562725" cy="20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1D0CF127-633F-F88F-66D8-221F67415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912541" y="4104228"/>
            <a:ext cx="3293589" cy="247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Globo: flecha hacia arriba 52">
            <a:extLst>
              <a:ext uri="{FF2B5EF4-FFF2-40B4-BE49-F238E27FC236}">
                <a16:creationId xmlns:a16="http://schemas.microsoft.com/office/drawing/2014/main" id="{A1633FB2-A48D-1BBA-E7C7-C982E8D75EEF}"/>
              </a:ext>
            </a:extLst>
          </p:cNvPr>
          <p:cNvSpPr/>
          <p:nvPr/>
        </p:nvSpPr>
        <p:spPr>
          <a:xfrm>
            <a:off x="6592960" y="5654232"/>
            <a:ext cx="2163288" cy="102435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Prevención de riesgos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8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3" grpId="0" build="p" animBg="1"/>
      <p:bldP spid="51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5C0D0D0-750A-90E4-2865-EB889B1D4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6276"/>
              </p:ext>
            </p:extLst>
          </p:nvPr>
        </p:nvGraphicFramePr>
        <p:xfrm>
          <a:off x="181779" y="1647047"/>
          <a:ext cx="3885253" cy="25146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974567">
                  <a:extLst>
                    <a:ext uri="{9D8B030D-6E8A-4147-A177-3AD203B41FA5}">
                      <a16:colId xmlns:a16="http://schemas.microsoft.com/office/drawing/2014/main" val="2415513525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3417237289"/>
                    </a:ext>
                  </a:extLst>
                </a:gridCol>
                <a:gridCol w="982638">
                  <a:extLst>
                    <a:ext uri="{9D8B030D-6E8A-4147-A177-3AD203B41FA5}">
                      <a16:colId xmlns:a16="http://schemas.microsoft.com/office/drawing/2014/main" val="3294664162"/>
                    </a:ext>
                  </a:extLst>
                </a:gridCol>
              </a:tblGrid>
              <a:tr h="48642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Cobertura y Uso de suelo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Área </a:t>
                      </a:r>
                      <a:br>
                        <a:rPr lang="es-EC" sz="1600" b="1" u="none" strike="noStrike" dirty="0">
                          <a:effectLst/>
                        </a:rPr>
                      </a:br>
                      <a:r>
                        <a:rPr lang="es-EC" sz="1600" b="1" u="none" strike="noStrike" dirty="0">
                          <a:effectLst/>
                        </a:rPr>
                        <a:t>(ha)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</a:rPr>
                        <a:t>Porcentaje (%)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050760"/>
                  </a:ext>
                </a:extLst>
              </a:tr>
              <a:tr h="24321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Agua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6,60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0,1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4578309"/>
                  </a:ext>
                </a:extLst>
              </a:tr>
              <a:tr h="24321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Bosque</a:t>
                      </a:r>
                      <a:endParaRPr lang="es-EC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5164,68</a:t>
                      </a:r>
                      <a:endParaRPr lang="es-EC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41,5</a:t>
                      </a:r>
                      <a:endParaRPr lang="es-EC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6941536"/>
                  </a:ext>
                </a:extLst>
              </a:tr>
              <a:tr h="24321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Otras tierras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401,84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3,2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9562752"/>
                  </a:ext>
                </a:extLst>
              </a:tr>
              <a:tr h="24321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Tierras Agropecuarias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2027,95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16,3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4780301"/>
                  </a:ext>
                </a:extLst>
              </a:tr>
              <a:tr h="24321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Vegetación arbustiva y herbácea</a:t>
                      </a:r>
                      <a:endParaRPr lang="es-EC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4760,28</a:t>
                      </a:r>
                      <a:endParaRPr lang="es-EC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38,2</a:t>
                      </a:r>
                      <a:endParaRPr lang="es-EC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0858309"/>
                  </a:ext>
                </a:extLst>
              </a:tr>
              <a:tr h="24321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Zona antrópica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96,32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0,8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2737658"/>
                  </a:ext>
                </a:extLst>
              </a:tr>
              <a:tr h="24321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>
                          <a:effectLst/>
                        </a:rPr>
                        <a:t>TOTAL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 dirty="0">
                          <a:effectLst/>
                        </a:rPr>
                        <a:t>12457,67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 dirty="0">
                          <a:effectLst/>
                        </a:rPr>
                        <a:t>100,0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96688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7602CC81-04E7-62B2-057A-62DFE3BD7B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20" t="68072" r="5784" b="7845"/>
          <a:stretch/>
        </p:blipFill>
        <p:spPr>
          <a:xfrm>
            <a:off x="1869743" y="4490113"/>
            <a:ext cx="2197289" cy="1876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B916CF-78D2-8C65-5B15-177868EB8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100" y="0"/>
            <a:ext cx="4991100" cy="6858000"/>
          </a:xfrm>
          <a:prstGeom prst="rect">
            <a:avLst/>
          </a:prstGeom>
        </p:spPr>
      </p:pic>
      <p:sp>
        <p:nvSpPr>
          <p:cNvPr id="11" name="Globo: flecha izquierda 10">
            <a:extLst>
              <a:ext uri="{FF2B5EF4-FFF2-40B4-BE49-F238E27FC236}">
                <a16:creationId xmlns:a16="http://schemas.microsoft.com/office/drawing/2014/main" id="{E3052F82-90DC-DE3F-6E75-FF18151F5F7B}"/>
              </a:ext>
            </a:extLst>
          </p:cNvPr>
          <p:cNvSpPr/>
          <p:nvPr/>
        </p:nvSpPr>
        <p:spPr>
          <a:xfrm>
            <a:off x="7491272" y="5376432"/>
            <a:ext cx="3439235" cy="1458470"/>
          </a:xfrm>
          <a:prstGeom prst="leftArrowCallout">
            <a:avLst/>
          </a:prstGeom>
          <a:solidFill>
            <a:srgbClr val="EC44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/>
              <a:t>Área Vigente</a:t>
            </a:r>
            <a:endParaRPr lang="es-EC" sz="3000" b="1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A8DD836-C542-6C0E-61F4-50DBB3DEAF17}"/>
              </a:ext>
            </a:extLst>
          </p:cNvPr>
          <p:cNvSpPr/>
          <p:nvPr/>
        </p:nvSpPr>
        <p:spPr>
          <a:xfrm>
            <a:off x="4273100" y="1782605"/>
            <a:ext cx="4012441" cy="2243485"/>
          </a:xfrm>
          <a:prstGeom prst="ellips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AAB3696-9EC5-30F6-FF39-8648501875FC}"/>
              </a:ext>
            </a:extLst>
          </p:cNvPr>
          <p:cNvSpPr/>
          <p:nvPr/>
        </p:nvSpPr>
        <p:spPr>
          <a:xfrm>
            <a:off x="4599296" y="4320302"/>
            <a:ext cx="2565780" cy="2514600"/>
          </a:xfrm>
          <a:prstGeom prst="ellips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F9221D5-83BF-2887-B165-AE17449761B3}"/>
              </a:ext>
            </a:extLst>
          </p:cNvPr>
          <p:cNvSpPr/>
          <p:nvPr/>
        </p:nvSpPr>
        <p:spPr>
          <a:xfrm>
            <a:off x="7014949" y="1"/>
            <a:ext cx="2455319" cy="1965278"/>
          </a:xfrm>
          <a:prstGeom prst="ellips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62A7957-B56C-7A90-67C8-0C223D05AD8A}"/>
              </a:ext>
            </a:extLst>
          </p:cNvPr>
          <p:cNvSpPr txBox="1"/>
          <p:nvPr/>
        </p:nvSpPr>
        <p:spPr>
          <a:xfrm>
            <a:off x="9470268" y="2577603"/>
            <a:ext cx="2539953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dirty="0"/>
              <a:t>Áreas Estratégicas de conservación para la Sostenibilidad de los Servicios Ecosistémicos de Quito</a:t>
            </a:r>
            <a:endParaRPr lang="es-EC" sz="2200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CF97884E-3F7A-D74E-E210-EF3CAF04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3959"/>
            <a:ext cx="4273100" cy="12552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MX" sz="3200" b="1" dirty="0">
                <a:latin typeface="+mn-lt"/>
              </a:rPr>
              <a:t>Estado Actual de la propuesta de Ampliación</a:t>
            </a:r>
            <a:br>
              <a:rPr lang="es-MX" sz="3200" b="1" dirty="0">
                <a:latin typeface="+mn-lt"/>
              </a:rPr>
            </a:br>
            <a:r>
              <a:rPr lang="es-MX" sz="3200" b="1" dirty="0">
                <a:latin typeface="+mn-lt"/>
              </a:rPr>
              <a:t>AIER Pichincha-Atacazo</a:t>
            </a:r>
            <a:endParaRPr lang="en-US" sz="3200" b="1" dirty="0">
              <a:latin typeface="+mn-lt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830BA75-FDF4-2FFB-BE03-33E8BF974901}"/>
              </a:ext>
            </a:extLst>
          </p:cNvPr>
          <p:cNvCxnSpPr>
            <a:stCxn id="17" idx="1"/>
          </p:cNvCxnSpPr>
          <p:nvPr/>
        </p:nvCxnSpPr>
        <p:spPr>
          <a:xfrm flipH="1" flipV="1">
            <a:off x="9048466" y="1782605"/>
            <a:ext cx="421802" cy="20261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301DA2A-A7DC-88C8-D01D-6EB2EE88552A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8285541" y="3393475"/>
            <a:ext cx="1184727" cy="4152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339D11CA-6683-4AD4-9B46-906B2EDAB7E2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165076" y="3808710"/>
            <a:ext cx="2305192" cy="15677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90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A1E2DAB-BDE0-4747-9E23-8D8583A73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6" y="485192"/>
            <a:ext cx="11658070" cy="5538772"/>
          </a:xfrm>
        </p:spPr>
        <p:txBody>
          <a:bodyPr>
            <a:noAutofit/>
          </a:bodyPr>
          <a:lstStyle/>
          <a:p>
            <a:r>
              <a:rPr lang="es-ES" sz="4800" b="1" dirty="0"/>
              <a:t>Proyecto de Ordenanza Sustitutiva a la Ordenanza Nro. 446</a:t>
            </a:r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4800" b="1" dirty="0"/>
              <a:t>que constituyó el sistema de parques metropolitanos en el</a:t>
            </a:r>
            <a:br>
              <a:rPr lang="en-US" sz="4800" b="1" dirty="0"/>
            </a:br>
            <a:r>
              <a:rPr lang="es-ES" sz="4800" b="1" dirty="0"/>
              <a:t>Área de Intervención Especial y Recuperación –AIER- de las laderas del Pichincha-Atacazo</a:t>
            </a:r>
            <a:br>
              <a:rPr lang="es-ES" b="1" dirty="0"/>
            </a:br>
            <a:br>
              <a:rPr lang="es-ES" b="1" dirty="0"/>
            </a:br>
            <a:r>
              <a:rPr lang="es-ES" sz="3200" b="1" dirty="0"/>
              <a:t>Concejo Metropolitano de Quito</a:t>
            </a:r>
            <a:br>
              <a:rPr lang="es-ES" sz="3200" b="1" dirty="0"/>
            </a:br>
            <a:r>
              <a:rPr lang="es-ES" sz="2800" b="1" dirty="0"/>
              <a:t>10-01-2023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142519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A1E2DAB-BDE0-4747-9E23-8D8583A73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923" y="260921"/>
            <a:ext cx="9680620" cy="563449"/>
          </a:xfrm>
        </p:spPr>
        <p:txBody>
          <a:bodyPr>
            <a:noAutofit/>
          </a:bodyPr>
          <a:lstStyle/>
          <a:p>
            <a:r>
              <a:rPr lang="es-ES" sz="3000" b="1" dirty="0"/>
              <a:t>Línea de Tiempo Normativa AIER Pichincha Atacazo</a:t>
            </a:r>
            <a:endParaRPr lang="es-EC" sz="3000" b="1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09148C25-8C14-A043-E58C-4E74D1711F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945212"/>
              </p:ext>
            </p:extLst>
          </p:nvPr>
        </p:nvGraphicFramePr>
        <p:xfrm>
          <a:off x="151430" y="1183185"/>
          <a:ext cx="11984626" cy="4850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6819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1992-B4C4-87FB-6A0C-FC2E9A13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821" y="104775"/>
            <a:ext cx="10283483" cy="1006395"/>
          </a:xfrm>
        </p:spPr>
        <p:txBody>
          <a:bodyPr>
            <a:noAutofit/>
          </a:bodyPr>
          <a:lstStyle/>
          <a:p>
            <a:pPr algn="just"/>
            <a:r>
              <a:rPr lang="es-MX" sz="2500" b="1" dirty="0"/>
              <a:t>Ordenanza Nro. 446 – Ordenanza Metropolitana que constituye el Sistema de Parques Metropolitanos en el Área Natural de Intervención Especial y Recuperación (AIER) Pichincha-Atacazo</a:t>
            </a:r>
            <a:endParaRPr lang="en-US" sz="2500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B2E6F5-53EE-1003-DA4D-3BE8B3C3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61521"/>
            <a:ext cx="5157787" cy="419642"/>
          </a:xfrm>
        </p:spPr>
        <p:txBody>
          <a:bodyPr>
            <a:normAutofit lnSpcReduction="10000"/>
          </a:bodyPr>
          <a:lstStyle/>
          <a:p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Estructura Ordenanza Vigente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5CC137-715E-5B49-652F-ED529CEAC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2299" y="1261520"/>
            <a:ext cx="5183188" cy="419642"/>
          </a:xfrm>
        </p:spPr>
        <p:txBody>
          <a:bodyPr>
            <a:normAutofit lnSpcReduction="10000"/>
          </a:bodyPr>
          <a:lstStyle/>
          <a:p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Propuesta de Ordenanza Sustitutiva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2B087717-CD37-D32A-5CCB-E182586DCF6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74202164"/>
              </p:ext>
            </p:extLst>
          </p:nvPr>
        </p:nvGraphicFramePr>
        <p:xfrm>
          <a:off x="280452" y="1681160"/>
          <a:ext cx="5216340" cy="463174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61194">
                  <a:extLst>
                    <a:ext uri="{9D8B030D-6E8A-4147-A177-3AD203B41FA5}">
                      <a16:colId xmlns:a16="http://schemas.microsoft.com/office/drawing/2014/main" val="1081042513"/>
                    </a:ext>
                  </a:extLst>
                </a:gridCol>
                <a:gridCol w="129954">
                  <a:extLst>
                    <a:ext uri="{9D8B030D-6E8A-4147-A177-3AD203B41FA5}">
                      <a16:colId xmlns:a16="http://schemas.microsoft.com/office/drawing/2014/main" val="3147487125"/>
                    </a:ext>
                  </a:extLst>
                </a:gridCol>
                <a:gridCol w="4125192">
                  <a:extLst>
                    <a:ext uri="{9D8B030D-6E8A-4147-A177-3AD203B41FA5}">
                      <a16:colId xmlns:a16="http://schemas.microsoft.com/office/drawing/2014/main" val="3943451651"/>
                    </a:ext>
                  </a:extLst>
                </a:gridCol>
              </a:tblGrid>
              <a:tr h="2321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ESTRUCTURA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DESCRIPCIÓN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855130"/>
                  </a:ext>
                </a:extLst>
              </a:tr>
              <a:tr h="23211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Considerando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821174"/>
                  </a:ext>
                </a:extLst>
              </a:tr>
              <a:tr h="232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Objeto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88758"/>
                  </a:ext>
                </a:extLst>
              </a:tr>
              <a:tr h="297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Área de aplicación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091598"/>
                  </a:ext>
                </a:extLst>
              </a:tr>
              <a:tr h="232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CAPÍTULO 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sz="1400" b="1" u="none" strike="noStrike" dirty="0">
                          <a:effectLst/>
                        </a:rPr>
                        <a:t>DEL AIER PICHINCHA ATACAZO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801281"/>
                  </a:ext>
                </a:extLst>
              </a:tr>
              <a:tr h="232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</a:rPr>
                        <a:t>Área, ubicación y linderos del AIER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080499"/>
                  </a:ext>
                </a:extLst>
              </a:tr>
              <a:tr h="232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MX" sz="1400" u="none" strike="noStrike" noProof="0" dirty="0">
                          <a:effectLst/>
                        </a:rPr>
                        <a:t>Componentes</a:t>
                      </a:r>
                      <a:r>
                        <a:rPr lang="en-US" sz="1400" u="none" strike="noStrike" dirty="0">
                          <a:effectLst/>
                        </a:rPr>
                        <a:t> del AIER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0988"/>
                  </a:ext>
                </a:extLst>
              </a:tr>
              <a:tr h="232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5.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Objetivos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71125"/>
                  </a:ext>
                </a:extLst>
              </a:tr>
              <a:tr h="232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6.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Tratamiento del suelo rural en el AIER Pichincha Atacazo</a:t>
                      </a:r>
                      <a:endParaRPr lang="es-E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907982"/>
                  </a:ext>
                </a:extLst>
              </a:tr>
              <a:tr h="232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7.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Actividades permitidas y no permitidas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7425"/>
                  </a:ext>
                </a:extLst>
              </a:tr>
              <a:tr h="458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8.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>
                          <a:effectLst/>
                        </a:rPr>
                        <a:t>Integración en el Sistema de Áreas de Protección y los corredores ecológicos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443405"/>
                  </a:ext>
                </a:extLst>
              </a:tr>
              <a:tr h="458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CAPÍTULO 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1400" b="1" u="none" strike="noStrike" dirty="0">
                          <a:effectLst/>
                        </a:rPr>
                        <a:t>DEL SISTEMA DE PARQUES METROPOLITANOS EN EL AIER PICHINCHA ATACAZO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742349"/>
                  </a:ext>
                </a:extLst>
              </a:tr>
              <a:tr h="232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9.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</a:rPr>
                        <a:t>Área, ubicación y linderos del Sistema de Parques Metropolitanos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589510"/>
                  </a:ext>
                </a:extLst>
              </a:tr>
              <a:tr h="232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10.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Objetivos del Sistema de Parques Metropolitanos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096721"/>
                  </a:ext>
                </a:extLst>
              </a:tr>
              <a:tr h="395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11.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>
                          <a:effectLst/>
                        </a:rPr>
                        <a:t>Uso y ocupación del suelo en el Sistema de Parques Metropolitanos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070897"/>
                  </a:ext>
                </a:extLst>
              </a:tr>
              <a:tr h="232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12.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</a:rPr>
                        <a:t>Actividades y acciones permitidas y no permitidas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88347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2FD3899-FB0F-1CF3-8A00-54C556A9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02367"/>
              </p:ext>
            </p:extLst>
          </p:nvPr>
        </p:nvGraphicFramePr>
        <p:xfrm>
          <a:off x="5860473" y="1681160"/>
          <a:ext cx="5964382" cy="47609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52575">
                  <a:extLst>
                    <a:ext uri="{9D8B030D-6E8A-4147-A177-3AD203B41FA5}">
                      <a16:colId xmlns:a16="http://schemas.microsoft.com/office/drawing/2014/main" val="1613906134"/>
                    </a:ext>
                  </a:extLst>
                </a:gridCol>
                <a:gridCol w="4911807">
                  <a:extLst>
                    <a:ext uri="{9D8B030D-6E8A-4147-A177-3AD203B41FA5}">
                      <a16:colId xmlns:a16="http://schemas.microsoft.com/office/drawing/2014/main" val="1387497013"/>
                    </a:ext>
                  </a:extLst>
                </a:gridCol>
              </a:tblGrid>
              <a:tr h="274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ESTRUCTURA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DESCRIPCIÓN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391677"/>
                  </a:ext>
                </a:extLst>
              </a:tr>
              <a:tr h="274197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EXPOSICIÓN DE MOTIVOS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92821915"/>
                  </a:ext>
                </a:extLst>
              </a:tr>
              <a:tr h="274197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Considerando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89035227"/>
                  </a:ext>
                </a:extLst>
              </a:tr>
              <a:tr h="27419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Artículo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Objeto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961960"/>
                  </a:ext>
                </a:extLst>
              </a:tr>
              <a:tr h="27419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Artículo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Área de aplicación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803388"/>
                  </a:ext>
                </a:extLst>
              </a:tr>
              <a:tr h="35989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1" u="none" strike="noStrike" dirty="0">
                          <a:effectLst/>
                        </a:rPr>
                        <a:t>CAPÍTULO 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1" u="none" strike="noStrike" dirty="0">
                          <a:effectLst/>
                        </a:rPr>
                        <a:t>DEL AIER PICHINCHA ATACAZO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15834"/>
                  </a:ext>
                </a:extLst>
              </a:tr>
              <a:tr h="27419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Artículo 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</a:rPr>
                        <a:t>Área, ubicación y linderos del AIER Pichincha </a:t>
                      </a:r>
                      <a:r>
                        <a:rPr lang="es-ES" sz="1400" u="none" strike="noStrike" dirty="0" err="1">
                          <a:effectLst/>
                        </a:rPr>
                        <a:t>Atacazo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25270"/>
                  </a:ext>
                </a:extLst>
              </a:tr>
              <a:tr h="27419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Artículo 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</a:rPr>
                        <a:t>Componentes del AIER Pichincha Atacazo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05665"/>
                  </a:ext>
                </a:extLst>
              </a:tr>
              <a:tr h="27419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Artículo 5.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Objetivos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276394"/>
                  </a:ext>
                </a:extLst>
              </a:tr>
              <a:tr h="27419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Artículo 6.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Uso Principal de suelo en el AIER Pichincha-Atacazo</a:t>
                      </a:r>
                      <a:endParaRPr lang="es-E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77663"/>
                  </a:ext>
                </a:extLst>
              </a:tr>
              <a:tr h="27419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Artículo 7.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Compatibilidades de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Uso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de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suelo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7572"/>
                  </a:ext>
                </a:extLst>
              </a:tr>
              <a:tr h="39000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Artículo 8.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Integración al Subsistema Metropolitano de Áreas Naturales Protegidas (SMANP)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453002"/>
                  </a:ext>
                </a:extLst>
              </a:tr>
              <a:tr h="39000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1" u="none" strike="noStrike" dirty="0">
                          <a:effectLst/>
                        </a:rPr>
                        <a:t>CAPÍTULO 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1" u="none" strike="noStrike" dirty="0">
                          <a:effectLst/>
                        </a:rPr>
                        <a:t>DEL SISTEMA DE PARQUES METROPOLITANOS EN EL AIER PICHINCHA-ATACAZO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586278"/>
                  </a:ext>
                </a:extLst>
              </a:tr>
              <a:tr h="39000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Artículo 9.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</a:rPr>
                        <a:t>Conformación del Sistema de Parques Metropolitanos en el AIER Pichincha-</a:t>
                      </a:r>
                      <a:r>
                        <a:rPr lang="es-ES" sz="1400" u="none" strike="noStrike" dirty="0" err="1">
                          <a:effectLst/>
                        </a:rPr>
                        <a:t>Atacazo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941120"/>
                  </a:ext>
                </a:extLst>
              </a:tr>
              <a:tr h="35989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Artículo 10.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Objetivos del Sistema de Parques Metropolitanos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84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636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1992-B4C4-87FB-6A0C-FC2E9A13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821" y="104775"/>
            <a:ext cx="10283483" cy="1006395"/>
          </a:xfrm>
        </p:spPr>
        <p:txBody>
          <a:bodyPr>
            <a:noAutofit/>
          </a:bodyPr>
          <a:lstStyle/>
          <a:p>
            <a:pPr algn="just"/>
            <a:r>
              <a:rPr lang="es-MX" sz="2500" b="1" dirty="0"/>
              <a:t>Ordenanza Nro. 446 – Ordenanza Metropolitana que constituye el Sistema de Parques Metropolitanos en el Área Natural de Intervención Especial y Recuperación (AIER) Pichincha-Atacazo</a:t>
            </a:r>
            <a:endParaRPr lang="en-US" sz="2500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B2E6F5-53EE-1003-DA4D-3BE8B3C3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61521"/>
            <a:ext cx="5157787" cy="419642"/>
          </a:xfrm>
        </p:spPr>
        <p:txBody>
          <a:bodyPr>
            <a:normAutofit lnSpcReduction="10000"/>
          </a:bodyPr>
          <a:lstStyle/>
          <a:p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Estructura Ordenanza Vigente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5CC137-715E-5B49-652F-ED529CEAC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2299" y="1261520"/>
            <a:ext cx="5183188" cy="419642"/>
          </a:xfrm>
        </p:spPr>
        <p:txBody>
          <a:bodyPr>
            <a:normAutofit lnSpcReduction="10000"/>
          </a:bodyPr>
          <a:lstStyle/>
          <a:p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Propuesta de Ordenanza Sustitutiva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190A1442-B6C2-4E3D-D563-CD96921EBC3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17720099"/>
              </p:ext>
            </p:extLst>
          </p:nvPr>
        </p:nvGraphicFramePr>
        <p:xfrm>
          <a:off x="191070" y="1780679"/>
          <a:ext cx="5232986" cy="209445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16667">
                  <a:extLst>
                    <a:ext uri="{9D8B030D-6E8A-4147-A177-3AD203B41FA5}">
                      <a16:colId xmlns:a16="http://schemas.microsoft.com/office/drawing/2014/main" val="494456093"/>
                    </a:ext>
                  </a:extLst>
                </a:gridCol>
                <a:gridCol w="4216319">
                  <a:extLst>
                    <a:ext uri="{9D8B030D-6E8A-4147-A177-3AD203B41FA5}">
                      <a16:colId xmlns:a16="http://schemas.microsoft.com/office/drawing/2014/main" val="1571888069"/>
                    </a:ext>
                  </a:extLst>
                </a:gridCol>
              </a:tblGrid>
              <a:tr h="215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CAPÍTULO III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ESTRATEGIAS DE GESTIÓN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586417"/>
                  </a:ext>
                </a:extLst>
              </a:tr>
              <a:tr h="215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Artículo 13.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u="none" strike="noStrike" dirty="0">
                          <a:effectLst/>
                        </a:rPr>
                        <a:t>Estrategias de gestión territorial y de suelo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06656"/>
                  </a:ext>
                </a:extLst>
              </a:tr>
              <a:tr h="215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Artículo 14.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500" u="none" strike="noStrike" dirty="0">
                          <a:effectLst/>
                        </a:rPr>
                        <a:t>Declaración de interés público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192983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Artículo 15.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u="none" strike="noStrike" dirty="0">
                          <a:effectLst/>
                        </a:rPr>
                        <a:t>Propiedad particular y comunitaria dentro del AIER Pichincha-Atacazo y del Sistema de Parques Metropolitanos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806182"/>
                  </a:ext>
                </a:extLst>
              </a:tr>
              <a:tr h="2157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DISPOSICIONES GENERALES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516634"/>
                  </a:ext>
                </a:extLst>
              </a:tr>
              <a:tr h="2157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DISPOSICIONES TRANSITORIAS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28384"/>
                  </a:ext>
                </a:extLst>
              </a:tr>
              <a:tr h="2157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DISPOSICIONES FINALES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47665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7A293FD-9DB1-082A-8FCA-EED00122A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71284"/>
              </p:ext>
            </p:extLst>
          </p:nvPr>
        </p:nvGraphicFramePr>
        <p:xfrm>
          <a:off x="6197603" y="1771650"/>
          <a:ext cx="5803328" cy="437515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98504">
                  <a:extLst>
                    <a:ext uri="{9D8B030D-6E8A-4147-A177-3AD203B41FA5}">
                      <a16:colId xmlns:a16="http://schemas.microsoft.com/office/drawing/2014/main" val="23041378"/>
                    </a:ext>
                  </a:extLst>
                </a:gridCol>
                <a:gridCol w="4604824">
                  <a:extLst>
                    <a:ext uri="{9D8B030D-6E8A-4147-A177-3AD203B41FA5}">
                      <a16:colId xmlns:a16="http://schemas.microsoft.com/office/drawing/2014/main" val="309957843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CAPÍTULO III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 dirty="0">
                          <a:effectLst/>
                        </a:rPr>
                        <a:t>EL PLAN DE MANEJO COMO ESTRATEGIA DE GESTIÓN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153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11.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Declaración de interés público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0351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12.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Propiedad particular y comunitaria dentro del AIER Pichincha-Atacazo y del Sistema de Parques Metropolitanos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6626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13.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Plan de Manejo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4716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14.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Contenido del Plan de Manejo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5014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CAPÍTULO IV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 dirty="0">
                          <a:effectLst/>
                        </a:rPr>
                        <a:t>CONFORMACIÓN DEL COMITÉ DE GESTIÓN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7792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15.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Modelo de Gestión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539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16.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Comité de Gestión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423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17.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Conformación del Comité de gestión del AIER Pichincha-Atacazo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389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18.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Atribuciones y responsabilidades del comité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695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CAPÍTULO 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DE LOS INCENTIVOS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971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19.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Incentivo a la conservación y uso sostenible en el AIER Pichincha-</a:t>
                      </a:r>
                      <a:r>
                        <a:rPr lang="es-ES" sz="1400" u="none" strike="noStrike" dirty="0" err="1">
                          <a:effectLst/>
                        </a:rPr>
                        <a:t>Atacazo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86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Artículo 20.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Estrategias de financiamiento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508300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DISPOSICIONES GENERALES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73849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DISPOSICIONES TRANSITORIAS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731149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DISPOSICIÓN DEROGATORIA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18967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DISPOSICIONES FINAL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462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719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B3DC4-BFF1-BB52-CF0D-1C1E6BE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320" y="171909"/>
            <a:ext cx="5406807" cy="9707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MX" sz="3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CAPÍTULO I</a:t>
            </a:r>
            <a:endParaRPr lang="es-EC" sz="36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3A40E7BC-1854-BBB1-AE07-E6EFF3FF1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58731"/>
              </p:ext>
            </p:extLst>
          </p:nvPr>
        </p:nvGraphicFramePr>
        <p:xfrm>
          <a:off x="390214" y="1283091"/>
          <a:ext cx="6383395" cy="505536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71195">
                  <a:extLst>
                    <a:ext uri="{9D8B030D-6E8A-4147-A177-3AD203B41FA5}">
                      <a16:colId xmlns:a16="http://schemas.microsoft.com/office/drawing/2014/main" val="1708858268"/>
                    </a:ext>
                  </a:extLst>
                </a:gridCol>
                <a:gridCol w="3812200">
                  <a:extLst>
                    <a:ext uri="{9D8B030D-6E8A-4147-A177-3AD203B41FA5}">
                      <a16:colId xmlns:a16="http://schemas.microsoft.com/office/drawing/2014/main" val="1293470933"/>
                    </a:ext>
                  </a:extLst>
                </a:gridCol>
              </a:tblGrid>
              <a:tr h="478631">
                <a:tc>
                  <a:txBody>
                    <a:bodyPr/>
                    <a:lstStyle/>
                    <a:p>
                      <a:r>
                        <a:rPr lang="es-ES" b="1" dirty="0"/>
                        <a:t>CAPÍTULO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Modificaciones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949229"/>
                  </a:ext>
                </a:extLst>
              </a:tr>
              <a:tr h="2389433">
                <a:tc>
                  <a:txBody>
                    <a:bodyPr/>
                    <a:lstStyle/>
                    <a:p>
                      <a:pPr lvl="0"/>
                      <a:r>
                        <a:rPr lang="es-ES" b="1" dirty="0"/>
                        <a:t>Artículo 3. </a:t>
                      </a:r>
                      <a:r>
                        <a:rPr lang="es-ES" dirty="0"/>
                        <a:t>Área, ubicación y linderos</a:t>
                      </a:r>
                    </a:p>
                    <a:p>
                      <a:pPr lvl="0"/>
                      <a:endParaRPr lang="es-ES" dirty="0"/>
                    </a:p>
                    <a:p>
                      <a:pPr lvl="0"/>
                      <a:endParaRPr lang="es-ES" dirty="0"/>
                    </a:p>
                    <a:p>
                      <a:pPr lvl="0"/>
                      <a:endParaRPr lang="es-ES" dirty="0"/>
                    </a:p>
                    <a:p>
                      <a:pPr lvl="0"/>
                      <a:r>
                        <a:rPr lang="es-ES" b="1" dirty="0"/>
                        <a:t>Artículo 5</a:t>
                      </a:r>
                      <a:r>
                        <a:rPr lang="es-ES" dirty="0"/>
                        <a:t>. Objetivos</a:t>
                      </a:r>
                    </a:p>
                    <a:p>
                      <a:pPr lvl="1"/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Se propone la ampliación </a:t>
                      </a:r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de 9.990 ha a 22.329,19ha, 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por lo tanto, se modifican límites y linderos del AIER.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Se </a:t>
                      </a:r>
                      <a:r>
                        <a:rPr lang="es-ES" dirty="0"/>
                        <a:t>alinearon los objetivos del área a normativa e instrumento de planificación metropolitanos vigentes PMDOT y PUGS 2021-2033. </a:t>
                      </a:r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647622"/>
                  </a:ext>
                </a:extLst>
              </a:tr>
              <a:tr h="2187300">
                <a:tc>
                  <a:txBody>
                    <a:bodyPr/>
                    <a:lstStyle/>
                    <a:p>
                      <a:pPr lvl="0"/>
                      <a:r>
                        <a:rPr lang="es-ES" b="1" dirty="0"/>
                        <a:t>Artículo 6. </a:t>
                      </a:r>
                      <a:r>
                        <a:rPr lang="es-ES" dirty="0"/>
                        <a:t>Uso principal del suelo</a:t>
                      </a:r>
                    </a:p>
                    <a:p>
                      <a:pPr lvl="0"/>
                      <a:r>
                        <a:rPr lang="es-ES" b="1" dirty="0"/>
                        <a:t>Artículo 7. </a:t>
                      </a:r>
                      <a:r>
                        <a:rPr lang="es-ES" dirty="0"/>
                        <a:t>Compatibilidades de uso de suelo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Se actualizaron los cuadros y textos respecto a la normativa de uso y compatibilidades de suelo (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cumplimiento Transitoria Quinta </a:t>
                      </a:r>
                      <a:r>
                        <a:rPr lang="es-ES" dirty="0"/>
                        <a:t>ordenanza PMDOT-PUGS-001-2021).</a:t>
                      </a:r>
                      <a:endParaRPr lang="es-EC" dirty="0"/>
                    </a:p>
                    <a:p>
                      <a:pPr algn="just"/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831642"/>
                  </a:ext>
                </a:extLst>
              </a:tr>
            </a:tbl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FB191BEC-3705-7EAA-2248-D0FE85F24ED6}"/>
              </a:ext>
            </a:extLst>
          </p:cNvPr>
          <p:cNvSpPr txBox="1">
            <a:spLocks/>
          </p:cNvSpPr>
          <p:nvPr/>
        </p:nvSpPr>
        <p:spPr>
          <a:xfrm>
            <a:off x="7664555" y="0"/>
            <a:ext cx="4592780" cy="594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3000"/>
              <a:t>Ampliación</a:t>
            </a:r>
            <a:endParaRPr lang="es-EC" sz="3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08E5773-CEA6-659C-EA8C-990E6C92E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869" y="544713"/>
            <a:ext cx="4722917" cy="6313287"/>
          </a:xfrm>
          <a:prstGeom prst="rect">
            <a:avLst/>
          </a:prstGeom>
        </p:spPr>
      </p:pic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5990530D-8823-004F-9D9D-CB406F0A9F90}"/>
              </a:ext>
            </a:extLst>
          </p:cNvPr>
          <p:cNvSpPr txBox="1">
            <a:spLocks/>
          </p:cNvSpPr>
          <p:nvPr/>
        </p:nvSpPr>
        <p:spPr>
          <a:xfrm>
            <a:off x="4666468" y="6516096"/>
            <a:ext cx="3490199" cy="3313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500" b="1" dirty="0"/>
              <a:t>Límites Pichincha – Atacazo (22.329,19 ha)</a:t>
            </a:r>
          </a:p>
        </p:txBody>
      </p:sp>
      <p:sp>
        <p:nvSpPr>
          <p:cNvPr id="12" name="Globo: flecha hacia abajo 11">
            <a:extLst>
              <a:ext uri="{FF2B5EF4-FFF2-40B4-BE49-F238E27FC236}">
                <a16:creationId xmlns:a16="http://schemas.microsoft.com/office/drawing/2014/main" id="{2BA9F412-730B-2197-3885-42CD42A18925}"/>
              </a:ext>
            </a:extLst>
          </p:cNvPr>
          <p:cNvSpPr/>
          <p:nvPr/>
        </p:nvSpPr>
        <p:spPr>
          <a:xfrm>
            <a:off x="8156667" y="921546"/>
            <a:ext cx="1804278" cy="1419367"/>
          </a:xfrm>
          <a:prstGeom prst="downArrowCallout">
            <a:avLst/>
          </a:prstGeom>
          <a:solidFill>
            <a:srgbClr val="CE3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Ampliación </a:t>
            </a:r>
            <a:r>
              <a:rPr lang="es-ES" dirty="0"/>
              <a:t>propuesta AIER</a:t>
            </a:r>
            <a:endParaRPr lang="es-EC" dirty="0"/>
          </a:p>
        </p:txBody>
      </p:sp>
      <p:sp>
        <p:nvSpPr>
          <p:cNvPr id="13" name="Globo: flecha izquierda 12">
            <a:extLst>
              <a:ext uri="{FF2B5EF4-FFF2-40B4-BE49-F238E27FC236}">
                <a16:creationId xmlns:a16="http://schemas.microsoft.com/office/drawing/2014/main" id="{139D1BCB-1F93-63AD-2E44-7D27CBBBA8A4}"/>
              </a:ext>
            </a:extLst>
          </p:cNvPr>
          <p:cNvSpPr/>
          <p:nvPr/>
        </p:nvSpPr>
        <p:spPr>
          <a:xfrm>
            <a:off x="9671455" y="4866482"/>
            <a:ext cx="2268073" cy="892873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Límite Vigente AIER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08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023BC90F-4140-244C-5F89-D7AA188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893" y="221997"/>
            <a:ext cx="5274976" cy="1325563"/>
          </a:xfrm>
        </p:spPr>
        <p:txBody>
          <a:bodyPr>
            <a:normAutofit/>
          </a:bodyPr>
          <a:lstStyle/>
          <a:p>
            <a:r>
              <a:rPr lang="es-ES" sz="3600" b="1" dirty="0"/>
              <a:t>Artículo 6. Uso principal de Suelo (PUGS 2021-2023)</a:t>
            </a:r>
            <a:endParaRPr lang="es-EC" sz="36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069381-D479-C505-F132-C2B23F5E6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25" y="52108"/>
            <a:ext cx="4811875" cy="680589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A24977B-6BFD-1355-55A2-259BEFED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540610"/>
              </p:ext>
            </p:extLst>
          </p:nvPr>
        </p:nvGraphicFramePr>
        <p:xfrm>
          <a:off x="786420" y="1781698"/>
          <a:ext cx="5391150" cy="3975158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2695575">
                  <a:extLst>
                    <a:ext uri="{9D8B030D-6E8A-4147-A177-3AD203B41FA5}">
                      <a16:colId xmlns:a16="http://schemas.microsoft.com/office/drawing/2014/main" val="3654374700"/>
                    </a:ext>
                  </a:extLst>
                </a:gridCol>
                <a:gridCol w="2695575">
                  <a:extLst>
                    <a:ext uri="{9D8B030D-6E8A-4147-A177-3AD203B41FA5}">
                      <a16:colId xmlns:a16="http://schemas.microsoft.com/office/drawing/2014/main" val="1679419051"/>
                    </a:ext>
                  </a:extLst>
                </a:gridCol>
              </a:tblGrid>
              <a:tr h="66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Uso Principal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Superficie (ha)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8510418"/>
                  </a:ext>
                </a:extLst>
              </a:tr>
              <a:tr h="66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Equipamiento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186.52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9489122"/>
                  </a:ext>
                </a:extLst>
              </a:tr>
              <a:tr h="66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Protección Arqueológica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83.75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0386447"/>
                  </a:ext>
                </a:extLst>
              </a:tr>
              <a:tr h="66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effectLst/>
                        </a:rPr>
                        <a:t>Protección Ecológica</a:t>
                      </a:r>
                      <a:endParaRPr lang="es-EC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effectLst/>
                        </a:rPr>
                        <a:t>22.015.69</a:t>
                      </a:r>
                      <a:endParaRPr lang="es-EC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4010150"/>
                  </a:ext>
                </a:extLst>
              </a:tr>
              <a:tr h="670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Residencial Rural Restringido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43.12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2311522"/>
                  </a:ext>
                </a:extLst>
              </a:tr>
              <a:tr h="66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22.329,19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3395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839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B3DC4-BFF1-BB52-CF0D-1C1E6BE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320" y="171909"/>
            <a:ext cx="5406807" cy="9707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MX" sz="3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CAPÍTULO II</a:t>
            </a:r>
            <a:endParaRPr lang="es-EC" sz="36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3A40E7BC-1854-BBB1-AE07-E6EFF3FF1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752111"/>
              </p:ext>
            </p:extLst>
          </p:nvPr>
        </p:nvGraphicFramePr>
        <p:xfrm>
          <a:off x="390214" y="1283091"/>
          <a:ext cx="6383395" cy="483652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847747">
                  <a:extLst>
                    <a:ext uri="{9D8B030D-6E8A-4147-A177-3AD203B41FA5}">
                      <a16:colId xmlns:a16="http://schemas.microsoft.com/office/drawing/2014/main" val="1708858268"/>
                    </a:ext>
                  </a:extLst>
                </a:gridCol>
                <a:gridCol w="3535648">
                  <a:extLst>
                    <a:ext uri="{9D8B030D-6E8A-4147-A177-3AD203B41FA5}">
                      <a16:colId xmlns:a16="http://schemas.microsoft.com/office/drawing/2014/main" val="1293470933"/>
                    </a:ext>
                  </a:extLst>
                </a:gridCol>
              </a:tblGrid>
              <a:tr h="457912">
                <a:tc>
                  <a:txBody>
                    <a:bodyPr/>
                    <a:lstStyle/>
                    <a:p>
                      <a:r>
                        <a:rPr lang="es-ES" dirty="0"/>
                        <a:t>CAPÍTULO II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Modificaciones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949229"/>
                  </a:ext>
                </a:extLst>
              </a:tr>
              <a:tr h="2175083">
                <a:tc>
                  <a:txBody>
                    <a:bodyPr/>
                    <a:lstStyle/>
                    <a:p>
                      <a:pPr lvl="0"/>
                      <a:r>
                        <a:rPr lang="es-ES" dirty="0"/>
                        <a:t>Artículo 9. Conformación del Sistema de Parques Metropolitanos en el AIER Pichincha Atacazo</a:t>
                      </a:r>
                    </a:p>
                    <a:p>
                      <a:pPr lvl="1"/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Debido a que no se conformó el Sistema de parques metropolitanos, se mantienen los seis (6) parques de la ordenanza vigente; sin embargo, se propone un estudio técnico para el análisis y delimitación de estos en un plazo de 365 días (transitoria)</a:t>
                      </a:r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647622"/>
                  </a:ext>
                </a:extLst>
              </a:tr>
              <a:tr h="2092617">
                <a:tc>
                  <a:txBody>
                    <a:bodyPr/>
                    <a:lstStyle/>
                    <a:p>
                      <a:pPr lvl="0"/>
                      <a:r>
                        <a:rPr lang="es-ES" dirty="0"/>
                        <a:t>Artículo 10. Objetivos del Sistema de Parques Metropolitanos</a:t>
                      </a:r>
                      <a:endParaRPr lang="es-E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Se modificó la redacción en función de la normativa vigente (PMDOT 2021-2033), pero se mantuvo el propósito del artículo. </a:t>
                      </a:r>
                      <a:endParaRPr lang="es-EC" dirty="0"/>
                    </a:p>
                    <a:p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831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8B1FBAC-6E9D-F3B6-5319-F45DA1427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56" y="0"/>
            <a:ext cx="484887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515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A1E2DAB-BDE0-4747-9E23-8D8583A73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6" y="485192"/>
            <a:ext cx="11658070" cy="5538772"/>
          </a:xfrm>
        </p:spPr>
        <p:txBody>
          <a:bodyPr>
            <a:noAutofit/>
          </a:bodyPr>
          <a:lstStyle/>
          <a:p>
            <a:r>
              <a:rPr lang="es-ES" sz="4800" b="1" dirty="0"/>
              <a:t>Proyecto de Ordenanza Sustitutiva a la Ordenanza Nro. 446</a:t>
            </a:r>
            <a:r>
              <a:rPr lang="es-EC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4800" b="1" dirty="0"/>
              <a:t>que constituyó el sistema de parques metropolitanos en el</a:t>
            </a:r>
            <a:br>
              <a:rPr lang="en-US" sz="4800" b="1" dirty="0"/>
            </a:br>
            <a:r>
              <a:rPr lang="es-ES" sz="4800" b="1" dirty="0"/>
              <a:t>Área de Intervención Especial y Recuperación –AIER- de las laderas del Pichincha-Atacazo</a:t>
            </a:r>
            <a:br>
              <a:rPr lang="es-ES" b="1" dirty="0"/>
            </a:br>
            <a:br>
              <a:rPr lang="es-ES" b="1" dirty="0"/>
            </a:br>
            <a:r>
              <a:rPr lang="es-ES" sz="3200" b="1" dirty="0"/>
              <a:t>Concejo Metropolitano de Quito</a:t>
            </a:r>
            <a:br>
              <a:rPr lang="es-ES" sz="3200" b="1" dirty="0"/>
            </a:br>
            <a:r>
              <a:rPr lang="es-ES" sz="2800" b="1" dirty="0"/>
              <a:t>10-01-2023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3965752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B3DC4-BFF1-BB52-CF0D-1C1E6BE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198" y="46509"/>
            <a:ext cx="9898487" cy="884126"/>
          </a:xfrm>
        </p:spPr>
        <p:txBody>
          <a:bodyPr>
            <a:noAutofit/>
          </a:bodyPr>
          <a:lstStyle/>
          <a:p>
            <a:r>
              <a:rPr lang="es-MX" sz="3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Principales Cambios en la propuesta de Ordenanza</a:t>
            </a:r>
            <a:endParaRPr lang="es-EC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5BF1B1D-23D3-9567-46FD-EC6ECA30AE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653703"/>
              </p:ext>
            </p:extLst>
          </p:nvPr>
        </p:nvGraphicFramePr>
        <p:xfrm>
          <a:off x="102259" y="1010612"/>
          <a:ext cx="11879944" cy="584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7885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2EE26EA-8ED5-9DCB-3878-4EF3DCAD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09" y="160739"/>
            <a:ext cx="9565943" cy="794935"/>
          </a:xfrm>
        </p:spPr>
        <p:txBody>
          <a:bodyPr>
            <a:normAutofit/>
          </a:bodyPr>
          <a:lstStyle/>
          <a:p>
            <a:r>
              <a:rPr lang="es-ES" sz="3000" b="1" dirty="0"/>
              <a:t>Capítulo 3. Del Plan de manejo como estrategia de Gestión</a:t>
            </a:r>
            <a:endParaRPr lang="es-EC" sz="3000" b="1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7F86CD4-E99C-1CCD-9E4B-87F8E1013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84906"/>
              </p:ext>
            </p:extLst>
          </p:nvPr>
        </p:nvGraphicFramePr>
        <p:xfrm>
          <a:off x="482788" y="955674"/>
          <a:ext cx="11445975" cy="529144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151557">
                  <a:extLst>
                    <a:ext uri="{9D8B030D-6E8A-4147-A177-3AD203B41FA5}">
                      <a16:colId xmlns:a16="http://schemas.microsoft.com/office/drawing/2014/main" val="113590645"/>
                    </a:ext>
                  </a:extLst>
                </a:gridCol>
                <a:gridCol w="7294418">
                  <a:extLst>
                    <a:ext uri="{9D8B030D-6E8A-4147-A177-3AD203B41FA5}">
                      <a16:colId xmlns:a16="http://schemas.microsoft.com/office/drawing/2014/main" val="648323767"/>
                    </a:ext>
                  </a:extLst>
                </a:gridCol>
              </a:tblGrid>
              <a:tr h="578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CAPÍTULO III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DESCRIPCIÓN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33097070"/>
                  </a:ext>
                </a:extLst>
              </a:tr>
              <a:tr h="57879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Artículo 11. Declaración de interés público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Se modificó la redacción sin cambiar el propósito del artículo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06300840"/>
                  </a:ext>
                </a:extLst>
              </a:tr>
              <a:tr h="5929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Artículo 12. </a:t>
                      </a:r>
                      <a:r>
                        <a:rPr lang="es-ES" sz="1800" u="none" strike="noStrike" dirty="0">
                          <a:effectLst/>
                        </a:rPr>
                        <a:t>Propiedad particular y comunitaria dentro del AIER Pichincha-Atacazo y del Sistema de Parques Metropolitanos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Se modificó la redacción sin cambiar el propósito del artículo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15030101"/>
                  </a:ext>
                </a:extLst>
              </a:tr>
              <a:tr h="57879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Artículo 13. Plan de Manejo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effectLst/>
                        </a:rPr>
                        <a:t>“El Plan de Manejo del AIER Pichincha Atacazo, es el instrumento para buscar promover el uso sostenible de los recursos naturales y la conservación, y orientar un desarrollo que integre las comunidades con el ambiente (…)”.</a:t>
                      </a:r>
                    </a:p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Se incluyó el artículo debido a que en la Ordenanza vigente no menciona un Plan de Manejo, sino Plan estratégico.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28216972"/>
                  </a:ext>
                </a:extLst>
              </a:tr>
              <a:tr h="57879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Artículo 14. </a:t>
                      </a:r>
                      <a:r>
                        <a:rPr lang="es-ES" sz="1800" u="none" strike="noStrike" dirty="0">
                          <a:effectLst/>
                        </a:rPr>
                        <a:t>Contenido del Plan de Manejo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800" kern="1200" dirty="0">
                          <a:effectLst/>
                        </a:rPr>
                        <a:t>“El plan de manejo contemplará la macrozonificación del área, programas, usos y actividades alineadas a los objetivos, metas y acciones para la conservación del patrimonio natural en el AIER Pichincha Atacazo (…)”.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</a:p>
                    <a:p>
                      <a:pPr algn="just" fontAlgn="ctr"/>
                      <a:r>
                        <a:rPr lang="es-ES" sz="1800" u="none" strike="noStrike" dirty="0">
                          <a:effectLst/>
                        </a:rPr>
                        <a:t>Se asumieron los lineamientos mínimos del plan de manejo para el AIER Pichincha Atacazo, considerando la participación ciudadana como eje central tanto en la elaboración y ejecución del Plan. 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92700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41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2EE26EA-8ED5-9DCB-3878-4EF3DCAD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09" y="160739"/>
            <a:ext cx="9565943" cy="794935"/>
          </a:xfrm>
        </p:spPr>
        <p:txBody>
          <a:bodyPr>
            <a:normAutofit/>
          </a:bodyPr>
          <a:lstStyle/>
          <a:p>
            <a:r>
              <a:rPr lang="es-ES" sz="3000" b="1" dirty="0"/>
              <a:t>Capítulo IV. De los incentivos</a:t>
            </a:r>
            <a:endParaRPr lang="es-EC" sz="3000" b="1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7F86CD4-E99C-1CCD-9E4B-87F8E1013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482001"/>
              </p:ext>
            </p:extLst>
          </p:nvPr>
        </p:nvGraphicFramePr>
        <p:xfrm>
          <a:off x="594549" y="1572857"/>
          <a:ext cx="11226422" cy="46888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539587">
                  <a:extLst>
                    <a:ext uri="{9D8B030D-6E8A-4147-A177-3AD203B41FA5}">
                      <a16:colId xmlns:a16="http://schemas.microsoft.com/office/drawing/2014/main" val="113590645"/>
                    </a:ext>
                  </a:extLst>
                </a:gridCol>
                <a:gridCol w="6686835">
                  <a:extLst>
                    <a:ext uri="{9D8B030D-6E8A-4147-A177-3AD203B41FA5}">
                      <a16:colId xmlns:a16="http://schemas.microsoft.com/office/drawing/2014/main" val="648323767"/>
                    </a:ext>
                  </a:extLst>
                </a:gridCol>
              </a:tblGrid>
              <a:tr h="57879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Artículo 14. </a:t>
                      </a:r>
                      <a:r>
                        <a:rPr lang="es-ES" sz="1800" u="none" strike="noStrike" dirty="0">
                          <a:effectLst/>
                        </a:rPr>
                        <a:t>Atribuciones y responsabilidades del comité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 nuevo: </a:t>
                      </a:r>
                      <a:r>
                        <a:rPr lang="es-E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añade artículo nuevo describiendo atribuciones y responsabilidades del comité de gestión, enfatizando su relación con la elaboración, actualización y ejecución del Plan de manejo.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097070"/>
                  </a:ext>
                </a:extLst>
              </a:tr>
              <a:tr h="57879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Artículo 15. Modelo de gestión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complementó el artículo actual con la conformación del comité de gestion, en articulados subsiguientes. Esto tiene el objetivo de consolidar la conservación del área mediante la participación ciudadana. </a:t>
                      </a:r>
                    </a:p>
                    <a:p>
                      <a:pPr algn="just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00840"/>
                  </a:ext>
                </a:extLst>
              </a:tr>
              <a:tr h="5929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Artículo 16. Comité de gestión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 nuevo: “El Comité de Gestión del Área de Intervención Especial y Recuperación Pichincha-Atacazo (en adelante Comité), </a:t>
                      </a:r>
                      <a:r>
                        <a:rPr lang="es-EC" sz="18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la instancia que se incorpora en la gestión del área a efecto de proponer, monitorear y evaluar la aplicación de las políticas, normas y prioridades </a:t>
                      </a:r>
                      <a:r>
                        <a:rPr lang="es-EC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relativas al mejoramiento del área Pichincha-Atacazo”</a:t>
                      </a:r>
                    </a:p>
                    <a:p>
                      <a:pPr algn="just" fontAlgn="ctr"/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030101"/>
                  </a:ext>
                </a:extLst>
              </a:tr>
              <a:tr h="57879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Artículo 17. Conformación del comité de gestion del AIER Pichincha-Atacazo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 nuevo:</a:t>
                      </a:r>
                      <a:r>
                        <a:rPr lang="es-EC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es-EC" sz="18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Comité de Gestión del AIER Pichincha Atacazo será conformado por representantes ciudadanos que residan en el área</a:t>
                      </a:r>
                      <a:r>
                        <a:rPr lang="es-EC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216972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153276"/>
              </p:ext>
            </p:extLst>
          </p:nvPr>
        </p:nvGraphicFramePr>
        <p:xfrm>
          <a:off x="594550" y="974866"/>
          <a:ext cx="11226422" cy="57879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536250">
                  <a:extLst>
                    <a:ext uri="{9D8B030D-6E8A-4147-A177-3AD203B41FA5}">
                      <a16:colId xmlns:a16="http://schemas.microsoft.com/office/drawing/2014/main" val="3028940850"/>
                    </a:ext>
                  </a:extLst>
                </a:gridCol>
                <a:gridCol w="6690172">
                  <a:extLst>
                    <a:ext uri="{9D8B030D-6E8A-4147-A177-3AD203B41FA5}">
                      <a16:colId xmlns:a16="http://schemas.microsoft.com/office/drawing/2014/main" val="1052289467"/>
                    </a:ext>
                  </a:extLst>
                </a:gridCol>
              </a:tblGrid>
              <a:tr h="578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CAPÍTULO IV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DESCRIPCIÓN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356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025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2EE26EA-8ED5-9DCB-3878-4EF3DCAD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09" y="160739"/>
            <a:ext cx="9565943" cy="794935"/>
          </a:xfrm>
        </p:spPr>
        <p:txBody>
          <a:bodyPr>
            <a:normAutofit/>
          </a:bodyPr>
          <a:lstStyle/>
          <a:p>
            <a:r>
              <a:rPr lang="es-ES" sz="3000" b="1" dirty="0"/>
              <a:t>Capítulo V. De los incentivos</a:t>
            </a:r>
            <a:endParaRPr lang="es-EC" sz="3000" b="1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7F86CD4-E99C-1CCD-9E4B-87F8E1013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922049"/>
              </p:ext>
            </p:extLst>
          </p:nvPr>
        </p:nvGraphicFramePr>
        <p:xfrm>
          <a:off x="802433" y="957427"/>
          <a:ext cx="10537719" cy="570137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261099">
                  <a:extLst>
                    <a:ext uri="{9D8B030D-6E8A-4147-A177-3AD203B41FA5}">
                      <a16:colId xmlns:a16="http://schemas.microsoft.com/office/drawing/2014/main" val="113590645"/>
                    </a:ext>
                  </a:extLst>
                </a:gridCol>
                <a:gridCol w="6276620">
                  <a:extLst>
                    <a:ext uri="{9D8B030D-6E8A-4147-A177-3AD203B41FA5}">
                      <a16:colId xmlns:a16="http://schemas.microsoft.com/office/drawing/2014/main" val="648323767"/>
                    </a:ext>
                  </a:extLst>
                </a:gridCol>
              </a:tblGrid>
              <a:tr h="6392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CAPÍTULO V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DESCRIPCIÓN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097070"/>
                  </a:ext>
                </a:extLst>
              </a:tr>
              <a:tr h="38432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Artículo 19. </a:t>
                      </a:r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Incentivos a la conservación y uso sostenible en el AIER Pichincha – Atacazo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nuevo: se incorpora debido a que la ordenanza vigente no cuenta con mecanismos de incentivos para la conservación. </a:t>
                      </a:r>
                    </a:p>
                    <a:p>
                      <a:pPr algn="just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base al análisis del estudio de valoración de servicios ecosistémicos y  por solicitudes ciudadanas se proponen los siguientes incentivos no monetarios:</a:t>
                      </a:r>
                    </a:p>
                    <a:p>
                      <a:pPr algn="just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342900" indent="-342900" algn="just" fontAlgn="ctr">
                        <a:buAutoNum type="alphaLcParenR"/>
                      </a:pP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Asistencia técnica para el desarrollo de actividades sostenibles</a:t>
                      </a:r>
                    </a:p>
                    <a:p>
                      <a:pPr marL="342900" indent="-342900" algn="just" fontAlgn="ctr">
                        <a:buAutoNum type="alphaLcParenR"/>
                      </a:pP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Gestión con el Fondo Ambiental para el co-financiamiento de planes, programas y proyectos</a:t>
                      </a:r>
                    </a:p>
                    <a:p>
                      <a:pPr marL="342900" indent="-342900" algn="just" fontAlgn="ctr">
                        <a:buAutoNum type="alphaLcParenR"/>
                      </a:pP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Asistencia técnica para el acceso a créditos productivos</a:t>
                      </a:r>
                    </a:p>
                    <a:p>
                      <a:pPr marL="342900" indent="-342900" algn="just" fontAlgn="ctr">
                        <a:buAutoNum type="alphaLcParenR"/>
                      </a:pP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Otorgar premios y reconocimientos públicos a iniciativas, actividades o proyectos que promuevan la conservación 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00840"/>
                  </a:ext>
                </a:extLst>
              </a:tr>
              <a:tr h="12189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Artículo 20. </a:t>
                      </a:r>
                      <a:r>
                        <a:rPr lang="es-ES" sz="1800" u="none" strike="noStrike" dirty="0">
                          <a:effectLst/>
                        </a:rPr>
                        <a:t>Estrategias de financiamiento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 nuevo: “</a:t>
                      </a:r>
                      <a:r>
                        <a:rPr lang="es-EC" sz="18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Autoridad Ambiental Local elaborará una estrategia para el financiamiento de los incentivos ambientales no económicos en conjunto con el Fondo Ambiental, a ser implementados en el AIER Pichincha-Atacazo.</a:t>
                      </a:r>
                      <a:r>
                        <a:rPr lang="es-EC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030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579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B3DC4-BFF1-BB52-CF0D-1C1E6BE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320" y="254328"/>
            <a:ext cx="9898487" cy="884126"/>
          </a:xfrm>
        </p:spPr>
        <p:txBody>
          <a:bodyPr>
            <a:noAutofit/>
          </a:bodyPr>
          <a:lstStyle/>
          <a:p>
            <a:r>
              <a:rPr lang="es-EC" sz="3000" b="1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Disposiciones</a:t>
            </a:r>
            <a:endParaRPr lang="es-EC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3A40E7BC-1854-BBB1-AE07-E6EFF3FF1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559386"/>
              </p:ext>
            </p:extLst>
          </p:nvPr>
        </p:nvGraphicFramePr>
        <p:xfrm>
          <a:off x="399244" y="1138454"/>
          <a:ext cx="11393510" cy="4876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1708858268"/>
                    </a:ext>
                  </a:extLst>
                </a:gridCol>
                <a:gridCol w="9564709">
                  <a:extLst>
                    <a:ext uri="{9D8B030D-6E8A-4147-A177-3AD203B41FA5}">
                      <a16:colId xmlns:a16="http://schemas.microsoft.com/office/drawing/2014/main" val="1293470933"/>
                    </a:ext>
                  </a:extLst>
                </a:gridCol>
              </a:tblGrid>
              <a:tr h="406589">
                <a:tc>
                  <a:txBody>
                    <a:bodyPr/>
                    <a:lstStyle/>
                    <a:p>
                      <a:r>
                        <a:rPr lang="es-ES" sz="2200" b="1" dirty="0"/>
                        <a:t>Generales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200" b="0" dirty="0"/>
                        <a:t>Cuatro disposiciones generales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949229"/>
                  </a:ext>
                </a:extLst>
              </a:tr>
              <a:tr h="3955005">
                <a:tc>
                  <a:txBody>
                    <a:bodyPr/>
                    <a:lstStyle/>
                    <a:p>
                      <a:pPr lvl="0"/>
                      <a:r>
                        <a:rPr lang="es-ES" sz="2200" b="1" dirty="0"/>
                        <a:t>Transitorias.</a:t>
                      </a:r>
                      <a:endParaRPr lang="es-E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2200" b="1" kern="1200" dirty="0">
                          <a:solidFill>
                            <a:schemeClr val="dk1"/>
                          </a:solidFill>
                          <a:effectLst/>
                        </a:rPr>
                        <a:t>Primera.</a:t>
                      </a:r>
                      <a:r>
                        <a:rPr lang="es-EC" sz="2200" kern="1200" dirty="0">
                          <a:solidFill>
                            <a:schemeClr val="dk1"/>
                          </a:solidFill>
                          <a:effectLst/>
                        </a:rPr>
                        <a:t> La Autoridad Ambiental local desarrollará en plan de manejo en un plazo de cinco meses (…)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es-EC" sz="2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Segunda. </a:t>
                      </a:r>
                      <a:r>
                        <a:rPr lang="es-EC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autoridad responsable de administración de parques metropolitanos y espacios públicos, en coordinación con la Autoridad Ambiental Distrital y la Autoridad Metropolitana de Territorio, Hábitat y Vivienda, desarrollarán los estudios para la delimitación del Sistema de Parques Metropolitanos del AIER Pichincha Atacazo, dentro de un  término de trecientos sesenta y cinco (365) días (…)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es-EC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Tercera. </a:t>
                      </a:r>
                      <a:r>
                        <a:rPr lang="es-EC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Dirección Metropolitana de Catastro actualizará la graficación catastral del suelo de los predios que forman parte del AIER Pichincha-Atacazo (…) dentro de un término de trescientos sesenta y cinco (365) días.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647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676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B3DC4-BFF1-BB52-CF0D-1C1E6BE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320" y="254328"/>
            <a:ext cx="9898487" cy="884126"/>
          </a:xfrm>
        </p:spPr>
        <p:txBody>
          <a:bodyPr>
            <a:noAutofit/>
          </a:bodyPr>
          <a:lstStyle/>
          <a:p>
            <a:r>
              <a:rPr lang="es-EC" sz="3000" b="1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Disposiciones</a:t>
            </a:r>
            <a:endParaRPr lang="es-EC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3A40E7BC-1854-BBB1-AE07-E6EFF3FF1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81144"/>
              </p:ext>
            </p:extLst>
          </p:nvPr>
        </p:nvGraphicFramePr>
        <p:xfrm>
          <a:off x="399245" y="1130496"/>
          <a:ext cx="11393510" cy="489169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1708858268"/>
                    </a:ext>
                  </a:extLst>
                </a:gridCol>
                <a:gridCol w="9564709">
                  <a:extLst>
                    <a:ext uri="{9D8B030D-6E8A-4147-A177-3AD203B41FA5}">
                      <a16:colId xmlns:a16="http://schemas.microsoft.com/office/drawing/2014/main" val="1293470933"/>
                    </a:ext>
                  </a:extLst>
                </a:gridCol>
              </a:tblGrid>
              <a:tr h="3459137">
                <a:tc>
                  <a:txBody>
                    <a:bodyPr/>
                    <a:lstStyle/>
                    <a:p>
                      <a:pPr lvl="0"/>
                      <a:r>
                        <a:rPr lang="es-ES" sz="2200" b="1" dirty="0"/>
                        <a:t>Transitorias.</a:t>
                      </a:r>
                      <a:endParaRPr lang="es-E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Cuarta. La Autoridad Ambiental Distrital en conjunto con la Empresa Pública Metropolitana de Logística para la Seguridad y la Convivencia Ciudadana creará un sistema de monitoreo y alerta temprana en las zonas de riesgo identificadas en el Plan de Manejo del AIER Pichincha-Atacazo en un plazo de CUATRO MESES (…)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es-EC" sz="2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Quinta. Se faculta a la Comisión de Ambiente del Concejo Metropolitano del Municipio del Distrito Metropolitano de Quito, a reformar e integrar mediante resolución de Concejo en un plazo de SIETE MESES, el plan de manejo y modelo de gestión aprobados (…)</a:t>
                      </a:r>
                      <a:endParaRPr lang="es-EC" sz="2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647622"/>
                  </a:ext>
                </a:extLst>
              </a:tr>
              <a:tr h="1061231">
                <a:tc>
                  <a:txBody>
                    <a:bodyPr/>
                    <a:lstStyle/>
                    <a:p>
                      <a:pPr lvl="0"/>
                      <a:r>
                        <a:rPr lang="es-ES" sz="2200" b="1" dirty="0"/>
                        <a:t>Disposición Derogatoria.</a:t>
                      </a:r>
                      <a:endParaRPr lang="es-E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Derógase la ordenanza metropolitana nro. 446 sancionada el 14 de octubre del año 2013, que constituyó el sistema de parques metropolitanos en el área natural de intervención especial y recuperación –AIER- de las laderas del Pichincha-Atacazo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831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861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B3DC4-BFF1-BB52-CF0D-1C1E6BE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902" y="2724683"/>
            <a:ext cx="2890196" cy="704317"/>
          </a:xfrm>
        </p:spPr>
        <p:txBody>
          <a:bodyPr>
            <a:noAutofit/>
          </a:bodyPr>
          <a:lstStyle/>
          <a:p>
            <a:pPr algn="ctr"/>
            <a:r>
              <a:rPr lang="es-ES" sz="6000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s-EC" sz="6000" b="1" dirty="0">
                <a:solidFill>
                  <a:schemeClr val="accent5">
                    <a:lumMod val="50000"/>
                  </a:schemeClr>
                </a:solidFill>
              </a:rPr>
              <a:t>RACIAS</a:t>
            </a:r>
          </a:p>
        </p:txBody>
      </p:sp>
    </p:spTree>
    <p:extLst>
      <p:ext uri="{BB962C8B-B14F-4D97-AF65-F5344CB8AC3E}">
        <p14:creationId xmlns:p14="http://schemas.microsoft.com/office/powerpoint/2010/main" val="281657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A1E2DAB-BDE0-4747-9E23-8D8583A73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551" y="3034555"/>
            <a:ext cx="11706896" cy="3346896"/>
          </a:xfrm>
        </p:spPr>
        <p:txBody>
          <a:bodyPr>
            <a:noAutofit/>
          </a:bodyPr>
          <a:lstStyle/>
          <a:p>
            <a:r>
              <a:rPr lang="es-ES" sz="4000" b="1" dirty="0"/>
              <a:t>Área de Intervención Especial y Recuperación  (AIER) </a:t>
            </a:r>
            <a:br>
              <a:rPr lang="es-ES" sz="5000" b="1" dirty="0"/>
            </a:br>
            <a:r>
              <a:rPr lang="es-ES" b="1" dirty="0"/>
              <a:t>Pichincha-Atacazo</a:t>
            </a:r>
            <a:endParaRPr lang="es-EC" b="1" dirty="0"/>
          </a:p>
        </p:txBody>
      </p:sp>
      <p:pic>
        <p:nvPicPr>
          <p:cNvPr id="1026" name="Picture 2" descr="A42) El complejo volcánico Pichincha - Volcanes del Ecuador">
            <a:extLst>
              <a:ext uri="{FF2B5EF4-FFF2-40B4-BE49-F238E27FC236}">
                <a16:creationId xmlns:a16="http://schemas.microsoft.com/office/drawing/2014/main" id="{83F1FFB0-5281-3878-26B2-04F73024A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1" b="21045"/>
          <a:stretch/>
        </p:blipFill>
        <p:spPr bwMode="auto">
          <a:xfrm>
            <a:off x="355988" y="-8842"/>
            <a:ext cx="11706896" cy="471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9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42) El complejo volcánico Pichincha - Volcanes del Ecuador">
            <a:extLst>
              <a:ext uri="{FF2B5EF4-FFF2-40B4-BE49-F238E27FC236}">
                <a16:creationId xmlns:a16="http://schemas.microsoft.com/office/drawing/2014/main" id="{68128DFC-7493-B7B5-AB19-CFFD1B32F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1" b="21045"/>
          <a:stretch/>
        </p:blipFill>
        <p:spPr bwMode="auto">
          <a:xfrm>
            <a:off x="485104" y="1229718"/>
            <a:ext cx="11706896" cy="471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5104" y="1496571"/>
            <a:ext cx="4839064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Bosque Protector </a:t>
            </a:r>
            <a:r>
              <a:rPr lang="es-EC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1983, 1988 y 1993</a:t>
            </a:r>
          </a:p>
          <a:p>
            <a:r>
              <a:rPr lang="es-EC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Declaratoria del Ministerio del Ambiente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295193" y="253311"/>
            <a:ext cx="9052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/>
              <a:t>Declaratorias de Protección del área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85104" y="3473363"/>
            <a:ext cx="54864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 Natural, Histórico y Paisajístico - </a:t>
            </a:r>
            <a:r>
              <a:rPr lang="es-EC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</a:p>
          <a:p>
            <a:r>
              <a:rPr lang="es-EC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Municipio del Distrito Metropolitano de Quito</a:t>
            </a:r>
            <a:endParaRPr lang="es-EC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5104" y="5247658"/>
            <a:ext cx="605217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Intervención Especial y Recuperación - </a:t>
            </a:r>
            <a:r>
              <a:rPr lang="es-EC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  <a:p>
            <a:r>
              <a:rPr lang="es-EC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Municipio del Distrito Metropolitano de Quito (OM 446)</a:t>
            </a:r>
            <a:endParaRPr lang="es-EC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335FDBAE-C306-1F1C-451C-33740A48B057}"/>
              </a:ext>
            </a:extLst>
          </p:cNvPr>
          <p:cNvSpPr/>
          <p:nvPr/>
        </p:nvSpPr>
        <p:spPr>
          <a:xfrm>
            <a:off x="2039757" y="2192834"/>
            <a:ext cx="612287" cy="125482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E89DCA88-63E8-2CAE-D1D3-96C0190F54EF}"/>
              </a:ext>
            </a:extLst>
          </p:cNvPr>
          <p:cNvSpPr/>
          <p:nvPr/>
        </p:nvSpPr>
        <p:spPr>
          <a:xfrm>
            <a:off x="2099657" y="4240428"/>
            <a:ext cx="612287" cy="94590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3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9647" y="1069768"/>
            <a:ext cx="7213296" cy="1143000"/>
          </a:xfrm>
        </p:spPr>
        <p:txBody>
          <a:bodyPr>
            <a:normAutofit/>
          </a:bodyPr>
          <a:lstStyle/>
          <a:p>
            <a:r>
              <a:rPr lang="es-ES" sz="3200" b="1" dirty="0"/>
              <a:t>Páramos y bosques andinos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9647" y="2058232"/>
            <a:ext cx="7985618" cy="43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7739074" y="5143512"/>
            <a:ext cx="19288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610080" y="4017196"/>
            <a:ext cx="57150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3500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110412" y="5366650"/>
            <a:ext cx="26472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Bosque Altoandino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-18765" y="14708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/>
              <a:t>Ecosistemas del Área de Intervención Especial </a:t>
            </a:r>
          </a:p>
          <a:p>
            <a:pPr algn="ctr"/>
            <a:r>
              <a:rPr lang="es-EC" sz="3200" b="1" dirty="0"/>
              <a:t>y Recuperación Pichincha-Atacazo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8CCD9F2-C657-A18E-8C93-5976F5CD7FEC}"/>
              </a:ext>
            </a:extLst>
          </p:cNvPr>
          <p:cNvSpPr txBox="1"/>
          <p:nvPr/>
        </p:nvSpPr>
        <p:spPr>
          <a:xfrm>
            <a:off x="390136" y="2650522"/>
            <a:ext cx="24742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>
                <a:solidFill>
                  <a:srgbClr val="FF0000"/>
                </a:solidFill>
              </a:rPr>
              <a:t>El AIER Pichincha-Atacazo proporciona Servicios </a:t>
            </a:r>
            <a:r>
              <a:rPr lang="es-MX" sz="3000" b="1" dirty="0" err="1">
                <a:solidFill>
                  <a:srgbClr val="FF0000"/>
                </a:solidFill>
              </a:rPr>
              <a:t>Ecosistémicos</a:t>
            </a:r>
            <a:endParaRPr lang="es-MX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1264F-0428-40A0-A9A2-0E166993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814" y="417592"/>
            <a:ext cx="10013631" cy="759258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2F2C7E"/>
                </a:solidFill>
              </a:rPr>
              <a:t>IMPORTANCIA DEL ÁREA: Servicios ecosistémicos</a:t>
            </a:r>
            <a:endParaRPr lang="es-EC" sz="4000" b="1" dirty="0">
              <a:solidFill>
                <a:srgbClr val="2F2C7E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315823-428C-4557-B0D7-2065BB270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55" y="1825625"/>
            <a:ext cx="6709063" cy="4351338"/>
          </a:xfrm>
        </p:spPr>
        <p:txBody>
          <a:bodyPr>
            <a:normAutofit fontScale="62500" lnSpcReduction="20000"/>
          </a:bodyPr>
          <a:lstStyle/>
          <a:p>
            <a:r>
              <a:rPr lang="es-ES" b="1" dirty="0">
                <a:solidFill>
                  <a:srgbClr val="2F2C7E"/>
                </a:solidFill>
              </a:rPr>
              <a:t>Abastecimiento de agua dulce</a:t>
            </a:r>
          </a:p>
          <a:p>
            <a:pPr lvl="1"/>
            <a:r>
              <a:rPr lang="" dirty="0"/>
              <a:t>G</a:t>
            </a:r>
            <a:r>
              <a:rPr lang="" sz="2400" dirty="0"/>
              <a:t>enerada en los páramos y acumulada y estabilizada en los bosques andinos. El buen estado de los ecosistemas define su cantidad y calidad</a:t>
            </a:r>
            <a:r>
              <a:rPr lang="es-ES" sz="2400" dirty="0"/>
              <a:t>.</a:t>
            </a:r>
            <a:endParaRPr lang="es-ES" dirty="0"/>
          </a:p>
          <a:p>
            <a:r>
              <a:rPr lang="es-EC" b="1" dirty="0">
                <a:solidFill>
                  <a:srgbClr val="2F2C7E"/>
                </a:solidFill>
              </a:rPr>
              <a:t>Estabilización del suelo</a:t>
            </a:r>
          </a:p>
          <a:p>
            <a:pPr lvl="1"/>
            <a:r>
              <a:rPr lang="" sz="2400" dirty="0"/>
              <a:t>Determina la capacidad del paisaje de mantener su morfología, soportar distintos usos y prevenir y regular la ocurrencia de desastres naturales.</a:t>
            </a:r>
            <a:endParaRPr lang="es-EC" dirty="0"/>
          </a:p>
          <a:p>
            <a:r>
              <a:rPr lang="" sz="2800" b="1" dirty="0">
                <a:solidFill>
                  <a:srgbClr val="2F2C7E"/>
                </a:solidFill>
              </a:rPr>
              <a:t>Regulación del clima a través de captura de CO2</a:t>
            </a:r>
            <a:endParaRPr lang="" sz="2800" dirty="0"/>
          </a:p>
          <a:p>
            <a:pPr lvl="1"/>
            <a:r>
              <a:rPr lang="" sz="2400" dirty="0"/>
              <a:t>Dependiente de la vegetación y el suelo. La destrucción de los ecosistemas naturales, el cambio de uso del suelo y el mal manejo agrícola contribuyen a liberar el carbono.</a:t>
            </a:r>
            <a:endParaRPr lang="" dirty="0"/>
          </a:p>
          <a:p>
            <a:r>
              <a:rPr lang="" sz="2800" b="1" dirty="0">
                <a:solidFill>
                  <a:srgbClr val="2F2C7E"/>
                </a:solidFill>
              </a:rPr>
              <a:t>Conservación del suelo</a:t>
            </a:r>
            <a:endParaRPr lang="es-EC" sz="2800" b="1" dirty="0">
              <a:solidFill>
                <a:srgbClr val="2F2C7E"/>
              </a:solidFill>
            </a:endParaRPr>
          </a:p>
          <a:p>
            <a:pPr lvl="1"/>
            <a:r>
              <a:rPr lang="" sz="2400" dirty="0"/>
              <a:t>Capacidad (productividad) que tiene el suelo para sustentar la vida que se desarrolla sobre él. Es el sustrato esencial que aporta nutrientes para el desarrollo de las plantas.</a:t>
            </a:r>
            <a:endParaRPr lang="es-EC" dirty="0"/>
          </a:p>
          <a:p>
            <a:r>
              <a:rPr lang="" sz="2800" b="1" dirty="0">
                <a:solidFill>
                  <a:srgbClr val="2F2C7E"/>
                </a:solidFill>
              </a:rPr>
              <a:t>Cultura y recreación</a:t>
            </a:r>
            <a:endParaRPr lang="es-EC" sz="2800" b="1" dirty="0">
              <a:solidFill>
                <a:srgbClr val="2F2C7E"/>
              </a:solidFill>
            </a:endParaRPr>
          </a:p>
          <a:p>
            <a:pPr lvl="1"/>
            <a:r>
              <a:rPr lang="" dirty="0"/>
              <a:t>O</a:t>
            </a:r>
            <a:r>
              <a:rPr lang="" sz="2400" dirty="0"/>
              <a:t>portunidades de carácter educativo o recreativo que ofrece un área en función de su singularidad, importancia y atractivos naturales, culturales y/o paisajístico.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78DD5B-827B-459A-8D9F-35847ADA9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91" t="9864" r="20544" b="10753"/>
          <a:stretch/>
        </p:blipFill>
        <p:spPr>
          <a:xfrm>
            <a:off x="7548422" y="1968132"/>
            <a:ext cx="3982023" cy="37130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E0FE993-B7A8-4FA6-A137-7247D0D16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8" t="91595" r="56309" b="2115"/>
          <a:stretch/>
        </p:blipFill>
        <p:spPr>
          <a:xfrm>
            <a:off x="7675417" y="5681150"/>
            <a:ext cx="2323293" cy="2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5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7A590-F1D9-640A-CBC8-8CEF6DAC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559" y="73959"/>
            <a:ext cx="6364941" cy="1255244"/>
          </a:xfrm>
        </p:spPr>
        <p:txBody>
          <a:bodyPr>
            <a:normAutofit fontScale="90000"/>
          </a:bodyPr>
          <a:lstStyle/>
          <a:p>
            <a:r>
              <a:rPr lang="es-MX" b="1" dirty="0">
                <a:latin typeface="+mn-lt"/>
              </a:rPr>
              <a:t>Estado Actual del </a:t>
            </a:r>
            <a:br>
              <a:rPr lang="es-MX" b="1" dirty="0">
                <a:latin typeface="+mn-lt"/>
              </a:rPr>
            </a:br>
            <a:r>
              <a:rPr lang="es-MX" b="1" dirty="0">
                <a:latin typeface="+mn-lt"/>
              </a:rPr>
              <a:t>AIER Pichincha-Atacazo</a:t>
            </a:r>
            <a:endParaRPr lang="en-US" b="1" dirty="0"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943BA0-071C-075A-CAFF-E9CEFCFDD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529" y="0"/>
            <a:ext cx="4325471" cy="6856818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D168D11-170A-13CC-2105-436601C5F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28823"/>
              </p:ext>
            </p:extLst>
          </p:nvPr>
        </p:nvGraphicFramePr>
        <p:xfrm>
          <a:off x="641446" y="1798169"/>
          <a:ext cx="6055190" cy="363364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351403">
                  <a:extLst>
                    <a:ext uri="{9D8B030D-6E8A-4147-A177-3AD203B41FA5}">
                      <a16:colId xmlns:a16="http://schemas.microsoft.com/office/drawing/2014/main" val="3723902680"/>
                    </a:ext>
                  </a:extLst>
                </a:gridCol>
                <a:gridCol w="1219673">
                  <a:extLst>
                    <a:ext uri="{9D8B030D-6E8A-4147-A177-3AD203B41FA5}">
                      <a16:colId xmlns:a16="http://schemas.microsoft.com/office/drawing/2014/main" val="2857378328"/>
                    </a:ext>
                  </a:extLst>
                </a:gridCol>
                <a:gridCol w="1484114">
                  <a:extLst>
                    <a:ext uri="{9D8B030D-6E8A-4147-A177-3AD203B41FA5}">
                      <a16:colId xmlns:a16="http://schemas.microsoft.com/office/drawing/2014/main" val="3503431793"/>
                    </a:ext>
                  </a:extLst>
                </a:gridCol>
              </a:tblGrid>
              <a:tr h="80439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500" b="1" u="none" strike="noStrike" dirty="0">
                          <a:effectLst/>
                        </a:rPr>
                        <a:t>Cobertura y uso de suelo (Nivel I)</a:t>
                      </a:r>
                      <a:endParaRPr lang="es-E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dirty="0">
                          <a:effectLst/>
                        </a:rPr>
                        <a:t>Área</a:t>
                      </a:r>
                      <a:br>
                        <a:rPr lang="en-US" sz="2500" b="1" u="none" strike="noStrike" dirty="0">
                          <a:effectLst/>
                        </a:rPr>
                      </a:br>
                      <a:r>
                        <a:rPr lang="en-US" sz="2500" b="1" u="none" strike="noStrike" dirty="0">
                          <a:effectLst/>
                        </a:rPr>
                        <a:t>(ha)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dirty="0" err="1">
                          <a:effectLst/>
                        </a:rPr>
                        <a:t>Porcentaje</a:t>
                      </a:r>
                      <a:r>
                        <a:rPr lang="en-US" sz="2500" b="1" u="none" strike="noStrike" dirty="0">
                          <a:effectLst/>
                        </a:rPr>
                        <a:t> (%)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629808"/>
                  </a:ext>
                </a:extLst>
              </a:tr>
              <a:tr h="40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</a:rPr>
                        <a:t>Bosque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</a:rPr>
                        <a:t>2114.01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21.2</a:t>
                      </a:r>
                      <a:endParaRPr lang="en-US" sz="25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2416243"/>
                  </a:ext>
                </a:extLst>
              </a:tr>
              <a:tr h="40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err="1">
                          <a:effectLst/>
                        </a:rPr>
                        <a:t>Otras</a:t>
                      </a:r>
                      <a:r>
                        <a:rPr lang="en-US" sz="2500" u="none" strike="noStrike" dirty="0">
                          <a:effectLst/>
                        </a:rPr>
                        <a:t> tierras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</a:rPr>
                        <a:t>15.80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0.2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019008"/>
                  </a:ext>
                </a:extLst>
              </a:tr>
              <a:tr h="40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Tierras Agropecuarias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</a:rPr>
                        <a:t>3633.20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36.4</a:t>
                      </a:r>
                      <a:endParaRPr lang="en-US" sz="25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45256988"/>
                  </a:ext>
                </a:extLst>
              </a:tr>
              <a:tr h="80439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Vegetación arbustiva y herbácea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</a:rPr>
                        <a:t>4005.48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40.1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9308512"/>
                  </a:ext>
                </a:extLst>
              </a:tr>
              <a:tr h="40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Zona antrópica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>
                          <a:effectLst/>
                        </a:rPr>
                        <a:t>218.51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2.2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8897749"/>
                  </a:ext>
                </a:extLst>
              </a:tr>
              <a:tr h="40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u="none" strike="noStrike" dirty="0">
                          <a:effectLst/>
                        </a:rPr>
                        <a:t>TOTAL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u="none" strike="noStrike" dirty="0">
                          <a:effectLst/>
                        </a:rPr>
                        <a:t>9987.00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dirty="0">
                          <a:effectLst/>
                        </a:rPr>
                        <a:t>100.0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227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1DF48D0-8A26-3BD7-3A5B-09E255F8F3EB}"/>
              </a:ext>
            </a:extLst>
          </p:cNvPr>
          <p:cNvSpPr txBox="1"/>
          <p:nvPr/>
        </p:nvSpPr>
        <p:spPr>
          <a:xfrm>
            <a:off x="181535" y="6057055"/>
            <a:ext cx="65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Mapa de Cobertura y Uso del suelo, 2022. Secretaría de Ambiente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06DAE86-A3D7-2BE7-72D9-7E5ABDA10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9418" y="73959"/>
            <a:ext cx="329276" cy="5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1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Gráfico 4"/>
          <p:cNvGraphicFramePr/>
          <p:nvPr/>
        </p:nvGraphicFramePr>
        <p:xfrm>
          <a:off x="0" y="1081501"/>
          <a:ext cx="10185991" cy="502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276225" y="74948"/>
            <a:ext cx="11915775" cy="8257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de los </a:t>
            </a:r>
            <a:r>
              <a:rPr lang="es-EC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predios del AIER Pichincha-</a:t>
            </a:r>
            <a:r>
              <a:rPr lang="es-EC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Atacazo</a:t>
            </a:r>
            <a:r>
              <a:rPr lang="es-EC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C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función de su tamaño y número</a:t>
            </a:r>
            <a:endParaRPr lang="es-EC" sz="32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797352" y="1108686"/>
            <a:ext cx="1422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" dirty="0"/>
              <a:t>9932, 49 ha</a:t>
            </a:r>
            <a:endParaRPr lang="es-EC" dirty="0"/>
          </a:p>
        </p:txBody>
      </p:sp>
      <p:sp>
        <p:nvSpPr>
          <p:cNvPr id="10" name="Flecha abajo 9"/>
          <p:cNvSpPr/>
          <p:nvPr/>
        </p:nvSpPr>
        <p:spPr>
          <a:xfrm flipV="1">
            <a:off x="3177258" y="5617521"/>
            <a:ext cx="726141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/>
          <p:cNvSpPr txBox="1"/>
          <p:nvPr/>
        </p:nvSpPr>
        <p:spPr>
          <a:xfrm>
            <a:off x="7397469" y="1138865"/>
            <a:ext cx="155315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" dirty="0"/>
              <a:t>2261 predios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553121" y="3465350"/>
            <a:ext cx="1613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4000" b="1" dirty="0"/>
              <a:t>60%</a:t>
            </a:r>
            <a:endParaRPr lang="es-EC" sz="4000" b="1" dirty="0"/>
          </a:p>
        </p:txBody>
      </p:sp>
      <p:sp>
        <p:nvSpPr>
          <p:cNvPr id="3" name="Flecha abajo 2"/>
          <p:cNvSpPr/>
          <p:nvPr/>
        </p:nvSpPr>
        <p:spPr>
          <a:xfrm flipV="1">
            <a:off x="9280732" y="2561076"/>
            <a:ext cx="726141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855CAE-3103-4A23-A9CD-98AB4F5C9F8C}"/>
              </a:ext>
            </a:extLst>
          </p:cNvPr>
          <p:cNvSpPr txBox="1"/>
          <p:nvPr/>
        </p:nvSpPr>
        <p:spPr>
          <a:xfrm>
            <a:off x="3177258" y="6222896"/>
            <a:ext cx="112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80,64%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FBEF52E-2572-4F38-AF39-677BDE80776E}"/>
              </a:ext>
            </a:extLst>
          </p:cNvPr>
          <p:cNvSpPr txBox="1"/>
          <p:nvPr/>
        </p:nvSpPr>
        <p:spPr>
          <a:xfrm>
            <a:off x="5803230" y="1809662"/>
            <a:ext cx="112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(43%)</a:t>
            </a:r>
          </a:p>
        </p:txBody>
      </p:sp>
    </p:spTree>
    <p:extLst>
      <p:ext uri="{BB962C8B-B14F-4D97-AF65-F5344CB8AC3E}">
        <p14:creationId xmlns:p14="http://schemas.microsoft.com/office/powerpoint/2010/main" val="277568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897" y="142212"/>
            <a:ext cx="9584390" cy="1116106"/>
          </a:xfrm>
          <a:noFill/>
        </p:spPr>
        <p:txBody>
          <a:bodyPr>
            <a:normAutofit/>
          </a:bodyPr>
          <a:lstStyle/>
          <a:p>
            <a:r>
              <a:rPr lang="" sz="3200" b="1" dirty="0">
                <a:latin typeface="+mn-lt"/>
              </a:rPr>
              <a:t>Tipo de incentivos preferidos por rango de predios </a:t>
            </a:r>
            <a:endParaRPr lang="es-EC" sz="3200" b="1" dirty="0">
              <a:latin typeface="+mn-lt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989020"/>
              </p:ext>
            </p:extLst>
          </p:nvPr>
        </p:nvGraphicFramePr>
        <p:xfrm>
          <a:off x="618565" y="1183341"/>
          <a:ext cx="10582835" cy="547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4" name="Picture 6" descr="Sistematización de Buenas Prácticas de Adaptación del Sector Agropecuario  ante el Cambio Climát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84" y="1792328"/>
            <a:ext cx="3509678" cy="21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04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2367</Words>
  <Application>Microsoft Office PowerPoint</Application>
  <PresentationFormat>Widescreen</PresentationFormat>
  <Paragraphs>340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Unicode MS</vt:lpstr>
      <vt:lpstr>Calibri</vt:lpstr>
      <vt:lpstr>Calibri Light</vt:lpstr>
      <vt:lpstr>Wingdings</vt:lpstr>
      <vt:lpstr>Tema de Office</vt:lpstr>
      <vt:lpstr>PowerPoint Presentation</vt:lpstr>
      <vt:lpstr>Proyecto de Ordenanza Sustitutiva a la Ordenanza Nro. 446 que constituyó el sistema de parques metropolitanos en el Área de Intervención Especial y Recuperación –AIER- de las laderas del Pichincha-Atacazo  Concejo Metropolitano de Quito 10-01-2023</vt:lpstr>
      <vt:lpstr>Área de Intervención Especial y Recuperación  (AIER)  Pichincha-Atacazo</vt:lpstr>
      <vt:lpstr>PowerPoint Presentation</vt:lpstr>
      <vt:lpstr>Páramos y bosques andinos</vt:lpstr>
      <vt:lpstr>IMPORTANCIA DEL ÁREA: Servicios ecosistémicos</vt:lpstr>
      <vt:lpstr>Estado Actual del  AIER Pichincha-Atacazo</vt:lpstr>
      <vt:lpstr>PowerPoint Presentation</vt:lpstr>
      <vt:lpstr>Tipo de incentivos preferidos por rango de predios </vt:lpstr>
      <vt:lpstr>RAZONES PARA CONSERVAR EL AIER PICHINCHA-ATACAZO</vt:lpstr>
      <vt:lpstr>RAZONES PARA CONSERVAR EL AIER PICHINCHA-ATACAZO</vt:lpstr>
      <vt:lpstr>Estado Actual de la propuesta de Ampliación AIER Pichincha-Atacazo</vt:lpstr>
      <vt:lpstr>Proyecto de Ordenanza Sustitutiva a la Ordenanza Nro. 446 que constituyó el sistema de parques metropolitanos en el Área de Intervención Especial y Recuperación –AIER- de las laderas del Pichincha-Atacazo  Concejo Metropolitano de Quito 10-01-2023</vt:lpstr>
      <vt:lpstr>Línea de Tiempo Normativa AIER Pichincha Atacazo</vt:lpstr>
      <vt:lpstr>Ordenanza Nro. 446 – Ordenanza Metropolitana que constituye el Sistema de Parques Metropolitanos en el Área Natural de Intervención Especial y Recuperación (AIER) Pichincha-Atacazo</vt:lpstr>
      <vt:lpstr>Ordenanza Nro. 446 – Ordenanza Metropolitana que constituye el Sistema de Parques Metropolitanos en el Área Natural de Intervención Especial y Recuperación (AIER) Pichincha-Atacazo</vt:lpstr>
      <vt:lpstr>CAPÍTULO I</vt:lpstr>
      <vt:lpstr>Artículo 6. Uso principal de Suelo (PUGS 2021-2023)</vt:lpstr>
      <vt:lpstr>CAPÍTULO II</vt:lpstr>
      <vt:lpstr>Principales Cambios en la propuesta de Ordenanza</vt:lpstr>
      <vt:lpstr>Capítulo 3. Del Plan de manejo como estrategia de Gestión</vt:lpstr>
      <vt:lpstr>Capítulo IV. De los incentivos</vt:lpstr>
      <vt:lpstr>Capítulo V. De los incentivos</vt:lpstr>
      <vt:lpstr>Disposiciones</vt:lpstr>
      <vt:lpstr>Disposiciones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Pillajo</dc:creator>
  <cp:lastModifiedBy>Cecilia Pacheco S.</cp:lastModifiedBy>
  <cp:revision>36</cp:revision>
  <dcterms:created xsi:type="dcterms:W3CDTF">2021-10-13T19:14:17Z</dcterms:created>
  <dcterms:modified xsi:type="dcterms:W3CDTF">2023-01-10T03:16:41Z</dcterms:modified>
</cp:coreProperties>
</file>