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3C9"/>
    <a:srgbClr val="5A5A5A"/>
    <a:srgbClr val="565791"/>
    <a:srgbClr val="4B4C8A"/>
    <a:srgbClr val="BDBDBD"/>
    <a:srgbClr val="2C2D76"/>
    <a:srgbClr val="E9434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04977" y="3736638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>
                <a:solidFill>
                  <a:srgbClr val="4B4C8A"/>
                </a:solidFill>
                <a:latin typeface="Calibri Light"/>
              </a:rPr>
              <a:t>TRASPASOS 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PRESUPUESTARIOS</a:t>
            </a:r>
          </a:p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(NOVIEMBRE 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- 2022) </a:t>
            </a:r>
            <a:endParaRPr lang="es-EC" b="1" dirty="0">
              <a:solidFill>
                <a:srgbClr val="4B4C8A"/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ADMINISTRACIÓN GENERAL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501595" y="2402006"/>
            <a:ext cx="9226505" cy="15049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22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258.- Informe al legislativo.- El ejecutivo del gobierno autónomo descentralizado deberá informar al legislativo correspondiente, en la sesión más próxima, acerca de los traspasos que hubiere autorizado.</a:t>
            </a:r>
            <a:endParaRPr lang="es-EC" sz="22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07235" y="1310817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COOTAD</a:t>
            </a:r>
            <a:endParaRPr kumimoji="0" lang="es-EC" sz="32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9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44062" y="1332946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b="1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8418" y="1240477"/>
            <a:ext cx="10079633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2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Normas Técnicas de Ejecución y Traspasos Presupuestarios</a:t>
            </a:r>
          </a:p>
          <a:p>
            <a:pPr marL="182880" algn="ctr"/>
            <a:r>
              <a:rPr kumimoji="0" lang="es-EC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246000" y="1738648"/>
            <a:ext cx="11693452" cy="48450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cumplimiento a lo dispuesto en la Ordenanza PMU No.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006-2021,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  aprueba el Presupuesto General del Municipio del Distrito Metropolitano de Quito para el Ejercicio Presupuestario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2022,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efectos de cumplir con la disposición contenida en el artículo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258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 COOTAD, se procederá de la siguiente manera: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1.- Los delegados de los entes y unidades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desconcentradas,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deberán remitir la resolución de traspaso con los documentos de sustento a la Dirección Metropolitana Financiera hasta el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tercer día de cada mes; </a:t>
            </a:r>
            <a:endParaRPr lang="es-EC" sz="18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2.- Una 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Quito.</a:t>
            </a:r>
          </a:p>
        </p:txBody>
      </p:sp>
      <p:pic>
        <p:nvPicPr>
          <p:cNvPr id="10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02023" y="1238372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</a:t>
            </a:r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NOVIEMBRE</a:t>
            </a:r>
            <a:endParaRPr lang="es-EC" sz="3600" b="1" dirty="0" smtClean="0">
              <a:solidFill>
                <a:srgbClr val="4B4C8A"/>
              </a:solidFill>
              <a:latin typeface="Calibri Light"/>
            </a:endParaRPr>
          </a:p>
          <a:p>
            <a:pPr marL="182880"/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61617" y="6015831"/>
            <a:ext cx="11197086" cy="338554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600" b="1" dirty="0">
                <a:solidFill>
                  <a:schemeClr val="bg1"/>
                </a:solidFill>
              </a:rPr>
              <a:t>TOTAL TRASPASOS: </a:t>
            </a:r>
            <a:r>
              <a:rPr lang="es-EC" sz="1600" b="1" dirty="0" smtClean="0">
                <a:solidFill>
                  <a:schemeClr val="bg1"/>
                </a:solidFill>
              </a:rPr>
              <a:t>164</a:t>
            </a:r>
            <a:endParaRPr lang="es-EC" sz="1600" b="1" dirty="0">
              <a:solidFill>
                <a:srgbClr val="5A5A5A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973155"/>
              </p:ext>
            </p:extLst>
          </p:nvPr>
        </p:nvGraphicFramePr>
        <p:xfrm>
          <a:off x="172278" y="1944483"/>
          <a:ext cx="2808000" cy="2591996"/>
        </p:xfrm>
        <a:graphic>
          <a:graphicData uri="http://schemas.openxmlformats.org/drawingml/2006/table">
            <a:tbl>
              <a:tblPr/>
              <a:tblGrid>
                <a:gridCol w="1998554">
                  <a:extLst>
                    <a:ext uri="{9D8B030D-6E8A-4147-A177-3AD203B41FA5}">
                      <a16:colId xmlns:a16="http://schemas.microsoft.com/office/drawing/2014/main" val="454377207"/>
                    </a:ext>
                  </a:extLst>
                </a:gridCol>
                <a:gridCol w="809446">
                  <a:extLst>
                    <a:ext uri="{9D8B030D-6E8A-4147-A177-3AD203B41FA5}">
                      <a16:colId xmlns:a16="http://schemas.microsoft.com/office/drawing/2014/main" val="3031371418"/>
                    </a:ext>
                  </a:extLst>
                </a:gridCol>
              </a:tblGrid>
              <a:tr h="235636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3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C" sz="13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914007"/>
                  </a:ext>
                </a:extLst>
              </a:tr>
              <a:tr h="235636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ALCALDIA METROPOLITA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429085"/>
                  </a:ext>
                </a:extLst>
              </a:tr>
              <a:tr h="235636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CONCEJO METROPOLITAN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210868"/>
                  </a:ext>
                </a:extLst>
              </a:tr>
              <a:tr h="235636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CUERPO AGENTES CONT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177543"/>
                  </a:ext>
                </a:extLst>
              </a:tr>
              <a:tr h="235636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 DE INFORMATICA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976275"/>
                  </a:ext>
                </a:extLst>
              </a:tr>
              <a:tr h="235636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DE RASTRO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527478"/>
                  </a:ext>
                </a:extLst>
              </a:tr>
              <a:tr h="235636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 TERRIT HABITAT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548411"/>
                  </a:ext>
                </a:extLst>
              </a:tr>
              <a:tr h="235636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SECRETARIA AMBIENTE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934678"/>
                  </a:ext>
                </a:extLst>
              </a:tr>
              <a:tr h="235636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SECRETARIA COMUNICAC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883858"/>
                  </a:ext>
                </a:extLst>
              </a:tr>
              <a:tr h="235636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SECRETARIA SALUD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309625"/>
                  </a:ext>
                </a:extLst>
              </a:tr>
              <a:tr h="235636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kern="1200" dirty="0">
                          <a:solidFill>
                            <a:srgbClr val="5A5A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Dependencias: 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097507"/>
                  </a:ext>
                </a:extLst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198049"/>
              </p:ext>
            </p:extLst>
          </p:nvPr>
        </p:nvGraphicFramePr>
        <p:xfrm>
          <a:off x="3168425" y="1940521"/>
          <a:ext cx="2649280" cy="3528000"/>
        </p:xfrm>
        <a:graphic>
          <a:graphicData uri="http://schemas.openxmlformats.org/drawingml/2006/table">
            <a:tbl>
              <a:tblPr/>
              <a:tblGrid>
                <a:gridCol w="1764033">
                  <a:extLst>
                    <a:ext uri="{9D8B030D-6E8A-4147-A177-3AD203B41FA5}">
                      <a16:colId xmlns:a16="http://schemas.microsoft.com/office/drawing/2014/main" val="803904298"/>
                    </a:ext>
                  </a:extLst>
                </a:gridCol>
                <a:gridCol w="885247">
                  <a:extLst>
                    <a:ext uri="{9D8B030D-6E8A-4147-A177-3AD203B41FA5}">
                      <a16:colId xmlns:a16="http://schemas.microsoft.com/office/drawing/2014/main" val="1672294473"/>
                    </a:ext>
                  </a:extLst>
                </a:gridCol>
              </a:tblGrid>
              <a:tr h="2205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16664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GENERAL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83734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AG.COR.DIST.COMERCIO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42903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COLEGIO BENALCAZAR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672708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FERNANDEZ MADRID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966227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INCLUSION SOCI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94724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SECRE.GEN.COOR.TERRI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581732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CULTURA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820988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U.ES.TURISTICA MARIS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543571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UND PAT MUN SAN JOSÉ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507436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UNI.EDU.JULIO MORENO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7211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UNID.EDUC.QUITUMBE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159315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UNID.EDUC.SUCRE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992281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189862"/>
                  </a:ext>
                </a:extLst>
              </a:tr>
              <a:tr h="2205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014486"/>
                  </a:ext>
                </a:extLst>
              </a:tr>
              <a:tr h="22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46821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733482"/>
              </p:ext>
            </p:extLst>
          </p:nvPr>
        </p:nvGraphicFramePr>
        <p:xfrm>
          <a:off x="6060160" y="1940521"/>
          <a:ext cx="2808000" cy="3312000"/>
        </p:xfrm>
        <a:graphic>
          <a:graphicData uri="http://schemas.openxmlformats.org/drawingml/2006/table">
            <a:tbl>
              <a:tblPr/>
              <a:tblGrid>
                <a:gridCol w="1992035">
                  <a:extLst>
                    <a:ext uri="{9D8B030D-6E8A-4147-A177-3AD203B41FA5}">
                      <a16:colId xmlns:a16="http://schemas.microsoft.com/office/drawing/2014/main" val="1418859900"/>
                    </a:ext>
                  </a:extLst>
                </a:gridCol>
                <a:gridCol w="815965">
                  <a:extLst>
                    <a:ext uri="{9D8B030D-6E8A-4147-A177-3AD203B41FA5}">
                      <a16:colId xmlns:a16="http://schemas.microsoft.com/office/drawing/2014/main" val="1050520392"/>
                    </a:ext>
                  </a:extLst>
                </a:gridCol>
              </a:tblGrid>
              <a:tr h="2208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944438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AGENC.METROP.CONTROL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889056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FINANCIERA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452541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RECURSOS HUMANOS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345410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 EDUC RECRE DEP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084079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 MILENIO BICE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006925"/>
                  </a:ext>
                </a:extLst>
              </a:tr>
              <a:tr h="2208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179418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QUITUMBE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710399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TUMBACO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786251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332102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42920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SECRETARIA DE TICS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34415"/>
                  </a:ext>
                </a:extLst>
              </a:tr>
              <a:tr h="2208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912593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BIENEST. ANIM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046077"/>
                  </a:ext>
                </a:extLst>
              </a:tr>
              <a:tr h="2208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84255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50707"/>
              </p:ext>
            </p:extLst>
          </p:nvPr>
        </p:nvGraphicFramePr>
        <p:xfrm>
          <a:off x="9110613" y="1968199"/>
          <a:ext cx="2710326" cy="3708006"/>
        </p:xfrm>
        <a:graphic>
          <a:graphicData uri="http://schemas.openxmlformats.org/drawingml/2006/table">
            <a:tbl>
              <a:tblPr/>
              <a:tblGrid>
                <a:gridCol w="1875439">
                  <a:extLst>
                    <a:ext uri="{9D8B030D-6E8A-4147-A177-3AD203B41FA5}">
                      <a16:colId xmlns:a16="http://schemas.microsoft.com/office/drawing/2014/main" val="1495819866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3008300682"/>
                    </a:ext>
                  </a:extLst>
                </a:gridCol>
              </a:tblGrid>
              <a:tr h="218118"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175703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ELOY ALFAR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145" marR="7145" marT="7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390289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284425"/>
                  </a:ext>
                </a:extLst>
              </a:tr>
              <a:tr h="2181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2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612138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145" marR="7145" marT="7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771075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EQUINOCCIA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026205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692867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UN.ED.OSWALDO LOMBEY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553111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CENTRO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129531"/>
                  </a:ext>
                </a:extLst>
              </a:tr>
              <a:tr h="2181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5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608729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145" marR="7145" marT="7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689816"/>
                  </a:ext>
                </a:extLst>
              </a:tr>
              <a:tr h="2181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0874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145" marR="7145" marT="7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511206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ESCUELA ESPEJO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11702"/>
                  </a:ext>
                </a:extLst>
              </a:tr>
              <a:tr h="2181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2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178959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algn="l" fontAlgn="t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145" marR="7145" marT="7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424824"/>
                  </a:ext>
                </a:extLst>
              </a:tr>
              <a:tr h="2181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35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7145" marR="7145" marT="7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947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8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461</Words>
  <Application>Microsoft Office PowerPoint</Application>
  <PresentationFormat>Panorámica</PresentationFormat>
  <Paragraphs>93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Carlos David Moya Cepeda</cp:lastModifiedBy>
  <cp:revision>88</cp:revision>
  <dcterms:created xsi:type="dcterms:W3CDTF">2021-11-10T13:34:17Z</dcterms:created>
  <dcterms:modified xsi:type="dcterms:W3CDTF">2023-01-03T21:30:03Z</dcterms:modified>
</cp:coreProperties>
</file>