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324" r:id="rId6"/>
    <p:sldId id="317" r:id="rId7"/>
    <p:sldId id="331" r:id="rId8"/>
    <p:sldId id="329" r:id="rId9"/>
    <p:sldId id="309" r:id="rId10"/>
    <p:sldId id="320" r:id="rId11"/>
    <p:sldId id="330" r:id="rId12"/>
    <p:sldId id="319" r:id="rId13"/>
    <p:sldId id="327" r:id="rId14"/>
    <p:sldId id="328" r:id="rId15"/>
    <p:sldId id="258" r:id="rId16"/>
  </p:sldIdLst>
  <p:sldSz cx="12192000" cy="6858000"/>
  <p:notesSz cx="6797675" cy="9928225"/>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94712" autoAdjust="0"/>
  </p:normalViewPr>
  <p:slideViewPr>
    <p:cSldViewPr snapToGrid="0" snapToObjects="1">
      <p:cViewPr varScale="1">
        <p:scale>
          <a:sx n="67" d="100"/>
          <a:sy n="67" d="100"/>
        </p:scale>
        <p:origin x="40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5DEF31E-7F43-47F5-A62B-3C57FF9504A0}" type="datetimeFigureOut">
              <a:rPr lang="es-EC" smtClean="0"/>
              <a:pPr/>
              <a:t>10/1/2023</a:t>
            </a:fld>
            <a:endParaRPr lang="es-EC" dirty="0"/>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CF3E34C-5DA2-4A39-B9FE-82A6DD98FB1A}" type="slidenum">
              <a:rPr lang="es-EC" smtClean="0"/>
              <a:pPr/>
              <a:t>‹Nº›</a:t>
            </a:fld>
            <a:endParaRPr lang="es-EC" dirty="0"/>
          </a:p>
        </p:txBody>
      </p:sp>
    </p:spTree>
    <p:extLst>
      <p:ext uri="{BB962C8B-B14F-4D97-AF65-F5344CB8AC3E}">
        <p14:creationId xmlns:p14="http://schemas.microsoft.com/office/powerpoint/2010/main" val="16079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48AF6A0-5FAE-4F36-811E-7A4ED9E37CB6}" type="datetimeFigureOut">
              <a:rPr lang="es-EC" smtClean="0"/>
              <a:pPr/>
              <a:t>10/1/2023</a:t>
            </a:fld>
            <a:endParaRPr lang="es-EC" dirty="0"/>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980AA008-D95D-4FBF-832D-93AAE19A01E1}" type="slidenum">
              <a:rPr lang="es-EC" smtClean="0"/>
              <a:pPr/>
              <a:t>‹Nº›</a:t>
            </a:fld>
            <a:endParaRPr lang="es-EC" dirty="0"/>
          </a:p>
        </p:txBody>
      </p:sp>
    </p:spTree>
    <p:extLst>
      <p:ext uri="{BB962C8B-B14F-4D97-AF65-F5344CB8AC3E}">
        <p14:creationId xmlns:p14="http://schemas.microsoft.com/office/powerpoint/2010/main" val="398387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2E38E9CB-C5E4-D447-87EB-F9BE3040ECD0}" type="datetimeFigureOut">
              <a:rPr lang="es-ES_tradnl" smtClean="0"/>
              <a:pPr/>
              <a:t>10/01/2023</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2E38E9CB-C5E4-D447-87EB-F9BE3040ECD0}" type="datetimeFigureOut">
              <a:rPr lang="es-ES_tradnl" smtClean="0"/>
              <a:pPr/>
              <a:t>10/01/2023</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2E38E9CB-C5E4-D447-87EB-F9BE3040ECD0}" type="datetimeFigureOut">
              <a:rPr lang="es-ES_tradnl" smtClean="0"/>
              <a:pPr/>
              <a:t>10/01/2023</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2E38E9CB-C5E4-D447-87EB-F9BE3040ECD0}" type="datetimeFigureOut">
              <a:rPr lang="es-ES_tradnl" smtClean="0"/>
              <a:pPr/>
              <a:t>10/01/2023</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pPr/>
              <a:t>10/01/2023</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2E38E9CB-C5E4-D447-87EB-F9BE3040ECD0}" type="datetimeFigureOut">
              <a:rPr lang="es-ES_tradnl" smtClean="0"/>
              <a:pPr/>
              <a:t>10/01/2023</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2E38E9CB-C5E4-D447-87EB-F9BE3040ECD0}" type="datetimeFigureOut">
              <a:rPr lang="es-ES_tradnl" smtClean="0"/>
              <a:pPr/>
              <a:t>10/01/2023</a:t>
            </a:fld>
            <a:endParaRPr lang="es-ES_tradnl" dirty="0"/>
          </a:p>
        </p:txBody>
      </p:sp>
      <p:sp>
        <p:nvSpPr>
          <p:cNvPr id="8" name="Marcador de pie de página 7"/>
          <p:cNvSpPr>
            <a:spLocks noGrp="1"/>
          </p:cNvSpPr>
          <p:nvPr>
            <p:ph type="ftr" sz="quarter" idx="11"/>
          </p:nvPr>
        </p:nvSpPr>
        <p:spPr/>
        <p:txBody>
          <a:bodyPr/>
          <a:lstStyle/>
          <a:p>
            <a:endParaRPr lang="es-ES_tradnl" dirty="0"/>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fecha 2"/>
          <p:cNvSpPr>
            <a:spLocks noGrp="1"/>
          </p:cNvSpPr>
          <p:nvPr>
            <p:ph type="dt" sz="half" idx="10"/>
          </p:nvPr>
        </p:nvSpPr>
        <p:spPr/>
        <p:txBody>
          <a:bodyPr/>
          <a:lstStyle/>
          <a:p>
            <a:fld id="{2E38E9CB-C5E4-D447-87EB-F9BE3040ECD0}" type="datetimeFigureOut">
              <a:rPr lang="es-ES_tradnl" smtClean="0"/>
              <a:pPr/>
              <a:t>10/01/2023</a:t>
            </a:fld>
            <a:endParaRPr lang="es-ES_tradnl" dirty="0"/>
          </a:p>
        </p:txBody>
      </p:sp>
      <p:sp>
        <p:nvSpPr>
          <p:cNvPr id="4" name="Marcador de pie de página 3"/>
          <p:cNvSpPr>
            <a:spLocks noGrp="1"/>
          </p:cNvSpPr>
          <p:nvPr>
            <p:ph type="ftr" sz="quarter" idx="11"/>
          </p:nvPr>
        </p:nvSpPr>
        <p:spPr/>
        <p:txBody>
          <a:bodyPr/>
          <a:lstStyle/>
          <a:p>
            <a:endParaRPr lang="es-ES_tradnl" dirty="0"/>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pPr/>
              <a:t>10/01/2023</a:t>
            </a:fld>
            <a:endParaRPr lang="es-ES_tradnl" dirty="0"/>
          </a:p>
        </p:txBody>
      </p:sp>
      <p:sp>
        <p:nvSpPr>
          <p:cNvPr id="3" name="Marcador de pie de página 2"/>
          <p:cNvSpPr>
            <a:spLocks noGrp="1"/>
          </p:cNvSpPr>
          <p:nvPr>
            <p:ph type="ftr" sz="quarter" idx="11"/>
          </p:nvPr>
        </p:nvSpPr>
        <p:spPr/>
        <p:txBody>
          <a:bodyPr/>
          <a:lstStyle/>
          <a:p>
            <a:endParaRPr lang="es-ES_tradnl" dirty="0"/>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pPr/>
              <a:t>10/01/2023</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S_tradnl"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pPr/>
              <a:t>10/01/2023</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pPr/>
              <a:t>10/01/2023</a:t>
            </a:fld>
            <a:endParaRPr lang="es-ES_tradn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omunicado-interno-okkportada.jpg"/>
          <p:cNvPicPr>
            <a:picLocks noChangeAspect="1"/>
          </p:cNvPicPr>
          <p:nvPr/>
        </p:nvPicPr>
        <p:blipFill>
          <a:blip r:embed="rId2"/>
          <a:stretch>
            <a:fillRect/>
          </a:stretch>
        </p:blipFill>
        <p:spPr>
          <a:xfrm>
            <a:off x="71120" y="1148080"/>
            <a:ext cx="12192000" cy="6858000"/>
          </a:xfrm>
          <a:prstGeom prst="rect">
            <a:avLst/>
          </a:prstGeom>
        </p:spPr>
      </p:pic>
      <p:sp>
        <p:nvSpPr>
          <p:cNvPr id="2" name="Subtítulo 2">
            <a:extLst>
              <a:ext uri="{FF2B5EF4-FFF2-40B4-BE49-F238E27FC236}">
                <a16:creationId xmlns:a16="http://schemas.microsoft.com/office/drawing/2014/main" xmlns="" id="{46B367F0-1CD7-BF2F-870A-C574EC9AC561}"/>
              </a:ext>
            </a:extLst>
          </p:cNvPr>
          <p:cNvSpPr>
            <a:spLocks noGrp="1"/>
          </p:cNvSpPr>
          <p:nvPr>
            <p:ph type="subTitle" idx="1"/>
          </p:nvPr>
        </p:nvSpPr>
        <p:spPr>
          <a:xfrm>
            <a:off x="1449101" y="1160169"/>
            <a:ext cx="9533988" cy="1490443"/>
          </a:xfrm>
        </p:spPr>
        <p:txBody>
          <a:bodyPr>
            <a:normAutofit fontScale="70000" lnSpcReduction="20000"/>
          </a:bodyPr>
          <a:lstStyle/>
          <a:p>
            <a:r>
              <a:rPr lang="es-EC" sz="3800" dirty="0"/>
              <a:t> </a:t>
            </a:r>
            <a:r>
              <a:rPr lang="es-EC" sz="6900" b="1" dirty="0"/>
              <a:t>PLAN DE CONTINGENCIA ANTE ERUPCIÓN DEL VOLCÁN COTOPAXI</a:t>
            </a:r>
          </a:p>
        </p:txBody>
      </p:sp>
    </p:spTree>
    <p:extLst>
      <p:ext uri="{BB962C8B-B14F-4D97-AF65-F5344CB8AC3E}">
        <p14:creationId xmlns:p14="http://schemas.microsoft.com/office/powerpoint/2010/main" val="1681692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a:spLocks noGrp="1"/>
          </p:cNvSpPr>
          <p:nvPr>
            <p:ph type="subTitle" idx="1"/>
          </p:nvPr>
        </p:nvSpPr>
        <p:spPr>
          <a:xfrm>
            <a:off x="100014" y="284611"/>
            <a:ext cx="11601450" cy="5727230"/>
          </a:xfrm>
        </p:spPr>
        <p:txBody>
          <a:bodyPr>
            <a:normAutofit/>
          </a:bodyPr>
          <a:lstStyle/>
          <a:p>
            <a:r>
              <a:rPr lang="es-EC" sz="2600" b="1" dirty="0">
                <a:solidFill>
                  <a:schemeClr val="tx1"/>
                </a:solidFill>
                <a:sym typeface="Wingdings" panose="05000000000000000000" pitchFamily="2" charset="2"/>
              </a:rPr>
              <a:t>Acciones de preparación en marcha</a:t>
            </a:r>
          </a:p>
          <a:p>
            <a:pPr marL="342900" indent="-342900" algn="just">
              <a:lnSpc>
                <a:spcPct val="100000"/>
              </a:lnSpc>
              <a:spcBef>
                <a:spcPts val="600"/>
              </a:spcBef>
              <a:spcAft>
                <a:spcPts val="600"/>
              </a:spcAft>
              <a:buFont typeface="Wingdings" panose="05000000000000000000" pitchFamily="2" charset="2"/>
              <a:buChar char="ü"/>
            </a:pPr>
            <a:r>
              <a:rPr lang="es-EC" dirty="0">
                <a:sym typeface="Wingdings" panose="05000000000000000000" pitchFamily="2" charset="2"/>
              </a:rPr>
              <a:t>Campaña de reducción de consumos y promoción de una cultura de consumo responsable del agua</a:t>
            </a:r>
          </a:p>
          <a:p>
            <a:pPr marL="342900" indent="-342900" algn="just">
              <a:lnSpc>
                <a:spcPct val="100000"/>
              </a:lnSpc>
              <a:spcBef>
                <a:spcPts val="600"/>
              </a:spcBef>
              <a:spcAft>
                <a:spcPts val="600"/>
              </a:spcAft>
              <a:buFont typeface="Wingdings" panose="05000000000000000000" pitchFamily="2" charset="2"/>
              <a:buChar char="ü"/>
            </a:pPr>
            <a:r>
              <a:rPr lang="es-EC" dirty="0">
                <a:sym typeface="Wingdings" panose="05000000000000000000" pitchFamily="2" charset="2"/>
              </a:rPr>
              <a:t>Recuperación de la cota del embalse La Mica para aumentar la capacidad de reserva existente actualmente con fines de mejorar la resiliencia del sistema (acciones operativas entre sistemas agua potable existentes)  </a:t>
            </a:r>
          </a:p>
          <a:p>
            <a:pPr marL="342900" indent="-342900" algn="just">
              <a:lnSpc>
                <a:spcPct val="100000"/>
              </a:lnSpc>
              <a:spcBef>
                <a:spcPts val="600"/>
              </a:spcBef>
              <a:spcAft>
                <a:spcPts val="600"/>
              </a:spcAft>
              <a:buFont typeface="Wingdings" panose="05000000000000000000" pitchFamily="2" charset="2"/>
              <a:buChar char="ü"/>
            </a:pPr>
            <a:r>
              <a:rPr lang="es-EC" dirty="0">
                <a:sym typeface="Wingdings" panose="05000000000000000000" pitchFamily="2" charset="2"/>
              </a:rPr>
              <a:t>Mantenimiento constante y programado de las estructuras captaciones de quebradas, sumideros y alcantarillados.  </a:t>
            </a:r>
          </a:p>
          <a:p>
            <a:pPr marL="800100" lvl="1" indent="-342900" algn="just">
              <a:buFont typeface="Wingdings" panose="05000000000000000000" pitchFamily="2" charset="2"/>
              <a:buChar char="ü"/>
            </a:pPr>
            <a:r>
              <a:rPr lang="es-ES" dirty="0">
                <a:sym typeface="Wingdings" panose="05000000000000000000" pitchFamily="2" charset="2"/>
              </a:rPr>
              <a:t>En el año 2022 se realizó la limpieza semestral de 138 estructuras de captación, desalojando un volumen de 35.000m3 de material.</a:t>
            </a:r>
          </a:p>
          <a:p>
            <a:pPr marL="800100" lvl="1" indent="-342900" algn="just">
              <a:buFont typeface="Wingdings" panose="05000000000000000000" pitchFamily="2" charset="2"/>
              <a:buChar char="ü"/>
            </a:pPr>
            <a:r>
              <a:rPr lang="es-ES" dirty="0">
                <a:sym typeface="Wingdings" panose="05000000000000000000" pitchFamily="2" charset="2"/>
              </a:rPr>
              <a:t>En el mismo año se realizó la limpieza de 100.000 sumideros con un equivalente de 16.000m3 de material desalojado.</a:t>
            </a:r>
            <a:endParaRPr lang="es-EC" dirty="0">
              <a:sym typeface="Wingdings" panose="05000000000000000000" pitchFamily="2" charset="2"/>
            </a:endParaRPr>
          </a:p>
          <a:p>
            <a:pPr marL="342900" indent="-342900" algn="just">
              <a:lnSpc>
                <a:spcPct val="100000"/>
              </a:lnSpc>
              <a:spcBef>
                <a:spcPts val="600"/>
              </a:spcBef>
              <a:spcAft>
                <a:spcPts val="600"/>
              </a:spcAft>
              <a:buFont typeface="Wingdings" panose="05000000000000000000" pitchFamily="2" charset="2"/>
              <a:buChar char="ü"/>
            </a:pPr>
            <a:r>
              <a:rPr lang="es-EC" dirty="0">
                <a:sym typeface="Wingdings" panose="05000000000000000000" pitchFamily="2" charset="2"/>
              </a:rPr>
              <a:t>Contratos vigentes para mantenimiento de estructuras de captaciones en Quebradas </a:t>
            </a:r>
          </a:p>
          <a:p>
            <a:pPr marL="342900" indent="-342900" algn="just">
              <a:lnSpc>
                <a:spcPct val="100000"/>
              </a:lnSpc>
              <a:spcBef>
                <a:spcPts val="600"/>
              </a:spcBef>
              <a:spcAft>
                <a:spcPts val="600"/>
              </a:spcAft>
              <a:buFont typeface="Wingdings" panose="05000000000000000000" pitchFamily="2" charset="2"/>
              <a:buChar char="ü"/>
            </a:pPr>
            <a:r>
              <a:rPr lang="es-EC" dirty="0">
                <a:sym typeface="Wingdings" panose="05000000000000000000" pitchFamily="2" charset="2"/>
              </a:rPr>
              <a:t>Contratos vigentes para limpiezas de sumideros y estructuras especiales</a:t>
            </a:r>
          </a:p>
          <a:p>
            <a:endParaRPr lang="es-EC" dirty="0">
              <a:solidFill>
                <a:schemeClr val="tx1"/>
              </a:solidFill>
            </a:endParaRPr>
          </a:p>
        </p:txBody>
      </p:sp>
    </p:spTree>
    <p:extLst>
      <p:ext uri="{BB962C8B-B14F-4D97-AF65-F5344CB8AC3E}">
        <p14:creationId xmlns:p14="http://schemas.microsoft.com/office/powerpoint/2010/main" val="116767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a:spLocks noGrp="1"/>
          </p:cNvSpPr>
          <p:nvPr>
            <p:ph type="subTitle" idx="1"/>
          </p:nvPr>
        </p:nvSpPr>
        <p:spPr>
          <a:xfrm>
            <a:off x="100014" y="284611"/>
            <a:ext cx="11601450" cy="5727230"/>
          </a:xfrm>
        </p:spPr>
        <p:txBody>
          <a:bodyPr>
            <a:normAutofit/>
          </a:bodyPr>
          <a:lstStyle/>
          <a:p>
            <a:r>
              <a:rPr lang="es-EC" sz="3200" b="1" dirty="0">
                <a:solidFill>
                  <a:schemeClr val="tx1"/>
                </a:solidFill>
                <a:sym typeface="Wingdings" panose="05000000000000000000" pitchFamily="2" charset="2"/>
              </a:rPr>
              <a:t>Acciones para mejorar la redundancia de los sistemas</a:t>
            </a:r>
          </a:p>
          <a:p>
            <a:endParaRPr lang="es-EC" sz="600" dirty="0">
              <a:sym typeface="Wingdings" panose="05000000000000000000" pitchFamily="2" charset="2"/>
            </a:endParaRPr>
          </a:p>
          <a:p>
            <a:pPr marL="342900" indent="-342900" algn="just">
              <a:buFont typeface="Wingdings" panose="05000000000000000000" pitchFamily="2" charset="2"/>
              <a:buChar char="ü"/>
            </a:pPr>
            <a:r>
              <a:rPr lang="es-ES" dirty="0">
                <a:sym typeface="Wingdings" panose="05000000000000000000" pitchFamily="2" charset="2"/>
              </a:rPr>
              <a:t>Inicio de diseños para mejorar la capacidad de la Planta de Tratamiento de Agua Potable “El Troje”. De 750 l/s a 1500 l/s con una inversión de $ 650.000</a:t>
            </a:r>
          </a:p>
          <a:p>
            <a:pPr marL="342900" indent="-342900" algn="just">
              <a:buFont typeface="Wingdings" panose="05000000000000000000" pitchFamily="2" charset="2"/>
              <a:buChar char="ü"/>
            </a:pPr>
            <a:r>
              <a:rPr lang="es-ES" dirty="0">
                <a:sym typeface="Wingdings" panose="05000000000000000000" pitchFamily="2" charset="2"/>
              </a:rPr>
              <a:t>Inicio de licitación de obras para aumentar la capacidad de la Planta de Tratamiento de Agua Potable “Bellavista”. De 3000 l/s a 3750 l/s con una inversión de $ 7 millones.</a:t>
            </a:r>
          </a:p>
          <a:p>
            <a:pPr marL="342900" indent="-342900" algn="just">
              <a:buFont typeface="Wingdings" panose="05000000000000000000" pitchFamily="2" charset="2"/>
              <a:buChar char="ü"/>
            </a:pPr>
            <a:r>
              <a:rPr lang="es-ES" dirty="0">
                <a:sym typeface="Wingdings" panose="05000000000000000000" pitchFamily="2" charset="2"/>
              </a:rPr>
              <a:t>Inicio de la construcción del Proyecto de conducción </a:t>
            </a:r>
            <a:r>
              <a:rPr lang="es-ES" dirty="0" err="1">
                <a:sym typeface="Wingdings" panose="05000000000000000000" pitchFamily="2" charset="2"/>
              </a:rPr>
              <a:t>Paluguillo</a:t>
            </a:r>
            <a:r>
              <a:rPr lang="es-ES" dirty="0">
                <a:sym typeface="Wingdings" panose="05000000000000000000" pitchFamily="2" charset="2"/>
              </a:rPr>
              <a:t>- Calderón 40 Km y nueva Planta de Tratamiento de Agua Potable Calderón (650 l/s), con una inversión de $ 120 millones próximos 3 años.</a:t>
            </a:r>
          </a:p>
          <a:p>
            <a:pPr marL="342900" indent="-342900" algn="just">
              <a:buFont typeface="Wingdings" panose="05000000000000000000" pitchFamily="2" charset="2"/>
              <a:buChar char="ü"/>
            </a:pPr>
            <a:r>
              <a:rPr lang="es-ES" dirty="0">
                <a:sym typeface="Wingdings" panose="05000000000000000000" pitchFamily="2" charset="2"/>
              </a:rPr>
              <a:t>Intervención en el bombeo del Sistema Papallacta Integrado que fue afectado por </a:t>
            </a:r>
            <a:r>
              <a:rPr lang="es-ES" dirty="0" err="1">
                <a:sym typeface="Wingdings" panose="05000000000000000000" pitchFamily="2" charset="2"/>
              </a:rPr>
              <a:t>Technomacro</a:t>
            </a:r>
            <a:r>
              <a:rPr lang="es-ES" dirty="0">
                <a:sym typeface="Wingdings" panose="05000000000000000000" pitchFamily="2" charset="2"/>
              </a:rPr>
              <a:t>, al momento se ha recuperado 2 de las 5 líneas de bombeo y se está trabajando en la tercera. Se está contratando un estudio para la recuperación integral del Sistema.</a:t>
            </a:r>
          </a:p>
          <a:p>
            <a:pPr marL="342900" indent="-342900" algn="just">
              <a:buFont typeface="Wingdings" panose="05000000000000000000" pitchFamily="2" charset="2"/>
              <a:buChar char="ü"/>
            </a:pPr>
            <a:r>
              <a:rPr lang="es-EC" dirty="0">
                <a:sym typeface="Wingdings" panose="05000000000000000000" pitchFamily="2" charset="2"/>
              </a:rPr>
              <a:t>Optimización de los sistemas de bombeo de los pozos para incrementar el caudal de 350 l/s a 692 l/s. Estos pozos se utilizan como reserva estratégica en todo el DMQ.</a:t>
            </a:r>
          </a:p>
          <a:p>
            <a:pPr marL="342900" indent="-342900" algn="just">
              <a:buFont typeface="Wingdings" panose="05000000000000000000" pitchFamily="2" charset="2"/>
              <a:buChar char="ü"/>
            </a:pPr>
            <a:endParaRPr lang="es-ES" dirty="0">
              <a:sym typeface="Wingdings" panose="05000000000000000000" pitchFamily="2" charset="2"/>
            </a:endParaRPr>
          </a:p>
          <a:p>
            <a:pPr marL="342900" indent="-342900" algn="just">
              <a:buFont typeface="Wingdings" panose="05000000000000000000" pitchFamily="2" charset="2"/>
              <a:buChar char="ü"/>
            </a:pPr>
            <a:endParaRPr lang="es-EC" dirty="0">
              <a:sym typeface="Wingdings" panose="05000000000000000000" pitchFamily="2" charset="2"/>
            </a:endParaRPr>
          </a:p>
          <a:p>
            <a:pPr marL="342900" indent="-342900" algn="just">
              <a:buFont typeface="Wingdings" panose="05000000000000000000" pitchFamily="2" charset="2"/>
              <a:buChar char="ü"/>
            </a:pPr>
            <a:endParaRPr lang="es-EC" dirty="0">
              <a:solidFill>
                <a:schemeClr val="tx1"/>
              </a:solidFill>
              <a:sym typeface="Wingdings" panose="05000000000000000000" pitchFamily="2" charset="2"/>
            </a:endParaRPr>
          </a:p>
          <a:p>
            <a:pPr marL="800100" lvl="1" indent="-342900" algn="l">
              <a:buFont typeface="Wingdings" panose="05000000000000000000" pitchFamily="2" charset="2"/>
              <a:buChar char="ü"/>
            </a:pPr>
            <a:endParaRPr lang="es-EC" dirty="0">
              <a:solidFill>
                <a:schemeClr val="tx1"/>
              </a:solidFill>
              <a:sym typeface="Wingdings" panose="05000000000000000000" pitchFamily="2" charset="2"/>
            </a:endParaRPr>
          </a:p>
          <a:p>
            <a:endParaRPr lang="es-EC" dirty="0">
              <a:solidFill>
                <a:schemeClr val="tx1"/>
              </a:solidFill>
            </a:endParaRPr>
          </a:p>
        </p:txBody>
      </p:sp>
    </p:spTree>
    <p:extLst>
      <p:ext uri="{BB962C8B-B14F-4D97-AF65-F5344CB8AC3E}">
        <p14:creationId xmlns:p14="http://schemas.microsoft.com/office/powerpoint/2010/main" val="263818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omunicado-interno-okk-final.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304800"/>
            <a:ext cx="8086725" cy="5495925"/>
          </a:xfrm>
          <a:prstGeom prst="rect">
            <a:avLst/>
          </a:prstGeom>
        </p:spPr>
      </p:pic>
      <p:sp>
        <p:nvSpPr>
          <p:cNvPr id="6" name="Rectángulo 5"/>
          <p:cNvSpPr/>
          <p:nvPr/>
        </p:nvSpPr>
        <p:spPr>
          <a:xfrm>
            <a:off x="6900864" y="2448944"/>
            <a:ext cx="5000624" cy="3139321"/>
          </a:xfrm>
          <a:prstGeom prst="rect">
            <a:avLst/>
          </a:prstGeom>
          <a:ln w="19050">
            <a:solidFill>
              <a:schemeClr val="tx1"/>
            </a:solidFill>
          </a:ln>
        </p:spPr>
        <p:txBody>
          <a:bodyPr wrap="square">
            <a:spAutoFit/>
          </a:bodyPr>
          <a:lstStyle/>
          <a:p>
            <a:r>
              <a:rPr lang="es-EC" sz="2200" b="1" dirty="0"/>
              <a:t>No se reportan novedades en los sistemas de agua potable y saneamiento</a:t>
            </a:r>
            <a:r>
              <a:rPr lang="es-EC" sz="2200" dirty="0"/>
              <a:t>. </a:t>
            </a:r>
          </a:p>
          <a:p>
            <a:r>
              <a:rPr lang="es-EC" sz="2200" dirty="0"/>
              <a:t>Las plantas de tratamiento están operando con normalidad. La infraestructura principal de las plantas están protegidas ante caída de ceniza y se realizan acciones operativas en las plantas para garantizar la calidad de agua a ser distribuida al DMQ.</a:t>
            </a:r>
          </a:p>
        </p:txBody>
      </p:sp>
    </p:spTree>
    <p:extLst>
      <p:ext uri="{BB962C8B-B14F-4D97-AF65-F5344CB8AC3E}">
        <p14:creationId xmlns:p14="http://schemas.microsoft.com/office/powerpoint/2010/main" val="32152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070544"/>
            <a:ext cx="5915025" cy="4448175"/>
          </a:xfrm>
          <a:prstGeom prst="rect">
            <a:avLst/>
          </a:prstGeom>
        </p:spPr>
      </p:pic>
      <p:pic>
        <p:nvPicPr>
          <p:cNvPr id="3" name="Imagen 2"/>
          <p:cNvPicPr>
            <a:picLocks noChangeAspect="1"/>
          </p:cNvPicPr>
          <p:nvPr/>
        </p:nvPicPr>
        <p:blipFill>
          <a:blip r:embed="rId3"/>
          <a:stretch>
            <a:fillRect/>
          </a:stretch>
        </p:blipFill>
        <p:spPr>
          <a:xfrm>
            <a:off x="6204609" y="87058"/>
            <a:ext cx="5310163" cy="6568152"/>
          </a:xfrm>
          <a:prstGeom prst="rect">
            <a:avLst/>
          </a:prstGeom>
        </p:spPr>
      </p:pic>
      <p:pic>
        <p:nvPicPr>
          <p:cNvPr id="5" name="Imagen 4"/>
          <p:cNvPicPr>
            <a:picLocks noChangeAspect="1"/>
          </p:cNvPicPr>
          <p:nvPr/>
        </p:nvPicPr>
        <p:blipFill>
          <a:blip r:embed="rId4"/>
          <a:stretch>
            <a:fillRect/>
          </a:stretch>
        </p:blipFill>
        <p:spPr>
          <a:xfrm>
            <a:off x="5599747" y="2872994"/>
            <a:ext cx="6409373" cy="3739451"/>
          </a:xfrm>
          <a:prstGeom prst="rect">
            <a:avLst/>
          </a:prstGeom>
        </p:spPr>
      </p:pic>
      <p:sp>
        <p:nvSpPr>
          <p:cNvPr id="6" name="Rectángulo 5"/>
          <p:cNvSpPr/>
          <p:nvPr/>
        </p:nvSpPr>
        <p:spPr>
          <a:xfrm>
            <a:off x="5915025" y="4925568"/>
            <a:ext cx="3960495" cy="3335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96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6"/>
            <a:ext cx="2519363" cy="3492500"/>
          </a:xfrm>
        </p:spPr>
        <p:txBody>
          <a:bodyPr>
            <a:normAutofit/>
          </a:bodyPr>
          <a:lstStyle/>
          <a:p>
            <a:pPr algn="ctr"/>
            <a:r>
              <a:rPr lang="es-ES" sz="3200" b="1" dirty="0" smtClean="0"/>
              <a:t>Plan de Contingencia de EPMAPS Ante Erupción del Volcán Cotopaxi</a:t>
            </a:r>
            <a:endParaRPr lang="es-EC" sz="3200" b="1" dirty="0"/>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b="2080"/>
          <a:stretch/>
        </p:blipFill>
        <p:spPr>
          <a:xfrm>
            <a:off x="5196418" y="365124"/>
            <a:ext cx="4747682" cy="6052623"/>
          </a:xfrm>
          <a:ln>
            <a:solidFill>
              <a:schemeClr val="tx1"/>
            </a:solidFill>
          </a:ln>
        </p:spPr>
      </p:pic>
      <p:sp>
        <p:nvSpPr>
          <p:cNvPr id="5" name="Título 1"/>
          <p:cNvSpPr txBox="1">
            <a:spLocks/>
          </p:cNvSpPr>
          <p:nvPr/>
        </p:nvSpPr>
        <p:spPr>
          <a:xfrm>
            <a:off x="838198" y="3857626"/>
            <a:ext cx="2519363" cy="177430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Bef>
                <a:spcPts val="600"/>
              </a:spcBef>
              <a:spcAft>
                <a:spcPts val="600"/>
              </a:spcAft>
              <a:buFont typeface="Arial" panose="020B0604020202020204" pitchFamily="34" charset="0"/>
              <a:buChar char="•"/>
            </a:pPr>
            <a:r>
              <a:rPr lang="es-ES" sz="2400" b="1" dirty="0" smtClean="0"/>
              <a:t>Escenarios 1 a 4 de pequeño a muy grave</a:t>
            </a:r>
          </a:p>
          <a:p>
            <a:pPr marL="342900" indent="-342900">
              <a:lnSpc>
                <a:spcPct val="100000"/>
              </a:lnSpc>
              <a:spcBef>
                <a:spcPts val="600"/>
              </a:spcBef>
              <a:spcAft>
                <a:spcPts val="600"/>
              </a:spcAft>
              <a:buFont typeface="Arial" panose="020B0604020202020204" pitchFamily="34" charset="0"/>
              <a:buChar char="•"/>
            </a:pPr>
            <a:r>
              <a:rPr lang="es-ES" sz="2400" b="1" dirty="0" smtClean="0"/>
              <a:t>Caída de Cenizas y </a:t>
            </a:r>
            <a:r>
              <a:rPr lang="es-ES" sz="2400" b="1" dirty="0" err="1" smtClean="0"/>
              <a:t>Lahares</a:t>
            </a:r>
            <a:endParaRPr lang="es-EC" sz="2400" b="1" dirty="0"/>
          </a:p>
        </p:txBody>
      </p:sp>
    </p:spTree>
    <p:extLst>
      <p:ext uri="{BB962C8B-B14F-4D97-AF65-F5344CB8AC3E}">
        <p14:creationId xmlns:p14="http://schemas.microsoft.com/office/powerpoint/2010/main" val="332744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28625" y="0"/>
            <a:ext cx="10658902" cy="6479375"/>
          </a:xfrm>
          <a:prstGeom prst="rect">
            <a:avLst/>
          </a:prstGeom>
        </p:spPr>
      </p:pic>
      <p:sp>
        <p:nvSpPr>
          <p:cNvPr id="4" name="CuadroTexto 3"/>
          <p:cNvSpPr txBox="1"/>
          <p:nvPr/>
        </p:nvSpPr>
        <p:spPr>
          <a:xfrm>
            <a:off x="6141493" y="135059"/>
            <a:ext cx="5677467" cy="492443"/>
          </a:xfrm>
          <a:prstGeom prst="rect">
            <a:avLst/>
          </a:prstGeom>
          <a:noFill/>
        </p:spPr>
        <p:txBody>
          <a:bodyPr wrap="square" rtlCol="0">
            <a:spAutoFit/>
          </a:bodyPr>
          <a:lstStyle/>
          <a:p>
            <a:r>
              <a:rPr lang="es-ES" sz="2600" b="1" dirty="0"/>
              <a:t>ESQUEMA SISTEMA DE AGUA POTABLE</a:t>
            </a:r>
            <a:endParaRPr lang="es-EC" sz="2600" b="1" dirty="0"/>
          </a:p>
        </p:txBody>
      </p:sp>
      <p:sp>
        <p:nvSpPr>
          <p:cNvPr id="3" name="CuadroTexto 2"/>
          <p:cNvSpPr txBox="1"/>
          <p:nvPr/>
        </p:nvSpPr>
        <p:spPr>
          <a:xfrm>
            <a:off x="8786813" y="1600200"/>
            <a:ext cx="1899385" cy="369332"/>
          </a:xfrm>
          <a:prstGeom prst="rect">
            <a:avLst/>
          </a:prstGeom>
          <a:noFill/>
        </p:spPr>
        <p:txBody>
          <a:bodyPr wrap="square" rtlCol="0">
            <a:spAutoFit/>
          </a:bodyPr>
          <a:lstStyle/>
          <a:p>
            <a:r>
              <a:rPr lang="es-ES" dirty="0" smtClean="0"/>
              <a:t>Q Total = 6.750 L/s</a:t>
            </a:r>
            <a:endParaRPr lang="es-EC" dirty="0"/>
          </a:p>
        </p:txBody>
      </p:sp>
    </p:spTree>
    <p:extLst>
      <p:ext uri="{BB962C8B-B14F-4D97-AF65-F5344CB8AC3E}">
        <p14:creationId xmlns:p14="http://schemas.microsoft.com/office/powerpoint/2010/main" val="251351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46727" y="124997"/>
            <a:ext cx="8440615" cy="716251"/>
          </a:xfrm>
        </p:spPr>
        <p:txBody>
          <a:bodyPr/>
          <a:lstStyle/>
          <a:p>
            <a:r>
              <a:rPr lang="es-EC" dirty="0"/>
              <a:t>* </a:t>
            </a:r>
            <a:r>
              <a:rPr lang="es-EC" sz="3323" dirty="0"/>
              <a:t>Posibles afectaciones del volcán Cotopaxi</a:t>
            </a:r>
            <a:endParaRPr lang="es-EC" dirty="0"/>
          </a:p>
        </p:txBody>
      </p:sp>
      <p:pic>
        <p:nvPicPr>
          <p:cNvPr id="8" name="Marcador de contenido 3"/>
          <p:cNvPicPr>
            <a:picLocks noChangeAspect="1"/>
          </p:cNvPicPr>
          <p:nvPr/>
        </p:nvPicPr>
        <p:blipFill rotWithShape="1">
          <a:blip r:embed="rId2"/>
          <a:srcRect l="10732" t="17391" r="14278" b="11594"/>
          <a:stretch/>
        </p:blipFill>
        <p:spPr>
          <a:xfrm>
            <a:off x="387753" y="745998"/>
            <a:ext cx="11129961" cy="5863354"/>
          </a:xfrm>
          <a:prstGeom prst="rect">
            <a:avLst/>
          </a:prstGeom>
          <a:ln>
            <a:noFill/>
          </a:ln>
          <a:effectLst>
            <a:outerShdw blurRad="190500" algn="tl" rotWithShape="0">
              <a:srgbClr val="000000">
                <a:alpha val="70000"/>
              </a:srgbClr>
            </a:outerShdw>
          </a:effectLst>
        </p:spPr>
      </p:pic>
      <p:sp>
        <p:nvSpPr>
          <p:cNvPr id="2" name="Rectángulo 1"/>
          <p:cNvSpPr/>
          <p:nvPr/>
        </p:nvSpPr>
        <p:spPr>
          <a:xfrm>
            <a:off x="8602980" y="2880360"/>
            <a:ext cx="647700" cy="182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600" dirty="0"/>
              <a:t>PTAP EL TROJE</a:t>
            </a:r>
            <a:endParaRPr lang="es-EC" sz="600" dirty="0"/>
          </a:p>
        </p:txBody>
      </p:sp>
      <p:sp>
        <p:nvSpPr>
          <p:cNvPr id="5" name="Rectángulo 4"/>
          <p:cNvSpPr/>
          <p:nvPr/>
        </p:nvSpPr>
        <p:spPr>
          <a:xfrm>
            <a:off x="9374505" y="4206211"/>
            <a:ext cx="647700" cy="182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600" dirty="0"/>
              <a:t>PTAP EL PUENGASI</a:t>
            </a:r>
            <a:endParaRPr lang="es-EC" sz="600" dirty="0"/>
          </a:p>
        </p:txBody>
      </p:sp>
      <p:sp>
        <p:nvSpPr>
          <p:cNvPr id="6" name="Rectángulo 5"/>
          <p:cNvSpPr/>
          <p:nvPr/>
        </p:nvSpPr>
        <p:spPr>
          <a:xfrm>
            <a:off x="10555605" y="5033010"/>
            <a:ext cx="647700" cy="182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600" dirty="0"/>
              <a:t>PTAP BELLAVISTA</a:t>
            </a:r>
            <a:endParaRPr lang="es-EC" sz="600" dirty="0"/>
          </a:p>
        </p:txBody>
      </p:sp>
      <p:sp>
        <p:nvSpPr>
          <p:cNvPr id="7" name="Rectángulo 6"/>
          <p:cNvSpPr/>
          <p:nvPr/>
        </p:nvSpPr>
        <p:spPr>
          <a:xfrm>
            <a:off x="8431530" y="3586235"/>
            <a:ext cx="647700" cy="182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600" dirty="0"/>
              <a:t>PTAP CONOCOTO</a:t>
            </a:r>
            <a:endParaRPr lang="es-EC" sz="600" dirty="0"/>
          </a:p>
        </p:txBody>
      </p:sp>
    </p:spTree>
    <p:extLst>
      <p:ext uri="{BB962C8B-B14F-4D97-AF65-F5344CB8AC3E}">
        <p14:creationId xmlns:p14="http://schemas.microsoft.com/office/powerpoint/2010/main" val="192529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78891" y="98417"/>
            <a:ext cx="8974361" cy="683249"/>
          </a:xfrm>
        </p:spPr>
        <p:txBody>
          <a:bodyPr>
            <a:normAutofit fontScale="85000" lnSpcReduction="10000"/>
          </a:bodyPr>
          <a:lstStyle/>
          <a:p>
            <a:r>
              <a:rPr lang="es-EC" sz="3323" dirty="0"/>
              <a:t>Construcción de obras de mitigación del riesgo 2015 -2018</a:t>
            </a:r>
            <a:endParaRPr lang="es-EC" dirty="0">
              <a:solidFill>
                <a:schemeClr val="tx1"/>
              </a:solidFill>
            </a:endParaRPr>
          </a:p>
        </p:txBody>
      </p:sp>
      <p:pic>
        <p:nvPicPr>
          <p:cNvPr id="8"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179" y="781666"/>
            <a:ext cx="5260647" cy="2959114"/>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864" y="843402"/>
            <a:ext cx="3259550" cy="5794756"/>
          </a:xfrm>
          <a:prstGeom prst="rect">
            <a:avLst/>
          </a:prstGeom>
        </p:spPr>
      </p:pic>
      <p:pic>
        <p:nvPicPr>
          <p:cNvPr id="2" name="Imagen 1"/>
          <p:cNvPicPr>
            <a:picLocks noChangeAspect="1"/>
          </p:cNvPicPr>
          <p:nvPr/>
        </p:nvPicPr>
        <p:blipFill>
          <a:blip r:embed="rId4"/>
          <a:stretch>
            <a:fillRect/>
          </a:stretch>
        </p:blipFill>
        <p:spPr>
          <a:xfrm>
            <a:off x="904179" y="3862938"/>
            <a:ext cx="5278237" cy="2890463"/>
          </a:xfrm>
          <a:prstGeom prst="rect">
            <a:avLst/>
          </a:prstGeom>
        </p:spPr>
      </p:pic>
      <p:sp>
        <p:nvSpPr>
          <p:cNvPr id="5" name="Rectángulo 4"/>
          <p:cNvSpPr/>
          <p:nvPr/>
        </p:nvSpPr>
        <p:spPr>
          <a:xfrm>
            <a:off x="1003300" y="843402"/>
            <a:ext cx="1244600" cy="2614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SANTA CLARA</a:t>
            </a:r>
            <a:endParaRPr lang="es-EC" sz="1400" dirty="0"/>
          </a:p>
        </p:txBody>
      </p:sp>
      <p:sp>
        <p:nvSpPr>
          <p:cNvPr id="9" name="Rectángulo 8"/>
          <p:cNvSpPr/>
          <p:nvPr/>
        </p:nvSpPr>
        <p:spPr>
          <a:xfrm>
            <a:off x="1003300" y="4055423"/>
            <a:ext cx="1244600" cy="2614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SAN PEDRO</a:t>
            </a:r>
            <a:endParaRPr lang="es-EC" sz="1400" dirty="0"/>
          </a:p>
        </p:txBody>
      </p:sp>
      <p:sp>
        <p:nvSpPr>
          <p:cNvPr id="10" name="Rectángulo 9"/>
          <p:cNvSpPr/>
          <p:nvPr/>
        </p:nvSpPr>
        <p:spPr>
          <a:xfrm>
            <a:off x="7404100" y="974151"/>
            <a:ext cx="698500" cy="2614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PITA</a:t>
            </a:r>
            <a:endParaRPr lang="es-EC" sz="1400" dirty="0"/>
          </a:p>
        </p:txBody>
      </p:sp>
    </p:spTree>
    <p:extLst>
      <p:ext uri="{BB962C8B-B14F-4D97-AF65-F5344CB8AC3E}">
        <p14:creationId xmlns:p14="http://schemas.microsoft.com/office/powerpoint/2010/main" val="2712681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10517" y="98417"/>
            <a:ext cx="9785228" cy="1225416"/>
          </a:xfrm>
        </p:spPr>
        <p:txBody>
          <a:bodyPr>
            <a:noAutofit/>
          </a:bodyPr>
          <a:lstStyle/>
          <a:p>
            <a:pPr>
              <a:lnSpc>
                <a:spcPct val="110000"/>
              </a:lnSpc>
            </a:pPr>
            <a:r>
              <a:rPr lang="es-EC" dirty="0"/>
              <a:t>MEJORA RESILIENCIA DE LOS SISTEMAS DE DISTRIBUCIÓN DE AGUA POTABLE:</a:t>
            </a:r>
          </a:p>
          <a:p>
            <a:pPr>
              <a:lnSpc>
                <a:spcPct val="110000"/>
              </a:lnSpc>
            </a:pPr>
            <a:r>
              <a:rPr lang="es-ES" dirty="0"/>
              <a:t>INTERCONEXIONES ENTRE SISTEMAS </a:t>
            </a:r>
          </a:p>
        </p:txBody>
      </p:sp>
      <p:pic>
        <p:nvPicPr>
          <p:cNvPr id="11" name="Imagen 10"/>
          <p:cNvPicPr>
            <a:picLocks noChangeAspect="1"/>
          </p:cNvPicPr>
          <p:nvPr/>
        </p:nvPicPr>
        <p:blipFill>
          <a:blip r:embed="rId2"/>
          <a:stretch>
            <a:fillRect/>
          </a:stretch>
        </p:blipFill>
        <p:spPr>
          <a:xfrm>
            <a:off x="2462801" y="1241945"/>
            <a:ext cx="7880661" cy="5377219"/>
          </a:xfrm>
          <a:prstGeom prst="rect">
            <a:avLst/>
          </a:prstGeom>
        </p:spPr>
      </p:pic>
    </p:spTree>
    <p:extLst>
      <p:ext uri="{BB962C8B-B14F-4D97-AF65-F5344CB8AC3E}">
        <p14:creationId xmlns:p14="http://schemas.microsoft.com/office/powerpoint/2010/main" val="188285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a:spLocks noGrp="1"/>
          </p:cNvSpPr>
          <p:nvPr>
            <p:ph type="subTitle" idx="1"/>
          </p:nvPr>
        </p:nvSpPr>
        <p:spPr>
          <a:xfrm>
            <a:off x="100014" y="216371"/>
            <a:ext cx="11601450" cy="5727230"/>
          </a:xfrm>
        </p:spPr>
        <p:txBody>
          <a:bodyPr>
            <a:normAutofit/>
          </a:bodyPr>
          <a:lstStyle/>
          <a:p>
            <a:r>
              <a:rPr lang="es-EC" sz="2600" b="1" dirty="0">
                <a:solidFill>
                  <a:schemeClr val="tx1"/>
                </a:solidFill>
                <a:sym typeface="Wingdings" panose="05000000000000000000" pitchFamily="2" charset="2"/>
              </a:rPr>
              <a:t>Actualización del Plan Empresarial de Contingencias del volcán Cotopaxi</a:t>
            </a:r>
          </a:p>
          <a:p>
            <a:pPr marL="342900" indent="-342900" algn="just">
              <a:buFont typeface="Wingdings" panose="05000000000000000000" pitchFamily="2" charset="2"/>
              <a:buChar char="ü"/>
            </a:pPr>
            <a:r>
              <a:rPr lang="es-EC" dirty="0">
                <a:sym typeface="Wingdings" panose="05000000000000000000" pitchFamily="2" charset="2"/>
              </a:rPr>
              <a:t>Actualización de procedimientos y protocolos de actuación de los diferentes componentes del Plan y áreas responsables</a:t>
            </a:r>
          </a:p>
          <a:p>
            <a:pPr marL="342900" indent="-342900" algn="just">
              <a:buFont typeface="Wingdings" panose="05000000000000000000" pitchFamily="2" charset="2"/>
              <a:buChar char="ü"/>
            </a:pPr>
            <a:r>
              <a:rPr lang="es-EC" dirty="0">
                <a:solidFill>
                  <a:schemeClr val="tx1"/>
                </a:solidFill>
                <a:sym typeface="Wingdings" panose="05000000000000000000" pitchFamily="2" charset="2"/>
              </a:rPr>
              <a:t>Actualización de la base de datos de las capacidades empresariales existentes (maquinaria y recursos humanos)</a:t>
            </a:r>
          </a:p>
          <a:p>
            <a:pPr marL="342900" indent="-342900" algn="just">
              <a:buFont typeface="Wingdings" panose="05000000000000000000" pitchFamily="2" charset="2"/>
              <a:buChar char="ü"/>
            </a:pPr>
            <a:r>
              <a:rPr lang="es-EC" dirty="0">
                <a:sym typeface="Wingdings" panose="05000000000000000000" pitchFamily="2" charset="2"/>
              </a:rPr>
              <a:t>Formulación de un plan de acción de preparación ante un cambio de alerta del Cotopaxi</a:t>
            </a:r>
          </a:p>
          <a:p>
            <a:pPr marL="800100" lvl="1" indent="-342900" algn="just">
              <a:buFont typeface="Wingdings" panose="05000000000000000000" pitchFamily="2" charset="2"/>
              <a:buChar char="ü"/>
            </a:pPr>
            <a:r>
              <a:rPr lang="es-EC" dirty="0">
                <a:solidFill>
                  <a:schemeClr val="tx1"/>
                </a:solidFill>
                <a:sym typeface="Wingdings" panose="05000000000000000000" pitchFamily="2" charset="2"/>
              </a:rPr>
              <a:t>Evaluación final del estado de los pasos elevados  (en los ríos Pita, Santa Clara y San Pedro ) previo a la interconexión</a:t>
            </a:r>
          </a:p>
          <a:p>
            <a:pPr marL="800100" lvl="1" indent="-342900" algn="just">
              <a:buFont typeface="Wingdings" panose="05000000000000000000" pitchFamily="2" charset="2"/>
              <a:buChar char="ü"/>
            </a:pPr>
            <a:r>
              <a:rPr lang="es-EC" dirty="0">
                <a:sym typeface="Wingdings" panose="05000000000000000000" pitchFamily="2" charset="2"/>
              </a:rPr>
              <a:t>Acciones operativas de preparación para un potencial proceso de interconexión de los pasos elevados</a:t>
            </a:r>
          </a:p>
          <a:p>
            <a:pPr marL="800100" lvl="1" indent="-342900" algn="just">
              <a:buFont typeface="Wingdings" panose="05000000000000000000" pitchFamily="2" charset="2"/>
              <a:buChar char="ü"/>
            </a:pPr>
            <a:r>
              <a:rPr lang="es-EC" dirty="0">
                <a:solidFill>
                  <a:schemeClr val="tx1"/>
                </a:solidFill>
                <a:sym typeface="Wingdings" panose="05000000000000000000" pitchFamily="2" charset="2"/>
              </a:rPr>
              <a:t>Campaña de comunicación para reducción de consumos </a:t>
            </a:r>
          </a:p>
          <a:p>
            <a:pPr marL="800100" lvl="1" indent="-342900" algn="just">
              <a:buFont typeface="Wingdings" panose="05000000000000000000" pitchFamily="2" charset="2"/>
              <a:buChar char="ü"/>
            </a:pPr>
            <a:r>
              <a:rPr lang="es-EC" dirty="0">
                <a:sym typeface="Wingdings" panose="05000000000000000000" pitchFamily="2" charset="2"/>
              </a:rPr>
              <a:t>Protección de infraestructura en plantas de tratamiento de agua potable ante caída de ceniza</a:t>
            </a:r>
          </a:p>
          <a:p>
            <a:pPr marL="800100" lvl="1" indent="-342900" algn="just">
              <a:buFont typeface="Wingdings" panose="05000000000000000000" pitchFamily="2" charset="2"/>
              <a:buChar char="ü"/>
            </a:pPr>
            <a:r>
              <a:rPr lang="es-EC" dirty="0">
                <a:solidFill>
                  <a:schemeClr val="tx1"/>
                </a:solidFill>
                <a:sym typeface="Wingdings" panose="05000000000000000000" pitchFamily="2" charset="2"/>
              </a:rPr>
              <a:t>Análisis de factibilidad de varios proyectos mejorar la resiliencia de los sistemas de agua potable</a:t>
            </a:r>
          </a:p>
          <a:p>
            <a:pPr marL="800100" lvl="1" indent="-342900" algn="just">
              <a:buFont typeface="Wingdings" panose="05000000000000000000" pitchFamily="2" charset="2"/>
              <a:buChar char="ü"/>
            </a:pPr>
            <a:r>
              <a:rPr lang="es-EC" dirty="0">
                <a:sym typeface="Wingdings" panose="05000000000000000000" pitchFamily="2" charset="2"/>
              </a:rPr>
              <a:t>Coordinación permanente con el Centro Operaciones de Emergencia Metropolitano y la Secretaría General de Gobernabilidad y Seguridad</a:t>
            </a:r>
          </a:p>
          <a:p>
            <a:pPr marL="800100" lvl="1" indent="-342900" algn="l">
              <a:buFont typeface="Wingdings" panose="05000000000000000000" pitchFamily="2" charset="2"/>
              <a:buChar char="ü"/>
            </a:pPr>
            <a:endParaRPr lang="es-EC" dirty="0">
              <a:solidFill>
                <a:schemeClr val="tx1"/>
              </a:solidFill>
              <a:sym typeface="Wingdings" panose="05000000000000000000" pitchFamily="2" charset="2"/>
            </a:endParaRPr>
          </a:p>
          <a:p>
            <a:pPr marL="800100" lvl="1" indent="-342900" algn="l">
              <a:buFont typeface="Wingdings" panose="05000000000000000000" pitchFamily="2" charset="2"/>
              <a:buChar char="ü"/>
            </a:pPr>
            <a:endParaRPr lang="es-EC" dirty="0">
              <a:solidFill>
                <a:schemeClr val="tx1"/>
              </a:solidFill>
              <a:sym typeface="Wingdings" panose="05000000000000000000" pitchFamily="2" charset="2"/>
            </a:endParaRPr>
          </a:p>
          <a:p>
            <a:endParaRPr lang="es-EC" dirty="0">
              <a:solidFill>
                <a:schemeClr val="tx1"/>
              </a:solidFill>
            </a:endParaRPr>
          </a:p>
        </p:txBody>
      </p:sp>
    </p:spTree>
    <p:extLst>
      <p:ext uri="{BB962C8B-B14F-4D97-AF65-F5344CB8AC3E}">
        <p14:creationId xmlns:p14="http://schemas.microsoft.com/office/powerpoint/2010/main" val="297863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 EPMAPS" id="{0CFF13A9-C6FE-43D3-BED9-7BB4308472CC}" vid="{F502B21C-71E0-4FCE-8047-DE7B5C14A03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9A775034FFD4D4DA1356132DC71ED56" ma:contentTypeVersion="1" ma:contentTypeDescription="Crear nuevo documento." ma:contentTypeScope="" ma:versionID="c5c5cde03d5612b6f7f994476bb8570e">
  <xsd:schema xmlns:xsd="http://www.w3.org/2001/XMLSchema" xmlns:xs="http://www.w3.org/2001/XMLSchema" xmlns:p="http://schemas.microsoft.com/office/2006/metadata/properties" xmlns:ns1="http://schemas.microsoft.com/sharepoint/v3" targetNamespace="http://schemas.microsoft.com/office/2006/metadata/properties" ma:root="true" ma:fieldsID="21cd325b05356bdcd3395e26d588ff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AF5567-2D2E-4569-9F8E-DCCC504A85EF}">
  <ds:schemaRefs>
    <ds:schemaRef ds:uri="http://purl.org/dc/dcmitype/"/>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3BED9ECD-7D4B-48F3-918F-D5813AD301B6}">
  <ds:schemaRefs>
    <ds:schemaRef ds:uri="http://schemas.microsoft.com/sharepoint/v3/contenttype/forms"/>
  </ds:schemaRefs>
</ds:datastoreItem>
</file>

<file path=customXml/itemProps3.xml><?xml version="1.0" encoding="utf-8"?>
<ds:datastoreItem xmlns:ds="http://schemas.openxmlformats.org/officeDocument/2006/customXml" ds:itemID="{679F5CB6-8A0D-4F17-BF37-4E6D1B2AA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EPMAPS</Template>
  <TotalTime>6496</TotalTime>
  <Words>607</Words>
  <Application>Microsoft Office PowerPoint</Application>
  <PresentationFormat>Panorámica</PresentationFormat>
  <Paragraphs>48</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Wingdings</vt:lpstr>
      <vt:lpstr>Tema de Office</vt:lpstr>
      <vt:lpstr>Presentación de PowerPoint</vt:lpstr>
      <vt:lpstr>Presentación de PowerPoint</vt:lpstr>
      <vt:lpstr>Presentación de PowerPoint</vt:lpstr>
      <vt:lpstr>Plan de Contingencia de EPMAPS Ante Erupción del Volcán Cotopaxi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Giovanni Lopez</dc:creator>
  <cp:lastModifiedBy>Othon Zevallos</cp:lastModifiedBy>
  <cp:revision>91</cp:revision>
  <cp:lastPrinted>2023-01-10T13:32:30Z</cp:lastPrinted>
  <dcterms:created xsi:type="dcterms:W3CDTF">2021-10-11T15:30:13Z</dcterms:created>
  <dcterms:modified xsi:type="dcterms:W3CDTF">2023-01-10T13:34:31Z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0x01010039A775034FFD4D4DA1356132DC71ED56</vt:lpwstr>
  </property>
</Properties>
</file>