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0"/>
  </p:notesMasterIdLst>
  <p:sldIdLst>
    <p:sldId id="256" r:id="rId2"/>
    <p:sldId id="394" r:id="rId3"/>
    <p:sldId id="397" r:id="rId4"/>
    <p:sldId id="396" r:id="rId5"/>
    <p:sldId id="400" r:id="rId6"/>
    <p:sldId id="398" r:id="rId7"/>
    <p:sldId id="391" r:id="rId8"/>
    <p:sldId id="392" r:id="rId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1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o Jose Madera Arends" initials="RJM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B5"/>
    <a:srgbClr val="99CC00"/>
    <a:srgbClr val="0FDF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9" autoAdjust="0"/>
    <p:restoredTop sz="91471" autoAdjust="0"/>
  </p:normalViewPr>
  <p:slideViewPr>
    <p:cSldViewPr>
      <p:cViewPr varScale="1">
        <p:scale>
          <a:sx n="62" d="100"/>
          <a:sy n="62" d="100"/>
        </p:scale>
        <p:origin x="78" y="624"/>
      </p:cViewPr>
      <p:guideLst>
        <p:guide orient="horz" pos="2160"/>
        <p:guide pos="2880"/>
        <p:guide orient="horz" pos="21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8D439-B7C7-4743-8F5B-85F9017A9B97}" type="datetimeFigureOut">
              <a:rPr lang="es-EC" smtClean="0"/>
              <a:t>02/11/2022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7E8B1-6C87-49DD-8FDE-3AAC4896FE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7772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FDC-FB64-42D4-A03A-5C0229F94204}" type="datetimeFigureOut">
              <a:rPr lang="es-EC" smtClean="0"/>
              <a:t>02/11/2022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370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FDC-FB64-42D4-A03A-5C0229F94204}" type="datetimeFigureOut">
              <a:rPr lang="es-EC" smtClean="0"/>
              <a:t>02/11/2022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016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FDC-FB64-42D4-A03A-5C0229F94204}" type="datetimeFigureOut">
              <a:rPr lang="es-EC" smtClean="0"/>
              <a:t>02/11/2022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195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FDC-FB64-42D4-A03A-5C0229F94204}" type="datetimeFigureOut">
              <a:rPr lang="es-EC" smtClean="0"/>
              <a:t>02/11/2022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5864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FDC-FB64-42D4-A03A-5C0229F94204}" type="datetimeFigureOut">
              <a:rPr lang="es-EC" smtClean="0"/>
              <a:t>02/11/2022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315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FDC-FB64-42D4-A03A-5C0229F94204}" type="datetimeFigureOut">
              <a:rPr lang="es-EC" smtClean="0"/>
              <a:t>02/11/2022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0579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FDC-FB64-42D4-A03A-5C0229F94204}" type="datetimeFigureOut">
              <a:rPr lang="es-EC" smtClean="0"/>
              <a:t>02/11/2022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425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A4D9-F51D-4AA1-8397-25114B06ED71}" type="datetimeFigureOut">
              <a:rPr lang="es-EC" smtClean="0"/>
              <a:t>02/11/2022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42008-8438-49E9-88D6-D90C9E44F4C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119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FDC-FB64-42D4-A03A-5C0229F94204}" type="datetimeFigureOut">
              <a:rPr lang="es-EC" smtClean="0"/>
              <a:t>02/11/2022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26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FDC-FB64-42D4-A03A-5C0229F94204}" type="datetimeFigureOut">
              <a:rPr lang="es-EC" smtClean="0"/>
              <a:t>02/11/2022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525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5FDC-FB64-42D4-A03A-5C0229F94204}" type="datetimeFigureOut">
              <a:rPr lang="es-EC" smtClean="0"/>
              <a:t>02/11/2022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585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DA4D9-F51D-4AA1-8397-25114B06ED71}" type="datetimeFigureOut">
              <a:rPr lang="es-EC" smtClean="0"/>
              <a:t>02/11/2022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42008-8438-49E9-88D6-D90C9E44F4CD}" type="slidenum">
              <a:rPr lang="es-EC" smtClean="0"/>
              <a:t>‹Nº›</a:t>
            </a:fld>
            <a:endParaRPr lang="es-EC"/>
          </a:p>
        </p:txBody>
      </p:sp>
      <p:pic>
        <p:nvPicPr>
          <p:cNvPr id="7" name="7 Image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233"/>
            <a:ext cx="9180512" cy="654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/>
          <a:srcRect l="10800" t="34364" r="29892" b="37023"/>
          <a:stretch/>
        </p:blipFill>
        <p:spPr bwMode="auto">
          <a:xfrm>
            <a:off x="1763688" y="2060848"/>
            <a:ext cx="5832648" cy="1656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6536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8" y="332656"/>
            <a:ext cx="7886700" cy="612068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s-ES_tradnl" sz="9600" b="1" dirty="0" smtClean="0"/>
              <a:t>URBANIZACIÓN  “NUEVA VISTA DEL SUR”</a:t>
            </a:r>
            <a:endParaRPr lang="es-ES_tradnl" sz="9600" b="1" dirty="0" smtClean="0"/>
          </a:p>
          <a:p>
            <a:pPr algn="just"/>
            <a:endParaRPr lang="es-ES" sz="4600" dirty="0" smtClean="0"/>
          </a:p>
          <a:p>
            <a:pPr algn="just"/>
            <a:r>
              <a:rPr lang="es-ES" sz="8000" dirty="0" smtClean="0"/>
              <a:t>El proyecto de la urbanización “Nueva Vista del Sur”, fue conocida en primer debate en el Concejo Metropolitano, en el cual se realizaron observaciones </a:t>
            </a:r>
            <a:r>
              <a:rPr lang="es-ES" sz="8000" dirty="0"/>
              <a:t>constantes en los oficios GADDMQ-SGCM-2022-5520-O de fecha 6-10-2022 y GADDMQ-DC-OTNA-2022-0321-O de fecha 3-10-2022</a:t>
            </a:r>
            <a:r>
              <a:rPr lang="es-ES" sz="8000" dirty="0" smtClean="0"/>
              <a:t>, que fueron remitidas por la SGCM c</a:t>
            </a:r>
            <a:r>
              <a:rPr lang="es-ES" sz="8000" dirty="0" smtClean="0"/>
              <a:t>on </a:t>
            </a:r>
            <a:r>
              <a:rPr lang="es-ES" sz="8000" dirty="0" smtClean="0"/>
              <a:t>oficio </a:t>
            </a:r>
            <a:r>
              <a:rPr lang="es-ES" sz="8000" dirty="0"/>
              <a:t>No. GADDMQ-SGCM-2022-5563-O de fecha </a:t>
            </a:r>
            <a:r>
              <a:rPr lang="es-ES" sz="8000" dirty="0" smtClean="0"/>
              <a:t>13-10-2022.</a:t>
            </a:r>
            <a:endParaRPr lang="es-ES" sz="8000" dirty="0" smtClean="0"/>
          </a:p>
          <a:p>
            <a:pPr algn="just"/>
            <a:endParaRPr lang="es-ES" sz="8000" dirty="0"/>
          </a:p>
          <a:p>
            <a:pPr algn="just"/>
            <a:r>
              <a:rPr lang="es-ES" sz="8000" b="1" dirty="0"/>
              <a:t>SUBSANACIÓN DE </a:t>
            </a:r>
            <a:r>
              <a:rPr lang="es-ES" sz="8000" b="1" dirty="0" smtClean="0"/>
              <a:t>OBSERVACIONES</a:t>
            </a:r>
          </a:p>
          <a:p>
            <a:pPr marL="0" indent="0" algn="just">
              <a:buNone/>
            </a:pPr>
            <a:r>
              <a:rPr lang="es-ES" sz="8000" dirty="0" smtClean="0"/>
              <a:t>Oficio No. STHV-DMGT-2022-4015-O del 01-11-2022</a:t>
            </a:r>
          </a:p>
          <a:p>
            <a:pPr marL="0" indent="0" algn="just">
              <a:buNone/>
            </a:pPr>
            <a:endParaRPr lang="es-ES" sz="8000" dirty="0"/>
          </a:p>
          <a:p>
            <a:pPr algn="just"/>
            <a:r>
              <a:rPr lang="es-ES" sz="8000" b="1" dirty="0"/>
              <a:t>Intervención concejal Marco </a:t>
            </a:r>
            <a:r>
              <a:rPr lang="es-ES" sz="8000" b="1" dirty="0" err="1"/>
              <a:t>Collahuazo</a:t>
            </a:r>
            <a:r>
              <a:rPr lang="es-ES" sz="8000" b="1" dirty="0"/>
              <a:t>:</a:t>
            </a:r>
          </a:p>
          <a:p>
            <a:pPr algn="just"/>
            <a:r>
              <a:rPr lang="es-EC" sz="8000" dirty="0"/>
              <a:t>Cuándo lindera con propiedad pública del Municipio de Quito se debe poner particular?</a:t>
            </a:r>
            <a:endParaRPr lang="es-ES" sz="8000" dirty="0"/>
          </a:p>
          <a:p>
            <a:pPr marL="0" indent="0" algn="just">
              <a:buNone/>
            </a:pPr>
            <a:r>
              <a:rPr lang="es-ES" sz="8000" b="1" dirty="0" smtClean="0"/>
              <a:t>Respuesta</a:t>
            </a:r>
            <a:endParaRPr lang="es-ES" sz="8000" b="1" dirty="0"/>
          </a:p>
          <a:p>
            <a:pPr marL="0" indent="0" algn="just">
              <a:buNone/>
            </a:pPr>
            <a:r>
              <a:rPr lang="es-ES" sz="8000" dirty="0" smtClean="0"/>
              <a:t>En el plano de la urbanización, al lindero oriental se </a:t>
            </a:r>
            <a:r>
              <a:rPr lang="es-ES" sz="8000" dirty="0"/>
              <a:t>lo describe como propiedad particular, porque en la escritura de compraventa del terreno, protocolizada en la Notaría Sexagésima Sexta el 12 de mayo de 2017 e inscrita en el Registro de la Propiedad el 19 de junio de 2017, consta que el lote colinda </a:t>
            </a:r>
            <a:r>
              <a:rPr lang="es-ES" sz="8000" dirty="0" smtClean="0"/>
              <a:t>con </a:t>
            </a:r>
            <a:r>
              <a:rPr lang="es-ES" sz="8000" dirty="0"/>
              <a:t>terreno de la Hacienda Carapungo, por lo cual se hizo constar como propiedad particular, esto es, respetando el título de propiedad antes mencionado.</a:t>
            </a:r>
            <a:endParaRPr lang="es-EC" sz="8000" dirty="0"/>
          </a:p>
          <a:p>
            <a:pPr algn="just"/>
            <a:endParaRPr lang="es-ES" sz="4500" dirty="0"/>
          </a:p>
          <a:p>
            <a:pPr algn="just"/>
            <a:endParaRPr lang="es-ES" sz="4600" dirty="0"/>
          </a:p>
          <a:p>
            <a:pPr marL="0" indent="0" algn="just">
              <a:buNone/>
            </a:pPr>
            <a:r>
              <a:rPr lang="es-ES_tradnl" sz="8800" dirty="0" smtClean="0"/>
              <a:t> </a:t>
            </a:r>
            <a:endParaRPr lang="es-EC" sz="8800" dirty="0"/>
          </a:p>
          <a:p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65106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260648"/>
            <a:ext cx="7886700" cy="64087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sz="2000" dirty="0" smtClean="0"/>
          </a:p>
          <a:p>
            <a:r>
              <a:rPr lang="es-EC" sz="2000" dirty="0" smtClean="0"/>
              <a:t>En la ubicación </a:t>
            </a:r>
            <a:r>
              <a:rPr lang="es-EC" sz="2000" dirty="0"/>
              <a:t>general que dice </a:t>
            </a:r>
            <a:r>
              <a:rPr lang="es-EC" sz="2000" dirty="0" smtClean="0"/>
              <a:t>la orientación</a:t>
            </a:r>
            <a:r>
              <a:rPr lang="es-EC" sz="2000" dirty="0"/>
              <a:t>, a qué distancia se encuentra </a:t>
            </a:r>
            <a:r>
              <a:rPr lang="es-EC" sz="2000" dirty="0" smtClean="0"/>
              <a:t>el </a:t>
            </a:r>
            <a:r>
              <a:rPr lang="es-EC" sz="2000" dirty="0"/>
              <a:t>trazado </a:t>
            </a:r>
            <a:r>
              <a:rPr lang="es-EC" sz="2000" dirty="0" smtClean="0"/>
              <a:t>vial</a:t>
            </a:r>
            <a:r>
              <a:rPr lang="es-EC" sz="2000" dirty="0"/>
              <a:t> </a:t>
            </a:r>
            <a:r>
              <a:rPr lang="es-EC" sz="2000" dirty="0" smtClean="0"/>
              <a:t>de la Av. Escalón 3.</a:t>
            </a:r>
            <a:endParaRPr lang="es-EC" sz="2000" dirty="0"/>
          </a:p>
          <a:p>
            <a:pPr marL="0" indent="0">
              <a:buNone/>
            </a:pPr>
            <a:r>
              <a:rPr lang="es-ES" sz="2000" b="1" dirty="0" smtClean="0"/>
              <a:t>Respuesta</a:t>
            </a:r>
          </a:p>
          <a:p>
            <a:pPr marL="0" indent="0" algn="just">
              <a:buNone/>
            </a:pPr>
            <a:r>
              <a:rPr lang="es-ES" sz="2000" dirty="0" smtClean="0"/>
              <a:t>En cuanto se refiere al gráfico de ubicación de la urbanización, debo manifestar </a:t>
            </a:r>
            <a:r>
              <a:rPr lang="es-ES" sz="2000" dirty="0"/>
              <a:t>que la Av. Escalón 3 </a:t>
            </a:r>
            <a:r>
              <a:rPr lang="es-ES" sz="2000" dirty="0" smtClean="0"/>
              <a:t>se encuentra </a:t>
            </a:r>
            <a:r>
              <a:rPr lang="es-ES" sz="2000" smtClean="0"/>
              <a:t>a aproximadamente 370m de </a:t>
            </a:r>
            <a:r>
              <a:rPr lang="es-ES" sz="2000" dirty="0" smtClean="0"/>
              <a:t>distancia, por lo cual no </a:t>
            </a:r>
            <a:r>
              <a:rPr lang="es-ES" sz="2000" dirty="0" smtClean="0"/>
              <a:t>se requiere que se la implante gráficamente, por cuanto el predio No. 115145 no está afectado por esa vía.</a:t>
            </a:r>
            <a:endParaRPr lang="es-ES" sz="7200" dirty="0"/>
          </a:p>
          <a:p>
            <a:pPr marL="0" indent="0" algn="just">
              <a:buNone/>
            </a:pPr>
            <a:r>
              <a:rPr lang="es-ES_tradnl" sz="8800" dirty="0" smtClean="0"/>
              <a:t> </a:t>
            </a:r>
            <a:endParaRPr lang="es-EC" sz="8800" dirty="0"/>
          </a:p>
          <a:p>
            <a:endParaRPr lang="es-EC" dirty="0"/>
          </a:p>
          <a:p>
            <a:endParaRPr lang="es-EC" dirty="0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16123" t="22266" r="18025" b="16093"/>
          <a:stretch/>
        </p:blipFill>
        <p:spPr bwMode="auto">
          <a:xfrm>
            <a:off x="1619672" y="3068960"/>
            <a:ext cx="5184576" cy="31353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098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8" y="692696"/>
            <a:ext cx="7886700" cy="5184576"/>
          </a:xfrm>
        </p:spPr>
        <p:txBody>
          <a:bodyPr>
            <a:normAutofit fontScale="25000" lnSpcReduction="20000"/>
          </a:bodyPr>
          <a:lstStyle/>
          <a:p>
            <a:pPr algn="just"/>
            <a:endParaRPr lang="es-EC" sz="3600" dirty="0" smtClean="0"/>
          </a:p>
          <a:p>
            <a:pPr algn="just"/>
            <a:r>
              <a:rPr lang="es-EC" sz="8000" dirty="0" smtClean="0"/>
              <a:t>¿</a:t>
            </a:r>
            <a:r>
              <a:rPr lang="es-EC" sz="8000" dirty="0"/>
              <a:t>En una de las cláusulas que tiene la ordenanza, creo que es conveniente que con </a:t>
            </a:r>
            <a:r>
              <a:rPr lang="es-EC" sz="8000" dirty="0" smtClean="0"/>
              <a:t>la aprobación </a:t>
            </a:r>
            <a:r>
              <a:rPr lang="es-EC" sz="8000" dirty="0"/>
              <a:t>de esta ordenanza pasan a ser propiedad del municipio el espacio verde </a:t>
            </a:r>
            <a:r>
              <a:rPr lang="es-EC" sz="8000" dirty="0" smtClean="0"/>
              <a:t>y comunitario</a:t>
            </a:r>
            <a:r>
              <a:rPr lang="es-EC" sz="8000" dirty="0"/>
              <a:t>, al momento que se eleve a escritura pública la ordenanza y se inscriba en </a:t>
            </a:r>
            <a:r>
              <a:rPr lang="es-EC" sz="8000" dirty="0" smtClean="0"/>
              <a:t>el Registro </a:t>
            </a:r>
            <a:r>
              <a:rPr lang="es-EC" sz="8000" dirty="0"/>
              <a:t>de la Propiedad </a:t>
            </a:r>
            <a:r>
              <a:rPr lang="es-EC" sz="8000" dirty="0" smtClean="0"/>
              <a:t>sin </a:t>
            </a:r>
            <a:r>
              <a:rPr lang="es-EC" sz="8000" dirty="0"/>
              <a:t>necesidad de </a:t>
            </a:r>
            <a:r>
              <a:rPr lang="es-EC" sz="8000" dirty="0" smtClean="0"/>
              <a:t>la </a:t>
            </a:r>
            <a:r>
              <a:rPr lang="es-EC" sz="8000" dirty="0"/>
              <a:t>escritura de transferencia a nombre </a:t>
            </a:r>
            <a:r>
              <a:rPr lang="es-EC" sz="8000" dirty="0" smtClean="0"/>
              <a:t>del Municipio.</a:t>
            </a:r>
            <a:endParaRPr lang="es-EC" sz="8000" dirty="0"/>
          </a:p>
          <a:p>
            <a:pPr marL="0" indent="0" algn="just">
              <a:buNone/>
            </a:pPr>
            <a:endParaRPr lang="es-EC" sz="8000" b="1" dirty="0" smtClean="0"/>
          </a:p>
          <a:p>
            <a:pPr marL="0" indent="0" algn="just">
              <a:buNone/>
            </a:pPr>
            <a:r>
              <a:rPr lang="es-EC" sz="8000" b="1" dirty="0" smtClean="0"/>
              <a:t>Respuesta</a:t>
            </a:r>
          </a:p>
          <a:p>
            <a:pPr marL="0" indent="0" algn="just">
              <a:buNone/>
            </a:pPr>
            <a:endParaRPr lang="es-EC" sz="8000" b="1" dirty="0"/>
          </a:p>
          <a:p>
            <a:pPr marL="0" indent="0" algn="just">
              <a:buNone/>
            </a:pPr>
            <a:r>
              <a:rPr lang="es-EC" sz="8000" dirty="0" smtClean="0"/>
              <a:t>El artículo 479 del COOTAD, respecto a las  </a:t>
            </a:r>
            <a:r>
              <a:rPr lang="pt-BR" sz="8000" dirty="0" err="1" smtClean="0"/>
              <a:t>Transferencias</a:t>
            </a:r>
            <a:r>
              <a:rPr lang="pt-BR" sz="8000" dirty="0" smtClean="0"/>
              <a:t> </a:t>
            </a:r>
            <a:r>
              <a:rPr lang="pt-BR" sz="8000" dirty="0"/>
              <a:t>de </a:t>
            </a:r>
            <a:r>
              <a:rPr lang="pt-BR" sz="8000" dirty="0" err="1"/>
              <a:t>dominio</a:t>
            </a:r>
            <a:r>
              <a:rPr lang="pt-BR" sz="8000" dirty="0"/>
              <a:t> de áreas de </a:t>
            </a:r>
            <a:r>
              <a:rPr lang="pt-BR" sz="8000" dirty="0" smtClean="0"/>
              <a:t>uso </a:t>
            </a:r>
            <a:r>
              <a:rPr lang="es-EC" sz="8000" dirty="0" smtClean="0"/>
              <a:t>público </a:t>
            </a:r>
            <a:r>
              <a:rPr lang="es-EC" sz="8000" dirty="0"/>
              <a:t>a favor de las </a:t>
            </a:r>
            <a:r>
              <a:rPr lang="es-EC" sz="8000" dirty="0" smtClean="0"/>
              <a:t>municipalidades, establece: </a:t>
            </a:r>
          </a:p>
          <a:p>
            <a:pPr marL="0" indent="0" algn="just">
              <a:buNone/>
            </a:pPr>
            <a:endParaRPr lang="es-EC" sz="8000" i="1" dirty="0"/>
          </a:p>
          <a:p>
            <a:pPr marL="0" indent="0" algn="just">
              <a:buNone/>
            </a:pPr>
            <a:r>
              <a:rPr lang="es-EC" sz="8000" i="1" dirty="0" smtClean="0"/>
              <a:t>“Las autorizaciones </a:t>
            </a:r>
            <a:r>
              <a:rPr lang="es-EC" sz="8000" i="1" dirty="0"/>
              <a:t>y aprobaciones de nuevas urbanizaciones </a:t>
            </a:r>
            <a:r>
              <a:rPr lang="es-EC" sz="8000" i="1" dirty="0" smtClean="0"/>
              <a:t>en área </a:t>
            </a:r>
            <a:r>
              <a:rPr lang="es-EC" sz="8000" i="1" dirty="0"/>
              <a:t>urbana o urbanizable, se protocolizarán en una </a:t>
            </a:r>
            <a:r>
              <a:rPr lang="es-EC" sz="8000" i="1" dirty="0" smtClean="0"/>
              <a:t>notaría y </a:t>
            </a:r>
            <a:r>
              <a:rPr lang="es-EC" sz="8000" i="1" dirty="0"/>
              <a:t>se inscribirán en el correspondiente registro de </a:t>
            </a:r>
            <a:r>
              <a:rPr lang="es-EC" sz="8000" i="1" dirty="0" smtClean="0"/>
              <a:t>la propiedad</a:t>
            </a:r>
            <a:r>
              <a:rPr lang="es-EC" sz="8000" i="1" dirty="0"/>
              <a:t>. Tales documentos constituirán títulos </a:t>
            </a:r>
            <a:r>
              <a:rPr lang="es-EC" sz="8000" i="1" dirty="0" smtClean="0"/>
              <a:t>de transferencia </a:t>
            </a:r>
            <a:r>
              <a:rPr lang="es-EC" sz="8000" i="1" dirty="0"/>
              <a:t>de dominio de las áreas de uso público, </a:t>
            </a:r>
            <a:r>
              <a:rPr lang="es-EC" sz="8000" i="1" dirty="0" smtClean="0"/>
              <a:t>verdes y </a:t>
            </a:r>
            <a:r>
              <a:rPr lang="es-EC" sz="8000" i="1" dirty="0"/>
              <a:t>comunales, a favor de la municipalidad, incluidas todas </a:t>
            </a:r>
            <a:r>
              <a:rPr lang="es-EC" sz="8000" i="1" dirty="0" smtClean="0"/>
              <a:t>las instalaciones </a:t>
            </a:r>
            <a:r>
              <a:rPr lang="es-EC" sz="8000" i="1" dirty="0"/>
              <a:t>de servicios públicos. Dichas áreas no </a:t>
            </a:r>
            <a:r>
              <a:rPr lang="es-EC" sz="8000" i="1" dirty="0" smtClean="0"/>
              <a:t>podrán enajenarse.”</a:t>
            </a:r>
          </a:p>
          <a:p>
            <a:pPr marL="0" indent="0" algn="just">
              <a:buNone/>
            </a:pPr>
            <a:endParaRPr lang="es-ES" sz="6200" dirty="0"/>
          </a:p>
          <a:p>
            <a:pPr marL="0" indent="0" algn="just">
              <a:buNone/>
            </a:pPr>
            <a:endParaRPr lang="es-EC" sz="3600" dirty="0"/>
          </a:p>
          <a:p>
            <a:pPr algn="just"/>
            <a:endParaRPr lang="es-ES" sz="2400" dirty="0"/>
          </a:p>
          <a:p>
            <a:pPr marL="0" indent="0" algn="just">
              <a:buNone/>
            </a:pPr>
            <a:r>
              <a:rPr lang="es-ES_tradnl" sz="8800" dirty="0" smtClean="0"/>
              <a:t> </a:t>
            </a:r>
            <a:endParaRPr lang="es-EC" sz="8800" dirty="0"/>
          </a:p>
          <a:p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6880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260648"/>
            <a:ext cx="7886700" cy="612068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s-EC" sz="8000" dirty="0" smtClean="0"/>
              <a:t>Procuraduría </a:t>
            </a:r>
            <a:r>
              <a:rPr lang="es-EC" sz="8000" dirty="0"/>
              <a:t>Metropolitana mediante </a:t>
            </a:r>
            <a:r>
              <a:rPr lang="es-EC" sz="8000" dirty="0"/>
              <a:t>oficio No. GADDMQ-PM-2022-4414-O del </a:t>
            </a:r>
            <a:r>
              <a:rPr lang="es-EC" sz="8000" dirty="0" smtClean="0"/>
              <a:t>28-10-2022, solventa las observaciones de carácter legal.</a:t>
            </a:r>
            <a:endParaRPr lang="es-ES" sz="8000" dirty="0"/>
          </a:p>
          <a:p>
            <a:pPr marL="0" indent="0" algn="just">
              <a:buNone/>
            </a:pPr>
            <a:endParaRPr lang="es-ES" sz="8000" b="1" dirty="0" smtClean="0"/>
          </a:p>
          <a:p>
            <a:pPr marL="0" indent="0" algn="just">
              <a:buNone/>
            </a:pPr>
            <a:r>
              <a:rPr lang="es-ES" sz="8000" b="1" dirty="0" smtClean="0"/>
              <a:t>Intervención </a:t>
            </a:r>
            <a:r>
              <a:rPr lang="es-ES" sz="8000" b="1" dirty="0" smtClean="0"/>
              <a:t>de la Concejala </a:t>
            </a:r>
            <a:r>
              <a:rPr lang="es-ES" sz="8000" b="1" dirty="0"/>
              <a:t>Soledad Benítez</a:t>
            </a:r>
            <a:r>
              <a:rPr lang="es-ES" sz="8000" b="1" dirty="0" smtClean="0"/>
              <a:t>:</a:t>
            </a:r>
          </a:p>
          <a:p>
            <a:pPr algn="just"/>
            <a:r>
              <a:rPr lang="es-EC" sz="8000" dirty="0" smtClean="0"/>
              <a:t>1. Solicitaría </a:t>
            </a:r>
            <a:r>
              <a:rPr lang="es-EC" sz="8000" dirty="0"/>
              <a:t>que se actualice en el artículo </a:t>
            </a:r>
            <a:r>
              <a:rPr lang="es-EC" sz="8000" dirty="0" smtClean="0"/>
              <a:t>cuarto los </a:t>
            </a:r>
            <a:r>
              <a:rPr lang="es-EC" sz="8000" dirty="0"/>
              <a:t>informes de </a:t>
            </a:r>
            <a:r>
              <a:rPr lang="es-EC" sz="8000" dirty="0" smtClean="0"/>
              <a:t>la STHV.</a:t>
            </a:r>
          </a:p>
          <a:p>
            <a:pPr marL="0" indent="0" algn="just">
              <a:buNone/>
            </a:pPr>
            <a:r>
              <a:rPr lang="es-EC" sz="8000" b="1" dirty="0" smtClean="0"/>
              <a:t>Respuesta</a:t>
            </a:r>
          </a:p>
          <a:p>
            <a:pPr marL="0" indent="0" algn="just">
              <a:buNone/>
            </a:pPr>
            <a:r>
              <a:rPr lang="es-EC" sz="8000" dirty="0" smtClean="0"/>
              <a:t>Mediante </a:t>
            </a:r>
            <a:r>
              <a:rPr lang="es-EC" sz="8000" dirty="0"/>
              <a:t>Oficio Nro. GADDMQ-PM-2022-0841-O de 21-02-2022, Procuraduría Metropolitana remitió el proyecto de ordenanza en el que consta el artículo 4 con el valor de la garantía para la ejecución de obras de infraestructura por la suma $346.985,65. Con este antecedente considero pertinente se incorpore en el artículo mencionado el valor actualizado de la garantía, y el informe de la STHV contenido en Oficio Nro. STHV-DMGT-2021-4587-O, de 17 -11-2021; y el Informe Técnico 2017-115145-URB-GEN-01 de 11-11-2021.</a:t>
            </a:r>
          </a:p>
          <a:p>
            <a:pPr marL="0" indent="0" algn="just">
              <a:buNone/>
            </a:pPr>
            <a:endParaRPr lang="es-EC" sz="8000" b="1" dirty="0" smtClean="0"/>
          </a:p>
          <a:p>
            <a:pPr algn="just"/>
            <a:r>
              <a:rPr lang="es-EC" sz="8000" dirty="0"/>
              <a:t>2. </a:t>
            </a:r>
            <a:r>
              <a:rPr lang="es-EC" sz="8000" dirty="0"/>
              <a:t>Incorporar en los considerandos los últimos informes posteriores al 202 (sic</a:t>
            </a:r>
            <a:r>
              <a:rPr lang="es-EC" sz="8000" dirty="0" smtClean="0"/>
              <a:t>).</a:t>
            </a:r>
          </a:p>
          <a:p>
            <a:pPr marL="0" indent="0" algn="just">
              <a:buNone/>
            </a:pPr>
            <a:r>
              <a:rPr lang="es-EC" sz="8000" b="1" dirty="0" smtClean="0"/>
              <a:t>Repuesta</a:t>
            </a:r>
          </a:p>
          <a:p>
            <a:pPr marL="0" indent="0" algn="just">
              <a:buNone/>
            </a:pPr>
            <a:r>
              <a:rPr lang="es-EC" sz="8000" dirty="0"/>
              <a:t>Es pertinente que en los considerandos consten los últimos informes emitidos</a:t>
            </a:r>
            <a:r>
              <a:rPr lang="es-EC" sz="8000" dirty="0" smtClean="0"/>
              <a:t>.</a:t>
            </a:r>
          </a:p>
          <a:p>
            <a:pPr marL="0" indent="0">
              <a:buNone/>
            </a:pPr>
            <a:endParaRPr lang="es-EC" sz="8000" dirty="0" smtClean="0"/>
          </a:p>
          <a:p>
            <a:pPr marL="0" indent="0" algn="just">
              <a:buNone/>
            </a:pPr>
            <a:endParaRPr lang="es-ES" sz="5000" dirty="0"/>
          </a:p>
          <a:p>
            <a:pPr algn="just"/>
            <a:endParaRPr lang="es-EC" sz="5000" dirty="0"/>
          </a:p>
          <a:p>
            <a:pPr algn="just"/>
            <a:endParaRPr lang="es-ES" sz="2400" dirty="0"/>
          </a:p>
          <a:p>
            <a:pPr marL="0" indent="0" algn="just">
              <a:buNone/>
            </a:pPr>
            <a:r>
              <a:rPr lang="es-ES_tradnl" sz="8800" dirty="0" smtClean="0"/>
              <a:t> </a:t>
            </a:r>
            <a:endParaRPr lang="es-EC" sz="8800" dirty="0"/>
          </a:p>
          <a:p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45217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260648"/>
            <a:ext cx="7886700" cy="612068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s-EC" sz="8000" dirty="0" smtClean="0"/>
              <a:t>3</a:t>
            </a:r>
            <a:r>
              <a:rPr lang="es-EC" sz="8000" dirty="0"/>
              <a:t>. Revisar la redacción de la disposición general primera, que podría ser más </a:t>
            </a:r>
            <a:r>
              <a:rPr lang="es-EC" sz="8000" dirty="0" smtClean="0"/>
              <a:t>bien incorporada </a:t>
            </a:r>
            <a:r>
              <a:rPr lang="es-EC" sz="8000" dirty="0"/>
              <a:t>en uno de los artículos.</a:t>
            </a:r>
          </a:p>
          <a:p>
            <a:pPr marL="0" indent="0" algn="just">
              <a:buNone/>
            </a:pPr>
            <a:r>
              <a:rPr lang="es-EC" sz="8000" b="1" dirty="0"/>
              <a:t>Repuesta</a:t>
            </a:r>
          </a:p>
          <a:p>
            <a:pPr marL="0" indent="0" algn="just">
              <a:buNone/>
            </a:pPr>
            <a:r>
              <a:rPr lang="es-EC" sz="8000" dirty="0" smtClean="0"/>
              <a:t>La </a:t>
            </a:r>
            <a:r>
              <a:rPr lang="es-EC" sz="8000" dirty="0"/>
              <a:t>disposición general primera que se refiere a la responsabilidad de los funcionarios </a:t>
            </a:r>
            <a:r>
              <a:rPr lang="es-EC" sz="8000" dirty="0" smtClean="0"/>
              <a:t>que suscriben </a:t>
            </a:r>
            <a:r>
              <a:rPr lang="es-EC" sz="8000" dirty="0"/>
              <a:t>y realizan los informes, no fue propuesta por Procuraduría Metropolitana; </a:t>
            </a:r>
            <a:r>
              <a:rPr lang="es-EC" sz="8000" dirty="0" smtClean="0"/>
              <a:t>sin embargo</a:t>
            </a:r>
            <a:r>
              <a:rPr lang="es-EC" sz="8000" dirty="0"/>
              <a:t>, nos permitimos indicar que su contenido no se refiere a las </a:t>
            </a:r>
            <a:r>
              <a:rPr lang="es-EC" sz="8000" dirty="0" smtClean="0"/>
              <a:t>especificaciones técnicas </a:t>
            </a:r>
            <a:r>
              <a:rPr lang="es-EC" sz="8000" dirty="0"/>
              <a:t>y legales de la urbanización, por lo que consideramos adecuado su </a:t>
            </a:r>
            <a:r>
              <a:rPr lang="es-EC" sz="8000" dirty="0" smtClean="0"/>
              <a:t>actual ubicación </a:t>
            </a:r>
            <a:r>
              <a:rPr lang="es-EC" sz="8000" dirty="0"/>
              <a:t>como disposición general.</a:t>
            </a:r>
          </a:p>
          <a:p>
            <a:pPr marL="0" indent="0" algn="just">
              <a:buNone/>
            </a:pPr>
            <a:endParaRPr lang="es-ES" sz="5000" dirty="0" smtClean="0"/>
          </a:p>
          <a:p>
            <a:pPr marL="0" indent="0" algn="just">
              <a:buNone/>
            </a:pPr>
            <a:r>
              <a:rPr lang="es-EC" sz="8000" b="1" dirty="0"/>
              <a:t>Intervención del señor Concejal Luis Reina:</a:t>
            </a:r>
          </a:p>
          <a:p>
            <a:pPr algn="just"/>
            <a:r>
              <a:rPr lang="es-EC" sz="8000" dirty="0"/>
              <a:t>1. </a:t>
            </a:r>
            <a:r>
              <a:rPr lang="es-EC" sz="8000" dirty="0"/>
              <a:t>Sustento legal para </a:t>
            </a:r>
            <a:r>
              <a:rPr lang="es-EC" sz="8000" dirty="0" smtClean="0"/>
              <a:t>las </a:t>
            </a:r>
            <a:r>
              <a:rPr lang="es-EC" sz="8000" dirty="0"/>
              <a:t>multas por la no ejecución de las obras.</a:t>
            </a:r>
          </a:p>
          <a:p>
            <a:pPr marL="0" indent="0" algn="just">
              <a:buNone/>
            </a:pPr>
            <a:r>
              <a:rPr lang="es-EC" sz="8000" b="1" dirty="0" smtClean="0"/>
              <a:t>Respuesta</a:t>
            </a:r>
            <a:r>
              <a:rPr lang="es-EC" sz="8000" b="1" dirty="0"/>
              <a:t>:</a:t>
            </a:r>
          </a:p>
          <a:p>
            <a:pPr marL="0" indent="0" algn="just">
              <a:buNone/>
            </a:pPr>
            <a:r>
              <a:rPr lang="es-EC" sz="8000" dirty="0"/>
              <a:t>El sustento legal para establecer multas en los casos de habilitaciones de suelo lo encontramos en las siguientes disposiciones normativas</a:t>
            </a:r>
            <a:r>
              <a:rPr lang="es-EC" sz="8000" dirty="0" smtClean="0"/>
              <a:t>:</a:t>
            </a:r>
          </a:p>
          <a:p>
            <a:pPr marL="0" indent="0" algn="just">
              <a:buNone/>
            </a:pPr>
            <a:r>
              <a:rPr lang="es-EC" sz="8000" dirty="0"/>
              <a:t>b) El artículo 2249 del Código Municipal que manifiesta: “C</a:t>
            </a:r>
            <a:r>
              <a:rPr lang="es-EC" sz="8000" i="1" dirty="0"/>
              <a:t>onstituyen infracciones leves y serán sancionadas con una multa equivalente a uno por mil del avalúo del terreno actualizado que conste en el registro catastral del </a:t>
            </a:r>
            <a:r>
              <a:rPr lang="es-EC" sz="8000" i="1" dirty="0" smtClean="0"/>
              <a:t>MDMQ, </a:t>
            </a:r>
            <a:r>
              <a:rPr lang="es-EC" sz="8000" i="1" dirty="0"/>
              <a:t>por cada día, hasta un máximo del diez por ciento del valor del terreno, sin perjuicio de los correctivos a que hubieren lugar y de las responsabilidades de cualquier orden que pudieran derivarse de las mismas, las siguientes:</a:t>
            </a:r>
          </a:p>
          <a:p>
            <a:pPr marL="0" indent="0" algn="just">
              <a:buNone/>
            </a:pPr>
            <a:r>
              <a:rPr lang="es-EC" sz="8000" i="1" dirty="0"/>
              <a:t>a. Incumplimiento del cronograma de ejecución de obras; …”</a:t>
            </a:r>
          </a:p>
          <a:p>
            <a:pPr marL="0" indent="0">
              <a:buNone/>
            </a:pPr>
            <a:endParaRPr lang="es-EC" sz="8000" dirty="0"/>
          </a:p>
          <a:p>
            <a:pPr algn="just"/>
            <a:endParaRPr lang="es-EC" sz="5000" dirty="0"/>
          </a:p>
          <a:p>
            <a:pPr algn="just"/>
            <a:endParaRPr lang="es-ES" sz="2400" dirty="0"/>
          </a:p>
          <a:p>
            <a:pPr marL="0" indent="0" algn="just">
              <a:buNone/>
            </a:pPr>
            <a:r>
              <a:rPr lang="es-ES_tradnl" sz="8800" dirty="0" smtClean="0"/>
              <a:t> </a:t>
            </a:r>
            <a:endParaRPr lang="es-EC" sz="8800" dirty="0"/>
          </a:p>
          <a:p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3402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332656"/>
            <a:ext cx="7886700" cy="6120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sz="2000" dirty="0" smtClean="0"/>
              <a:t>El </a:t>
            </a:r>
            <a:r>
              <a:rPr lang="es-EC" sz="2000" dirty="0"/>
              <a:t>artículo 2250, ídem, señala que: “</a:t>
            </a:r>
            <a:r>
              <a:rPr lang="es-EC" sz="2000" i="1" dirty="0"/>
              <a:t>Además de la multa determinada en </a:t>
            </a:r>
            <a:r>
              <a:rPr lang="es-EC" sz="2000" i="1" dirty="0" smtClean="0"/>
              <a:t>el artículo </a:t>
            </a:r>
            <a:r>
              <a:rPr lang="es-EC" sz="2000" i="1" dirty="0"/>
              <a:t>anterior, para las infracciones leves se deberán realizar correctivos a cargo </a:t>
            </a:r>
            <a:r>
              <a:rPr lang="es-EC" sz="2000" i="1" dirty="0" smtClean="0"/>
              <a:t>del infractor </a:t>
            </a:r>
            <a:r>
              <a:rPr lang="es-EC" sz="2000" i="1" dirty="0"/>
              <a:t>o por el Municipio del Distrito Metropolitano de Quito, en cuyo caso se </a:t>
            </a:r>
            <a:r>
              <a:rPr lang="es-EC" sz="2000" i="1" dirty="0" smtClean="0"/>
              <a:t>cobrará al </a:t>
            </a:r>
            <a:r>
              <a:rPr lang="es-EC" sz="2000" i="1" dirty="0"/>
              <a:t>infractor el valor correspondiente. </a:t>
            </a:r>
            <a:r>
              <a:rPr lang="es-EC" sz="2000" i="1" dirty="0" smtClean="0"/>
              <a:t>(</a:t>
            </a:r>
            <a:r>
              <a:rPr lang="es-EC" sz="2000" dirty="0" smtClean="0"/>
              <a:t>…</a:t>
            </a:r>
            <a:r>
              <a:rPr lang="es-EC" sz="2000" i="1" dirty="0" smtClean="0"/>
              <a:t>)”</a:t>
            </a:r>
          </a:p>
          <a:p>
            <a:pPr algn="just"/>
            <a:endParaRPr lang="es-EC" sz="2000" dirty="0" smtClean="0"/>
          </a:p>
          <a:p>
            <a:pPr algn="just"/>
            <a:r>
              <a:rPr lang="es-EC" sz="2000" dirty="0" smtClean="0"/>
              <a:t>Con </a:t>
            </a:r>
            <a:r>
              <a:rPr lang="es-EC" sz="2000" dirty="0"/>
              <a:t>sustento en las disposiciones mencionadas, se llega a establecer que la imposición </a:t>
            </a:r>
            <a:r>
              <a:rPr lang="es-EC" sz="2000" dirty="0"/>
              <a:t>de multas </a:t>
            </a:r>
            <a:r>
              <a:rPr lang="es-EC" sz="2000" dirty="0"/>
              <a:t>constituye una facultad del Concejo Metropolitano pudiendo hacerlo de </a:t>
            </a:r>
            <a:r>
              <a:rPr lang="es-EC" sz="2000" dirty="0"/>
              <a:t>forma específica </a:t>
            </a:r>
            <a:r>
              <a:rPr lang="es-EC" sz="2000" dirty="0"/>
              <a:t>en la ordenanza que aprueba la urbanización o por remisión al texto </a:t>
            </a:r>
            <a:r>
              <a:rPr lang="es-EC" sz="2000" dirty="0"/>
              <a:t>normativo que </a:t>
            </a:r>
            <a:r>
              <a:rPr lang="es-EC" sz="2000" dirty="0"/>
              <a:t>la contiene</a:t>
            </a:r>
            <a:r>
              <a:rPr lang="es-EC" sz="2000" dirty="0" smtClean="0"/>
              <a:t>.</a:t>
            </a:r>
          </a:p>
          <a:p>
            <a:pPr algn="just"/>
            <a:endParaRPr lang="es-EC" sz="2000" dirty="0" smtClean="0"/>
          </a:p>
          <a:p>
            <a:pPr marL="0" indent="0">
              <a:buNone/>
            </a:pPr>
            <a:r>
              <a:rPr lang="es-EC" sz="2000" b="1" dirty="0" smtClean="0"/>
              <a:t>Oficio</a:t>
            </a:r>
            <a:r>
              <a:rPr lang="es-EC" sz="2000" dirty="0"/>
              <a:t> </a:t>
            </a:r>
            <a:r>
              <a:rPr lang="es-EC" sz="2000" b="1" dirty="0"/>
              <a:t>Nro. </a:t>
            </a:r>
            <a:r>
              <a:rPr lang="es-EC" sz="2000" b="1" dirty="0" smtClean="0"/>
              <a:t>GADDMQ-DC-OTNA-2022-0321-O del </a:t>
            </a:r>
            <a:r>
              <a:rPr lang="es-EC" sz="2000" b="1" dirty="0"/>
              <a:t>03-10-2022</a:t>
            </a:r>
            <a:r>
              <a:rPr lang="es-EC" sz="2000" b="1" dirty="0" smtClean="0"/>
              <a:t> </a:t>
            </a:r>
            <a:r>
              <a:rPr lang="es-EC" sz="2000" b="1" dirty="0"/>
              <a:t>del señor Concejal Orlando Núñez </a:t>
            </a:r>
            <a:r>
              <a:rPr lang="es-EC" sz="2000" b="1" dirty="0" err="1" smtClean="0"/>
              <a:t>Acurio</a:t>
            </a:r>
            <a:endParaRPr lang="es-EC" sz="2000" b="1" dirty="0" smtClean="0"/>
          </a:p>
          <a:p>
            <a:pPr marL="0" indent="0">
              <a:buNone/>
            </a:pPr>
            <a:endParaRPr lang="es-EC" sz="2000" b="1" dirty="0"/>
          </a:p>
          <a:p>
            <a:pPr marL="0" indent="0" algn="just">
              <a:buNone/>
            </a:pPr>
            <a:r>
              <a:rPr lang="es-EC" sz="2000" dirty="0" smtClean="0"/>
              <a:t>El </a:t>
            </a:r>
            <a:r>
              <a:rPr lang="es-EC" sz="2000" dirty="0"/>
              <a:t>señor concejal Orlando Núñez </a:t>
            </a:r>
            <a:r>
              <a:rPr lang="es-EC" sz="2000" dirty="0" err="1"/>
              <a:t>Acurio</a:t>
            </a:r>
            <a:r>
              <a:rPr lang="es-EC" sz="2000" dirty="0"/>
              <a:t>, sugirió se </a:t>
            </a:r>
            <a:r>
              <a:rPr lang="es-EC" sz="2000" dirty="0" smtClean="0"/>
              <a:t>corrijan </a:t>
            </a:r>
            <a:r>
              <a:rPr lang="es-EC" sz="2000" dirty="0"/>
              <a:t>los artículos </a:t>
            </a:r>
            <a:r>
              <a:rPr lang="es-EC" sz="2000" dirty="0" smtClean="0"/>
              <a:t>del </a:t>
            </a:r>
            <a:r>
              <a:rPr lang="es-EC" sz="2000" dirty="0"/>
              <a:t>Código Municipal en base a la última </a:t>
            </a:r>
            <a:r>
              <a:rPr lang="es-EC" sz="2000" dirty="0" smtClean="0"/>
              <a:t>Codificación.</a:t>
            </a:r>
          </a:p>
          <a:p>
            <a:pPr marL="0" indent="0" algn="just">
              <a:buNone/>
            </a:pPr>
            <a:r>
              <a:rPr lang="es-EC" sz="2000" b="1" dirty="0" smtClean="0"/>
              <a:t>Respuesta</a:t>
            </a:r>
          </a:p>
          <a:p>
            <a:pPr marL="0" indent="0" algn="just">
              <a:buNone/>
            </a:pPr>
            <a:r>
              <a:rPr lang="es-EC" sz="2000" dirty="0" smtClean="0"/>
              <a:t>Revisada </a:t>
            </a:r>
            <a:r>
              <a:rPr lang="es-EC" sz="2000" dirty="0"/>
              <a:t>la actual numeración del articulado del Código Municipal, </a:t>
            </a:r>
            <a:r>
              <a:rPr lang="es-EC" sz="2000" dirty="0" smtClean="0"/>
              <a:t>es </a:t>
            </a:r>
            <a:r>
              <a:rPr lang="es-EC" sz="2000" dirty="0"/>
              <a:t>pertinente la actualización sugerida.</a:t>
            </a:r>
          </a:p>
          <a:p>
            <a:pPr algn="just"/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3449327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539552" y="188640"/>
            <a:ext cx="7886700" cy="59046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EC" sz="1800" dirty="0" smtClean="0"/>
          </a:p>
          <a:p>
            <a:pPr marL="0" indent="0" algn="ctr">
              <a:buNone/>
            </a:pPr>
            <a:endParaRPr lang="es-EC" sz="1800" dirty="0"/>
          </a:p>
          <a:p>
            <a:pPr marL="0" indent="0" algn="ctr">
              <a:buNone/>
            </a:pPr>
            <a:endParaRPr lang="es-EC" sz="1800" dirty="0" smtClean="0"/>
          </a:p>
          <a:p>
            <a:pPr marL="0" indent="0" algn="ctr">
              <a:buNone/>
            </a:pPr>
            <a:endParaRPr lang="es-EC" sz="1800" dirty="0"/>
          </a:p>
          <a:p>
            <a:pPr marL="0" indent="0" algn="ctr">
              <a:buNone/>
            </a:pPr>
            <a:endParaRPr lang="es-EC" sz="1800" dirty="0" smtClean="0"/>
          </a:p>
          <a:p>
            <a:pPr marL="0" indent="0" algn="ctr">
              <a:buNone/>
            </a:pPr>
            <a:endParaRPr lang="es-EC" sz="1800" dirty="0"/>
          </a:p>
          <a:p>
            <a:pPr marL="0" indent="0" algn="ctr">
              <a:buNone/>
            </a:pPr>
            <a:endParaRPr lang="es-EC" sz="1800" dirty="0" smtClean="0"/>
          </a:p>
        </p:txBody>
      </p:sp>
      <p:pic>
        <p:nvPicPr>
          <p:cNvPr id="3" name="Imagen 2"/>
          <p:cNvPicPr/>
          <p:nvPr/>
        </p:nvPicPr>
        <p:blipFill rotWithShape="1">
          <a:blip r:embed="rId2"/>
          <a:srcRect l="10800" t="34364" r="29892" b="37023"/>
          <a:stretch/>
        </p:blipFill>
        <p:spPr bwMode="auto">
          <a:xfrm>
            <a:off x="1763688" y="2060848"/>
            <a:ext cx="5832648" cy="1656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34097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3954</TotalTime>
  <Words>948</Words>
  <Application>Microsoft Office PowerPoint</Application>
  <PresentationFormat>Presentación en pantalla (4:3)</PresentationFormat>
  <Paragraphs>74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Barros Mosquera</dc:creator>
  <cp:lastModifiedBy>Elizabeth del Carmen Ortiz Pesantez</cp:lastModifiedBy>
  <cp:revision>323</cp:revision>
  <dcterms:created xsi:type="dcterms:W3CDTF">2017-08-09T20:56:21Z</dcterms:created>
  <dcterms:modified xsi:type="dcterms:W3CDTF">2022-11-02T20:01:16Z</dcterms:modified>
</cp:coreProperties>
</file>