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67" r:id="rId5"/>
    <p:sldId id="268" r:id="rId6"/>
    <p:sldId id="265" r:id="rId7"/>
    <p:sldId id="260" r:id="rId8"/>
    <p:sldId id="261" r:id="rId9"/>
    <p:sldId id="257" r:id="rId10"/>
    <p:sldId id="259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0066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69" d="100"/>
          <a:sy n="69" d="100"/>
        </p:scale>
        <p:origin x="10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802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561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826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854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84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773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207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906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533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462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42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6BE7-96FC-43BA-B506-2A33A2C59555}" type="datetimeFigureOut">
              <a:rPr lang="es-EC" smtClean="0"/>
              <a:t>20/12/2022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B393-7123-4728-B594-964FAB19C9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18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volunta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 pueden curar las adicciones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0"/>
          <a:stretch/>
        </p:blipFill>
        <p:spPr bwMode="auto">
          <a:xfrm flipH="1">
            <a:off x="-1" y="0"/>
            <a:ext cx="9906000" cy="692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49958" y="1734486"/>
            <a:ext cx="6096001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PREVENCIÓN </a:t>
            </a:r>
            <a:r>
              <a:rPr lang="es-E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ATENCIÓN INTEGRAL DEL FENÓMENO BIOPSICOSOCIAL Y ECONÓMICO DEL USO Y CONSUMO DE ALCOHOL, TABACO Y OTRAS DROGAS.</a:t>
            </a:r>
            <a:endParaRPr lang="es-EC" sz="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81356"/>
            <a:ext cx="9904455" cy="91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ORDENANZA METROPOLITANA </a:t>
            </a:r>
          </a:p>
        </p:txBody>
      </p:sp>
    </p:spTree>
    <p:extLst>
      <p:ext uri="{BB962C8B-B14F-4D97-AF65-F5344CB8AC3E}">
        <p14:creationId xmlns:p14="http://schemas.microsoft.com/office/powerpoint/2010/main" val="381619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alor de las normas – Revista Cero Grado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0" y="0"/>
            <a:ext cx="9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2846" y="1829522"/>
            <a:ext cx="931025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dirty="0" smtClean="0">
                <a:latin typeface="Arial Rounded MT Bold" panose="020F0704030504030204" pitchFamily="34" charset="0"/>
              </a:rPr>
              <a:t>Incorpora reformas </a:t>
            </a:r>
            <a:r>
              <a:rPr lang="es-ES" sz="2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LOPDROG: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MX" sz="2200" dirty="0">
                <a:latin typeface="Arial Rounded MT Bold" panose="020F0704030504030204" pitchFamily="34" charset="0"/>
              </a:rPr>
              <a:t>Los gobiernos autónomos descentralizados podrán </a:t>
            </a:r>
            <a:r>
              <a:rPr lang="es-MX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impulsar y apoyar la creación y mantenimiento de centros de tratamiento ambulatorio o centros especializados </a:t>
            </a:r>
            <a:r>
              <a:rPr lang="es-MX" sz="2200" dirty="0">
                <a:latin typeface="Arial Rounded MT Bold" panose="020F0704030504030204" pitchFamily="34" charset="0"/>
              </a:rPr>
              <a:t>en coordinación con las entidades del sector público, privado, organizaciones sociales y de la cooperación internacional. Para ello, podrán utilizar recursos propios o provenientes de transferencias del Estado Central, así como aquellos asignados por el Fondo Nacional para la Prevención Integral de </a:t>
            </a:r>
            <a:r>
              <a:rPr lang="es-MX" sz="2200" dirty="0" smtClean="0">
                <a:latin typeface="Arial Rounded MT Bold" panose="020F0704030504030204" pitchFamily="34" charset="0"/>
              </a:rPr>
              <a:t>Drogas</a:t>
            </a: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es-EC" sz="22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sz="22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1038" y="365127"/>
            <a:ext cx="8882062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Ley Orgánica contra el Consumo y </a:t>
            </a:r>
            <a:r>
              <a:rPr lang="es-ES" dirty="0" err="1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Microtráfico</a:t>
            </a:r>
            <a:r>
              <a:rPr lang="es-ES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Drogas 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valor de las normas – Revista Cero Grado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0" y="0"/>
            <a:ext cx="9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6345" y="1955798"/>
            <a:ext cx="9273309" cy="373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Implementar 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planes y programas destinados a la prevención integral, con especial asistencia a los grupos de atención prioritaria.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Impulsar campañas de prevención del consumo de todo tipo de drogas aprovechando las tecnologías de la información y comunicación, 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especialmente en los espacios accesibles y de uso frecuente por parte de niños, niñas, adolescentes y jóvenes.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Gobiernos </a:t>
            </a:r>
            <a: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Autónomos Descentralizados «GAD’S»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37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valor de las normas – Revista Cero Grado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0" y="0"/>
            <a:ext cx="9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6345" y="1758948"/>
            <a:ext cx="927330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Impulsar y apoyar la creación y mantenimiento de centros de tratamiento ambulatorio o centros especializados en coordinación con las entidades del sector público, privado, organizaciones sociales y de la cooperación internacional.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monitoreo y vigilancia en los centros educativos, públicos y privados, así como en sus </a:t>
            </a: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exteriores.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200" dirty="0" smtClean="0">
                <a:latin typeface="Arial Rounded MT Bold" panose="020F0704030504030204" pitchFamily="34" charset="0"/>
              </a:rPr>
              <a:t>Coordinar con La </a:t>
            </a:r>
            <a:r>
              <a:rPr lang="es-MX" sz="2200" dirty="0">
                <a:latin typeface="Arial Rounded MT Bold" panose="020F0704030504030204" pitchFamily="34" charset="0"/>
              </a:rPr>
              <a:t>Policía Nacional</a:t>
            </a:r>
            <a:r>
              <a:rPr lang="es-MX" sz="2200" dirty="0" smtClean="0">
                <a:latin typeface="Arial Rounded MT Bold" panose="020F0704030504030204" pitchFamily="34" charset="0"/>
              </a:rPr>
              <a:t>, las acciones de persuasión, </a:t>
            </a:r>
            <a:r>
              <a:rPr lang="es-MX" sz="2200" dirty="0">
                <a:latin typeface="Arial Rounded MT Bold" panose="020F0704030504030204" pitchFamily="34" charset="0"/>
              </a:rPr>
              <a:t>disuasión, vigilancia y control del uso y consumo de drogas en espacios </a:t>
            </a:r>
            <a:r>
              <a:rPr lang="es-MX" sz="2200" dirty="0" smtClean="0">
                <a:latin typeface="Arial Rounded MT Bold" panose="020F0704030504030204" pitchFamily="34" charset="0"/>
              </a:rPr>
              <a:t>públicos.</a:t>
            </a:r>
            <a:endParaRPr lang="es-EC" sz="2200" dirty="0">
              <a:latin typeface="Arial Rounded MT Bold" panose="020F07040305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Gobiernos </a:t>
            </a:r>
            <a: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Autónomos Descentralizados «GAD’S»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32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5226"/>
          <a:stretch/>
        </p:blipFill>
        <p:spPr>
          <a:xfrm>
            <a:off x="92364" y="55168"/>
            <a:ext cx="9744363" cy="671508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7934" y="67310"/>
            <a:ext cx="9273309" cy="208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3000" b="1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 Y ATENCIÓN INTEGRAL DEL </a:t>
            </a:r>
            <a:r>
              <a:rPr lang="es-EC" sz="3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FENÓMENO</a:t>
            </a:r>
            <a:r>
              <a:rPr lang="es-EC" sz="3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3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BIOPSICOSOCIAL Y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3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ECONÓMICO </a:t>
            </a:r>
            <a:r>
              <a:rPr lang="es-EC" sz="3000" b="1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USO Y </a:t>
            </a:r>
            <a:r>
              <a:rPr lang="es-EC" sz="3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</a:t>
            </a:r>
            <a:endParaRPr lang="es-EC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4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5226"/>
          <a:stretch/>
        </p:blipFill>
        <p:spPr>
          <a:xfrm>
            <a:off x="92364" y="55168"/>
            <a:ext cx="9744363" cy="6715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7200" y="365127"/>
            <a:ext cx="7497763" cy="1325563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OBJETO</a:t>
            </a:r>
            <a:endParaRPr lang="es-EC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038" y="1825625"/>
            <a:ext cx="9081798" cy="4351338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Arial Rounded MT Bold" panose="020F0704030504030204" pitchFamily="34" charset="0"/>
              </a:rPr>
              <a:t>Promover la </a:t>
            </a:r>
            <a:r>
              <a:rPr lang="es-EC" sz="3200" dirty="0">
                <a:latin typeface="Arial Rounded MT Bold" panose="020F0704030504030204" pitchFamily="34" charset="0"/>
              </a:rPr>
              <a:t>prevención </a:t>
            </a:r>
            <a:r>
              <a:rPr lang="es-EC" sz="3200" dirty="0" smtClean="0">
                <a:latin typeface="Arial Rounded MT Bold" panose="020F0704030504030204" pitchFamily="34" charset="0"/>
              </a:rPr>
              <a:t>y </a:t>
            </a:r>
            <a:r>
              <a:rPr lang="es-EC" sz="3200" dirty="0">
                <a:latin typeface="Arial Rounded MT Bold" panose="020F0704030504030204" pitchFamily="34" charset="0"/>
              </a:rPr>
              <a:t>atención integral </a:t>
            </a:r>
            <a:r>
              <a:rPr lang="es-EC" sz="3200" dirty="0" smtClean="0">
                <a:latin typeface="Arial Rounded MT Bold" panose="020F0704030504030204" pitchFamily="34" charset="0"/>
              </a:rPr>
              <a:t>de las adicciones</a:t>
            </a:r>
          </a:p>
          <a:p>
            <a:r>
              <a:rPr lang="es-EC" sz="3200" dirty="0">
                <a:latin typeface="Arial Rounded MT Bold" panose="020F0704030504030204" pitchFamily="34" charset="0"/>
              </a:rPr>
              <a:t>R</a:t>
            </a:r>
            <a:r>
              <a:rPr lang="es-EC" sz="3200" dirty="0" smtClean="0">
                <a:latin typeface="Arial Rounded MT Bold" panose="020F0704030504030204" pitchFamily="34" charset="0"/>
              </a:rPr>
              <a:t>educción </a:t>
            </a:r>
            <a:r>
              <a:rPr lang="es-EC" sz="3200" dirty="0">
                <a:latin typeface="Arial Rounded MT Bold" panose="020F0704030504030204" pitchFamily="34" charset="0"/>
              </a:rPr>
              <a:t>de </a:t>
            </a:r>
            <a:r>
              <a:rPr lang="es-EC" sz="3200" dirty="0" smtClean="0">
                <a:latin typeface="Arial Rounded MT Bold" panose="020F0704030504030204" pitchFamily="34" charset="0"/>
              </a:rPr>
              <a:t>riesgos e impactos asociados</a:t>
            </a:r>
          </a:p>
          <a:p>
            <a:r>
              <a:rPr lang="es-MX" sz="3200" dirty="0" smtClean="0">
                <a:latin typeface="Arial Rounded MT Bold" panose="020F0704030504030204" pitchFamily="34" charset="0"/>
              </a:rPr>
              <a:t>Atender las </a:t>
            </a:r>
            <a:r>
              <a:rPr lang="es-EC" sz="3200" dirty="0" smtClean="0">
                <a:latin typeface="Arial Rounded MT Bold" panose="020F0704030504030204" pitchFamily="34" charset="0"/>
              </a:rPr>
              <a:t>consecuencias </a:t>
            </a:r>
            <a:r>
              <a:rPr lang="es-EC" sz="3200" dirty="0">
                <a:latin typeface="Arial Rounded MT Bold" panose="020F0704030504030204" pitchFamily="34" charset="0"/>
              </a:rPr>
              <a:t>físicas, psicológicas, sociales, económicas, culturales y de seguridad ciudadana que se derivan de este problema de salud pública</a:t>
            </a:r>
            <a:r>
              <a:rPr lang="es-EC" sz="3200" dirty="0" smtClean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10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5226"/>
          <a:stretch/>
        </p:blipFill>
        <p:spPr>
          <a:xfrm>
            <a:off x="92364" y="55168"/>
            <a:ext cx="9744363" cy="6715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7200" y="97278"/>
            <a:ext cx="7497763" cy="1325563"/>
          </a:xfrm>
        </p:spPr>
        <p:txBody>
          <a:bodyPr/>
          <a:lstStyle/>
          <a:p>
            <a:r>
              <a:rPr lang="es-EC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INSTITUCIONALIDAD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436" y="1311563"/>
            <a:ext cx="9550400" cy="5458691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 smtClean="0">
                <a:latin typeface="Arial Rounded MT Bold" panose="020F0704030504030204" pitchFamily="34" charset="0"/>
              </a:rPr>
              <a:t>Ente Director </a:t>
            </a:r>
            <a:r>
              <a:rPr lang="es-EC" sz="2000" b="1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 Secretaria de Salud, </a:t>
            </a:r>
            <a:r>
              <a:rPr lang="es-EC" sz="2000" dirty="0" smtClean="0">
                <a:latin typeface="Arial Rounded MT Bold" panose="020F0704030504030204" pitchFamily="34" charset="0"/>
              </a:rPr>
              <a:t>incorporará </a:t>
            </a:r>
            <a:r>
              <a:rPr lang="es-EC" sz="2000" dirty="0">
                <a:latin typeface="Arial Rounded MT Bold" panose="020F0704030504030204" pitchFamily="34" charset="0"/>
              </a:rPr>
              <a:t>los programas, proyectos o planes permanentes y necesarios a los Planes Operativos Anuales de las Unidades Metropolitanas de </a:t>
            </a:r>
            <a:r>
              <a:rPr lang="es-EC" sz="2000" dirty="0" smtClean="0">
                <a:latin typeface="Arial Rounded MT Bold" panose="020F0704030504030204" pitchFamily="34" charset="0"/>
              </a:rPr>
              <a:t>Salud. </a:t>
            </a:r>
          </a:p>
          <a:p>
            <a:pPr algn="just"/>
            <a:r>
              <a:rPr lang="es-EC" sz="2000" b="1" dirty="0">
                <a:latin typeface="Arial Rounded MT Bold" panose="020F0704030504030204" pitchFamily="34" charset="0"/>
              </a:rPr>
              <a:t>De la Ejecución en el ámbito de la promoción de la salud y la </a:t>
            </a:r>
            <a:r>
              <a:rPr lang="es-EC" sz="2000" b="1" dirty="0" smtClean="0">
                <a:latin typeface="Arial Rounded MT Bold" panose="020F0704030504030204" pitchFamily="34" charset="0"/>
              </a:rPr>
              <a:t>prevención integral </a:t>
            </a:r>
            <a:r>
              <a:rPr lang="es-EC" sz="2000" b="1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 </a:t>
            </a:r>
            <a:r>
              <a:rPr lang="es-EC" sz="2000" dirty="0" smtClean="0">
                <a:latin typeface="Arial Rounded MT Bold" panose="020F0704030504030204" pitchFamily="34" charset="0"/>
              </a:rPr>
              <a:t>La </a:t>
            </a:r>
            <a:r>
              <a:rPr lang="es-EC" sz="2000" b="1" dirty="0">
                <a:latin typeface="Arial Rounded MT Bold" panose="020F0704030504030204" pitchFamily="34" charset="0"/>
              </a:rPr>
              <a:t>Dirección metropolitana </a:t>
            </a:r>
            <a:r>
              <a:rPr lang="es-EC" sz="2000" dirty="0">
                <a:latin typeface="Arial Rounded MT Bold" panose="020F0704030504030204" pitchFamily="34" charset="0"/>
              </a:rPr>
              <a:t>responsable de la Promoción de la Salud y Prevención de la Enfermedad, a través de la Coordinación de Prevención Integral de </a:t>
            </a:r>
            <a:r>
              <a:rPr lang="es-EC" sz="2000" dirty="0" smtClean="0">
                <a:latin typeface="Arial Rounded MT Bold" panose="020F0704030504030204" pitchFamily="34" charset="0"/>
              </a:rPr>
              <a:t>Adicciones. </a:t>
            </a:r>
            <a:endParaRPr lang="es-EC" sz="2000" dirty="0">
              <a:latin typeface="Arial Rounded MT Bold" panose="020F0704030504030204" pitchFamily="34" charset="0"/>
            </a:endParaRPr>
          </a:p>
          <a:p>
            <a:pPr algn="just"/>
            <a:r>
              <a:rPr lang="es-EC" sz="2000" b="1" dirty="0" smtClean="0">
                <a:latin typeface="Arial Rounded MT Bold" panose="020F0704030504030204" pitchFamily="34" charset="0"/>
              </a:rPr>
              <a:t>De </a:t>
            </a:r>
            <a:r>
              <a:rPr lang="es-EC" sz="2000" b="1" dirty="0">
                <a:latin typeface="Arial Rounded MT Bold" panose="020F0704030504030204" pitchFamily="34" charset="0"/>
              </a:rPr>
              <a:t>la Ejecución en el ámbito del diagnóstico y tratamiento </a:t>
            </a:r>
            <a:r>
              <a:rPr lang="es-EC" sz="2000" b="1" dirty="0" smtClean="0">
                <a:latin typeface="Arial Rounded MT Bold" panose="020F0704030504030204" pitchFamily="34" charset="0"/>
              </a:rPr>
              <a:t>(Atención Integral) </a:t>
            </a:r>
            <a:r>
              <a:rPr lang="es-EC" sz="2000" b="1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 </a:t>
            </a:r>
            <a:r>
              <a:rPr lang="es-EC" sz="2000" dirty="0" smtClean="0">
                <a:latin typeface="Arial Rounded MT Bold" panose="020F0704030504030204" pitchFamily="34" charset="0"/>
              </a:rPr>
              <a:t>Las </a:t>
            </a:r>
            <a:r>
              <a:rPr lang="es-EC" sz="2000" b="1" dirty="0">
                <a:latin typeface="Arial Rounded MT Bold" panose="020F0704030504030204" pitchFamily="34" charset="0"/>
              </a:rPr>
              <a:t>Unidades Metropolitanas de Salud</a:t>
            </a:r>
            <a:r>
              <a:rPr lang="es-EC" sz="2000" dirty="0">
                <a:latin typeface="Arial Rounded MT Bold" panose="020F0704030504030204" pitchFamily="34" charset="0"/>
              </a:rPr>
              <a:t>, </a:t>
            </a:r>
            <a:r>
              <a:rPr lang="es-EC" sz="2000" dirty="0" smtClean="0">
                <a:latin typeface="Arial Rounded MT Bold" panose="020F0704030504030204" pitchFamily="34" charset="0"/>
              </a:rPr>
              <a:t>actuarán </a:t>
            </a:r>
            <a:r>
              <a:rPr lang="es-EC" sz="2000" dirty="0">
                <a:latin typeface="Arial Rounded MT Bold" panose="020F0704030504030204" pitchFamily="34" charset="0"/>
              </a:rPr>
              <a:t>como dependencias </a:t>
            </a:r>
            <a:r>
              <a:rPr lang="es-EC" sz="2000" dirty="0" smtClean="0">
                <a:latin typeface="Arial Rounded MT Bold" panose="020F0704030504030204" pitchFamily="34" charset="0"/>
              </a:rPr>
              <a:t>ejecutoras, quienes deberán implementar los </a:t>
            </a:r>
            <a:r>
              <a:rPr lang="es-EC" sz="2000" dirty="0">
                <a:latin typeface="Arial Rounded MT Bold" panose="020F0704030504030204" pitchFamily="34" charset="0"/>
              </a:rPr>
              <a:t>protocolos y normativa actual establecida para el efecto, por la Autoridad Sanitaria </a:t>
            </a:r>
            <a:r>
              <a:rPr lang="es-EC" sz="2000" dirty="0" smtClean="0">
                <a:latin typeface="Arial Rounded MT Bold" panose="020F0704030504030204" pitchFamily="34" charset="0"/>
              </a:rPr>
              <a:t>Nacional, incorporarán </a:t>
            </a:r>
            <a:r>
              <a:rPr lang="es-EC" sz="2000" dirty="0">
                <a:latin typeface="Arial Rounded MT Bold" panose="020F0704030504030204" pitchFamily="34" charset="0"/>
              </a:rPr>
              <a:t>e implementarán programas o proyectos permanentes en su Plan Operativo </a:t>
            </a:r>
            <a:r>
              <a:rPr lang="es-EC" sz="2000" dirty="0" smtClean="0">
                <a:latin typeface="Arial Rounded MT Bold" panose="020F0704030504030204" pitchFamily="34" charset="0"/>
              </a:rPr>
              <a:t>Anual. Para </a:t>
            </a:r>
            <a:r>
              <a:rPr lang="es-EC" sz="2000" dirty="0">
                <a:latin typeface="Arial Rounded MT Bold" panose="020F0704030504030204" pitchFamily="34" charset="0"/>
              </a:rPr>
              <a:t>el caso particular de los planes que sean promovidos en el marco del diagnóstico y</a:t>
            </a:r>
          </a:p>
          <a:p>
            <a:pPr algn="just"/>
            <a:r>
              <a:rPr lang="es-EC" sz="2000" dirty="0" smtClean="0">
                <a:latin typeface="Arial Rounded MT Bold" panose="020F0704030504030204" pitchFamily="34" charset="0"/>
              </a:rPr>
              <a:t>Presupuesto </a:t>
            </a:r>
            <a:r>
              <a:rPr lang="es-EC" sz="20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 L</a:t>
            </a:r>
            <a:r>
              <a:rPr lang="es-EC" sz="2000" dirty="0" smtClean="0">
                <a:latin typeface="Arial Rounded MT Bold" panose="020F0704030504030204" pitchFamily="34" charset="0"/>
              </a:rPr>
              <a:t>as </a:t>
            </a:r>
            <a:r>
              <a:rPr lang="es-EC" sz="2000" dirty="0">
                <a:latin typeface="Arial Rounded MT Bold" panose="020F0704030504030204" pitchFamily="34" charset="0"/>
              </a:rPr>
              <a:t>Unidades Metropolitanas de Salud, o quién haga sus veces, deberán </a:t>
            </a:r>
            <a:r>
              <a:rPr lang="es-EC" sz="2000" b="1" dirty="0">
                <a:latin typeface="Arial Rounded MT Bold" panose="020F0704030504030204" pitchFamily="34" charset="0"/>
              </a:rPr>
              <a:t>garantizar la asignación de recursos </a:t>
            </a:r>
            <a:r>
              <a:rPr lang="es-EC" sz="2000" dirty="0">
                <a:latin typeface="Arial Rounded MT Bold" panose="020F0704030504030204" pitchFamily="34" charset="0"/>
              </a:rPr>
              <a:t>económicos suficientes de forma anual o cuando fuere necesario a través de las gestiones administrativas pertinentes</a:t>
            </a:r>
            <a:r>
              <a:rPr lang="es-EC" sz="2000" dirty="0" smtClean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86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5226"/>
          <a:stretch/>
        </p:blipFill>
        <p:spPr>
          <a:xfrm>
            <a:off x="92364" y="55168"/>
            <a:ext cx="9744363" cy="6715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237810"/>
            <a:ext cx="8543925" cy="1325563"/>
          </a:xfrm>
        </p:spPr>
        <p:txBody>
          <a:bodyPr/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REMEPRA-Q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682329" y="1487055"/>
            <a:ext cx="4190702" cy="886690"/>
          </a:xfrm>
        </p:spPr>
        <p:txBody>
          <a:bodyPr>
            <a:noAutofit/>
          </a:bodyPr>
          <a:lstStyle/>
          <a:p>
            <a:pPr algn="just"/>
            <a:r>
              <a:rPr lang="es-MX" sz="3000" dirty="0" smtClean="0">
                <a:latin typeface="Arial Rounded MT Bold" panose="020F0704030504030204" pitchFamily="34" charset="0"/>
              </a:rPr>
              <a:t>COMPONENTE PUBLICO</a:t>
            </a:r>
            <a:endParaRPr lang="es-EC" sz="30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>
                <a:latin typeface="Arial Rounded MT Bold" panose="020F0704030504030204" pitchFamily="34" charset="0"/>
              </a:rPr>
              <a:t>Secretaría de Salud</a:t>
            </a:r>
          </a:p>
          <a:p>
            <a:pPr lvl="1"/>
            <a:r>
              <a:rPr lang="es-MX" dirty="0" smtClean="0">
                <a:latin typeface="Arial Rounded MT Bold" panose="020F0704030504030204" pitchFamily="34" charset="0"/>
              </a:rPr>
              <a:t>Dirección de promoción y prevención</a:t>
            </a:r>
          </a:p>
          <a:p>
            <a:pPr lvl="1"/>
            <a:r>
              <a:rPr lang="es-MX" dirty="0" smtClean="0">
                <a:latin typeface="Arial Rounded MT Bold" panose="020F0704030504030204" pitchFamily="34" charset="0"/>
              </a:rPr>
              <a:t>Unidades de Salud</a:t>
            </a:r>
          </a:p>
          <a:p>
            <a:r>
              <a:rPr lang="es-EC" dirty="0">
                <a:latin typeface="Arial Rounded MT Bold" panose="020F0704030504030204" pitchFamily="34" charset="0"/>
              </a:rPr>
              <a:t>Secretarías de Educación, Recreación y Deporte </a:t>
            </a:r>
          </a:p>
          <a:p>
            <a:r>
              <a:rPr lang="es-EC" dirty="0" smtClean="0">
                <a:latin typeface="Arial Rounded MT Bold" panose="020F0704030504030204" pitchFamily="34" charset="0"/>
              </a:rPr>
              <a:t>Secretaría de </a:t>
            </a:r>
            <a:r>
              <a:rPr lang="es-EC" dirty="0">
                <a:latin typeface="Arial Rounded MT Bold" panose="020F0704030504030204" pitchFamily="34" charset="0"/>
              </a:rPr>
              <a:t>Inclusión </a:t>
            </a:r>
            <a:r>
              <a:rPr lang="es-EC" dirty="0" smtClean="0">
                <a:latin typeface="Arial Rounded MT Bold" panose="020F0704030504030204" pitchFamily="34" charset="0"/>
              </a:rPr>
              <a:t>Social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Secretaría de Cultura</a:t>
            </a:r>
            <a:endParaRPr lang="es-EC" dirty="0" smtClean="0">
              <a:latin typeface="Arial Rounded MT Bold" panose="020F0704030504030204" pitchFamily="34" charset="0"/>
            </a:endParaRPr>
          </a:p>
          <a:p>
            <a:r>
              <a:rPr lang="es-EC" dirty="0" smtClean="0">
                <a:latin typeface="Arial Rounded MT Bold" panose="020F0704030504030204" pitchFamily="34" charset="0"/>
              </a:rPr>
              <a:t>Entidades </a:t>
            </a:r>
            <a:r>
              <a:rPr lang="es-EC" dirty="0">
                <a:latin typeface="Arial Rounded MT Bold" panose="020F0704030504030204" pitchFamily="34" charset="0"/>
              </a:rPr>
              <a:t>articuladoras </a:t>
            </a:r>
            <a:endParaRPr lang="es-EC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EC" dirty="0" smtClean="0">
                <a:latin typeface="Arial Rounded MT Bold" panose="020F0704030504030204" pitchFamily="34" charset="0"/>
              </a:rPr>
              <a:t>Patronato San José.</a:t>
            </a:r>
            <a:endParaRPr lang="es-EC" dirty="0">
              <a:latin typeface="Arial Rounded MT Bold" panose="020F070403050403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5014913" y="1385455"/>
            <a:ext cx="4211340" cy="988290"/>
          </a:xfrm>
        </p:spPr>
        <p:txBody>
          <a:bodyPr>
            <a:noAutofit/>
          </a:bodyPr>
          <a:lstStyle/>
          <a:p>
            <a:r>
              <a:rPr lang="es-MX" sz="3000" dirty="0" smtClean="0">
                <a:latin typeface="Arial Rounded MT Bold" panose="020F0704030504030204" pitchFamily="34" charset="0"/>
              </a:rPr>
              <a:t>COMPONENTE PRIVADO</a:t>
            </a:r>
            <a:endParaRPr lang="es-EC" sz="3000" dirty="0">
              <a:latin typeface="Arial Rounded MT Bold" panose="020F070403050403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C" dirty="0">
                <a:latin typeface="Arial Rounded MT Bold" panose="020F0704030504030204" pitchFamily="34" charset="0"/>
              </a:rPr>
              <a:t>C</a:t>
            </a:r>
            <a:r>
              <a:rPr lang="es-EC" dirty="0" smtClean="0">
                <a:latin typeface="Arial Rounded MT Bold" panose="020F0704030504030204" pitchFamily="34" charset="0"/>
              </a:rPr>
              <a:t>entros de Atención ambulatorios </a:t>
            </a:r>
          </a:p>
          <a:p>
            <a:r>
              <a:rPr lang="es-EC" dirty="0">
                <a:latin typeface="Arial Rounded MT Bold" panose="020F0704030504030204" pitchFamily="34" charset="0"/>
              </a:rPr>
              <a:t>C</a:t>
            </a:r>
            <a:r>
              <a:rPr lang="es-EC" dirty="0" smtClean="0">
                <a:latin typeface="Arial Rounded MT Bold" panose="020F0704030504030204" pitchFamily="34" charset="0"/>
              </a:rPr>
              <a:t>entros especializados con internamiento</a:t>
            </a:r>
          </a:p>
          <a:p>
            <a:r>
              <a:rPr lang="es-EC" dirty="0">
                <a:latin typeface="Arial Rounded MT Bold" panose="020F0704030504030204" pitchFamily="34" charset="0"/>
              </a:rPr>
              <a:t>C</a:t>
            </a:r>
            <a:r>
              <a:rPr lang="es-EC" dirty="0" smtClean="0">
                <a:latin typeface="Arial Rounded MT Bold" panose="020F0704030504030204" pitchFamily="34" charset="0"/>
              </a:rPr>
              <a:t>asas </a:t>
            </a:r>
            <a:r>
              <a:rPr lang="es-EC" dirty="0">
                <a:latin typeface="Arial Rounded MT Bold" panose="020F0704030504030204" pitchFamily="34" charset="0"/>
              </a:rPr>
              <a:t>de acogida </a:t>
            </a:r>
            <a:r>
              <a:rPr lang="es-EC" dirty="0" smtClean="0">
                <a:latin typeface="Arial Rounded MT Bold" panose="020F0704030504030204" pitchFamily="34" charset="0"/>
              </a:rPr>
              <a:t>o albergues. </a:t>
            </a:r>
            <a:endParaRPr lang="es-EC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8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5226"/>
          <a:stretch/>
        </p:blipFill>
        <p:spPr>
          <a:xfrm>
            <a:off x="92364" y="-11613"/>
            <a:ext cx="9744363" cy="6715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958" y="212125"/>
            <a:ext cx="8862364" cy="1325563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PLAN DE ATENCIÓN INTEGRAL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682329" y="1487055"/>
            <a:ext cx="4190702" cy="886690"/>
          </a:xfrm>
        </p:spPr>
        <p:txBody>
          <a:bodyPr>
            <a:noAutofit/>
          </a:bodyPr>
          <a:lstStyle/>
          <a:p>
            <a:pPr algn="just"/>
            <a:r>
              <a:rPr lang="es-MX" sz="3000" dirty="0" smtClean="0">
                <a:latin typeface="Arial Rounded MT Bold" panose="020F0704030504030204" pitchFamily="34" charset="0"/>
              </a:rPr>
              <a:t>PROMOCIÓN Y PREVENCIÓN</a:t>
            </a:r>
            <a:endParaRPr lang="es-EC" sz="30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C" b="1" dirty="0" smtClean="0"/>
              <a:t>Considera</a:t>
            </a:r>
            <a:r>
              <a:rPr lang="es-EC" dirty="0" smtClean="0"/>
              <a:t>r </a:t>
            </a:r>
            <a:r>
              <a:rPr lang="es-EC" dirty="0" smtClean="0">
                <a:sym typeface="Wingdings" panose="05000000000000000000" pitchFamily="2" charset="2"/>
              </a:rPr>
              <a:t> </a:t>
            </a:r>
            <a:r>
              <a:rPr lang="es-EC" dirty="0"/>
              <a:t>el enfoque de salud </a:t>
            </a:r>
            <a:r>
              <a:rPr lang="es-EC" dirty="0" smtClean="0"/>
              <a:t>pública </a:t>
            </a:r>
            <a:r>
              <a:rPr lang="es-EC" dirty="0"/>
              <a:t>y seguridad del </a:t>
            </a:r>
            <a:r>
              <a:rPr lang="es-EC" dirty="0" smtClean="0"/>
              <a:t>paciente; ciclos </a:t>
            </a:r>
            <a:r>
              <a:rPr lang="es-EC" dirty="0"/>
              <a:t>de vida; </a:t>
            </a:r>
            <a:r>
              <a:rPr lang="es-EC" dirty="0" smtClean="0"/>
              <a:t>y derechos humanos.</a:t>
            </a:r>
            <a:endParaRPr lang="es-EC" dirty="0"/>
          </a:p>
          <a:p>
            <a:r>
              <a:rPr lang="es-EC" b="1" dirty="0" smtClean="0"/>
              <a:t>Coordinar</a:t>
            </a:r>
            <a:r>
              <a:rPr lang="es-EC" dirty="0" smtClean="0"/>
              <a:t> </a:t>
            </a:r>
            <a:r>
              <a:rPr lang="es-EC" dirty="0" smtClean="0">
                <a:sym typeface="Wingdings" panose="05000000000000000000" pitchFamily="2" charset="2"/>
              </a:rPr>
              <a:t> </a:t>
            </a:r>
            <a:r>
              <a:rPr lang="es-EC" dirty="0" smtClean="0"/>
              <a:t>Secretarías </a:t>
            </a:r>
            <a:r>
              <a:rPr lang="es-EC" dirty="0"/>
              <a:t>de Educación, Recreación y Deporte, </a:t>
            </a:r>
            <a:r>
              <a:rPr lang="es-EC" dirty="0" smtClean="0"/>
              <a:t>Secretaría </a:t>
            </a:r>
            <a:r>
              <a:rPr lang="es-EC" dirty="0"/>
              <a:t>Inclusión </a:t>
            </a:r>
            <a:r>
              <a:rPr lang="es-EC" dirty="0" smtClean="0"/>
              <a:t>Social, Secretaría de Cultura, sociedad </a:t>
            </a:r>
            <a:r>
              <a:rPr lang="es-EC" dirty="0"/>
              <a:t>civil debidamente organizada</a:t>
            </a:r>
            <a:r>
              <a:rPr lang="es-EC" dirty="0" smtClean="0"/>
              <a:t>,</a:t>
            </a:r>
            <a:r>
              <a:rPr lang="es-EC" dirty="0"/>
              <a:t> Consejo de Protección de Derechos del Distrito Metropolitano de Quito, Cuerpo de Agentes Metropolitanos de Control de Quito y miembros de la fuerza </a:t>
            </a:r>
            <a:r>
              <a:rPr lang="es-EC" dirty="0" smtClean="0"/>
              <a:t>pública.</a:t>
            </a:r>
          </a:p>
          <a:p>
            <a:r>
              <a:rPr lang="es-EC" b="1" dirty="0" smtClean="0"/>
              <a:t>Propiciar</a:t>
            </a:r>
            <a:r>
              <a:rPr lang="es-EC" dirty="0" smtClean="0"/>
              <a:t> </a:t>
            </a:r>
            <a:r>
              <a:rPr lang="es-EC" dirty="0" smtClean="0">
                <a:sym typeface="Wingdings" panose="05000000000000000000" pitchFamily="2" charset="2"/>
              </a:rPr>
              <a:t> </a:t>
            </a:r>
            <a:r>
              <a:rPr lang="es-EC" dirty="0" smtClean="0"/>
              <a:t>la </a:t>
            </a:r>
            <a:r>
              <a:rPr lang="es-EC" dirty="0"/>
              <a:t>participación de jóvenes, </a:t>
            </a:r>
            <a:r>
              <a:rPr lang="es-EC" dirty="0" smtClean="0"/>
              <a:t>prestando </a:t>
            </a:r>
            <a:r>
              <a:rPr lang="es-EC" dirty="0"/>
              <a:t>especial énfasis a los grupos de atención </a:t>
            </a:r>
            <a:r>
              <a:rPr lang="es-EC" dirty="0" smtClean="0"/>
              <a:t>prioritaria, la comunidad</a:t>
            </a:r>
            <a:r>
              <a:rPr lang="es-EC" dirty="0"/>
              <a:t>, la </a:t>
            </a:r>
            <a:r>
              <a:rPr lang="es-EC" dirty="0" smtClean="0"/>
              <a:t>familia. </a:t>
            </a:r>
            <a:endParaRPr lang="es-EC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5014913" y="1385455"/>
            <a:ext cx="4211340" cy="988290"/>
          </a:xfrm>
        </p:spPr>
        <p:txBody>
          <a:bodyPr>
            <a:noAutofit/>
          </a:bodyPr>
          <a:lstStyle/>
          <a:p>
            <a:r>
              <a:rPr lang="es-MX" sz="3000" dirty="0" smtClean="0">
                <a:latin typeface="Arial Rounded MT Bold" panose="020F0704030504030204" pitchFamily="34" charset="0"/>
              </a:rPr>
              <a:t>TRATAMIENTO Y REHABILITACIÓN</a:t>
            </a:r>
            <a:endParaRPr lang="es-EC" sz="3000" dirty="0">
              <a:latin typeface="Arial Rounded MT Bold" panose="020F070403050403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C" b="1" dirty="0"/>
              <a:t>Sistema Nacional de Salud Pública </a:t>
            </a:r>
            <a:r>
              <a:rPr lang="es-EC" dirty="0" smtClean="0">
                <a:sym typeface="Wingdings" panose="05000000000000000000" pitchFamily="2" charset="2"/>
              </a:rPr>
              <a:t></a:t>
            </a:r>
            <a:r>
              <a:rPr lang="es-EC" dirty="0" smtClean="0"/>
              <a:t>tipología vigente</a:t>
            </a:r>
          </a:p>
          <a:p>
            <a:r>
              <a:rPr lang="es-EC" b="1" dirty="0"/>
              <a:t>D</a:t>
            </a:r>
            <a:r>
              <a:rPr lang="es-EC" b="1" dirty="0" smtClean="0"/>
              <a:t>iagnóstico</a:t>
            </a:r>
            <a:r>
              <a:rPr lang="es-EC" b="1" dirty="0"/>
              <a:t>, </a:t>
            </a:r>
            <a:r>
              <a:rPr lang="es-EC" b="1" dirty="0" smtClean="0"/>
              <a:t>tratamiento y rehabilitación </a:t>
            </a:r>
            <a:r>
              <a:rPr lang="es-EC" b="1" dirty="0" smtClean="0">
                <a:sym typeface="Wingdings" panose="05000000000000000000" pitchFamily="2" charset="2"/>
              </a:rPr>
              <a:t> </a:t>
            </a:r>
            <a:r>
              <a:rPr lang="es-EC" dirty="0" smtClean="0"/>
              <a:t>asistencial </a:t>
            </a:r>
            <a:r>
              <a:rPr lang="es-EC" dirty="0" err="1"/>
              <a:t>intramural</a:t>
            </a:r>
            <a:r>
              <a:rPr lang="es-EC" dirty="0"/>
              <a:t> correspondiente al segundo nivel de atención conforme a lo establecido </a:t>
            </a:r>
            <a:r>
              <a:rPr lang="es-EC" dirty="0" smtClean="0"/>
              <a:t>los </a:t>
            </a:r>
            <a:r>
              <a:rPr lang="es-EC" dirty="0"/>
              <a:t>protocolos, instructivos, manuales con matrices, formatos y flujos para referencia, derivación, contra referencia, referencia inversa y transferencia de usuarios o pacientes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994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ESTRATEGIA INTEGRAL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C" b="1" dirty="0"/>
              <a:t>Equipo Móvil de Atención General </a:t>
            </a:r>
            <a:r>
              <a:rPr lang="es-EC" b="1" dirty="0" smtClean="0">
                <a:sym typeface="Wingdings" panose="05000000000000000000" pitchFamily="2" charset="2"/>
              </a:rPr>
              <a:t> </a:t>
            </a:r>
            <a:r>
              <a:rPr lang="es-EC" dirty="0" smtClean="0"/>
              <a:t>prestaciones </a:t>
            </a:r>
            <a:r>
              <a:rPr lang="es-EC" dirty="0"/>
              <a:t>ambulatorias de baja complejidad de primer nivel de atención y realizarán acciones de promoción de la salud, prevención y atención extramural en salud mental y de medicina general, enmarcadas en el abordaje de las adicciones, detección de factores de riesgo y referencia de pacientes a los consultorios de especialidad de segundo nivel de atención en la Unidades Metropolitanas de Saludo quien haga sus </a:t>
            </a:r>
            <a:r>
              <a:rPr lang="es-EC" dirty="0" smtClean="0"/>
              <a:t>veces.</a:t>
            </a:r>
          </a:p>
          <a:p>
            <a:r>
              <a:rPr lang="es-EC" b="1" dirty="0" smtClean="0"/>
              <a:t>Unidades </a:t>
            </a:r>
            <a:r>
              <a:rPr lang="es-EC" b="1" dirty="0"/>
              <a:t>Metropolitanas de Salud </a:t>
            </a:r>
            <a:r>
              <a:rPr lang="es-EC" b="1" dirty="0" smtClean="0">
                <a:sym typeface="Wingdings" panose="05000000000000000000" pitchFamily="2" charset="2"/>
              </a:rPr>
              <a:t></a:t>
            </a:r>
            <a:r>
              <a:rPr lang="es-EC" dirty="0" smtClean="0"/>
              <a:t>Las </a:t>
            </a:r>
            <a:r>
              <a:rPr lang="es-EC" dirty="0"/>
              <a:t>Unidades Metropolitanas de </a:t>
            </a:r>
            <a:r>
              <a:rPr lang="es-EC" dirty="0" smtClean="0"/>
              <a:t>Salud, </a:t>
            </a:r>
            <a:r>
              <a:rPr lang="es-EC" dirty="0"/>
              <a:t>brindarán atención médica y psicológica especializada </a:t>
            </a:r>
            <a:r>
              <a:rPr lang="es-EC" dirty="0" err="1"/>
              <a:t>intramural</a:t>
            </a:r>
            <a:r>
              <a:rPr lang="es-EC" dirty="0"/>
              <a:t> de segundo nivel de </a:t>
            </a:r>
            <a:r>
              <a:rPr lang="es-EC" dirty="0" smtClean="0"/>
              <a:t>atención, </a:t>
            </a:r>
            <a:r>
              <a:rPr lang="es-EC" dirty="0"/>
              <a:t>a través de consultorios de Especialidad de Adicciones (CEA),</a:t>
            </a:r>
            <a:r>
              <a:rPr lang="es-EC" dirty="0" smtClean="0"/>
              <a:t> 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 smtClean="0"/>
              <a:t>Las Unidades Metropolitanas </a:t>
            </a:r>
            <a:r>
              <a:rPr lang="es-EC" dirty="0"/>
              <a:t>de Salud optimizará el talento humano de acuerdo a la necesidad, será definido con base en el perfil epidemiológico de la población, demanda y capacidad operativa establecidos por la Secretaría de Salud, o quien haga sus veces.</a:t>
            </a:r>
          </a:p>
          <a:p>
            <a:pPr marL="0" indent="0">
              <a:buNone/>
            </a:pPr>
            <a:r>
              <a:rPr lang="es-EC" dirty="0" smtClean="0"/>
              <a:t>Perfil sugerido:</a:t>
            </a:r>
            <a:endParaRPr lang="es-EC" dirty="0"/>
          </a:p>
          <a:p>
            <a:r>
              <a:rPr lang="es-EC" dirty="0" smtClean="0"/>
              <a:t>Atención </a:t>
            </a:r>
            <a:r>
              <a:rPr lang="es-EC" dirty="0"/>
              <a:t>médica </a:t>
            </a:r>
            <a:r>
              <a:rPr lang="es-EC" dirty="0" smtClean="0"/>
              <a:t>especializada </a:t>
            </a:r>
            <a:r>
              <a:rPr lang="es-EC" dirty="0" smtClean="0">
                <a:sym typeface="Wingdings" panose="05000000000000000000" pitchFamily="2" charset="2"/>
              </a:rPr>
              <a:t></a:t>
            </a:r>
            <a:r>
              <a:rPr lang="es-EC" dirty="0" smtClean="0"/>
              <a:t> deberán </a:t>
            </a:r>
            <a:r>
              <a:rPr lang="es-EC" dirty="0"/>
              <a:t>acreditar formación profesional en medicina general y especialidad médica en psiquiatría, </a:t>
            </a:r>
            <a:endParaRPr lang="es-EC" dirty="0" smtClean="0"/>
          </a:p>
          <a:p>
            <a:r>
              <a:rPr lang="es-EC" dirty="0" smtClean="0"/>
              <a:t>Atención </a:t>
            </a:r>
            <a:r>
              <a:rPr lang="es-EC" dirty="0"/>
              <a:t>psicológica especializada </a:t>
            </a:r>
            <a:r>
              <a:rPr lang="es-EC" dirty="0" smtClean="0">
                <a:sym typeface="Wingdings" panose="05000000000000000000" pitchFamily="2" charset="2"/>
              </a:rPr>
              <a:t> </a:t>
            </a:r>
            <a:r>
              <a:rPr lang="es-EC" dirty="0" smtClean="0"/>
              <a:t>formación </a:t>
            </a:r>
            <a:r>
              <a:rPr lang="es-EC" dirty="0"/>
              <a:t>en psicología clínica, pudiendo contar además con título de cuarto nivel en prevención de adicciones o afines</a:t>
            </a:r>
            <a:r>
              <a:rPr lang="es-EC" dirty="0" smtClean="0"/>
              <a:t>,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546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ESTRATEGIA INTEGRAL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b="1" dirty="0"/>
              <a:t>COMPONENTE </a:t>
            </a:r>
            <a:r>
              <a:rPr lang="es-EC" b="1" dirty="0" smtClean="0"/>
              <a:t>PRIVADO RED </a:t>
            </a:r>
            <a:r>
              <a:rPr lang="es-EC" b="1" dirty="0" smtClean="0">
                <a:sym typeface="Wingdings" panose="05000000000000000000" pitchFamily="2" charset="2"/>
              </a:rPr>
              <a:t> </a:t>
            </a:r>
            <a:r>
              <a:rPr lang="es-EC" dirty="0" smtClean="0">
                <a:sym typeface="Wingdings" panose="05000000000000000000" pitchFamily="2" charset="2"/>
              </a:rPr>
              <a:t>dar cumplimiento </a:t>
            </a:r>
            <a:r>
              <a:rPr lang="es-EC" dirty="0" smtClean="0"/>
              <a:t>promover </a:t>
            </a:r>
            <a:r>
              <a:rPr lang="es-EC" dirty="0"/>
              <a:t>e impulsar la creación de centros </a:t>
            </a:r>
            <a:r>
              <a:rPr lang="es-EC" dirty="0" smtClean="0"/>
              <a:t>de Atención </a:t>
            </a:r>
            <a:endParaRPr lang="es-EC" b="1" dirty="0" smtClean="0"/>
          </a:p>
          <a:p>
            <a:r>
              <a:rPr lang="es-EC" b="1" dirty="0"/>
              <a:t>Cooperación o Colaboración</a:t>
            </a:r>
            <a:r>
              <a:rPr lang="es-EC" b="1" dirty="0" smtClean="0">
                <a:sym typeface="Wingdings" panose="05000000000000000000" pitchFamily="2" charset="2"/>
              </a:rPr>
              <a:t> </a:t>
            </a:r>
            <a:r>
              <a:rPr lang="es-EC" dirty="0"/>
              <a:t>a fin de fortalecer, impulsar y promover la creación o desarrollo de centros clínicos ambulatorios de segundo nivel de atención, así como los centros especializados de tercer nivel de </a:t>
            </a:r>
            <a:r>
              <a:rPr lang="es-EC" dirty="0" smtClean="0"/>
              <a:t>atención.</a:t>
            </a:r>
          </a:p>
          <a:p>
            <a:r>
              <a:rPr lang="es-EC" b="1" dirty="0"/>
              <a:t>Instrumentos para la Cooperación o </a:t>
            </a:r>
            <a:r>
              <a:rPr lang="es-EC" b="1" dirty="0" smtClean="0"/>
              <a:t>Colaboración </a:t>
            </a:r>
            <a:r>
              <a:rPr lang="es-EC" b="1" dirty="0" smtClean="0">
                <a:sym typeface="Wingdings" panose="05000000000000000000" pitchFamily="2" charset="2"/>
              </a:rPr>
              <a:t> </a:t>
            </a:r>
            <a:r>
              <a:rPr lang="es-EC" dirty="0"/>
              <a:t>“Guía que contiene el procedimiento para la suscripción, registro, seguimiento y custodia de los convenios del Municipio del Distrito Metropolitano de Quito”  contenido en la Resolución A 0009 del 23 de agosto de 2003</a:t>
            </a:r>
            <a:endParaRPr lang="es-EC" b="1" dirty="0" smtClean="0"/>
          </a:p>
          <a:p>
            <a:r>
              <a:rPr lang="es-EC" b="1" dirty="0"/>
              <a:t>Gestión del Componente Privado </a:t>
            </a:r>
            <a:endParaRPr lang="es-EC" b="1" dirty="0" smtClean="0"/>
          </a:p>
          <a:p>
            <a:r>
              <a:rPr lang="es-EC" b="1" dirty="0" smtClean="0"/>
              <a:t>Establecimiento </a:t>
            </a:r>
            <a:r>
              <a:rPr lang="es-EC" b="1" dirty="0"/>
              <a:t>de cartera de servicios y tarifario de los Centros </a:t>
            </a:r>
            <a:r>
              <a:rPr lang="es-EC" b="1" dirty="0" smtClean="0"/>
              <a:t>de Atención (ambulatorios y de internamiento)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173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 no dicho en Alternativa. Comunidad en esce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892800" y="4498111"/>
            <a:ext cx="2798618" cy="8127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4876411" y="310469"/>
            <a:ext cx="5019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dirty="0" smtClean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A DICCIÓN</a:t>
            </a:r>
            <a:endParaRPr lang="es-EC" sz="6000" dirty="0">
              <a:ln w="38100">
                <a:solidFill>
                  <a:srgbClr val="FF0000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72349" y="1326132"/>
            <a:ext cx="274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s-MX" sz="2400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Del latín </a:t>
            </a:r>
            <a:r>
              <a:rPr lang="es-MX" sz="2400" i="1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a </a:t>
            </a:r>
            <a:r>
              <a:rPr lang="es-MX" sz="2400" i="1" dirty="0" err="1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ddictĭo</a:t>
            </a:r>
            <a:endParaRPr lang="es-MX" sz="2400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2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0154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GENERACIÓN DE CONOCIMIENTO E INVESTIGACIÓN 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3200" b="1" dirty="0">
                <a:latin typeface="Arial Rounded MT Bold" panose="020F0704030504030204" pitchFamily="34" charset="0"/>
              </a:rPr>
              <a:t>Comités de Ética de Investigación </a:t>
            </a:r>
            <a:r>
              <a:rPr lang="es-EC" sz="3200" b="1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 </a:t>
            </a:r>
            <a:r>
              <a:rPr lang="es-EC" sz="3200" dirty="0">
                <a:latin typeface="Arial Rounded MT Bold" panose="020F0704030504030204" pitchFamily="34" charset="0"/>
              </a:rPr>
              <a:t>para generar conocimiento e investigación en salud para la prevención de adicciones </a:t>
            </a:r>
          </a:p>
        </p:txBody>
      </p:sp>
      <p:pic>
        <p:nvPicPr>
          <p:cNvPr id="2050" name="Picture 2" descr="Tres razones a favor de las prácticas de investigación transparentes,  reproducibles y éticas - Impac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91" y="3084495"/>
            <a:ext cx="7553325" cy="367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8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65990" y="115597"/>
            <a:ext cx="6496628" cy="23876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0000FF"/>
                </a:solidFill>
              </a:rPr>
              <a:t>Muchas gracias¡¡¡</a:t>
            </a:r>
            <a:br>
              <a:rPr lang="es-MX" b="1" dirty="0" smtClean="0">
                <a:solidFill>
                  <a:srgbClr val="0000FF"/>
                </a:solidFill>
              </a:rPr>
            </a:br>
            <a:endParaRPr lang="es-EC" b="1" dirty="0">
              <a:solidFill>
                <a:srgbClr val="0000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13975" b="21626"/>
          <a:stretch/>
        </p:blipFill>
        <p:spPr>
          <a:xfrm>
            <a:off x="2903104" y="2281385"/>
            <a:ext cx="6855690" cy="44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fusión » Psicologos en línea gra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5522"/>
          <a:stretch/>
        </p:blipFill>
        <p:spPr bwMode="auto">
          <a:xfrm>
            <a:off x="36945" y="27719"/>
            <a:ext cx="9848770" cy="58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613895" y="3086282"/>
            <a:ext cx="72320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rgbClr val="555555"/>
                </a:solidFill>
                <a:latin typeface="Arial Rounded MT Bold" panose="020F0704030504030204" pitchFamily="34" charset="0"/>
              </a:rPr>
              <a:t>Hábito </a:t>
            </a:r>
            <a:r>
              <a:rPr lang="es-MX" sz="2400" dirty="0">
                <a:solidFill>
                  <a:srgbClr val="555555"/>
                </a:solidFill>
                <a:latin typeface="Arial Rounded MT Bold" panose="020F0704030504030204" pitchFamily="34" charset="0"/>
              </a:rPr>
              <a:t>que domina la </a:t>
            </a:r>
            <a:r>
              <a:rPr lang="es-MX" sz="2400" b="1" u="sng" dirty="0" smtClean="0">
                <a:solidFill>
                  <a:srgbClr val="BB4B0D"/>
                </a:solidFill>
                <a:latin typeface="Arial Rounded MT Bold" panose="020F0704030504030204" pitchFamily="34" charset="0"/>
                <a:hlinkClick r:id="rId3"/>
              </a:rPr>
              <a:t>voluntad</a:t>
            </a:r>
            <a:r>
              <a:rPr lang="es-MX" sz="2400" dirty="0" smtClean="0">
                <a:solidFill>
                  <a:srgbClr val="555555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555555"/>
                </a:solidFill>
                <a:latin typeface="Arial Rounded MT Bold" panose="020F0704030504030204" pitchFamily="34" charset="0"/>
              </a:rPr>
              <a:t>D</a:t>
            </a:r>
            <a:r>
              <a:rPr lang="es-MX" sz="2400" b="1" dirty="0" smtClean="0">
                <a:solidFill>
                  <a:srgbClr val="555555"/>
                </a:solidFill>
                <a:latin typeface="Arial Rounded MT Bold" panose="020F0704030504030204" pitchFamily="34" charset="0"/>
              </a:rPr>
              <a:t>ependencia </a:t>
            </a:r>
            <a:r>
              <a:rPr lang="es-MX" sz="2400" b="1" dirty="0">
                <a:solidFill>
                  <a:srgbClr val="555555"/>
                </a:solidFill>
                <a:latin typeface="Arial Rounded MT Bold" panose="020F0704030504030204" pitchFamily="34" charset="0"/>
              </a:rPr>
              <a:t>a una sustancia, una actividad o una relación</a:t>
            </a:r>
            <a:r>
              <a:rPr lang="es-MX" sz="2400" dirty="0">
                <a:solidFill>
                  <a:srgbClr val="555555"/>
                </a:solidFill>
                <a:latin typeface="Arial Rounded MT Bold" panose="020F0704030504030204" pitchFamily="34" charset="0"/>
              </a:rPr>
              <a:t>. </a:t>
            </a:r>
            <a:endParaRPr lang="es-MX" sz="2400" dirty="0" smtClean="0">
              <a:solidFill>
                <a:srgbClr val="555555"/>
              </a:solidFill>
              <a:latin typeface="Arial Rounded MT Bold" panose="020F070403050403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rgbClr val="555555"/>
                </a:solidFill>
                <a:latin typeface="Arial Rounded MT Bold" panose="020F0704030504030204" pitchFamily="34" charset="0"/>
              </a:rPr>
              <a:t>Control de </a:t>
            </a:r>
            <a:r>
              <a:rPr lang="es-MX" sz="2400" b="1" dirty="0">
                <a:solidFill>
                  <a:srgbClr val="555555"/>
                </a:solidFill>
                <a:latin typeface="Arial Rounded MT Bold" panose="020F0704030504030204" pitchFamily="34" charset="0"/>
              </a:rPr>
              <a:t>los pensamientos y los comportamientos </a:t>
            </a:r>
            <a:r>
              <a:rPr lang="es-MX" sz="2400" b="1" dirty="0" smtClean="0">
                <a:solidFill>
                  <a:srgbClr val="555555"/>
                </a:solidFill>
                <a:latin typeface="Arial Rounded MT Bold" panose="020F0704030504030204" pitchFamily="34" charset="0"/>
              </a:rPr>
              <a:t>para satisfacer sus deseos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rgbClr val="555555"/>
                </a:solidFill>
                <a:latin typeface="Arial Rounded MT Bold" panose="020F0704030504030204" pitchFamily="34" charset="0"/>
              </a:rPr>
              <a:t>Perdida de </a:t>
            </a:r>
            <a:r>
              <a:rPr lang="es-MX" sz="2400" b="1" dirty="0">
                <a:solidFill>
                  <a:srgbClr val="555555"/>
                </a:solidFill>
                <a:latin typeface="Arial Rounded MT Bold" panose="020F0704030504030204" pitchFamily="34" charset="0"/>
              </a:rPr>
              <a:t>noción de la realidad.</a:t>
            </a:r>
            <a:endParaRPr lang="es-EC" sz="2400" b="1" dirty="0">
              <a:latin typeface="Arial Rounded MT Bold" panose="020F070403050403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endParaRPr lang="es-MX" sz="2400" dirty="0" smtClean="0">
              <a:solidFill>
                <a:srgbClr val="555555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5705" y="678674"/>
            <a:ext cx="550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ln w="38100">
                  <a:solidFill>
                    <a:srgbClr val="FF00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ADICCIÓN</a:t>
            </a:r>
            <a:endParaRPr lang="es-EC" sz="8000" dirty="0">
              <a:ln w="38100">
                <a:solidFill>
                  <a:srgbClr val="FF0000"/>
                </a:solidFill>
              </a:ln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273" y="5868998"/>
            <a:ext cx="9291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pueden </a:t>
            </a:r>
            <a:r>
              <a:rPr lang="es-MX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cometer ilícitos, distanciarse de sus seres queridos y poner en riesgo su propia </a:t>
            </a:r>
            <a:r>
              <a:rPr lang="es-MX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integridad. </a:t>
            </a:r>
            <a:endParaRPr lang="es-EC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33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548" t="31605" r="38955" b="15490"/>
          <a:stretch/>
        </p:blipFill>
        <p:spPr>
          <a:xfrm>
            <a:off x="198533" y="819993"/>
            <a:ext cx="9356574" cy="55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641" y="1227009"/>
            <a:ext cx="9222509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Eliminación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CONSEP y de la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SETED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 oficiales incompletos y desactualizados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Concepción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fenómeno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 económico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las drogas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dejando de lado BIO SICO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Ausencia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política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pública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 que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aborde la prevención integral del fenómeno </a:t>
            </a:r>
            <a:r>
              <a:rPr lang="es-ES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biopsicosocial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económico de las drogas </a:t>
            </a:r>
            <a:r>
              <a:rPr lang="es-ES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una visión institucional municipal enfocada fundamentalmente en fortalecer los factores </a:t>
            </a:r>
            <a:r>
              <a:rPr lang="es-ES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protectores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reducción de los factores de riesgo de consumo, basadas en la corresponsabilidad de todos los actores sociales </a:t>
            </a:r>
            <a:endParaRPr lang="es-ES" dirty="0" smtClean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 cumplimiento a lo dispuesto en La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Ley Orgánica contra el Consumo y </a:t>
            </a:r>
            <a:r>
              <a:rPr lang="es-ES" dirty="0" err="1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Microtráfico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Drogas. </a:t>
            </a:r>
            <a:endParaRPr lang="es-EC" sz="16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3288" y="122827"/>
            <a:ext cx="8543925" cy="1325563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Realidad Actual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4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valor de las normas – Revista Cero Grad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0" y="0"/>
            <a:ext cx="9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2435" y="249387"/>
            <a:ext cx="9421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 smtClean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Arial Rounded MT Bold" panose="020F0704030504030204" pitchFamily="34" charset="0"/>
              </a:rPr>
              <a:t>MARCO NORMATIVO</a:t>
            </a:r>
            <a:endParaRPr lang="es-EC" sz="5000" dirty="0">
              <a:ln w="19050">
                <a:solidFill>
                  <a:schemeClr val="bg1"/>
                </a:solidFill>
              </a:ln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alor de las normas – Revista Cero Grado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0" y="0"/>
            <a:ext cx="9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5582" y="1395174"/>
            <a:ext cx="9254836" cy="548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 14:</a:t>
            </a:r>
          </a:p>
          <a:p>
            <a:pPr marL="444500" indent="-444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«</a:t>
            </a:r>
            <a:r>
              <a:rPr lang="es-ES" i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reconoce el derecho de la población a vivir en un ambiente sano y </a:t>
            </a:r>
            <a:r>
              <a:rPr lang="es-ES" i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ecológicamente equilibrado</a:t>
            </a:r>
            <a:r>
              <a:rPr lang="es-ES" i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garantice la sostenibilidad y el buen vivir, </a:t>
            </a:r>
            <a:r>
              <a:rPr lang="es-ES" i="1" dirty="0" err="1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sumak</a:t>
            </a:r>
            <a:r>
              <a:rPr lang="es-ES" i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kawsay</a:t>
            </a:r>
            <a:r>
              <a:rPr lang="es-ES" i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s-EC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444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rtículo </a:t>
            </a:r>
            <a:r>
              <a:rPr lang="es-ES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364 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4500" indent="-444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«</a:t>
            </a:r>
            <a:r>
              <a:rPr lang="es-ES" i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adicciones son un problema de salud pública. Al Estado le corresponderá </a:t>
            </a:r>
            <a:r>
              <a:rPr lang="es-ES" i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programas </a:t>
            </a:r>
            <a:r>
              <a:rPr lang="es-ES" i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coordinados de información, prevención y control del consumo de alcohol, tabaco y sustancias estupefacientes y psicotrópicas; así como ofrecer tratamiento y rehabilitación a los consumidores ocasionales, habituales y problemáticos. En ningún caso se permitirá su criminalización ni se vulnerarán sus derechos constitucionales</a:t>
            </a:r>
            <a:r>
              <a:rPr lang="es-ES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es-EC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1038" y="198879"/>
            <a:ext cx="8543925" cy="1325563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Constitución de la República del Ecuador</a:t>
            </a:r>
            <a:endParaRPr lang="es-EC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alor de las normas – Revista Cero Grado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0" y="0"/>
            <a:ext cx="9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6862" y="2284258"/>
            <a:ext cx="850553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rtículo 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 el literal t</a:t>
            </a: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 </a:t>
            </a: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que:</a:t>
            </a:r>
          </a:p>
          <a:p>
            <a:pPr marL="444500" indent="-444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funciones del gobierno del distrito </a:t>
            </a: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autónomo metropolitano 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sz="2200" i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 planes y programas destinados a la prevención integral del fenómeno socioeconómico de las drogas, conforme con las disposiciones legales sobre esta materia y en el marco de la política nacional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es-EC" sz="22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COOTAD</a:t>
            </a:r>
            <a:endParaRPr lang="es-EC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alor de las normas – Revista Cero Grado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0" y="0"/>
            <a:ext cx="9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34110" y="85432"/>
            <a:ext cx="9199418" cy="346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Ley Orgánica de Prevención Integral del Fenómeno Socio Económico de las Drogas y de Regulación y Control del Uso de Sustancias Catalogadas Sujetas a Fiscalización «LOPDROG» y su Reglamento General</a:t>
            </a:r>
            <a:r>
              <a:rPr lang="es-ES" sz="30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36301" y="3839541"/>
            <a:ext cx="919722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Definen como: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Fenómeno Socio Económico de las drogas </a:t>
            </a:r>
            <a:r>
              <a:rPr lang="es-ES" sz="2200" b="1" u="sng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impactos y consecuencias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sociales, económicas, políticas, culturales y de seguridad ciudadana que se generan por la relación entre los individuos, </a:t>
            </a:r>
            <a:r>
              <a:rPr lang="es-ES" sz="2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s-ES" sz="2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comunidad y Estado con las drogas. 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6175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18660</TotalTime>
  <Words>1453</Words>
  <Application>Microsoft Office PowerPoint</Application>
  <PresentationFormat>A4 (210 x 297 mm)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Calibri Light</vt:lpstr>
      <vt:lpstr>Helvetica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Realidad Actual</vt:lpstr>
      <vt:lpstr>Presentación de PowerPoint</vt:lpstr>
      <vt:lpstr>Constitución de la República del Ecuador</vt:lpstr>
      <vt:lpstr>COOTAD</vt:lpstr>
      <vt:lpstr>Presentación de PowerPoint</vt:lpstr>
      <vt:lpstr>La Ley Orgánica contra el Consumo y Microtráfico de Drogas </vt:lpstr>
      <vt:lpstr>Gobiernos Autónomos Descentralizados «GAD’S» </vt:lpstr>
      <vt:lpstr>Gobiernos Autónomos Descentralizados «GAD’S» </vt:lpstr>
      <vt:lpstr>Presentación de PowerPoint</vt:lpstr>
      <vt:lpstr>OBJETO</vt:lpstr>
      <vt:lpstr>INSTITUCIONALIDAD</vt:lpstr>
      <vt:lpstr>REMEPRA-Q</vt:lpstr>
      <vt:lpstr>PLAN DE ATENCIÓN INTEGRAL</vt:lpstr>
      <vt:lpstr>ESTRATEGIA INTEGRAL</vt:lpstr>
      <vt:lpstr>ESTRATEGIA INTEGRAL</vt:lpstr>
      <vt:lpstr>GENERACIÓN DE CONOCIMIENTO E INVESTIGACIÓN </vt:lpstr>
      <vt:lpstr> Muchas gracias¡¡¡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Brith Catherine Vaca Chicaiza</dc:creator>
  <cp:lastModifiedBy>Brith Catherine Vaca Chicaiza</cp:lastModifiedBy>
  <cp:revision>49</cp:revision>
  <dcterms:created xsi:type="dcterms:W3CDTF">2022-08-22T00:55:35Z</dcterms:created>
  <dcterms:modified xsi:type="dcterms:W3CDTF">2022-12-27T14:35:28Z</dcterms:modified>
</cp:coreProperties>
</file>