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365" r:id="rId5"/>
    <p:sldId id="371" r:id="rId6"/>
    <p:sldId id="3107" r:id="rId7"/>
    <p:sldId id="3076" r:id="rId8"/>
    <p:sldId id="376" r:id="rId9"/>
    <p:sldId id="377" r:id="rId10"/>
    <p:sldId id="3102" r:id="rId11"/>
    <p:sldId id="380" r:id="rId12"/>
    <p:sldId id="379" r:id="rId13"/>
    <p:sldId id="373" r:id="rId14"/>
    <p:sldId id="3106" r:id="rId15"/>
    <p:sldId id="3108" r:id="rId16"/>
    <p:sldId id="256" r:id="rId17"/>
    <p:sldId id="3051" r:id="rId18"/>
    <p:sldId id="261" r:id="rId19"/>
    <p:sldId id="3050" r:id="rId20"/>
    <p:sldId id="3109" r:id="rId21"/>
    <p:sldId id="262" r:id="rId22"/>
    <p:sldId id="3062" r:id="rId23"/>
    <p:sldId id="3065" r:id="rId24"/>
    <p:sldId id="3067" r:id="rId25"/>
    <p:sldId id="3071" r:id="rId26"/>
    <p:sldId id="3073" r:id="rId27"/>
    <p:sldId id="3070" r:id="rId28"/>
    <p:sldId id="259" r:id="rId29"/>
    <p:sldId id="3052" r:id="rId30"/>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1F3D"/>
    <a:srgbClr val="BA2454"/>
    <a:srgbClr val="33327F"/>
    <a:srgbClr val="B32B75"/>
    <a:srgbClr val="9E2688"/>
    <a:srgbClr val="E5E8F3"/>
    <a:srgbClr val="CFD5EA"/>
    <a:srgbClr val="7C8CC6"/>
    <a:srgbClr val="77567C"/>
    <a:srgbClr val="A787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59" autoAdjust="0"/>
    <p:restoredTop sz="94687"/>
  </p:normalViewPr>
  <p:slideViewPr>
    <p:cSldViewPr snapToGrid="0">
      <p:cViewPr varScale="1">
        <p:scale>
          <a:sx n="62" d="100"/>
          <a:sy n="62" d="100"/>
        </p:scale>
        <p:origin x="504" y="56"/>
      </p:cViewPr>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848D91-EDF5-2140-9AD4-1A2974EA452A}" type="doc">
      <dgm:prSet loTypeId="urn:microsoft.com/office/officeart/2005/8/layout/process1" loCatId="" qsTypeId="urn:microsoft.com/office/officeart/2005/8/quickstyle/simple1" qsCatId="simple" csTypeId="urn:microsoft.com/office/officeart/2005/8/colors/accent0_2" csCatId="mainScheme" phldr="1"/>
      <dgm:spPr/>
    </dgm:pt>
    <dgm:pt modelId="{662865E4-DC4D-7F45-B6ED-9B44FEA16547}">
      <dgm:prSet phldrT="[Text]"/>
      <dgm:spPr/>
      <dgm:t>
        <a:bodyPr/>
        <a:lstStyle/>
        <a:p>
          <a:pPr rtl="0"/>
          <a:r>
            <a:rPr lang="es-EC" b="1" dirty="0">
              <a:solidFill>
                <a:srgbClr val="363289"/>
              </a:solidFill>
              <a:effectLst/>
              <a:latin typeface="Calibri"/>
              <a:ea typeface="Times New Roman" panose="02020603050405020304" pitchFamily="18" charset="0"/>
              <a:cs typeface="Calibri"/>
            </a:rPr>
            <a:t>Construcción del Centro de Innovación de Quito. </a:t>
          </a:r>
          <a:r>
            <a:rPr lang="es-EC" b="1" dirty="0">
              <a:effectLst/>
              <a:latin typeface="Calibri"/>
              <a:cs typeface="Calibri"/>
            </a:rPr>
            <a:t> </a:t>
          </a:r>
          <a:endParaRPr lang="en-US" dirty="0"/>
        </a:p>
      </dgm:t>
    </dgm:pt>
    <dgm:pt modelId="{FD8FEABC-4147-4741-8A34-0022259D1D92}" type="parTrans" cxnId="{A446D89B-2F5F-B146-9413-19B03BC5E758}">
      <dgm:prSet/>
      <dgm:spPr/>
      <dgm:t>
        <a:bodyPr/>
        <a:lstStyle/>
        <a:p>
          <a:endParaRPr lang="en-US"/>
        </a:p>
      </dgm:t>
    </dgm:pt>
    <dgm:pt modelId="{33D0A2ED-46DA-964A-90D3-BC4BA00C19B4}" type="sibTrans" cxnId="{A446D89B-2F5F-B146-9413-19B03BC5E758}">
      <dgm:prSet/>
      <dgm:spPr/>
      <dgm:t>
        <a:bodyPr/>
        <a:lstStyle/>
        <a:p>
          <a:endParaRPr lang="en-US"/>
        </a:p>
      </dgm:t>
    </dgm:pt>
    <dgm:pt modelId="{3F0957DE-BBF5-B448-8BF5-D3FB873EFBEE}">
      <dgm:prSet phldrT="[Text]"/>
      <dgm:spPr/>
      <dgm:t>
        <a:bodyPr/>
        <a:lstStyle/>
        <a:p>
          <a:r>
            <a:rPr lang="es-EC" b="1" dirty="0">
              <a:solidFill>
                <a:srgbClr val="363289"/>
              </a:solidFill>
              <a:effectLst/>
              <a:latin typeface="Calibri" panose="020F0502020204030204" pitchFamily="34" charset="0"/>
              <a:ea typeface="Times New Roman" panose="02020603050405020304" pitchFamily="18" charset="0"/>
            </a:rPr>
            <a:t>Competencias profesionales del talento humano. </a:t>
          </a:r>
          <a:endParaRPr lang="en-US" dirty="0"/>
        </a:p>
      </dgm:t>
    </dgm:pt>
    <dgm:pt modelId="{82A07244-9407-1743-A6D8-06F3948A017F}" type="parTrans" cxnId="{C648A254-8582-E445-A08A-9B1F6C45D524}">
      <dgm:prSet/>
      <dgm:spPr/>
      <dgm:t>
        <a:bodyPr/>
        <a:lstStyle/>
        <a:p>
          <a:endParaRPr lang="en-US"/>
        </a:p>
      </dgm:t>
    </dgm:pt>
    <dgm:pt modelId="{3E0CC28F-95E5-AC43-ACBD-933D6AF8BA1E}" type="sibTrans" cxnId="{C648A254-8582-E445-A08A-9B1F6C45D524}">
      <dgm:prSet/>
      <dgm:spPr/>
      <dgm:t>
        <a:bodyPr/>
        <a:lstStyle/>
        <a:p>
          <a:endParaRPr lang="en-US"/>
        </a:p>
      </dgm:t>
    </dgm:pt>
    <dgm:pt modelId="{A3518747-063A-4D4E-AF74-8428BDBC6D8D}">
      <dgm:prSet/>
      <dgm:spPr/>
      <dgm:t>
        <a:bodyPr/>
        <a:lstStyle/>
        <a:p>
          <a:r>
            <a:rPr lang="es-EC" b="1" dirty="0">
              <a:solidFill>
                <a:srgbClr val="363289"/>
              </a:solidFill>
              <a:effectLst/>
              <a:latin typeface="Calibri" panose="020F0502020204030204" pitchFamily="34" charset="0"/>
              <a:ea typeface="Times New Roman" panose="02020603050405020304" pitchFamily="18" charset="0"/>
            </a:rPr>
            <a:t>Equipamiento e infraestructura tecnológica básica del iQ.</a:t>
          </a:r>
          <a:endParaRPr lang="es-EC" b="1" dirty="0">
            <a:solidFill>
              <a:srgbClr val="363289"/>
            </a:solidFill>
            <a:latin typeface="Calibri" panose="020F0502020204030204" pitchFamily="34" charset="0"/>
          </a:endParaRPr>
        </a:p>
      </dgm:t>
    </dgm:pt>
    <dgm:pt modelId="{7686D9EF-C25F-E440-9386-18185347A23D}" type="parTrans" cxnId="{EFCF4D57-970A-5049-A60C-446440B5F272}">
      <dgm:prSet/>
      <dgm:spPr/>
      <dgm:t>
        <a:bodyPr/>
        <a:lstStyle/>
        <a:p>
          <a:endParaRPr lang="en-US"/>
        </a:p>
      </dgm:t>
    </dgm:pt>
    <dgm:pt modelId="{A022A799-141A-014F-AF49-CFF53F3251F6}" type="sibTrans" cxnId="{EFCF4D57-970A-5049-A60C-446440B5F272}">
      <dgm:prSet/>
      <dgm:spPr/>
      <dgm:t>
        <a:bodyPr/>
        <a:lstStyle/>
        <a:p>
          <a:endParaRPr lang="en-US"/>
        </a:p>
      </dgm:t>
    </dgm:pt>
    <dgm:pt modelId="{3042F8D5-39AC-D54B-A48A-6D453C379B9E}">
      <dgm:prSet/>
      <dgm:spPr/>
      <dgm:t>
        <a:bodyPr/>
        <a:lstStyle/>
        <a:p>
          <a:r>
            <a:rPr lang="es-EC" b="1" dirty="0">
              <a:solidFill>
                <a:srgbClr val="363289"/>
              </a:solidFill>
              <a:latin typeface="Calibri" panose="020F0502020204030204" pitchFamily="34" charset="0"/>
            </a:rPr>
            <a:t>Modelo integral de gestión.</a:t>
          </a:r>
        </a:p>
      </dgm:t>
    </dgm:pt>
    <dgm:pt modelId="{FC861F05-8D89-5349-B069-3CBEC660A0DA}" type="parTrans" cxnId="{2CCED2E2-CAFE-FF43-B093-1E6A19ECE2C4}">
      <dgm:prSet/>
      <dgm:spPr/>
      <dgm:t>
        <a:bodyPr/>
        <a:lstStyle/>
        <a:p>
          <a:endParaRPr lang="en-US"/>
        </a:p>
      </dgm:t>
    </dgm:pt>
    <dgm:pt modelId="{8C380D41-BFAB-754F-8F12-CA39D749B18E}" type="sibTrans" cxnId="{2CCED2E2-CAFE-FF43-B093-1E6A19ECE2C4}">
      <dgm:prSet/>
      <dgm:spPr/>
      <dgm:t>
        <a:bodyPr/>
        <a:lstStyle/>
        <a:p>
          <a:endParaRPr lang="en-US"/>
        </a:p>
      </dgm:t>
    </dgm:pt>
    <dgm:pt modelId="{FB063889-06CF-014F-9648-F7554CDC9670}" type="pres">
      <dgm:prSet presAssocID="{AA848D91-EDF5-2140-9AD4-1A2974EA452A}" presName="Name0" presStyleCnt="0">
        <dgm:presLayoutVars>
          <dgm:dir/>
          <dgm:resizeHandles val="exact"/>
        </dgm:presLayoutVars>
      </dgm:prSet>
      <dgm:spPr/>
    </dgm:pt>
    <dgm:pt modelId="{27A358EF-A547-6545-9D7D-186BE89A9E81}" type="pres">
      <dgm:prSet presAssocID="{662865E4-DC4D-7F45-B6ED-9B44FEA16547}" presName="node" presStyleLbl="node1" presStyleIdx="0" presStyleCnt="4">
        <dgm:presLayoutVars>
          <dgm:bulletEnabled val="1"/>
        </dgm:presLayoutVars>
      </dgm:prSet>
      <dgm:spPr/>
    </dgm:pt>
    <dgm:pt modelId="{D5BF7BB6-8007-6340-A703-451799899738}" type="pres">
      <dgm:prSet presAssocID="{33D0A2ED-46DA-964A-90D3-BC4BA00C19B4}" presName="sibTrans" presStyleLbl="sibTrans2D1" presStyleIdx="0" presStyleCnt="3"/>
      <dgm:spPr/>
    </dgm:pt>
    <dgm:pt modelId="{51E7343B-5988-A540-8C60-791FB4AD7333}" type="pres">
      <dgm:prSet presAssocID="{33D0A2ED-46DA-964A-90D3-BC4BA00C19B4}" presName="connectorText" presStyleLbl="sibTrans2D1" presStyleIdx="0" presStyleCnt="3"/>
      <dgm:spPr/>
    </dgm:pt>
    <dgm:pt modelId="{5EF2B95C-8CD0-B94E-94C5-18F5B52B61EA}" type="pres">
      <dgm:prSet presAssocID="{3042F8D5-39AC-D54B-A48A-6D453C379B9E}" presName="node" presStyleLbl="node1" presStyleIdx="1" presStyleCnt="4">
        <dgm:presLayoutVars>
          <dgm:bulletEnabled val="1"/>
        </dgm:presLayoutVars>
      </dgm:prSet>
      <dgm:spPr/>
    </dgm:pt>
    <dgm:pt modelId="{A80D5D12-3454-0F4F-967E-18125B5EDD25}" type="pres">
      <dgm:prSet presAssocID="{8C380D41-BFAB-754F-8F12-CA39D749B18E}" presName="sibTrans" presStyleLbl="sibTrans2D1" presStyleIdx="1" presStyleCnt="3"/>
      <dgm:spPr/>
    </dgm:pt>
    <dgm:pt modelId="{FA0A541F-27F5-144F-A277-C890212D1010}" type="pres">
      <dgm:prSet presAssocID="{8C380D41-BFAB-754F-8F12-CA39D749B18E}" presName="connectorText" presStyleLbl="sibTrans2D1" presStyleIdx="1" presStyleCnt="3"/>
      <dgm:spPr/>
    </dgm:pt>
    <dgm:pt modelId="{790433D5-F136-884B-8762-AD080B91637E}" type="pres">
      <dgm:prSet presAssocID="{A3518747-063A-4D4E-AF74-8428BDBC6D8D}" presName="node" presStyleLbl="node1" presStyleIdx="2" presStyleCnt="4">
        <dgm:presLayoutVars>
          <dgm:bulletEnabled val="1"/>
        </dgm:presLayoutVars>
      </dgm:prSet>
      <dgm:spPr/>
    </dgm:pt>
    <dgm:pt modelId="{4CDAFECD-F541-7344-BD4D-0C8948AACC07}" type="pres">
      <dgm:prSet presAssocID="{A022A799-141A-014F-AF49-CFF53F3251F6}" presName="sibTrans" presStyleLbl="sibTrans2D1" presStyleIdx="2" presStyleCnt="3"/>
      <dgm:spPr/>
    </dgm:pt>
    <dgm:pt modelId="{11B12C92-D229-6A4B-8D58-34A95253E3F6}" type="pres">
      <dgm:prSet presAssocID="{A022A799-141A-014F-AF49-CFF53F3251F6}" presName="connectorText" presStyleLbl="sibTrans2D1" presStyleIdx="2" presStyleCnt="3"/>
      <dgm:spPr/>
    </dgm:pt>
    <dgm:pt modelId="{07C9A6CB-27D4-0241-A795-089FDAAD72DE}" type="pres">
      <dgm:prSet presAssocID="{3F0957DE-BBF5-B448-8BF5-D3FB873EFBEE}" presName="node" presStyleLbl="node1" presStyleIdx="3" presStyleCnt="4">
        <dgm:presLayoutVars>
          <dgm:bulletEnabled val="1"/>
        </dgm:presLayoutVars>
      </dgm:prSet>
      <dgm:spPr/>
    </dgm:pt>
  </dgm:ptLst>
  <dgm:cxnLst>
    <dgm:cxn modelId="{76E0C11C-C63A-7448-8296-EBDA2248C83C}" type="presOf" srcId="{33D0A2ED-46DA-964A-90D3-BC4BA00C19B4}" destId="{51E7343B-5988-A540-8C60-791FB4AD7333}" srcOrd="1" destOrd="0" presId="urn:microsoft.com/office/officeart/2005/8/layout/process1"/>
    <dgm:cxn modelId="{2508F265-B11B-994D-A69C-38E861AE38EF}" type="presOf" srcId="{AA848D91-EDF5-2140-9AD4-1A2974EA452A}" destId="{FB063889-06CF-014F-9648-F7554CDC9670}" srcOrd="0" destOrd="0" presId="urn:microsoft.com/office/officeart/2005/8/layout/process1"/>
    <dgm:cxn modelId="{C648A254-8582-E445-A08A-9B1F6C45D524}" srcId="{AA848D91-EDF5-2140-9AD4-1A2974EA452A}" destId="{3F0957DE-BBF5-B448-8BF5-D3FB873EFBEE}" srcOrd="3" destOrd="0" parTransId="{82A07244-9407-1743-A6D8-06F3948A017F}" sibTransId="{3E0CC28F-95E5-AC43-ACBD-933D6AF8BA1E}"/>
    <dgm:cxn modelId="{00E9CE74-FA38-8D49-B815-CECD74F5FEBE}" type="presOf" srcId="{33D0A2ED-46DA-964A-90D3-BC4BA00C19B4}" destId="{D5BF7BB6-8007-6340-A703-451799899738}" srcOrd="0" destOrd="0" presId="urn:microsoft.com/office/officeart/2005/8/layout/process1"/>
    <dgm:cxn modelId="{5055F574-9F9B-3749-AE4D-F2DA6A502DAD}" type="presOf" srcId="{A022A799-141A-014F-AF49-CFF53F3251F6}" destId="{11B12C92-D229-6A4B-8D58-34A95253E3F6}" srcOrd="1" destOrd="0" presId="urn:microsoft.com/office/officeart/2005/8/layout/process1"/>
    <dgm:cxn modelId="{EFCF4D57-970A-5049-A60C-446440B5F272}" srcId="{AA848D91-EDF5-2140-9AD4-1A2974EA452A}" destId="{A3518747-063A-4D4E-AF74-8428BDBC6D8D}" srcOrd="2" destOrd="0" parTransId="{7686D9EF-C25F-E440-9386-18185347A23D}" sibTransId="{A022A799-141A-014F-AF49-CFF53F3251F6}"/>
    <dgm:cxn modelId="{B5BDD078-C085-4647-9402-3CB1256B0E03}" type="presOf" srcId="{8C380D41-BFAB-754F-8F12-CA39D749B18E}" destId="{FA0A541F-27F5-144F-A277-C890212D1010}" srcOrd="1" destOrd="0" presId="urn:microsoft.com/office/officeart/2005/8/layout/process1"/>
    <dgm:cxn modelId="{8CA7A897-9407-9247-98FC-B22B85DC0515}" type="presOf" srcId="{A022A799-141A-014F-AF49-CFF53F3251F6}" destId="{4CDAFECD-F541-7344-BD4D-0C8948AACC07}" srcOrd="0" destOrd="0" presId="urn:microsoft.com/office/officeart/2005/8/layout/process1"/>
    <dgm:cxn modelId="{A446D89B-2F5F-B146-9413-19B03BC5E758}" srcId="{AA848D91-EDF5-2140-9AD4-1A2974EA452A}" destId="{662865E4-DC4D-7F45-B6ED-9B44FEA16547}" srcOrd="0" destOrd="0" parTransId="{FD8FEABC-4147-4741-8A34-0022259D1D92}" sibTransId="{33D0A2ED-46DA-964A-90D3-BC4BA00C19B4}"/>
    <dgm:cxn modelId="{2D1D91A2-106F-B445-BD31-17655D518DBE}" type="presOf" srcId="{A3518747-063A-4D4E-AF74-8428BDBC6D8D}" destId="{790433D5-F136-884B-8762-AD080B91637E}" srcOrd="0" destOrd="0" presId="urn:microsoft.com/office/officeart/2005/8/layout/process1"/>
    <dgm:cxn modelId="{F1AB33AF-F037-084E-B6AA-2DF826C2B536}" type="presOf" srcId="{8C380D41-BFAB-754F-8F12-CA39D749B18E}" destId="{A80D5D12-3454-0F4F-967E-18125B5EDD25}" srcOrd="0" destOrd="0" presId="urn:microsoft.com/office/officeart/2005/8/layout/process1"/>
    <dgm:cxn modelId="{B9DD73DD-425A-F44B-92ED-5E7B1646B84A}" type="presOf" srcId="{3F0957DE-BBF5-B448-8BF5-D3FB873EFBEE}" destId="{07C9A6CB-27D4-0241-A795-089FDAAD72DE}" srcOrd="0" destOrd="0" presId="urn:microsoft.com/office/officeart/2005/8/layout/process1"/>
    <dgm:cxn modelId="{7976E9E0-F572-7143-AA86-AC557B447759}" type="presOf" srcId="{662865E4-DC4D-7F45-B6ED-9B44FEA16547}" destId="{27A358EF-A547-6545-9D7D-186BE89A9E81}" srcOrd="0" destOrd="0" presId="urn:microsoft.com/office/officeart/2005/8/layout/process1"/>
    <dgm:cxn modelId="{2CCED2E2-CAFE-FF43-B093-1E6A19ECE2C4}" srcId="{AA848D91-EDF5-2140-9AD4-1A2974EA452A}" destId="{3042F8D5-39AC-D54B-A48A-6D453C379B9E}" srcOrd="1" destOrd="0" parTransId="{FC861F05-8D89-5349-B069-3CBEC660A0DA}" sibTransId="{8C380D41-BFAB-754F-8F12-CA39D749B18E}"/>
    <dgm:cxn modelId="{3269D1F7-D186-9543-ACD4-65B37449E0AF}" type="presOf" srcId="{3042F8D5-39AC-D54B-A48A-6D453C379B9E}" destId="{5EF2B95C-8CD0-B94E-94C5-18F5B52B61EA}" srcOrd="0" destOrd="0" presId="urn:microsoft.com/office/officeart/2005/8/layout/process1"/>
    <dgm:cxn modelId="{0E627DEF-8758-384F-AC3D-19CAC72CC5C9}" type="presParOf" srcId="{FB063889-06CF-014F-9648-F7554CDC9670}" destId="{27A358EF-A547-6545-9D7D-186BE89A9E81}" srcOrd="0" destOrd="0" presId="urn:microsoft.com/office/officeart/2005/8/layout/process1"/>
    <dgm:cxn modelId="{2501A4E8-E246-CD41-814D-179A77242B25}" type="presParOf" srcId="{FB063889-06CF-014F-9648-F7554CDC9670}" destId="{D5BF7BB6-8007-6340-A703-451799899738}" srcOrd="1" destOrd="0" presId="urn:microsoft.com/office/officeart/2005/8/layout/process1"/>
    <dgm:cxn modelId="{54042147-3C38-F74E-A206-CE1554DE8880}" type="presParOf" srcId="{D5BF7BB6-8007-6340-A703-451799899738}" destId="{51E7343B-5988-A540-8C60-791FB4AD7333}" srcOrd="0" destOrd="0" presId="urn:microsoft.com/office/officeart/2005/8/layout/process1"/>
    <dgm:cxn modelId="{4580AEC2-C67E-A543-88E1-850D1F272B15}" type="presParOf" srcId="{FB063889-06CF-014F-9648-F7554CDC9670}" destId="{5EF2B95C-8CD0-B94E-94C5-18F5B52B61EA}" srcOrd="2" destOrd="0" presId="urn:microsoft.com/office/officeart/2005/8/layout/process1"/>
    <dgm:cxn modelId="{F7C538D8-2D9E-594F-8D21-C7662971367D}" type="presParOf" srcId="{FB063889-06CF-014F-9648-F7554CDC9670}" destId="{A80D5D12-3454-0F4F-967E-18125B5EDD25}" srcOrd="3" destOrd="0" presId="urn:microsoft.com/office/officeart/2005/8/layout/process1"/>
    <dgm:cxn modelId="{6A0E73CB-8D95-C64C-A486-27493CBF8925}" type="presParOf" srcId="{A80D5D12-3454-0F4F-967E-18125B5EDD25}" destId="{FA0A541F-27F5-144F-A277-C890212D1010}" srcOrd="0" destOrd="0" presId="urn:microsoft.com/office/officeart/2005/8/layout/process1"/>
    <dgm:cxn modelId="{C2EF756D-7095-164D-AD40-09850B39493D}" type="presParOf" srcId="{FB063889-06CF-014F-9648-F7554CDC9670}" destId="{790433D5-F136-884B-8762-AD080B91637E}" srcOrd="4" destOrd="0" presId="urn:microsoft.com/office/officeart/2005/8/layout/process1"/>
    <dgm:cxn modelId="{C86D4BC2-4CD8-7F47-9C5A-DA7AF5FE5D86}" type="presParOf" srcId="{FB063889-06CF-014F-9648-F7554CDC9670}" destId="{4CDAFECD-F541-7344-BD4D-0C8948AACC07}" srcOrd="5" destOrd="0" presId="urn:microsoft.com/office/officeart/2005/8/layout/process1"/>
    <dgm:cxn modelId="{E6BEC4B7-A2B6-494A-9580-1C92AEC45A60}" type="presParOf" srcId="{4CDAFECD-F541-7344-BD4D-0C8948AACC07}" destId="{11B12C92-D229-6A4B-8D58-34A95253E3F6}" srcOrd="0" destOrd="0" presId="urn:microsoft.com/office/officeart/2005/8/layout/process1"/>
    <dgm:cxn modelId="{5F058A79-F162-9A48-BF5D-25EC3EE8BC71}" type="presParOf" srcId="{FB063889-06CF-014F-9648-F7554CDC9670}" destId="{07C9A6CB-27D4-0241-A795-089FDAAD72DE}"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A358EF-A547-6545-9D7D-186BE89A9E81}">
      <dsp:nvSpPr>
        <dsp:cNvPr id="0" name=""/>
        <dsp:cNvSpPr/>
      </dsp:nvSpPr>
      <dsp:spPr>
        <a:xfrm>
          <a:off x="5185" y="389762"/>
          <a:ext cx="2267342" cy="1360405"/>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s-EC" sz="2000" b="1" kern="1200" dirty="0">
              <a:solidFill>
                <a:srgbClr val="363289"/>
              </a:solidFill>
              <a:effectLst/>
              <a:latin typeface="Calibri"/>
              <a:ea typeface="Times New Roman" panose="02020603050405020304" pitchFamily="18" charset="0"/>
              <a:cs typeface="Calibri"/>
            </a:rPr>
            <a:t>Construcción del Centro de Innovación de Quito. </a:t>
          </a:r>
          <a:r>
            <a:rPr lang="es-EC" sz="2000" b="1" kern="1200" dirty="0">
              <a:effectLst/>
              <a:latin typeface="Calibri"/>
              <a:cs typeface="Calibri"/>
            </a:rPr>
            <a:t> </a:t>
          </a:r>
          <a:endParaRPr lang="en-US" sz="2000" kern="1200" dirty="0"/>
        </a:p>
      </dsp:txBody>
      <dsp:txXfrm>
        <a:off x="45030" y="429607"/>
        <a:ext cx="2187652" cy="1280715"/>
      </dsp:txXfrm>
    </dsp:sp>
    <dsp:sp modelId="{D5BF7BB6-8007-6340-A703-451799899738}">
      <dsp:nvSpPr>
        <dsp:cNvPr id="0" name=""/>
        <dsp:cNvSpPr/>
      </dsp:nvSpPr>
      <dsp:spPr>
        <a:xfrm>
          <a:off x="2499262" y="788814"/>
          <a:ext cx="480676" cy="56230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499262" y="901274"/>
        <a:ext cx="336473" cy="337380"/>
      </dsp:txXfrm>
    </dsp:sp>
    <dsp:sp modelId="{5EF2B95C-8CD0-B94E-94C5-18F5B52B61EA}">
      <dsp:nvSpPr>
        <dsp:cNvPr id="0" name=""/>
        <dsp:cNvSpPr/>
      </dsp:nvSpPr>
      <dsp:spPr>
        <a:xfrm>
          <a:off x="3179465" y="389762"/>
          <a:ext cx="2267342" cy="1360405"/>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b="1" kern="1200" dirty="0">
              <a:solidFill>
                <a:srgbClr val="363289"/>
              </a:solidFill>
              <a:latin typeface="Calibri" panose="020F0502020204030204" pitchFamily="34" charset="0"/>
            </a:rPr>
            <a:t>Modelo integral de gestión.</a:t>
          </a:r>
        </a:p>
      </dsp:txBody>
      <dsp:txXfrm>
        <a:off x="3219310" y="429607"/>
        <a:ext cx="2187652" cy="1280715"/>
      </dsp:txXfrm>
    </dsp:sp>
    <dsp:sp modelId="{A80D5D12-3454-0F4F-967E-18125B5EDD25}">
      <dsp:nvSpPr>
        <dsp:cNvPr id="0" name=""/>
        <dsp:cNvSpPr/>
      </dsp:nvSpPr>
      <dsp:spPr>
        <a:xfrm>
          <a:off x="5673542" y="788814"/>
          <a:ext cx="480676" cy="56230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5673542" y="901274"/>
        <a:ext cx="336473" cy="337380"/>
      </dsp:txXfrm>
    </dsp:sp>
    <dsp:sp modelId="{790433D5-F136-884B-8762-AD080B91637E}">
      <dsp:nvSpPr>
        <dsp:cNvPr id="0" name=""/>
        <dsp:cNvSpPr/>
      </dsp:nvSpPr>
      <dsp:spPr>
        <a:xfrm>
          <a:off x="6353745" y="389762"/>
          <a:ext cx="2267342" cy="1360405"/>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b="1" kern="1200" dirty="0">
              <a:solidFill>
                <a:srgbClr val="363289"/>
              </a:solidFill>
              <a:effectLst/>
              <a:latin typeface="Calibri" panose="020F0502020204030204" pitchFamily="34" charset="0"/>
              <a:ea typeface="Times New Roman" panose="02020603050405020304" pitchFamily="18" charset="0"/>
            </a:rPr>
            <a:t>Equipamiento e infraestructura tecnológica básica del iQ.</a:t>
          </a:r>
          <a:endParaRPr lang="es-EC" sz="2000" b="1" kern="1200" dirty="0">
            <a:solidFill>
              <a:srgbClr val="363289"/>
            </a:solidFill>
            <a:latin typeface="Calibri" panose="020F0502020204030204" pitchFamily="34" charset="0"/>
          </a:endParaRPr>
        </a:p>
      </dsp:txBody>
      <dsp:txXfrm>
        <a:off x="6393590" y="429607"/>
        <a:ext cx="2187652" cy="1280715"/>
      </dsp:txXfrm>
    </dsp:sp>
    <dsp:sp modelId="{4CDAFECD-F541-7344-BD4D-0C8948AACC07}">
      <dsp:nvSpPr>
        <dsp:cNvPr id="0" name=""/>
        <dsp:cNvSpPr/>
      </dsp:nvSpPr>
      <dsp:spPr>
        <a:xfrm>
          <a:off x="8847821" y="788814"/>
          <a:ext cx="480676" cy="56230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8847821" y="901274"/>
        <a:ext cx="336473" cy="337380"/>
      </dsp:txXfrm>
    </dsp:sp>
    <dsp:sp modelId="{07C9A6CB-27D4-0241-A795-089FDAAD72DE}">
      <dsp:nvSpPr>
        <dsp:cNvPr id="0" name=""/>
        <dsp:cNvSpPr/>
      </dsp:nvSpPr>
      <dsp:spPr>
        <a:xfrm>
          <a:off x="9528024" y="389762"/>
          <a:ext cx="2267342" cy="1360405"/>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b="1" kern="1200" dirty="0">
              <a:solidFill>
                <a:srgbClr val="363289"/>
              </a:solidFill>
              <a:effectLst/>
              <a:latin typeface="Calibri" panose="020F0502020204030204" pitchFamily="34" charset="0"/>
              <a:ea typeface="Times New Roman" panose="02020603050405020304" pitchFamily="18" charset="0"/>
            </a:rPr>
            <a:t>Competencias profesionales del talento humano. </a:t>
          </a:r>
          <a:endParaRPr lang="en-US" sz="2000" kern="1200" dirty="0"/>
        </a:p>
      </dsp:txBody>
      <dsp:txXfrm>
        <a:off x="9567869" y="429607"/>
        <a:ext cx="2187652" cy="128071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8A5B15-5475-064E-8E2A-A515575F046A}" type="datetimeFigureOut">
              <a:rPr lang="es-EC" smtClean="0"/>
              <a:t>22/12/2022</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3F5EBE-5F1B-364B-AE45-6AECCE5B2A3B}" type="slidenum">
              <a:rPr lang="es-EC" smtClean="0"/>
              <a:t>‹Nº›</a:t>
            </a:fld>
            <a:endParaRPr lang="es-EC"/>
          </a:p>
        </p:txBody>
      </p:sp>
    </p:spTree>
    <p:extLst>
      <p:ext uri="{BB962C8B-B14F-4D97-AF65-F5344CB8AC3E}">
        <p14:creationId xmlns:p14="http://schemas.microsoft.com/office/powerpoint/2010/main" val="429594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GRANDES LETRAS. </a:t>
            </a:r>
          </a:p>
        </p:txBody>
      </p:sp>
      <p:sp>
        <p:nvSpPr>
          <p:cNvPr id="4" name="Marcador de número de diapositiva 3"/>
          <p:cNvSpPr>
            <a:spLocks noGrp="1"/>
          </p:cNvSpPr>
          <p:nvPr>
            <p:ph type="sldNum" sz="quarter" idx="5"/>
          </p:nvPr>
        </p:nvSpPr>
        <p:spPr/>
        <p:txBody>
          <a:bodyPr/>
          <a:lstStyle/>
          <a:p>
            <a:fld id="{703F5EBE-5F1B-364B-AE45-6AECCE5B2A3B}" type="slidenum">
              <a:rPr lang="es-EC" smtClean="0"/>
              <a:t>2</a:t>
            </a:fld>
            <a:endParaRPr lang="es-EC"/>
          </a:p>
        </p:txBody>
      </p:sp>
    </p:spTree>
    <p:extLst>
      <p:ext uri="{BB962C8B-B14F-4D97-AF65-F5344CB8AC3E}">
        <p14:creationId xmlns:p14="http://schemas.microsoft.com/office/powerpoint/2010/main" val="1666286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GRANDES LETRAS. </a:t>
            </a:r>
          </a:p>
        </p:txBody>
      </p:sp>
      <p:sp>
        <p:nvSpPr>
          <p:cNvPr id="4" name="Marcador de número de diapositiva 3"/>
          <p:cNvSpPr>
            <a:spLocks noGrp="1"/>
          </p:cNvSpPr>
          <p:nvPr>
            <p:ph type="sldNum" sz="quarter" idx="5"/>
          </p:nvPr>
        </p:nvSpPr>
        <p:spPr/>
        <p:txBody>
          <a:bodyPr/>
          <a:lstStyle/>
          <a:p>
            <a:fld id="{703F5EBE-5F1B-364B-AE45-6AECCE5B2A3B}" type="slidenum">
              <a:rPr lang="es-EC" smtClean="0"/>
              <a:t>4</a:t>
            </a:fld>
            <a:endParaRPr lang="es-EC"/>
          </a:p>
        </p:txBody>
      </p:sp>
    </p:spTree>
    <p:extLst>
      <p:ext uri="{BB962C8B-B14F-4D97-AF65-F5344CB8AC3E}">
        <p14:creationId xmlns:p14="http://schemas.microsoft.com/office/powerpoint/2010/main" val="1351512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GRANDES LETRAS. </a:t>
            </a:r>
          </a:p>
        </p:txBody>
      </p:sp>
      <p:sp>
        <p:nvSpPr>
          <p:cNvPr id="4" name="Marcador de número de diapositiva 3"/>
          <p:cNvSpPr>
            <a:spLocks noGrp="1"/>
          </p:cNvSpPr>
          <p:nvPr>
            <p:ph type="sldNum" sz="quarter" idx="5"/>
          </p:nvPr>
        </p:nvSpPr>
        <p:spPr/>
        <p:txBody>
          <a:bodyPr/>
          <a:lstStyle/>
          <a:p>
            <a:fld id="{703F5EBE-5F1B-364B-AE45-6AECCE5B2A3B}" type="slidenum">
              <a:rPr lang="es-EC" smtClean="0"/>
              <a:t>5</a:t>
            </a:fld>
            <a:endParaRPr lang="es-EC"/>
          </a:p>
        </p:txBody>
      </p:sp>
    </p:spTree>
    <p:extLst>
      <p:ext uri="{BB962C8B-B14F-4D97-AF65-F5344CB8AC3E}">
        <p14:creationId xmlns:p14="http://schemas.microsoft.com/office/powerpoint/2010/main" val="4265323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GRANDES LETRAS. </a:t>
            </a:r>
          </a:p>
        </p:txBody>
      </p:sp>
      <p:sp>
        <p:nvSpPr>
          <p:cNvPr id="4" name="Marcador de número de diapositiva 3"/>
          <p:cNvSpPr>
            <a:spLocks noGrp="1"/>
          </p:cNvSpPr>
          <p:nvPr>
            <p:ph type="sldNum" sz="quarter" idx="5"/>
          </p:nvPr>
        </p:nvSpPr>
        <p:spPr/>
        <p:txBody>
          <a:bodyPr/>
          <a:lstStyle/>
          <a:p>
            <a:fld id="{703F5EBE-5F1B-364B-AE45-6AECCE5B2A3B}" type="slidenum">
              <a:rPr lang="es-EC" smtClean="0"/>
              <a:t>6</a:t>
            </a:fld>
            <a:endParaRPr lang="es-EC"/>
          </a:p>
        </p:txBody>
      </p:sp>
    </p:spTree>
    <p:extLst>
      <p:ext uri="{BB962C8B-B14F-4D97-AF65-F5344CB8AC3E}">
        <p14:creationId xmlns:p14="http://schemas.microsoft.com/office/powerpoint/2010/main" val="1683822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BACCA647-B273-4B82-B45C-AD4B3D0E575C}" type="slidenum">
              <a:rPr lang="es-419" smtClean="0"/>
              <a:t>24</a:t>
            </a:fld>
            <a:endParaRPr lang="es-419"/>
          </a:p>
        </p:txBody>
      </p:sp>
    </p:spTree>
    <p:extLst>
      <p:ext uri="{BB962C8B-B14F-4D97-AF65-F5344CB8AC3E}">
        <p14:creationId xmlns:p14="http://schemas.microsoft.com/office/powerpoint/2010/main" val="1306434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BACCA647-B273-4B82-B45C-AD4B3D0E575C}" type="slidenum">
              <a:rPr lang="es-419" smtClean="0"/>
              <a:t>26</a:t>
            </a:fld>
            <a:endParaRPr lang="es-419"/>
          </a:p>
        </p:txBody>
      </p:sp>
    </p:spTree>
    <p:extLst>
      <p:ext uri="{BB962C8B-B14F-4D97-AF65-F5344CB8AC3E}">
        <p14:creationId xmlns:p14="http://schemas.microsoft.com/office/powerpoint/2010/main" val="3087884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B432F3-223A-0B45-8130-27CBAF73F1E4}"/>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EC"/>
          </a:p>
        </p:txBody>
      </p:sp>
      <p:sp>
        <p:nvSpPr>
          <p:cNvPr id="3" name="Subtítulo 2">
            <a:extLst>
              <a:ext uri="{FF2B5EF4-FFF2-40B4-BE49-F238E27FC236}">
                <a16:creationId xmlns:a16="http://schemas.microsoft.com/office/drawing/2014/main" id="{6F1409ED-AF57-A043-9D22-39E0AF3C13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EC"/>
          </a:p>
        </p:txBody>
      </p:sp>
      <p:sp>
        <p:nvSpPr>
          <p:cNvPr id="4" name="Marcador de fecha 3">
            <a:extLst>
              <a:ext uri="{FF2B5EF4-FFF2-40B4-BE49-F238E27FC236}">
                <a16:creationId xmlns:a16="http://schemas.microsoft.com/office/drawing/2014/main" id="{3DDDE675-4546-BE43-A500-F4D5B49168D4}"/>
              </a:ext>
            </a:extLst>
          </p:cNvPr>
          <p:cNvSpPr>
            <a:spLocks noGrp="1"/>
          </p:cNvSpPr>
          <p:nvPr>
            <p:ph type="dt" sz="half" idx="10"/>
          </p:nvPr>
        </p:nvSpPr>
        <p:spPr/>
        <p:txBody>
          <a:bodyPr/>
          <a:lstStyle/>
          <a:p>
            <a:fld id="{F743AA32-AE88-6447-AA3A-4294AF1F431F}" type="datetimeFigureOut">
              <a:rPr lang="es-EC" smtClean="0"/>
              <a:t>22/12/2022</a:t>
            </a:fld>
            <a:endParaRPr lang="es-EC"/>
          </a:p>
        </p:txBody>
      </p:sp>
      <p:sp>
        <p:nvSpPr>
          <p:cNvPr id="5" name="Marcador de pie de página 4">
            <a:extLst>
              <a:ext uri="{FF2B5EF4-FFF2-40B4-BE49-F238E27FC236}">
                <a16:creationId xmlns:a16="http://schemas.microsoft.com/office/drawing/2014/main" id="{30B20ABB-F8FD-9C4E-87C8-473FAD84095B}"/>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AE7B036C-7F3C-1143-A28F-8508AE6281C7}"/>
              </a:ext>
            </a:extLst>
          </p:cNvPr>
          <p:cNvSpPr>
            <a:spLocks noGrp="1"/>
          </p:cNvSpPr>
          <p:nvPr>
            <p:ph type="sldNum" sz="quarter" idx="12"/>
          </p:nvPr>
        </p:nvSpPr>
        <p:spPr/>
        <p:txBody>
          <a:bodyPr/>
          <a:lstStyle/>
          <a:p>
            <a:fld id="{EBB4478D-3674-B14E-8D24-DA13F67ADD37}" type="slidenum">
              <a:rPr lang="es-EC" smtClean="0"/>
              <a:t>‹Nº›</a:t>
            </a:fld>
            <a:endParaRPr lang="es-EC"/>
          </a:p>
        </p:txBody>
      </p:sp>
    </p:spTree>
    <p:extLst>
      <p:ext uri="{BB962C8B-B14F-4D97-AF65-F5344CB8AC3E}">
        <p14:creationId xmlns:p14="http://schemas.microsoft.com/office/powerpoint/2010/main" val="3481054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63CEB8-18F4-7641-87ED-46876F44BF72}"/>
              </a:ext>
            </a:extLst>
          </p:cNvPr>
          <p:cNvSpPr>
            <a:spLocks noGrp="1"/>
          </p:cNvSpPr>
          <p:nvPr>
            <p:ph type="title"/>
          </p:nvPr>
        </p:nvSpPr>
        <p:spPr/>
        <p:txBody>
          <a:bodyPr/>
          <a:lstStyle/>
          <a:p>
            <a:r>
              <a:rPr lang="es-MX"/>
              <a:t>Haz clic para modificar el estilo de título del patrón</a:t>
            </a:r>
            <a:endParaRPr lang="es-EC"/>
          </a:p>
        </p:txBody>
      </p:sp>
      <p:sp>
        <p:nvSpPr>
          <p:cNvPr id="3" name="Marcador de texto vertical 2">
            <a:extLst>
              <a:ext uri="{FF2B5EF4-FFF2-40B4-BE49-F238E27FC236}">
                <a16:creationId xmlns:a16="http://schemas.microsoft.com/office/drawing/2014/main" id="{51B55A33-87BC-7E40-B042-2F4866BB700A}"/>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C"/>
          </a:p>
        </p:txBody>
      </p:sp>
      <p:sp>
        <p:nvSpPr>
          <p:cNvPr id="4" name="Marcador de fecha 3">
            <a:extLst>
              <a:ext uri="{FF2B5EF4-FFF2-40B4-BE49-F238E27FC236}">
                <a16:creationId xmlns:a16="http://schemas.microsoft.com/office/drawing/2014/main" id="{9EBDC49E-FDBB-CF49-A9A1-90DFF8B44779}"/>
              </a:ext>
            </a:extLst>
          </p:cNvPr>
          <p:cNvSpPr>
            <a:spLocks noGrp="1"/>
          </p:cNvSpPr>
          <p:nvPr>
            <p:ph type="dt" sz="half" idx="10"/>
          </p:nvPr>
        </p:nvSpPr>
        <p:spPr/>
        <p:txBody>
          <a:bodyPr/>
          <a:lstStyle/>
          <a:p>
            <a:fld id="{F743AA32-AE88-6447-AA3A-4294AF1F431F}" type="datetimeFigureOut">
              <a:rPr lang="es-EC" smtClean="0"/>
              <a:t>22/12/2022</a:t>
            </a:fld>
            <a:endParaRPr lang="es-EC"/>
          </a:p>
        </p:txBody>
      </p:sp>
      <p:sp>
        <p:nvSpPr>
          <p:cNvPr id="5" name="Marcador de pie de página 4">
            <a:extLst>
              <a:ext uri="{FF2B5EF4-FFF2-40B4-BE49-F238E27FC236}">
                <a16:creationId xmlns:a16="http://schemas.microsoft.com/office/drawing/2014/main" id="{6CA91589-3CD4-3942-A765-730F08400957}"/>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4189C2F7-2E36-A748-96D4-132D7594F423}"/>
              </a:ext>
            </a:extLst>
          </p:cNvPr>
          <p:cNvSpPr>
            <a:spLocks noGrp="1"/>
          </p:cNvSpPr>
          <p:nvPr>
            <p:ph type="sldNum" sz="quarter" idx="12"/>
          </p:nvPr>
        </p:nvSpPr>
        <p:spPr/>
        <p:txBody>
          <a:bodyPr/>
          <a:lstStyle/>
          <a:p>
            <a:fld id="{EBB4478D-3674-B14E-8D24-DA13F67ADD37}" type="slidenum">
              <a:rPr lang="es-EC" smtClean="0"/>
              <a:t>‹Nº›</a:t>
            </a:fld>
            <a:endParaRPr lang="es-EC"/>
          </a:p>
        </p:txBody>
      </p:sp>
    </p:spTree>
    <p:extLst>
      <p:ext uri="{BB962C8B-B14F-4D97-AF65-F5344CB8AC3E}">
        <p14:creationId xmlns:p14="http://schemas.microsoft.com/office/powerpoint/2010/main" val="352297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C3FC46C-86A2-3E44-9D11-8D8CCFC3356E}"/>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EC"/>
          </a:p>
        </p:txBody>
      </p:sp>
      <p:sp>
        <p:nvSpPr>
          <p:cNvPr id="3" name="Marcador de texto vertical 2">
            <a:extLst>
              <a:ext uri="{FF2B5EF4-FFF2-40B4-BE49-F238E27FC236}">
                <a16:creationId xmlns:a16="http://schemas.microsoft.com/office/drawing/2014/main" id="{0E3EE888-F8C8-DB47-8008-6EFAF6AF47C6}"/>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C"/>
          </a:p>
        </p:txBody>
      </p:sp>
      <p:sp>
        <p:nvSpPr>
          <p:cNvPr id="4" name="Marcador de fecha 3">
            <a:extLst>
              <a:ext uri="{FF2B5EF4-FFF2-40B4-BE49-F238E27FC236}">
                <a16:creationId xmlns:a16="http://schemas.microsoft.com/office/drawing/2014/main" id="{7BEA1C92-65E0-1F48-B67D-C1A8CFF59665}"/>
              </a:ext>
            </a:extLst>
          </p:cNvPr>
          <p:cNvSpPr>
            <a:spLocks noGrp="1"/>
          </p:cNvSpPr>
          <p:nvPr>
            <p:ph type="dt" sz="half" idx="10"/>
          </p:nvPr>
        </p:nvSpPr>
        <p:spPr/>
        <p:txBody>
          <a:bodyPr/>
          <a:lstStyle/>
          <a:p>
            <a:fld id="{F743AA32-AE88-6447-AA3A-4294AF1F431F}" type="datetimeFigureOut">
              <a:rPr lang="es-EC" smtClean="0"/>
              <a:t>22/12/2022</a:t>
            </a:fld>
            <a:endParaRPr lang="es-EC"/>
          </a:p>
        </p:txBody>
      </p:sp>
      <p:sp>
        <p:nvSpPr>
          <p:cNvPr id="5" name="Marcador de pie de página 4">
            <a:extLst>
              <a:ext uri="{FF2B5EF4-FFF2-40B4-BE49-F238E27FC236}">
                <a16:creationId xmlns:a16="http://schemas.microsoft.com/office/drawing/2014/main" id="{605A895C-9F1D-C14E-B6CB-F9213D4791BD}"/>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4B39E0CD-4CB0-1346-9518-2191AE738695}"/>
              </a:ext>
            </a:extLst>
          </p:cNvPr>
          <p:cNvSpPr>
            <a:spLocks noGrp="1"/>
          </p:cNvSpPr>
          <p:nvPr>
            <p:ph type="sldNum" sz="quarter" idx="12"/>
          </p:nvPr>
        </p:nvSpPr>
        <p:spPr/>
        <p:txBody>
          <a:bodyPr/>
          <a:lstStyle/>
          <a:p>
            <a:fld id="{EBB4478D-3674-B14E-8D24-DA13F67ADD37}" type="slidenum">
              <a:rPr lang="es-EC" smtClean="0"/>
              <a:t>‹Nº›</a:t>
            </a:fld>
            <a:endParaRPr lang="es-EC"/>
          </a:p>
        </p:txBody>
      </p:sp>
    </p:spTree>
    <p:extLst>
      <p:ext uri="{BB962C8B-B14F-4D97-AF65-F5344CB8AC3E}">
        <p14:creationId xmlns:p14="http://schemas.microsoft.com/office/powerpoint/2010/main" val="314380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7F5F35-56E0-7546-99EB-5603F573A114}"/>
              </a:ext>
            </a:extLst>
          </p:cNvPr>
          <p:cNvSpPr>
            <a:spLocks noGrp="1"/>
          </p:cNvSpPr>
          <p:nvPr>
            <p:ph type="title"/>
          </p:nvPr>
        </p:nvSpPr>
        <p:spPr/>
        <p:txBody>
          <a:bodyPr/>
          <a:lstStyle/>
          <a:p>
            <a:r>
              <a:rPr lang="es-MX"/>
              <a:t>Haz clic para modificar el estilo de título del patrón</a:t>
            </a:r>
            <a:endParaRPr lang="es-EC"/>
          </a:p>
        </p:txBody>
      </p:sp>
      <p:sp>
        <p:nvSpPr>
          <p:cNvPr id="3" name="Marcador de contenido 2">
            <a:extLst>
              <a:ext uri="{FF2B5EF4-FFF2-40B4-BE49-F238E27FC236}">
                <a16:creationId xmlns:a16="http://schemas.microsoft.com/office/drawing/2014/main" id="{E8924637-6EEF-A94D-B00E-D34023485CD7}"/>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C"/>
          </a:p>
        </p:txBody>
      </p:sp>
      <p:sp>
        <p:nvSpPr>
          <p:cNvPr id="4" name="Marcador de fecha 3">
            <a:extLst>
              <a:ext uri="{FF2B5EF4-FFF2-40B4-BE49-F238E27FC236}">
                <a16:creationId xmlns:a16="http://schemas.microsoft.com/office/drawing/2014/main" id="{F383AF0C-E909-4348-8B57-C46F8013F89A}"/>
              </a:ext>
            </a:extLst>
          </p:cNvPr>
          <p:cNvSpPr>
            <a:spLocks noGrp="1"/>
          </p:cNvSpPr>
          <p:nvPr>
            <p:ph type="dt" sz="half" idx="10"/>
          </p:nvPr>
        </p:nvSpPr>
        <p:spPr/>
        <p:txBody>
          <a:bodyPr/>
          <a:lstStyle/>
          <a:p>
            <a:fld id="{F743AA32-AE88-6447-AA3A-4294AF1F431F}" type="datetimeFigureOut">
              <a:rPr lang="es-EC" smtClean="0"/>
              <a:t>22/12/2022</a:t>
            </a:fld>
            <a:endParaRPr lang="es-EC"/>
          </a:p>
        </p:txBody>
      </p:sp>
      <p:sp>
        <p:nvSpPr>
          <p:cNvPr id="5" name="Marcador de pie de página 4">
            <a:extLst>
              <a:ext uri="{FF2B5EF4-FFF2-40B4-BE49-F238E27FC236}">
                <a16:creationId xmlns:a16="http://schemas.microsoft.com/office/drawing/2014/main" id="{1D3B7015-59BB-3E49-AD2D-DD3EFC27B0D2}"/>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8CF3F802-7F1C-7549-A70B-437B1FDA4331}"/>
              </a:ext>
            </a:extLst>
          </p:cNvPr>
          <p:cNvSpPr>
            <a:spLocks noGrp="1"/>
          </p:cNvSpPr>
          <p:nvPr>
            <p:ph type="sldNum" sz="quarter" idx="12"/>
          </p:nvPr>
        </p:nvSpPr>
        <p:spPr/>
        <p:txBody>
          <a:bodyPr/>
          <a:lstStyle/>
          <a:p>
            <a:fld id="{EBB4478D-3674-B14E-8D24-DA13F67ADD37}" type="slidenum">
              <a:rPr lang="es-EC" smtClean="0"/>
              <a:t>‹Nº›</a:t>
            </a:fld>
            <a:endParaRPr lang="es-EC"/>
          </a:p>
        </p:txBody>
      </p:sp>
    </p:spTree>
    <p:extLst>
      <p:ext uri="{BB962C8B-B14F-4D97-AF65-F5344CB8AC3E}">
        <p14:creationId xmlns:p14="http://schemas.microsoft.com/office/powerpoint/2010/main" val="4170716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9993D-7143-7743-9E01-50677540D8E6}"/>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EC"/>
          </a:p>
        </p:txBody>
      </p:sp>
      <p:sp>
        <p:nvSpPr>
          <p:cNvPr id="3" name="Marcador de texto 2">
            <a:extLst>
              <a:ext uri="{FF2B5EF4-FFF2-40B4-BE49-F238E27FC236}">
                <a16:creationId xmlns:a16="http://schemas.microsoft.com/office/drawing/2014/main" id="{66300244-92F9-D148-9E49-8134C66A09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842FD650-E95D-A14D-BA1C-F4E37C66B7FE}"/>
              </a:ext>
            </a:extLst>
          </p:cNvPr>
          <p:cNvSpPr>
            <a:spLocks noGrp="1"/>
          </p:cNvSpPr>
          <p:nvPr>
            <p:ph type="dt" sz="half" idx="10"/>
          </p:nvPr>
        </p:nvSpPr>
        <p:spPr/>
        <p:txBody>
          <a:bodyPr/>
          <a:lstStyle/>
          <a:p>
            <a:fld id="{F743AA32-AE88-6447-AA3A-4294AF1F431F}" type="datetimeFigureOut">
              <a:rPr lang="es-EC" smtClean="0"/>
              <a:t>22/12/2022</a:t>
            </a:fld>
            <a:endParaRPr lang="es-EC"/>
          </a:p>
        </p:txBody>
      </p:sp>
      <p:sp>
        <p:nvSpPr>
          <p:cNvPr id="5" name="Marcador de pie de página 4">
            <a:extLst>
              <a:ext uri="{FF2B5EF4-FFF2-40B4-BE49-F238E27FC236}">
                <a16:creationId xmlns:a16="http://schemas.microsoft.com/office/drawing/2014/main" id="{3BA5A2A4-56D4-F948-9CB1-06EBC4DCD296}"/>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BE67857E-9BBD-D34C-99FD-1E0D8200A6FA}"/>
              </a:ext>
            </a:extLst>
          </p:cNvPr>
          <p:cNvSpPr>
            <a:spLocks noGrp="1"/>
          </p:cNvSpPr>
          <p:nvPr>
            <p:ph type="sldNum" sz="quarter" idx="12"/>
          </p:nvPr>
        </p:nvSpPr>
        <p:spPr/>
        <p:txBody>
          <a:bodyPr/>
          <a:lstStyle/>
          <a:p>
            <a:fld id="{EBB4478D-3674-B14E-8D24-DA13F67ADD37}" type="slidenum">
              <a:rPr lang="es-EC" smtClean="0"/>
              <a:t>‹Nº›</a:t>
            </a:fld>
            <a:endParaRPr lang="es-EC"/>
          </a:p>
        </p:txBody>
      </p:sp>
    </p:spTree>
    <p:extLst>
      <p:ext uri="{BB962C8B-B14F-4D97-AF65-F5344CB8AC3E}">
        <p14:creationId xmlns:p14="http://schemas.microsoft.com/office/powerpoint/2010/main" val="927888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32709E-9B18-3B4A-A564-02E3A46E0A8C}"/>
              </a:ext>
            </a:extLst>
          </p:cNvPr>
          <p:cNvSpPr>
            <a:spLocks noGrp="1"/>
          </p:cNvSpPr>
          <p:nvPr>
            <p:ph type="title"/>
          </p:nvPr>
        </p:nvSpPr>
        <p:spPr/>
        <p:txBody>
          <a:bodyPr/>
          <a:lstStyle/>
          <a:p>
            <a:r>
              <a:rPr lang="es-MX"/>
              <a:t>Haz clic para modificar el estilo de título del patrón</a:t>
            </a:r>
            <a:endParaRPr lang="es-EC"/>
          </a:p>
        </p:txBody>
      </p:sp>
      <p:sp>
        <p:nvSpPr>
          <p:cNvPr id="3" name="Marcador de contenido 2">
            <a:extLst>
              <a:ext uri="{FF2B5EF4-FFF2-40B4-BE49-F238E27FC236}">
                <a16:creationId xmlns:a16="http://schemas.microsoft.com/office/drawing/2014/main" id="{AE15CE33-25DC-3F43-9464-5702C9C23A8E}"/>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C"/>
          </a:p>
        </p:txBody>
      </p:sp>
      <p:sp>
        <p:nvSpPr>
          <p:cNvPr id="4" name="Marcador de contenido 3">
            <a:extLst>
              <a:ext uri="{FF2B5EF4-FFF2-40B4-BE49-F238E27FC236}">
                <a16:creationId xmlns:a16="http://schemas.microsoft.com/office/drawing/2014/main" id="{A676C96B-346B-2F4A-87B7-FA7F9585B7A5}"/>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C"/>
          </a:p>
        </p:txBody>
      </p:sp>
      <p:sp>
        <p:nvSpPr>
          <p:cNvPr id="5" name="Marcador de fecha 4">
            <a:extLst>
              <a:ext uri="{FF2B5EF4-FFF2-40B4-BE49-F238E27FC236}">
                <a16:creationId xmlns:a16="http://schemas.microsoft.com/office/drawing/2014/main" id="{7B77F8E5-D41D-C644-B433-282E42C7DDAD}"/>
              </a:ext>
            </a:extLst>
          </p:cNvPr>
          <p:cNvSpPr>
            <a:spLocks noGrp="1"/>
          </p:cNvSpPr>
          <p:nvPr>
            <p:ph type="dt" sz="half" idx="10"/>
          </p:nvPr>
        </p:nvSpPr>
        <p:spPr/>
        <p:txBody>
          <a:bodyPr/>
          <a:lstStyle/>
          <a:p>
            <a:fld id="{F743AA32-AE88-6447-AA3A-4294AF1F431F}" type="datetimeFigureOut">
              <a:rPr lang="es-EC" smtClean="0"/>
              <a:t>22/12/2022</a:t>
            </a:fld>
            <a:endParaRPr lang="es-EC"/>
          </a:p>
        </p:txBody>
      </p:sp>
      <p:sp>
        <p:nvSpPr>
          <p:cNvPr id="6" name="Marcador de pie de página 5">
            <a:extLst>
              <a:ext uri="{FF2B5EF4-FFF2-40B4-BE49-F238E27FC236}">
                <a16:creationId xmlns:a16="http://schemas.microsoft.com/office/drawing/2014/main" id="{78EA2E75-5F10-9E41-B2CF-E4019194D8BD}"/>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7447301E-96F4-764B-A0D2-95BCF5466FBF}"/>
              </a:ext>
            </a:extLst>
          </p:cNvPr>
          <p:cNvSpPr>
            <a:spLocks noGrp="1"/>
          </p:cNvSpPr>
          <p:nvPr>
            <p:ph type="sldNum" sz="quarter" idx="12"/>
          </p:nvPr>
        </p:nvSpPr>
        <p:spPr/>
        <p:txBody>
          <a:bodyPr/>
          <a:lstStyle/>
          <a:p>
            <a:fld id="{EBB4478D-3674-B14E-8D24-DA13F67ADD37}" type="slidenum">
              <a:rPr lang="es-EC" smtClean="0"/>
              <a:t>‹Nº›</a:t>
            </a:fld>
            <a:endParaRPr lang="es-EC"/>
          </a:p>
        </p:txBody>
      </p:sp>
    </p:spTree>
    <p:extLst>
      <p:ext uri="{BB962C8B-B14F-4D97-AF65-F5344CB8AC3E}">
        <p14:creationId xmlns:p14="http://schemas.microsoft.com/office/powerpoint/2010/main" val="3473743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E42E1D-414F-E644-9F7E-ED066FE344AA}"/>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EC"/>
          </a:p>
        </p:txBody>
      </p:sp>
      <p:sp>
        <p:nvSpPr>
          <p:cNvPr id="3" name="Marcador de texto 2">
            <a:extLst>
              <a:ext uri="{FF2B5EF4-FFF2-40B4-BE49-F238E27FC236}">
                <a16:creationId xmlns:a16="http://schemas.microsoft.com/office/drawing/2014/main" id="{7AEFC498-93FF-B441-BE17-18C34DE24F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C7FF2C12-4436-D149-A3B2-F6FBE050C677}"/>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C"/>
          </a:p>
        </p:txBody>
      </p:sp>
      <p:sp>
        <p:nvSpPr>
          <p:cNvPr id="5" name="Marcador de texto 4">
            <a:extLst>
              <a:ext uri="{FF2B5EF4-FFF2-40B4-BE49-F238E27FC236}">
                <a16:creationId xmlns:a16="http://schemas.microsoft.com/office/drawing/2014/main" id="{B540B6DC-CF77-AB43-A758-79F7B3A3AF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B12D7DCD-D169-E841-8FB3-05A81336FFAE}"/>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C"/>
          </a:p>
        </p:txBody>
      </p:sp>
      <p:sp>
        <p:nvSpPr>
          <p:cNvPr id="7" name="Marcador de fecha 6">
            <a:extLst>
              <a:ext uri="{FF2B5EF4-FFF2-40B4-BE49-F238E27FC236}">
                <a16:creationId xmlns:a16="http://schemas.microsoft.com/office/drawing/2014/main" id="{9ACC0E3C-FA88-8B4E-A4C1-95D71B3C573F}"/>
              </a:ext>
            </a:extLst>
          </p:cNvPr>
          <p:cNvSpPr>
            <a:spLocks noGrp="1"/>
          </p:cNvSpPr>
          <p:nvPr>
            <p:ph type="dt" sz="half" idx="10"/>
          </p:nvPr>
        </p:nvSpPr>
        <p:spPr/>
        <p:txBody>
          <a:bodyPr/>
          <a:lstStyle/>
          <a:p>
            <a:fld id="{F743AA32-AE88-6447-AA3A-4294AF1F431F}" type="datetimeFigureOut">
              <a:rPr lang="es-EC" smtClean="0"/>
              <a:t>22/12/2022</a:t>
            </a:fld>
            <a:endParaRPr lang="es-EC"/>
          </a:p>
        </p:txBody>
      </p:sp>
      <p:sp>
        <p:nvSpPr>
          <p:cNvPr id="8" name="Marcador de pie de página 7">
            <a:extLst>
              <a:ext uri="{FF2B5EF4-FFF2-40B4-BE49-F238E27FC236}">
                <a16:creationId xmlns:a16="http://schemas.microsoft.com/office/drawing/2014/main" id="{6277D97F-A3DD-374C-8BBC-AC40389AB4B1}"/>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id="{235B96B8-7048-1C4F-AF8D-2E233E8A10EF}"/>
              </a:ext>
            </a:extLst>
          </p:cNvPr>
          <p:cNvSpPr>
            <a:spLocks noGrp="1"/>
          </p:cNvSpPr>
          <p:nvPr>
            <p:ph type="sldNum" sz="quarter" idx="12"/>
          </p:nvPr>
        </p:nvSpPr>
        <p:spPr/>
        <p:txBody>
          <a:bodyPr/>
          <a:lstStyle/>
          <a:p>
            <a:fld id="{EBB4478D-3674-B14E-8D24-DA13F67ADD37}" type="slidenum">
              <a:rPr lang="es-EC" smtClean="0"/>
              <a:t>‹Nº›</a:t>
            </a:fld>
            <a:endParaRPr lang="es-EC"/>
          </a:p>
        </p:txBody>
      </p:sp>
    </p:spTree>
    <p:extLst>
      <p:ext uri="{BB962C8B-B14F-4D97-AF65-F5344CB8AC3E}">
        <p14:creationId xmlns:p14="http://schemas.microsoft.com/office/powerpoint/2010/main" val="4242865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9EA106-7450-B54B-888C-826AF1C1FFBD}"/>
              </a:ext>
            </a:extLst>
          </p:cNvPr>
          <p:cNvSpPr>
            <a:spLocks noGrp="1"/>
          </p:cNvSpPr>
          <p:nvPr>
            <p:ph type="title"/>
          </p:nvPr>
        </p:nvSpPr>
        <p:spPr/>
        <p:txBody>
          <a:bodyPr/>
          <a:lstStyle/>
          <a:p>
            <a:r>
              <a:rPr lang="es-MX"/>
              <a:t>Haz clic para modificar el estilo de título del patrón</a:t>
            </a:r>
            <a:endParaRPr lang="es-EC"/>
          </a:p>
        </p:txBody>
      </p:sp>
      <p:sp>
        <p:nvSpPr>
          <p:cNvPr id="3" name="Marcador de fecha 2">
            <a:extLst>
              <a:ext uri="{FF2B5EF4-FFF2-40B4-BE49-F238E27FC236}">
                <a16:creationId xmlns:a16="http://schemas.microsoft.com/office/drawing/2014/main" id="{C735C731-C629-974E-A833-5510949319C2}"/>
              </a:ext>
            </a:extLst>
          </p:cNvPr>
          <p:cNvSpPr>
            <a:spLocks noGrp="1"/>
          </p:cNvSpPr>
          <p:nvPr>
            <p:ph type="dt" sz="half" idx="10"/>
          </p:nvPr>
        </p:nvSpPr>
        <p:spPr/>
        <p:txBody>
          <a:bodyPr/>
          <a:lstStyle/>
          <a:p>
            <a:fld id="{F743AA32-AE88-6447-AA3A-4294AF1F431F}" type="datetimeFigureOut">
              <a:rPr lang="es-EC" smtClean="0"/>
              <a:t>22/12/2022</a:t>
            </a:fld>
            <a:endParaRPr lang="es-EC"/>
          </a:p>
        </p:txBody>
      </p:sp>
      <p:sp>
        <p:nvSpPr>
          <p:cNvPr id="4" name="Marcador de pie de página 3">
            <a:extLst>
              <a:ext uri="{FF2B5EF4-FFF2-40B4-BE49-F238E27FC236}">
                <a16:creationId xmlns:a16="http://schemas.microsoft.com/office/drawing/2014/main" id="{067FF20D-DA9A-BE4A-8CB8-1AFDA7CA014D}"/>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id="{C16C25D8-3C04-0643-BCE8-A7749D9AC3B7}"/>
              </a:ext>
            </a:extLst>
          </p:cNvPr>
          <p:cNvSpPr>
            <a:spLocks noGrp="1"/>
          </p:cNvSpPr>
          <p:nvPr>
            <p:ph type="sldNum" sz="quarter" idx="12"/>
          </p:nvPr>
        </p:nvSpPr>
        <p:spPr/>
        <p:txBody>
          <a:bodyPr/>
          <a:lstStyle/>
          <a:p>
            <a:fld id="{EBB4478D-3674-B14E-8D24-DA13F67ADD37}" type="slidenum">
              <a:rPr lang="es-EC" smtClean="0"/>
              <a:t>‹Nº›</a:t>
            </a:fld>
            <a:endParaRPr lang="es-EC"/>
          </a:p>
        </p:txBody>
      </p:sp>
    </p:spTree>
    <p:extLst>
      <p:ext uri="{BB962C8B-B14F-4D97-AF65-F5344CB8AC3E}">
        <p14:creationId xmlns:p14="http://schemas.microsoft.com/office/powerpoint/2010/main" val="1817763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88D47E6-F523-3245-86F5-6A010A4E5E7C}"/>
              </a:ext>
            </a:extLst>
          </p:cNvPr>
          <p:cNvSpPr>
            <a:spLocks noGrp="1"/>
          </p:cNvSpPr>
          <p:nvPr>
            <p:ph type="dt" sz="half" idx="10"/>
          </p:nvPr>
        </p:nvSpPr>
        <p:spPr/>
        <p:txBody>
          <a:bodyPr/>
          <a:lstStyle/>
          <a:p>
            <a:fld id="{F743AA32-AE88-6447-AA3A-4294AF1F431F}" type="datetimeFigureOut">
              <a:rPr lang="es-EC" smtClean="0"/>
              <a:t>22/12/2022</a:t>
            </a:fld>
            <a:endParaRPr lang="es-EC"/>
          </a:p>
        </p:txBody>
      </p:sp>
      <p:sp>
        <p:nvSpPr>
          <p:cNvPr id="3" name="Marcador de pie de página 2">
            <a:extLst>
              <a:ext uri="{FF2B5EF4-FFF2-40B4-BE49-F238E27FC236}">
                <a16:creationId xmlns:a16="http://schemas.microsoft.com/office/drawing/2014/main" id="{6B8B420C-0A8B-A841-8E15-EE40697E27B8}"/>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id="{22417082-B645-D14E-9734-CBCD9C232379}"/>
              </a:ext>
            </a:extLst>
          </p:cNvPr>
          <p:cNvSpPr>
            <a:spLocks noGrp="1"/>
          </p:cNvSpPr>
          <p:nvPr>
            <p:ph type="sldNum" sz="quarter" idx="12"/>
          </p:nvPr>
        </p:nvSpPr>
        <p:spPr/>
        <p:txBody>
          <a:bodyPr/>
          <a:lstStyle/>
          <a:p>
            <a:fld id="{EBB4478D-3674-B14E-8D24-DA13F67ADD37}" type="slidenum">
              <a:rPr lang="es-EC" smtClean="0"/>
              <a:t>‹Nº›</a:t>
            </a:fld>
            <a:endParaRPr lang="es-EC"/>
          </a:p>
        </p:txBody>
      </p:sp>
    </p:spTree>
    <p:extLst>
      <p:ext uri="{BB962C8B-B14F-4D97-AF65-F5344CB8AC3E}">
        <p14:creationId xmlns:p14="http://schemas.microsoft.com/office/powerpoint/2010/main" val="103254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BD0DDC-15F3-D842-951A-AEE33C4FFE08}"/>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EC"/>
          </a:p>
        </p:txBody>
      </p:sp>
      <p:sp>
        <p:nvSpPr>
          <p:cNvPr id="3" name="Marcador de contenido 2">
            <a:extLst>
              <a:ext uri="{FF2B5EF4-FFF2-40B4-BE49-F238E27FC236}">
                <a16:creationId xmlns:a16="http://schemas.microsoft.com/office/drawing/2014/main" id="{15154824-04F8-6E4A-AE29-D3BC0FB934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C"/>
          </a:p>
        </p:txBody>
      </p:sp>
      <p:sp>
        <p:nvSpPr>
          <p:cNvPr id="4" name="Marcador de texto 3">
            <a:extLst>
              <a:ext uri="{FF2B5EF4-FFF2-40B4-BE49-F238E27FC236}">
                <a16:creationId xmlns:a16="http://schemas.microsoft.com/office/drawing/2014/main" id="{20EF8F8F-4771-9341-9B5D-FCA082575A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16A0B2ED-7D9D-AE44-95B5-E4F0B410CB0A}"/>
              </a:ext>
            </a:extLst>
          </p:cNvPr>
          <p:cNvSpPr>
            <a:spLocks noGrp="1"/>
          </p:cNvSpPr>
          <p:nvPr>
            <p:ph type="dt" sz="half" idx="10"/>
          </p:nvPr>
        </p:nvSpPr>
        <p:spPr/>
        <p:txBody>
          <a:bodyPr/>
          <a:lstStyle/>
          <a:p>
            <a:fld id="{F743AA32-AE88-6447-AA3A-4294AF1F431F}" type="datetimeFigureOut">
              <a:rPr lang="es-EC" smtClean="0"/>
              <a:t>22/12/2022</a:t>
            </a:fld>
            <a:endParaRPr lang="es-EC"/>
          </a:p>
        </p:txBody>
      </p:sp>
      <p:sp>
        <p:nvSpPr>
          <p:cNvPr id="6" name="Marcador de pie de página 5">
            <a:extLst>
              <a:ext uri="{FF2B5EF4-FFF2-40B4-BE49-F238E27FC236}">
                <a16:creationId xmlns:a16="http://schemas.microsoft.com/office/drawing/2014/main" id="{81A65018-90FE-3348-AEF8-BD788E9947FE}"/>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F1616196-58B3-6244-BCE2-A10CCB9E3BE9}"/>
              </a:ext>
            </a:extLst>
          </p:cNvPr>
          <p:cNvSpPr>
            <a:spLocks noGrp="1"/>
          </p:cNvSpPr>
          <p:nvPr>
            <p:ph type="sldNum" sz="quarter" idx="12"/>
          </p:nvPr>
        </p:nvSpPr>
        <p:spPr/>
        <p:txBody>
          <a:bodyPr/>
          <a:lstStyle/>
          <a:p>
            <a:fld id="{EBB4478D-3674-B14E-8D24-DA13F67ADD37}" type="slidenum">
              <a:rPr lang="es-EC" smtClean="0"/>
              <a:t>‹Nº›</a:t>
            </a:fld>
            <a:endParaRPr lang="es-EC"/>
          </a:p>
        </p:txBody>
      </p:sp>
    </p:spTree>
    <p:extLst>
      <p:ext uri="{BB962C8B-B14F-4D97-AF65-F5344CB8AC3E}">
        <p14:creationId xmlns:p14="http://schemas.microsoft.com/office/powerpoint/2010/main" val="823702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F8A21B-59CC-FA43-80B2-E2526B2B6EA0}"/>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EC"/>
          </a:p>
        </p:txBody>
      </p:sp>
      <p:sp>
        <p:nvSpPr>
          <p:cNvPr id="3" name="Marcador de posición de imagen 2">
            <a:extLst>
              <a:ext uri="{FF2B5EF4-FFF2-40B4-BE49-F238E27FC236}">
                <a16:creationId xmlns:a16="http://schemas.microsoft.com/office/drawing/2014/main" id="{6BCCAD26-011D-6345-B9CD-D48954E415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id="{51C8BB02-0A8E-644F-9AF9-D52CA1E539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3E4BE634-ECBE-0E4B-A249-339DCCAC461E}"/>
              </a:ext>
            </a:extLst>
          </p:cNvPr>
          <p:cNvSpPr>
            <a:spLocks noGrp="1"/>
          </p:cNvSpPr>
          <p:nvPr>
            <p:ph type="dt" sz="half" idx="10"/>
          </p:nvPr>
        </p:nvSpPr>
        <p:spPr/>
        <p:txBody>
          <a:bodyPr/>
          <a:lstStyle/>
          <a:p>
            <a:fld id="{F743AA32-AE88-6447-AA3A-4294AF1F431F}" type="datetimeFigureOut">
              <a:rPr lang="es-EC" smtClean="0"/>
              <a:t>22/12/2022</a:t>
            </a:fld>
            <a:endParaRPr lang="es-EC"/>
          </a:p>
        </p:txBody>
      </p:sp>
      <p:sp>
        <p:nvSpPr>
          <p:cNvPr id="6" name="Marcador de pie de página 5">
            <a:extLst>
              <a:ext uri="{FF2B5EF4-FFF2-40B4-BE49-F238E27FC236}">
                <a16:creationId xmlns:a16="http://schemas.microsoft.com/office/drawing/2014/main" id="{D69C3252-D138-E344-AC8A-33D7C57B9C47}"/>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CAECFC1B-785C-8542-B7EF-E585E7C73355}"/>
              </a:ext>
            </a:extLst>
          </p:cNvPr>
          <p:cNvSpPr>
            <a:spLocks noGrp="1"/>
          </p:cNvSpPr>
          <p:nvPr>
            <p:ph type="sldNum" sz="quarter" idx="12"/>
          </p:nvPr>
        </p:nvSpPr>
        <p:spPr/>
        <p:txBody>
          <a:bodyPr/>
          <a:lstStyle/>
          <a:p>
            <a:fld id="{EBB4478D-3674-B14E-8D24-DA13F67ADD37}" type="slidenum">
              <a:rPr lang="es-EC" smtClean="0"/>
              <a:t>‹Nº›</a:t>
            </a:fld>
            <a:endParaRPr lang="es-EC"/>
          </a:p>
        </p:txBody>
      </p:sp>
    </p:spTree>
    <p:extLst>
      <p:ext uri="{BB962C8B-B14F-4D97-AF65-F5344CB8AC3E}">
        <p14:creationId xmlns:p14="http://schemas.microsoft.com/office/powerpoint/2010/main" val="1250393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E4AA077-E931-F740-80ED-9EE9A1D0BA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EC"/>
          </a:p>
        </p:txBody>
      </p:sp>
      <p:sp>
        <p:nvSpPr>
          <p:cNvPr id="3" name="Marcador de texto 2">
            <a:extLst>
              <a:ext uri="{FF2B5EF4-FFF2-40B4-BE49-F238E27FC236}">
                <a16:creationId xmlns:a16="http://schemas.microsoft.com/office/drawing/2014/main" id="{C0C525BC-A262-A54A-B459-FA08847142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C"/>
          </a:p>
        </p:txBody>
      </p:sp>
      <p:sp>
        <p:nvSpPr>
          <p:cNvPr id="4" name="Marcador de fecha 3">
            <a:extLst>
              <a:ext uri="{FF2B5EF4-FFF2-40B4-BE49-F238E27FC236}">
                <a16:creationId xmlns:a16="http://schemas.microsoft.com/office/drawing/2014/main" id="{F9F04DAF-8A78-5B41-A181-1066030D40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43AA32-AE88-6447-AA3A-4294AF1F431F}" type="datetimeFigureOut">
              <a:rPr lang="es-EC" smtClean="0"/>
              <a:t>22/12/2022</a:t>
            </a:fld>
            <a:endParaRPr lang="es-EC"/>
          </a:p>
        </p:txBody>
      </p:sp>
      <p:sp>
        <p:nvSpPr>
          <p:cNvPr id="5" name="Marcador de pie de página 4">
            <a:extLst>
              <a:ext uri="{FF2B5EF4-FFF2-40B4-BE49-F238E27FC236}">
                <a16:creationId xmlns:a16="http://schemas.microsoft.com/office/drawing/2014/main" id="{C18754AA-9AFB-3744-9C96-26B31122F4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a16="http://schemas.microsoft.com/office/drawing/2014/main" id="{556D3503-7C0A-F64A-9FD4-304864841B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B4478D-3674-B14E-8D24-DA13F67ADD37}" type="slidenum">
              <a:rPr lang="es-EC" smtClean="0"/>
              <a:t>‹Nº›</a:t>
            </a:fld>
            <a:endParaRPr lang="es-EC"/>
          </a:p>
        </p:txBody>
      </p:sp>
    </p:spTree>
    <p:extLst>
      <p:ext uri="{BB962C8B-B14F-4D97-AF65-F5344CB8AC3E}">
        <p14:creationId xmlns:p14="http://schemas.microsoft.com/office/powerpoint/2010/main" val="1236963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7" name="Content Placeholder 4">
            <a:extLst>
              <a:ext uri="{FF2B5EF4-FFF2-40B4-BE49-F238E27FC236}">
                <a16:creationId xmlns:a16="http://schemas.microsoft.com/office/drawing/2014/main" id="{1A08DE21-2ACD-9EC8-2926-642805775E10}"/>
              </a:ext>
            </a:extLst>
          </p:cNvPr>
          <p:cNvPicPr>
            <a:picLocks noGrp="1" noChangeAspect="1"/>
          </p:cNvPicPr>
          <p:nvPr>
            <p:ph idx="1"/>
          </p:nvPr>
        </p:nvPicPr>
        <p:blipFill rotWithShape="1">
          <a:blip r:embed="rId2"/>
          <a:srcRect t="19"/>
          <a:stretch/>
        </p:blipFill>
        <p:spPr>
          <a:xfrm>
            <a:off x="1391390" y="1158418"/>
            <a:ext cx="9120560" cy="5129365"/>
          </a:xfrm>
          <a:prstGeom prst="rect">
            <a:avLst/>
          </a:prstGeom>
        </p:spPr>
      </p:pic>
      <p:pic>
        <p:nvPicPr>
          <p:cNvPr id="2" name="Imagen 1">
            <a:extLst>
              <a:ext uri="{FF2B5EF4-FFF2-40B4-BE49-F238E27FC236}">
                <a16:creationId xmlns:a16="http://schemas.microsoft.com/office/drawing/2014/main" id="{EE542EBC-8D8E-2136-CA5A-4EAB70FEAE0A}"/>
              </a:ext>
            </a:extLst>
          </p:cNvPr>
          <p:cNvPicPr>
            <a:picLocks noChangeAspect="1"/>
          </p:cNvPicPr>
          <p:nvPr/>
        </p:nvPicPr>
        <p:blipFill>
          <a:blip r:embed="rId3"/>
          <a:stretch>
            <a:fillRect/>
          </a:stretch>
        </p:blipFill>
        <p:spPr>
          <a:xfrm>
            <a:off x="9883740" y="112750"/>
            <a:ext cx="2162898" cy="914934"/>
          </a:xfrm>
          <a:prstGeom prst="rect">
            <a:avLst/>
          </a:prstGeom>
        </p:spPr>
      </p:pic>
      <p:sp>
        <p:nvSpPr>
          <p:cNvPr id="4" name="CuadroTexto 3">
            <a:extLst>
              <a:ext uri="{FF2B5EF4-FFF2-40B4-BE49-F238E27FC236}">
                <a16:creationId xmlns:a16="http://schemas.microsoft.com/office/drawing/2014/main" id="{C77F2CB0-67F6-4247-4255-3F71B3670BE3}"/>
              </a:ext>
            </a:extLst>
          </p:cNvPr>
          <p:cNvSpPr txBox="1"/>
          <p:nvPr/>
        </p:nvSpPr>
        <p:spPr>
          <a:xfrm>
            <a:off x="3087234" y="595904"/>
            <a:ext cx="6097712" cy="461665"/>
          </a:xfrm>
          <a:prstGeom prst="rect">
            <a:avLst/>
          </a:prstGeom>
          <a:noFill/>
        </p:spPr>
        <p:txBody>
          <a:bodyPr wrap="square">
            <a:spAutoFit/>
          </a:bodyPr>
          <a:lstStyle/>
          <a:p>
            <a:pPr algn="ctr"/>
            <a:r>
              <a:rPr lang="es-EC" sz="2400" b="1" dirty="0">
                <a:latin typeface="Nunito" pitchFamily="2" charset="0"/>
              </a:rPr>
              <a:t>Centro de Innovación de Quito (</a:t>
            </a:r>
            <a:r>
              <a:rPr lang="es-EC" sz="2400" b="1" dirty="0" err="1">
                <a:latin typeface="Nunito" pitchFamily="2" charset="0"/>
              </a:rPr>
              <a:t>iQ</a:t>
            </a:r>
            <a:r>
              <a:rPr lang="es-EC" sz="2400" b="1" baseline="30000" dirty="0" err="1">
                <a:latin typeface="Nunito" pitchFamily="2" charset="0"/>
              </a:rPr>
              <a:t>EK</a:t>
            </a:r>
            <a:r>
              <a:rPr lang="es-EC" sz="2400" b="1" dirty="0">
                <a:latin typeface="Nunito" pitchFamily="2" charset="0"/>
              </a:rPr>
              <a:t>)</a:t>
            </a:r>
            <a:endParaRPr lang="es-EC" sz="2400" dirty="0"/>
          </a:p>
        </p:txBody>
      </p:sp>
    </p:spTree>
    <p:extLst>
      <p:ext uri="{BB962C8B-B14F-4D97-AF65-F5344CB8AC3E}">
        <p14:creationId xmlns:p14="http://schemas.microsoft.com/office/powerpoint/2010/main" val="563538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Marcador de contenido 3">
            <a:extLst>
              <a:ext uri="{FF2B5EF4-FFF2-40B4-BE49-F238E27FC236}">
                <a16:creationId xmlns:a16="http://schemas.microsoft.com/office/drawing/2014/main" id="{3FFCA19C-3A1D-4F45-F57C-08F5EED494A1}"/>
              </a:ext>
            </a:extLst>
          </p:cNvPr>
          <p:cNvPicPr>
            <a:picLocks noGrp="1" noChangeAspect="1"/>
          </p:cNvPicPr>
          <p:nvPr>
            <p:ph idx="1"/>
          </p:nvPr>
        </p:nvPicPr>
        <p:blipFill rotWithShape="1">
          <a:blip r:embed="rId2"/>
          <a:srcRect t="12173" b="9170"/>
          <a:stretch/>
        </p:blipFill>
        <p:spPr>
          <a:xfrm>
            <a:off x="20" y="1282"/>
            <a:ext cx="12191980" cy="6856718"/>
          </a:xfrm>
          <a:prstGeom prst="rect">
            <a:avLst/>
          </a:prstGeom>
        </p:spPr>
      </p:pic>
    </p:spTree>
    <p:extLst>
      <p:ext uri="{BB962C8B-B14F-4D97-AF65-F5344CB8AC3E}">
        <p14:creationId xmlns:p14="http://schemas.microsoft.com/office/powerpoint/2010/main" val="1611676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5DE8E69-F86B-6E0B-ED61-8EF3777D1B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3166" y="1443696"/>
            <a:ext cx="4961499" cy="2465758"/>
          </a:xfrm>
          <a:custGeom>
            <a:avLst/>
            <a:gdLst>
              <a:gd name="connsiteX0" fmla="*/ 0 w 4961499"/>
              <a:gd name="connsiteY0" fmla="*/ 0 h 2465758"/>
              <a:gd name="connsiteX1" fmla="*/ 719417 w 4961499"/>
              <a:gd name="connsiteY1" fmla="*/ 0 h 2465758"/>
              <a:gd name="connsiteX2" fmla="*/ 1389220 w 4961499"/>
              <a:gd name="connsiteY2" fmla="*/ 0 h 2465758"/>
              <a:gd name="connsiteX3" fmla="*/ 2009407 w 4961499"/>
              <a:gd name="connsiteY3" fmla="*/ 0 h 2465758"/>
              <a:gd name="connsiteX4" fmla="*/ 2480750 w 4961499"/>
              <a:gd name="connsiteY4" fmla="*/ 0 h 2465758"/>
              <a:gd name="connsiteX5" fmla="*/ 2952092 w 4961499"/>
              <a:gd name="connsiteY5" fmla="*/ 0 h 2465758"/>
              <a:gd name="connsiteX6" fmla="*/ 3572279 w 4961499"/>
              <a:gd name="connsiteY6" fmla="*/ 0 h 2465758"/>
              <a:gd name="connsiteX7" fmla="*/ 4043622 w 4961499"/>
              <a:gd name="connsiteY7" fmla="*/ 0 h 2465758"/>
              <a:gd name="connsiteX8" fmla="*/ 4961499 w 4961499"/>
              <a:gd name="connsiteY8" fmla="*/ 0 h 2465758"/>
              <a:gd name="connsiteX9" fmla="*/ 4961499 w 4961499"/>
              <a:gd name="connsiteY9" fmla="*/ 567124 h 2465758"/>
              <a:gd name="connsiteX10" fmla="*/ 4961499 w 4961499"/>
              <a:gd name="connsiteY10" fmla="*/ 1208221 h 2465758"/>
              <a:gd name="connsiteX11" fmla="*/ 4961499 w 4961499"/>
              <a:gd name="connsiteY11" fmla="*/ 1750688 h 2465758"/>
              <a:gd name="connsiteX12" fmla="*/ 4961499 w 4961499"/>
              <a:gd name="connsiteY12" fmla="*/ 2465758 h 2465758"/>
              <a:gd name="connsiteX13" fmla="*/ 4242082 w 4961499"/>
              <a:gd name="connsiteY13" fmla="*/ 2465758 h 2465758"/>
              <a:gd name="connsiteX14" fmla="*/ 3572279 w 4961499"/>
              <a:gd name="connsiteY14" fmla="*/ 2465758 h 2465758"/>
              <a:gd name="connsiteX15" fmla="*/ 3001707 w 4961499"/>
              <a:gd name="connsiteY15" fmla="*/ 2465758 h 2465758"/>
              <a:gd name="connsiteX16" fmla="*/ 2431135 w 4961499"/>
              <a:gd name="connsiteY16" fmla="*/ 2465758 h 2465758"/>
              <a:gd name="connsiteX17" fmla="*/ 1959792 w 4961499"/>
              <a:gd name="connsiteY17" fmla="*/ 2465758 h 2465758"/>
              <a:gd name="connsiteX18" fmla="*/ 1339605 w 4961499"/>
              <a:gd name="connsiteY18" fmla="*/ 2465758 h 2465758"/>
              <a:gd name="connsiteX19" fmla="*/ 620187 w 4961499"/>
              <a:gd name="connsiteY19" fmla="*/ 2465758 h 2465758"/>
              <a:gd name="connsiteX20" fmla="*/ 0 w 4961499"/>
              <a:gd name="connsiteY20" fmla="*/ 2465758 h 2465758"/>
              <a:gd name="connsiteX21" fmla="*/ 0 w 4961499"/>
              <a:gd name="connsiteY21" fmla="*/ 1824661 h 2465758"/>
              <a:gd name="connsiteX22" fmla="*/ 0 w 4961499"/>
              <a:gd name="connsiteY22" fmla="*/ 1208221 h 2465758"/>
              <a:gd name="connsiteX23" fmla="*/ 0 w 4961499"/>
              <a:gd name="connsiteY23" fmla="*/ 567124 h 2465758"/>
              <a:gd name="connsiteX24" fmla="*/ 0 w 4961499"/>
              <a:gd name="connsiteY24" fmla="*/ 0 h 246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61499" h="2465758" fill="none" extrusionOk="0">
                <a:moveTo>
                  <a:pt x="0" y="0"/>
                </a:moveTo>
                <a:cubicBezTo>
                  <a:pt x="279085" y="9811"/>
                  <a:pt x="512347" y="-22888"/>
                  <a:pt x="719417" y="0"/>
                </a:cubicBezTo>
                <a:cubicBezTo>
                  <a:pt x="926487" y="22888"/>
                  <a:pt x="1098035" y="-5238"/>
                  <a:pt x="1389220" y="0"/>
                </a:cubicBezTo>
                <a:cubicBezTo>
                  <a:pt x="1680405" y="5238"/>
                  <a:pt x="1852809" y="16503"/>
                  <a:pt x="2009407" y="0"/>
                </a:cubicBezTo>
                <a:cubicBezTo>
                  <a:pt x="2166005" y="-16503"/>
                  <a:pt x="2292561" y="11929"/>
                  <a:pt x="2480750" y="0"/>
                </a:cubicBezTo>
                <a:cubicBezTo>
                  <a:pt x="2668939" y="-11929"/>
                  <a:pt x="2812551" y="17918"/>
                  <a:pt x="2952092" y="0"/>
                </a:cubicBezTo>
                <a:cubicBezTo>
                  <a:pt x="3091633" y="-17918"/>
                  <a:pt x="3289771" y="8460"/>
                  <a:pt x="3572279" y="0"/>
                </a:cubicBezTo>
                <a:cubicBezTo>
                  <a:pt x="3854787" y="-8460"/>
                  <a:pt x="3940951" y="5740"/>
                  <a:pt x="4043622" y="0"/>
                </a:cubicBezTo>
                <a:cubicBezTo>
                  <a:pt x="4146293" y="-5740"/>
                  <a:pt x="4526634" y="4722"/>
                  <a:pt x="4961499" y="0"/>
                </a:cubicBezTo>
                <a:cubicBezTo>
                  <a:pt x="4988653" y="157773"/>
                  <a:pt x="4947703" y="316656"/>
                  <a:pt x="4961499" y="567124"/>
                </a:cubicBezTo>
                <a:cubicBezTo>
                  <a:pt x="4975295" y="817592"/>
                  <a:pt x="4952765" y="1029152"/>
                  <a:pt x="4961499" y="1208221"/>
                </a:cubicBezTo>
                <a:cubicBezTo>
                  <a:pt x="4970233" y="1387290"/>
                  <a:pt x="4958621" y="1534919"/>
                  <a:pt x="4961499" y="1750688"/>
                </a:cubicBezTo>
                <a:cubicBezTo>
                  <a:pt x="4964377" y="1966457"/>
                  <a:pt x="4935995" y="2238409"/>
                  <a:pt x="4961499" y="2465758"/>
                </a:cubicBezTo>
                <a:cubicBezTo>
                  <a:pt x="4642517" y="2460731"/>
                  <a:pt x="4534141" y="2458001"/>
                  <a:pt x="4242082" y="2465758"/>
                </a:cubicBezTo>
                <a:cubicBezTo>
                  <a:pt x="3950023" y="2473515"/>
                  <a:pt x="3897097" y="2461927"/>
                  <a:pt x="3572279" y="2465758"/>
                </a:cubicBezTo>
                <a:cubicBezTo>
                  <a:pt x="3247461" y="2469589"/>
                  <a:pt x="3149221" y="2450455"/>
                  <a:pt x="3001707" y="2465758"/>
                </a:cubicBezTo>
                <a:cubicBezTo>
                  <a:pt x="2854193" y="2481061"/>
                  <a:pt x="2594108" y="2471437"/>
                  <a:pt x="2431135" y="2465758"/>
                </a:cubicBezTo>
                <a:cubicBezTo>
                  <a:pt x="2268162" y="2460079"/>
                  <a:pt x="2159148" y="2463241"/>
                  <a:pt x="1959792" y="2465758"/>
                </a:cubicBezTo>
                <a:cubicBezTo>
                  <a:pt x="1760436" y="2468275"/>
                  <a:pt x="1466554" y="2467078"/>
                  <a:pt x="1339605" y="2465758"/>
                </a:cubicBezTo>
                <a:cubicBezTo>
                  <a:pt x="1212656" y="2464438"/>
                  <a:pt x="801933" y="2464185"/>
                  <a:pt x="620187" y="2465758"/>
                </a:cubicBezTo>
                <a:cubicBezTo>
                  <a:pt x="438441" y="2467331"/>
                  <a:pt x="286149" y="2436355"/>
                  <a:pt x="0" y="2465758"/>
                </a:cubicBezTo>
                <a:cubicBezTo>
                  <a:pt x="19409" y="2268742"/>
                  <a:pt x="-7765" y="1984109"/>
                  <a:pt x="0" y="1824661"/>
                </a:cubicBezTo>
                <a:cubicBezTo>
                  <a:pt x="7765" y="1665213"/>
                  <a:pt x="19358" y="1348731"/>
                  <a:pt x="0" y="1208221"/>
                </a:cubicBezTo>
                <a:cubicBezTo>
                  <a:pt x="-19358" y="1067711"/>
                  <a:pt x="30012" y="753055"/>
                  <a:pt x="0" y="567124"/>
                </a:cubicBezTo>
                <a:cubicBezTo>
                  <a:pt x="-30012" y="381193"/>
                  <a:pt x="-9318" y="174770"/>
                  <a:pt x="0" y="0"/>
                </a:cubicBezTo>
                <a:close/>
              </a:path>
              <a:path w="4961499" h="2465758" stroke="0" extrusionOk="0">
                <a:moveTo>
                  <a:pt x="0" y="0"/>
                </a:moveTo>
                <a:cubicBezTo>
                  <a:pt x="260056" y="27030"/>
                  <a:pt x="344248" y="-26371"/>
                  <a:pt x="669802" y="0"/>
                </a:cubicBezTo>
                <a:cubicBezTo>
                  <a:pt x="995356" y="26371"/>
                  <a:pt x="1229079" y="-20016"/>
                  <a:pt x="1389220" y="0"/>
                </a:cubicBezTo>
                <a:cubicBezTo>
                  <a:pt x="1549361" y="20016"/>
                  <a:pt x="1826348" y="22759"/>
                  <a:pt x="2059022" y="0"/>
                </a:cubicBezTo>
                <a:cubicBezTo>
                  <a:pt x="2291696" y="-22759"/>
                  <a:pt x="2307028" y="-13716"/>
                  <a:pt x="2530364" y="0"/>
                </a:cubicBezTo>
                <a:cubicBezTo>
                  <a:pt x="2753700" y="13716"/>
                  <a:pt x="2979607" y="13064"/>
                  <a:pt x="3249782" y="0"/>
                </a:cubicBezTo>
                <a:cubicBezTo>
                  <a:pt x="3519957" y="-13064"/>
                  <a:pt x="3656309" y="-21368"/>
                  <a:pt x="3820354" y="0"/>
                </a:cubicBezTo>
                <a:cubicBezTo>
                  <a:pt x="3984399" y="21368"/>
                  <a:pt x="4620683" y="29982"/>
                  <a:pt x="4961499" y="0"/>
                </a:cubicBezTo>
                <a:cubicBezTo>
                  <a:pt x="4966189" y="216039"/>
                  <a:pt x="4962729" y="401685"/>
                  <a:pt x="4961499" y="567124"/>
                </a:cubicBezTo>
                <a:cubicBezTo>
                  <a:pt x="4960269" y="732563"/>
                  <a:pt x="4978009" y="926427"/>
                  <a:pt x="4961499" y="1134249"/>
                </a:cubicBezTo>
                <a:cubicBezTo>
                  <a:pt x="4944989" y="1342072"/>
                  <a:pt x="4976443" y="1427667"/>
                  <a:pt x="4961499" y="1701373"/>
                </a:cubicBezTo>
                <a:cubicBezTo>
                  <a:pt x="4946555" y="1975079"/>
                  <a:pt x="4933657" y="2106227"/>
                  <a:pt x="4961499" y="2465758"/>
                </a:cubicBezTo>
                <a:cubicBezTo>
                  <a:pt x="4643793" y="2440814"/>
                  <a:pt x="4486393" y="2443503"/>
                  <a:pt x="4242082" y="2465758"/>
                </a:cubicBezTo>
                <a:cubicBezTo>
                  <a:pt x="3997771" y="2488013"/>
                  <a:pt x="3970900" y="2476353"/>
                  <a:pt x="3721124" y="2465758"/>
                </a:cubicBezTo>
                <a:cubicBezTo>
                  <a:pt x="3471348" y="2455163"/>
                  <a:pt x="3449310" y="2443915"/>
                  <a:pt x="3200167" y="2465758"/>
                </a:cubicBezTo>
                <a:cubicBezTo>
                  <a:pt x="2951024" y="2487601"/>
                  <a:pt x="2739445" y="2435277"/>
                  <a:pt x="2530364" y="2465758"/>
                </a:cubicBezTo>
                <a:cubicBezTo>
                  <a:pt x="2321283" y="2496239"/>
                  <a:pt x="2043999" y="2453276"/>
                  <a:pt x="1810947" y="2465758"/>
                </a:cubicBezTo>
                <a:cubicBezTo>
                  <a:pt x="1577895" y="2478240"/>
                  <a:pt x="1491862" y="2476002"/>
                  <a:pt x="1190760" y="2465758"/>
                </a:cubicBezTo>
                <a:cubicBezTo>
                  <a:pt x="889658" y="2455514"/>
                  <a:pt x="455768" y="2495025"/>
                  <a:pt x="0" y="2465758"/>
                </a:cubicBezTo>
                <a:cubicBezTo>
                  <a:pt x="12530" y="2299356"/>
                  <a:pt x="31429" y="2133730"/>
                  <a:pt x="0" y="1824661"/>
                </a:cubicBezTo>
                <a:cubicBezTo>
                  <a:pt x="-31429" y="1515592"/>
                  <a:pt x="22561" y="1420331"/>
                  <a:pt x="0" y="1257537"/>
                </a:cubicBezTo>
                <a:cubicBezTo>
                  <a:pt x="-22561" y="1094743"/>
                  <a:pt x="16381" y="903231"/>
                  <a:pt x="0" y="690412"/>
                </a:cubicBezTo>
                <a:cubicBezTo>
                  <a:pt x="-16381" y="477594"/>
                  <a:pt x="-3930" y="242301"/>
                  <a:pt x="0" y="0"/>
                </a:cubicBezTo>
                <a:close/>
              </a:path>
            </a:pathLst>
          </a:custGeom>
          <a:solidFill>
            <a:schemeClr val="bg1"/>
          </a:solidFill>
          <a:ln>
            <a:noFill/>
            <a:extLst>
              <a:ext uri="{C807C97D-BFC1-408E-A445-0C87EB9F89A2}">
                <ask:lineSketchStyleProps xmlns:ask="http://schemas.microsoft.com/office/drawing/2018/sketchyshapes" sd="2325345360">
                  <a:prstGeom prst="rect">
                    <a:avLst/>
                  </a:prstGeom>
                  <ask:type>
                    <ask:lineSketchFreehand/>
                  </ask:type>
                </ask:lineSketchStyleProps>
              </a:ext>
            </a:extLst>
          </a:ln>
        </p:spPr>
      </p:pic>
      <p:sp>
        <p:nvSpPr>
          <p:cNvPr id="7" name="CuadroTexto 6">
            <a:extLst>
              <a:ext uri="{FF2B5EF4-FFF2-40B4-BE49-F238E27FC236}">
                <a16:creationId xmlns:a16="http://schemas.microsoft.com/office/drawing/2014/main" id="{88EC4E6D-0A92-40BD-EA10-EE6F8330CBA8}"/>
              </a:ext>
            </a:extLst>
          </p:cNvPr>
          <p:cNvSpPr txBox="1"/>
          <p:nvPr/>
        </p:nvSpPr>
        <p:spPr>
          <a:xfrm>
            <a:off x="976045" y="4573213"/>
            <a:ext cx="10417996" cy="1323439"/>
          </a:xfrm>
          <a:prstGeom prst="rect">
            <a:avLst/>
          </a:prstGeom>
          <a:noFill/>
        </p:spPr>
        <p:txBody>
          <a:bodyPr wrap="square">
            <a:spAutoFit/>
          </a:bodyPr>
          <a:lstStyle/>
          <a:p>
            <a:pPr algn="ctr"/>
            <a:r>
              <a:rPr lang="es-EC" sz="20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Esta apuesta de la Cooperación Coreana a favor del progreso de la ciudad de Quito es una clara muestra de su amistad y compromiso con el desarrollo presente y futuro del país. </a:t>
            </a:r>
          </a:p>
          <a:p>
            <a:pPr algn="ctr"/>
            <a:endParaRPr lang="es-EC" sz="20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algn="ctr"/>
            <a:r>
              <a:rPr lang="es-EC" sz="20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Para CONQUITO es un honor y una alta responsabilidad ser parte de este gran reto.</a:t>
            </a:r>
          </a:p>
        </p:txBody>
      </p:sp>
    </p:spTree>
    <p:extLst>
      <p:ext uri="{BB962C8B-B14F-4D97-AF65-F5344CB8AC3E}">
        <p14:creationId xmlns:p14="http://schemas.microsoft.com/office/powerpoint/2010/main" val="1834301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orea International Cooperation Agency (KOICA) Investor Profile | CAPA">
            <a:extLst>
              <a:ext uri="{FF2B5EF4-FFF2-40B4-BE49-F238E27FC236}">
                <a16:creationId xmlns:a16="http://schemas.microsoft.com/office/drawing/2014/main" id="{98169DFE-F612-AF3B-8D45-A1A5A7DEE7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981" y="1263721"/>
            <a:ext cx="4024197" cy="1564965"/>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A6EF38BE-573F-239C-DC2D-C6375698A86E}"/>
              </a:ext>
            </a:extLst>
          </p:cNvPr>
          <p:cNvSpPr txBox="1"/>
          <p:nvPr/>
        </p:nvSpPr>
        <p:spPr>
          <a:xfrm>
            <a:off x="2812550" y="3123612"/>
            <a:ext cx="6097712" cy="1384995"/>
          </a:xfrm>
          <a:prstGeom prst="rect">
            <a:avLst/>
          </a:prstGeom>
          <a:noFill/>
        </p:spPr>
        <p:txBody>
          <a:bodyPr wrap="square">
            <a:spAutoFit/>
          </a:bodyPr>
          <a:lstStyle/>
          <a:p>
            <a:pPr algn="ctr"/>
            <a:r>
              <a:rPr lang="es-EC" sz="2800" dirty="0">
                <a:effectLst/>
                <a:latin typeface="Calibri" panose="020F0502020204030204" pitchFamily="34" charset="0"/>
                <a:ea typeface="Calibri" panose="020F0502020204030204" pitchFamily="34" charset="0"/>
                <a:cs typeface="Times New Roman" panose="02020603050405020304" pitchFamily="18" charset="0"/>
              </a:rPr>
              <a:t>Dr. Han </a:t>
            </a:r>
            <a:r>
              <a:rPr lang="es-EC" sz="2800" dirty="0" err="1">
                <a:effectLst/>
                <a:latin typeface="Calibri" panose="020F0502020204030204" pitchFamily="34" charset="0"/>
                <a:ea typeface="Calibri" panose="020F0502020204030204" pitchFamily="34" charset="0"/>
                <a:cs typeface="Times New Roman" panose="02020603050405020304" pitchFamily="18" charset="0"/>
              </a:rPr>
              <a:t>Keunsik</a:t>
            </a:r>
            <a:endParaRPr lang="es-EC" sz="2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s-EC" sz="2800" dirty="0">
                <a:latin typeface="Calibri" panose="020F0502020204030204" pitchFamily="34" charset="0"/>
                <a:cs typeface="Times New Roman" panose="02020603050405020304" pitchFamily="18" charset="0"/>
              </a:rPr>
              <a:t>Director de la Agencia de Cooperación Internacional de Corea</a:t>
            </a:r>
            <a:endParaRPr lang="es-EC" sz="2800" dirty="0"/>
          </a:p>
        </p:txBody>
      </p:sp>
    </p:spTree>
    <p:extLst>
      <p:ext uri="{BB962C8B-B14F-4D97-AF65-F5344CB8AC3E}">
        <p14:creationId xmlns:p14="http://schemas.microsoft.com/office/powerpoint/2010/main" val="3350752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50BCC07-F86F-9570-3F71-A4B1B46FE1E6}"/>
              </a:ext>
            </a:extLst>
          </p:cNvPr>
          <p:cNvPicPr>
            <a:picLocks noChangeAspect="1"/>
          </p:cNvPicPr>
          <p:nvPr/>
        </p:nvPicPr>
        <p:blipFill>
          <a:blip r:embed="rId2"/>
          <a:stretch>
            <a:fillRect/>
          </a:stretch>
        </p:blipFill>
        <p:spPr>
          <a:xfrm>
            <a:off x="143839" y="80909"/>
            <a:ext cx="11856376" cy="6669212"/>
          </a:xfrm>
          <a:prstGeom prst="rect">
            <a:avLst/>
          </a:prstGeom>
        </p:spPr>
      </p:pic>
    </p:spTree>
    <p:extLst>
      <p:ext uri="{BB962C8B-B14F-4D97-AF65-F5344CB8AC3E}">
        <p14:creationId xmlns:p14="http://schemas.microsoft.com/office/powerpoint/2010/main" val="707715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AFD0D47-0D42-08B9-044A-38F40CF311B1}"/>
              </a:ext>
            </a:extLst>
          </p:cNvPr>
          <p:cNvPicPr>
            <a:picLocks noChangeAspect="1"/>
          </p:cNvPicPr>
          <p:nvPr/>
        </p:nvPicPr>
        <p:blipFill>
          <a:blip r:embed="rId2"/>
          <a:stretch>
            <a:fillRect/>
          </a:stretch>
        </p:blipFill>
        <p:spPr>
          <a:xfrm>
            <a:off x="308225" y="173377"/>
            <a:ext cx="11418012" cy="6422632"/>
          </a:xfrm>
          <a:prstGeom prst="rect">
            <a:avLst/>
          </a:prstGeom>
        </p:spPr>
      </p:pic>
    </p:spTree>
    <p:extLst>
      <p:ext uri="{BB962C8B-B14F-4D97-AF65-F5344CB8AC3E}">
        <p14:creationId xmlns:p14="http://schemas.microsoft.com/office/powerpoint/2010/main" val="921515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DB68331-62A6-4AF4-954A-D98C85B0ABD6}"/>
              </a:ext>
            </a:extLst>
          </p:cNvPr>
          <p:cNvSpPr>
            <a:spLocks noGrp="1"/>
          </p:cNvSpPr>
          <p:nvPr>
            <p:ph idx="1"/>
          </p:nvPr>
        </p:nvSpPr>
        <p:spPr>
          <a:xfrm>
            <a:off x="838200" y="765313"/>
            <a:ext cx="10515600" cy="5411649"/>
          </a:xfrm>
        </p:spPr>
        <p:txBody>
          <a:bodyPr>
            <a:normAutofit fontScale="77500" lnSpcReduction="20000"/>
          </a:bodyPr>
          <a:lstStyle/>
          <a:p>
            <a:pPr algn="just"/>
            <a:r>
              <a:rPr lang="es-ES" dirty="0"/>
              <a:t>El 03 de diciembre del 2015 se expide la </a:t>
            </a:r>
            <a:r>
              <a:rPr lang="es-ES" dirty="0">
                <a:solidFill>
                  <a:schemeClr val="accent1">
                    <a:lumMod val="75000"/>
                  </a:schemeClr>
                </a:solidFill>
              </a:rPr>
              <a:t>Ordenanza 086 reformada por la Ordenanza 161</a:t>
            </a:r>
            <a:r>
              <a:rPr lang="es-ES" dirty="0"/>
              <a:t> de 07 de abril de 2017, que regula el uso y ocupación del suelo, aplicable para el Proyecto Urbanístico Arquitectónico Especial “Centro de Convenciones Metropolitano de la Ciudad de Quito”, donde se entregan a QUITO TURISMO 10 hectáreas (aproximadamente), estableciendo en su </a:t>
            </a:r>
            <a:r>
              <a:rPr lang="es-ES" dirty="0">
                <a:solidFill>
                  <a:schemeClr val="accent1"/>
                </a:solidFill>
              </a:rPr>
              <a:t>artículo 20 delegación expresa a la EMPRESA PÚBLICA METROPOLITANA DE GESTIÓN DE DESTINO TURÍSTICO</a:t>
            </a:r>
            <a:r>
              <a:rPr lang="es-ES" dirty="0"/>
              <a:t>, para determinar el modelo de gestión que se va a emplear para la ejecución del referido proyecto incluyendo, pero sin limitar, </a:t>
            </a:r>
            <a:r>
              <a:rPr lang="es-ES" dirty="0">
                <a:solidFill>
                  <a:schemeClr val="accent1"/>
                </a:solidFill>
              </a:rPr>
              <a:t>la suscripción de contratos de comodato. </a:t>
            </a:r>
          </a:p>
          <a:p>
            <a:pPr algn="just"/>
            <a:r>
              <a:rPr lang="es-ES" i="1" dirty="0">
                <a:solidFill>
                  <a:schemeClr val="accent1">
                    <a:lumMod val="75000"/>
                  </a:schemeClr>
                </a:solidFill>
              </a:rPr>
              <a:t>Esta delegación no establece un procedimiento definido para instrumentar el comodato, por lo que, hemos aplicado lo establecido en el artículo 3522 del Código Municipal que es el procedimiento regular que aplica el municipio, es por ello, que se ha optado a que el Concejo Metropolitano emita Resolución al respecto y se pueda continuar con el proceso del Comodato. </a:t>
            </a:r>
          </a:p>
          <a:p>
            <a:pPr marL="0" indent="0" algn="just">
              <a:buNone/>
            </a:pPr>
            <a:endParaRPr lang="es-ES" dirty="0">
              <a:solidFill>
                <a:schemeClr val="accent1"/>
              </a:solidFill>
            </a:endParaRPr>
          </a:p>
          <a:p>
            <a:pPr algn="just"/>
            <a:r>
              <a:rPr lang="es-ES" dirty="0"/>
              <a:t>El </a:t>
            </a:r>
            <a:r>
              <a:rPr lang="es-ES" u="sng" dirty="0"/>
              <a:t>14 de noviembre de 2019</a:t>
            </a:r>
            <a:r>
              <a:rPr lang="es-ES" dirty="0"/>
              <a:t>, se suscribe “</a:t>
            </a:r>
            <a:r>
              <a:rPr lang="es-ES" dirty="0">
                <a:solidFill>
                  <a:schemeClr val="accent1"/>
                </a:solidFill>
              </a:rPr>
              <a:t>Convenio de cooperación interinstitucional entre la Empresa Pública Metropolitana de Gestión del Destino Turístico y la Corporación de Promoción Económica CONQUITO</a:t>
            </a:r>
            <a:r>
              <a:rPr lang="es-ES" b="1" dirty="0">
                <a:solidFill>
                  <a:schemeClr val="accent1">
                    <a:lumMod val="50000"/>
                  </a:schemeClr>
                </a:solidFill>
              </a:rPr>
              <a:t>”</a:t>
            </a:r>
            <a:r>
              <a:rPr lang="es-ES" dirty="0"/>
              <a:t> y una </a:t>
            </a:r>
            <a:r>
              <a:rPr lang="es-ES" u="sng" dirty="0"/>
              <a:t>adenda modificatoria el 8 de febrero de 2022</a:t>
            </a:r>
            <a:r>
              <a:rPr lang="es-ES" dirty="0"/>
              <a:t>, para la  implantación del proyecto Centro de Innovación Tecnológica de Quito. CONQUITO se compromete a la conservación total de elementos históricos.</a:t>
            </a:r>
          </a:p>
          <a:p>
            <a:pPr algn="just"/>
            <a:endParaRPr lang="es-ES" dirty="0">
              <a:solidFill>
                <a:schemeClr val="accent1"/>
              </a:solidFill>
            </a:endParaRPr>
          </a:p>
          <a:p>
            <a:pPr marL="0" indent="0" algn="just">
              <a:buNone/>
            </a:pPr>
            <a:endParaRPr lang="es-ES" dirty="0">
              <a:solidFill>
                <a:schemeClr val="accent1"/>
              </a:solidFill>
            </a:endParaRPr>
          </a:p>
          <a:p>
            <a:pPr algn="just"/>
            <a:endParaRPr lang="en-US" dirty="0">
              <a:solidFill>
                <a:schemeClr val="accent1"/>
              </a:solidFill>
            </a:endParaRPr>
          </a:p>
          <a:p>
            <a:endParaRPr lang="en-US" dirty="0"/>
          </a:p>
        </p:txBody>
      </p:sp>
      <p:pic>
        <p:nvPicPr>
          <p:cNvPr id="2" name="Imagen 1">
            <a:extLst>
              <a:ext uri="{FF2B5EF4-FFF2-40B4-BE49-F238E27FC236}">
                <a16:creationId xmlns:a16="http://schemas.microsoft.com/office/drawing/2014/main" id="{AE0AF2E1-4801-4552-C589-0126D4FB9838}"/>
              </a:ext>
            </a:extLst>
          </p:cNvPr>
          <p:cNvPicPr>
            <a:picLocks noChangeAspect="1"/>
          </p:cNvPicPr>
          <p:nvPr/>
        </p:nvPicPr>
        <p:blipFill rotWithShape="1">
          <a:blip r:embed="rId2"/>
          <a:srcRect l="63632" t="87159" r="1728"/>
          <a:stretch/>
        </p:blipFill>
        <p:spPr>
          <a:xfrm>
            <a:off x="7695344" y="5876817"/>
            <a:ext cx="4188070" cy="873303"/>
          </a:xfrm>
          <a:prstGeom prst="rect">
            <a:avLst/>
          </a:prstGeom>
        </p:spPr>
      </p:pic>
    </p:spTree>
    <p:extLst>
      <p:ext uri="{BB962C8B-B14F-4D97-AF65-F5344CB8AC3E}">
        <p14:creationId xmlns:p14="http://schemas.microsoft.com/office/powerpoint/2010/main" val="1579789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01F54ED-8B61-42ED-AD98-0930C71439B2}"/>
              </a:ext>
            </a:extLst>
          </p:cNvPr>
          <p:cNvSpPr>
            <a:spLocks noGrp="1"/>
          </p:cNvSpPr>
          <p:nvPr>
            <p:ph idx="1"/>
          </p:nvPr>
        </p:nvSpPr>
        <p:spPr>
          <a:xfrm>
            <a:off x="838200" y="496957"/>
            <a:ext cx="10515600" cy="5680006"/>
          </a:xfrm>
        </p:spPr>
        <p:txBody>
          <a:bodyPr>
            <a:normAutofit fontScale="92500"/>
          </a:bodyPr>
          <a:lstStyle/>
          <a:p>
            <a:pPr algn="just"/>
            <a:r>
              <a:rPr lang="es-MX" dirty="0"/>
              <a:t>El 21 de septiembre de 2020, se suscribió el récord de discusión para el PROYECTO DE FORTALECIMIENTO DE INNOVACIÓN Y TECNOLOGÍA, entre la Agencia de Cooperación Internacional de Corea –KOICA– y CONQUITO, donde se estableció que el Gobierno de Corea dará un monto no reembolsable de nueve millones de dólares para la implantación del Centro de Innovación de Quito, mientras que </a:t>
            </a:r>
            <a:r>
              <a:rPr lang="es-MX" dirty="0">
                <a:solidFill>
                  <a:schemeClr val="accent1"/>
                </a:solidFill>
              </a:rPr>
              <a:t>CONQUITO se comprometió en asegurar un comodato para el mismo fin.</a:t>
            </a:r>
          </a:p>
          <a:p>
            <a:pPr algn="just"/>
            <a:endParaRPr lang="es-MX" dirty="0">
              <a:solidFill>
                <a:schemeClr val="accent1"/>
              </a:solidFill>
            </a:endParaRPr>
          </a:p>
          <a:p>
            <a:pPr algn="just"/>
            <a:r>
              <a:rPr lang="es-ES" dirty="0"/>
              <a:t>Mediante oficio Nro. CPEQ-2022-0526-O de10 de julio de 2022, </a:t>
            </a:r>
            <a:r>
              <a:rPr lang="es-ES" dirty="0">
                <a:solidFill>
                  <a:schemeClr val="accent1"/>
                </a:solidFill>
              </a:rPr>
              <a:t>CONQUITO solicita a QUITO TURISMO la suscripción de un comodato por 20 años</a:t>
            </a:r>
            <a:r>
              <a:rPr lang="es-ES" dirty="0"/>
              <a:t>, que faculte la ejecución de la construcción e implantación del proyecto Centro de Innovación Tecnológica de Quito, </a:t>
            </a:r>
            <a:r>
              <a:rPr lang="es-ES" dirty="0">
                <a:solidFill>
                  <a:schemeClr val="accent1"/>
                </a:solidFill>
              </a:rPr>
              <a:t>en el mismo zona entregada por convenio con algunos cambios en los espacios </a:t>
            </a:r>
            <a:r>
              <a:rPr lang="es-ES" dirty="0"/>
              <a:t>y el 9 de agosto de 2022 con No. oficio CPEQ-2022-0650-O, ampliaron su solicitud.</a:t>
            </a:r>
          </a:p>
          <a:p>
            <a:pPr algn="just"/>
            <a:endParaRPr lang="en-US" dirty="0">
              <a:solidFill>
                <a:schemeClr val="accent1"/>
              </a:solidFill>
            </a:endParaRPr>
          </a:p>
        </p:txBody>
      </p:sp>
      <p:pic>
        <p:nvPicPr>
          <p:cNvPr id="2" name="Imagen 1">
            <a:extLst>
              <a:ext uri="{FF2B5EF4-FFF2-40B4-BE49-F238E27FC236}">
                <a16:creationId xmlns:a16="http://schemas.microsoft.com/office/drawing/2014/main" id="{FAB8747E-0046-A560-F355-A90604C4E25C}"/>
              </a:ext>
            </a:extLst>
          </p:cNvPr>
          <p:cNvPicPr>
            <a:picLocks noChangeAspect="1"/>
          </p:cNvPicPr>
          <p:nvPr/>
        </p:nvPicPr>
        <p:blipFill rotWithShape="1">
          <a:blip r:embed="rId2"/>
          <a:srcRect l="63632" t="87159" r="1728"/>
          <a:stretch/>
        </p:blipFill>
        <p:spPr>
          <a:xfrm>
            <a:off x="7561780" y="5781604"/>
            <a:ext cx="3792020" cy="790718"/>
          </a:xfrm>
          <a:prstGeom prst="rect">
            <a:avLst/>
          </a:prstGeom>
        </p:spPr>
      </p:pic>
    </p:spTree>
    <p:extLst>
      <p:ext uri="{BB962C8B-B14F-4D97-AF65-F5344CB8AC3E}">
        <p14:creationId xmlns:p14="http://schemas.microsoft.com/office/powerpoint/2010/main" val="520196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Mapa&#10;&#10;Descripción generada automáticamente">
            <a:extLst>
              <a:ext uri="{FF2B5EF4-FFF2-40B4-BE49-F238E27FC236}">
                <a16:creationId xmlns:a16="http://schemas.microsoft.com/office/drawing/2014/main" id="{48CCE828-F3AA-3DF6-097F-17B8E3930568}"/>
              </a:ext>
            </a:extLst>
          </p:cNvPr>
          <p:cNvPicPr>
            <a:picLocks noGrp="1" noChangeAspect="1"/>
          </p:cNvPicPr>
          <p:nvPr>
            <p:ph idx="1"/>
          </p:nvPr>
        </p:nvPicPr>
        <p:blipFill>
          <a:blip r:embed="rId2"/>
          <a:stretch>
            <a:fillRect/>
          </a:stretch>
        </p:blipFill>
        <p:spPr>
          <a:xfrm>
            <a:off x="2869914" y="272635"/>
            <a:ext cx="6452171" cy="6312730"/>
          </a:xfrm>
        </p:spPr>
      </p:pic>
    </p:spTree>
    <p:extLst>
      <p:ext uri="{BB962C8B-B14F-4D97-AF65-F5344CB8AC3E}">
        <p14:creationId xmlns:p14="http://schemas.microsoft.com/office/powerpoint/2010/main" val="3761620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E8DA1B9-77C2-46AF-B825-CF42BD4352CB}"/>
              </a:ext>
            </a:extLst>
          </p:cNvPr>
          <p:cNvSpPr>
            <a:spLocks noGrp="1"/>
          </p:cNvSpPr>
          <p:nvPr>
            <p:ph idx="1"/>
          </p:nvPr>
        </p:nvSpPr>
        <p:spPr>
          <a:xfrm>
            <a:off x="838200" y="646044"/>
            <a:ext cx="10515600" cy="5675244"/>
          </a:xfrm>
        </p:spPr>
        <p:txBody>
          <a:bodyPr>
            <a:normAutofit lnSpcReduction="10000"/>
          </a:bodyPr>
          <a:lstStyle/>
          <a:p>
            <a:pPr algn="just"/>
            <a:r>
              <a:rPr lang="es-ES" sz="2800" dirty="0">
                <a:solidFill>
                  <a:schemeClr val="accent1"/>
                </a:solidFill>
              </a:rPr>
              <a:t>QUITO TURISMO </a:t>
            </a:r>
            <a:r>
              <a:rPr lang="es-ES" sz="2800" dirty="0"/>
              <a:t>establece que es legalmente competente para suscribir el contrato de comodato mencionado conforme al Art. 20 de la Ordenanza 086 y su Ordenanza Reformatoria 161, </a:t>
            </a:r>
            <a:r>
              <a:rPr lang="es-ES" sz="2800" dirty="0">
                <a:solidFill>
                  <a:schemeClr val="accent1"/>
                </a:solidFill>
              </a:rPr>
              <a:t>previo</a:t>
            </a:r>
            <a:r>
              <a:rPr lang="es-ES" sz="2800" dirty="0"/>
              <a:t> el cumplimiento del proceso dispuesto en el Art. </a:t>
            </a:r>
            <a:r>
              <a:rPr lang="es-ES_tradnl" sz="2800"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3522</a:t>
            </a:r>
            <a:r>
              <a:rPr lang="es-ES" sz="2800" dirty="0"/>
              <a:t> del Código Municipal.</a:t>
            </a:r>
            <a:endParaRPr lang="en-US" dirty="0"/>
          </a:p>
          <a:p>
            <a:pPr marL="0" indent="0" algn="just">
              <a:buNone/>
            </a:pPr>
            <a:endParaRPr lang="es-ES" dirty="0"/>
          </a:p>
          <a:p>
            <a:pPr algn="just"/>
            <a:r>
              <a:rPr lang="es-EC" dirty="0">
                <a:solidFill>
                  <a:schemeClr val="accent1"/>
                </a:solidFill>
              </a:rPr>
              <a:t>Quito Turismo solicitó a la Administración Zonal, a la Dirección Metropolitana de Bienes Inmuebles, a la Dirección Metropolitana de Catastros y a la Secretaría de Hábitat y Territorio</a:t>
            </a:r>
            <a:r>
              <a:rPr lang="es-EC" b="1" dirty="0"/>
              <a:t>,</a:t>
            </a:r>
            <a:r>
              <a:rPr lang="es-EC" dirty="0"/>
              <a:t> que conforme a sus competencias se pronuncien respecto a el informe técnico, legal, social y ambiental, ficha técnica, avalúo, el certificado de gravámenes o ficha catastral y otros informes técnicos conforme lo dispuesto en la </a:t>
            </a:r>
            <a:r>
              <a:rPr lang="es-EC" dirty="0">
                <a:solidFill>
                  <a:schemeClr val="accent1"/>
                </a:solidFill>
              </a:rPr>
              <a:t>Resolución A032-2018 </a:t>
            </a:r>
            <a:r>
              <a:rPr lang="es-EC" dirty="0"/>
              <a:t>de 04 de junio de 2018 y el </a:t>
            </a:r>
            <a:r>
              <a:rPr lang="es-EC" dirty="0">
                <a:solidFill>
                  <a:schemeClr val="accent1"/>
                </a:solidFill>
              </a:rPr>
              <a:t>Art. 3522 </a:t>
            </a:r>
            <a:r>
              <a:rPr lang="es-EC" dirty="0"/>
              <a:t>del Código Municipal</a:t>
            </a:r>
            <a:endParaRPr lang="es-ES" dirty="0"/>
          </a:p>
        </p:txBody>
      </p:sp>
      <p:pic>
        <p:nvPicPr>
          <p:cNvPr id="2" name="Imagen 1">
            <a:extLst>
              <a:ext uri="{FF2B5EF4-FFF2-40B4-BE49-F238E27FC236}">
                <a16:creationId xmlns:a16="http://schemas.microsoft.com/office/drawing/2014/main" id="{A81DF3A8-D0E2-5AE0-CF88-9B73F800E74C}"/>
              </a:ext>
            </a:extLst>
          </p:cNvPr>
          <p:cNvPicPr>
            <a:picLocks noChangeAspect="1"/>
          </p:cNvPicPr>
          <p:nvPr/>
        </p:nvPicPr>
        <p:blipFill rotWithShape="1">
          <a:blip r:embed="rId2"/>
          <a:srcRect l="63632" t="87159" r="1728"/>
          <a:stretch/>
        </p:blipFill>
        <p:spPr>
          <a:xfrm>
            <a:off x="7561780" y="5816597"/>
            <a:ext cx="3792020" cy="790718"/>
          </a:xfrm>
          <a:prstGeom prst="rect">
            <a:avLst/>
          </a:prstGeom>
        </p:spPr>
      </p:pic>
    </p:spTree>
    <p:extLst>
      <p:ext uri="{BB962C8B-B14F-4D97-AF65-F5344CB8AC3E}">
        <p14:creationId xmlns:p14="http://schemas.microsoft.com/office/powerpoint/2010/main" val="2392596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B2B1C43-D39C-B2D0-F384-C41CBC7DB9B3}"/>
              </a:ext>
            </a:extLst>
          </p:cNvPr>
          <p:cNvSpPr>
            <a:spLocks noGrp="1"/>
          </p:cNvSpPr>
          <p:nvPr>
            <p:ph idx="1"/>
          </p:nvPr>
        </p:nvSpPr>
        <p:spPr>
          <a:xfrm>
            <a:off x="838200" y="626165"/>
            <a:ext cx="10515600" cy="5550798"/>
          </a:xfrm>
        </p:spPr>
        <p:txBody>
          <a:bodyPr>
            <a:normAutofit/>
          </a:bodyPr>
          <a:lstStyle/>
          <a:p>
            <a:pPr algn="just"/>
            <a:r>
              <a:rPr lang="es-EC" dirty="0"/>
              <a:t>La </a:t>
            </a:r>
            <a:r>
              <a:rPr lang="es-EC" dirty="0">
                <a:solidFill>
                  <a:schemeClr val="accent1"/>
                </a:solidFill>
              </a:rPr>
              <a:t>Secretaría de Territorio Hábitat y Vivienda</a:t>
            </a:r>
            <a:r>
              <a:rPr lang="es-EC" dirty="0"/>
              <a:t> en su informe técnico Nro. IT-STHV-DMPPS-2022-0152, dice </a:t>
            </a:r>
            <a:r>
              <a:rPr lang="es-EC" i="1" dirty="0"/>
              <a:t>“</a:t>
            </a:r>
            <a:r>
              <a:rPr lang="es-EC" b="1" i="1" dirty="0">
                <a:solidFill>
                  <a:schemeClr val="accent1"/>
                </a:solidFill>
              </a:rPr>
              <a:t>El planteamiento del PUAE no se opone a los instrumentos de planificación, de ordenamiento territorial y del aprovechamiento urbanístico establecido en la normativa metropolitana vigente”. </a:t>
            </a:r>
            <a:r>
              <a:rPr lang="es-EC" sz="2000" dirty="0"/>
              <a:t>(oficio Nro. STHV-2022-1449-O de 14 de septiembre de 2022)</a:t>
            </a:r>
            <a:endParaRPr lang="es-EC" b="1" i="1" dirty="0">
              <a:solidFill>
                <a:schemeClr val="accent1"/>
              </a:solidFill>
            </a:endParaRPr>
          </a:p>
          <a:p>
            <a:pPr marL="0" indent="0" algn="just">
              <a:buNone/>
            </a:pPr>
            <a:endParaRPr lang="es-EC" b="1" i="1" dirty="0">
              <a:solidFill>
                <a:schemeClr val="accent1"/>
              </a:solidFill>
            </a:endParaRPr>
          </a:p>
          <a:p>
            <a:pPr algn="just"/>
            <a:r>
              <a:rPr lang="es-EC" dirty="0"/>
              <a:t>La</a:t>
            </a:r>
            <a:r>
              <a:rPr lang="es-EC" dirty="0">
                <a:solidFill>
                  <a:schemeClr val="accent1"/>
                </a:solidFill>
              </a:rPr>
              <a:t> Administración Zonal Eugenio Espejo </a:t>
            </a:r>
            <a:r>
              <a:rPr lang="es-EC" b="1" dirty="0">
                <a:solidFill>
                  <a:schemeClr val="accent1"/>
                </a:solidFill>
              </a:rPr>
              <a:t>emite Informe Favorable </a:t>
            </a:r>
            <a:r>
              <a:rPr lang="es-EC" dirty="0"/>
              <a:t>para que continúe el proceso de comodato del predio 3553162, solicitado por CONQUITO para la implantación del “Proyecto Centro de Innovación Tecnológica de Quito”. </a:t>
            </a:r>
            <a:r>
              <a:rPr lang="es-EC" sz="1800" dirty="0"/>
              <a:t>(oficio Nro. GADDMQ-AZEE-2022-3076-O de 19 de septiembre de 2022)</a:t>
            </a:r>
          </a:p>
          <a:p>
            <a:pPr algn="just"/>
            <a:endParaRPr lang="es-EC" b="1" i="1" dirty="0">
              <a:solidFill>
                <a:schemeClr val="accent1"/>
              </a:solidFill>
            </a:endParaRPr>
          </a:p>
        </p:txBody>
      </p:sp>
      <p:pic>
        <p:nvPicPr>
          <p:cNvPr id="2" name="Imagen 1">
            <a:extLst>
              <a:ext uri="{FF2B5EF4-FFF2-40B4-BE49-F238E27FC236}">
                <a16:creationId xmlns:a16="http://schemas.microsoft.com/office/drawing/2014/main" id="{E8CF6AA0-EC87-D313-890C-FCD793BB8530}"/>
              </a:ext>
            </a:extLst>
          </p:cNvPr>
          <p:cNvPicPr>
            <a:picLocks noChangeAspect="1"/>
          </p:cNvPicPr>
          <p:nvPr/>
        </p:nvPicPr>
        <p:blipFill rotWithShape="1">
          <a:blip r:embed="rId2"/>
          <a:srcRect l="63632" t="87159" r="1728"/>
          <a:stretch/>
        </p:blipFill>
        <p:spPr>
          <a:xfrm>
            <a:off x="7561780" y="5702157"/>
            <a:ext cx="3792020" cy="790718"/>
          </a:xfrm>
          <a:prstGeom prst="rect">
            <a:avLst/>
          </a:prstGeom>
        </p:spPr>
      </p:pic>
    </p:spTree>
    <p:extLst>
      <p:ext uri="{BB962C8B-B14F-4D97-AF65-F5344CB8AC3E}">
        <p14:creationId xmlns:p14="http://schemas.microsoft.com/office/powerpoint/2010/main" val="3688105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CD50673-C811-39C4-A52B-90D62AA2DBA5}"/>
              </a:ext>
            </a:extLst>
          </p:cNvPr>
          <p:cNvSpPr>
            <a:spLocks noGrp="1" noRot="1" noMove="1" noResize="1" noEditPoints="1" noAdjustHandles="1" noChangeArrowheads="1" noChangeShapeType="1"/>
          </p:cNvSpPr>
          <p:nvPr/>
        </p:nvSpPr>
        <p:spPr>
          <a:xfrm>
            <a:off x="1187777" y="3808429"/>
            <a:ext cx="2658359" cy="8578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2">
            <a:extLst>
              <a:ext uri="{FF2B5EF4-FFF2-40B4-BE49-F238E27FC236}">
                <a16:creationId xmlns:a16="http://schemas.microsoft.com/office/drawing/2014/main" id="{C9672DF0-8AFA-6643-D29A-4A4E8871A8EA}"/>
              </a:ext>
            </a:extLst>
          </p:cNvPr>
          <p:cNvSpPr txBox="1"/>
          <p:nvPr/>
        </p:nvSpPr>
        <p:spPr>
          <a:xfrm>
            <a:off x="1335917" y="341392"/>
            <a:ext cx="8013566" cy="553998"/>
          </a:xfrm>
          <a:prstGeom prst="rect">
            <a:avLst/>
          </a:prstGeom>
          <a:noFill/>
        </p:spPr>
        <p:txBody>
          <a:bodyPr wrap="square" rtlCol="0">
            <a:spAutoFit/>
          </a:bodyPr>
          <a:lstStyle/>
          <a:p>
            <a:pPr algn="ctr"/>
            <a:r>
              <a:rPr lang="es-EC" sz="3000" b="1" dirty="0">
                <a:solidFill>
                  <a:srgbClr val="601B50"/>
                </a:solidFill>
                <a:latin typeface="Nunito" pitchFamily="2" charset="0"/>
              </a:rPr>
              <a:t>Antecedentes</a:t>
            </a:r>
            <a:r>
              <a:rPr lang="es-EC" sz="3000" b="1" dirty="0">
                <a:solidFill>
                  <a:schemeClr val="bg1">
                    <a:lumMod val="50000"/>
                  </a:schemeClr>
                </a:solidFill>
                <a:latin typeface="Proxima Nova" panose="02000506030000020004" pitchFamily="2" charset="0"/>
              </a:rPr>
              <a:t> </a:t>
            </a:r>
            <a:r>
              <a:rPr lang="es-EC" sz="3000" b="1" dirty="0">
                <a:solidFill>
                  <a:srgbClr val="601B50"/>
                </a:solidFill>
                <a:latin typeface="Nunito" pitchFamily="2" charset="0"/>
              </a:rPr>
              <a:t>y cronología del proyecto</a:t>
            </a:r>
          </a:p>
        </p:txBody>
      </p:sp>
      <p:sp>
        <p:nvSpPr>
          <p:cNvPr id="5" name="Rectángulo 13">
            <a:extLst>
              <a:ext uri="{FF2B5EF4-FFF2-40B4-BE49-F238E27FC236}">
                <a16:creationId xmlns:a16="http://schemas.microsoft.com/office/drawing/2014/main" id="{8F91E077-A941-5BB9-C6A9-24C08E00AD9D}"/>
              </a:ext>
            </a:extLst>
          </p:cNvPr>
          <p:cNvSpPr/>
          <p:nvPr/>
        </p:nvSpPr>
        <p:spPr>
          <a:xfrm>
            <a:off x="72151" y="1744963"/>
            <a:ext cx="1449932" cy="3113014"/>
          </a:xfrm>
          <a:prstGeom prst="rect">
            <a:avLst/>
          </a:prstGeom>
          <a:noFill/>
          <a:ln w="57150">
            <a:solidFill>
              <a:srgbClr val="CDBBCF"/>
            </a:solidFill>
          </a:ln>
        </p:spPr>
        <p:txBody>
          <a:bodyPr wrap="square" lIns="72000" tIns="72000" rIns="72000" bIns="72000" rtlCol="0" anchor="t">
            <a:spAutoFit/>
          </a:bodyPr>
          <a:lstStyle/>
          <a:p>
            <a:pPr>
              <a:lnSpc>
                <a:spcPct val="107000"/>
              </a:lnSpc>
              <a:spcAft>
                <a:spcPts val="800"/>
              </a:spcAft>
            </a:pPr>
            <a:r>
              <a:rPr lang="es-ES" sz="1400" b="1" dirty="0">
                <a:solidFill>
                  <a:srgbClr val="601B50"/>
                </a:solidFill>
                <a:latin typeface="Nunito" pitchFamily="2" charset="0"/>
              </a:rPr>
              <a:t>Acuerdo Marco de Cooperación al desarrollo No Reembolsable </a:t>
            </a:r>
          </a:p>
          <a:p>
            <a:pPr>
              <a:lnSpc>
                <a:spcPct val="107000"/>
              </a:lnSpc>
              <a:spcAft>
                <a:spcPts val="800"/>
              </a:spcAft>
            </a:pPr>
            <a:r>
              <a:rPr lang="es-ES" sz="1400" dirty="0">
                <a:latin typeface="Nunito" pitchFamily="2" charset="0"/>
              </a:rPr>
              <a:t>3/sept/2014</a:t>
            </a:r>
          </a:p>
          <a:p>
            <a:pPr>
              <a:lnSpc>
                <a:spcPct val="107000"/>
              </a:lnSpc>
              <a:spcAft>
                <a:spcPts val="800"/>
              </a:spcAft>
            </a:pPr>
            <a:r>
              <a:rPr lang="es-ES" sz="1400" dirty="0">
                <a:latin typeface="Nunito"/>
              </a:rPr>
              <a:t>Gobierno de la República de Corea y el Gobierno de la República de Ecuador</a:t>
            </a:r>
          </a:p>
        </p:txBody>
      </p:sp>
      <p:sp>
        <p:nvSpPr>
          <p:cNvPr id="7" name="Rectángulo 14">
            <a:extLst>
              <a:ext uri="{FF2B5EF4-FFF2-40B4-BE49-F238E27FC236}">
                <a16:creationId xmlns:a16="http://schemas.microsoft.com/office/drawing/2014/main" id="{EEB30C8B-55B4-792F-07A0-106BA66EAB77}"/>
              </a:ext>
            </a:extLst>
          </p:cNvPr>
          <p:cNvSpPr/>
          <p:nvPr/>
        </p:nvSpPr>
        <p:spPr>
          <a:xfrm>
            <a:off x="6639034" y="1786130"/>
            <a:ext cx="1643285" cy="3418372"/>
          </a:xfrm>
          <a:prstGeom prst="rect">
            <a:avLst/>
          </a:prstGeom>
          <a:ln w="57150">
            <a:solidFill>
              <a:srgbClr val="B89FBB"/>
            </a:solidFill>
          </a:ln>
        </p:spPr>
        <p:txBody>
          <a:bodyPr wrap="square" lIns="91440" tIns="45720" rIns="91440" bIns="45720" anchor="t">
            <a:spAutoFit/>
          </a:bodyPr>
          <a:lstStyle/>
          <a:p>
            <a:pPr>
              <a:lnSpc>
                <a:spcPct val="107000"/>
              </a:lnSpc>
              <a:spcAft>
                <a:spcPts val="800"/>
              </a:spcAft>
            </a:pPr>
            <a:r>
              <a:rPr lang="es-ES" sz="1400" b="1" dirty="0">
                <a:solidFill>
                  <a:srgbClr val="601B50"/>
                </a:solidFill>
                <a:latin typeface="Nunito" pitchFamily="2" charset="0"/>
              </a:rPr>
              <a:t>Convenio de Cooperación Interinstitucional CONQUITO - Quito Turismo </a:t>
            </a:r>
            <a:r>
              <a:rPr lang="es-ES" sz="1400" dirty="0">
                <a:latin typeface="Nunito" pitchFamily="2" charset="0"/>
              </a:rPr>
              <a:t>14/nov/2019 </a:t>
            </a:r>
          </a:p>
          <a:p>
            <a:pPr>
              <a:lnSpc>
                <a:spcPct val="107000"/>
              </a:lnSpc>
              <a:spcAft>
                <a:spcPts val="800"/>
              </a:spcAft>
            </a:pPr>
            <a:r>
              <a:rPr lang="es-ES" sz="1400" dirty="0">
                <a:latin typeface="Nunito"/>
              </a:rPr>
              <a:t>Quito Turismo entrega a CONQUITO  el espacio en donde se implantará el </a:t>
            </a:r>
            <a:r>
              <a:rPr lang="es-ES" sz="1400" dirty="0" err="1">
                <a:latin typeface="Nunito"/>
              </a:rPr>
              <a:t>iQ</a:t>
            </a:r>
            <a:r>
              <a:rPr lang="es-ES" sz="1400" dirty="0">
                <a:latin typeface="Nunito"/>
              </a:rPr>
              <a:t>. (</a:t>
            </a:r>
            <a:r>
              <a:rPr lang="es-ES" sz="1400" u="sng" dirty="0">
                <a:latin typeface="Nunito"/>
              </a:rPr>
              <a:t>pendiente contrato de comodato</a:t>
            </a:r>
            <a:r>
              <a:rPr lang="es-ES" sz="1400" dirty="0">
                <a:latin typeface="Nunito"/>
              </a:rPr>
              <a:t>)</a:t>
            </a:r>
            <a:endParaRPr lang="es-ES" sz="1400" dirty="0">
              <a:latin typeface="Nunito" pitchFamily="2" charset="0"/>
            </a:endParaRPr>
          </a:p>
        </p:txBody>
      </p:sp>
      <p:cxnSp>
        <p:nvCxnSpPr>
          <p:cNvPr id="9" name="Conector recto 19">
            <a:extLst>
              <a:ext uri="{FF2B5EF4-FFF2-40B4-BE49-F238E27FC236}">
                <a16:creationId xmlns:a16="http://schemas.microsoft.com/office/drawing/2014/main" id="{36146ED0-2B05-C254-A28E-06EA191524F5}"/>
              </a:ext>
            </a:extLst>
          </p:cNvPr>
          <p:cNvCxnSpPr>
            <a:cxnSpLocks/>
          </p:cNvCxnSpPr>
          <p:nvPr/>
        </p:nvCxnSpPr>
        <p:spPr>
          <a:xfrm>
            <a:off x="4224181" y="1256454"/>
            <a:ext cx="0" cy="540370"/>
          </a:xfrm>
          <a:prstGeom prst="line">
            <a:avLst/>
          </a:prstGeom>
          <a:ln w="57150">
            <a:solidFill>
              <a:srgbClr val="D5C7D7"/>
            </a:solidFill>
          </a:ln>
        </p:spPr>
        <p:style>
          <a:lnRef idx="1">
            <a:schemeClr val="accent1"/>
          </a:lnRef>
          <a:fillRef idx="0">
            <a:schemeClr val="accent1"/>
          </a:fillRef>
          <a:effectRef idx="0">
            <a:schemeClr val="accent1"/>
          </a:effectRef>
          <a:fontRef idx="minor">
            <a:schemeClr val="tx1"/>
          </a:fontRef>
        </p:style>
      </p:cxnSp>
      <p:cxnSp>
        <p:nvCxnSpPr>
          <p:cNvPr id="10" name="Conector recto 22">
            <a:extLst>
              <a:ext uri="{FF2B5EF4-FFF2-40B4-BE49-F238E27FC236}">
                <a16:creationId xmlns:a16="http://schemas.microsoft.com/office/drawing/2014/main" id="{E38B0271-065C-8A71-4DB7-E6F5BF181E5D}"/>
              </a:ext>
            </a:extLst>
          </p:cNvPr>
          <p:cNvCxnSpPr>
            <a:cxnSpLocks/>
          </p:cNvCxnSpPr>
          <p:nvPr/>
        </p:nvCxnSpPr>
        <p:spPr>
          <a:xfrm>
            <a:off x="1051864" y="1284139"/>
            <a:ext cx="0" cy="358847"/>
          </a:xfrm>
          <a:prstGeom prst="line">
            <a:avLst/>
          </a:prstGeom>
          <a:ln w="57150">
            <a:solidFill>
              <a:srgbClr val="CDBBCF"/>
            </a:solidFill>
          </a:ln>
        </p:spPr>
        <p:style>
          <a:lnRef idx="1">
            <a:schemeClr val="accent1"/>
          </a:lnRef>
          <a:fillRef idx="0">
            <a:schemeClr val="accent1"/>
          </a:fillRef>
          <a:effectRef idx="0">
            <a:schemeClr val="accent1"/>
          </a:effectRef>
          <a:fontRef idx="minor">
            <a:schemeClr val="tx1"/>
          </a:fontRef>
        </p:style>
      </p:cxnSp>
      <p:cxnSp>
        <p:nvCxnSpPr>
          <p:cNvPr id="11" name="Conector recto 25">
            <a:extLst>
              <a:ext uri="{FF2B5EF4-FFF2-40B4-BE49-F238E27FC236}">
                <a16:creationId xmlns:a16="http://schemas.microsoft.com/office/drawing/2014/main" id="{5C06E380-6473-9401-4B14-6E49EEC872A1}"/>
              </a:ext>
            </a:extLst>
          </p:cNvPr>
          <p:cNvCxnSpPr>
            <a:cxnSpLocks/>
          </p:cNvCxnSpPr>
          <p:nvPr/>
        </p:nvCxnSpPr>
        <p:spPr>
          <a:xfrm>
            <a:off x="9053379" y="1386116"/>
            <a:ext cx="0" cy="358847"/>
          </a:xfrm>
          <a:prstGeom prst="line">
            <a:avLst/>
          </a:prstGeom>
          <a:ln w="57150">
            <a:solidFill>
              <a:srgbClr val="B89FBB"/>
            </a:solidFill>
          </a:ln>
        </p:spPr>
        <p:style>
          <a:lnRef idx="1">
            <a:schemeClr val="accent1"/>
          </a:lnRef>
          <a:fillRef idx="0">
            <a:schemeClr val="accent1"/>
          </a:fillRef>
          <a:effectRef idx="0">
            <a:schemeClr val="accent1"/>
          </a:effectRef>
          <a:fontRef idx="minor">
            <a:schemeClr val="tx1"/>
          </a:fontRef>
        </p:style>
      </p:cxnSp>
      <p:sp>
        <p:nvSpPr>
          <p:cNvPr id="13" name="Rectángulo 26">
            <a:extLst>
              <a:ext uri="{FF2B5EF4-FFF2-40B4-BE49-F238E27FC236}">
                <a16:creationId xmlns:a16="http://schemas.microsoft.com/office/drawing/2014/main" id="{34839334-AE02-13FF-68A1-236F2A190227}"/>
              </a:ext>
            </a:extLst>
          </p:cNvPr>
          <p:cNvSpPr/>
          <p:nvPr/>
        </p:nvSpPr>
        <p:spPr>
          <a:xfrm>
            <a:off x="3881673" y="1777009"/>
            <a:ext cx="2500616" cy="4904035"/>
          </a:xfrm>
          <a:prstGeom prst="rect">
            <a:avLst/>
          </a:prstGeom>
          <a:ln w="57150">
            <a:solidFill>
              <a:srgbClr val="B89FBB"/>
            </a:solidFill>
          </a:ln>
        </p:spPr>
        <p:txBody>
          <a:bodyPr wrap="square" lIns="91440" tIns="45720" rIns="91440" bIns="45720" anchor="t">
            <a:spAutoFit/>
          </a:bodyPr>
          <a:lstStyle/>
          <a:p>
            <a:pPr>
              <a:lnSpc>
                <a:spcPct val="107000"/>
              </a:lnSpc>
              <a:spcAft>
                <a:spcPts val="800"/>
              </a:spcAft>
            </a:pPr>
            <a:r>
              <a:rPr lang="es-ES" sz="1400" b="1" dirty="0">
                <a:solidFill>
                  <a:srgbClr val="601B50"/>
                </a:solidFill>
                <a:latin typeface="Nunito" pitchFamily="2" charset="0"/>
              </a:rPr>
              <a:t>Carta de Compromiso del Alcalde de Quito al Embajador de Corea</a:t>
            </a:r>
          </a:p>
          <a:p>
            <a:pPr>
              <a:lnSpc>
                <a:spcPct val="107000"/>
              </a:lnSpc>
              <a:spcAft>
                <a:spcPts val="800"/>
              </a:spcAft>
            </a:pPr>
            <a:r>
              <a:rPr lang="es-ES" sz="1400" dirty="0">
                <a:latin typeface="Nunito" pitchFamily="2" charset="0"/>
              </a:rPr>
              <a:t>17/sept./2019 </a:t>
            </a:r>
          </a:p>
          <a:p>
            <a:pPr>
              <a:lnSpc>
                <a:spcPct val="107000"/>
              </a:lnSpc>
              <a:spcAft>
                <a:spcPts val="800"/>
              </a:spcAft>
            </a:pPr>
            <a:r>
              <a:rPr lang="es-ES" sz="1400" b="1" i="1" dirty="0">
                <a:latin typeface="Nunito" pitchFamily="2" charset="0"/>
              </a:rPr>
              <a:t>“…respaldo  totalmente la implementación  del Centro  de Innovación  de  Quito  y comprometeré todos  los  recursos   necesarios  para  el  desarrollo del proyecto. Para ser más específicos, esto  incluye nuestro  compromiso  de entregarle a </a:t>
            </a:r>
            <a:r>
              <a:rPr lang="es-ES" sz="1400" b="1" i="1" dirty="0" err="1">
                <a:latin typeface="Nunito" pitchFamily="2" charset="0"/>
              </a:rPr>
              <a:t>Conquito</a:t>
            </a:r>
            <a:r>
              <a:rPr lang="es-ES" sz="1400" b="1" i="1" dirty="0">
                <a:latin typeface="Nunito" pitchFamily="2" charset="0"/>
              </a:rPr>
              <a:t> la  tierra   necesaria,   los  recursos  materiales  y  la  cooperación interinstitucional   para   que  el proyecto cobre  vida en el momento  oportuno". </a:t>
            </a:r>
          </a:p>
        </p:txBody>
      </p:sp>
      <p:sp>
        <p:nvSpPr>
          <p:cNvPr id="14" name="Rectángulo 28">
            <a:extLst>
              <a:ext uri="{FF2B5EF4-FFF2-40B4-BE49-F238E27FC236}">
                <a16:creationId xmlns:a16="http://schemas.microsoft.com/office/drawing/2014/main" id="{570F42D9-BFE8-EBFD-281D-5D3D564CFE39}"/>
              </a:ext>
            </a:extLst>
          </p:cNvPr>
          <p:cNvSpPr/>
          <p:nvPr/>
        </p:nvSpPr>
        <p:spPr>
          <a:xfrm>
            <a:off x="8425574" y="1796824"/>
            <a:ext cx="1847817" cy="4212500"/>
          </a:xfrm>
          <a:prstGeom prst="rect">
            <a:avLst/>
          </a:prstGeom>
          <a:ln w="57150">
            <a:solidFill>
              <a:srgbClr val="B89FBB"/>
            </a:solidFill>
          </a:ln>
        </p:spPr>
        <p:txBody>
          <a:bodyPr wrap="square">
            <a:spAutoFit/>
          </a:bodyPr>
          <a:lstStyle/>
          <a:p>
            <a:pPr>
              <a:lnSpc>
                <a:spcPct val="107000"/>
              </a:lnSpc>
              <a:spcAft>
                <a:spcPts val="800"/>
              </a:spcAft>
            </a:pPr>
            <a:r>
              <a:rPr lang="es-EC" sz="1400" b="1" dirty="0">
                <a:solidFill>
                  <a:srgbClr val="601B50"/>
                </a:solidFill>
                <a:latin typeface="Nunito" pitchFamily="2" charset="0"/>
              </a:rPr>
              <a:t>Record de Discusión entre la Agencia de Cooperación Internacional de Corea - KOICA y CONQUITO </a:t>
            </a:r>
          </a:p>
          <a:p>
            <a:pPr>
              <a:lnSpc>
                <a:spcPct val="107000"/>
              </a:lnSpc>
              <a:spcAft>
                <a:spcPts val="800"/>
              </a:spcAft>
            </a:pPr>
            <a:r>
              <a:rPr lang="es-EC" sz="1400" dirty="0">
                <a:latin typeface="Nunito" pitchFamily="2" charset="0"/>
              </a:rPr>
              <a:t>21/sept./2020 </a:t>
            </a:r>
          </a:p>
          <a:p>
            <a:pPr>
              <a:lnSpc>
                <a:spcPct val="107000"/>
              </a:lnSpc>
              <a:spcAft>
                <a:spcPts val="800"/>
              </a:spcAft>
            </a:pPr>
            <a:r>
              <a:rPr lang="es-EC" sz="1400" dirty="0">
                <a:latin typeface="Nunito" pitchFamily="2" charset="0"/>
              </a:rPr>
              <a:t>"Proyecto para el Fortalecimiento de Innovación y Tecnología mediante el establecimiento del Centro de Innovación de Quito.”</a:t>
            </a:r>
            <a:endParaRPr lang="es-ES" sz="1400" dirty="0">
              <a:highlight>
                <a:srgbClr val="FFFF00"/>
              </a:highlight>
              <a:latin typeface="Nunito" pitchFamily="2" charset="0"/>
            </a:endParaRPr>
          </a:p>
        </p:txBody>
      </p:sp>
      <p:cxnSp>
        <p:nvCxnSpPr>
          <p:cNvPr id="16" name="Conector recto 30">
            <a:extLst>
              <a:ext uri="{FF2B5EF4-FFF2-40B4-BE49-F238E27FC236}">
                <a16:creationId xmlns:a16="http://schemas.microsoft.com/office/drawing/2014/main" id="{A82E451A-0E0A-C466-D5CA-63D2F2C0863F}"/>
              </a:ext>
            </a:extLst>
          </p:cNvPr>
          <p:cNvCxnSpPr>
            <a:cxnSpLocks/>
          </p:cNvCxnSpPr>
          <p:nvPr/>
        </p:nvCxnSpPr>
        <p:spPr>
          <a:xfrm>
            <a:off x="7451003" y="1295671"/>
            <a:ext cx="1" cy="437369"/>
          </a:xfrm>
          <a:prstGeom prst="line">
            <a:avLst/>
          </a:prstGeom>
          <a:ln w="57150">
            <a:solidFill>
              <a:srgbClr val="A787AB"/>
            </a:solidFill>
          </a:ln>
        </p:spPr>
        <p:style>
          <a:lnRef idx="1">
            <a:schemeClr val="accent1"/>
          </a:lnRef>
          <a:fillRef idx="0">
            <a:schemeClr val="accent1"/>
          </a:fillRef>
          <a:effectRef idx="0">
            <a:schemeClr val="accent1"/>
          </a:effectRef>
          <a:fontRef idx="minor">
            <a:schemeClr val="tx1"/>
          </a:fontRef>
        </p:style>
      </p:cxnSp>
      <p:graphicFrame>
        <p:nvGraphicFramePr>
          <p:cNvPr id="12" name="Tabla 9">
            <a:extLst>
              <a:ext uri="{FF2B5EF4-FFF2-40B4-BE49-F238E27FC236}">
                <a16:creationId xmlns:a16="http://schemas.microsoft.com/office/drawing/2014/main" id="{9F34C577-8465-DC3C-A21C-3EDD760B03D1}"/>
              </a:ext>
            </a:extLst>
          </p:cNvPr>
          <p:cNvGraphicFramePr>
            <a:graphicFrameLocks noGrp="1"/>
          </p:cNvGraphicFramePr>
          <p:nvPr>
            <p:extLst>
              <p:ext uri="{D42A27DB-BD31-4B8C-83A1-F6EECF244321}">
                <p14:modId xmlns:p14="http://schemas.microsoft.com/office/powerpoint/2010/main" val="30230580"/>
              </p:ext>
            </p:extLst>
          </p:nvPr>
        </p:nvGraphicFramePr>
        <p:xfrm>
          <a:off x="223813" y="1073747"/>
          <a:ext cx="11529089" cy="396240"/>
        </p:xfrm>
        <a:graphic>
          <a:graphicData uri="http://schemas.openxmlformats.org/drawingml/2006/table">
            <a:tbl>
              <a:tblPr firstRow="1" bandRow="1">
                <a:tableStyleId>{5C22544A-7EE6-4342-B048-85BDC9FD1C3A}</a:tableStyleId>
              </a:tblPr>
              <a:tblGrid>
                <a:gridCol w="952501">
                  <a:extLst>
                    <a:ext uri="{9D8B030D-6E8A-4147-A177-3AD203B41FA5}">
                      <a16:colId xmlns:a16="http://schemas.microsoft.com/office/drawing/2014/main" val="3797805100"/>
                    </a:ext>
                  </a:extLst>
                </a:gridCol>
                <a:gridCol w="2099318">
                  <a:extLst>
                    <a:ext uri="{9D8B030D-6E8A-4147-A177-3AD203B41FA5}">
                      <a16:colId xmlns:a16="http://schemas.microsoft.com/office/drawing/2014/main" val="327396000"/>
                    </a:ext>
                  </a:extLst>
                </a:gridCol>
                <a:gridCol w="5712949">
                  <a:extLst>
                    <a:ext uri="{9D8B030D-6E8A-4147-A177-3AD203B41FA5}">
                      <a16:colId xmlns:a16="http://schemas.microsoft.com/office/drawing/2014/main" val="3852498626"/>
                    </a:ext>
                  </a:extLst>
                </a:gridCol>
                <a:gridCol w="1792881">
                  <a:extLst>
                    <a:ext uri="{9D8B030D-6E8A-4147-A177-3AD203B41FA5}">
                      <a16:colId xmlns:a16="http://schemas.microsoft.com/office/drawing/2014/main" val="270152117"/>
                    </a:ext>
                  </a:extLst>
                </a:gridCol>
                <a:gridCol w="971440">
                  <a:extLst>
                    <a:ext uri="{9D8B030D-6E8A-4147-A177-3AD203B41FA5}">
                      <a16:colId xmlns:a16="http://schemas.microsoft.com/office/drawing/2014/main" val="3113233518"/>
                    </a:ext>
                  </a:extLst>
                </a:gridCol>
              </a:tblGrid>
              <a:tr h="370840">
                <a:tc>
                  <a:txBody>
                    <a:bodyPr/>
                    <a:lstStyle/>
                    <a:p>
                      <a:pPr algn="ctr"/>
                      <a:r>
                        <a:rPr lang="es-EC" sz="2000" dirty="0">
                          <a:solidFill>
                            <a:schemeClr val="bg1"/>
                          </a:solidFill>
                          <a:effectLst>
                            <a:outerShdw blurRad="38100" dist="38100" dir="2700000" algn="tl">
                              <a:srgbClr val="000000">
                                <a:alpha val="43137"/>
                              </a:srgbClr>
                            </a:outerShdw>
                          </a:effectLst>
                          <a:latin typeface="Nunito" pitchFamily="2" charset="0"/>
                        </a:rPr>
                        <a:t>2014</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BBCF"/>
                    </a:solidFill>
                  </a:tcPr>
                </a:tc>
                <a:tc>
                  <a:txBody>
                    <a:bodyPr/>
                    <a:lstStyle/>
                    <a:p>
                      <a:pPr algn="ctr"/>
                      <a:r>
                        <a:rPr lang="es-EC" sz="2000" dirty="0">
                          <a:solidFill>
                            <a:schemeClr val="bg1"/>
                          </a:solidFill>
                          <a:effectLst>
                            <a:outerShdw blurRad="38100" dist="38100" dir="2700000" algn="tl">
                              <a:srgbClr val="000000">
                                <a:alpha val="43137"/>
                              </a:srgbClr>
                            </a:outerShdw>
                          </a:effectLst>
                          <a:latin typeface="Nunito" pitchFamily="2" charset="0"/>
                        </a:rPr>
                        <a:t>2018</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9FBB"/>
                    </a:solidFill>
                  </a:tcPr>
                </a:tc>
                <a:tc>
                  <a:txBody>
                    <a:bodyPr/>
                    <a:lstStyle/>
                    <a:p>
                      <a:pPr algn="ctr"/>
                      <a:r>
                        <a:rPr lang="es-EC" sz="2000" dirty="0">
                          <a:solidFill>
                            <a:schemeClr val="bg1"/>
                          </a:solidFill>
                          <a:effectLst>
                            <a:outerShdw blurRad="38100" dist="38100" dir="2700000" algn="tl">
                              <a:srgbClr val="000000">
                                <a:alpha val="43137"/>
                              </a:srgbClr>
                            </a:outerShdw>
                          </a:effectLst>
                          <a:latin typeface="Nunito" pitchFamily="2" charset="0"/>
                        </a:rPr>
                        <a:t>2019</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9FBB"/>
                    </a:solidFill>
                  </a:tcPr>
                </a:tc>
                <a:tc>
                  <a:txBody>
                    <a:bodyPr/>
                    <a:lstStyle/>
                    <a:p>
                      <a:pPr lvl="0" algn="ctr">
                        <a:buNone/>
                      </a:pPr>
                      <a:r>
                        <a:rPr lang="es-EC" sz="2000" dirty="0">
                          <a:solidFill>
                            <a:schemeClr val="bg1"/>
                          </a:solidFill>
                          <a:effectLst>
                            <a:outerShdw blurRad="38100" dist="38100" dir="2700000" algn="tl">
                              <a:srgbClr val="000000">
                                <a:alpha val="43137"/>
                              </a:srgbClr>
                            </a:outerShdw>
                          </a:effectLst>
                          <a:latin typeface="Nunito"/>
                        </a:rPr>
                        <a:t>2020</a:t>
                      </a:r>
                    </a:p>
                  </a:txBody>
                  <a:tcPr>
                    <a:lnL w="19050">
                      <a:solidFill>
                        <a:schemeClr val="bg1"/>
                      </a:solidFill>
                    </a:lnL>
                    <a:lnR w="19050" cap="flat" cmpd="sng" algn="ctr">
                      <a:solidFill>
                        <a:schemeClr val="bg1"/>
                      </a:solidFill>
                      <a:prstDash val="solid"/>
                      <a:round/>
                      <a:headEnd type="none" w="med" len="med"/>
                      <a:tailEnd type="none" w="med" len="med"/>
                    </a:lnR>
                    <a:lnT w="19050">
                      <a:solidFill>
                        <a:schemeClr val="bg1"/>
                      </a:solidFill>
                    </a:lnT>
                    <a:lnB w="19050">
                      <a:solidFill>
                        <a:schemeClr val="bg1"/>
                      </a:solidFill>
                    </a:lnB>
                    <a:lnTlToBr w="12700" cmpd="sng">
                      <a:noFill/>
                      <a:prstDash val="solid"/>
                    </a:lnTlToBr>
                    <a:lnBlToTr w="12700" cmpd="sng">
                      <a:noFill/>
                      <a:prstDash val="solid"/>
                    </a:lnBlToTr>
                    <a:solidFill>
                      <a:srgbClr val="B89FBB"/>
                    </a:solidFill>
                  </a:tcPr>
                </a:tc>
                <a:tc>
                  <a:txBody>
                    <a:bodyPr/>
                    <a:lstStyle/>
                    <a:p>
                      <a:pPr lvl="0" algn="ctr">
                        <a:buNone/>
                      </a:pPr>
                      <a:r>
                        <a:rPr lang="es-EC" sz="2000" dirty="0">
                          <a:solidFill>
                            <a:schemeClr val="bg1"/>
                          </a:solidFill>
                          <a:effectLst>
                            <a:outerShdw blurRad="38100" dist="38100" dir="2700000" algn="tl">
                              <a:srgbClr val="000000">
                                <a:alpha val="43137"/>
                              </a:srgbClr>
                            </a:outerShdw>
                          </a:effectLst>
                          <a:latin typeface="Nunito"/>
                        </a:rPr>
                        <a:t>2022</a:t>
                      </a:r>
                    </a:p>
                  </a:txBody>
                  <a:tcPr>
                    <a:lnL w="19050">
                      <a:solidFill>
                        <a:schemeClr val="bg1"/>
                      </a:solidFill>
                    </a:lnL>
                    <a:lnR w="19050">
                      <a:solidFill>
                        <a:schemeClr val="bg1"/>
                      </a:solidFill>
                    </a:lnR>
                    <a:lnT w="19050">
                      <a:solidFill>
                        <a:schemeClr val="bg1"/>
                      </a:solidFill>
                    </a:lnT>
                    <a:lnB w="19050">
                      <a:solidFill>
                        <a:schemeClr val="bg1"/>
                      </a:solidFill>
                    </a:lnB>
                    <a:lnTlToBr w="12700" cmpd="sng">
                      <a:noFill/>
                      <a:prstDash val="solid"/>
                    </a:lnTlToBr>
                    <a:lnBlToTr w="12700" cmpd="sng">
                      <a:noFill/>
                      <a:prstDash val="solid"/>
                    </a:lnBlToTr>
                    <a:solidFill>
                      <a:srgbClr val="B89FBB"/>
                    </a:solidFill>
                  </a:tcPr>
                </a:tc>
                <a:extLst>
                  <a:ext uri="{0D108BD9-81ED-4DB2-BD59-A6C34878D82A}">
                    <a16:rowId xmlns:a16="http://schemas.microsoft.com/office/drawing/2014/main" val="665954971"/>
                  </a:ext>
                </a:extLst>
              </a:tr>
            </a:tbl>
          </a:graphicData>
        </a:graphic>
      </p:graphicFrame>
      <p:pic>
        <p:nvPicPr>
          <p:cNvPr id="22" name="Imagen 21">
            <a:extLst>
              <a:ext uri="{FF2B5EF4-FFF2-40B4-BE49-F238E27FC236}">
                <a16:creationId xmlns:a16="http://schemas.microsoft.com/office/drawing/2014/main" id="{7B3220F1-8348-7302-9F10-1EE1A17CC01A}"/>
              </a:ext>
            </a:extLst>
          </p:cNvPr>
          <p:cNvPicPr>
            <a:picLocks noChangeAspect="1"/>
          </p:cNvPicPr>
          <p:nvPr/>
        </p:nvPicPr>
        <p:blipFill>
          <a:blip r:embed="rId3"/>
          <a:stretch>
            <a:fillRect/>
          </a:stretch>
        </p:blipFill>
        <p:spPr>
          <a:xfrm>
            <a:off x="9349483" y="45525"/>
            <a:ext cx="2754107" cy="1023592"/>
          </a:xfrm>
          <a:prstGeom prst="rect">
            <a:avLst/>
          </a:prstGeom>
        </p:spPr>
      </p:pic>
      <p:sp>
        <p:nvSpPr>
          <p:cNvPr id="26" name="Rectángulo 28">
            <a:extLst>
              <a:ext uri="{FF2B5EF4-FFF2-40B4-BE49-F238E27FC236}">
                <a16:creationId xmlns:a16="http://schemas.microsoft.com/office/drawing/2014/main" id="{592B28CD-149F-7A2F-574F-BC763BA56B34}"/>
              </a:ext>
            </a:extLst>
          </p:cNvPr>
          <p:cNvSpPr/>
          <p:nvPr/>
        </p:nvSpPr>
        <p:spPr>
          <a:xfrm>
            <a:off x="10424078" y="1827846"/>
            <a:ext cx="1520019" cy="2932021"/>
          </a:xfrm>
          <a:prstGeom prst="rect">
            <a:avLst/>
          </a:prstGeom>
          <a:ln w="57150">
            <a:solidFill>
              <a:srgbClr val="B89FBB"/>
            </a:solidFill>
          </a:ln>
        </p:spPr>
        <p:txBody>
          <a:bodyPr wrap="square" lIns="91440" tIns="45720" rIns="91440" bIns="45720" anchor="t">
            <a:spAutoFit/>
          </a:bodyPr>
          <a:lstStyle/>
          <a:p>
            <a:pPr>
              <a:lnSpc>
                <a:spcPct val="107000"/>
              </a:lnSpc>
              <a:spcAft>
                <a:spcPts val="800"/>
              </a:spcAft>
            </a:pPr>
            <a:r>
              <a:rPr lang="es-EC" sz="1400" b="1" dirty="0">
                <a:solidFill>
                  <a:srgbClr val="601B50"/>
                </a:solidFill>
                <a:latin typeface="Nunito"/>
              </a:rPr>
              <a:t>Solicitud COMODATO parcial por 20 años a Quito Turismo</a:t>
            </a:r>
          </a:p>
          <a:p>
            <a:pPr>
              <a:lnSpc>
                <a:spcPct val="107000"/>
              </a:lnSpc>
              <a:spcAft>
                <a:spcPts val="800"/>
              </a:spcAft>
            </a:pPr>
            <a:r>
              <a:rPr lang="es-EC" sz="1400" dirty="0">
                <a:latin typeface="Nunito"/>
              </a:rPr>
              <a:t>10/julio/2022 </a:t>
            </a:r>
          </a:p>
          <a:p>
            <a:pPr>
              <a:lnSpc>
                <a:spcPct val="107000"/>
              </a:lnSpc>
              <a:spcAft>
                <a:spcPts val="800"/>
              </a:spcAft>
            </a:pPr>
            <a:r>
              <a:rPr lang="es-EC" sz="1400" dirty="0">
                <a:latin typeface="Nunito"/>
              </a:rPr>
              <a:t>Alcance con información del proyecto: 09/agosto/2022</a:t>
            </a:r>
            <a:endParaRPr lang="es-EC" sz="1400" dirty="0">
              <a:latin typeface="Nunito" pitchFamily="2" charset="0"/>
            </a:endParaRPr>
          </a:p>
          <a:p>
            <a:pPr>
              <a:lnSpc>
                <a:spcPct val="107000"/>
              </a:lnSpc>
              <a:spcAft>
                <a:spcPts val="800"/>
              </a:spcAft>
            </a:pPr>
            <a:endParaRPr lang="es-EC" sz="1400" dirty="0">
              <a:latin typeface="Nunito" pitchFamily="2" charset="0"/>
            </a:endParaRPr>
          </a:p>
        </p:txBody>
      </p:sp>
      <p:cxnSp>
        <p:nvCxnSpPr>
          <p:cNvPr id="27" name="Conector recto 30">
            <a:extLst>
              <a:ext uri="{FF2B5EF4-FFF2-40B4-BE49-F238E27FC236}">
                <a16:creationId xmlns:a16="http://schemas.microsoft.com/office/drawing/2014/main" id="{D0A551BF-9109-E596-4EF6-B791AFC92E65}"/>
              </a:ext>
            </a:extLst>
          </p:cNvPr>
          <p:cNvCxnSpPr>
            <a:cxnSpLocks/>
          </p:cNvCxnSpPr>
          <p:nvPr/>
        </p:nvCxnSpPr>
        <p:spPr>
          <a:xfrm>
            <a:off x="11323543" y="1490551"/>
            <a:ext cx="0" cy="332665"/>
          </a:xfrm>
          <a:prstGeom prst="line">
            <a:avLst/>
          </a:prstGeom>
          <a:ln w="57150">
            <a:solidFill>
              <a:srgbClr val="A787AB"/>
            </a:solidFill>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3170237B-0B67-2417-4D0E-CDE57EA4EA9E}"/>
              </a:ext>
            </a:extLst>
          </p:cNvPr>
          <p:cNvSpPr txBox="1"/>
          <p:nvPr/>
        </p:nvSpPr>
        <p:spPr>
          <a:xfrm>
            <a:off x="1711174" y="1786130"/>
            <a:ext cx="1577988" cy="3539430"/>
          </a:xfrm>
          <a:prstGeom prst="rect">
            <a:avLst/>
          </a:prstGeom>
          <a:noFill/>
        </p:spPr>
        <p:txBody>
          <a:bodyPr wrap="square" rtlCol="0">
            <a:spAutoFit/>
          </a:bodyPr>
          <a:lstStyle/>
          <a:p>
            <a:r>
              <a:rPr lang="es-EC" sz="1400" b="1" dirty="0">
                <a:solidFill>
                  <a:srgbClr val="601B50"/>
                </a:solidFill>
                <a:latin typeface="Nunito" pitchFamily="2" charset="0"/>
              </a:rPr>
              <a:t>CONQUITO presenta el proyecto a KOICA. </a:t>
            </a:r>
          </a:p>
          <a:p>
            <a:endParaRPr lang="es-EC" sz="1400" b="1" dirty="0">
              <a:solidFill>
                <a:srgbClr val="601B50"/>
              </a:solidFill>
              <a:latin typeface="Nunito" pitchFamily="2" charset="0"/>
            </a:endParaRPr>
          </a:p>
          <a:p>
            <a:r>
              <a:rPr lang="es-EC" sz="1400" dirty="0">
                <a:latin typeface="Nunito"/>
              </a:rPr>
              <a:t>Sept/2018</a:t>
            </a:r>
          </a:p>
          <a:p>
            <a:r>
              <a:rPr lang="es-EC" sz="1400" dirty="0">
                <a:latin typeface="Nunito"/>
              </a:rPr>
              <a:t>KOICA lanza convocatoria para proyectos a ser financiados. </a:t>
            </a:r>
            <a:r>
              <a:rPr lang="es-EC" sz="1400" dirty="0" err="1">
                <a:latin typeface="Nunito"/>
              </a:rPr>
              <a:t>ConQuito</a:t>
            </a:r>
            <a:r>
              <a:rPr lang="es-EC" sz="1400" dirty="0">
                <a:latin typeface="Nunito"/>
              </a:rPr>
              <a:t> presenta proyecto con el apoyo de PNUD, EPN y AEI. Se suma </a:t>
            </a:r>
            <a:r>
              <a:rPr lang="es-EC" sz="1400" dirty="0" err="1">
                <a:latin typeface="Nunito"/>
              </a:rPr>
              <a:t>Senescyt</a:t>
            </a:r>
            <a:r>
              <a:rPr lang="es-EC" sz="1400" dirty="0">
                <a:latin typeface="Nunito"/>
              </a:rPr>
              <a:t>.</a:t>
            </a:r>
          </a:p>
        </p:txBody>
      </p:sp>
      <p:sp>
        <p:nvSpPr>
          <p:cNvPr id="6" name="Rectángulo 13">
            <a:extLst>
              <a:ext uri="{FF2B5EF4-FFF2-40B4-BE49-F238E27FC236}">
                <a16:creationId xmlns:a16="http://schemas.microsoft.com/office/drawing/2014/main" id="{E4BF36F7-4BF1-6D67-6D91-38F6E7808710}"/>
              </a:ext>
            </a:extLst>
          </p:cNvPr>
          <p:cNvSpPr/>
          <p:nvPr/>
        </p:nvSpPr>
        <p:spPr>
          <a:xfrm>
            <a:off x="1695332" y="1733040"/>
            <a:ext cx="1449931" cy="3796753"/>
          </a:xfrm>
          <a:prstGeom prst="rect">
            <a:avLst/>
          </a:prstGeom>
          <a:noFill/>
          <a:ln w="57150">
            <a:solidFill>
              <a:srgbClr val="CDBBCF"/>
            </a:solidFill>
          </a:ln>
        </p:spPr>
        <p:txBody>
          <a:bodyPr wrap="square" lIns="72000" tIns="72000" rIns="72000" bIns="72000" rtlCol="0" anchor="t">
            <a:spAutoFit/>
          </a:bodyPr>
          <a:lstStyle/>
          <a:p>
            <a:pPr>
              <a:lnSpc>
                <a:spcPct val="107000"/>
              </a:lnSpc>
              <a:spcAft>
                <a:spcPts val="800"/>
              </a:spcAft>
            </a:pPr>
            <a:endParaRPr lang="es-ES" sz="1400" dirty="0">
              <a:latin typeface="Nunito"/>
            </a:endParaRPr>
          </a:p>
        </p:txBody>
      </p:sp>
      <p:sp>
        <p:nvSpPr>
          <p:cNvPr id="8" name="Estrella: 5 puntas 7">
            <a:extLst>
              <a:ext uri="{FF2B5EF4-FFF2-40B4-BE49-F238E27FC236}">
                <a16:creationId xmlns:a16="http://schemas.microsoft.com/office/drawing/2014/main" id="{3F958359-3AFF-6270-AC12-B5BCB35024F6}"/>
              </a:ext>
            </a:extLst>
          </p:cNvPr>
          <p:cNvSpPr/>
          <p:nvPr/>
        </p:nvSpPr>
        <p:spPr>
          <a:xfrm>
            <a:off x="3450857" y="1632423"/>
            <a:ext cx="286917" cy="299866"/>
          </a:xfrm>
          <a:prstGeom prst="star5">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7" name="Conector recto 16">
            <a:extLst>
              <a:ext uri="{FF2B5EF4-FFF2-40B4-BE49-F238E27FC236}">
                <a16:creationId xmlns:a16="http://schemas.microsoft.com/office/drawing/2014/main" id="{A8AA92A7-B579-AC99-10ED-23B05ED11933}"/>
              </a:ext>
            </a:extLst>
          </p:cNvPr>
          <p:cNvCxnSpPr>
            <a:cxnSpLocks/>
          </p:cNvCxnSpPr>
          <p:nvPr/>
        </p:nvCxnSpPr>
        <p:spPr>
          <a:xfrm flipH="1">
            <a:off x="3574482" y="1833985"/>
            <a:ext cx="14910" cy="4160871"/>
          </a:xfrm>
          <a:prstGeom prst="line">
            <a:avLst/>
          </a:prstGeom>
        </p:spPr>
        <p:style>
          <a:lnRef idx="1">
            <a:schemeClr val="accent1"/>
          </a:lnRef>
          <a:fillRef idx="0">
            <a:schemeClr val="accent1"/>
          </a:fillRef>
          <a:effectRef idx="0">
            <a:schemeClr val="accent1"/>
          </a:effectRef>
          <a:fontRef idx="minor">
            <a:schemeClr val="tx1"/>
          </a:fontRef>
        </p:style>
      </p:cxnSp>
      <p:sp>
        <p:nvSpPr>
          <p:cNvPr id="20" name="CuadroTexto 19">
            <a:extLst>
              <a:ext uri="{FF2B5EF4-FFF2-40B4-BE49-F238E27FC236}">
                <a16:creationId xmlns:a16="http://schemas.microsoft.com/office/drawing/2014/main" id="{7E27ED08-ECB9-DB77-BBE2-8288005FA984}"/>
              </a:ext>
            </a:extLst>
          </p:cNvPr>
          <p:cNvSpPr txBox="1"/>
          <p:nvPr/>
        </p:nvSpPr>
        <p:spPr>
          <a:xfrm>
            <a:off x="1767421" y="5731355"/>
            <a:ext cx="2042442" cy="954107"/>
          </a:xfrm>
          <a:prstGeom prst="rect">
            <a:avLst/>
          </a:prstGeom>
          <a:noFill/>
        </p:spPr>
        <p:txBody>
          <a:bodyPr wrap="square">
            <a:spAutoFit/>
          </a:bodyPr>
          <a:lstStyle/>
          <a:p>
            <a:r>
              <a:rPr lang="es-EC" sz="1400" dirty="0">
                <a:latin typeface="Nunito"/>
              </a:rPr>
              <a:t>26/marzo/2019</a:t>
            </a:r>
          </a:p>
          <a:p>
            <a:r>
              <a:rPr lang="es-EC" sz="1400" dirty="0">
                <a:latin typeface="Nunito"/>
              </a:rPr>
              <a:t>KOICA comunica que propuesta de </a:t>
            </a:r>
            <a:r>
              <a:rPr lang="es-EC" sz="1400" dirty="0" err="1">
                <a:latin typeface="Nunito"/>
              </a:rPr>
              <a:t>ConQuito</a:t>
            </a:r>
            <a:r>
              <a:rPr lang="es-EC" sz="1400" dirty="0">
                <a:latin typeface="Nunito"/>
              </a:rPr>
              <a:t> resulta ganadora</a:t>
            </a:r>
            <a:endParaRPr lang="es-EC" sz="1400" dirty="0"/>
          </a:p>
        </p:txBody>
      </p:sp>
    </p:spTree>
    <p:extLst>
      <p:ext uri="{BB962C8B-B14F-4D97-AF65-F5344CB8AC3E}">
        <p14:creationId xmlns:p14="http://schemas.microsoft.com/office/powerpoint/2010/main" val="615758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AC6AC05-A38E-5D06-C78A-4869DD875A7A}"/>
              </a:ext>
            </a:extLst>
          </p:cNvPr>
          <p:cNvSpPr>
            <a:spLocks noGrp="1"/>
          </p:cNvSpPr>
          <p:nvPr>
            <p:ph idx="1"/>
          </p:nvPr>
        </p:nvSpPr>
        <p:spPr>
          <a:xfrm>
            <a:off x="838200" y="695739"/>
            <a:ext cx="10515600" cy="5481224"/>
          </a:xfrm>
        </p:spPr>
        <p:txBody>
          <a:bodyPr>
            <a:normAutofit lnSpcReduction="10000"/>
          </a:bodyPr>
          <a:lstStyle/>
          <a:p>
            <a:pPr algn="just"/>
            <a:r>
              <a:rPr lang="es-EC" dirty="0"/>
              <a:t>La Dirección Metropolitana de </a:t>
            </a:r>
            <a:r>
              <a:rPr lang="es-EC" dirty="0">
                <a:solidFill>
                  <a:schemeClr val="accent1"/>
                </a:solidFill>
              </a:rPr>
              <a:t>Catastro</a:t>
            </a:r>
            <a:r>
              <a:rPr lang="es-EC" dirty="0"/>
              <a:t>, remite </a:t>
            </a:r>
            <a:r>
              <a:rPr lang="es-EC" dirty="0">
                <a:solidFill>
                  <a:schemeClr val="accent1"/>
                </a:solidFill>
              </a:rPr>
              <a:t>ficha técnica No. STHV-DMC-UCE-2369 </a:t>
            </a:r>
            <a:r>
              <a:rPr lang="es-EC" dirty="0"/>
              <a:t>de 20 de octubre de 2022, correspondiente al Bien Inmueble con predio No. 3553162, clave catastral No. 12004- 01-002, registrado en el catastro a nombre del Municipio del Distrito Metropolitano de Quito, donde define que el predio </a:t>
            </a:r>
            <a:r>
              <a:rPr lang="es-EC" b="1" dirty="0">
                <a:solidFill>
                  <a:schemeClr val="accent1"/>
                </a:solidFill>
              </a:rPr>
              <a:t>será entregado de manera parcial, </a:t>
            </a:r>
            <a:r>
              <a:rPr lang="es-EC" dirty="0">
                <a:solidFill>
                  <a:schemeClr val="accent1"/>
                </a:solidFill>
              </a:rPr>
              <a:t>dados sus linderos. </a:t>
            </a:r>
            <a:r>
              <a:rPr lang="es-EC" sz="1900" dirty="0"/>
              <a:t>(oficio Nro. GADDMQ-STHV-DMC-2022-1502-O de 21 de octubre de 2022)</a:t>
            </a:r>
            <a:endParaRPr lang="es-EC" dirty="0"/>
          </a:p>
          <a:p>
            <a:pPr marL="0" indent="0" algn="just">
              <a:buNone/>
            </a:pPr>
            <a:endParaRPr lang="es-EC" dirty="0">
              <a:solidFill>
                <a:schemeClr val="accent1"/>
              </a:solidFill>
            </a:endParaRPr>
          </a:p>
          <a:p>
            <a:pPr algn="just"/>
            <a:r>
              <a:rPr lang="es-EC" dirty="0"/>
              <a:t>La Dirección de Bienes Inmuebles establece, </a:t>
            </a:r>
            <a:r>
              <a:rPr lang="es-EC" i="1" dirty="0"/>
              <a:t>“(…) el predio No. 3553162, </a:t>
            </a:r>
            <a:r>
              <a:rPr lang="es-EC" b="1" i="1" dirty="0">
                <a:solidFill>
                  <a:schemeClr val="accent1"/>
                </a:solidFill>
              </a:rPr>
              <a:t>es de propiedad municipal, categorizado como un bien de dominio privado, me permito emitir criterio FAVORABLE</a:t>
            </a:r>
            <a:r>
              <a:rPr lang="es-EC" i="1" dirty="0"/>
              <a:t>, para que se continúe con el trámite de comodato solicitado por CONQUITO para la implantación del “Proyecto Centro de Innovación Tecnológica de Quito” </a:t>
            </a:r>
            <a:r>
              <a:rPr lang="es-EC" sz="1800" dirty="0"/>
              <a:t>(oficio Nro. GADDMQ—DMGBI-2022-4459-O de 16 de noviembre de 2022)</a:t>
            </a:r>
          </a:p>
          <a:p>
            <a:pPr algn="just"/>
            <a:endParaRPr lang="es-EC" dirty="0">
              <a:solidFill>
                <a:schemeClr val="accent1"/>
              </a:solidFill>
            </a:endParaRPr>
          </a:p>
        </p:txBody>
      </p:sp>
      <p:pic>
        <p:nvPicPr>
          <p:cNvPr id="2" name="Imagen 1">
            <a:extLst>
              <a:ext uri="{FF2B5EF4-FFF2-40B4-BE49-F238E27FC236}">
                <a16:creationId xmlns:a16="http://schemas.microsoft.com/office/drawing/2014/main" id="{B38B8F4C-756E-57B8-9350-ADDA3CF44674}"/>
              </a:ext>
            </a:extLst>
          </p:cNvPr>
          <p:cNvPicPr>
            <a:picLocks noChangeAspect="1"/>
          </p:cNvPicPr>
          <p:nvPr/>
        </p:nvPicPr>
        <p:blipFill rotWithShape="1">
          <a:blip r:embed="rId2"/>
          <a:srcRect l="63632" t="87159" r="1728"/>
          <a:stretch/>
        </p:blipFill>
        <p:spPr>
          <a:xfrm>
            <a:off x="7561780" y="5702157"/>
            <a:ext cx="3792020" cy="790718"/>
          </a:xfrm>
          <a:prstGeom prst="rect">
            <a:avLst/>
          </a:prstGeom>
        </p:spPr>
      </p:pic>
    </p:spTree>
    <p:extLst>
      <p:ext uri="{BB962C8B-B14F-4D97-AF65-F5344CB8AC3E}">
        <p14:creationId xmlns:p14="http://schemas.microsoft.com/office/powerpoint/2010/main" val="3610835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1C405F8-6072-5778-6EB2-74F9970F30FE}"/>
              </a:ext>
            </a:extLst>
          </p:cNvPr>
          <p:cNvSpPr>
            <a:spLocks noGrp="1"/>
          </p:cNvSpPr>
          <p:nvPr>
            <p:ph idx="1"/>
          </p:nvPr>
        </p:nvSpPr>
        <p:spPr>
          <a:xfrm>
            <a:off x="838200" y="705678"/>
            <a:ext cx="10515600" cy="5471284"/>
          </a:xfrm>
        </p:spPr>
        <p:txBody>
          <a:bodyPr>
            <a:normAutofit/>
          </a:bodyPr>
          <a:lstStyle/>
          <a:p>
            <a:pPr algn="just"/>
            <a:r>
              <a:rPr lang="es-EC" dirty="0"/>
              <a:t>La </a:t>
            </a:r>
            <a:r>
              <a:rPr lang="es-EC" dirty="0">
                <a:solidFill>
                  <a:schemeClr val="accent1"/>
                </a:solidFill>
              </a:rPr>
              <a:t>Gerencia Financiera Administrativa de la Empresa Pública Metropolitana de Gestión de Destino Turístico</a:t>
            </a:r>
            <a:r>
              <a:rPr lang="es-EC" dirty="0"/>
              <a:t>, concluye que: “</a:t>
            </a:r>
            <a:r>
              <a:rPr lang="es-EC" i="1" dirty="0"/>
              <a:t>(…)</a:t>
            </a:r>
            <a:r>
              <a:rPr lang="es-EC" dirty="0"/>
              <a:t> </a:t>
            </a:r>
            <a:r>
              <a:rPr lang="es-EC" i="1" dirty="0"/>
              <a:t>el proyecto tiene una valoración </a:t>
            </a:r>
            <a:r>
              <a:rPr lang="es-EC" b="1" i="1" dirty="0">
                <a:solidFill>
                  <a:schemeClr val="accent1"/>
                </a:solidFill>
              </a:rPr>
              <a:t>no reembolsables de nueve millones de dólares (USD. 9.000.000,00) provenientes del Gobierno de Corea, que serán financiados durante la fase de implementación del proyecto por la cooperación coreana (KOIKA) en el país.</a:t>
            </a:r>
            <a:r>
              <a:rPr lang="es-EC" dirty="0"/>
              <a:t> </a:t>
            </a:r>
            <a:r>
              <a:rPr lang="es-EC" sz="1800" dirty="0"/>
              <a:t>(memorando Nro. EMPGDT-GFA-2022-2496 de 01 de diciembre de 2022)</a:t>
            </a:r>
            <a:endParaRPr lang="es-EC" sz="1800" b="1" i="1" dirty="0">
              <a:solidFill>
                <a:schemeClr val="accent1"/>
              </a:solidFill>
            </a:endParaRPr>
          </a:p>
          <a:p>
            <a:pPr algn="just"/>
            <a:endParaRPr lang="es-EC" b="1" i="1" dirty="0">
              <a:solidFill>
                <a:schemeClr val="accent1"/>
              </a:solidFill>
            </a:endParaRPr>
          </a:p>
          <a:p>
            <a:pPr algn="just"/>
            <a:r>
              <a:rPr lang="es-EC" dirty="0"/>
              <a:t>QUITO TURISMO indica al señor Alcalde </a:t>
            </a:r>
            <a:r>
              <a:rPr lang="es-EC" b="1" dirty="0">
                <a:solidFill>
                  <a:schemeClr val="accent1"/>
                </a:solidFill>
              </a:rPr>
              <a:t>que es favorable y pertinente, </a:t>
            </a:r>
            <a:r>
              <a:rPr lang="es-EC" dirty="0"/>
              <a:t>que se suscriba el contrato de comodato para que se desarrolle el “PROYECTO CENTRO DE INNOVACIÓN TECNOLÓGICA DE QUITO”, en cumplimiento a la Ordenanza 086 sancionada con fecha 03 de diciembre de 2015.</a:t>
            </a:r>
            <a:r>
              <a:rPr lang="es-EC" sz="1800" dirty="0"/>
              <a:t>(memorando Nro. EPMGDT-GG-2022-0178 de 02 de diciembre de 2022) </a:t>
            </a:r>
          </a:p>
          <a:p>
            <a:pPr marL="0" indent="0" algn="just">
              <a:buNone/>
            </a:pPr>
            <a:endParaRPr lang="es-EC" i="1" dirty="0"/>
          </a:p>
        </p:txBody>
      </p:sp>
      <p:pic>
        <p:nvPicPr>
          <p:cNvPr id="2" name="Imagen 1">
            <a:extLst>
              <a:ext uri="{FF2B5EF4-FFF2-40B4-BE49-F238E27FC236}">
                <a16:creationId xmlns:a16="http://schemas.microsoft.com/office/drawing/2014/main" id="{4E34493C-E55C-E2F7-DB10-EB15D080B190}"/>
              </a:ext>
            </a:extLst>
          </p:cNvPr>
          <p:cNvPicPr>
            <a:picLocks noChangeAspect="1"/>
          </p:cNvPicPr>
          <p:nvPr/>
        </p:nvPicPr>
        <p:blipFill rotWithShape="1">
          <a:blip r:embed="rId2"/>
          <a:srcRect l="63632" t="87159" r="1728"/>
          <a:stretch/>
        </p:blipFill>
        <p:spPr>
          <a:xfrm>
            <a:off x="7561780" y="5897366"/>
            <a:ext cx="3792020" cy="790718"/>
          </a:xfrm>
          <a:prstGeom prst="rect">
            <a:avLst/>
          </a:prstGeom>
        </p:spPr>
      </p:pic>
    </p:spTree>
    <p:extLst>
      <p:ext uri="{BB962C8B-B14F-4D97-AF65-F5344CB8AC3E}">
        <p14:creationId xmlns:p14="http://schemas.microsoft.com/office/powerpoint/2010/main" val="1836330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CEAAA34-EECF-055B-342E-0C36B32CB023}"/>
              </a:ext>
            </a:extLst>
          </p:cNvPr>
          <p:cNvSpPr>
            <a:spLocks noGrp="1"/>
          </p:cNvSpPr>
          <p:nvPr>
            <p:ph idx="1"/>
          </p:nvPr>
        </p:nvSpPr>
        <p:spPr>
          <a:xfrm>
            <a:off x="838200" y="815009"/>
            <a:ext cx="10515600" cy="5361954"/>
          </a:xfrm>
        </p:spPr>
        <p:txBody>
          <a:bodyPr>
            <a:normAutofit/>
          </a:bodyPr>
          <a:lstStyle/>
          <a:p>
            <a:pPr algn="just" rtl="0"/>
            <a:r>
              <a:rPr lang="es-EC" b="0" i="0" dirty="0">
                <a:effectLst/>
              </a:rPr>
              <a:t>El señor </a:t>
            </a:r>
            <a:r>
              <a:rPr lang="es-EC" b="1" i="0" dirty="0">
                <a:solidFill>
                  <a:schemeClr val="accent1"/>
                </a:solidFill>
                <a:effectLst/>
              </a:rPr>
              <a:t>Alcalde</a:t>
            </a:r>
            <a:r>
              <a:rPr lang="es-EC" b="0" i="0" dirty="0">
                <a:solidFill>
                  <a:schemeClr val="accent1"/>
                </a:solidFill>
                <a:effectLst/>
              </a:rPr>
              <a:t> </a:t>
            </a:r>
            <a:r>
              <a:rPr lang="es-EC" b="1" i="0" dirty="0">
                <a:solidFill>
                  <a:schemeClr val="accent1"/>
                </a:solidFill>
                <a:effectLst/>
              </a:rPr>
              <a:t>solicitó a Procuraduría Metropolitana</a:t>
            </a:r>
            <a:r>
              <a:rPr lang="es-EC" b="0" i="0" dirty="0">
                <a:solidFill>
                  <a:schemeClr val="accent1"/>
                </a:solidFill>
                <a:effectLst/>
              </a:rPr>
              <a:t> su pronunciamiento y criterio de viabilidad </a:t>
            </a:r>
            <a:r>
              <a:rPr lang="es-EC" b="0" i="0" dirty="0">
                <a:effectLst/>
              </a:rPr>
              <a:t>respecto al pedido de la Empresa Pública Metropolitana de Gestión y Destino Turístico - Quito Turismo. </a:t>
            </a:r>
            <a:r>
              <a:rPr lang="es-EC" sz="1800" b="0" i="0" dirty="0">
                <a:effectLst/>
              </a:rPr>
              <a:t>(</a:t>
            </a:r>
            <a:r>
              <a:rPr lang="es-EC" sz="1800" dirty="0"/>
              <a:t>m</a:t>
            </a:r>
            <a:r>
              <a:rPr lang="es-EC" sz="1800" b="0" i="0" dirty="0">
                <a:effectLst/>
              </a:rPr>
              <a:t>emorando Nro. GADDMQ-AM-2022-0201-ME de 03 de diciembre de 2022)</a:t>
            </a:r>
          </a:p>
          <a:p>
            <a:pPr algn="just" rtl="0"/>
            <a:endParaRPr lang="es-EC" dirty="0"/>
          </a:p>
          <a:p>
            <a:pPr algn="just"/>
            <a:r>
              <a:rPr lang="es-EC" b="0" i="0" dirty="0">
                <a:effectLst/>
              </a:rPr>
              <a:t>Es así como, </a:t>
            </a:r>
            <a:r>
              <a:rPr lang="es-EC" b="0" i="0" dirty="0">
                <a:solidFill>
                  <a:schemeClr val="accent1"/>
                </a:solidFill>
                <a:effectLst/>
              </a:rPr>
              <a:t>la Procuraduría Metropolitana emitió </a:t>
            </a:r>
            <a:r>
              <a:rPr lang="es-EC" b="1" i="0" dirty="0">
                <a:solidFill>
                  <a:schemeClr val="accent1"/>
                </a:solidFill>
                <a:effectLst/>
              </a:rPr>
              <a:t>criterio favorable</a:t>
            </a:r>
            <a:r>
              <a:rPr lang="es-EC" b="0" i="0" dirty="0">
                <a:effectLst/>
              </a:rPr>
              <a:t>, respecto a la autorización a la gerente de la empresa en el marco de la delegación constante en el artículo 20 de la Ordenanza No. 0086, sancionada el 03 de diciembre de 2015, celebre el contrato de comodato referido. </a:t>
            </a:r>
            <a:r>
              <a:rPr lang="es-EC" sz="1800" b="0" i="0" dirty="0">
                <a:effectLst/>
              </a:rPr>
              <a:t>(oficio Nro. GADDMQ-PM-2022-4988-O)</a:t>
            </a:r>
          </a:p>
          <a:p>
            <a:pPr algn="just" rtl="0"/>
            <a:endParaRPr lang="es-EC" b="0" i="0" dirty="0">
              <a:effectLst/>
              <a:latin typeface="Times New Roman" panose="02020603050405020304" pitchFamily="18" charset="0"/>
            </a:endParaRPr>
          </a:p>
          <a:p>
            <a:endParaRPr lang="es-EC" dirty="0"/>
          </a:p>
        </p:txBody>
      </p:sp>
      <p:pic>
        <p:nvPicPr>
          <p:cNvPr id="2" name="Imagen 1">
            <a:extLst>
              <a:ext uri="{FF2B5EF4-FFF2-40B4-BE49-F238E27FC236}">
                <a16:creationId xmlns:a16="http://schemas.microsoft.com/office/drawing/2014/main" id="{3F6A7199-7E29-CF0D-BF5A-F9DEC892CA79}"/>
              </a:ext>
            </a:extLst>
          </p:cNvPr>
          <p:cNvPicPr>
            <a:picLocks noChangeAspect="1"/>
          </p:cNvPicPr>
          <p:nvPr/>
        </p:nvPicPr>
        <p:blipFill rotWithShape="1">
          <a:blip r:embed="rId2"/>
          <a:srcRect l="63632" t="87159" r="1728"/>
          <a:stretch/>
        </p:blipFill>
        <p:spPr>
          <a:xfrm>
            <a:off x="7561780" y="5702157"/>
            <a:ext cx="3792020" cy="790718"/>
          </a:xfrm>
          <a:prstGeom prst="rect">
            <a:avLst/>
          </a:prstGeom>
        </p:spPr>
      </p:pic>
    </p:spTree>
    <p:extLst>
      <p:ext uri="{BB962C8B-B14F-4D97-AF65-F5344CB8AC3E}">
        <p14:creationId xmlns:p14="http://schemas.microsoft.com/office/powerpoint/2010/main" val="868503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A69EFD0-266B-B321-ECB8-3722DBF832E2}"/>
              </a:ext>
            </a:extLst>
          </p:cNvPr>
          <p:cNvSpPr>
            <a:spLocks noGrp="1"/>
          </p:cNvSpPr>
          <p:nvPr>
            <p:ph idx="1"/>
          </p:nvPr>
        </p:nvSpPr>
        <p:spPr>
          <a:xfrm>
            <a:off x="838200" y="556591"/>
            <a:ext cx="10515600" cy="5620372"/>
          </a:xfrm>
        </p:spPr>
        <p:txBody>
          <a:bodyPr>
            <a:normAutofit/>
          </a:bodyPr>
          <a:lstStyle/>
          <a:p>
            <a:pPr algn="just" rtl="0"/>
            <a:r>
              <a:rPr lang="es-EC" dirty="0"/>
              <a:t>E</a:t>
            </a:r>
            <a:r>
              <a:rPr lang="es-EC" b="0" i="0" dirty="0">
                <a:effectLst/>
              </a:rPr>
              <a:t>l señor </a:t>
            </a:r>
            <a:r>
              <a:rPr lang="es-EC" b="0" i="0" dirty="0">
                <a:solidFill>
                  <a:schemeClr val="accent1"/>
                </a:solidFill>
                <a:effectLst/>
              </a:rPr>
              <a:t>Alcalde</a:t>
            </a:r>
            <a:r>
              <a:rPr lang="es-EC" b="0" i="0" dirty="0">
                <a:effectLst/>
              </a:rPr>
              <a:t> solicitó al señor </a:t>
            </a:r>
            <a:r>
              <a:rPr lang="es-EC" b="0" i="0" dirty="0">
                <a:solidFill>
                  <a:schemeClr val="accent1"/>
                </a:solidFill>
                <a:effectLst/>
              </a:rPr>
              <a:t>Secretario se corra traslado a la Comisión de Propiedad y Espacio Público</a:t>
            </a:r>
            <a:r>
              <a:rPr lang="es-EC" b="0" i="0" dirty="0">
                <a:effectLst/>
              </a:rPr>
              <a:t>, el borrador de resolución y la información disponible en el siguiente link de descarga https://we.tl/t-eFyrCCidPg, </a:t>
            </a:r>
            <a:r>
              <a:rPr lang="es-EC" b="0" i="0" dirty="0">
                <a:solidFill>
                  <a:schemeClr val="accent1"/>
                </a:solidFill>
                <a:effectLst/>
              </a:rPr>
              <a:t>a fin de que se analice su contenido y emita criterio favorable previo a poner en conocimiento del Concejo Metropolitano</a:t>
            </a:r>
            <a:r>
              <a:rPr lang="es-EC" b="0" i="0" dirty="0">
                <a:effectLst/>
              </a:rPr>
              <a:t>. </a:t>
            </a:r>
            <a:r>
              <a:rPr lang="es-EC" sz="1800" dirty="0"/>
              <a:t>(</a:t>
            </a:r>
            <a:r>
              <a:rPr lang="es-EC" sz="1800" b="0" i="0" dirty="0">
                <a:effectLst/>
              </a:rPr>
              <a:t>Oficio Nro. GADDMQ-AM-2022-1907-OF de 09 de diciembre de 2022</a:t>
            </a:r>
            <a:r>
              <a:rPr lang="es-EC" sz="1800" dirty="0"/>
              <a:t>)</a:t>
            </a:r>
            <a:endParaRPr lang="es-EC" sz="1800" b="0" i="0" dirty="0">
              <a:effectLst/>
            </a:endParaRPr>
          </a:p>
          <a:p>
            <a:pPr algn="just" rtl="0"/>
            <a:endParaRPr lang="es-EC" dirty="0"/>
          </a:p>
          <a:p>
            <a:pPr algn="just" rtl="0"/>
            <a:r>
              <a:rPr lang="es-EC" b="0" i="0" dirty="0">
                <a:effectLst/>
              </a:rPr>
              <a:t>La </a:t>
            </a:r>
            <a:r>
              <a:rPr lang="es-EC" b="0" i="0" dirty="0">
                <a:solidFill>
                  <a:schemeClr val="accent1"/>
                </a:solidFill>
                <a:effectLst/>
              </a:rPr>
              <a:t>Comisión de Propiedad y Espacio Público, </a:t>
            </a:r>
            <a:r>
              <a:rPr lang="es-EC" b="0" i="0" dirty="0">
                <a:effectLst/>
              </a:rPr>
              <a:t>emitió </a:t>
            </a:r>
            <a:r>
              <a:rPr lang="es-EC" b="1" i="0" dirty="0">
                <a:solidFill>
                  <a:schemeClr val="accent1"/>
                </a:solidFill>
                <a:effectLst/>
              </a:rPr>
              <a:t>criterio favorable </a:t>
            </a:r>
            <a:r>
              <a:rPr lang="es-EC" b="0" i="0" dirty="0">
                <a:effectLst/>
              </a:rPr>
              <a:t>para que el Concejo Metropolitano</a:t>
            </a:r>
            <a:r>
              <a:rPr lang="es-EC" b="0" i="0" dirty="0">
                <a:solidFill>
                  <a:schemeClr val="accent1"/>
                </a:solidFill>
                <a:effectLst/>
              </a:rPr>
              <a:t>.</a:t>
            </a:r>
            <a:endParaRPr lang="es-EC" b="0" i="0" dirty="0">
              <a:effectLst/>
            </a:endParaRPr>
          </a:p>
          <a:p>
            <a:endParaRPr lang="es-EC" dirty="0"/>
          </a:p>
        </p:txBody>
      </p:sp>
      <p:pic>
        <p:nvPicPr>
          <p:cNvPr id="2" name="Imagen 1">
            <a:extLst>
              <a:ext uri="{FF2B5EF4-FFF2-40B4-BE49-F238E27FC236}">
                <a16:creationId xmlns:a16="http://schemas.microsoft.com/office/drawing/2014/main" id="{462E476D-E770-58DB-519E-2284E3FA9180}"/>
              </a:ext>
            </a:extLst>
          </p:cNvPr>
          <p:cNvPicPr>
            <a:picLocks noChangeAspect="1"/>
          </p:cNvPicPr>
          <p:nvPr/>
        </p:nvPicPr>
        <p:blipFill rotWithShape="1">
          <a:blip r:embed="rId2"/>
          <a:srcRect l="63632" t="87159" r="1728"/>
          <a:stretch/>
        </p:blipFill>
        <p:spPr>
          <a:xfrm>
            <a:off x="7561780" y="5702157"/>
            <a:ext cx="3792020" cy="790718"/>
          </a:xfrm>
          <a:prstGeom prst="rect">
            <a:avLst/>
          </a:prstGeom>
        </p:spPr>
      </p:pic>
    </p:spTree>
    <p:extLst>
      <p:ext uri="{BB962C8B-B14F-4D97-AF65-F5344CB8AC3E}">
        <p14:creationId xmlns:p14="http://schemas.microsoft.com/office/powerpoint/2010/main" val="3663076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4D2213-C0A9-0224-79D6-6926FC4257FB}"/>
              </a:ext>
            </a:extLst>
          </p:cNvPr>
          <p:cNvSpPr>
            <a:spLocks noGrp="1"/>
          </p:cNvSpPr>
          <p:nvPr>
            <p:ph type="title"/>
          </p:nvPr>
        </p:nvSpPr>
        <p:spPr/>
        <p:txBody>
          <a:bodyPr>
            <a:normAutofit/>
          </a:bodyPr>
          <a:lstStyle/>
          <a:p>
            <a:pPr algn="ctr"/>
            <a:r>
              <a:rPr lang="es-EC" sz="4000" b="1" dirty="0"/>
              <a:t>SOLICITUD AL CONCEJO METROPOLITANO (Proyecto de Resolución)</a:t>
            </a:r>
          </a:p>
        </p:txBody>
      </p:sp>
      <p:sp>
        <p:nvSpPr>
          <p:cNvPr id="3" name="Marcador de contenido 2">
            <a:extLst>
              <a:ext uri="{FF2B5EF4-FFF2-40B4-BE49-F238E27FC236}">
                <a16:creationId xmlns:a16="http://schemas.microsoft.com/office/drawing/2014/main" id="{37ADEC5E-878A-F15B-C94F-D15EA8D2FE1C}"/>
              </a:ext>
            </a:extLst>
          </p:cNvPr>
          <p:cNvSpPr>
            <a:spLocks noGrp="1"/>
          </p:cNvSpPr>
          <p:nvPr>
            <p:ph idx="1"/>
          </p:nvPr>
        </p:nvSpPr>
        <p:spPr>
          <a:xfrm>
            <a:off x="838200" y="1690687"/>
            <a:ext cx="10515600" cy="4166235"/>
          </a:xfrm>
        </p:spPr>
        <p:txBody>
          <a:bodyPr>
            <a:normAutofit/>
          </a:bodyPr>
          <a:lstStyle/>
          <a:p>
            <a:pPr algn="just"/>
            <a:r>
              <a:rPr lang="es-EC" dirty="0"/>
              <a:t>Se apruebe que la señora Gerente General de la Empresa Pública Metropolitana de Gestión de Destino Turístico –QUITO TURISMO- en el marco de la delegación constante en el artículo 20 de la Ordenanza No. 0086,</a:t>
            </a:r>
            <a:r>
              <a:rPr lang="es-EC" dirty="0">
                <a:solidFill>
                  <a:schemeClr val="accent1"/>
                </a:solidFill>
              </a:rPr>
              <a:t> celebre el contrato de comodato y entrega parcial del predio No. 3553162, </a:t>
            </a:r>
            <a:r>
              <a:rPr lang="es-EC" dirty="0"/>
              <a:t>a favor de la Corporación de Promoción Económica - CONQUITO, por un plazo de 20 años, para destinarlo a la implantación del “Proyecto Centro de Innovación Tecnológica de Quito”.</a:t>
            </a:r>
          </a:p>
        </p:txBody>
      </p:sp>
      <p:pic>
        <p:nvPicPr>
          <p:cNvPr id="4" name="Imagen 3">
            <a:extLst>
              <a:ext uri="{FF2B5EF4-FFF2-40B4-BE49-F238E27FC236}">
                <a16:creationId xmlns:a16="http://schemas.microsoft.com/office/drawing/2014/main" id="{29DD79E9-00BC-4689-E68B-FC2D8E485AEA}"/>
              </a:ext>
            </a:extLst>
          </p:cNvPr>
          <p:cNvPicPr>
            <a:picLocks noChangeAspect="1"/>
          </p:cNvPicPr>
          <p:nvPr/>
        </p:nvPicPr>
        <p:blipFill rotWithShape="1">
          <a:blip r:embed="rId3"/>
          <a:srcRect l="63632" t="87159" r="1728"/>
          <a:stretch/>
        </p:blipFill>
        <p:spPr>
          <a:xfrm>
            <a:off x="7561780" y="5702157"/>
            <a:ext cx="3792020" cy="790718"/>
          </a:xfrm>
          <a:prstGeom prst="rect">
            <a:avLst/>
          </a:prstGeom>
        </p:spPr>
      </p:pic>
    </p:spTree>
    <p:extLst>
      <p:ext uri="{BB962C8B-B14F-4D97-AF65-F5344CB8AC3E}">
        <p14:creationId xmlns:p14="http://schemas.microsoft.com/office/powerpoint/2010/main" val="22715554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7F4D43C-8E52-4C2F-6B17-BCB0DDD42968}"/>
              </a:ext>
            </a:extLst>
          </p:cNvPr>
          <p:cNvPicPr>
            <a:picLocks noChangeAspect="1"/>
          </p:cNvPicPr>
          <p:nvPr/>
        </p:nvPicPr>
        <p:blipFill>
          <a:blip r:embed="rId2"/>
          <a:stretch>
            <a:fillRect/>
          </a:stretch>
        </p:blipFill>
        <p:spPr>
          <a:xfrm>
            <a:off x="1" y="0"/>
            <a:ext cx="12191998" cy="6857999"/>
          </a:xfrm>
          <a:prstGeom prst="rect">
            <a:avLst/>
          </a:prstGeom>
        </p:spPr>
      </p:pic>
    </p:spTree>
    <p:extLst>
      <p:ext uri="{BB962C8B-B14F-4D97-AF65-F5344CB8AC3E}">
        <p14:creationId xmlns:p14="http://schemas.microsoft.com/office/powerpoint/2010/main" val="496017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4781767-B8FE-74EC-ED61-16803C0871D7}"/>
              </a:ext>
            </a:extLst>
          </p:cNvPr>
          <p:cNvSpPr>
            <a:spLocks noGrp="1"/>
          </p:cNvSpPr>
          <p:nvPr>
            <p:ph idx="1"/>
          </p:nvPr>
        </p:nvSpPr>
        <p:spPr>
          <a:xfrm>
            <a:off x="838200" y="113121"/>
            <a:ext cx="10515600" cy="5957741"/>
          </a:xfrm>
        </p:spPr>
        <p:txBody>
          <a:bodyPr>
            <a:normAutofit fontScale="77500" lnSpcReduction="20000"/>
          </a:bodyPr>
          <a:lstStyle/>
          <a:p>
            <a:pPr algn="just">
              <a:tabLst>
                <a:tab pos="449580" algn="l"/>
                <a:tab pos="899160" algn="l"/>
                <a:tab pos="1348740" algn="l"/>
                <a:tab pos="1798320" algn="l"/>
                <a:tab pos="2247900" algn="l"/>
                <a:tab pos="2697480" algn="l"/>
                <a:tab pos="3147060" algn="l"/>
                <a:tab pos="3596640" algn="l"/>
                <a:tab pos="4046220" algn="l"/>
                <a:tab pos="4495800" algn="l"/>
                <a:tab pos="4945380" algn="l"/>
                <a:tab pos="5394960" algn="l"/>
              </a:tabLst>
            </a:pPr>
            <a:r>
              <a:rPr lang="es-ES_tradnl" sz="1800"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C. </a:t>
            </a:r>
            <a:r>
              <a:rPr lang="es-ES_tradnl" sz="1800" dirty="0">
                <a:solidFill>
                  <a:schemeClr val="accent1"/>
                </a:solidFill>
                <a:latin typeface="Calibri" panose="020F0502020204030204" pitchFamily="34" charset="0"/>
                <a:ea typeface="Times New Roman" panose="02020603050405020304" pitchFamily="18" charset="0"/>
                <a:cs typeface="Times New Roman" panose="02020603050405020304" pitchFamily="18" charset="0"/>
              </a:rPr>
              <a:t>M. </a:t>
            </a:r>
            <a:r>
              <a:rPr lang="es-ES_tradnl" sz="1800"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Art. 3522 </a:t>
            </a:r>
            <a:r>
              <a:rPr lang="es-ES_tradnl" sz="1800" i="1" dirty="0">
                <a:effectLst/>
                <a:latin typeface="Calibri" panose="020F0502020204030204" pitchFamily="34" charset="0"/>
                <a:ea typeface="Times New Roman" panose="02020603050405020304" pitchFamily="18" charset="0"/>
                <a:cs typeface="Times New Roman" panose="02020603050405020304" pitchFamily="18" charset="0"/>
              </a:rPr>
              <a:t>“Procedimiento. - Como requisito principal previo a la resolución de entrega en comodato de bienes municipales a entidades de carácter privado, se exigirá la presentación del documento correspondiente que legaliza su institucionalidad y una actividad no menor a tres años. Además, es necesario que se cumplan los siguientes requisitos:</a:t>
            </a:r>
            <a:endParaRPr lang="es-EC"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899160" algn="just">
              <a:tabLst>
                <a:tab pos="449580" algn="l"/>
                <a:tab pos="899160" algn="l"/>
                <a:tab pos="1348740" algn="l"/>
                <a:tab pos="1798320" algn="l"/>
                <a:tab pos="2247900" algn="l"/>
                <a:tab pos="2697480" algn="l"/>
                <a:tab pos="3147060" algn="l"/>
                <a:tab pos="3596640" algn="l"/>
                <a:tab pos="4046220" algn="l"/>
                <a:tab pos="4495800" algn="l"/>
                <a:tab pos="4945380" algn="l"/>
                <a:tab pos="5394960" algn="l"/>
              </a:tabLst>
            </a:pPr>
            <a:r>
              <a:rPr lang="es-ES_tradnl" sz="1800" i="1" dirty="0">
                <a:effectLst/>
                <a:latin typeface="Calibri" panose="020F0502020204030204" pitchFamily="34" charset="0"/>
                <a:ea typeface="Times New Roman" panose="02020603050405020304" pitchFamily="18" charset="0"/>
                <a:cs typeface="Times New Roman" panose="02020603050405020304" pitchFamily="18" charset="0"/>
              </a:rPr>
              <a:t>a. Petición dirigida al máximo personero municipal, a la que se adjuntará la documentación relacionada con la personería jurídica de la entidad u organismo, sus estatutos, nombramiento de los representantes legales, el proyecto a edificarse en el inmueble y su destino, y el financiamiento para la ejecución de la obra;</a:t>
            </a:r>
          </a:p>
          <a:p>
            <a:pPr marL="899160" algn="just">
              <a:tabLst>
                <a:tab pos="449580" algn="l"/>
                <a:tab pos="899160" algn="l"/>
                <a:tab pos="1348740" algn="l"/>
                <a:tab pos="1798320" algn="l"/>
                <a:tab pos="2247900" algn="l"/>
                <a:tab pos="2697480" algn="l"/>
                <a:tab pos="3147060" algn="l"/>
                <a:tab pos="3596640" algn="l"/>
                <a:tab pos="4046220" algn="l"/>
                <a:tab pos="4495800" algn="l"/>
                <a:tab pos="4945380" algn="l"/>
                <a:tab pos="5394960" algn="l"/>
              </a:tabLst>
            </a:pPr>
            <a:r>
              <a:rPr lang="es-ES_tradnl" sz="1800" i="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b. Para proceder con el trámite pertinente se remitirán estos documentos a la Procuraduría Metropolitana, a fin de solicitar los informes técnicos necesarios a la Secretaría responsable del territorio, hábitat y vivienda y a la unidad administrativa encargada del área de avalúos y catastros;</a:t>
            </a:r>
            <a:endParaRPr lang="es-EC" sz="1800" dirty="0">
              <a:solidFill>
                <a:schemeClr val="accent1"/>
              </a:solidFill>
              <a:effectLst/>
              <a:latin typeface="Courier New" panose="02070309020205020404" pitchFamily="49" charset="0"/>
              <a:ea typeface="Times New Roman" panose="02020603050405020304" pitchFamily="18" charset="0"/>
              <a:cs typeface="Times New Roman" panose="02020603050405020304" pitchFamily="18" charset="0"/>
            </a:endParaRPr>
          </a:p>
          <a:p>
            <a:pPr marL="899160" algn="just">
              <a:tabLst>
                <a:tab pos="449580" algn="l"/>
                <a:tab pos="899160" algn="l"/>
                <a:tab pos="1348740" algn="l"/>
                <a:tab pos="1798320" algn="l"/>
                <a:tab pos="2247900" algn="l"/>
                <a:tab pos="2697480" algn="l"/>
                <a:tab pos="3147060" algn="l"/>
                <a:tab pos="3596640" algn="l"/>
                <a:tab pos="4046220" algn="l"/>
                <a:tab pos="4495800" algn="l"/>
                <a:tab pos="4945380" algn="l"/>
                <a:tab pos="5394960" algn="l"/>
              </a:tabLst>
            </a:pPr>
            <a:r>
              <a:rPr lang="es-ES_tradnl" sz="1800" i="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c. La Secretaría responsable del territorio, hábitat y vivienda determinará si el proyecto está de acuerdo con el equipamiento y necesidades del sector;</a:t>
            </a:r>
            <a:endParaRPr lang="es-EC" sz="1800" dirty="0">
              <a:solidFill>
                <a:schemeClr val="accent1"/>
              </a:solidFill>
              <a:effectLst/>
              <a:latin typeface="Courier New" panose="02070309020205020404" pitchFamily="49" charset="0"/>
              <a:ea typeface="Times New Roman" panose="02020603050405020304" pitchFamily="18" charset="0"/>
              <a:cs typeface="Times New Roman" panose="02020603050405020304" pitchFamily="18" charset="0"/>
            </a:endParaRPr>
          </a:p>
          <a:p>
            <a:pPr marL="899160" algn="just">
              <a:tabLst>
                <a:tab pos="449580" algn="l"/>
                <a:tab pos="899160" algn="l"/>
                <a:tab pos="1348740" algn="l"/>
                <a:tab pos="1798320" algn="l"/>
                <a:tab pos="2247900" algn="l"/>
                <a:tab pos="2697480" algn="l"/>
                <a:tab pos="3147060" algn="l"/>
                <a:tab pos="3596640" algn="l"/>
                <a:tab pos="4046220" algn="l"/>
                <a:tab pos="4495800" algn="l"/>
                <a:tab pos="4945380" algn="l"/>
                <a:tab pos="5394960" algn="l"/>
              </a:tabLst>
            </a:pPr>
            <a:r>
              <a:rPr lang="es-ES_tradnl" sz="1800" i="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d. La unidad administrativa encargada del área de avalúos y catastros, determinará el estado de situación del bien inmueble, la superficie y sus linderos; e. Por tratarse de bienes de dominio público y por hallarse fuera del mercado, no constará el avalúo del inmueble, para fines de legalización de la escritura pública. La cuantía para el cobro de derechos notariales y de registro se tomará como</a:t>
            </a:r>
            <a:r>
              <a:rPr lang="es-ES_tradnl" sz="1800" i="1" dirty="0">
                <a:solidFill>
                  <a:schemeClr val="accent1"/>
                </a:solidFill>
                <a:effectLst/>
                <a:latin typeface="Courier New" panose="02070309020205020404" pitchFamily="49" charset="0"/>
                <a:ea typeface="Times New Roman" panose="02020603050405020304" pitchFamily="18" charset="0"/>
                <a:cs typeface="Calibri" panose="020F0502020204030204" pitchFamily="34" charset="0"/>
              </a:rPr>
              <a:t> </a:t>
            </a:r>
            <a:r>
              <a:rPr lang="es-ES_tradnl" sz="1800" i="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indeterminada, por cuanto la función inmediata del predio entregado en comodato es</a:t>
            </a:r>
            <a:r>
              <a:rPr lang="es-ES_tradnl" sz="1800" i="1" dirty="0">
                <a:solidFill>
                  <a:schemeClr val="accent1"/>
                </a:solidFill>
                <a:effectLst/>
                <a:latin typeface="Courier New" panose="02070309020205020404" pitchFamily="49" charset="0"/>
                <a:ea typeface="Times New Roman" panose="02020603050405020304" pitchFamily="18" charset="0"/>
                <a:cs typeface="Calibri" panose="020F0502020204030204" pitchFamily="34" charset="0"/>
              </a:rPr>
              <a:t> </a:t>
            </a:r>
            <a:r>
              <a:rPr lang="es-ES_tradnl" sz="1800" i="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la prestación de un servicio público al que está directamente destinado, y porque además el contrato de comodato o préstamo de uso no implica transferencia de dominio;</a:t>
            </a:r>
            <a:endParaRPr lang="es-EC" sz="1800" dirty="0">
              <a:solidFill>
                <a:schemeClr val="accent1"/>
              </a:solidFill>
              <a:effectLst/>
              <a:latin typeface="Courier New" panose="02070309020205020404" pitchFamily="49" charset="0"/>
              <a:ea typeface="Times New Roman" panose="02020603050405020304" pitchFamily="18" charset="0"/>
              <a:cs typeface="Times New Roman" panose="02020603050405020304" pitchFamily="18" charset="0"/>
            </a:endParaRPr>
          </a:p>
          <a:p>
            <a:pPr marL="899160" algn="just">
              <a:tabLst>
                <a:tab pos="449580" algn="l"/>
                <a:tab pos="899160" algn="l"/>
                <a:tab pos="1348740" algn="l"/>
                <a:tab pos="1798320" algn="l"/>
                <a:tab pos="2247900" algn="l"/>
                <a:tab pos="2697480" algn="l"/>
                <a:tab pos="3147060" algn="l"/>
                <a:tab pos="3596640" algn="l"/>
                <a:tab pos="4046220" algn="l"/>
                <a:tab pos="4495800" algn="l"/>
                <a:tab pos="4945380" algn="l"/>
                <a:tab pos="5394960" algn="l"/>
              </a:tabLst>
            </a:pPr>
            <a:r>
              <a:rPr lang="es-ES_tradnl" sz="1800" i="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f. Con los informes indicados la Procuraduría emitirá el criterio legal</a:t>
            </a:r>
            <a:r>
              <a:rPr lang="es-ES_tradnl" sz="1800" i="1" dirty="0">
                <a:solidFill>
                  <a:schemeClr val="accent1"/>
                </a:solidFill>
                <a:effectLst/>
                <a:latin typeface="Courier New" panose="02070309020205020404" pitchFamily="49" charset="0"/>
                <a:ea typeface="Times New Roman" panose="02020603050405020304" pitchFamily="18" charset="0"/>
                <a:cs typeface="Calibri" panose="020F0502020204030204" pitchFamily="34" charset="0"/>
              </a:rPr>
              <a:t> </a:t>
            </a:r>
            <a:r>
              <a:rPr lang="es-ES_tradnl" sz="1800" i="1" dirty="0">
                <a:solidFill>
                  <a:schemeClr val="accent1"/>
                </a:solidFill>
                <a:effectLst/>
                <a:latin typeface="Calibri" panose="020F0502020204030204" pitchFamily="34" charset="0"/>
                <a:ea typeface="Times New Roman" panose="02020603050405020304" pitchFamily="18" charset="0"/>
                <a:cs typeface="Times New Roman" panose="02020603050405020304" pitchFamily="18" charset="0"/>
              </a:rPr>
              <a:t>correspondiente a la Comisión competente en materia de propiedad municipal y espacio público, para que ésta, en su calidad de asesora del Concejo, analice la documentación y alcance la resolución del Concejo Metropolitano; </a:t>
            </a:r>
            <a:endParaRPr lang="es-EC" sz="1800" dirty="0">
              <a:solidFill>
                <a:schemeClr val="accent1"/>
              </a:solidFill>
              <a:effectLst/>
              <a:latin typeface="Courier New" panose="02070309020205020404" pitchFamily="49" charset="0"/>
              <a:ea typeface="Times New Roman" panose="02020603050405020304" pitchFamily="18" charset="0"/>
              <a:cs typeface="Times New Roman" panose="02020603050405020304" pitchFamily="18" charset="0"/>
            </a:endParaRPr>
          </a:p>
          <a:p>
            <a:pPr marL="899160" algn="just">
              <a:tabLst>
                <a:tab pos="449580" algn="l"/>
                <a:tab pos="899160" algn="l"/>
                <a:tab pos="1348740" algn="l"/>
                <a:tab pos="1798320" algn="l"/>
                <a:tab pos="2247900" algn="l"/>
                <a:tab pos="2697480" algn="l"/>
                <a:tab pos="3147060" algn="l"/>
                <a:tab pos="3596640" algn="l"/>
                <a:tab pos="4046220" algn="l"/>
                <a:tab pos="4495800" algn="l"/>
                <a:tab pos="4945380" algn="l"/>
                <a:tab pos="5394960" algn="l"/>
              </a:tabLst>
            </a:pPr>
            <a:r>
              <a:rPr lang="es-ES_tradnl" sz="1800" i="1" dirty="0">
                <a:effectLst/>
                <a:latin typeface="Calibri" panose="020F0502020204030204" pitchFamily="34" charset="0"/>
                <a:ea typeface="Times New Roman" panose="02020603050405020304" pitchFamily="18" charset="0"/>
                <a:cs typeface="Times New Roman" panose="02020603050405020304" pitchFamily="18" charset="0"/>
              </a:rPr>
              <a:t>g. La Comisión tiene la potestad de determinar el tiempo para la duración del contrato de comodato en el caso de que se pretenda entregar a un plazo fijo. En el hecho de que no exista plazo de duración del contrato se entenderá como comodato precario y se aplicarán en los dos casos las normas establecidas en el Código Civil; </a:t>
            </a:r>
            <a:endParaRPr lang="es-EC"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899160" algn="just">
              <a:tabLst>
                <a:tab pos="449580" algn="l"/>
                <a:tab pos="899160" algn="l"/>
                <a:tab pos="1348740" algn="l"/>
                <a:tab pos="1798320" algn="l"/>
                <a:tab pos="2247900" algn="l"/>
                <a:tab pos="2697480" algn="l"/>
                <a:tab pos="3147060" algn="l"/>
                <a:tab pos="3596640" algn="l"/>
                <a:tab pos="4046220" algn="l"/>
                <a:tab pos="4495800" algn="l"/>
                <a:tab pos="4945380" algn="l"/>
                <a:tab pos="5394960" algn="l"/>
              </a:tabLst>
            </a:pPr>
            <a:r>
              <a:rPr lang="es-ES_tradnl" sz="1800" i="1" dirty="0">
                <a:effectLst/>
                <a:latin typeface="Calibri" panose="020F0502020204030204" pitchFamily="34" charset="0"/>
                <a:ea typeface="Times New Roman" panose="02020603050405020304" pitchFamily="18" charset="0"/>
                <a:cs typeface="Times New Roman" panose="02020603050405020304" pitchFamily="18" charset="0"/>
              </a:rPr>
              <a:t>h. Aprobada que sea por el Concejo la entrega en comodato de un bien de dominio público, la resolución será remitida a la Procuraduría Metropolitana, para la elaboración y legalización de la escritura pública; </a:t>
            </a:r>
            <a:endParaRPr lang="es-EC"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899160" algn="just">
              <a:tabLst>
                <a:tab pos="449580" algn="l"/>
                <a:tab pos="899160" algn="l"/>
                <a:tab pos="1348740" algn="l"/>
                <a:tab pos="1798320" algn="l"/>
                <a:tab pos="2247900" algn="l"/>
                <a:tab pos="2697480" algn="l"/>
                <a:tab pos="3147060" algn="l"/>
                <a:tab pos="3596640" algn="l"/>
                <a:tab pos="4046220" algn="l"/>
                <a:tab pos="4495800" algn="l"/>
                <a:tab pos="4945380" algn="l"/>
                <a:tab pos="5394960" algn="l"/>
              </a:tabLst>
            </a:pPr>
            <a:r>
              <a:rPr lang="es-ES_tradnl" sz="1800" i="1" dirty="0">
                <a:effectLst/>
                <a:latin typeface="Calibri" panose="020F0502020204030204" pitchFamily="34" charset="0"/>
                <a:ea typeface="Times New Roman" panose="02020603050405020304" pitchFamily="18" charset="0"/>
                <a:cs typeface="Times New Roman" panose="02020603050405020304" pitchFamily="18" charset="0"/>
              </a:rPr>
              <a:t>i. En todo contrato de comodato a plazo determinado, se hará constar una cláusula resolutoria, en el sentido de que, en el caso de no destinar el inmueble a los fines propuestos por el Concejo, el contrato terminará en forma inmediata y las mejoras que se hubieren realizado pasarán a formar parte del patrimonio municipal, sin indemnización alguna. De igual manera, terminará el contrato por el hecho de no haberse edificado en el inmueble en el plazo de tres años, contados a partir de la resolución del Concejo; y,</a:t>
            </a:r>
            <a:endParaRPr lang="es-EC"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899160" algn="just">
              <a:tabLst>
                <a:tab pos="449580" algn="l"/>
                <a:tab pos="899160" algn="l"/>
                <a:tab pos="1348740" algn="l"/>
                <a:tab pos="1798320" algn="l"/>
                <a:tab pos="2247900" algn="l"/>
                <a:tab pos="2697480" algn="l"/>
                <a:tab pos="3147060" algn="l"/>
                <a:tab pos="3596640" algn="l"/>
                <a:tab pos="4046220" algn="l"/>
                <a:tab pos="4495800" algn="l"/>
                <a:tab pos="4945380" algn="l"/>
                <a:tab pos="5394960" algn="l"/>
              </a:tabLst>
            </a:pPr>
            <a:r>
              <a:rPr lang="es-ES_tradnl" sz="1800" i="1" dirty="0">
                <a:effectLst/>
                <a:latin typeface="Calibri" panose="020F0502020204030204" pitchFamily="34" charset="0"/>
                <a:ea typeface="Times New Roman" panose="02020603050405020304" pitchFamily="18" charset="0"/>
                <a:cs typeface="Times New Roman" panose="02020603050405020304" pitchFamily="18" charset="0"/>
              </a:rPr>
              <a:t>j. El plazo de tres años al que se refiere la letra anterior, no podrá prorrogarse por ningún motivo”.</a:t>
            </a:r>
            <a:endParaRPr lang="es-EC" sz="1800" dirty="0">
              <a:effectLst/>
              <a:latin typeface="Courier New" panose="02070309020205020404" pitchFamily="49" charset="0"/>
              <a:ea typeface="Times New Roman" panose="02020603050405020304" pitchFamily="18" charset="0"/>
              <a:cs typeface="Times New Roman" panose="02020603050405020304" pitchFamily="18" charset="0"/>
            </a:endParaRPr>
          </a:p>
          <a:p>
            <a:endParaRPr lang="es-EC" dirty="0"/>
          </a:p>
        </p:txBody>
      </p:sp>
      <p:pic>
        <p:nvPicPr>
          <p:cNvPr id="2" name="Imagen 1">
            <a:extLst>
              <a:ext uri="{FF2B5EF4-FFF2-40B4-BE49-F238E27FC236}">
                <a16:creationId xmlns:a16="http://schemas.microsoft.com/office/drawing/2014/main" id="{4BE8FF2C-5A46-0B28-48C6-8CA7238FC881}"/>
              </a:ext>
            </a:extLst>
          </p:cNvPr>
          <p:cNvPicPr>
            <a:picLocks noChangeAspect="1"/>
          </p:cNvPicPr>
          <p:nvPr/>
        </p:nvPicPr>
        <p:blipFill rotWithShape="1">
          <a:blip r:embed="rId3"/>
          <a:srcRect l="63632" t="87159" r="1728"/>
          <a:stretch/>
        </p:blipFill>
        <p:spPr>
          <a:xfrm>
            <a:off x="7674796" y="6070862"/>
            <a:ext cx="3792020" cy="790718"/>
          </a:xfrm>
          <a:prstGeom prst="rect">
            <a:avLst/>
          </a:prstGeom>
        </p:spPr>
      </p:pic>
    </p:spTree>
    <p:extLst>
      <p:ext uri="{BB962C8B-B14F-4D97-AF65-F5344CB8AC3E}">
        <p14:creationId xmlns:p14="http://schemas.microsoft.com/office/powerpoint/2010/main" val="380081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997343E4-2501-A358-CD37-97733CA73F03}"/>
              </a:ext>
            </a:extLst>
          </p:cNvPr>
          <p:cNvGrpSpPr/>
          <p:nvPr/>
        </p:nvGrpSpPr>
        <p:grpSpPr>
          <a:xfrm>
            <a:off x="-48296" y="1962603"/>
            <a:ext cx="7116916" cy="3869905"/>
            <a:chOff x="1839797" y="609628"/>
            <a:chExt cx="7395622" cy="3976577"/>
          </a:xfrm>
        </p:grpSpPr>
        <p:pic>
          <p:nvPicPr>
            <p:cNvPr id="3" name="Imagen 2">
              <a:extLst>
                <a:ext uri="{FF2B5EF4-FFF2-40B4-BE49-F238E27FC236}">
                  <a16:creationId xmlns:a16="http://schemas.microsoft.com/office/drawing/2014/main" id="{606AE40A-C1FF-90A0-0D32-4965EBD070FF}"/>
                </a:ext>
              </a:extLst>
            </p:cNvPr>
            <p:cNvPicPr>
              <a:picLocks noChangeAspect="1"/>
            </p:cNvPicPr>
            <p:nvPr/>
          </p:nvPicPr>
          <p:blipFill rotWithShape="1">
            <a:blip r:embed="rId2"/>
            <a:srcRect t="3201" b="5512"/>
            <a:stretch/>
          </p:blipFill>
          <p:spPr>
            <a:xfrm>
              <a:off x="2988432" y="609628"/>
              <a:ext cx="4425034" cy="3976577"/>
            </a:xfrm>
            <a:prstGeom prst="rect">
              <a:avLst/>
            </a:prstGeom>
          </p:spPr>
        </p:pic>
        <p:sp>
          <p:nvSpPr>
            <p:cNvPr id="4" name="CuadroTexto 3">
              <a:extLst>
                <a:ext uri="{FF2B5EF4-FFF2-40B4-BE49-F238E27FC236}">
                  <a16:creationId xmlns:a16="http://schemas.microsoft.com/office/drawing/2014/main" id="{52D454E5-EA6B-ED6A-8ECB-CB67170F5E1F}"/>
                </a:ext>
              </a:extLst>
            </p:cNvPr>
            <p:cNvSpPr txBox="1"/>
            <p:nvPr/>
          </p:nvSpPr>
          <p:spPr>
            <a:xfrm>
              <a:off x="2326833" y="2951232"/>
              <a:ext cx="1283234" cy="276999"/>
            </a:xfrm>
            <a:prstGeom prst="rect">
              <a:avLst/>
            </a:prstGeom>
            <a:noFill/>
          </p:spPr>
          <p:txBody>
            <a:bodyPr wrap="square" rtlCol="0">
              <a:spAutoFit/>
            </a:bodyPr>
            <a:lstStyle/>
            <a:p>
              <a:pPr algn="r"/>
              <a:r>
                <a:rPr lang="es-EC" sz="1200" dirty="0">
                  <a:solidFill>
                    <a:schemeClr val="tx2"/>
                  </a:solidFill>
                </a:rPr>
                <a:t>Empresas</a:t>
              </a:r>
            </a:p>
          </p:txBody>
        </p:sp>
        <p:sp>
          <p:nvSpPr>
            <p:cNvPr id="13" name="CuadroTexto 12">
              <a:extLst>
                <a:ext uri="{FF2B5EF4-FFF2-40B4-BE49-F238E27FC236}">
                  <a16:creationId xmlns:a16="http://schemas.microsoft.com/office/drawing/2014/main" id="{B9A9FD77-794F-9955-0369-5EC3DFCFFCAC}"/>
                </a:ext>
              </a:extLst>
            </p:cNvPr>
            <p:cNvSpPr txBox="1"/>
            <p:nvPr/>
          </p:nvSpPr>
          <p:spPr>
            <a:xfrm>
              <a:off x="6729628" y="2397207"/>
              <a:ext cx="2227086" cy="276999"/>
            </a:xfrm>
            <a:prstGeom prst="rect">
              <a:avLst/>
            </a:prstGeom>
            <a:noFill/>
          </p:spPr>
          <p:txBody>
            <a:bodyPr wrap="square" rtlCol="0">
              <a:spAutoFit/>
            </a:bodyPr>
            <a:lstStyle/>
            <a:p>
              <a:r>
                <a:rPr lang="es-EC" sz="1200" dirty="0">
                  <a:solidFill>
                    <a:schemeClr val="tx2"/>
                  </a:solidFill>
                </a:rPr>
                <a:t>Gobierno Nacional y Seccional</a:t>
              </a:r>
            </a:p>
          </p:txBody>
        </p:sp>
        <p:sp>
          <p:nvSpPr>
            <p:cNvPr id="14" name="CuadroTexto 13">
              <a:extLst>
                <a:ext uri="{FF2B5EF4-FFF2-40B4-BE49-F238E27FC236}">
                  <a16:creationId xmlns:a16="http://schemas.microsoft.com/office/drawing/2014/main" id="{2939E3A7-CCC2-57E0-ED17-50B408A63625}"/>
                </a:ext>
              </a:extLst>
            </p:cNvPr>
            <p:cNvSpPr txBox="1"/>
            <p:nvPr/>
          </p:nvSpPr>
          <p:spPr>
            <a:xfrm>
              <a:off x="2557275" y="3406299"/>
              <a:ext cx="1461246" cy="276999"/>
            </a:xfrm>
            <a:prstGeom prst="rect">
              <a:avLst/>
            </a:prstGeom>
            <a:noFill/>
          </p:spPr>
          <p:txBody>
            <a:bodyPr wrap="square" rtlCol="0">
              <a:spAutoFit/>
            </a:bodyPr>
            <a:lstStyle/>
            <a:p>
              <a:pPr algn="r"/>
              <a:r>
                <a:rPr lang="es-EC" sz="1200" dirty="0">
                  <a:solidFill>
                    <a:schemeClr val="tx2"/>
                  </a:solidFill>
                </a:rPr>
                <a:t>Universidades</a:t>
              </a:r>
            </a:p>
          </p:txBody>
        </p:sp>
        <p:sp>
          <p:nvSpPr>
            <p:cNvPr id="15" name="CuadroTexto 14">
              <a:extLst>
                <a:ext uri="{FF2B5EF4-FFF2-40B4-BE49-F238E27FC236}">
                  <a16:creationId xmlns:a16="http://schemas.microsoft.com/office/drawing/2014/main" id="{E9A07254-301D-117A-AC27-03CA16702C93}"/>
                </a:ext>
              </a:extLst>
            </p:cNvPr>
            <p:cNvSpPr txBox="1"/>
            <p:nvPr/>
          </p:nvSpPr>
          <p:spPr>
            <a:xfrm>
              <a:off x="1839797" y="2366661"/>
              <a:ext cx="1838673" cy="461665"/>
            </a:xfrm>
            <a:prstGeom prst="rect">
              <a:avLst/>
            </a:prstGeom>
            <a:noFill/>
          </p:spPr>
          <p:txBody>
            <a:bodyPr wrap="square" rtlCol="0">
              <a:spAutoFit/>
            </a:bodyPr>
            <a:lstStyle/>
            <a:p>
              <a:pPr algn="r"/>
              <a:r>
                <a:rPr lang="es-EC" sz="1200" dirty="0">
                  <a:solidFill>
                    <a:schemeClr val="tx2"/>
                  </a:solidFill>
                </a:rPr>
                <a:t>Centros de Investigación </a:t>
              </a:r>
            </a:p>
            <a:p>
              <a:pPr algn="r"/>
              <a:r>
                <a:rPr lang="es-EC" sz="1200" dirty="0">
                  <a:solidFill>
                    <a:schemeClr val="tx2"/>
                  </a:solidFill>
                </a:rPr>
                <a:t>e Innovación</a:t>
              </a:r>
            </a:p>
          </p:txBody>
        </p:sp>
        <p:sp>
          <p:nvSpPr>
            <p:cNvPr id="16" name="CuadroTexto 15">
              <a:extLst>
                <a:ext uri="{FF2B5EF4-FFF2-40B4-BE49-F238E27FC236}">
                  <a16:creationId xmlns:a16="http://schemas.microsoft.com/office/drawing/2014/main" id="{11CF6EA9-BF5A-02E9-81E9-C7424C534709}"/>
                </a:ext>
              </a:extLst>
            </p:cNvPr>
            <p:cNvSpPr txBox="1"/>
            <p:nvPr/>
          </p:nvSpPr>
          <p:spPr>
            <a:xfrm>
              <a:off x="6561775" y="1722894"/>
              <a:ext cx="1461246" cy="276999"/>
            </a:xfrm>
            <a:prstGeom prst="rect">
              <a:avLst/>
            </a:prstGeom>
            <a:noFill/>
          </p:spPr>
          <p:txBody>
            <a:bodyPr wrap="square" rtlCol="0">
              <a:spAutoFit/>
            </a:bodyPr>
            <a:lstStyle/>
            <a:p>
              <a:r>
                <a:rPr lang="es-EC" sz="1200" dirty="0">
                  <a:solidFill>
                    <a:schemeClr val="tx2"/>
                  </a:solidFill>
                </a:rPr>
                <a:t>Gremios</a:t>
              </a:r>
            </a:p>
          </p:txBody>
        </p:sp>
        <p:sp>
          <p:nvSpPr>
            <p:cNvPr id="17" name="CuadroTexto 16">
              <a:extLst>
                <a:ext uri="{FF2B5EF4-FFF2-40B4-BE49-F238E27FC236}">
                  <a16:creationId xmlns:a16="http://schemas.microsoft.com/office/drawing/2014/main" id="{1F60EA20-8400-46D5-E600-F122BBE4B8F5}"/>
                </a:ext>
              </a:extLst>
            </p:cNvPr>
            <p:cNvSpPr txBox="1"/>
            <p:nvPr/>
          </p:nvSpPr>
          <p:spPr>
            <a:xfrm>
              <a:off x="7008332" y="2952293"/>
              <a:ext cx="2227087" cy="276999"/>
            </a:xfrm>
            <a:prstGeom prst="rect">
              <a:avLst/>
            </a:prstGeom>
            <a:noFill/>
          </p:spPr>
          <p:txBody>
            <a:bodyPr wrap="square" rtlCol="0">
              <a:spAutoFit/>
            </a:bodyPr>
            <a:lstStyle/>
            <a:p>
              <a:r>
                <a:rPr lang="es-EC" sz="1200" dirty="0">
                  <a:solidFill>
                    <a:schemeClr val="tx2"/>
                  </a:solidFill>
                </a:rPr>
                <a:t>Empresas Tecnológicas</a:t>
              </a:r>
            </a:p>
          </p:txBody>
        </p:sp>
        <p:sp>
          <p:nvSpPr>
            <p:cNvPr id="18" name="CuadroTexto 17">
              <a:extLst>
                <a:ext uri="{FF2B5EF4-FFF2-40B4-BE49-F238E27FC236}">
                  <a16:creationId xmlns:a16="http://schemas.microsoft.com/office/drawing/2014/main" id="{3B6A3D0E-999A-5D75-6B6A-6DC76F68B134}"/>
                </a:ext>
              </a:extLst>
            </p:cNvPr>
            <p:cNvSpPr txBox="1"/>
            <p:nvPr/>
          </p:nvSpPr>
          <p:spPr>
            <a:xfrm>
              <a:off x="2444967" y="825607"/>
              <a:ext cx="1461246" cy="461665"/>
            </a:xfrm>
            <a:prstGeom prst="rect">
              <a:avLst/>
            </a:prstGeom>
            <a:noFill/>
          </p:spPr>
          <p:txBody>
            <a:bodyPr wrap="square" rtlCol="0">
              <a:spAutoFit/>
            </a:bodyPr>
            <a:lstStyle/>
            <a:p>
              <a:pPr algn="r"/>
              <a:r>
                <a:rPr lang="es-EC" sz="1200" dirty="0">
                  <a:solidFill>
                    <a:schemeClr val="tx2"/>
                  </a:solidFill>
                </a:rPr>
                <a:t>Clústeres Empresariales</a:t>
              </a:r>
            </a:p>
          </p:txBody>
        </p:sp>
        <p:sp>
          <p:nvSpPr>
            <p:cNvPr id="19" name="CuadroTexto 18">
              <a:extLst>
                <a:ext uri="{FF2B5EF4-FFF2-40B4-BE49-F238E27FC236}">
                  <a16:creationId xmlns:a16="http://schemas.microsoft.com/office/drawing/2014/main" id="{A3E0949E-A4CE-44CE-BE1B-CBE5A4E1CD01}"/>
                </a:ext>
              </a:extLst>
            </p:cNvPr>
            <p:cNvSpPr txBox="1"/>
            <p:nvPr/>
          </p:nvSpPr>
          <p:spPr>
            <a:xfrm>
              <a:off x="6730016" y="3531368"/>
              <a:ext cx="1461246" cy="276999"/>
            </a:xfrm>
            <a:prstGeom prst="rect">
              <a:avLst/>
            </a:prstGeom>
            <a:noFill/>
          </p:spPr>
          <p:txBody>
            <a:bodyPr wrap="square" rtlCol="0">
              <a:spAutoFit/>
            </a:bodyPr>
            <a:lstStyle/>
            <a:p>
              <a:r>
                <a:rPr lang="es-EC" sz="1200" dirty="0">
                  <a:solidFill>
                    <a:schemeClr val="tx2"/>
                  </a:solidFill>
                </a:rPr>
                <a:t>Cooperación</a:t>
              </a:r>
            </a:p>
          </p:txBody>
        </p:sp>
        <p:sp>
          <p:nvSpPr>
            <p:cNvPr id="20" name="CuadroTexto 19">
              <a:extLst>
                <a:ext uri="{FF2B5EF4-FFF2-40B4-BE49-F238E27FC236}">
                  <a16:creationId xmlns:a16="http://schemas.microsoft.com/office/drawing/2014/main" id="{E317ECE0-5849-6CB0-4FE4-E95D9376AC81}"/>
                </a:ext>
              </a:extLst>
            </p:cNvPr>
            <p:cNvSpPr txBox="1"/>
            <p:nvPr/>
          </p:nvSpPr>
          <p:spPr>
            <a:xfrm>
              <a:off x="2227268" y="1608836"/>
              <a:ext cx="1461246" cy="338554"/>
            </a:xfrm>
            <a:prstGeom prst="rect">
              <a:avLst/>
            </a:prstGeom>
            <a:noFill/>
          </p:spPr>
          <p:txBody>
            <a:bodyPr wrap="square" rtlCol="0">
              <a:spAutoFit/>
            </a:bodyPr>
            <a:lstStyle/>
            <a:p>
              <a:r>
                <a:rPr lang="es-EC" sz="1600" b="1" dirty="0">
                  <a:solidFill>
                    <a:schemeClr val="tx2"/>
                  </a:solidFill>
                </a:rPr>
                <a:t>creatividad</a:t>
              </a:r>
            </a:p>
          </p:txBody>
        </p:sp>
        <p:sp>
          <p:nvSpPr>
            <p:cNvPr id="21" name="CuadroTexto 20">
              <a:extLst>
                <a:ext uri="{FF2B5EF4-FFF2-40B4-BE49-F238E27FC236}">
                  <a16:creationId xmlns:a16="http://schemas.microsoft.com/office/drawing/2014/main" id="{1941B2CE-1C9A-445E-7852-D3AF68519548}"/>
                </a:ext>
              </a:extLst>
            </p:cNvPr>
            <p:cNvSpPr txBox="1"/>
            <p:nvPr/>
          </p:nvSpPr>
          <p:spPr>
            <a:xfrm>
              <a:off x="5764370" y="4065155"/>
              <a:ext cx="3056055" cy="338554"/>
            </a:xfrm>
            <a:prstGeom prst="rect">
              <a:avLst/>
            </a:prstGeom>
            <a:noFill/>
          </p:spPr>
          <p:txBody>
            <a:bodyPr wrap="square" rtlCol="0">
              <a:spAutoFit/>
            </a:bodyPr>
            <a:lstStyle/>
            <a:p>
              <a:pPr lvl="0"/>
              <a:r>
                <a:rPr lang="es-EC" sz="1600" b="1" dirty="0">
                  <a:solidFill>
                    <a:schemeClr val="tx2"/>
                  </a:solidFill>
                </a:rPr>
                <a:t>Emprendimientos innovadores</a:t>
              </a:r>
            </a:p>
          </p:txBody>
        </p:sp>
      </p:grpSp>
      <p:sp>
        <p:nvSpPr>
          <p:cNvPr id="22" name="CuadroTexto 9">
            <a:extLst>
              <a:ext uri="{FF2B5EF4-FFF2-40B4-BE49-F238E27FC236}">
                <a16:creationId xmlns:a16="http://schemas.microsoft.com/office/drawing/2014/main" id="{FFC491C1-7A70-984D-5F59-14F9C3C67AB2}"/>
              </a:ext>
            </a:extLst>
          </p:cNvPr>
          <p:cNvSpPr txBox="1"/>
          <p:nvPr/>
        </p:nvSpPr>
        <p:spPr>
          <a:xfrm>
            <a:off x="980918" y="162707"/>
            <a:ext cx="7911101" cy="1006879"/>
          </a:xfrm>
          <a:prstGeom prst="rect">
            <a:avLst/>
          </a:prstGeom>
          <a:noFill/>
        </p:spPr>
        <p:txBody>
          <a:bodyPr wrap="square" lIns="91440" tIns="45720" rIns="91440" bIns="45720" anchor="t">
            <a:spAutoFit/>
          </a:bodyPr>
          <a:lstStyle/>
          <a:p>
            <a:pPr marL="457200" algn="ctr">
              <a:lnSpc>
                <a:spcPct val="107000"/>
              </a:lnSpc>
              <a:spcAft>
                <a:spcPts val="800"/>
              </a:spcAft>
            </a:pPr>
            <a:r>
              <a:rPr lang="es-ES" sz="2800" b="1" dirty="0">
                <a:solidFill>
                  <a:srgbClr val="601B50"/>
                </a:solidFill>
                <a:latin typeface="Nunito" pitchFamily="2" charset="0"/>
              </a:rPr>
              <a:t>¿Por qué el IQ es un proyecto estrat</a:t>
            </a:r>
            <a:r>
              <a:rPr lang="es-EC" sz="2800" b="1" dirty="0" err="1">
                <a:solidFill>
                  <a:srgbClr val="601B50"/>
                </a:solidFill>
                <a:latin typeface="Nunito" pitchFamily="2" charset="0"/>
              </a:rPr>
              <a:t>égico</a:t>
            </a:r>
            <a:r>
              <a:rPr lang="es-EC" sz="2800" b="1" dirty="0">
                <a:solidFill>
                  <a:srgbClr val="601B50"/>
                </a:solidFill>
                <a:latin typeface="Nunito" pitchFamily="2" charset="0"/>
              </a:rPr>
              <a:t> para el DMQ?</a:t>
            </a:r>
            <a:endParaRPr lang="es-ES" sz="2800" b="1" dirty="0">
              <a:solidFill>
                <a:srgbClr val="601B50"/>
              </a:solidFill>
              <a:latin typeface="Nunito" pitchFamily="2" charset="0"/>
            </a:endParaRPr>
          </a:p>
        </p:txBody>
      </p:sp>
      <p:pic>
        <p:nvPicPr>
          <p:cNvPr id="23" name="Imagen 22">
            <a:extLst>
              <a:ext uri="{FF2B5EF4-FFF2-40B4-BE49-F238E27FC236}">
                <a16:creationId xmlns:a16="http://schemas.microsoft.com/office/drawing/2014/main" id="{11A2B0AD-FC20-77B5-F9D5-850EB7FB443B}"/>
              </a:ext>
            </a:extLst>
          </p:cNvPr>
          <p:cNvPicPr>
            <a:picLocks noChangeAspect="1"/>
          </p:cNvPicPr>
          <p:nvPr/>
        </p:nvPicPr>
        <p:blipFill>
          <a:blip r:embed="rId3"/>
          <a:stretch>
            <a:fillRect/>
          </a:stretch>
        </p:blipFill>
        <p:spPr>
          <a:xfrm>
            <a:off x="9388764" y="-11942"/>
            <a:ext cx="2803236" cy="1181528"/>
          </a:xfrm>
          <a:prstGeom prst="rect">
            <a:avLst/>
          </a:prstGeom>
        </p:spPr>
      </p:pic>
      <p:sp>
        <p:nvSpPr>
          <p:cNvPr id="25" name="CuadroTexto 24">
            <a:extLst>
              <a:ext uri="{FF2B5EF4-FFF2-40B4-BE49-F238E27FC236}">
                <a16:creationId xmlns:a16="http://schemas.microsoft.com/office/drawing/2014/main" id="{1B648B96-A2A8-5037-7EF5-D56BFC803A4B}"/>
              </a:ext>
            </a:extLst>
          </p:cNvPr>
          <p:cNvSpPr txBox="1"/>
          <p:nvPr/>
        </p:nvSpPr>
        <p:spPr>
          <a:xfrm>
            <a:off x="5320139" y="1654827"/>
            <a:ext cx="6097712" cy="615553"/>
          </a:xfrm>
          <a:prstGeom prst="rect">
            <a:avLst/>
          </a:prstGeom>
          <a:noFill/>
        </p:spPr>
        <p:txBody>
          <a:bodyPr wrap="square">
            <a:spAutoFit/>
          </a:bodyPr>
          <a:lstStyle/>
          <a:p>
            <a:pPr lvl="0" rtl="0"/>
            <a:r>
              <a:rPr lang="es-ES" sz="1700" dirty="0">
                <a:solidFill>
                  <a:schemeClr val="tx1"/>
                </a:solidFill>
                <a:latin typeface="RNS Sanz Normal"/>
              </a:rPr>
              <a:t>1. Para ser una ciudad competitiva, </a:t>
            </a:r>
            <a:r>
              <a:rPr lang="es-ES" sz="1700" dirty="0">
                <a:latin typeface="RNS Sanz Normal"/>
              </a:rPr>
              <a:t>Quito debe apostar por el </a:t>
            </a:r>
            <a:r>
              <a:rPr lang="es-ES" sz="1700" dirty="0">
                <a:solidFill>
                  <a:schemeClr val="tx1"/>
                </a:solidFill>
                <a:latin typeface="RNS Sanz Normal"/>
              </a:rPr>
              <a:t>conocimiento aplicado.</a:t>
            </a:r>
          </a:p>
        </p:txBody>
      </p:sp>
      <p:sp>
        <p:nvSpPr>
          <p:cNvPr id="27" name="CuadroTexto 26">
            <a:extLst>
              <a:ext uri="{FF2B5EF4-FFF2-40B4-BE49-F238E27FC236}">
                <a16:creationId xmlns:a16="http://schemas.microsoft.com/office/drawing/2014/main" id="{F25EE1B2-9E40-0257-2281-AD8DE1B0B176}"/>
              </a:ext>
            </a:extLst>
          </p:cNvPr>
          <p:cNvSpPr txBox="1"/>
          <p:nvPr/>
        </p:nvSpPr>
        <p:spPr>
          <a:xfrm>
            <a:off x="7068620" y="2598003"/>
            <a:ext cx="5068255" cy="1400383"/>
          </a:xfrm>
          <a:prstGeom prst="rect">
            <a:avLst/>
          </a:prstGeom>
          <a:noFill/>
        </p:spPr>
        <p:txBody>
          <a:bodyPr wrap="square">
            <a:spAutoFit/>
          </a:bodyPr>
          <a:lstStyle/>
          <a:p>
            <a:r>
              <a:rPr lang="es-EC" sz="1700" dirty="0">
                <a:effectLst/>
                <a:latin typeface="Calibri" panose="020F0502020204030204" pitchFamily="34" charset="0"/>
                <a:ea typeface="Calibri" panose="020F0502020204030204" pitchFamily="34" charset="0"/>
                <a:cs typeface="Times New Roman" panose="02020603050405020304" pitchFamily="18" charset="0"/>
              </a:rPr>
              <a:t>2. Quito contará con un espacio que promueva la creatividad, el emprendimiento </a:t>
            </a:r>
            <a:r>
              <a:rPr lang="es-EC" sz="1700" u="sng" dirty="0">
                <a:effectLst/>
                <a:latin typeface="Calibri" panose="020F0502020204030204" pitchFamily="34" charset="0"/>
                <a:ea typeface="Calibri" panose="020F0502020204030204" pitchFamily="34" charset="0"/>
                <a:cs typeface="Times New Roman" panose="02020603050405020304" pitchFamily="18" charset="0"/>
              </a:rPr>
              <a:t>innovador</a:t>
            </a:r>
            <a:r>
              <a:rPr lang="es-EC" sz="1700" dirty="0">
                <a:effectLst/>
                <a:latin typeface="Calibri" panose="020F0502020204030204" pitchFamily="34" charset="0"/>
                <a:ea typeface="Calibri" panose="020F0502020204030204" pitchFamily="34" charset="0"/>
                <a:cs typeface="Times New Roman" panose="02020603050405020304" pitchFamily="18" charset="0"/>
              </a:rPr>
              <a:t>, las políticas públicas que impulsen la I+D+i, en un contexto en el que primen las definiciones en torno a una estrategia de especialización inteligente de la ciudad. </a:t>
            </a:r>
          </a:p>
        </p:txBody>
      </p:sp>
      <p:sp>
        <p:nvSpPr>
          <p:cNvPr id="29" name="CuadroTexto 28">
            <a:extLst>
              <a:ext uri="{FF2B5EF4-FFF2-40B4-BE49-F238E27FC236}">
                <a16:creationId xmlns:a16="http://schemas.microsoft.com/office/drawing/2014/main" id="{F7C93321-57BA-DB0B-C29D-2E6B6B8B7ADC}"/>
              </a:ext>
            </a:extLst>
          </p:cNvPr>
          <p:cNvSpPr txBox="1"/>
          <p:nvPr/>
        </p:nvSpPr>
        <p:spPr>
          <a:xfrm>
            <a:off x="7040499" y="4510079"/>
            <a:ext cx="4957561" cy="1923604"/>
          </a:xfrm>
          <a:prstGeom prst="rect">
            <a:avLst/>
          </a:prstGeom>
          <a:noFill/>
        </p:spPr>
        <p:txBody>
          <a:bodyPr wrap="square">
            <a:spAutoFit/>
          </a:bodyPr>
          <a:lstStyle/>
          <a:p>
            <a:r>
              <a:rPr lang="es-EC" sz="1700" dirty="0">
                <a:latin typeface="Calibri" panose="020F0502020204030204" pitchFamily="34" charset="0"/>
                <a:ea typeface="Calibri" panose="020F0502020204030204" pitchFamily="34" charset="0"/>
                <a:cs typeface="Times New Roman" panose="02020603050405020304" pitchFamily="18" charset="0"/>
              </a:rPr>
              <a:t>3. El </a:t>
            </a:r>
            <a:r>
              <a:rPr lang="es-EC" sz="1700" dirty="0" err="1">
                <a:latin typeface="Calibri" panose="020F0502020204030204" pitchFamily="34" charset="0"/>
                <a:ea typeface="Calibri" panose="020F0502020204030204" pitchFamily="34" charset="0"/>
                <a:cs typeface="Times New Roman" panose="02020603050405020304" pitchFamily="18" charset="0"/>
              </a:rPr>
              <a:t>iQ</a:t>
            </a:r>
            <a:r>
              <a:rPr lang="es-EC" sz="1700" dirty="0">
                <a:latin typeface="Calibri" panose="020F0502020204030204" pitchFamily="34" charset="0"/>
                <a:ea typeface="Calibri" panose="020F0502020204030204" pitchFamily="34" charset="0"/>
                <a:cs typeface="Times New Roman" panose="02020603050405020304" pitchFamily="18" charset="0"/>
              </a:rPr>
              <a:t> contará con</a:t>
            </a:r>
            <a:r>
              <a:rPr lang="es-EC" sz="1700" dirty="0">
                <a:effectLst/>
                <a:latin typeface="Calibri" panose="020F0502020204030204" pitchFamily="34" charset="0"/>
                <a:ea typeface="Calibri" panose="020F0502020204030204" pitchFamily="34" charset="0"/>
                <a:cs typeface="Times New Roman" panose="02020603050405020304" pitchFamily="18" charset="0"/>
              </a:rPr>
              <a:t> espacios físicos de trabajo y colaborativos funcionales para emprendedores y MiPymes, para prototipado, para conexión internacional, para la vinculación y relacionamiento institucional para promover la innovación y transferencia de tecnologías entre academia e industria; entre otros</a:t>
            </a:r>
            <a:endParaRPr lang="es-EC" sz="1700" dirty="0"/>
          </a:p>
        </p:txBody>
      </p:sp>
      <p:sp>
        <p:nvSpPr>
          <p:cNvPr id="33" name="CuadroTexto 32">
            <a:extLst>
              <a:ext uri="{FF2B5EF4-FFF2-40B4-BE49-F238E27FC236}">
                <a16:creationId xmlns:a16="http://schemas.microsoft.com/office/drawing/2014/main" id="{B4EA63FD-73E5-1E69-8121-44A5B43750F4}"/>
              </a:ext>
            </a:extLst>
          </p:cNvPr>
          <p:cNvSpPr txBox="1"/>
          <p:nvPr/>
        </p:nvSpPr>
        <p:spPr>
          <a:xfrm>
            <a:off x="871869" y="5172226"/>
            <a:ext cx="1520845" cy="276999"/>
          </a:xfrm>
          <a:prstGeom prst="rect">
            <a:avLst/>
          </a:prstGeom>
          <a:noFill/>
        </p:spPr>
        <p:txBody>
          <a:bodyPr wrap="square">
            <a:spAutoFit/>
          </a:bodyPr>
          <a:lstStyle/>
          <a:p>
            <a:pPr algn="r"/>
            <a:r>
              <a:rPr lang="es-EC" sz="1200" dirty="0">
                <a:solidFill>
                  <a:schemeClr val="tx2"/>
                </a:solidFill>
              </a:rPr>
              <a:t>Sociedad civil</a:t>
            </a:r>
          </a:p>
        </p:txBody>
      </p:sp>
    </p:spTree>
    <p:extLst>
      <p:ext uri="{BB962C8B-B14F-4D97-AF65-F5344CB8AC3E}">
        <p14:creationId xmlns:p14="http://schemas.microsoft.com/office/powerpoint/2010/main" val="1125596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579E4CAF-D60B-0A3F-1F7A-9CB483DDE6D8}"/>
              </a:ext>
            </a:extLst>
          </p:cNvPr>
          <p:cNvGraphicFramePr/>
          <p:nvPr>
            <p:extLst>
              <p:ext uri="{D42A27DB-BD31-4B8C-83A1-F6EECF244321}">
                <p14:modId xmlns:p14="http://schemas.microsoft.com/office/powerpoint/2010/main" val="496115137"/>
              </p:ext>
            </p:extLst>
          </p:nvPr>
        </p:nvGraphicFramePr>
        <p:xfrm>
          <a:off x="195713" y="4479533"/>
          <a:ext cx="11800553" cy="21399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Content Placeholder 4" descr="Shape&#10;&#10;Description automatically generated">
            <a:extLst>
              <a:ext uri="{FF2B5EF4-FFF2-40B4-BE49-F238E27FC236}">
                <a16:creationId xmlns:a16="http://schemas.microsoft.com/office/drawing/2014/main" id="{19BA9DBF-7DD9-521F-32D1-6A49C3B47F21}"/>
              </a:ext>
            </a:extLst>
          </p:cNvPr>
          <p:cNvPicPr>
            <a:picLocks noGrp="1" noChangeAspect="1"/>
          </p:cNvPicPr>
          <p:nvPr>
            <p:ph idx="1"/>
          </p:nvPr>
        </p:nvPicPr>
        <p:blipFill rotWithShape="1">
          <a:blip r:embed="rId8"/>
          <a:srcRect t="1" b="72772"/>
          <a:stretch/>
        </p:blipFill>
        <p:spPr>
          <a:xfrm>
            <a:off x="20" y="1282"/>
            <a:ext cx="12191980" cy="1867275"/>
          </a:xfrm>
          <a:prstGeom prst="rect">
            <a:avLst/>
          </a:prstGeom>
        </p:spPr>
      </p:pic>
      <p:sp>
        <p:nvSpPr>
          <p:cNvPr id="10" name="CuadroTexto 2">
            <a:extLst>
              <a:ext uri="{FF2B5EF4-FFF2-40B4-BE49-F238E27FC236}">
                <a16:creationId xmlns:a16="http://schemas.microsoft.com/office/drawing/2014/main" id="{DF678DDF-F08E-E28E-DCC2-EB5F85BE5386}"/>
              </a:ext>
            </a:extLst>
          </p:cNvPr>
          <p:cNvSpPr txBox="1"/>
          <p:nvPr/>
        </p:nvSpPr>
        <p:spPr>
          <a:xfrm>
            <a:off x="2487374" y="629437"/>
            <a:ext cx="9800517" cy="523220"/>
          </a:xfrm>
          <a:prstGeom prst="rect">
            <a:avLst/>
          </a:prstGeom>
          <a:noFill/>
        </p:spPr>
        <p:txBody>
          <a:bodyPr wrap="square" rtlCol="0">
            <a:spAutoFit/>
          </a:bodyPr>
          <a:lstStyle/>
          <a:p>
            <a:r>
              <a:rPr lang="es-EC" sz="2800" dirty="0">
                <a:solidFill>
                  <a:schemeClr val="bg1"/>
                </a:solidFill>
                <a:latin typeface="Proxima Nova" panose="02000506030000020004" pitchFamily="2" charset="0"/>
              </a:rPr>
              <a:t>Financiamiento y componentes</a:t>
            </a:r>
          </a:p>
        </p:txBody>
      </p:sp>
      <p:grpSp>
        <p:nvGrpSpPr>
          <p:cNvPr id="2" name="Grupo 1">
            <a:extLst>
              <a:ext uri="{FF2B5EF4-FFF2-40B4-BE49-F238E27FC236}">
                <a16:creationId xmlns:a16="http://schemas.microsoft.com/office/drawing/2014/main" id="{60005369-7063-8F91-9379-0209F465E0CD}"/>
              </a:ext>
            </a:extLst>
          </p:cNvPr>
          <p:cNvGrpSpPr/>
          <p:nvPr/>
        </p:nvGrpSpPr>
        <p:grpSpPr>
          <a:xfrm>
            <a:off x="5117693" y="2375946"/>
            <a:ext cx="4539878" cy="1774064"/>
            <a:chOff x="191109" y="1531721"/>
            <a:chExt cx="2675532" cy="501840"/>
          </a:xfrm>
        </p:grpSpPr>
        <p:sp>
          <p:nvSpPr>
            <p:cNvPr id="3" name="Rectángulo: esquinas redondeadas 2">
              <a:extLst>
                <a:ext uri="{FF2B5EF4-FFF2-40B4-BE49-F238E27FC236}">
                  <a16:creationId xmlns:a16="http://schemas.microsoft.com/office/drawing/2014/main" id="{DD2C1F01-A80C-0311-D7DC-B23BDD4C587E}"/>
                </a:ext>
              </a:extLst>
            </p:cNvPr>
            <p:cNvSpPr/>
            <p:nvPr/>
          </p:nvSpPr>
          <p:spPr>
            <a:xfrm>
              <a:off x="191109" y="1531721"/>
              <a:ext cx="2675532" cy="501840"/>
            </a:xfrm>
            <a:prstGeom prst="roundRect">
              <a:avLst/>
            </a:prstGeom>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sp>
        <p:sp>
          <p:nvSpPr>
            <p:cNvPr id="4" name="Rectángulo: esquinas redondeadas 4">
              <a:extLst>
                <a:ext uri="{FF2B5EF4-FFF2-40B4-BE49-F238E27FC236}">
                  <a16:creationId xmlns:a16="http://schemas.microsoft.com/office/drawing/2014/main" id="{02E0F8C1-7B92-54C4-A662-A914D6D99044}"/>
                </a:ext>
              </a:extLst>
            </p:cNvPr>
            <p:cNvSpPr txBox="1"/>
            <p:nvPr/>
          </p:nvSpPr>
          <p:spPr>
            <a:xfrm>
              <a:off x="215607" y="1556219"/>
              <a:ext cx="262653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129" tIns="0" rIns="101129" bIns="0" numCol="1" spcCol="1270" anchor="ctr" anchorCtr="0">
              <a:noAutofit/>
            </a:bodyPr>
            <a:lstStyle/>
            <a:p>
              <a:pPr marL="0" lvl="0" indent="0" algn="ctr" defTabSz="755650">
                <a:lnSpc>
                  <a:spcPct val="90000"/>
                </a:lnSpc>
                <a:spcBef>
                  <a:spcPct val="0"/>
                </a:spcBef>
                <a:spcAft>
                  <a:spcPct val="35000"/>
                </a:spcAft>
                <a:buNone/>
              </a:pPr>
              <a:r>
                <a:rPr lang="en-US" sz="2400" kern="1200" dirty="0">
                  <a:latin typeface="RNS Sanz Normal" pitchFamily="2" charset="77"/>
                </a:rPr>
                <a:t>RECURSOS NO REEMBOLSABLES</a:t>
              </a:r>
            </a:p>
            <a:p>
              <a:pPr algn="ctr" defTabSz="755650">
                <a:lnSpc>
                  <a:spcPct val="90000"/>
                </a:lnSpc>
                <a:spcBef>
                  <a:spcPct val="0"/>
                </a:spcBef>
                <a:spcAft>
                  <a:spcPct val="35000"/>
                </a:spcAft>
              </a:pPr>
              <a:r>
                <a:rPr lang="en-US" sz="2800" dirty="0">
                  <a:latin typeface="RNS Sanz Normal"/>
                </a:rPr>
                <a:t>USD</a:t>
              </a:r>
              <a:r>
                <a:rPr lang="en-US" sz="4000" dirty="0">
                  <a:latin typeface="RNS Sanz Normal"/>
                </a:rPr>
                <a:t> 9M</a:t>
              </a:r>
              <a:r>
                <a:rPr lang="en-US" sz="4000" kern="1200" dirty="0">
                  <a:latin typeface="RNS Sanz Normal"/>
                </a:rPr>
                <a:t> </a:t>
              </a:r>
              <a:r>
                <a:rPr lang="en-US" sz="4000" dirty="0">
                  <a:latin typeface="RNS Sanz Normal"/>
                </a:rPr>
                <a:t> </a:t>
              </a:r>
              <a:endParaRPr lang="en-US" sz="4000" kern="1200" dirty="0">
                <a:latin typeface="RNS Sanz Normal" pitchFamily="2" charset="77"/>
              </a:endParaRPr>
            </a:p>
          </p:txBody>
        </p:sp>
      </p:grpSp>
      <p:pic>
        <p:nvPicPr>
          <p:cNvPr id="7" name="Picture 2" descr="Korea International Cooperation Agency (KOICA) Investor Profile | CAPA">
            <a:extLst>
              <a:ext uri="{FF2B5EF4-FFF2-40B4-BE49-F238E27FC236}">
                <a16:creationId xmlns:a16="http://schemas.microsoft.com/office/drawing/2014/main" id="{D55E535E-9C65-EFEC-E143-22270A1D71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4297" y="2843385"/>
            <a:ext cx="2154989" cy="838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711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descr="Shape&#10;&#10;Description automatically generated">
            <a:extLst>
              <a:ext uri="{FF2B5EF4-FFF2-40B4-BE49-F238E27FC236}">
                <a16:creationId xmlns:a16="http://schemas.microsoft.com/office/drawing/2014/main" id="{25B8A0B6-8B62-5842-0F2A-4013B13ECB90}"/>
              </a:ext>
            </a:extLst>
          </p:cNvPr>
          <p:cNvPicPr>
            <a:picLocks noGrp="1" noChangeAspect="1"/>
          </p:cNvPicPr>
          <p:nvPr>
            <p:ph idx="1"/>
          </p:nvPr>
        </p:nvPicPr>
        <p:blipFill rotWithShape="1">
          <a:blip r:embed="rId3"/>
          <a:srcRect b="19"/>
          <a:stretch/>
        </p:blipFill>
        <p:spPr>
          <a:xfrm>
            <a:off x="20" y="1282"/>
            <a:ext cx="12191980" cy="6856718"/>
          </a:xfrm>
          <a:prstGeom prst="rect">
            <a:avLst/>
          </a:prstGeom>
        </p:spPr>
      </p:pic>
      <p:sp>
        <p:nvSpPr>
          <p:cNvPr id="2" name="Rectángulo 1">
            <a:extLst>
              <a:ext uri="{FF2B5EF4-FFF2-40B4-BE49-F238E27FC236}">
                <a16:creationId xmlns:a16="http://schemas.microsoft.com/office/drawing/2014/main" id="{3CD50673-C811-39C4-A52B-90D62AA2DBA5}"/>
              </a:ext>
            </a:extLst>
          </p:cNvPr>
          <p:cNvSpPr>
            <a:spLocks noGrp="1" noRot="1" noMove="1" noResize="1" noEditPoints="1" noAdjustHandles="1" noChangeArrowheads="1" noChangeShapeType="1"/>
          </p:cNvSpPr>
          <p:nvPr/>
        </p:nvSpPr>
        <p:spPr>
          <a:xfrm>
            <a:off x="1187777" y="3808429"/>
            <a:ext cx="2658359" cy="8578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2">
            <a:extLst>
              <a:ext uri="{FF2B5EF4-FFF2-40B4-BE49-F238E27FC236}">
                <a16:creationId xmlns:a16="http://schemas.microsoft.com/office/drawing/2014/main" id="{C9672DF0-8AFA-6643-D29A-4A4E8871A8EA}"/>
              </a:ext>
            </a:extLst>
          </p:cNvPr>
          <p:cNvSpPr txBox="1"/>
          <p:nvPr/>
        </p:nvSpPr>
        <p:spPr>
          <a:xfrm>
            <a:off x="358645" y="515927"/>
            <a:ext cx="9617174" cy="1077218"/>
          </a:xfrm>
          <a:prstGeom prst="rect">
            <a:avLst/>
          </a:prstGeom>
          <a:noFill/>
        </p:spPr>
        <p:txBody>
          <a:bodyPr wrap="square" rtlCol="0">
            <a:spAutoFit/>
          </a:bodyPr>
          <a:lstStyle/>
          <a:p>
            <a:r>
              <a:rPr lang="es-EC" sz="3600" b="1" dirty="0">
                <a:solidFill>
                  <a:schemeClr val="bg1"/>
                </a:solidFill>
                <a:latin typeface="Proxima Nova" panose="02000506030000020004" pitchFamily="2" charset="0"/>
              </a:rPr>
              <a:t>Descripción del área actual</a:t>
            </a:r>
          </a:p>
          <a:p>
            <a:r>
              <a:rPr lang="es-EC" sz="2800" dirty="0">
                <a:solidFill>
                  <a:schemeClr val="bg1"/>
                </a:solidFill>
                <a:latin typeface="Proxima Nova" panose="02000506030000020004" pitchFamily="2" charset="0"/>
              </a:rPr>
              <a:t>Antiguo Terminal Aéreo</a:t>
            </a:r>
          </a:p>
        </p:txBody>
      </p:sp>
      <p:sp>
        <p:nvSpPr>
          <p:cNvPr id="6" name="CuadroTexto 29">
            <a:extLst>
              <a:ext uri="{FF2B5EF4-FFF2-40B4-BE49-F238E27FC236}">
                <a16:creationId xmlns:a16="http://schemas.microsoft.com/office/drawing/2014/main" id="{1E16FF95-0525-73D5-E7D3-8DD3A8DDDF8E}"/>
              </a:ext>
            </a:extLst>
          </p:cNvPr>
          <p:cNvSpPr txBox="1"/>
          <p:nvPr/>
        </p:nvSpPr>
        <p:spPr>
          <a:xfrm>
            <a:off x="246492" y="2096812"/>
            <a:ext cx="2632906" cy="338554"/>
          </a:xfrm>
          <a:prstGeom prst="rect">
            <a:avLst/>
          </a:prstGeom>
          <a:solidFill>
            <a:srgbClr val="90278B"/>
          </a:solidFill>
        </p:spPr>
        <p:txBody>
          <a:bodyPr wrap="square" lIns="91440" tIns="45720" rIns="91440" bIns="45720" rtlCol="0" anchor="t">
            <a:spAutoFit/>
          </a:bodyPr>
          <a:lstStyle/>
          <a:p>
            <a:r>
              <a:rPr lang="es-EC" sz="1600" dirty="0">
                <a:solidFill>
                  <a:schemeClr val="bg1"/>
                </a:solidFill>
                <a:latin typeface="Nunito"/>
              </a:rPr>
              <a:t>Fachada frontal Modulo 1</a:t>
            </a:r>
            <a:endParaRPr lang="en-US" dirty="0">
              <a:solidFill>
                <a:schemeClr val="bg1"/>
              </a:solidFill>
            </a:endParaRPr>
          </a:p>
        </p:txBody>
      </p:sp>
      <p:pic>
        <p:nvPicPr>
          <p:cNvPr id="13" name="Imagen 10" descr="Tren pasando por un puente&#10;&#10;Descripción generada automáticamente">
            <a:extLst>
              <a:ext uri="{FF2B5EF4-FFF2-40B4-BE49-F238E27FC236}">
                <a16:creationId xmlns:a16="http://schemas.microsoft.com/office/drawing/2014/main" id="{AF57F542-3B67-3606-C40C-0C8BDE5EC89F}"/>
              </a:ext>
            </a:extLst>
          </p:cNvPr>
          <p:cNvPicPr>
            <a:picLocks noChangeAspect="1"/>
          </p:cNvPicPr>
          <p:nvPr/>
        </p:nvPicPr>
        <p:blipFill>
          <a:blip r:embed="rId4"/>
          <a:stretch>
            <a:fillRect/>
          </a:stretch>
        </p:blipFill>
        <p:spPr>
          <a:xfrm>
            <a:off x="250371" y="2439348"/>
            <a:ext cx="5359400" cy="4061867"/>
          </a:xfrm>
          <a:prstGeom prst="rect">
            <a:avLst/>
          </a:prstGeom>
        </p:spPr>
      </p:pic>
      <p:pic>
        <p:nvPicPr>
          <p:cNvPr id="14" name="Imagen 12">
            <a:extLst>
              <a:ext uri="{FF2B5EF4-FFF2-40B4-BE49-F238E27FC236}">
                <a16:creationId xmlns:a16="http://schemas.microsoft.com/office/drawing/2014/main" id="{07D6DF02-6DF4-0F0D-6BFC-474E611966F7}"/>
              </a:ext>
            </a:extLst>
          </p:cNvPr>
          <p:cNvPicPr>
            <a:picLocks noChangeAspect="1"/>
          </p:cNvPicPr>
          <p:nvPr/>
        </p:nvPicPr>
        <p:blipFill>
          <a:blip r:embed="rId5"/>
          <a:stretch>
            <a:fillRect/>
          </a:stretch>
        </p:blipFill>
        <p:spPr>
          <a:xfrm>
            <a:off x="5716209" y="2435378"/>
            <a:ext cx="5364237" cy="4057712"/>
          </a:xfrm>
          <a:prstGeom prst="rect">
            <a:avLst/>
          </a:prstGeom>
        </p:spPr>
      </p:pic>
      <p:sp>
        <p:nvSpPr>
          <p:cNvPr id="15" name="CuadroTexto 29">
            <a:extLst>
              <a:ext uri="{FF2B5EF4-FFF2-40B4-BE49-F238E27FC236}">
                <a16:creationId xmlns:a16="http://schemas.microsoft.com/office/drawing/2014/main" id="{8F504424-4924-D10C-A6D8-F4C094A59B74}"/>
              </a:ext>
            </a:extLst>
          </p:cNvPr>
          <p:cNvSpPr txBox="1"/>
          <p:nvPr/>
        </p:nvSpPr>
        <p:spPr>
          <a:xfrm>
            <a:off x="5721686" y="2092330"/>
            <a:ext cx="3002700" cy="338554"/>
          </a:xfrm>
          <a:prstGeom prst="rect">
            <a:avLst/>
          </a:prstGeom>
          <a:solidFill>
            <a:srgbClr val="90278B"/>
          </a:solidFill>
        </p:spPr>
        <p:txBody>
          <a:bodyPr wrap="square" lIns="91440" tIns="45720" rIns="91440" bIns="45720" rtlCol="0" anchor="t">
            <a:spAutoFit/>
          </a:bodyPr>
          <a:lstStyle/>
          <a:p>
            <a:r>
              <a:rPr lang="es-EC" sz="1600" dirty="0">
                <a:solidFill>
                  <a:schemeClr val="bg1"/>
                </a:solidFill>
                <a:latin typeface="Nunito"/>
              </a:rPr>
              <a:t>Fachada Lateral Modulo 1 y 2</a:t>
            </a:r>
            <a:endParaRPr lang="en-US" dirty="0">
              <a:solidFill>
                <a:schemeClr val="bg1"/>
              </a:solidFill>
            </a:endParaRPr>
          </a:p>
        </p:txBody>
      </p:sp>
    </p:spTree>
    <p:extLst>
      <p:ext uri="{BB962C8B-B14F-4D97-AF65-F5344CB8AC3E}">
        <p14:creationId xmlns:p14="http://schemas.microsoft.com/office/powerpoint/2010/main" val="300065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descr="Shape&#10;&#10;Description automatically generated">
            <a:extLst>
              <a:ext uri="{FF2B5EF4-FFF2-40B4-BE49-F238E27FC236}">
                <a16:creationId xmlns:a16="http://schemas.microsoft.com/office/drawing/2014/main" id="{25B8A0B6-8B62-5842-0F2A-4013B13ECB90}"/>
              </a:ext>
            </a:extLst>
          </p:cNvPr>
          <p:cNvPicPr>
            <a:picLocks noGrp="1" noChangeAspect="1"/>
          </p:cNvPicPr>
          <p:nvPr>
            <p:ph idx="1"/>
          </p:nvPr>
        </p:nvPicPr>
        <p:blipFill rotWithShape="1">
          <a:blip r:embed="rId3"/>
          <a:srcRect b="19"/>
          <a:stretch/>
        </p:blipFill>
        <p:spPr>
          <a:xfrm>
            <a:off x="20" y="1282"/>
            <a:ext cx="12191980" cy="6856718"/>
          </a:xfrm>
          <a:prstGeom prst="rect">
            <a:avLst/>
          </a:prstGeom>
        </p:spPr>
      </p:pic>
      <p:sp>
        <p:nvSpPr>
          <p:cNvPr id="2" name="Rectángulo 1">
            <a:extLst>
              <a:ext uri="{FF2B5EF4-FFF2-40B4-BE49-F238E27FC236}">
                <a16:creationId xmlns:a16="http://schemas.microsoft.com/office/drawing/2014/main" id="{3CD50673-C811-39C4-A52B-90D62AA2DBA5}"/>
              </a:ext>
            </a:extLst>
          </p:cNvPr>
          <p:cNvSpPr>
            <a:spLocks noGrp="1" noRot="1" noMove="1" noResize="1" noEditPoints="1" noAdjustHandles="1" noChangeArrowheads="1" noChangeShapeType="1"/>
          </p:cNvSpPr>
          <p:nvPr/>
        </p:nvSpPr>
        <p:spPr>
          <a:xfrm>
            <a:off x="1187777" y="3808429"/>
            <a:ext cx="2658359" cy="8578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2">
            <a:extLst>
              <a:ext uri="{FF2B5EF4-FFF2-40B4-BE49-F238E27FC236}">
                <a16:creationId xmlns:a16="http://schemas.microsoft.com/office/drawing/2014/main" id="{C9672DF0-8AFA-6643-D29A-4A4E8871A8EA}"/>
              </a:ext>
            </a:extLst>
          </p:cNvPr>
          <p:cNvSpPr txBox="1"/>
          <p:nvPr/>
        </p:nvSpPr>
        <p:spPr>
          <a:xfrm>
            <a:off x="358645" y="515927"/>
            <a:ext cx="9617174" cy="1077218"/>
          </a:xfrm>
          <a:prstGeom prst="rect">
            <a:avLst/>
          </a:prstGeom>
          <a:noFill/>
        </p:spPr>
        <p:txBody>
          <a:bodyPr wrap="square" rtlCol="0">
            <a:spAutoFit/>
          </a:bodyPr>
          <a:lstStyle/>
          <a:p>
            <a:r>
              <a:rPr lang="es-EC" sz="3600" b="1" dirty="0">
                <a:solidFill>
                  <a:schemeClr val="bg1"/>
                </a:solidFill>
                <a:latin typeface="Proxima Nova" panose="02000506030000020004" pitchFamily="2" charset="0"/>
              </a:rPr>
              <a:t>Descripción del Área</a:t>
            </a:r>
          </a:p>
          <a:p>
            <a:r>
              <a:rPr lang="es-EC" sz="2800" dirty="0">
                <a:solidFill>
                  <a:schemeClr val="bg1"/>
                </a:solidFill>
                <a:latin typeface="Proxima Nova" panose="02000506030000020004" pitchFamily="2" charset="0"/>
              </a:rPr>
              <a:t>Antiguo Terminal Aéreo</a:t>
            </a:r>
          </a:p>
        </p:txBody>
      </p:sp>
      <p:sp>
        <p:nvSpPr>
          <p:cNvPr id="5" name="CuadroTexto 29">
            <a:extLst>
              <a:ext uri="{FF2B5EF4-FFF2-40B4-BE49-F238E27FC236}">
                <a16:creationId xmlns:a16="http://schemas.microsoft.com/office/drawing/2014/main" id="{A0ACE03D-EB16-07A0-72B8-956EFFBF9C86}"/>
              </a:ext>
            </a:extLst>
          </p:cNvPr>
          <p:cNvSpPr txBox="1"/>
          <p:nvPr/>
        </p:nvSpPr>
        <p:spPr>
          <a:xfrm>
            <a:off x="301722" y="2133037"/>
            <a:ext cx="2146749" cy="338554"/>
          </a:xfrm>
          <a:prstGeom prst="rect">
            <a:avLst/>
          </a:prstGeom>
          <a:solidFill>
            <a:srgbClr val="90278B"/>
          </a:solidFill>
        </p:spPr>
        <p:txBody>
          <a:bodyPr wrap="square" lIns="91440" tIns="45720" rIns="91440" bIns="45720" rtlCol="0" anchor="t">
            <a:spAutoFit/>
          </a:bodyPr>
          <a:lstStyle/>
          <a:p>
            <a:r>
              <a:rPr lang="es-EC" sz="1600" dirty="0">
                <a:solidFill>
                  <a:schemeClr val="bg1"/>
                </a:solidFill>
                <a:latin typeface="Nunito"/>
              </a:rPr>
              <a:t>Planta baja Módulo 1</a:t>
            </a:r>
            <a:endParaRPr lang="es-EC" sz="1600" dirty="0">
              <a:solidFill>
                <a:schemeClr val="bg1"/>
              </a:solidFill>
              <a:latin typeface="Nunito" pitchFamily="2" charset="0"/>
            </a:endParaRPr>
          </a:p>
        </p:txBody>
      </p:sp>
      <p:pic>
        <p:nvPicPr>
          <p:cNvPr id="7" name="Imagen 7" descr="Imagen que contiene piso, interior, tabla, edificio&#10;&#10;Descripción generada automáticamente">
            <a:extLst>
              <a:ext uri="{FF2B5EF4-FFF2-40B4-BE49-F238E27FC236}">
                <a16:creationId xmlns:a16="http://schemas.microsoft.com/office/drawing/2014/main" id="{87E79044-D73E-7167-4FAF-87E98D4098DD}"/>
              </a:ext>
            </a:extLst>
          </p:cNvPr>
          <p:cNvPicPr>
            <a:picLocks noChangeAspect="1"/>
          </p:cNvPicPr>
          <p:nvPr/>
        </p:nvPicPr>
        <p:blipFill>
          <a:blip r:embed="rId4"/>
          <a:stretch>
            <a:fillRect/>
          </a:stretch>
        </p:blipFill>
        <p:spPr>
          <a:xfrm>
            <a:off x="301722" y="2486666"/>
            <a:ext cx="5113866" cy="3802117"/>
          </a:xfrm>
          <a:prstGeom prst="rect">
            <a:avLst/>
          </a:prstGeom>
        </p:spPr>
      </p:pic>
      <p:sp>
        <p:nvSpPr>
          <p:cNvPr id="8" name="CuadroTexto 7">
            <a:extLst>
              <a:ext uri="{FF2B5EF4-FFF2-40B4-BE49-F238E27FC236}">
                <a16:creationId xmlns:a16="http://schemas.microsoft.com/office/drawing/2014/main" id="{5E842243-B22C-8E5D-4CC4-17E187275621}"/>
              </a:ext>
            </a:extLst>
          </p:cNvPr>
          <p:cNvSpPr txBox="1"/>
          <p:nvPr/>
        </p:nvSpPr>
        <p:spPr>
          <a:xfrm>
            <a:off x="5646496" y="2133037"/>
            <a:ext cx="2146749" cy="338554"/>
          </a:xfrm>
          <a:prstGeom prst="rect">
            <a:avLst/>
          </a:prstGeom>
          <a:solidFill>
            <a:srgbClr val="90278B"/>
          </a:solidFill>
        </p:spPr>
        <p:txBody>
          <a:bodyPr wrap="square" lIns="91440" tIns="45720" rIns="91440" bIns="45720" rtlCol="0" anchor="t">
            <a:spAutoFit/>
          </a:bodyPr>
          <a:lstStyle/>
          <a:p>
            <a:r>
              <a:rPr lang="es-EC" sz="1600" dirty="0">
                <a:solidFill>
                  <a:schemeClr val="bg1"/>
                </a:solidFill>
                <a:latin typeface="Nunito"/>
              </a:rPr>
              <a:t>Planta baja Módulo 2</a:t>
            </a:r>
            <a:endParaRPr lang="es-EC" sz="1600" dirty="0">
              <a:solidFill>
                <a:schemeClr val="bg1"/>
              </a:solidFill>
              <a:latin typeface="Nunito" pitchFamily="2" charset="0"/>
            </a:endParaRPr>
          </a:p>
        </p:txBody>
      </p:sp>
      <p:pic>
        <p:nvPicPr>
          <p:cNvPr id="9" name="Imagen 14" descr="Imagen que contiene piso, interior, edificio, techo&#10;&#10;Descripción generada automáticamente">
            <a:extLst>
              <a:ext uri="{FF2B5EF4-FFF2-40B4-BE49-F238E27FC236}">
                <a16:creationId xmlns:a16="http://schemas.microsoft.com/office/drawing/2014/main" id="{D1806B49-B9F9-7B78-F74B-10CD3D35D54F}"/>
              </a:ext>
            </a:extLst>
          </p:cNvPr>
          <p:cNvPicPr>
            <a:picLocks noChangeAspect="1"/>
          </p:cNvPicPr>
          <p:nvPr/>
        </p:nvPicPr>
        <p:blipFill>
          <a:blip r:embed="rId5"/>
          <a:stretch>
            <a:fillRect/>
          </a:stretch>
        </p:blipFill>
        <p:spPr>
          <a:xfrm>
            <a:off x="5646497" y="2489478"/>
            <a:ext cx="5113866" cy="3843309"/>
          </a:xfrm>
          <a:prstGeom prst="rect">
            <a:avLst/>
          </a:prstGeom>
        </p:spPr>
      </p:pic>
    </p:spTree>
    <p:extLst>
      <p:ext uri="{BB962C8B-B14F-4D97-AF65-F5344CB8AC3E}">
        <p14:creationId xmlns:p14="http://schemas.microsoft.com/office/powerpoint/2010/main" val="342381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hape&#10;&#10;Description automatically generated">
            <a:extLst>
              <a:ext uri="{FF2B5EF4-FFF2-40B4-BE49-F238E27FC236}">
                <a16:creationId xmlns:a16="http://schemas.microsoft.com/office/drawing/2014/main" id="{189E2EFE-CC7F-CE32-4FD1-0F2074D3FB7C}"/>
              </a:ext>
            </a:extLst>
          </p:cNvPr>
          <p:cNvPicPr>
            <a:picLocks noGrp="1" noChangeAspect="1"/>
          </p:cNvPicPr>
          <p:nvPr>
            <p:ph idx="1"/>
          </p:nvPr>
        </p:nvPicPr>
        <p:blipFill rotWithShape="1">
          <a:blip r:embed="rId2"/>
          <a:srcRect b="19"/>
          <a:stretch/>
        </p:blipFill>
        <p:spPr>
          <a:xfrm>
            <a:off x="461292" y="-23312"/>
            <a:ext cx="11436182" cy="6431660"/>
          </a:xfrm>
          <a:prstGeom prst="rect">
            <a:avLst/>
          </a:prstGeom>
        </p:spPr>
      </p:pic>
      <p:sp>
        <p:nvSpPr>
          <p:cNvPr id="8" name="CuadroTexto 7">
            <a:extLst>
              <a:ext uri="{FF2B5EF4-FFF2-40B4-BE49-F238E27FC236}">
                <a16:creationId xmlns:a16="http://schemas.microsoft.com/office/drawing/2014/main" id="{F5BBAC8B-CF7C-F6A8-612B-2A444A505C2D}"/>
              </a:ext>
            </a:extLst>
          </p:cNvPr>
          <p:cNvSpPr txBox="1"/>
          <p:nvPr/>
        </p:nvSpPr>
        <p:spPr>
          <a:xfrm>
            <a:off x="2054832" y="758257"/>
            <a:ext cx="7695344" cy="584775"/>
          </a:xfrm>
          <a:prstGeom prst="rect">
            <a:avLst/>
          </a:prstGeom>
          <a:noFill/>
        </p:spPr>
        <p:txBody>
          <a:bodyPr wrap="square" rtlCol="0">
            <a:spAutoFit/>
          </a:bodyPr>
          <a:lstStyle/>
          <a:p>
            <a:r>
              <a:rPr lang="es-EC" sz="3200" dirty="0">
                <a:solidFill>
                  <a:schemeClr val="bg1"/>
                </a:solidFill>
              </a:rPr>
              <a:t>EL CENTRO DE INNOVACIÓN DE LA CIUDAD</a:t>
            </a:r>
          </a:p>
        </p:txBody>
      </p:sp>
      <p:pic>
        <p:nvPicPr>
          <p:cNvPr id="3" name="Imagen 2">
            <a:extLst>
              <a:ext uri="{FF2B5EF4-FFF2-40B4-BE49-F238E27FC236}">
                <a16:creationId xmlns:a16="http://schemas.microsoft.com/office/drawing/2014/main" id="{94C22A02-BCFA-FA70-F55B-41146AC504E6}"/>
              </a:ext>
            </a:extLst>
          </p:cNvPr>
          <p:cNvPicPr>
            <a:picLocks noChangeAspect="1"/>
          </p:cNvPicPr>
          <p:nvPr/>
        </p:nvPicPr>
        <p:blipFill>
          <a:blip r:embed="rId3"/>
          <a:stretch>
            <a:fillRect/>
          </a:stretch>
        </p:blipFill>
        <p:spPr>
          <a:xfrm>
            <a:off x="2054832" y="1792067"/>
            <a:ext cx="8494420" cy="4778112"/>
          </a:xfrm>
          <a:prstGeom prst="rect">
            <a:avLst/>
          </a:prstGeom>
        </p:spPr>
      </p:pic>
      <p:sp>
        <p:nvSpPr>
          <p:cNvPr id="4" name="AutoShape 2">
            <a:extLst>
              <a:ext uri="{FF2B5EF4-FFF2-40B4-BE49-F238E27FC236}">
                <a16:creationId xmlns:a16="http://schemas.microsoft.com/office/drawing/2014/main" id="{7462A130-CE7B-446B-CF35-231E8031799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7" name="AutoShape 4">
            <a:extLst>
              <a:ext uri="{FF2B5EF4-FFF2-40B4-BE49-F238E27FC236}">
                <a16:creationId xmlns:a16="http://schemas.microsoft.com/office/drawing/2014/main" id="{1B43966B-DF69-E911-CB27-C258330AA15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Tree>
    <p:extLst>
      <p:ext uri="{BB962C8B-B14F-4D97-AF65-F5344CB8AC3E}">
        <p14:creationId xmlns:p14="http://schemas.microsoft.com/office/powerpoint/2010/main" val="418935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agen 1">
            <a:extLst>
              <a:ext uri="{FF2B5EF4-FFF2-40B4-BE49-F238E27FC236}">
                <a16:creationId xmlns:a16="http://schemas.microsoft.com/office/drawing/2014/main" id="{9943EBA6-8930-17F4-B5A8-4004D3607BC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31586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a:extLst>
              <a:ext uri="{FF2B5EF4-FFF2-40B4-BE49-F238E27FC236}">
                <a16:creationId xmlns:a16="http://schemas.microsoft.com/office/drawing/2014/main" id="{16FD7198-CF41-2355-332B-045BB9E2F501}"/>
              </a:ext>
            </a:extLst>
          </p:cNvPr>
          <p:cNvPicPr>
            <a:picLocks noChangeAspect="1"/>
          </p:cNvPicPr>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181306348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7e0a132-d5bc-4e92-9612-f29f13cd1a8d">
      <Terms xmlns="http://schemas.microsoft.com/office/infopath/2007/PartnerControls"/>
    </lcf76f155ced4ddcb4097134ff3c332f>
    <TaxCatchAll xmlns="f8585d77-cb5b-40a2-9c4b-29b7aa4896d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DB826F45034DA74D80239945691F94A3" ma:contentTypeVersion="16" ma:contentTypeDescription="Crear nuevo documento." ma:contentTypeScope="" ma:versionID="6d6febe03c912236a0cfdc31e973bbd3">
  <xsd:schema xmlns:xsd="http://www.w3.org/2001/XMLSchema" xmlns:xs="http://www.w3.org/2001/XMLSchema" xmlns:p="http://schemas.microsoft.com/office/2006/metadata/properties" xmlns:ns2="27e0a132-d5bc-4e92-9612-f29f13cd1a8d" xmlns:ns3="f8585d77-cb5b-40a2-9c4b-29b7aa4896d3" targetNamespace="http://schemas.microsoft.com/office/2006/metadata/properties" ma:root="true" ma:fieldsID="4d7ca99b0ce697b97cae0b5c5fe6b1ce" ns2:_="" ns3:_="">
    <xsd:import namespace="27e0a132-d5bc-4e92-9612-f29f13cd1a8d"/>
    <xsd:import namespace="f8585d77-cb5b-40a2-9c4b-29b7aa4896d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e0a132-d5bc-4e92-9612-f29f13cd1a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Etiquetas de imagen" ma:readOnly="false" ma:fieldId="{5cf76f15-5ced-4ddc-b409-7134ff3c332f}" ma:taxonomyMulti="true" ma:sspId="71712d81-1049-42d3-b20e-dc7420d4eee7"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8585d77-cb5b-40a2-9c4b-29b7aa4896d3"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element name="TaxCatchAll" ma:index="20" nillable="true" ma:displayName="Taxonomy Catch All Column" ma:hidden="true" ma:list="{f1e1f3ba-1a85-4f42-88d3-51536b36ef12}" ma:internalName="TaxCatchAll" ma:showField="CatchAllData" ma:web="f8585d77-cb5b-40a2-9c4b-29b7aa4896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C6ECFD-0B33-4C0D-942C-53C3BF188B13}">
  <ds:schemaRefs>
    <ds:schemaRef ds:uri="http://schemas.microsoft.com/office/2006/documentManagement/types"/>
    <ds:schemaRef ds:uri="http://schemas.microsoft.com/office/2006/metadata/properties"/>
    <ds:schemaRef ds:uri="http://schemas.microsoft.com/office/infopath/2007/PartnerControls"/>
    <ds:schemaRef ds:uri="27e0a132-d5bc-4e92-9612-f29f13cd1a8d"/>
    <ds:schemaRef ds:uri="http://purl.org/dc/dcmitype/"/>
    <ds:schemaRef ds:uri="http://schemas.openxmlformats.org/package/2006/metadata/core-properties"/>
    <ds:schemaRef ds:uri="f8585d77-cb5b-40a2-9c4b-29b7aa4896d3"/>
    <ds:schemaRef ds:uri="http://www.w3.org/XML/1998/namespace"/>
    <ds:schemaRef ds:uri="http://purl.org/dc/terms/"/>
    <ds:schemaRef ds:uri="http://purl.org/dc/elements/1.1/"/>
  </ds:schemaRefs>
</ds:datastoreItem>
</file>

<file path=customXml/itemProps2.xml><?xml version="1.0" encoding="utf-8"?>
<ds:datastoreItem xmlns:ds="http://schemas.openxmlformats.org/officeDocument/2006/customXml" ds:itemID="{C530BBB1-C125-4BF1-8E3C-24552FD65D63}">
  <ds:schemaRefs>
    <ds:schemaRef ds:uri="http://schemas.microsoft.com/sharepoint/v3/contenttype/forms"/>
  </ds:schemaRefs>
</ds:datastoreItem>
</file>

<file path=customXml/itemProps3.xml><?xml version="1.0" encoding="utf-8"?>
<ds:datastoreItem xmlns:ds="http://schemas.openxmlformats.org/officeDocument/2006/customXml" ds:itemID="{FE247301-B825-478D-AA71-8C59A22E89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e0a132-d5bc-4e92-9612-f29f13cd1a8d"/>
    <ds:schemaRef ds:uri="f8585d77-cb5b-40a2-9c4b-29b7aa4896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3659</TotalTime>
  <Words>2341</Words>
  <Application>Microsoft Office PowerPoint</Application>
  <PresentationFormat>Panorámica</PresentationFormat>
  <Paragraphs>113</Paragraphs>
  <Slides>26</Slides>
  <Notes>6</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26</vt:i4>
      </vt:variant>
    </vt:vector>
  </HeadingPairs>
  <TitlesOfParts>
    <vt:vector size="35" baseType="lpstr">
      <vt:lpstr>Arial</vt:lpstr>
      <vt:lpstr>Calibri</vt:lpstr>
      <vt:lpstr>Calibri Light</vt:lpstr>
      <vt:lpstr>Courier New</vt:lpstr>
      <vt:lpstr>Nunito</vt:lpstr>
      <vt:lpstr>Proxima Nova</vt:lpstr>
      <vt:lpstr>RNS Sanz Normal</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SOLICITUD AL CONCEJO METROPOLITANO (Proyecto de Resolución)</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Vanessa Isabel Salvador Vicuña</cp:lastModifiedBy>
  <cp:revision>493</cp:revision>
  <dcterms:created xsi:type="dcterms:W3CDTF">2021-11-17T17:16:06Z</dcterms:created>
  <dcterms:modified xsi:type="dcterms:W3CDTF">2022-12-22T18:19:05Z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0x010100DB826F45034DA74D80239945691F94A3</vt:lpwstr>
  </property>
  <property fmtid="{D5CDD505-2E9C-101B-9397-08002B2CF9AE}" pid="3" name="MediaServiceImageTags">
    <vt:lpwstr/>
  </property>
</Properties>
</file>