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handoutMasterIdLst>
    <p:handoutMasterId r:id="rId17"/>
  </p:handoutMasterIdLst>
  <p:sldIdLst>
    <p:sldId id="256" r:id="rId3"/>
    <p:sldId id="3051" r:id="rId4"/>
    <p:sldId id="261" r:id="rId5"/>
    <p:sldId id="3046" r:id="rId6"/>
    <p:sldId id="3050" r:id="rId7"/>
    <p:sldId id="3048" r:id="rId8"/>
    <p:sldId id="3047" r:id="rId9"/>
    <p:sldId id="262" r:id="rId10"/>
    <p:sldId id="260" r:id="rId11"/>
    <p:sldId id="3052" r:id="rId12"/>
    <p:sldId id="259" r:id="rId13"/>
    <p:sldId id="3053" r:id="rId14"/>
    <p:sldId id="3054" r:id="rId15"/>
  </p:sldIdLst>
  <p:sldSz cx="12192000" cy="685800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5"/>
  </p:normalViewPr>
  <p:slideViewPr>
    <p:cSldViewPr snapToGrid="0" snapToObjects="1">
      <p:cViewPr varScale="1">
        <p:scale>
          <a:sx n="51" d="100"/>
          <a:sy n="51" d="100"/>
        </p:scale>
        <p:origin x="898" y="43"/>
      </p:cViewPr>
      <p:guideLst/>
    </p:cSldViewPr>
  </p:slideViewPr>
  <p:notesTextViewPr>
    <p:cViewPr>
      <p:scale>
        <a:sx n="1" d="1"/>
        <a:sy n="1" d="1"/>
      </p:scale>
      <p:origin x="0" y="0"/>
    </p:cViewPr>
  </p:notesTextViewPr>
  <p:notesViewPr>
    <p:cSldViewPr snapToGrid="0" snapToObjects="1">
      <p:cViewPr varScale="1">
        <p:scale>
          <a:sx n="69" d="100"/>
          <a:sy n="69"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ABF3C07-BB94-7749-E40B-D5D2F1D2FBEB}"/>
              </a:ext>
            </a:extLst>
          </p:cNvPr>
          <p:cNvSpPr>
            <a:spLocks noGrp="1"/>
          </p:cNvSpPr>
          <p:nvPr>
            <p:ph type="hdr" sz="quarter"/>
          </p:nvPr>
        </p:nvSpPr>
        <p:spPr>
          <a:xfrm>
            <a:off x="0" y="0"/>
            <a:ext cx="3043343" cy="467072"/>
          </a:xfrm>
          <a:prstGeom prst="rect">
            <a:avLst/>
          </a:prstGeom>
        </p:spPr>
        <p:txBody>
          <a:bodyPr vert="horz" lIns="91440" tIns="45720" rIns="91440" bIns="45720" rtlCol="0"/>
          <a:lstStyle>
            <a:lvl1pPr algn="l">
              <a:defRPr sz="1200"/>
            </a:lvl1pPr>
          </a:lstStyle>
          <a:p>
            <a:endParaRPr lang="es-419"/>
          </a:p>
        </p:txBody>
      </p:sp>
      <p:sp>
        <p:nvSpPr>
          <p:cNvPr id="3" name="Marcador de fecha 2">
            <a:extLst>
              <a:ext uri="{FF2B5EF4-FFF2-40B4-BE49-F238E27FC236}">
                <a16:creationId xmlns:a16="http://schemas.microsoft.com/office/drawing/2014/main" id="{5DBC910C-47D6-0A1A-4821-BA7993A214FE}"/>
              </a:ext>
            </a:extLst>
          </p:cNvPr>
          <p:cNvSpPr>
            <a:spLocks noGrp="1"/>
          </p:cNvSpPr>
          <p:nvPr>
            <p:ph type="dt" sz="quarter" idx="1"/>
          </p:nvPr>
        </p:nvSpPr>
        <p:spPr>
          <a:xfrm>
            <a:off x="3978132" y="0"/>
            <a:ext cx="3043343" cy="467072"/>
          </a:xfrm>
          <a:prstGeom prst="rect">
            <a:avLst/>
          </a:prstGeom>
        </p:spPr>
        <p:txBody>
          <a:bodyPr vert="horz" lIns="91440" tIns="45720" rIns="91440" bIns="45720" rtlCol="0"/>
          <a:lstStyle>
            <a:lvl1pPr algn="r">
              <a:defRPr sz="1200"/>
            </a:lvl1pPr>
          </a:lstStyle>
          <a:p>
            <a:fld id="{BB5AC6BB-8DC5-4D04-8769-732A079B4939}" type="datetimeFigureOut">
              <a:rPr lang="es-419" smtClean="0"/>
              <a:t>17/8/2022</a:t>
            </a:fld>
            <a:endParaRPr lang="es-419"/>
          </a:p>
        </p:txBody>
      </p:sp>
      <p:sp>
        <p:nvSpPr>
          <p:cNvPr id="4" name="Marcador de pie de página 3">
            <a:extLst>
              <a:ext uri="{FF2B5EF4-FFF2-40B4-BE49-F238E27FC236}">
                <a16:creationId xmlns:a16="http://schemas.microsoft.com/office/drawing/2014/main" id="{7124A217-A21F-E3D1-C3D5-E5E44FFDC590}"/>
              </a:ext>
            </a:extLst>
          </p:cNvPr>
          <p:cNvSpPr>
            <a:spLocks noGrp="1"/>
          </p:cNvSpPr>
          <p:nvPr>
            <p:ph type="ftr" sz="quarter" idx="2"/>
          </p:nvPr>
        </p:nvSpPr>
        <p:spPr>
          <a:xfrm>
            <a:off x="0" y="8842030"/>
            <a:ext cx="3043343" cy="467071"/>
          </a:xfrm>
          <a:prstGeom prst="rect">
            <a:avLst/>
          </a:prstGeom>
        </p:spPr>
        <p:txBody>
          <a:bodyPr vert="horz" lIns="91440" tIns="45720" rIns="91440" bIns="45720" rtlCol="0" anchor="b"/>
          <a:lstStyle>
            <a:lvl1pPr algn="l">
              <a:defRPr sz="1200"/>
            </a:lvl1pPr>
          </a:lstStyle>
          <a:p>
            <a:endParaRPr lang="es-419"/>
          </a:p>
        </p:txBody>
      </p:sp>
      <p:sp>
        <p:nvSpPr>
          <p:cNvPr id="5" name="Marcador de número de diapositiva 4">
            <a:extLst>
              <a:ext uri="{FF2B5EF4-FFF2-40B4-BE49-F238E27FC236}">
                <a16:creationId xmlns:a16="http://schemas.microsoft.com/office/drawing/2014/main" id="{9E7AD6FB-640A-3A7C-9810-5EC646CFF779}"/>
              </a:ext>
            </a:extLst>
          </p:cNvPr>
          <p:cNvSpPr>
            <a:spLocks noGrp="1"/>
          </p:cNvSpPr>
          <p:nvPr>
            <p:ph type="sldNum" sz="quarter" idx="3"/>
          </p:nvPr>
        </p:nvSpPr>
        <p:spPr>
          <a:xfrm>
            <a:off x="3978132" y="8842030"/>
            <a:ext cx="3043343" cy="467071"/>
          </a:xfrm>
          <a:prstGeom prst="rect">
            <a:avLst/>
          </a:prstGeom>
        </p:spPr>
        <p:txBody>
          <a:bodyPr vert="horz" lIns="91440" tIns="45720" rIns="91440" bIns="45720" rtlCol="0" anchor="b"/>
          <a:lstStyle>
            <a:lvl1pPr algn="r">
              <a:defRPr sz="1200"/>
            </a:lvl1pPr>
          </a:lstStyle>
          <a:p>
            <a:fld id="{705C0719-8922-455B-B953-7679D557D8AE}" type="slidenum">
              <a:rPr lang="es-419" smtClean="0"/>
              <a:t>‹Nº›</a:t>
            </a:fld>
            <a:endParaRPr lang="es-419"/>
          </a:p>
        </p:txBody>
      </p:sp>
    </p:spTree>
    <p:extLst>
      <p:ext uri="{BB962C8B-B14F-4D97-AF65-F5344CB8AC3E}">
        <p14:creationId xmlns:p14="http://schemas.microsoft.com/office/powerpoint/2010/main" val="3237162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978132" y="0"/>
            <a:ext cx="3043343" cy="467072"/>
          </a:xfrm>
          <a:prstGeom prst="rect">
            <a:avLst/>
          </a:prstGeom>
        </p:spPr>
        <p:txBody>
          <a:bodyPr vert="horz" lIns="91440" tIns="45720" rIns="91440" bIns="45720" rtlCol="0"/>
          <a:lstStyle>
            <a:lvl1pPr algn="r">
              <a:defRPr sz="1200"/>
            </a:lvl1pPr>
          </a:lstStyle>
          <a:p>
            <a:fld id="{368D808F-9188-4C50-B3D6-4051066FBD0E}" type="datetimeFigureOut">
              <a:rPr lang="es-419" smtClean="0"/>
              <a:t>17/8/2022</a:t>
            </a:fld>
            <a:endParaRPr lang="es-419"/>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1440" tIns="45720" rIns="91440" bIns="45720" rtlCol="0" anchor="b"/>
          <a:lstStyle>
            <a:lvl1pPr algn="r">
              <a:defRPr sz="1200"/>
            </a:lvl1pPr>
          </a:lstStyle>
          <a:p>
            <a:fld id="{BACCA647-B273-4B82-B45C-AD4B3D0E575C}" type="slidenum">
              <a:rPr lang="es-419" smtClean="0"/>
              <a:t>‹Nº›</a:t>
            </a:fld>
            <a:endParaRPr lang="es-419"/>
          </a:p>
        </p:txBody>
      </p:sp>
    </p:spTree>
    <p:extLst>
      <p:ext uri="{BB962C8B-B14F-4D97-AF65-F5344CB8AC3E}">
        <p14:creationId xmlns:p14="http://schemas.microsoft.com/office/powerpoint/2010/main" val="130651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AA64C-2428-4248-A097-87443DD449A1}"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73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AA64C-2428-4248-A097-87443DD449A1}"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79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AA64C-2428-4248-A097-87443DD449A1}"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85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ACCA647-B273-4B82-B45C-AD4B3D0E575C}" type="slidenum">
              <a:rPr lang="es-419" smtClean="0"/>
              <a:t>10</a:t>
            </a:fld>
            <a:endParaRPr lang="es-419"/>
          </a:p>
        </p:txBody>
      </p:sp>
    </p:spTree>
    <p:extLst>
      <p:ext uri="{BB962C8B-B14F-4D97-AF65-F5344CB8AC3E}">
        <p14:creationId xmlns:p14="http://schemas.microsoft.com/office/powerpoint/2010/main" val="308788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3F2DF-50F8-3D4F-86B3-7DA991C6DE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C1E7AE-39FC-CA44-8A69-9C93E8A13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1280BA-49FC-994F-BEFC-00AA9BFC6703}"/>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C92F279C-A84D-5E42-A81F-AD5F3266A9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84DAAB7-7A4D-6741-93F7-95DE51F1CC9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4719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C0DB7-7FF1-7640-819A-A975C1B1C8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B199806-1CBC-3F4B-BFEC-D67374A3EF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F114FB-CE82-F845-A6B1-2AD736B58095}"/>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789D3C44-4C57-DE48-A1B1-742047FDB1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DA7A53B-324B-FC42-B09D-4361697C17E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491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7C1A97-EE7A-FA4A-BA79-4144411E30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1B5F38E-632D-3948-AF76-8329B9975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84F144-B482-FF47-9BE4-BECB288280DA}"/>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B157B255-A955-794A-97A5-20680D99AC1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67F0D9-9316-384E-97F0-0E8BB145239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052904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3F2DF-50F8-3D4F-86B3-7DA991C6DE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C1E7AE-39FC-CA44-8A69-9C93E8A13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1280BA-49FC-994F-BEFC-00AA9BFC6703}"/>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C92F279C-A84D-5E42-A81F-AD5F3266A9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84DAAB7-7A4D-6741-93F7-95DE51F1CC9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03260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463C8-BA3A-3740-B78E-77B17D0773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745D5B-11F9-4D47-A0CB-09D9BB2075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42FB0A-83E1-7349-B8EC-8C216003291E}"/>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278A98F0-0496-AD47-B30F-58DFE7E11D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03ECEE-E3BB-8740-B619-7D7B6BCE405E}"/>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893651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92A6A-498F-9847-A5D2-A4992A1854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B293F7-D65C-2C48-9533-083563AC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754214-C3D4-314C-8827-90178E8E9A44}"/>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794D89AB-37B9-2049-A56E-5BD3CD34CF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250887-4058-5D4B-B2D7-1FDE683B8D7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786054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EFC16-C037-574A-8903-05E742AABA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0CADB5E-AD7D-8D4C-8DCF-E8D274EAFE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68361D2-FC78-0A4E-860D-27EA6F963B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FDF37B7-6167-B747-A9DE-FBD3FCE6CFD3}"/>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1DDAF8CC-EB03-D54F-B13C-97D6375B8C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8C19A2-6C84-464F-9A8F-01680E7EBAD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43026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741F-3E68-9D47-A127-EF98733DD4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FEAB5-3A5C-BC43-B218-8453855C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94EAF5-42D8-FB44-B949-491BF81379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1F7A81-93EA-004A-BEAD-98D4E700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B90A6-B5DC-5B43-A87D-521F32A44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038B65F-DC3B-C344-9B0B-D8F711B74FD9}"/>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8" name="Marcador de pie de página 7">
            <a:extLst>
              <a:ext uri="{FF2B5EF4-FFF2-40B4-BE49-F238E27FC236}">
                <a16:creationId xmlns:a16="http://schemas.microsoft.com/office/drawing/2014/main" id="{636938FD-3BF2-7E43-B566-0AD8523DD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A73A54-FECD-A94C-882E-9A482E8BD73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1154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34109-A1C6-A042-BD50-8F7A0582F13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9CDF60E-2C08-DE43-811F-C1ACB9355D77}"/>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4" name="Marcador de pie de página 3">
            <a:extLst>
              <a:ext uri="{FF2B5EF4-FFF2-40B4-BE49-F238E27FC236}">
                <a16:creationId xmlns:a16="http://schemas.microsoft.com/office/drawing/2014/main" id="{860E4CCE-C3AD-2442-A0A4-59ED3571C1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1510F7-324A-994B-869F-85D54214AE6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780367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33D7B7-ECBD-5246-BB98-132B241860E9}"/>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3" name="Marcador de pie de página 2">
            <a:extLst>
              <a:ext uri="{FF2B5EF4-FFF2-40B4-BE49-F238E27FC236}">
                <a16:creationId xmlns:a16="http://schemas.microsoft.com/office/drawing/2014/main" id="{50E30865-C700-7446-B695-0F4467F7466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0E8DE1-0476-B141-BED6-07D18589885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423344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7C3BF-7346-134C-B806-87AB1CEB17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BAD67B-26E6-EC4E-AE4C-C4EA20F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95E422-77C6-9D40-86CB-29EF6D5E7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A4AEB-6B19-3144-800E-02718013D00C}"/>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06BCB655-394E-EB4F-809C-BCF5B35A4A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A8D0F3-085B-BC43-9306-6339128D33D8}"/>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73350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463C8-BA3A-3740-B78E-77B17D0773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745D5B-11F9-4D47-A0CB-09D9BB2075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42FB0A-83E1-7349-B8EC-8C216003291E}"/>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278A98F0-0496-AD47-B30F-58DFE7E11D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03ECEE-E3BB-8740-B619-7D7B6BCE405E}"/>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457924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94D0-B53E-5B41-9EDE-1E51657AC3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4C4B916-2BAD-8049-9A89-26F80A944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6466B07-26FD-0440-887D-CEADEC0D7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43FE5D-62EF-794A-8DB7-FC72D6E11F26}"/>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24492988-315C-2247-A765-F4F79773EC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802B2E-4028-0649-B2B4-3D742EE5307C}"/>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4943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C0DB7-7FF1-7640-819A-A975C1B1C8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B199806-1CBC-3F4B-BFEC-D67374A3EF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F114FB-CE82-F845-A6B1-2AD736B58095}"/>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789D3C44-4C57-DE48-A1B1-742047FDB1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DA7A53B-324B-FC42-B09D-4361697C17E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984057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7C1A97-EE7A-FA4A-BA79-4144411E30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1B5F38E-632D-3948-AF76-8329B9975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84F144-B482-FF47-9BE4-BECB288280DA}"/>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B157B255-A955-794A-97A5-20680D99AC1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67F0D9-9316-384E-97F0-0E8BB145239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9302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92A6A-498F-9847-A5D2-A4992A1854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B293F7-D65C-2C48-9533-083563AC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754214-C3D4-314C-8827-90178E8E9A44}"/>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794D89AB-37B9-2049-A56E-5BD3CD34CF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250887-4058-5D4B-B2D7-1FDE683B8D7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0036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EFC16-C037-574A-8903-05E742AABA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0CADB5E-AD7D-8D4C-8DCF-E8D274EAFE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68361D2-FC78-0A4E-860D-27EA6F963B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FDF37B7-6167-B747-A9DE-FBD3FCE6CFD3}"/>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1DDAF8CC-EB03-D54F-B13C-97D6375B8C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8C19A2-6C84-464F-9A8F-01680E7EBAD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83315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741F-3E68-9D47-A127-EF98733DD4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FEAB5-3A5C-BC43-B218-8453855C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94EAF5-42D8-FB44-B949-491BF81379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1F7A81-93EA-004A-BEAD-98D4E700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B90A6-B5DC-5B43-A87D-521F32A44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038B65F-DC3B-C344-9B0B-D8F711B74FD9}"/>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8" name="Marcador de pie de página 7">
            <a:extLst>
              <a:ext uri="{FF2B5EF4-FFF2-40B4-BE49-F238E27FC236}">
                <a16:creationId xmlns:a16="http://schemas.microsoft.com/office/drawing/2014/main" id="{636938FD-3BF2-7E43-B566-0AD8523DD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A73A54-FECD-A94C-882E-9A482E8BD73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73422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34109-A1C6-A042-BD50-8F7A0582F13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9CDF60E-2C08-DE43-811F-C1ACB9355D77}"/>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4" name="Marcador de pie de página 3">
            <a:extLst>
              <a:ext uri="{FF2B5EF4-FFF2-40B4-BE49-F238E27FC236}">
                <a16:creationId xmlns:a16="http://schemas.microsoft.com/office/drawing/2014/main" id="{860E4CCE-C3AD-2442-A0A4-59ED3571C1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1510F7-324A-994B-869F-85D54214AE6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44265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33D7B7-ECBD-5246-BB98-132B241860E9}"/>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3" name="Marcador de pie de página 2">
            <a:extLst>
              <a:ext uri="{FF2B5EF4-FFF2-40B4-BE49-F238E27FC236}">
                <a16:creationId xmlns:a16="http://schemas.microsoft.com/office/drawing/2014/main" id="{50E30865-C700-7446-B695-0F4467F7466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0E8DE1-0476-B141-BED6-07D18589885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7609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7C3BF-7346-134C-B806-87AB1CEB17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BAD67B-26E6-EC4E-AE4C-C4EA20F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95E422-77C6-9D40-86CB-29EF6D5E7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A4AEB-6B19-3144-800E-02718013D00C}"/>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06BCB655-394E-EB4F-809C-BCF5B35A4A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A8D0F3-085B-BC43-9306-6339128D33D8}"/>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84501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94D0-B53E-5B41-9EDE-1E51657AC3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4C4B916-2BAD-8049-9A89-26F80A944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6466B07-26FD-0440-887D-CEADEC0D7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43FE5D-62EF-794A-8DB7-FC72D6E11F26}"/>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24492988-315C-2247-A765-F4F79773EC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802B2E-4028-0649-B2B4-3D742EE5307C}"/>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37719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9E356E-C99D-E342-8E3E-BA5E006B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2A17B5-BEAB-1C42-9388-C4B114919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951948-410B-D64A-891D-6F40A0E3D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A1BB1D0B-F8F6-A940-AB9B-511AC46F0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E664F7-2911-494B-B734-A04ADA16B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705E-4274-3846-B4DC-8E3A21418F5F}" type="slidenum">
              <a:rPr lang="es-EC" smtClean="0"/>
              <a:t>‹Nº›</a:t>
            </a:fld>
            <a:endParaRPr lang="es-EC"/>
          </a:p>
        </p:txBody>
      </p:sp>
    </p:spTree>
    <p:extLst>
      <p:ext uri="{BB962C8B-B14F-4D97-AF65-F5344CB8AC3E}">
        <p14:creationId xmlns:p14="http://schemas.microsoft.com/office/powerpoint/2010/main" val="358039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9E356E-C99D-E342-8E3E-BA5E006B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2A17B5-BEAB-1C42-9388-C4B114919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951948-410B-D64A-891D-6F40A0E3D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A1BB1D0B-F8F6-A940-AB9B-511AC46F0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E664F7-2911-494B-B734-A04ADA16B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705E-4274-3846-B4DC-8E3A21418F5F}" type="slidenum">
              <a:rPr lang="es-EC" smtClean="0"/>
              <a:t>‹Nº›</a:t>
            </a:fld>
            <a:endParaRPr lang="es-EC"/>
          </a:p>
        </p:txBody>
      </p:sp>
    </p:spTree>
    <p:extLst>
      <p:ext uri="{BB962C8B-B14F-4D97-AF65-F5344CB8AC3E}">
        <p14:creationId xmlns:p14="http://schemas.microsoft.com/office/powerpoint/2010/main" val="1295485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1._oficio_de_confirmaci&#243;n_de_transferencia.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1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781767-B8FE-74EC-ED61-16803C0871D7}"/>
              </a:ext>
            </a:extLst>
          </p:cNvPr>
          <p:cNvSpPr>
            <a:spLocks noGrp="1"/>
          </p:cNvSpPr>
          <p:nvPr>
            <p:ph idx="1"/>
          </p:nvPr>
        </p:nvSpPr>
        <p:spPr>
          <a:xfrm>
            <a:off x="838200" y="113121"/>
            <a:ext cx="10515600" cy="5957741"/>
          </a:xfrm>
        </p:spPr>
        <p:txBody>
          <a:bodyPr>
            <a:normAutofit fontScale="77500" lnSpcReduction="20000"/>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Art. 3484 </a:t>
            </a: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“Procedimiento. - Como requisito principal previo a la resolución de entrega en comodato de bienes municipales a entidades de carácter privado, se exigirá la presentación del documento correspondiente que legaliza su institucionalidad y una actividad no menor a tres años. Además, es necesario que se cumplan los siguientes requisitos:</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a. Petición dirigida al máximo personero municipal, a la que se adjuntará la documentación relacionada con la personería jurídica de la entidad u organismo, sus estatutos, nombramiento de los representantes legales, el proyecto a edificarse en el inmueble y su destino, y el financiamiento para la ejecución de la obra;</a:t>
            </a: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b. Para proceder con el trámite pertinente se remitirán estos documentos a la Procuraduría Metropolitana, a fin de solicitar os informes técnicos necesarios a la Secretaría responsable del territorio, hábitat y vivienda y a la unidad administrativa encargada del área de avalúos y catastros;</a:t>
            </a:r>
            <a:endParaRPr lang="es-EC" sz="1800"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c. La Secretaría responsable del territorio, hábitat y vivienda determinará si el proyecto está de acuerdo con el equipamiento y necesidades del sector;</a:t>
            </a:r>
            <a:endParaRPr lang="es-EC" sz="1800"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d. La unidad administrativa encargada del área de avalúos y catastros, determinará el estado de situación del bien inmueble, la superficie y sus linderos; e. Por tratarse de bienes de dominio público y por hallarse fuera del mercado, no constará el avalúo del inmueble, para fines de legalización de la escritura pública. La cuantía para el cobro de derechos notariales y de registro se tomará como</a:t>
            </a:r>
            <a:r>
              <a:rPr lang="es-ES_tradnl" sz="1800" i="1" dirty="0">
                <a:solidFill>
                  <a:schemeClr val="accent1"/>
                </a:solidFill>
                <a:effectLst/>
                <a:latin typeface="Courier New" panose="02070309020205020404" pitchFamily="49" charset="0"/>
                <a:ea typeface="Times New Roman" panose="02020603050405020304" pitchFamily="18" charset="0"/>
                <a:cs typeface="Calibri" panose="020F0502020204030204" pitchFamily="34" charset="0"/>
              </a:rPr>
              <a:t> </a:t>
            </a: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indeterminada, por cuanto la función inmediata del predio entregado en comodato es</a:t>
            </a:r>
            <a:r>
              <a:rPr lang="es-ES_tradnl" sz="1800" i="1" dirty="0">
                <a:solidFill>
                  <a:schemeClr val="accent1"/>
                </a:solidFill>
                <a:effectLst/>
                <a:latin typeface="Courier New" panose="02070309020205020404" pitchFamily="49" charset="0"/>
                <a:ea typeface="Times New Roman" panose="02020603050405020304" pitchFamily="18" charset="0"/>
                <a:cs typeface="Calibri" panose="020F0502020204030204" pitchFamily="34" charset="0"/>
              </a:rPr>
              <a:t> </a:t>
            </a: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la prestación de un servicio público al que está directamente destinado, y porque además el contrato de comodato o préstamo de uso no implica transferencia de dominio;</a:t>
            </a:r>
            <a:endParaRPr lang="es-EC" sz="1800"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f. Con los informes indicados la Procuraduría emitirá el criterio legal</a:t>
            </a:r>
            <a:r>
              <a:rPr lang="es-ES_tradnl" sz="1800" i="1" dirty="0">
                <a:solidFill>
                  <a:schemeClr val="accent1"/>
                </a:solidFill>
                <a:effectLst/>
                <a:latin typeface="Courier New" panose="02070309020205020404" pitchFamily="49" charset="0"/>
                <a:ea typeface="Times New Roman" panose="02020603050405020304" pitchFamily="18" charset="0"/>
                <a:cs typeface="Calibri" panose="020F0502020204030204" pitchFamily="34" charset="0"/>
              </a:rPr>
              <a:t> </a:t>
            </a: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correspondiente a la Comisión competente en materia de propiedad municipal y espacio público, para que ésta, en su calidad de asesora del Concejo, analice la documentación y alcance la resolución del Concejo Metropolitano; </a:t>
            </a:r>
            <a:endParaRPr lang="es-EC" sz="1800"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g. La Comisión tiene la potestad de determinar el tiempo para la duración del contrato de comodato en el caso de que se pretenda entregar a un plazo fijo. En el hecho de que no exista plazo de duración del contrato se entenderá como comodato precario y se aplicarán en los dos casos las normas establecidas en el Código Civil; </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h. Aprobada que sea por el Concejo la entrega en comodato de un bien de dominio público, la resolución será remitida a la Procuraduría Metropolitana, para la elaboración y legalización de la escritura pública; </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i. En todo contrato de comodato a plazo determinado, se hará constar una cláusula resolutoria, en el sentido de que, en el caso de no destinar el inmueble a los fines propuestos por el Concejo, el contrato terminará en forma inmediata y las mejoras que se hubieren realizado pasarán a formar parte del patrimonio municipal, sin indemnización alguna. De igual manera, terminará el contrato por el hecho de no haberse edificado en el inmueble en el plazo de tres años, contados a partir de la resolución del Concejo; y,</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j. El plazo de tres años al que se refiere la letra anterior, no podrá prorrogarse por ningún motivo”.</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38008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1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DD261A-D546-4506-21CC-4F4D5CC5C1C0}"/>
              </a:ext>
            </a:extLst>
          </p:cNvPr>
          <p:cNvSpPr>
            <a:spLocks noGrp="1"/>
          </p:cNvSpPr>
          <p:nvPr>
            <p:ph type="title"/>
          </p:nvPr>
        </p:nvSpPr>
        <p:spPr/>
        <p:txBody>
          <a:bodyPr/>
          <a:lstStyle/>
          <a:p>
            <a:pPr algn="ctr"/>
            <a:r>
              <a:rPr lang="es-EC" b="1" dirty="0">
                <a:solidFill>
                  <a:schemeClr val="accent1"/>
                </a:solidFill>
              </a:rPr>
              <a:t>Ley Orgánica de Empresas Pública</a:t>
            </a:r>
          </a:p>
        </p:txBody>
      </p:sp>
      <p:sp>
        <p:nvSpPr>
          <p:cNvPr id="3" name="Marcador de contenido 2">
            <a:extLst>
              <a:ext uri="{FF2B5EF4-FFF2-40B4-BE49-F238E27FC236}">
                <a16:creationId xmlns:a16="http://schemas.microsoft.com/office/drawing/2014/main" id="{917A5141-2994-BA96-5A44-18B4135BA52C}"/>
              </a:ext>
            </a:extLst>
          </p:cNvPr>
          <p:cNvSpPr>
            <a:spLocks noGrp="1"/>
          </p:cNvSpPr>
          <p:nvPr>
            <p:ph idx="1"/>
          </p:nvPr>
        </p:nvSpPr>
        <p:spPr/>
        <p:txBody>
          <a:bodyPr>
            <a:normAutofit/>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C" i="1" spc="-1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Art. 9 </a:t>
            </a:r>
            <a:r>
              <a:rPr lang="es-EC"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C" i="1"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Atribuciones del directorio.- Son atribuciones del Directorio las siguientes: […]</a:t>
            </a:r>
          </a:p>
          <a:p>
            <a:pPr marL="0" lvl="0" indent="0" algn="jus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endParaRPr lang="es-EC" i="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66140" lvl="1"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C" b="1" i="1" spc="-1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10. Autorizar la enajenación de bienes de la empresa de conformidad con la normativa aplicable desde el monto que establezca el directorio;</a:t>
            </a:r>
          </a:p>
          <a:p>
            <a:pPr marL="637540" lvl="1" indent="0" algn="jus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endParaRPr lang="es-EC" i="1"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66140" lvl="1"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C" b="1" i="1" spc="-1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16. Las demás que le asigne esta Ley, su Reglamento General y la reglamentación interna de la empresa.”</a:t>
            </a:r>
            <a:endParaRPr lang="es-EC" i="1"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indent="0">
              <a:buNone/>
            </a:pPr>
            <a:endParaRPr lang="es-EC" dirty="0"/>
          </a:p>
        </p:txBody>
      </p:sp>
    </p:spTree>
    <p:extLst>
      <p:ext uri="{BB962C8B-B14F-4D97-AF65-F5344CB8AC3E}">
        <p14:creationId xmlns:p14="http://schemas.microsoft.com/office/powerpoint/2010/main" val="77898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B5C51-7056-0B31-AB49-82F42C5AF043}"/>
              </a:ext>
            </a:extLst>
          </p:cNvPr>
          <p:cNvSpPr>
            <a:spLocks noGrp="1"/>
          </p:cNvSpPr>
          <p:nvPr>
            <p:ph type="title"/>
          </p:nvPr>
        </p:nvSpPr>
        <p:spPr>
          <a:xfrm>
            <a:off x="838200" y="365126"/>
            <a:ext cx="10515600" cy="841506"/>
          </a:xfrm>
        </p:spPr>
        <p:txBody>
          <a:bodyPr/>
          <a:lstStyle/>
          <a:p>
            <a:r>
              <a:rPr lang="es-EC" dirty="0"/>
              <a:t> </a:t>
            </a:r>
            <a:r>
              <a:rPr lang="es-EC" b="1" dirty="0">
                <a:solidFill>
                  <a:schemeClr val="accent1"/>
                </a:solidFill>
              </a:rPr>
              <a:t>REGLAMENTO INTERNO DEL DIRECTORIO</a:t>
            </a:r>
          </a:p>
        </p:txBody>
      </p:sp>
      <p:sp>
        <p:nvSpPr>
          <p:cNvPr id="3" name="Marcador de contenido 2">
            <a:extLst>
              <a:ext uri="{FF2B5EF4-FFF2-40B4-BE49-F238E27FC236}">
                <a16:creationId xmlns:a16="http://schemas.microsoft.com/office/drawing/2014/main" id="{3758A556-1062-61CA-E3B4-25F03E04B30F}"/>
              </a:ext>
            </a:extLst>
          </p:cNvPr>
          <p:cNvSpPr>
            <a:spLocks noGrp="1"/>
          </p:cNvSpPr>
          <p:nvPr>
            <p:ph idx="1"/>
          </p:nvPr>
        </p:nvSpPr>
        <p:spPr>
          <a:xfrm>
            <a:off x="838200" y="1246744"/>
            <a:ext cx="10515600" cy="4894918"/>
          </a:xfrm>
        </p:spPr>
        <p:txBody>
          <a:bodyPr>
            <a:normAutofit/>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Art. 5 </a:t>
            </a:r>
            <a:r>
              <a:rPr lang="es-ES_tradnl" sz="2400" i="1" dirty="0">
                <a:effectLst/>
                <a:latin typeface="Calibri" panose="020F0502020204030204" pitchFamily="34" charset="0"/>
                <a:ea typeface="Times New Roman" panose="02020603050405020304" pitchFamily="18" charset="0"/>
                <a:cs typeface="Times New Roman" panose="02020603050405020304" pitchFamily="18" charset="0"/>
              </a:rPr>
              <a:t>“</a:t>
            </a:r>
            <a:r>
              <a:rPr lang="es-ES_tradnl" sz="2400" i="1" dirty="0">
                <a:effectLst/>
                <a:latin typeface="Calibri" panose="020F0502020204030204" pitchFamily="34" charset="0"/>
                <a:ea typeface="Times New Roman" panose="02020603050405020304" pitchFamily="18" charset="0"/>
                <a:cs typeface="Times New Roman" panose="02020603050405020304" pitchFamily="18" charset="0"/>
                <a:hlinkClick r:id="rId2" action="ppaction://hlinkfile"/>
              </a:rPr>
              <a:t>FUNCIONES</a:t>
            </a:r>
            <a:r>
              <a:rPr lang="es-ES_tradnl" sz="2400" i="1" dirty="0">
                <a:effectLst/>
                <a:latin typeface="Calibri" panose="020F0502020204030204" pitchFamily="34" charset="0"/>
                <a:ea typeface="Times New Roman" panose="02020603050405020304" pitchFamily="18" charset="0"/>
                <a:cs typeface="Times New Roman" panose="02020603050405020304" pitchFamily="18" charset="0"/>
              </a:rPr>
              <a:t> DEL DIRECTORIO. - Adicionalmente a las establecidas en el artículo 9 de la Ley Orgánica de Empresas Públicas, son funciones del Directorio de la Empresa Pública Metropolitana: […]</a:t>
            </a:r>
          </a:p>
          <a:p>
            <a:pPr marL="0" indent="0" algn="jus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endParaRPr lang="es-EC"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lvl="1" indent="0" algn="just">
              <a:buNone/>
            </a:pPr>
            <a:r>
              <a:rPr lang="es-ES" sz="1800" i="1" dirty="0">
                <a:latin typeface="Calibri" panose="020F0502020204030204" pitchFamily="34" charset="0"/>
                <a:ea typeface="Times New Roman" panose="02020603050405020304" pitchFamily="18" charset="0"/>
                <a:cs typeface="Times New Roman" panose="02020603050405020304" pitchFamily="18" charset="0"/>
              </a:rPr>
              <a:t>e)</a:t>
            </a:r>
            <a:r>
              <a:rPr lang="es-ES" sz="1800" i="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 </a:t>
            </a:r>
            <a:r>
              <a:rPr lang="es-ES"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Autorizar </a:t>
            </a:r>
            <a:r>
              <a:rPr lang="es-ES" sz="1800" i="1" dirty="0">
                <a:effectLst/>
                <a:latin typeface="Calibri" panose="020F0502020204030204" pitchFamily="34" charset="0"/>
                <a:ea typeface="Times New Roman" panose="02020603050405020304" pitchFamily="18" charset="0"/>
                <a:cs typeface="Times New Roman" panose="02020603050405020304" pitchFamily="18" charset="0"/>
              </a:rPr>
              <a:t>al Gerente General de QUITO TURISMO la contratación de créditos, líneas de crédito, inversiones </a:t>
            </a:r>
            <a:r>
              <a:rPr lang="es-ES"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o cualquier otro contrato </a:t>
            </a:r>
            <a:r>
              <a:rPr lang="es-ES" sz="1800" i="1" dirty="0">
                <a:effectLst/>
                <a:latin typeface="Calibri" panose="020F0502020204030204" pitchFamily="34" charset="0"/>
                <a:ea typeface="Times New Roman" panose="02020603050405020304" pitchFamily="18" charset="0"/>
                <a:cs typeface="Times New Roman" panose="02020603050405020304" pitchFamily="18" charset="0"/>
              </a:rPr>
              <a:t>o convenio que se considere necesario para el cumplimiento de los fines y objetivos empresariales, que resulte igual o superior a la suma de dos mil seiscientos sesenta y siete salarios básicos unificados del trabajador en general. Para la contratación de créditos, líneas de crédito, inversiones o cualquier otro contrato o convenio cuya cuantía sea inferior al monto referido, el Gerente General de QUITO TURISMO, queda facultado para su trámite y suscripción, sin la autorización del Directorio;</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lvl="1" indent="0" algn="just">
              <a:buNone/>
            </a:pPr>
            <a:r>
              <a:rPr lang="es-ES" sz="1800" i="1" dirty="0">
                <a:latin typeface="Calibri" panose="020F0502020204030204" pitchFamily="34" charset="0"/>
                <a:ea typeface="Times New Roman" panose="02020603050405020304" pitchFamily="18" charset="0"/>
                <a:cs typeface="Times New Roman" panose="02020603050405020304" pitchFamily="18" charset="0"/>
              </a:rPr>
              <a:t>f) </a:t>
            </a:r>
            <a:r>
              <a:rPr lang="es-ES"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Autorizar</a:t>
            </a:r>
            <a:r>
              <a:rPr lang="es-ES" sz="1800" i="1" dirty="0">
                <a:effectLst/>
                <a:latin typeface="Calibri" panose="020F0502020204030204" pitchFamily="34" charset="0"/>
                <a:ea typeface="Times New Roman" panose="02020603050405020304" pitchFamily="18" charset="0"/>
                <a:cs typeface="Times New Roman" panose="02020603050405020304" pitchFamily="18" charset="0"/>
              </a:rPr>
              <a:t> la enajenación </a:t>
            </a:r>
            <a:r>
              <a:rPr lang="es-ES"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o transferencia, a cualquier título, de bienes de QUITO TURISMO de conformidad con la normativa aplicable</a:t>
            </a:r>
            <a:r>
              <a:rPr lang="es-ES" sz="1800" b="1" i="1" dirty="0">
                <a:effectLst/>
                <a:latin typeface="Calibri" panose="020F0502020204030204" pitchFamily="34" charset="0"/>
                <a:ea typeface="Times New Roman" panose="02020603050405020304" pitchFamily="18" charset="0"/>
                <a:cs typeface="Times New Roman" panose="02020603050405020304" pitchFamily="18" charset="0"/>
              </a:rPr>
              <a:t>,</a:t>
            </a:r>
            <a:r>
              <a:rPr lang="es-ES" sz="1800" i="1" dirty="0">
                <a:effectLst/>
                <a:latin typeface="Calibri" panose="020F0502020204030204" pitchFamily="34" charset="0"/>
                <a:ea typeface="Times New Roman" panose="02020603050405020304" pitchFamily="18" charset="0"/>
                <a:cs typeface="Times New Roman" panose="02020603050405020304" pitchFamily="18" charset="0"/>
              </a:rPr>
              <a:t> siempre y cuando el monto del bien a ser enajenado o transferido sea igual o superior a la suma de mil setecientos diez salarios básicos unificados del trabajador en general;</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108906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4107F-BF64-4704-BD9B-0855D3FEECD6}"/>
              </a:ext>
            </a:extLst>
          </p:cNvPr>
          <p:cNvSpPr>
            <a:spLocks noGrp="1"/>
          </p:cNvSpPr>
          <p:nvPr>
            <p:ph type="title"/>
          </p:nvPr>
        </p:nvSpPr>
        <p:spPr>
          <a:xfrm>
            <a:off x="838200" y="155262"/>
            <a:ext cx="10515600" cy="1325563"/>
          </a:xfrm>
        </p:spPr>
        <p:txBody>
          <a:bodyPr/>
          <a:lstStyle/>
          <a:p>
            <a:pPr algn="ctr"/>
            <a:r>
              <a:rPr lang="es-EC" b="1" dirty="0">
                <a:solidFill>
                  <a:schemeClr val="accent1">
                    <a:lumMod val="75000"/>
                  </a:schemeClr>
                </a:solidFill>
              </a:rPr>
              <a:t>COMODATO QUITO TURISMO - CONQUITO</a:t>
            </a:r>
            <a:endParaRPr lang="en-US" b="1" dirty="0">
              <a:solidFill>
                <a:schemeClr val="accent1">
                  <a:lumMod val="75000"/>
                </a:schemeClr>
              </a:solidFill>
            </a:endParaRPr>
          </a:p>
        </p:txBody>
      </p:sp>
      <p:sp>
        <p:nvSpPr>
          <p:cNvPr id="3" name="Marcador de contenido 2">
            <a:extLst>
              <a:ext uri="{FF2B5EF4-FFF2-40B4-BE49-F238E27FC236}">
                <a16:creationId xmlns:a16="http://schemas.microsoft.com/office/drawing/2014/main" id="{FCCF974F-0C7F-4441-A8B7-79511252E160}"/>
              </a:ext>
            </a:extLst>
          </p:cNvPr>
          <p:cNvSpPr>
            <a:spLocks noGrp="1"/>
          </p:cNvSpPr>
          <p:nvPr>
            <p:ph idx="1"/>
          </p:nvPr>
        </p:nvSpPr>
        <p:spPr>
          <a:xfrm>
            <a:off x="838200" y="1484026"/>
            <a:ext cx="10515600" cy="5008849"/>
          </a:xfrm>
        </p:spPr>
        <p:txBody>
          <a:bodyPr>
            <a:normAutofit lnSpcReduction="10000"/>
          </a:bodyPr>
          <a:lstStyle/>
          <a:p>
            <a:pPr algn="just"/>
            <a:r>
              <a:rPr lang="es-ES" i="1" dirty="0"/>
              <a:t>El 1 de febrero de 2013, se expide la O.M. No. 0352: </a:t>
            </a:r>
            <a:r>
              <a:rPr lang="es-ES" i="1" dirty="0">
                <a:solidFill>
                  <a:schemeClr val="accent1">
                    <a:lumMod val="75000"/>
                  </a:schemeClr>
                </a:solidFill>
              </a:rPr>
              <a:t>Plan Especial Bicentenario para la consolidación del Parque de la Ciudad y el redesarrollo de su entorno urbano.</a:t>
            </a:r>
          </a:p>
          <a:p>
            <a:pPr algn="just"/>
            <a:r>
              <a:rPr lang="es-ES" u="sng" dirty="0"/>
              <a:t>En su artículo 13 </a:t>
            </a:r>
            <a:r>
              <a:rPr lang="es-ES" dirty="0"/>
              <a:t>señala que: </a:t>
            </a:r>
            <a:r>
              <a:rPr lang="es-ES" i="1" dirty="0"/>
              <a:t>"(…) El Centro de Convenciones se implementará en los edificios donde funcionan las terminales aéreas del actual Aeropuerto Internacional Mariscal Sucre, sobre la base de las determinaciones de esta ordenanza. El proyecto de adecuaciones de las edificaciones existentes será aprobado por el órgano responsable del territorio, hábitat y vivienda del Distrito Metropolitano de Quito, de conformidad con el orgánico funcional del Municipio del Distrito Metropolitano de Quito. El cambio de uso y el aumento de la ocupación requerirán de la aprobación de un Proyecto Urbano Arquitectónico Especial</a:t>
            </a:r>
            <a:r>
              <a:rPr lang="es-ES" dirty="0"/>
              <a:t>“.</a:t>
            </a:r>
          </a:p>
        </p:txBody>
      </p:sp>
    </p:spTree>
    <p:extLst>
      <p:ext uri="{BB962C8B-B14F-4D97-AF65-F5344CB8AC3E}">
        <p14:creationId xmlns:p14="http://schemas.microsoft.com/office/powerpoint/2010/main" val="92151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B68331-62A6-4AF4-954A-D98C85B0ABD6}"/>
              </a:ext>
            </a:extLst>
          </p:cNvPr>
          <p:cNvSpPr>
            <a:spLocks noGrp="1"/>
          </p:cNvSpPr>
          <p:nvPr>
            <p:ph idx="1"/>
          </p:nvPr>
        </p:nvSpPr>
        <p:spPr>
          <a:xfrm>
            <a:off x="838200" y="952107"/>
            <a:ext cx="10515600" cy="5224856"/>
          </a:xfrm>
        </p:spPr>
        <p:txBody>
          <a:bodyPr/>
          <a:lstStyle/>
          <a:p>
            <a:pPr algn="just"/>
            <a:r>
              <a:rPr lang="es-ES" dirty="0"/>
              <a:t>El 03 de diciembre del 2015 se expide la </a:t>
            </a:r>
            <a:r>
              <a:rPr lang="es-ES" dirty="0">
                <a:solidFill>
                  <a:schemeClr val="accent1">
                    <a:lumMod val="75000"/>
                  </a:schemeClr>
                </a:solidFill>
              </a:rPr>
              <a:t>Ordenanza 086 reformada por la Ordenanza 161</a:t>
            </a:r>
            <a:r>
              <a:rPr lang="es-ES" dirty="0"/>
              <a:t> de 07 de abril de 2017, que regula el uso y ocupación del suelo, aplicable para el Proyecto Urbanístico Arquitectónico Especial “Centro de Convenciones Metropolitano de la Ciudad de Quito”, donde se entregan a QUITO TURISMO 10 hectáreas, estableciendo en su </a:t>
            </a:r>
            <a:r>
              <a:rPr lang="es-ES" dirty="0">
                <a:solidFill>
                  <a:schemeClr val="accent1"/>
                </a:solidFill>
              </a:rPr>
              <a:t>artículo 20 delegación expresa a la EMPRESA PÚBLICA METROPOLITANA DE GESTIÓN DE DESTINO TURÍSTICO</a:t>
            </a:r>
            <a:r>
              <a:rPr lang="es-ES" dirty="0"/>
              <a:t>, para determinar el modelo de gestión que se va a emplear para la ejecución del referido proyecto incluyendo, pero sin limitar, </a:t>
            </a:r>
            <a:r>
              <a:rPr lang="es-ES" dirty="0">
                <a:solidFill>
                  <a:schemeClr val="accent1"/>
                </a:solidFill>
              </a:rPr>
              <a:t>la suscripción de contratos de comodato. </a:t>
            </a:r>
            <a:endParaRPr lang="en-US" dirty="0">
              <a:solidFill>
                <a:schemeClr val="accent1"/>
              </a:solidFill>
            </a:endParaRPr>
          </a:p>
          <a:p>
            <a:endParaRPr lang="en-US" dirty="0"/>
          </a:p>
        </p:txBody>
      </p:sp>
    </p:spTree>
    <p:extLst>
      <p:ext uri="{BB962C8B-B14F-4D97-AF65-F5344CB8AC3E}">
        <p14:creationId xmlns:p14="http://schemas.microsoft.com/office/powerpoint/2010/main" val="157978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AEA8EB-EFFE-4DC2-A359-1EA0A1D6FBD4}"/>
              </a:ext>
            </a:extLst>
          </p:cNvPr>
          <p:cNvSpPr>
            <a:spLocks noGrp="1"/>
          </p:cNvSpPr>
          <p:nvPr>
            <p:ph type="title"/>
          </p:nvPr>
        </p:nvSpPr>
        <p:spPr>
          <a:xfrm>
            <a:off x="-1" y="305215"/>
            <a:ext cx="12192000" cy="1165777"/>
          </a:xfrm>
        </p:spPr>
        <p:txBody>
          <a:bodyPr vert="horz" lIns="91440" tIns="45720" rIns="91440" bIns="45720" rtlCol="0" anchor="ctr">
            <a:noAutofit/>
          </a:bodyPr>
          <a:lstStyle/>
          <a:p>
            <a:pPr algn="ctr"/>
            <a:r>
              <a:rPr lang="es-MX" sz="3600" b="1" dirty="0"/>
              <a:t>10 HECTÁREAS ADMINISTRADAS POR </a:t>
            </a:r>
            <a:br>
              <a:rPr lang="es-MX" sz="3600" b="1" dirty="0"/>
            </a:br>
            <a:r>
              <a:rPr lang="es-MX" sz="3600" b="1" dirty="0"/>
              <a:t>QUITO TURISMO (delimitación en rojo)</a:t>
            </a:r>
          </a:p>
        </p:txBody>
      </p:sp>
      <p:sp>
        <p:nvSpPr>
          <p:cNvPr id="22" name="Rectángulo 21">
            <a:extLst>
              <a:ext uri="{FF2B5EF4-FFF2-40B4-BE49-F238E27FC236}">
                <a16:creationId xmlns:a16="http://schemas.microsoft.com/office/drawing/2014/main" id="{4927C937-E63C-4F10-95A3-B98D68E8FE36}"/>
              </a:ext>
            </a:extLst>
          </p:cNvPr>
          <p:cNvSpPr/>
          <p:nvPr/>
        </p:nvSpPr>
        <p:spPr>
          <a:xfrm>
            <a:off x="8841188" y="1834555"/>
            <a:ext cx="3190461" cy="89870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ZONAS DE CONSERVACIÓN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Según OM 86 y reforma OM 161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(Diciembre 2015)</a:t>
            </a:r>
          </a:p>
        </p:txBody>
      </p:sp>
      <p:pic>
        <p:nvPicPr>
          <p:cNvPr id="12" name="Imagen 11">
            <a:extLst>
              <a:ext uri="{FF2B5EF4-FFF2-40B4-BE49-F238E27FC236}">
                <a16:creationId xmlns:a16="http://schemas.microsoft.com/office/drawing/2014/main" id="{423E6AC4-66C9-4F7C-BF2C-7309989B44A5}"/>
              </a:ext>
            </a:extLst>
          </p:cNvPr>
          <p:cNvPicPr>
            <a:picLocks noChangeAspect="1"/>
          </p:cNvPicPr>
          <p:nvPr/>
        </p:nvPicPr>
        <p:blipFill rotWithShape="1">
          <a:blip r:embed="rId3">
            <a:extLst>
              <a:ext uri="{28A0092B-C50C-407E-A947-70E740481C1C}">
                <a14:useLocalDpi xmlns:a14="http://schemas.microsoft.com/office/drawing/2010/main" val="0"/>
              </a:ext>
            </a:extLst>
          </a:blip>
          <a:srcRect t="8196" b="2844"/>
          <a:stretch/>
        </p:blipFill>
        <p:spPr bwMode="auto">
          <a:xfrm>
            <a:off x="734835" y="1202634"/>
            <a:ext cx="7736560" cy="4870175"/>
          </a:xfrm>
          <a:prstGeom prst="rect">
            <a:avLst/>
          </a:prstGeom>
          <a:noFill/>
          <a:ln>
            <a:noFill/>
          </a:ln>
        </p:spPr>
      </p:pic>
      <p:pic>
        <p:nvPicPr>
          <p:cNvPr id="15" name="Imagen 14">
            <a:extLst>
              <a:ext uri="{FF2B5EF4-FFF2-40B4-BE49-F238E27FC236}">
                <a16:creationId xmlns:a16="http://schemas.microsoft.com/office/drawing/2014/main" id="{BF905575-FA3C-40BA-A6A1-3C3AB2722969}"/>
              </a:ext>
            </a:extLst>
          </p:cNvPr>
          <p:cNvPicPr>
            <a:picLocks noChangeAspect="1"/>
          </p:cNvPicPr>
          <p:nvPr/>
        </p:nvPicPr>
        <p:blipFill rotWithShape="1">
          <a:blip r:embed="rId4">
            <a:extLst>
              <a:ext uri="{28A0092B-C50C-407E-A947-70E740481C1C}">
                <a14:useLocalDpi xmlns:a14="http://schemas.microsoft.com/office/drawing/2010/main" val="0"/>
              </a:ext>
            </a:extLst>
          </a:blip>
          <a:srcRect t="7901" b="3140"/>
          <a:stretch/>
        </p:blipFill>
        <p:spPr bwMode="auto">
          <a:xfrm>
            <a:off x="734835" y="1192696"/>
            <a:ext cx="7736560" cy="4870175"/>
          </a:xfrm>
          <a:prstGeom prst="rect">
            <a:avLst/>
          </a:prstGeom>
          <a:noFill/>
          <a:ln>
            <a:noFill/>
          </a:ln>
        </p:spPr>
      </p:pic>
      <p:sp>
        <p:nvSpPr>
          <p:cNvPr id="16" name="Rectángulo 15">
            <a:extLst>
              <a:ext uri="{FF2B5EF4-FFF2-40B4-BE49-F238E27FC236}">
                <a16:creationId xmlns:a16="http://schemas.microsoft.com/office/drawing/2014/main" id="{EEFE68D2-21B3-43F0-BCF5-BE9DA178C249}"/>
              </a:ext>
            </a:extLst>
          </p:cNvPr>
          <p:cNvSpPr/>
          <p:nvPr/>
        </p:nvSpPr>
        <p:spPr>
          <a:xfrm>
            <a:off x="8841188" y="2840499"/>
            <a:ext cx="3190461" cy="323231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r>
              <a:rPr kumimoji="0" lang="es-EC" sz="1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Art 5. </a:t>
            </a: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Obras a realizarse en el PUAE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Torre y Terminal Original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"Edificios con valor testimonial que deberán ser recuperados y puestos en valor"</a:t>
            </a:r>
            <a:endParaRPr kumimoji="0" lang="es-EC"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r>
              <a:rPr kumimoji="0" lang="es-EC" sz="1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Art 9. </a:t>
            </a: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Zonas de Conservación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Torre y Terminal Original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“El proyecto Centro de Convenciones Metropolitano de la Ciudad de Quito conservará, recuperará y pondrá en valor”</a:t>
            </a:r>
            <a:endParaRPr kumimoji="0" lang="es-EC"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528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1F54ED-8B61-42ED-AD98-0930C71439B2}"/>
              </a:ext>
            </a:extLst>
          </p:cNvPr>
          <p:cNvSpPr>
            <a:spLocks noGrp="1"/>
          </p:cNvSpPr>
          <p:nvPr>
            <p:ph idx="1"/>
          </p:nvPr>
        </p:nvSpPr>
        <p:spPr>
          <a:xfrm>
            <a:off x="838200" y="284813"/>
            <a:ext cx="10515600" cy="5892150"/>
          </a:xfrm>
        </p:spPr>
        <p:txBody>
          <a:bodyPr>
            <a:normAutofit lnSpcReduction="10000"/>
          </a:bodyPr>
          <a:lstStyle/>
          <a:p>
            <a:pPr algn="just"/>
            <a:r>
              <a:rPr lang="es-ES" dirty="0"/>
              <a:t>El </a:t>
            </a:r>
            <a:r>
              <a:rPr lang="es-ES" u="sng" dirty="0"/>
              <a:t>14 de noviembre de 2019</a:t>
            </a:r>
            <a:r>
              <a:rPr lang="es-ES" dirty="0"/>
              <a:t>, se suscribe “</a:t>
            </a:r>
            <a:r>
              <a:rPr lang="es-ES" b="1" dirty="0">
                <a:solidFill>
                  <a:schemeClr val="accent1">
                    <a:lumMod val="50000"/>
                  </a:schemeClr>
                </a:solidFill>
              </a:rPr>
              <a:t>Convenio de cooperación interinstitucional entre la Empresa Pública Metropolitana de Gestión del Destino Turístico y la Corporación de Promoción Económica CONQUITO”</a:t>
            </a:r>
            <a:r>
              <a:rPr lang="es-ES" dirty="0"/>
              <a:t> y una </a:t>
            </a:r>
            <a:r>
              <a:rPr lang="es-ES" u="sng" dirty="0"/>
              <a:t>adenda modificatoria el 8 de febrero de 2022</a:t>
            </a:r>
            <a:r>
              <a:rPr lang="es-ES" dirty="0"/>
              <a:t>, para la  implantación del proyecto Centro de Innovación Tecnológica de Quito. CONQUITO se compromete a la conservación total de elementos históricos.</a:t>
            </a:r>
          </a:p>
          <a:p>
            <a:pPr marL="0" indent="0" algn="just">
              <a:buNone/>
            </a:pPr>
            <a:endParaRPr lang="es-ES" dirty="0"/>
          </a:p>
          <a:p>
            <a:pPr algn="just"/>
            <a:r>
              <a:rPr lang="es-MX" dirty="0">
                <a:solidFill>
                  <a:srgbClr val="000000"/>
                </a:solidFill>
                <a:effectLst/>
                <a:latin typeface="Calibri" panose="020F0502020204030204" pitchFamily="34" charset="0"/>
                <a:ea typeface="Calibri" panose="020F0502020204030204" pitchFamily="34" charset="0"/>
              </a:rPr>
              <a:t>El 21 de septiembre de 2020, se suscribió el récord de discusión para el PROYECTO DE FORTALECIMIENTO DE INNOVACIÓN Y TECNOLOGÍA, entre la Agencia de Cooperación Internacional de Corea –KOICA– y CONQUITO, donde se estableció que el Gobierno de Corea dará un monto no reembolsable de nueve millones de dólares para la implantación del Centro de Innovación de Quito, mientras que </a:t>
            </a:r>
            <a:r>
              <a:rPr lang="es-MX" b="1" dirty="0">
                <a:solidFill>
                  <a:schemeClr val="accent1"/>
                </a:solidFill>
                <a:effectLst/>
                <a:latin typeface="Calibri" panose="020F0502020204030204" pitchFamily="34" charset="0"/>
                <a:ea typeface="Calibri" panose="020F0502020204030204" pitchFamily="34" charset="0"/>
              </a:rPr>
              <a:t>CONQUITO</a:t>
            </a:r>
            <a:r>
              <a:rPr lang="es-MX" dirty="0">
                <a:solidFill>
                  <a:srgbClr val="000000"/>
                </a:solidFill>
                <a:effectLst/>
                <a:latin typeface="Calibri" panose="020F0502020204030204" pitchFamily="34" charset="0"/>
                <a:ea typeface="Calibri" panose="020F0502020204030204" pitchFamily="34" charset="0"/>
              </a:rPr>
              <a:t> </a:t>
            </a:r>
            <a:r>
              <a:rPr lang="es-MX" b="1" dirty="0">
                <a:solidFill>
                  <a:schemeClr val="accent1"/>
                </a:solidFill>
                <a:effectLst/>
                <a:latin typeface="Calibri" panose="020F0502020204030204" pitchFamily="34" charset="0"/>
                <a:ea typeface="Calibri" panose="020F0502020204030204" pitchFamily="34" charset="0"/>
              </a:rPr>
              <a:t>se comprometió en asegurar un comodato</a:t>
            </a:r>
            <a:r>
              <a:rPr lang="es-MX" dirty="0">
                <a:solidFill>
                  <a:schemeClr val="accent1"/>
                </a:solidFill>
                <a:effectLst/>
                <a:latin typeface="Calibri" panose="020F0502020204030204" pitchFamily="34" charset="0"/>
                <a:ea typeface="Calibri" panose="020F0502020204030204" pitchFamily="34" charset="0"/>
              </a:rPr>
              <a:t> </a:t>
            </a:r>
            <a:r>
              <a:rPr lang="es-MX" dirty="0">
                <a:solidFill>
                  <a:srgbClr val="000000"/>
                </a:solidFill>
                <a:effectLst/>
                <a:latin typeface="Calibri" panose="020F0502020204030204" pitchFamily="34" charset="0"/>
                <a:ea typeface="Calibri" panose="020F0502020204030204" pitchFamily="34" charset="0"/>
              </a:rPr>
              <a:t>para </a:t>
            </a:r>
            <a:r>
              <a:rPr lang="es-MX" dirty="0">
                <a:solidFill>
                  <a:srgbClr val="000000"/>
                </a:solidFill>
                <a:latin typeface="Calibri" panose="020F0502020204030204" pitchFamily="34" charset="0"/>
                <a:ea typeface="Calibri" panose="020F0502020204030204" pitchFamily="34" charset="0"/>
              </a:rPr>
              <a:t>el mismo fin.</a:t>
            </a:r>
            <a:endParaRPr lang="en-US" sz="4000" dirty="0"/>
          </a:p>
        </p:txBody>
      </p:sp>
    </p:spTree>
    <p:extLst>
      <p:ext uri="{BB962C8B-B14F-4D97-AF65-F5344CB8AC3E}">
        <p14:creationId xmlns:p14="http://schemas.microsoft.com/office/powerpoint/2010/main" val="52019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AEA8EB-EFFE-4DC2-A359-1EA0A1D6FBD4}"/>
              </a:ext>
            </a:extLst>
          </p:cNvPr>
          <p:cNvSpPr>
            <a:spLocks noGrp="1"/>
          </p:cNvSpPr>
          <p:nvPr>
            <p:ph type="title"/>
          </p:nvPr>
        </p:nvSpPr>
        <p:spPr>
          <a:xfrm>
            <a:off x="-1" y="474180"/>
            <a:ext cx="12192000" cy="583999"/>
          </a:xfrm>
        </p:spPr>
        <p:txBody>
          <a:bodyPr vert="horz" lIns="91440" tIns="45720" rIns="91440" bIns="45720" rtlCol="0" anchor="ctr">
            <a:normAutofit fontScale="90000"/>
          </a:bodyPr>
          <a:lstStyle/>
          <a:p>
            <a:pPr algn="ctr"/>
            <a:r>
              <a:rPr lang="es-MX" sz="3200" b="1" dirty="0">
                <a:solidFill>
                  <a:schemeClr val="accent1">
                    <a:lumMod val="50000"/>
                  </a:schemeClr>
                </a:solidFill>
              </a:rPr>
              <a:t>ESPACIOS ENTREGADOS A CONQUITO </a:t>
            </a:r>
            <a:br>
              <a:rPr lang="es-MX" sz="3200" b="1" dirty="0">
                <a:solidFill>
                  <a:schemeClr val="accent1">
                    <a:lumMod val="50000"/>
                  </a:schemeClr>
                </a:solidFill>
              </a:rPr>
            </a:br>
            <a:r>
              <a:rPr lang="es-MX" sz="3200" b="1" dirty="0">
                <a:solidFill>
                  <a:schemeClr val="accent1">
                    <a:lumMod val="50000"/>
                  </a:schemeClr>
                </a:solidFill>
              </a:rPr>
              <a:t>ENERO 2022</a:t>
            </a:r>
          </a:p>
        </p:txBody>
      </p:sp>
      <p:sp>
        <p:nvSpPr>
          <p:cNvPr id="9" name="Rectángulo 8">
            <a:extLst>
              <a:ext uri="{FF2B5EF4-FFF2-40B4-BE49-F238E27FC236}">
                <a16:creationId xmlns:a16="http://schemas.microsoft.com/office/drawing/2014/main" id="{C3016B03-EC0C-48F9-B4D9-FB1E68F93A4E}"/>
              </a:ext>
            </a:extLst>
          </p:cNvPr>
          <p:cNvSpPr/>
          <p:nvPr/>
        </p:nvSpPr>
        <p:spPr>
          <a:xfrm>
            <a:off x="8229601" y="1537944"/>
            <a:ext cx="3448878" cy="178172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C000">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ZONAS DE CONSERVACIÓN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C000">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PÁRCIAL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0" i="0" u="none" strike="noStrike" kern="1200" cap="none" spc="0" normalizeH="0" baseline="0" noProof="0" dirty="0">
                <a:ln w="0"/>
                <a:solidFill>
                  <a:srgbClr val="FFC000">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(Mangas)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ZONAS DE CONSERVACIÓN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(CEB y Torre)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8EC4BD2E-0BA5-4289-A71E-14BAD4185B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101" y="1417914"/>
            <a:ext cx="7017688" cy="4965906"/>
          </a:xfrm>
          <a:prstGeom prst="rect">
            <a:avLst/>
          </a:prstGeom>
          <a:noFill/>
          <a:ln>
            <a:noFill/>
          </a:ln>
        </p:spPr>
      </p:pic>
      <p:cxnSp>
        <p:nvCxnSpPr>
          <p:cNvPr id="4" name="Conector recto de flecha 3">
            <a:extLst>
              <a:ext uri="{FF2B5EF4-FFF2-40B4-BE49-F238E27FC236}">
                <a16:creationId xmlns:a16="http://schemas.microsoft.com/office/drawing/2014/main" id="{ECA3FF1A-1AB0-41C7-81D2-140280A2BDCD}"/>
              </a:ext>
            </a:extLst>
          </p:cNvPr>
          <p:cNvCxnSpPr>
            <a:cxnSpLocks/>
          </p:cNvCxnSpPr>
          <p:nvPr/>
        </p:nvCxnSpPr>
        <p:spPr>
          <a:xfrm flipH="1" flipV="1">
            <a:off x="5840361" y="1966452"/>
            <a:ext cx="3671387" cy="71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1EBC1EF0-4537-44C6-A78B-7883C0C812F2}"/>
              </a:ext>
            </a:extLst>
          </p:cNvPr>
          <p:cNvCxnSpPr>
            <a:cxnSpLocks/>
          </p:cNvCxnSpPr>
          <p:nvPr/>
        </p:nvCxnSpPr>
        <p:spPr>
          <a:xfrm flipH="1">
            <a:off x="7553739" y="3298555"/>
            <a:ext cx="1828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ángulo 21">
            <a:extLst>
              <a:ext uri="{FF2B5EF4-FFF2-40B4-BE49-F238E27FC236}">
                <a16:creationId xmlns:a16="http://schemas.microsoft.com/office/drawing/2014/main" id="{A87F7FC8-448C-4132-AA6F-25522B852819}"/>
              </a:ext>
            </a:extLst>
          </p:cNvPr>
          <p:cNvSpPr/>
          <p:nvPr/>
        </p:nvSpPr>
        <p:spPr>
          <a:xfrm>
            <a:off x="8473108" y="3770664"/>
            <a:ext cx="3135344" cy="90827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500" b="1" dirty="0">
                <a:ln w="0"/>
                <a:solidFill>
                  <a:prstClr val="black"/>
                </a:solidFill>
                <a:effectLst>
                  <a:outerShdw blurRad="38100" dist="19050" dir="2700000" algn="tl" rotWithShape="0">
                    <a:prstClr val="black">
                      <a:alpha val="40000"/>
                    </a:prstClr>
                  </a:outerShdw>
                </a:effectLst>
                <a:latin typeface="Calibri" panose="020F0502020204030204"/>
              </a:rPr>
              <a:t>La</a:t>
            </a:r>
            <a:r>
              <a:rPr kumimoji="0" lang="es-EC" sz="1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Torre de Control, se excluye del convenio y del futura comodato.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24" name="Imagen 23">
            <a:extLst>
              <a:ext uri="{FF2B5EF4-FFF2-40B4-BE49-F238E27FC236}">
                <a16:creationId xmlns:a16="http://schemas.microsoft.com/office/drawing/2014/main" id="{701ED0B7-FDAE-4306-8654-1D4F61623E10}"/>
              </a:ext>
            </a:extLst>
          </p:cNvPr>
          <p:cNvPicPr>
            <a:picLocks noChangeAspect="1"/>
          </p:cNvPicPr>
          <p:nvPr/>
        </p:nvPicPr>
        <p:blipFill>
          <a:blip r:embed="rId4"/>
          <a:stretch>
            <a:fillRect/>
          </a:stretch>
        </p:blipFill>
        <p:spPr>
          <a:xfrm>
            <a:off x="9113957" y="4357260"/>
            <a:ext cx="1853646" cy="1925591"/>
          </a:xfrm>
          <a:prstGeom prst="rect">
            <a:avLst/>
          </a:prstGeom>
        </p:spPr>
      </p:pic>
      <p:sp>
        <p:nvSpPr>
          <p:cNvPr id="11" name="Rectángulo 10">
            <a:extLst>
              <a:ext uri="{FF2B5EF4-FFF2-40B4-BE49-F238E27FC236}">
                <a16:creationId xmlns:a16="http://schemas.microsoft.com/office/drawing/2014/main" id="{36F2D393-CFBA-46B1-B97F-9BE65B557297}"/>
              </a:ext>
            </a:extLst>
          </p:cNvPr>
          <p:cNvSpPr/>
          <p:nvPr/>
        </p:nvSpPr>
        <p:spPr>
          <a:xfrm>
            <a:off x="854101" y="4445713"/>
            <a:ext cx="1335155" cy="19887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PLANTA BAJA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4.734 </a:t>
            </a: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PRIMER PISO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548</a:t>
            </a: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SEGUNDO PISO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1.500</a:t>
            </a: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m2</a:t>
            </a:r>
          </a:p>
        </p:txBody>
      </p:sp>
    </p:spTree>
    <p:extLst>
      <p:ext uri="{BB962C8B-B14F-4D97-AF65-F5344CB8AC3E}">
        <p14:creationId xmlns:p14="http://schemas.microsoft.com/office/powerpoint/2010/main" val="23598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AEA8EB-EFFE-4DC2-A359-1EA0A1D6FBD4}"/>
              </a:ext>
            </a:extLst>
          </p:cNvPr>
          <p:cNvSpPr>
            <a:spLocks noGrp="1"/>
          </p:cNvSpPr>
          <p:nvPr>
            <p:ph type="title"/>
          </p:nvPr>
        </p:nvSpPr>
        <p:spPr>
          <a:xfrm>
            <a:off x="-1" y="474180"/>
            <a:ext cx="12192000" cy="583999"/>
          </a:xfrm>
        </p:spPr>
        <p:txBody>
          <a:bodyPr vert="horz" lIns="91440" tIns="45720" rIns="91440" bIns="45720" rtlCol="0" anchor="ctr">
            <a:normAutofit/>
          </a:bodyPr>
          <a:lstStyle/>
          <a:p>
            <a:pPr algn="ctr"/>
            <a:r>
              <a:rPr lang="es-MX" sz="3200" b="1" dirty="0">
                <a:solidFill>
                  <a:schemeClr val="tx1">
                    <a:lumMod val="75000"/>
                    <a:lumOff val="25000"/>
                  </a:schemeClr>
                </a:solidFill>
              </a:rPr>
              <a:t>ELEMENTOS HISTÓRICOS DENTRO DE LAS ZONAS DE CONSERVACIÓN</a:t>
            </a:r>
          </a:p>
        </p:txBody>
      </p:sp>
      <p:pic>
        <p:nvPicPr>
          <p:cNvPr id="3" name="Imagen 2">
            <a:extLst>
              <a:ext uri="{FF2B5EF4-FFF2-40B4-BE49-F238E27FC236}">
                <a16:creationId xmlns:a16="http://schemas.microsoft.com/office/drawing/2014/main" id="{24C5B0D2-091C-414F-B2AA-65D0B81232DD}"/>
              </a:ext>
            </a:extLst>
          </p:cNvPr>
          <p:cNvPicPr>
            <a:picLocks noChangeAspect="1"/>
          </p:cNvPicPr>
          <p:nvPr/>
        </p:nvPicPr>
        <p:blipFill rotWithShape="1">
          <a:blip r:embed="rId3"/>
          <a:srcRect b="2222"/>
          <a:stretch/>
        </p:blipFill>
        <p:spPr>
          <a:xfrm>
            <a:off x="3209495" y="1161854"/>
            <a:ext cx="7522296" cy="3993008"/>
          </a:xfrm>
          <a:prstGeom prst="rect">
            <a:avLst/>
          </a:prstGeom>
        </p:spPr>
      </p:pic>
      <p:pic>
        <p:nvPicPr>
          <p:cNvPr id="6" name="Imagen 5">
            <a:extLst>
              <a:ext uri="{FF2B5EF4-FFF2-40B4-BE49-F238E27FC236}">
                <a16:creationId xmlns:a16="http://schemas.microsoft.com/office/drawing/2014/main" id="{0E9E9BBE-6493-46A9-ACB5-A23236DC347B}"/>
              </a:ext>
            </a:extLst>
          </p:cNvPr>
          <p:cNvPicPr>
            <a:picLocks noChangeAspect="1"/>
          </p:cNvPicPr>
          <p:nvPr/>
        </p:nvPicPr>
        <p:blipFill rotWithShape="1">
          <a:blip r:embed="rId4"/>
          <a:srcRect t="7298"/>
          <a:stretch/>
        </p:blipFill>
        <p:spPr>
          <a:xfrm>
            <a:off x="3179678" y="5154862"/>
            <a:ext cx="7522296" cy="1317051"/>
          </a:xfrm>
          <a:prstGeom prst="rect">
            <a:avLst/>
          </a:prstGeom>
        </p:spPr>
      </p:pic>
      <p:pic>
        <p:nvPicPr>
          <p:cNvPr id="9" name="Imagen 8">
            <a:extLst>
              <a:ext uri="{FF2B5EF4-FFF2-40B4-BE49-F238E27FC236}">
                <a16:creationId xmlns:a16="http://schemas.microsoft.com/office/drawing/2014/main" id="{02C1CD5B-A22E-450B-966B-571D0A15C0DB}"/>
              </a:ext>
            </a:extLst>
          </p:cNvPr>
          <p:cNvPicPr>
            <a:picLocks noChangeAspect="1"/>
          </p:cNvPicPr>
          <p:nvPr/>
        </p:nvPicPr>
        <p:blipFill>
          <a:blip r:embed="rId5"/>
          <a:stretch>
            <a:fillRect/>
          </a:stretch>
        </p:blipFill>
        <p:spPr>
          <a:xfrm>
            <a:off x="437316" y="3424966"/>
            <a:ext cx="2588306" cy="2958854"/>
          </a:xfrm>
          <a:prstGeom prst="rect">
            <a:avLst/>
          </a:prstGeom>
        </p:spPr>
      </p:pic>
      <p:pic>
        <p:nvPicPr>
          <p:cNvPr id="11" name="Imagen 10">
            <a:extLst>
              <a:ext uri="{FF2B5EF4-FFF2-40B4-BE49-F238E27FC236}">
                <a16:creationId xmlns:a16="http://schemas.microsoft.com/office/drawing/2014/main" id="{6CC74977-52B1-4630-AE0A-E2A62C8743C4}"/>
              </a:ext>
            </a:extLst>
          </p:cNvPr>
          <p:cNvPicPr>
            <a:picLocks noChangeAspect="1"/>
          </p:cNvPicPr>
          <p:nvPr/>
        </p:nvPicPr>
        <p:blipFill>
          <a:blip r:embed="rId6"/>
          <a:stretch>
            <a:fillRect/>
          </a:stretch>
        </p:blipFill>
        <p:spPr>
          <a:xfrm>
            <a:off x="35476" y="1441297"/>
            <a:ext cx="3144202" cy="1895337"/>
          </a:xfrm>
          <a:prstGeom prst="rect">
            <a:avLst/>
          </a:prstGeom>
        </p:spPr>
      </p:pic>
    </p:spTree>
    <p:extLst>
      <p:ext uri="{BB962C8B-B14F-4D97-AF65-F5344CB8AC3E}">
        <p14:creationId xmlns:p14="http://schemas.microsoft.com/office/powerpoint/2010/main" val="133607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8DA1B9-77C2-46AF-B825-CF42BD4352CB}"/>
              </a:ext>
            </a:extLst>
          </p:cNvPr>
          <p:cNvSpPr>
            <a:spLocks noGrp="1"/>
          </p:cNvSpPr>
          <p:nvPr>
            <p:ph idx="1"/>
          </p:nvPr>
        </p:nvSpPr>
        <p:spPr>
          <a:xfrm>
            <a:off x="838200" y="480768"/>
            <a:ext cx="10515600" cy="5696196"/>
          </a:xfrm>
        </p:spPr>
        <p:txBody>
          <a:bodyPr>
            <a:normAutofit/>
          </a:bodyPr>
          <a:lstStyle/>
          <a:p>
            <a:pPr algn="just"/>
            <a:r>
              <a:rPr lang="es-ES" dirty="0"/>
              <a:t>Mediante oficio Nro. Oficio Nro. CPEQ-2022-0526-O de10 de julio de 2022, </a:t>
            </a:r>
            <a:r>
              <a:rPr lang="es-ES" dirty="0">
                <a:solidFill>
                  <a:schemeClr val="accent1"/>
                </a:solidFill>
              </a:rPr>
              <a:t>CONQUITO solicita a QUITO TURISMO la suscripción de un comodato por 20 años</a:t>
            </a:r>
            <a:r>
              <a:rPr lang="es-ES" dirty="0"/>
              <a:t>, que faculte la ejecución de la construcción e implantación del proyecto Centro de Innovación Tecnológica de Quito, </a:t>
            </a:r>
            <a:r>
              <a:rPr lang="es-ES" dirty="0">
                <a:solidFill>
                  <a:schemeClr val="accent1"/>
                </a:solidFill>
              </a:rPr>
              <a:t>en el mismo espacio entregado por convenio con algunos cambios en los espacios </a:t>
            </a:r>
            <a:r>
              <a:rPr lang="es-ES" dirty="0"/>
              <a:t>y el 9 de agosto con No. oficio CPEQ-2022-0650-O, ampliaron su solicitud.</a:t>
            </a:r>
          </a:p>
          <a:p>
            <a:pPr marL="0" indent="0">
              <a:buNone/>
            </a:pPr>
            <a:endParaRPr lang="es-ES" dirty="0"/>
          </a:p>
          <a:p>
            <a:pPr algn="just"/>
            <a:r>
              <a:rPr lang="es-ES" dirty="0">
                <a:solidFill>
                  <a:schemeClr val="accent1"/>
                </a:solidFill>
              </a:rPr>
              <a:t>QUITO TURISMO </a:t>
            </a:r>
            <a:r>
              <a:rPr lang="es-ES" dirty="0"/>
              <a:t>es legalmente competente para suscribir el contrato de comodato mencionado conforme al Art. 20 de la Ordenanza 086 y su Ordenanza Reformatoria 161, previo el cumplimiento del proceso dispuesto en el Art. 3484 del Código Municipal y la decisión del directorio conforme el  literal K del Art. 147 ibídem.</a:t>
            </a:r>
            <a:endParaRPr lang="en-US" dirty="0"/>
          </a:p>
        </p:txBody>
      </p:sp>
    </p:spTree>
    <p:extLst>
      <p:ext uri="{BB962C8B-B14F-4D97-AF65-F5344CB8AC3E}">
        <p14:creationId xmlns:p14="http://schemas.microsoft.com/office/powerpoint/2010/main" val="239259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4107F-BF64-4704-BD9B-0855D3FEECD6}"/>
              </a:ext>
            </a:extLst>
          </p:cNvPr>
          <p:cNvSpPr>
            <a:spLocks noGrp="1"/>
          </p:cNvSpPr>
          <p:nvPr>
            <p:ph type="title"/>
          </p:nvPr>
        </p:nvSpPr>
        <p:spPr/>
        <p:txBody>
          <a:bodyPr>
            <a:normAutofit/>
          </a:bodyPr>
          <a:lstStyle/>
          <a:p>
            <a:pPr algn="ctr"/>
            <a:r>
              <a:rPr lang="es-EC" sz="4000" b="1" dirty="0">
                <a:solidFill>
                  <a:schemeClr val="accent1">
                    <a:lumMod val="75000"/>
                  </a:schemeClr>
                </a:solidFill>
              </a:rPr>
              <a:t>CÓDIGO MUNICIPAL</a:t>
            </a:r>
            <a:endParaRPr lang="en-US" sz="40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FCCF974F-0C7F-4441-A8B7-79511252E160}"/>
              </a:ext>
            </a:extLst>
          </p:cNvPr>
          <p:cNvSpPr>
            <a:spLocks noGrp="1"/>
          </p:cNvSpPr>
          <p:nvPr>
            <p:ph idx="1"/>
          </p:nvPr>
        </p:nvSpPr>
        <p:spPr/>
        <p:txBody>
          <a:bodyPr>
            <a:normAutofit/>
          </a:bodyPr>
          <a:lstStyle/>
          <a:p>
            <a:pPr algn="just"/>
            <a:r>
              <a:rPr lang="es-ES" i="1" dirty="0">
                <a:solidFill>
                  <a:schemeClr val="accent1">
                    <a:lumMod val="75000"/>
                  </a:schemeClr>
                </a:solidFill>
              </a:rPr>
              <a:t>Artículo 147.- </a:t>
            </a:r>
            <a:r>
              <a:rPr lang="es-ES" i="1" dirty="0"/>
              <a:t>Deberes y atribuciones del Directorio: Son deberes y atribuciones del Directorio de una empresa pública metropolitana:</a:t>
            </a:r>
          </a:p>
          <a:p>
            <a:pPr algn="just"/>
            <a:endParaRPr lang="es-ES" i="1" dirty="0"/>
          </a:p>
          <a:p>
            <a:pPr lvl="1" algn="just"/>
            <a:r>
              <a:rPr lang="es-ES" sz="2800" i="1" dirty="0">
                <a:solidFill>
                  <a:schemeClr val="accent1">
                    <a:lumMod val="75000"/>
                  </a:schemeClr>
                </a:solidFill>
              </a:rPr>
              <a:t>K) </a:t>
            </a:r>
            <a:r>
              <a:rPr lang="es-ES" sz="2800" i="1" dirty="0"/>
              <a:t>Decidir sobre la venta, permuta, </a:t>
            </a:r>
            <a:r>
              <a:rPr lang="es-ES" sz="2800" i="1" dirty="0">
                <a:solidFill>
                  <a:schemeClr val="accent1"/>
                </a:solidFill>
              </a:rPr>
              <a:t>comodato</a:t>
            </a:r>
            <a:r>
              <a:rPr lang="es-ES" sz="2800" i="1" dirty="0"/>
              <a:t> o hipoteca de bienes inmuebles de propiedad de la empresa pública metropolitana.</a:t>
            </a:r>
          </a:p>
        </p:txBody>
      </p:sp>
    </p:spTree>
    <p:extLst>
      <p:ext uri="{BB962C8B-B14F-4D97-AF65-F5344CB8AC3E}">
        <p14:creationId xmlns:p14="http://schemas.microsoft.com/office/powerpoint/2010/main" val="20767616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3240</TotalTime>
  <Words>1563</Words>
  <Application>Microsoft Office PowerPoint</Application>
  <PresentationFormat>Panorámica</PresentationFormat>
  <Paragraphs>70</Paragraphs>
  <Slides>13</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Arial</vt:lpstr>
      <vt:lpstr>Calibri</vt:lpstr>
      <vt:lpstr>Calibri Light</vt:lpstr>
      <vt:lpstr>Courier New</vt:lpstr>
      <vt:lpstr>Tema de Office</vt:lpstr>
      <vt:lpstr>1_Tema de Office</vt:lpstr>
      <vt:lpstr>Presentación de PowerPoint</vt:lpstr>
      <vt:lpstr>COMODATO QUITO TURISMO - CONQUITO</vt:lpstr>
      <vt:lpstr>Presentación de PowerPoint</vt:lpstr>
      <vt:lpstr>10 HECTÁREAS ADMINISTRADAS POR  QUITO TURISMO (delimitación en rojo)</vt:lpstr>
      <vt:lpstr>Presentación de PowerPoint</vt:lpstr>
      <vt:lpstr>ESPACIOS ENTREGADOS A CONQUITO  ENERO 2022</vt:lpstr>
      <vt:lpstr>ELEMENTOS HISTÓRICOS DENTRO DE LAS ZONAS DE CONSERVACIÓN</vt:lpstr>
      <vt:lpstr>Presentación de PowerPoint</vt:lpstr>
      <vt:lpstr>CÓDIGO MUNICIPAL</vt:lpstr>
      <vt:lpstr>Presentación de PowerPoint</vt:lpstr>
      <vt:lpstr>Presentación de PowerPoint</vt:lpstr>
      <vt:lpstr>Ley Orgánica de Empresas Pública</vt:lpstr>
      <vt:lpstr> REGLAMENTO INTERNO DEL DIRECTORIO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DE LA PRESENTACIÓN</dc:title>
  <dc:creator>Edu Guamialamá Ruano</dc:creator>
  <cp:lastModifiedBy>Sebastian Sevilla Rienzi</cp:lastModifiedBy>
  <cp:revision>34</cp:revision>
  <cp:lastPrinted>2022-08-11T21:48:19Z</cp:lastPrinted>
  <dcterms:created xsi:type="dcterms:W3CDTF">2021-10-06T17:10:39Z</dcterms:created>
  <dcterms:modified xsi:type="dcterms:W3CDTF">2022-08-17T17:20:27Z</dcterms:modified>
</cp:coreProperties>
</file>