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2" r:id="rId4"/>
    <p:sldId id="289" r:id="rId5"/>
    <p:sldId id="290" r:id="rId6"/>
    <p:sldId id="277" r:id="rId7"/>
    <p:sldId id="284" r:id="rId8"/>
    <p:sldId id="287" r:id="rId9"/>
    <p:sldId id="269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del Rocio Ruiz Villacis" initials="AdRRV" lastIdx="0" clrIdx="0">
    <p:extLst>
      <p:ext uri="{19B8F6BF-5375-455C-9EA6-DF929625EA0E}">
        <p15:presenceInfo xmlns:p15="http://schemas.microsoft.com/office/powerpoint/2012/main" userId="S-1-5-21-273869320-1094921958-1243824655-1056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725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072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975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13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0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861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53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215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4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8518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2391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089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04E9-1853-4A76-941F-23A1D7AF7B7F}" type="datetimeFigureOut">
              <a:rPr lang="es-EC" smtClean="0"/>
              <a:t>19/12/2022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E136-7FA0-4F4C-B1C1-4E62A7591E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6861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Hoja_de_c_lculo_de_Microsoft_Excel.xlsx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44" y="349135"/>
            <a:ext cx="4114800" cy="2638425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80806" y="3510598"/>
            <a:ext cx="7675419" cy="1655762"/>
          </a:xfrm>
        </p:spPr>
        <p:txBody>
          <a:bodyPr>
            <a:normAutofit fontScale="62500" lnSpcReduction="20000"/>
          </a:bodyPr>
          <a:lstStyle/>
          <a:p>
            <a:r>
              <a:rPr lang="es-EC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ORDENANZA METROPOLITANA PARA LA APLICACIÓN DE LA REMISIÓN DE MULTAS, INTERESES Y RECARGOS POR MORA GENERADOS EN LAS TASAS ADEUDADAS ENTRE EL GOBIERNO AUTÓNOMO DESCENTRALIZADO DEL DISTRITO METROPOLITANO DE QUITO Y SUS ENTIDADES ADSCRITAS, Y SUS EMPRESAS PÚBLICAS METROPOLITANAS.</a:t>
            </a:r>
          </a:p>
          <a:p>
            <a:endParaRPr lang="es-EC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90975" cy="6858000"/>
          </a:xfrm>
          <a:prstGeom prst="rect">
            <a:avLst/>
          </a:prstGeom>
        </p:spPr>
      </p:pic>
      <p:sp>
        <p:nvSpPr>
          <p:cNvPr id="6" name="Marcador de texto 2">
            <a:extLst>
              <a:ext uri="{FF2B5EF4-FFF2-40B4-BE49-F238E27FC236}">
                <a16:creationId xmlns:a16="http://schemas.microsoft.com/office/drawing/2014/main" id="{86FA8B0D-091A-424B-AD28-1E162B0B165F}"/>
              </a:ext>
            </a:extLst>
          </p:cNvPr>
          <p:cNvSpPr txBox="1">
            <a:spLocks/>
          </p:cNvSpPr>
          <p:nvPr/>
        </p:nvSpPr>
        <p:spPr>
          <a:xfrm>
            <a:off x="6168044" y="5689398"/>
            <a:ext cx="5888181" cy="10605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EC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2022</a:t>
            </a:r>
          </a:p>
          <a:p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52185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44" y="349135"/>
            <a:ext cx="4114800" cy="2638425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80806" y="3510598"/>
            <a:ext cx="7675419" cy="1655762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OBSERVACIONES</a:t>
            </a:r>
          </a:p>
          <a:p>
            <a:endParaRPr lang="es-ES" sz="36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90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953113"/>
              </p:ext>
            </p:extLst>
          </p:nvPr>
        </p:nvGraphicFramePr>
        <p:xfrm>
          <a:off x="1485651" y="886465"/>
          <a:ext cx="9358812" cy="457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7311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4781897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23668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DMT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301777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Marco Collaguazo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r>
                        <a:rPr lang="es-MX" i="1" dirty="0" smtClean="0"/>
                        <a:t>“(…) Se debe aplicar el sistema de prescripciones,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en donde va a quedar subsanado en gran medida las deudas que se tiene, por no cumplir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con valores de tasa. (…)”</a:t>
                      </a:r>
                      <a:endParaRPr lang="es-EC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EC" b="1" dirty="0" smtClean="0"/>
                        <a:t>Art. 55 COT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es-EC" dirty="0" smtClean="0"/>
                        <a:t>Modo de extinción de las obligaciones tributarias.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s-EC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C" dirty="0" smtClean="0"/>
                        <a:t>Prescribe la obligación y la acción de cobro</a:t>
                      </a:r>
                      <a:r>
                        <a:rPr lang="es-EC" baseline="0" dirty="0" smtClean="0"/>
                        <a:t>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EC" baseline="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C" baseline="0" dirty="0" smtClean="0"/>
                        <a:t>Plazo de 5 años.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s-EC" baseline="0" dirty="0" smtClean="0"/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s-EC" baseline="0" dirty="0" smtClean="0"/>
                        <a:t>Debe ser alegada expresamente, no puede ser declarada de oficio.</a:t>
                      </a:r>
                      <a:endParaRPr lang="es-EC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79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68579"/>
              </p:ext>
            </p:extLst>
          </p:nvPr>
        </p:nvGraphicFramePr>
        <p:xfrm>
          <a:off x="1485651" y="886465"/>
          <a:ext cx="9358812" cy="5120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7311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4781897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23668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AG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301777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Marco Collaguazo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r>
                        <a:rPr lang="es-MX" i="1" dirty="0" smtClean="0"/>
                        <a:t>“(…) Se debe aplicar el sistema de prescripciones,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en donde va a quedar subsanado en gran medida las deudas que se tiene, por no cumplir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con valores de tasa. (…)”</a:t>
                      </a:r>
                      <a:endParaRPr lang="es-EC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s-EC" b="0" dirty="0" smtClean="0"/>
                        <a:t>Mediante</a:t>
                      </a:r>
                      <a:r>
                        <a:rPr lang="es-EC" b="0" baseline="0" dirty="0" smtClean="0"/>
                        <a:t> Oficio Nro. </a:t>
                      </a:r>
                      <a:r>
                        <a:rPr lang="es-EC" b="1" baseline="0" dirty="0" smtClean="0"/>
                        <a:t>GADDMQ-AG-2022-1233-O</a:t>
                      </a:r>
                      <a:r>
                        <a:rPr lang="es-EC" b="0" baseline="0" dirty="0" smtClean="0"/>
                        <a:t> de 15/12/2022 el Administrador General solicitó al Gerente General de la EPMAPS la </a:t>
                      </a:r>
                      <a:r>
                        <a:rPr lang="es-EC" b="0" u="sng" baseline="0" dirty="0" smtClean="0"/>
                        <a:t>prescripción</a:t>
                      </a:r>
                      <a:r>
                        <a:rPr lang="es-EC" b="0" baseline="0" dirty="0" smtClean="0"/>
                        <a:t> de las obligaciones tributarias por concepto de tasa por servicio de agua potable pendientes de pago por parte del GAD DMQ.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EC" b="0" baseline="0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s-EC" b="0" baseline="0" dirty="0" smtClean="0"/>
                        <a:t>La Autoridad cuenta con el plazo de 120 días hábiles para resolver sobre el pedido de prescripción. </a:t>
                      </a:r>
                      <a:endParaRPr lang="es-EC" b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00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446387"/>
              </p:ext>
            </p:extLst>
          </p:nvPr>
        </p:nvGraphicFramePr>
        <p:xfrm>
          <a:off x="1485651" y="886465"/>
          <a:ext cx="9358812" cy="402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7311">
                  <a:extLst>
                    <a:ext uri="{9D8B030D-6E8A-4147-A177-3AD203B41FA5}">
                      <a16:colId xmlns:a16="http://schemas.microsoft.com/office/drawing/2014/main" val="3613891963"/>
                    </a:ext>
                  </a:extLst>
                </a:gridCol>
                <a:gridCol w="4781897">
                  <a:extLst>
                    <a:ext uri="{9D8B030D-6E8A-4147-A177-3AD203B41FA5}">
                      <a16:colId xmlns:a16="http://schemas.microsoft.com/office/drawing/2014/main" val="1495927378"/>
                    </a:ext>
                  </a:extLst>
                </a:gridCol>
                <a:gridCol w="3119604">
                  <a:extLst>
                    <a:ext uri="{9D8B030D-6E8A-4147-A177-3AD203B41FA5}">
                      <a16:colId xmlns:a16="http://schemas.microsoft.com/office/drawing/2014/main" val="331453844"/>
                    </a:ext>
                  </a:extLst>
                </a:gridCol>
              </a:tblGrid>
              <a:tr h="23668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Concejal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Observación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AG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550348"/>
                  </a:ext>
                </a:extLst>
              </a:tr>
              <a:tr h="3017773">
                <a:tc>
                  <a:txBody>
                    <a:bodyPr/>
                    <a:lstStyle/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endParaRPr lang="es-EC" b="1" dirty="0" smtClean="0"/>
                    </a:p>
                    <a:p>
                      <a:pPr algn="ctr"/>
                      <a:r>
                        <a:rPr lang="es-EC" b="1" dirty="0" smtClean="0"/>
                        <a:t>Marco Collaguazo</a:t>
                      </a:r>
                      <a:endParaRPr lang="es-EC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endParaRPr lang="es-MX" dirty="0" smtClean="0"/>
                    </a:p>
                    <a:p>
                      <a:pPr algn="just"/>
                      <a:r>
                        <a:rPr lang="es-MX" i="1" dirty="0" smtClean="0"/>
                        <a:t>“(…) para segundo debate a través de la entidad que corresponda se presente un informe con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datos precisos de las deudas por valores no cumplidos por entidades y por las entidades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que van a ser beneficiadas por el sistema de remisión, porque para aprobar esto si es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necesario que se tenga a mayor detalle que deudas mismo van a ser objeto de estas</a:t>
                      </a:r>
                      <a:r>
                        <a:rPr lang="es-MX" i="1" baseline="0" dirty="0" smtClean="0"/>
                        <a:t> </a:t>
                      </a:r>
                      <a:r>
                        <a:rPr lang="es-MX" i="1" dirty="0" smtClean="0"/>
                        <a:t>remisiones. (…)”</a:t>
                      </a:r>
                    </a:p>
                    <a:p>
                      <a:pPr algn="just"/>
                      <a:endParaRPr lang="es-MX" i="1" dirty="0" smtClean="0"/>
                    </a:p>
                    <a:p>
                      <a:pPr algn="just"/>
                      <a:endParaRPr lang="es-EC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EC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MX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s-MX" dirty="0" smtClean="0"/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s-MX" dirty="0" smtClean="0"/>
                        <a:t>Mediante</a:t>
                      </a:r>
                      <a:r>
                        <a:rPr lang="es-MX" baseline="0" dirty="0" smtClean="0"/>
                        <a:t> Oficio Nro. </a:t>
                      </a:r>
                      <a:r>
                        <a:rPr lang="es-MX" b="1" baseline="0" dirty="0" smtClean="0"/>
                        <a:t>GADDMQ-AG-2022-1209-O</a:t>
                      </a:r>
                      <a:r>
                        <a:rPr lang="es-MX" baseline="0" dirty="0" smtClean="0"/>
                        <a:t> de 6/6/2022 el Administrador General remitió a la Secretaría del Concejo el detalle de deudas por cuenta de agua potable, tasa de seguridad y Cuerpo de Bomberos.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16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49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44" y="349135"/>
            <a:ext cx="4114800" cy="2638425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0010" y="3575913"/>
            <a:ext cx="7675419" cy="1655762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TEXTO DEFINITIVO SIN OBSERVACIONES</a:t>
            </a:r>
            <a:endParaRPr lang="es-EC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990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6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7500" y="1763475"/>
            <a:ext cx="104273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u="sng" dirty="0" smtClean="0"/>
          </a:p>
          <a:p>
            <a:pPr algn="ctr"/>
            <a:endParaRPr lang="es-ES" sz="2400" b="1" u="sng" dirty="0"/>
          </a:p>
          <a:p>
            <a:pPr algn="ctr"/>
            <a:endParaRPr lang="es-ES" sz="2400" b="1" u="sng" dirty="0" smtClean="0"/>
          </a:p>
          <a:p>
            <a:pPr algn="ctr"/>
            <a:endParaRPr lang="es-ES" sz="2400" b="1" u="sng" dirty="0"/>
          </a:p>
          <a:p>
            <a:endParaRPr lang="es-EC" dirty="0"/>
          </a:p>
          <a:p>
            <a:endParaRPr lang="es-ES" b="1" u="sng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892860"/>
              </p:ext>
            </p:extLst>
          </p:nvPr>
        </p:nvGraphicFramePr>
        <p:xfrm>
          <a:off x="2039112" y="1260411"/>
          <a:ext cx="8494776" cy="474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Hoja de cálculo" r:id="rId6" imgW="7696348" imgH="4438781" progId="Excel.Sheet.12">
                  <p:embed/>
                </p:oleObj>
              </mc:Choice>
              <mc:Fallback>
                <p:oleObj name="Hoja de cálculo" r:id="rId6" imgW="7696348" imgH="44387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39112" y="1260411"/>
                        <a:ext cx="8494776" cy="4748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366551" y="591073"/>
            <a:ext cx="3839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DEUDA TASA AGUA POTABLE</a:t>
            </a:r>
          </a:p>
        </p:txBody>
      </p:sp>
    </p:spTree>
    <p:extLst>
      <p:ext uri="{BB962C8B-B14F-4D97-AF65-F5344CB8AC3E}">
        <p14:creationId xmlns:p14="http://schemas.microsoft.com/office/powerpoint/2010/main" val="35119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7500" y="1763475"/>
            <a:ext cx="104273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u="sng" dirty="0" smtClean="0"/>
          </a:p>
          <a:p>
            <a:pPr algn="ctr"/>
            <a:endParaRPr lang="es-ES" sz="2400" b="1" u="sng" dirty="0"/>
          </a:p>
          <a:p>
            <a:pPr algn="ctr"/>
            <a:endParaRPr lang="es-ES" sz="2400" b="1" u="sng" dirty="0" smtClean="0"/>
          </a:p>
          <a:p>
            <a:pPr algn="ctr"/>
            <a:endParaRPr lang="es-ES" sz="2400" b="1" u="sng" dirty="0"/>
          </a:p>
          <a:p>
            <a:endParaRPr lang="es-EC" dirty="0"/>
          </a:p>
          <a:p>
            <a:endParaRPr lang="es-ES" b="1" u="sng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00" y="2316878"/>
            <a:ext cx="105791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851168" y="1024215"/>
            <a:ext cx="79044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DEUDAS POR TASA DE SEGURIDAD Y CUERPO DE BOMBEROS</a:t>
            </a:r>
            <a:endParaRPr lang="es-E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10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2422358" y="2559239"/>
            <a:ext cx="65291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EC" sz="11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s-EC" sz="115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926" y="6062139"/>
            <a:ext cx="2695074" cy="7958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43" y="0"/>
            <a:ext cx="1300915" cy="88646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29137"/>
            <a:ext cx="7972926" cy="33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342</Words>
  <Application>Microsoft Office PowerPoint</Application>
  <PresentationFormat>Panorámica</PresentationFormat>
  <Paragraphs>75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Noemi Flores Jurado</dc:creator>
  <cp:lastModifiedBy>Maria Jose Vivanco Velez</cp:lastModifiedBy>
  <cp:revision>75</cp:revision>
  <dcterms:created xsi:type="dcterms:W3CDTF">2022-10-11T13:45:05Z</dcterms:created>
  <dcterms:modified xsi:type="dcterms:W3CDTF">2022-12-19T21:23:41Z</dcterms:modified>
</cp:coreProperties>
</file>