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17" r:id="rId2"/>
    <p:sldId id="318" r:id="rId3"/>
    <p:sldId id="324" r:id="rId4"/>
    <p:sldId id="323" r:id="rId5"/>
    <p:sldId id="320" r:id="rId6"/>
    <p:sldId id="319" r:id="rId7"/>
    <p:sldId id="321" r:id="rId8"/>
    <p:sldId id="326" r:id="rId9"/>
    <p:sldId id="322" r:id="rId10"/>
  </p:sldIdLst>
  <p:sldSz cx="12192000" cy="6858000"/>
  <p:notesSz cx="6884988" cy="10018713"/>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5B9BD5"/>
    <a:srgbClr val="FFC000"/>
    <a:srgbClr val="E9EBF5"/>
    <a:srgbClr val="F4B084"/>
    <a:srgbClr val="92D050"/>
    <a:srgbClr val="F0F0AE"/>
    <a:srgbClr val="00B0F0"/>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591" autoAdjust="0"/>
    <p:restoredTop sz="99811" autoAdjust="0"/>
  </p:normalViewPr>
  <p:slideViewPr>
    <p:cSldViewPr snapToGrid="0" snapToObjects="1">
      <p:cViewPr varScale="1">
        <p:scale>
          <a:sx n="98" d="100"/>
          <a:sy n="98" d="100"/>
        </p:scale>
        <p:origin x="605" y="77"/>
      </p:cViewPr>
      <p:guideLst>
        <p:guide orient="horz" pos="2160"/>
        <p:guide pos="3840"/>
      </p:guideLst>
    </p:cSldViewPr>
  </p:slideViewPr>
  <p:notesTextViewPr>
    <p:cViewPr>
      <p:scale>
        <a:sx n="1" d="1"/>
        <a:sy n="1" d="1"/>
      </p:scale>
      <p:origin x="0" y="0"/>
    </p:cViewPr>
  </p:notesTextViewPr>
  <p:sorterViewPr>
    <p:cViewPr>
      <p:scale>
        <a:sx n="200" d="100"/>
        <a:sy n="200" d="100"/>
      </p:scale>
      <p:origin x="0" y="-43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2984245" cy="500936"/>
          </a:xfrm>
          <a:prstGeom prst="rect">
            <a:avLst/>
          </a:prstGeom>
        </p:spPr>
        <p:txBody>
          <a:bodyPr vert="horz" lIns="92067" tIns="46033" rIns="92067" bIns="46033" rtlCol="0"/>
          <a:lstStyle>
            <a:lvl1pPr algn="l">
              <a:defRPr sz="1200"/>
            </a:lvl1pPr>
          </a:lstStyle>
          <a:p>
            <a:endParaRPr lang="es-ES"/>
          </a:p>
        </p:txBody>
      </p:sp>
      <p:sp>
        <p:nvSpPr>
          <p:cNvPr id="3" name="2 Marcador de fecha"/>
          <p:cNvSpPr>
            <a:spLocks noGrp="1"/>
          </p:cNvSpPr>
          <p:nvPr>
            <p:ph type="dt" sz="quarter" idx="1"/>
          </p:nvPr>
        </p:nvSpPr>
        <p:spPr>
          <a:xfrm>
            <a:off x="3899136" y="0"/>
            <a:ext cx="2984245" cy="500936"/>
          </a:xfrm>
          <a:prstGeom prst="rect">
            <a:avLst/>
          </a:prstGeom>
        </p:spPr>
        <p:txBody>
          <a:bodyPr vert="horz" lIns="92067" tIns="46033" rIns="92067" bIns="46033" rtlCol="0"/>
          <a:lstStyle>
            <a:lvl1pPr algn="r">
              <a:defRPr sz="1200"/>
            </a:lvl1pPr>
          </a:lstStyle>
          <a:p>
            <a:fld id="{B76A6821-8AE0-4BB4-B0EF-E3E0A0B590D4}" type="datetimeFigureOut">
              <a:rPr lang="es-ES" smtClean="0"/>
              <a:t>20/12/2022</a:t>
            </a:fld>
            <a:endParaRPr lang="es-ES"/>
          </a:p>
        </p:txBody>
      </p:sp>
      <p:sp>
        <p:nvSpPr>
          <p:cNvPr id="4" name="3 Marcador de pie de página"/>
          <p:cNvSpPr>
            <a:spLocks noGrp="1"/>
          </p:cNvSpPr>
          <p:nvPr>
            <p:ph type="ftr" sz="quarter" idx="2"/>
          </p:nvPr>
        </p:nvSpPr>
        <p:spPr>
          <a:xfrm>
            <a:off x="2" y="9516170"/>
            <a:ext cx="2984245" cy="500936"/>
          </a:xfrm>
          <a:prstGeom prst="rect">
            <a:avLst/>
          </a:prstGeom>
        </p:spPr>
        <p:txBody>
          <a:bodyPr vert="horz" lIns="92067" tIns="46033" rIns="92067" bIns="46033"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99136" y="9516170"/>
            <a:ext cx="2984245" cy="500936"/>
          </a:xfrm>
          <a:prstGeom prst="rect">
            <a:avLst/>
          </a:prstGeom>
        </p:spPr>
        <p:txBody>
          <a:bodyPr vert="horz" lIns="92067" tIns="46033" rIns="92067" bIns="46033" rtlCol="0" anchor="b"/>
          <a:lstStyle>
            <a:lvl1pPr algn="r">
              <a:defRPr sz="1200"/>
            </a:lvl1pPr>
          </a:lstStyle>
          <a:p>
            <a:fld id="{28A2DEBC-392A-429A-9CBC-2E386B4A24E6}" type="slidenum">
              <a:rPr lang="es-ES" smtClean="0"/>
              <a:t>‹Nº›</a:t>
            </a:fld>
            <a:endParaRPr lang="es-ES"/>
          </a:p>
        </p:txBody>
      </p:sp>
    </p:spTree>
    <p:extLst>
      <p:ext uri="{BB962C8B-B14F-4D97-AF65-F5344CB8AC3E}">
        <p14:creationId xmlns:p14="http://schemas.microsoft.com/office/powerpoint/2010/main" val="778955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4"/>
            <a:ext cx="2984245" cy="501497"/>
          </a:xfrm>
          <a:prstGeom prst="rect">
            <a:avLst/>
          </a:prstGeom>
        </p:spPr>
        <p:txBody>
          <a:bodyPr vert="horz" lIns="92067" tIns="46033" rIns="92067" bIns="46033" rtlCol="0"/>
          <a:lstStyle>
            <a:lvl1pPr algn="l">
              <a:defRPr sz="1200"/>
            </a:lvl1pPr>
          </a:lstStyle>
          <a:p>
            <a:endParaRPr lang="es-EC"/>
          </a:p>
        </p:txBody>
      </p:sp>
      <p:sp>
        <p:nvSpPr>
          <p:cNvPr id="3" name="2 Marcador de fecha"/>
          <p:cNvSpPr>
            <a:spLocks noGrp="1"/>
          </p:cNvSpPr>
          <p:nvPr>
            <p:ph type="dt" idx="1"/>
          </p:nvPr>
        </p:nvSpPr>
        <p:spPr>
          <a:xfrm>
            <a:off x="3899136" y="4"/>
            <a:ext cx="2984245" cy="501497"/>
          </a:xfrm>
          <a:prstGeom prst="rect">
            <a:avLst/>
          </a:prstGeom>
        </p:spPr>
        <p:txBody>
          <a:bodyPr vert="horz" lIns="92067" tIns="46033" rIns="92067" bIns="46033" rtlCol="0"/>
          <a:lstStyle>
            <a:lvl1pPr algn="r">
              <a:defRPr sz="1200"/>
            </a:lvl1pPr>
          </a:lstStyle>
          <a:p>
            <a:fld id="{14631ABE-E3E5-46AA-B6F6-7545B409E363}" type="datetimeFigureOut">
              <a:rPr lang="es-EC" smtClean="0"/>
              <a:t>20/12/2022</a:t>
            </a:fld>
            <a:endParaRPr lang="es-EC"/>
          </a:p>
        </p:txBody>
      </p:sp>
      <p:sp>
        <p:nvSpPr>
          <p:cNvPr id="4" name="3 Marcador de imagen de diapositiva"/>
          <p:cNvSpPr>
            <a:spLocks noGrp="1" noRot="1" noChangeAspect="1"/>
          </p:cNvSpPr>
          <p:nvPr>
            <p:ph type="sldImg" idx="2"/>
          </p:nvPr>
        </p:nvSpPr>
        <p:spPr>
          <a:xfrm>
            <a:off x="103188" y="750888"/>
            <a:ext cx="6678612" cy="3757612"/>
          </a:xfrm>
          <a:prstGeom prst="rect">
            <a:avLst/>
          </a:prstGeom>
          <a:noFill/>
          <a:ln w="12700">
            <a:solidFill>
              <a:prstClr val="black"/>
            </a:solidFill>
          </a:ln>
        </p:spPr>
        <p:txBody>
          <a:bodyPr vert="horz" lIns="92067" tIns="46033" rIns="92067" bIns="46033" rtlCol="0" anchor="ctr"/>
          <a:lstStyle/>
          <a:p>
            <a:endParaRPr lang="es-EC"/>
          </a:p>
        </p:txBody>
      </p:sp>
      <p:sp>
        <p:nvSpPr>
          <p:cNvPr id="5" name="4 Marcador de notas"/>
          <p:cNvSpPr>
            <a:spLocks noGrp="1"/>
          </p:cNvSpPr>
          <p:nvPr>
            <p:ph type="body" sz="quarter" idx="3"/>
          </p:nvPr>
        </p:nvSpPr>
        <p:spPr>
          <a:xfrm>
            <a:off x="688181" y="4758612"/>
            <a:ext cx="5508634" cy="4508662"/>
          </a:xfrm>
          <a:prstGeom prst="rect">
            <a:avLst/>
          </a:prstGeom>
        </p:spPr>
        <p:txBody>
          <a:bodyPr vert="horz" lIns="92067" tIns="46033" rIns="92067" bIns="4603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2" y="9515620"/>
            <a:ext cx="2984245" cy="501495"/>
          </a:xfrm>
          <a:prstGeom prst="rect">
            <a:avLst/>
          </a:prstGeom>
        </p:spPr>
        <p:txBody>
          <a:bodyPr vert="horz" lIns="92067" tIns="46033" rIns="92067" bIns="46033"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99136" y="9515620"/>
            <a:ext cx="2984245" cy="501495"/>
          </a:xfrm>
          <a:prstGeom prst="rect">
            <a:avLst/>
          </a:prstGeom>
        </p:spPr>
        <p:txBody>
          <a:bodyPr vert="horz" lIns="92067" tIns="46033" rIns="92067" bIns="46033" rtlCol="0" anchor="b"/>
          <a:lstStyle>
            <a:lvl1pPr algn="r">
              <a:defRPr sz="1200"/>
            </a:lvl1pPr>
          </a:lstStyle>
          <a:p>
            <a:fld id="{10D78ABF-3C4A-4BF0-BF7E-67B9225E39CC}" type="slidenum">
              <a:rPr lang="es-EC" smtClean="0"/>
              <a:t>‹Nº›</a:t>
            </a:fld>
            <a:endParaRPr lang="es-EC"/>
          </a:p>
        </p:txBody>
      </p:sp>
    </p:spTree>
    <p:extLst>
      <p:ext uri="{BB962C8B-B14F-4D97-AF65-F5344CB8AC3E}">
        <p14:creationId xmlns:p14="http://schemas.microsoft.com/office/powerpoint/2010/main" val="36396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20/12/2022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20/12/2022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E5865-5A49-7046-AF1A-203BF0D5C4EB}"/>
              </a:ext>
            </a:extLst>
          </p:cNvPr>
          <p:cNvSpPr>
            <a:spLocks noGrp="1"/>
          </p:cNvSpPr>
          <p:nvPr>
            <p:ph type="ctrTitle"/>
          </p:nvPr>
        </p:nvSpPr>
        <p:spPr>
          <a:xfrm>
            <a:off x="-94890" y="1585862"/>
            <a:ext cx="6219988" cy="1114205"/>
          </a:xfrm>
        </p:spPr>
        <p:txBody>
          <a:bodyPr>
            <a:noAutofit/>
          </a:bodyPr>
          <a:lstStyle/>
          <a:p>
            <a:r>
              <a:rPr lang="es-EC" sz="2500" b="1" dirty="0" smtClean="0">
                <a:solidFill>
                  <a:schemeClr val="accent1">
                    <a:lumMod val="75000"/>
                  </a:schemeClr>
                </a:solidFill>
                <a:latin typeface="+mn-lt"/>
                <a:ea typeface="+mn-ea"/>
                <a:cs typeface="+mn-cs"/>
              </a:rPr>
              <a:t>ASENTAMIENTO HUMANO DE HECHO Y CONSOLIDADO DE INTERÉS SOCIAL DENOMINADO </a:t>
            </a:r>
            <a:r>
              <a:rPr lang="es-ES" sz="2500" b="1" dirty="0">
                <a:solidFill>
                  <a:schemeClr val="accent1">
                    <a:lumMod val="75000"/>
                  </a:schemeClr>
                </a:solidFill>
                <a:latin typeface="+mn-lt"/>
                <a:ea typeface="+mn-ea"/>
                <a:cs typeface="+mn-cs"/>
              </a:rPr>
              <a:t>BARRIO “ALGARROBOS DE LANDAZURI”</a:t>
            </a:r>
          </a:p>
        </p:txBody>
      </p:sp>
      <p:pic>
        <p:nvPicPr>
          <p:cNvPr id="12" name="Imagen 11">
            <a:extLst>
              <a:ext uri="{FF2B5EF4-FFF2-40B4-BE49-F238E27FC236}">
                <a16:creationId xmlns:a16="http://schemas.microsoft.com/office/drawing/2014/main" id="{B6825D8B-4237-2543-8AC3-F4F58B022B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218" y="210343"/>
            <a:ext cx="1493572" cy="457114"/>
          </a:xfrm>
          <a:prstGeom prst="rect">
            <a:avLst/>
          </a:prstGeom>
          <a:noFill/>
          <a:ln>
            <a:noFill/>
          </a:ln>
        </p:spPr>
      </p:pic>
      <p:sp>
        <p:nvSpPr>
          <p:cNvPr id="15" name="Rectángulo 14"/>
          <p:cNvSpPr/>
          <p:nvPr/>
        </p:nvSpPr>
        <p:spPr>
          <a:xfrm>
            <a:off x="494925" y="3600867"/>
            <a:ext cx="5714838" cy="1754326"/>
          </a:xfrm>
          <a:prstGeom prst="rect">
            <a:avLst/>
          </a:prstGeom>
        </p:spPr>
        <p:txBody>
          <a:bodyPr wrap="square">
            <a:spAutoFit/>
          </a:bodyPr>
          <a:lstStyle/>
          <a:p>
            <a:r>
              <a:rPr lang="es-EC" dirty="0">
                <a:solidFill>
                  <a:schemeClr val="accent1">
                    <a:lumMod val="75000"/>
                  </a:schemeClr>
                </a:solidFill>
              </a:rPr>
              <a:t>UNIDAD ESPECIAL “REGULA TU BARRIO”</a:t>
            </a:r>
          </a:p>
          <a:p>
            <a:endParaRPr lang="es-EC" dirty="0">
              <a:solidFill>
                <a:schemeClr val="accent1">
                  <a:lumMod val="75000"/>
                </a:schemeClr>
              </a:solidFill>
            </a:endParaRPr>
          </a:p>
          <a:p>
            <a:r>
              <a:rPr lang="es-EC" dirty="0">
                <a:solidFill>
                  <a:schemeClr val="accent1">
                    <a:lumMod val="75000"/>
                  </a:schemeClr>
                </a:solidFill>
              </a:rPr>
              <a:t>COORDINACIÓN ZONAL “CALDERÓN”</a:t>
            </a:r>
          </a:p>
          <a:p>
            <a:endParaRPr lang="es-EC" dirty="0">
              <a:solidFill>
                <a:schemeClr val="accent1">
                  <a:lumMod val="75000"/>
                </a:schemeClr>
              </a:solidFill>
            </a:endParaRPr>
          </a:p>
          <a:p>
            <a:r>
              <a:rPr lang="es-ES" b="1" dirty="0">
                <a:solidFill>
                  <a:schemeClr val="accent1">
                    <a:lumMod val="75000"/>
                  </a:schemeClr>
                </a:solidFill>
              </a:rPr>
              <a:t>OBSERVACIONES REALIZADAS AL PROYECTO DE ORDENANZA EN </a:t>
            </a:r>
            <a:r>
              <a:rPr lang="es-ES" b="1" dirty="0" smtClean="0">
                <a:solidFill>
                  <a:schemeClr val="accent1">
                    <a:lumMod val="75000"/>
                  </a:schemeClr>
                </a:solidFill>
              </a:rPr>
              <a:t>PRIMER </a:t>
            </a:r>
            <a:r>
              <a:rPr lang="es-ES" b="1" dirty="0">
                <a:solidFill>
                  <a:schemeClr val="accent1">
                    <a:lumMod val="75000"/>
                  </a:schemeClr>
                </a:solidFill>
              </a:rPr>
              <a:t>DEBATE</a:t>
            </a:r>
          </a:p>
        </p:txBody>
      </p:sp>
      <p:pic>
        <p:nvPicPr>
          <p:cNvPr id="8" name="Imagen 7"/>
          <p:cNvPicPr>
            <a:picLocks noChangeAspect="1"/>
          </p:cNvPicPr>
          <p:nvPr/>
        </p:nvPicPr>
        <p:blipFill>
          <a:blip r:embed="rId3"/>
          <a:stretch>
            <a:fillRect/>
          </a:stretch>
        </p:blipFill>
        <p:spPr>
          <a:xfrm>
            <a:off x="5874590" y="4117288"/>
            <a:ext cx="2751042" cy="2026264"/>
          </a:xfrm>
          <a:prstGeom prst="rect">
            <a:avLst/>
          </a:prstGeom>
        </p:spPr>
      </p:pic>
      <p:pic>
        <p:nvPicPr>
          <p:cNvPr id="7" name="Imagen 6"/>
          <p:cNvPicPr>
            <a:picLocks noChangeAspect="1"/>
          </p:cNvPicPr>
          <p:nvPr/>
        </p:nvPicPr>
        <p:blipFill rotWithShape="1">
          <a:blip r:embed="rId4"/>
          <a:srcRect l="36655" t="28685" r="29420" b="16465"/>
          <a:stretch/>
        </p:blipFill>
        <p:spPr>
          <a:xfrm>
            <a:off x="7048672" y="667457"/>
            <a:ext cx="3352036" cy="3060556"/>
          </a:xfrm>
          <a:prstGeom prst="rect">
            <a:avLst/>
          </a:prstGeom>
        </p:spPr>
      </p:pic>
      <p:pic>
        <p:nvPicPr>
          <p:cNvPr id="9" name="Imagen 8"/>
          <p:cNvPicPr>
            <a:picLocks noChangeAspect="1"/>
          </p:cNvPicPr>
          <p:nvPr/>
        </p:nvPicPr>
        <p:blipFill rotWithShape="1">
          <a:blip r:embed="rId5"/>
          <a:srcRect l="29699" r="15176" b="3849"/>
          <a:stretch/>
        </p:blipFill>
        <p:spPr>
          <a:xfrm>
            <a:off x="8841235" y="4117288"/>
            <a:ext cx="2855165" cy="2026264"/>
          </a:xfrm>
          <a:prstGeom prst="rect">
            <a:avLst/>
          </a:prstGeom>
        </p:spPr>
      </p:pic>
    </p:spTree>
    <p:extLst>
      <p:ext uri="{BB962C8B-B14F-4D97-AF65-F5344CB8AC3E}">
        <p14:creationId xmlns:p14="http://schemas.microsoft.com/office/powerpoint/2010/main" val="34130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825D8B-4237-2543-8AC3-F4F58B022B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37" y="276481"/>
            <a:ext cx="1309005" cy="400627"/>
          </a:xfrm>
          <a:prstGeom prst="rect">
            <a:avLst/>
          </a:prstGeom>
          <a:noFill/>
          <a:ln>
            <a:noFill/>
          </a:ln>
        </p:spPr>
      </p:pic>
      <p:sp>
        <p:nvSpPr>
          <p:cNvPr id="5" name="CuadroTexto 4"/>
          <p:cNvSpPr txBox="1"/>
          <p:nvPr/>
        </p:nvSpPr>
        <p:spPr>
          <a:xfrm>
            <a:off x="855713" y="288390"/>
            <a:ext cx="11046697" cy="446276"/>
          </a:xfrm>
          <a:prstGeom prst="rect">
            <a:avLst/>
          </a:prstGeom>
          <a:noFill/>
        </p:spPr>
        <p:txBody>
          <a:bodyPr wrap="square" rtlCol="0">
            <a:spAutoFit/>
          </a:bodyPr>
          <a:lstStyle/>
          <a:p>
            <a:pPr algn="ctr"/>
            <a:r>
              <a:rPr lang="es-ES" sz="2300" b="1" dirty="0" smtClean="0">
                <a:solidFill>
                  <a:srgbClr val="C00000"/>
                </a:solidFill>
              </a:rPr>
              <a:t>OBSERVACIONES PRIMER DEBATE AHHYC “ALGARROBOS DE LANDAZURI”</a:t>
            </a:r>
            <a:endParaRPr lang="es-ES" sz="2300" b="1" dirty="0">
              <a:solidFill>
                <a:srgbClr val="C00000"/>
              </a:solidFill>
            </a:endParaRPr>
          </a:p>
        </p:txBody>
      </p:sp>
      <p:sp>
        <p:nvSpPr>
          <p:cNvPr id="7" name="CuadroTexto 6"/>
          <p:cNvSpPr txBox="1"/>
          <p:nvPr/>
        </p:nvSpPr>
        <p:spPr>
          <a:xfrm>
            <a:off x="150479" y="846341"/>
            <a:ext cx="6414222" cy="324000"/>
          </a:xfrm>
          <a:prstGeom prst="rect">
            <a:avLst/>
          </a:prstGeom>
          <a:noFill/>
          <a:ln>
            <a:solidFill>
              <a:srgbClr val="000000"/>
            </a:solidFill>
          </a:ln>
        </p:spPr>
        <p:txBody>
          <a:bodyPr wrap="square" rtlCol="0">
            <a:spAutoFit/>
          </a:bodyPr>
          <a:lstStyle/>
          <a:p>
            <a:r>
              <a:rPr lang="es-EC" sz="2000" b="1" dirty="0" smtClean="0">
                <a:solidFill>
                  <a:schemeClr val="accent1">
                    <a:lumMod val="75000"/>
                  </a:schemeClr>
                </a:solidFill>
              </a:rPr>
              <a:t>Observación</a:t>
            </a:r>
            <a:endParaRPr lang="es-EC" sz="2000" b="1" dirty="0">
              <a:solidFill>
                <a:schemeClr val="accent1">
                  <a:lumMod val="75000"/>
                </a:schemeClr>
              </a:solidFill>
            </a:endParaRPr>
          </a:p>
        </p:txBody>
      </p:sp>
      <p:sp>
        <p:nvSpPr>
          <p:cNvPr id="8" name="CuadroTexto 7"/>
          <p:cNvSpPr txBox="1"/>
          <p:nvPr/>
        </p:nvSpPr>
        <p:spPr>
          <a:xfrm>
            <a:off x="7693910" y="846341"/>
            <a:ext cx="3865486" cy="324000"/>
          </a:xfrm>
          <a:prstGeom prst="rect">
            <a:avLst/>
          </a:prstGeom>
          <a:noFill/>
          <a:ln>
            <a:solidFill>
              <a:srgbClr val="000000"/>
            </a:solidFill>
          </a:ln>
        </p:spPr>
        <p:txBody>
          <a:bodyPr wrap="square" rtlCol="0">
            <a:spAutoFit/>
          </a:bodyPr>
          <a:lstStyle/>
          <a:p>
            <a:pPr algn="ctr"/>
            <a:r>
              <a:rPr lang="es-EC" sz="2000" b="1" dirty="0">
                <a:solidFill>
                  <a:schemeClr val="accent1">
                    <a:lumMod val="75000"/>
                  </a:schemeClr>
                </a:solidFill>
              </a:rPr>
              <a:t>R</a:t>
            </a:r>
            <a:r>
              <a:rPr lang="es-EC" sz="2000" b="1" dirty="0" smtClean="0">
                <a:solidFill>
                  <a:schemeClr val="accent1">
                    <a:lumMod val="75000"/>
                  </a:schemeClr>
                </a:solidFill>
              </a:rPr>
              <a:t>espuesta</a:t>
            </a:r>
            <a:endParaRPr lang="es-EC" sz="2000" b="1" dirty="0">
              <a:solidFill>
                <a:schemeClr val="accent1">
                  <a:lumMod val="75000"/>
                </a:schemeClr>
              </a:solidFill>
            </a:endParaRPr>
          </a:p>
        </p:txBody>
      </p:sp>
      <p:sp>
        <p:nvSpPr>
          <p:cNvPr id="9" name="Recortar rectángulo de esquina sencilla 8"/>
          <p:cNvSpPr/>
          <p:nvPr/>
        </p:nvSpPr>
        <p:spPr>
          <a:xfrm>
            <a:off x="174737" y="1413545"/>
            <a:ext cx="6476229" cy="1377546"/>
          </a:xfrm>
          <a:prstGeom prst="snip1Rect">
            <a:avLst>
              <a:gd name="adj" fmla="val 109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2">
                    <a:lumMod val="75000"/>
                  </a:schemeClr>
                </a:solidFill>
              </a:rPr>
              <a:t>Se debe verificar en la exposición de motivos se habla del señor “Byron </a:t>
            </a:r>
            <a:r>
              <a:rPr lang="es-EC" dirty="0" err="1">
                <a:solidFill>
                  <a:schemeClr val="tx2">
                    <a:lumMod val="75000"/>
                  </a:schemeClr>
                </a:solidFill>
              </a:rPr>
              <a:t>Renjifo</a:t>
            </a:r>
            <a:r>
              <a:rPr lang="es-EC" dirty="0">
                <a:solidFill>
                  <a:schemeClr val="tx2">
                    <a:lumMod val="75000"/>
                  </a:schemeClr>
                </a:solidFill>
              </a:rPr>
              <a:t>”, es necesario comprobar que el nombre sea con j o con g.</a:t>
            </a:r>
            <a:endParaRPr lang="es-ES" sz="1600" b="1" dirty="0">
              <a:solidFill>
                <a:srgbClr val="7A8C8E">
                  <a:lumMod val="50000"/>
                </a:srgbClr>
              </a:solidFill>
            </a:endParaRPr>
          </a:p>
          <a:p>
            <a:pPr lvl="0" algn="r"/>
            <a:r>
              <a:rPr lang="es-ES" sz="1600" b="1" dirty="0">
                <a:solidFill>
                  <a:srgbClr val="7A8C8E">
                    <a:lumMod val="50000"/>
                  </a:srgbClr>
                </a:solidFill>
              </a:rPr>
              <a:t>Observación emitida por: </a:t>
            </a:r>
          </a:p>
          <a:p>
            <a:pPr lvl="0" algn="r"/>
            <a:r>
              <a:rPr lang="es-ES" sz="1600" b="1" dirty="0">
                <a:solidFill>
                  <a:srgbClr val="7A8C8E">
                    <a:lumMod val="50000"/>
                  </a:srgbClr>
                </a:solidFill>
              </a:rPr>
              <a:t>Concejala Andrea </a:t>
            </a:r>
            <a:r>
              <a:rPr lang="es-ES" sz="1600" b="1" dirty="0" smtClean="0">
                <a:solidFill>
                  <a:srgbClr val="7A8C8E">
                    <a:lumMod val="50000"/>
                  </a:srgbClr>
                </a:solidFill>
              </a:rPr>
              <a:t>Hidalgo</a:t>
            </a:r>
            <a:endParaRPr lang="es-EC" dirty="0"/>
          </a:p>
        </p:txBody>
      </p:sp>
      <p:sp>
        <p:nvSpPr>
          <p:cNvPr id="10" name="CuadroTexto 9"/>
          <p:cNvSpPr txBox="1"/>
          <p:nvPr/>
        </p:nvSpPr>
        <p:spPr>
          <a:xfrm>
            <a:off x="174737" y="1531338"/>
            <a:ext cx="6303701" cy="369332"/>
          </a:xfrm>
          <a:prstGeom prst="rect">
            <a:avLst/>
          </a:prstGeom>
          <a:noFill/>
        </p:spPr>
        <p:txBody>
          <a:bodyPr wrap="square" rtlCol="0">
            <a:spAutoFit/>
          </a:bodyPr>
          <a:lstStyle/>
          <a:p>
            <a:endParaRPr lang="es-ES" b="1" dirty="0">
              <a:solidFill>
                <a:schemeClr val="tx2">
                  <a:lumMod val="75000"/>
                </a:schemeClr>
              </a:solidFill>
            </a:endParaRPr>
          </a:p>
        </p:txBody>
      </p:sp>
      <p:sp>
        <p:nvSpPr>
          <p:cNvPr id="16" name="Rectangle 2"/>
          <p:cNvSpPr>
            <a:spLocks noChangeArrowheads="1"/>
          </p:cNvSpPr>
          <p:nvPr/>
        </p:nvSpPr>
        <p:spPr bwMode="auto">
          <a:xfrm>
            <a:off x="7472007" y="3506971"/>
            <a:ext cx="4166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s-EC" altLang="es-EC" sz="800" b="0" i="0" u="none" strike="noStrike" cap="none" normalizeH="0" baseline="0" dirty="0" smtClean="0">
                <a:ln>
                  <a:noFill/>
                </a:ln>
                <a:solidFill>
                  <a:schemeClr val="tx1"/>
                </a:solidFill>
                <a:effectLst/>
                <a:latin typeface="Arial" panose="020B0604020202020204" pitchFamily="34" charset="0"/>
              </a:rPr>
              <a:t> </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14" name="Recortar rectángulo de esquina sencilla 13"/>
          <p:cNvSpPr/>
          <p:nvPr/>
        </p:nvSpPr>
        <p:spPr>
          <a:xfrm>
            <a:off x="6775210" y="1415996"/>
            <a:ext cx="5255163" cy="1375095"/>
          </a:xfrm>
          <a:prstGeom prst="snip1Rect">
            <a:avLst>
              <a:gd name="adj" fmla="val 109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dirty="0">
                <a:solidFill>
                  <a:schemeClr val="tx2">
                    <a:lumMod val="75000"/>
                  </a:schemeClr>
                </a:solidFill>
              </a:rPr>
              <a:t>Se verificó el apellido del dirigente barrial el nombre correcto es </a:t>
            </a:r>
            <a:r>
              <a:rPr lang="es-EC" b="1" dirty="0">
                <a:solidFill>
                  <a:schemeClr val="tx2">
                    <a:lumMod val="75000"/>
                  </a:schemeClr>
                </a:solidFill>
              </a:rPr>
              <a:t>Byron Eduardo </a:t>
            </a:r>
            <a:r>
              <a:rPr lang="es-EC" b="1" dirty="0" err="1">
                <a:solidFill>
                  <a:schemeClr val="tx2">
                    <a:lumMod val="75000"/>
                  </a:schemeClr>
                </a:solidFill>
              </a:rPr>
              <a:t>Renjifo</a:t>
            </a:r>
            <a:r>
              <a:rPr lang="es-EC" b="1" dirty="0">
                <a:solidFill>
                  <a:schemeClr val="tx2">
                    <a:lumMod val="75000"/>
                  </a:schemeClr>
                </a:solidFill>
              </a:rPr>
              <a:t> </a:t>
            </a:r>
            <a:r>
              <a:rPr lang="es-EC" b="1" dirty="0" err="1">
                <a:solidFill>
                  <a:schemeClr val="tx2">
                    <a:lumMod val="75000"/>
                  </a:schemeClr>
                </a:solidFill>
              </a:rPr>
              <a:t>Quirola</a:t>
            </a:r>
            <a:r>
              <a:rPr lang="es-EC" dirty="0">
                <a:solidFill>
                  <a:schemeClr val="tx2">
                    <a:lumMod val="75000"/>
                  </a:schemeClr>
                </a:solidFill>
              </a:rPr>
              <a:t>.</a:t>
            </a:r>
            <a:endParaRPr lang="es-419" dirty="0">
              <a:solidFill>
                <a:schemeClr val="tx2">
                  <a:lumMod val="75000"/>
                </a:schemeClr>
              </a:solidFill>
            </a:endParaRPr>
          </a:p>
          <a:p>
            <a:pPr algn="ctr"/>
            <a:endParaRPr lang="es-EC" dirty="0"/>
          </a:p>
        </p:txBody>
      </p:sp>
      <p:pic>
        <p:nvPicPr>
          <p:cNvPr id="2" name="Imagen 1"/>
          <p:cNvPicPr>
            <a:picLocks noChangeAspect="1"/>
          </p:cNvPicPr>
          <p:nvPr/>
        </p:nvPicPr>
        <p:blipFill rotWithShape="1">
          <a:blip r:embed="rId3"/>
          <a:srcRect l="26783" t="41279" r="25778" b="39786"/>
          <a:stretch/>
        </p:blipFill>
        <p:spPr>
          <a:xfrm>
            <a:off x="2314830" y="3612773"/>
            <a:ext cx="7901621" cy="1774153"/>
          </a:xfrm>
          <a:prstGeom prst="rect">
            <a:avLst/>
          </a:prstGeom>
        </p:spPr>
      </p:pic>
    </p:spTree>
    <p:extLst>
      <p:ext uri="{BB962C8B-B14F-4D97-AF65-F5344CB8AC3E}">
        <p14:creationId xmlns:p14="http://schemas.microsoft.com/office/powerpoint/2010/main" val="1218823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825D8B-4237-2543-8AC3-F4F58B022B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37" y="276481"/>
            <a:ext cx="1309005" cy="400627"/>
          </a:xfrm>
          <a:prstGeom prst="rect">
            <a:avLst/>
          </a:prstGeom>
          <a:noFill/>
          <a:ln>
            <a:noFill/>
          </a:ln>
        </p:spPr>
      </p:pic>
      <p:sp>
        <p:nvSpPr>
          <p:cNvPr id="5" name="CuadroTexto 4"/>
          <p:cNvSpPr txBox="1"/>
          <p:nvPr/>
        </p:nvSpPr>
        <p:spPr>
          <a:xfrm>
            <a:off x="855713" y="288390"/>
            <a:ext cx="11046697" cy="446276"/>
          </a:xfrm>
          <a:prstGeom prst="rect">
            <a:avLst/>
          </a:prstGeom>
          <a:noFill/>
        </p:spPr>
        <p:txBody>
          <a:bodyPr wrap="square" rtlCol="0">
            <a:spAutoFit/>
          </a:bodyPr>
          <a:lstStyle/>
          <a:p>
            <a:pPr algn="ctr"/>
            <a:r>
              <a:rPr lang="es-ES" sz="2300" b="1" dirty="0" smtClean="0">
                <a:solidFill>
                  <a:srgbClr val="C00000"/>
                </a:solidFill>
              </a:rPr>
              <a:t>OBSERVACIONES PRIMER DEBATE AHHYC “ALGARROBOS DE LANDAZURI”</a:t>
            </a:r>
            <a:endParaRPr lang="es-ES" sz="2300" b="1" dirty="0">
              <a:solidFill>
                <a:srgbClr val="C00000"/>
              </a:solidFill>
            </a:endParaRPr>
          </a:p>
        </p:txBody>
      </p:sp>
      <p:sp>
        <p:nvSpPr>
          <p:cNvPr id="10" name="CuadroTexto 9"/>
          <p:cNvSpPr txBox="1"/>
          <p:nvPr/>
        </p:nvSpPr>
        <p:spPr>
          <a:xfrm>
            <a:off x="174737" y="1531338"/>
            <a:ext cx="6303701" cy="369332"/>
          </a:xfrm>
          <a:prstGeom prst="rect">
            <a:avLst/>
          </a:prstGeom>
          <a:noFill/>
        </p:spPr>
        <p:txBody>
          <a:bodyPr wrap="square" rtlCol="0">
            <a:spAutoFit/>
          </a:bodyPr>
          <a:lstStyle/>
          <a:p>
            <a:endParaRPr lang="es-ES" b="1" dirty="0">
              <a:solidFill>
                <a:schemeClr val="tx2">
                  <a:lumMod val="75000"/>
                </a:schemeClr>
              </a:solidFill>
            </a:endParaRPr>
          </a:p>
        </p:txBody>
      </p:sp>
      <p:sp>
        <p:nvSpPr>
          <p:cNvPr id="12" name="Recortar rectángulo de esquina sencilla 11"/>
          <p:cNvSpPr/>
          <p:nvPr/>
        </p:nvSpPr>
        <p:spPr>
          <a:xfrm>
            <a:off x="174737" y="1515450"/>
            <a:ext cx="6490882" cy="1035520"/>
          </a:xfrm>
          <a:prstGeom prst="snip1Rect">
            <a:avLst>
              <a:gd name="adj" fmla="val 1074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700" dirty="0" smtClean="0">
              <a:solidFill>
                <a:schemeClr val="tx1"/>
              </a:solidFill>
            </a:endParaRPr>
          </a:p>
          <a:p>
            <a:pPr algn="just"/>
            <a:r>
              <a:rPr lang="es-EC" sz="1700" dirty="0" smtClean="0">
                <a:solidFill>
                  <a:schemeClr val="tx1"/>
                </a:solidFill>
              </a:rPr>
              <a:t>El </a:t>
            </a:r>
            <a:r>
              <a:rPr lang="es-EC" sz="1700" dirty="0">
                <a:solidFill>
                  <a:schemeClr val="tx1"/>
                </a:solidFill>
              </a:rPr>
              <a:t>último considerando hay que bajarlo, se encuentra pegado al </a:t>
            </a:r>
            <a:r>
              <a:rPr lang="es-EC" sz="1700" dirty="0" smtClean="0">
                <a:solidFill>
                  <a:schemeClr val="tx1"/>
                </a:solidFill>
              </a:rPr>
              <a:t>penúltimo considerando.</a:t>
            </a:r>
          </a:p>
          <a:p>
            <a:pPr lvl="0" algn="r"/>
            <a:r>
              <a:rPr lang="es-ES" sz="1700" b="1" dirty="0">
                <a:solidFill>
                  <a:srgbClr val="7A8C8E">
                    <a:lumMod val="50000"/>
                  </a:srgbClr>
                </a:solidFill>
              </a:rPr>
              <a:t>Observación emitida por: </a:t>
            </a:r>
          </a:p>
          <a:p>
            <a:pPr lvl="0" algn="r"/>
            <a:r>
              <a:rPr lang="es-ES" sz="1700" b="1" dirty="0">
                <a:solidFill>
                  <a:srgbClr val="7A8C8E">
                    <a:lumMod val="50000"/>
                  </a:srgbClr>
                </a:solidFill>
              </a:rPr>
              <a:t>Concejala Andrea Hidalgo</a:t>
            </a:r>
            <a:endParaRPr lang="es-ES" sz="1700" b="1" dirty="0">
              <a:solidFill>
                <a:schemeClr val="tx2">
                  <a:lumMod val="75000"/>
                </a:schemeClr>
              </a:solidFill>
            </a:endParaRPr>
          </a:p>
          <a:p>
            <a:pPr algn="just"/>
            <a:endParaRPr lang="es-EC" sz="1700" dirty="0">
              <a:solidFill>
                <a:schemeClr val="tx1"/>
              </a:solidFill>
            </a:endParaRPr>
          </a:p>
        </p:txBody>
      </p:sp>
      <p:sp>
        <p:nvSpPr>
          <p:cNvPr id="13" name="Rectángulo 12"/>
          <p:cNvSpPr/>
          <p:nvPr/>
        </p:nvSpPr>
        <p:spPr>
          <a:xfrm>
            <a:off x="174737" y="1079775"/>
            <a:ext cx="6490882" cy="295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a:solidFill>
                  <a:schemeClr val="accent1">
                    <a:lumMod val="75000"/>
                  </a:schemeClr>
                </a:solidFill>
              </a:rPr>
              <a:t>Observación</a:t>
            </a:r>
          </a:p>
        </p:txBody>
      </p:sp>
      <p:sp>
        <p:nvSpPr>
          <p:cNvPr id="16" name="Rectangle 2"/>
          <p:cNvSpPr>
            <a:spLocks noChangeArrowheads="1"/>
          </p:cNvSpPr>
          <p:nvPr/>
        </p:nvSpPr>
        <p:spPr bwMode="auto">
          <a:xfrm>
            <a:off x="7472007" y="3506971"/>
            <a:ext cx="4166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s-EC" altLang="es-EC" sz="800" b="0" i="0" u="none" strike="noStrike" cap="none" normalizeH="0" baseline="0" dirty="0" smtClean="0">
                <a:ln>
                  <a:noFill/>
                </a:ln>
                <a:solidFill>
                  <a:schemeClr val="tx1"/>
                </a:solidFill>
                <a:effectLst/>
                <a:latin typeface="Arial" panose="020B0604020202020204" pitchFamily="34" charset="0"/>
              </a:rPr>
              <a:t> </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21" name="Marcador de contenido 20"/>
          <p:cNvSpPr>
            <a:spLocks noGrp="1"/>
          </p:cNvSpPr>
          <p:nvPr>
            <p:ph idx="1"/>
          </p:nvPr>
        </p:nvSpPr>
        <p:spPr>
          <a:xfrm>
            <a:off x="6775210" y="1506563"/>
            <a:ext cx="5309679" cy="1013944"/>
          </a:xfrm>
          <a:prstGeom prst="snip1Rect">
            <a:avLst>
              <a:gd name="adj" fmla="val 1074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r>
              <a:rPr lang="es-EC" sz="1700" dirty="0">
                <a:solidFill>
                  <a:schemeClr val="tx2">
                    <a:lumMod val="75000"/>
                  </a:schemeClr>
                </a:solidFill>
              </a:rPr>
              <a:t>Se </a:t>
            </a:r>
            <a:r>
              <a:rPr lang="es-EC" sz="1700" dirty="0" smtClean="0">
                <a:solidFill>
                  <a:schemeClr val="tx2">
                    <a:lumMod val="75000"/>
                  </a:schemeClr>
                </a:solidFill>
              </a:rPr>
              <a:t>procedió con la corrección correspondiente.</a:t>
            </a:r>
            <a:endParaRPr lang="es-EC" sz="1700" dirty="0">
              <a:solidFill>
                <a:schemeClr val="tx2">
                  <a:lumMod val="75000"/>
                </a:schemeClr>
              </a:solidFill>
            </a:endParaRPr>
          </a:p>
        </p:txBody>
      </p:sp>
      <p:sp>
        <p:nvSpPr>
          <p:cNvPr id="27" name="CuadroTexto 26"/>
          <p:cNvSpPr txBox="1"/>
          <p:nvPr/>
        </p:nvSpPr>
        <p:spPr>
          <a:xfrm>
            <a:off x="7263035" y="1051446"/>
            <a:ext cx="3865486" cy="324000"/>
          </a:xfrm>
          <a:prstGeom prst="rect">
            <a:avLst/>
          </a:prstGeom>
          <a:noFill/>
          <a:ln>
            <a:solidFill>
              <a:srgbClr val="000000"/>
            </a:solidFill>
          </a:ln>
        </p:spPr>
        <p:txBody>
          <a:bodyPr wrap="square" rtlCol="0">
            <a:spAutoFit/>
          </a:bodyPr>
          <a:lstStyle/>
          <a:p>
            <a:pPr algn="ctr"/>
            <a:r>
              <a:rPr lang="es-EC" sz="2000" b="1" dirty="0">
                <a:solidFill>
                  <a:schemeClr val="accent1">
                    <a:lumMod val="75000"/>
                  </a:schemeClr>
                </a:solidFill>
              </a:rPr>
              <a:t>R</a:t>
            </a:r>
            <a:r>
              <a:rPr lang="es-EC" sz="2000" b="1" dirty="0" smtClean="0">
                <a:solidFill>
                  <a:schemeClr val="accent1">
                    <a:lumMod val="75000"/>
                  </a:schemeClr>
                </a:solidFill>
              </a:rPr>
              <a:t>espuesta</a:t>
            </a:r>
            <a:endParaRPr lang="es-EC" sz="2000" b="1" dirty="0">
              <a:solidFill>
                <a:schemeClr val="accent1">
                  <a:lumMod val="75000"/>
                </a:schemeClr>
              </a:solidFill>
            </a:endParaRPr>
          </a:p>
        </p:txBody>
      </p:sp>
      <p:pic>
        <p:nvPicPr>
          <p:cNvPr id="6" name="Imagen 5"/>
          <p:cNvPicPr>
            <a:picLocks noChangeAspect="1"/>
          </p:cNvPicPr>
          <p:nvPr/>
        </p:nvPicPr>
        <p:blipFill rotWithShape="1">
          <a:blip r:embed="rId3"/>
          <a:srcRect l="26853" t="20670" r="22976" b="19992"/>
          <a:stretch/>
        </p:blipFill>
        <p:spPr>
          <a:xfrm>
            <a:off x="3336264" y="2690974"/>
            <a:ext cx="5901519" cy="3926166"/>
          </a:xfrm>
          <a:prstGeom prst="rect">
            <a:avLst/>
          </a:prstGeom>
        </p:spPr>
      </p:pic>
    </p:spTree>
    <p:extLst>
      <p:ext uri="{BB962C8B-B14F-4D97-AF65-F5344CB8AC3E}">
        <p14:creationId xmlns:p14="http://schemas.microsoft.com/office/powerpoint/2010/main" val="3810846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825D8B-4237-2543-8AC3-F4F58B022B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37" y="276481"/>
            <a:ext cx="1309005" cy="400627"/>
          </a:xfrm>
          <a:prstGeom prst="rect">
            <a:avLst/>
          </a:prstGeom>
          <a:noFill/>
          <a:ln>
            <a:noFill/>
          </a:ln>
        </p:spPr>
      </p:pic>
      <p:sp>
        <p:nvSpPr>
          <p:cNvPr id="5" name="CuadroTexto 4"/>
          <p:cNvSpPr txBox="1"/>
          <p:nvPr/>
        </p:nvSpPr>
        <p:spPr>
          <a:xfrm>
            <a:off x="855713" y="241500"/>
            <a:ext cx="11046697" cy="446276"/>
          </a:xfrm>
          <a:prstGeom prst="rect">
            <a:avLst/>
          </a:prstGeom>
          <a:noFill/>
        </p:spPr>
        <p:txBody>
          <a:bodyPr wrap="square" rtlCol="0">
            <a:spAutoFit/>
          </a:bodyPr>
          <a:lstStyle/>
          <a:p>
            <a:pPr algn="ctr"/>
            <a:r>
              <a:rPr lang="es-ES" sz="2300" b="1" dirty="0" smtClean="0">
                <a:solidFill>
                  <a:srgbClr val="C00000"/>
                </a:solidFill>
              </a:rPr>
              <a:t>OBSERVACIONES PRIMER DEBATE AHHYC “ALGARROBOS DE LANDAZURI”</a:t>
            </a:r>
            <a:endParaRPr lang="es-ES" sz="2300" b="1" dirty="0">
              <a:solidFill>
                <a:srgbClr val="C00000"/>
              </a:solidFill>
            </a:endParaRPr>
          </a:p>
        </p:txBody>
      </p:sp>
      <p:sp>
        <p:nvSpPr>
          <p:cNvPr id="10" name="CuadroTexto 9"/>
          <p:cNvSpPr txBox="1"/>
          <p:nvPr/>
        </p:nvSpPr>
        <p:spPr>
          <a:xfrm>
            <a:off x="174737" y="1531338"/>
            <a:ext cx="6303701" cy="369332"/>
          </a:xfrm>
          <a:prstGeom prst="rect">
            <a:avLst/>
          </a:prstGeom>
          <a:noFill/>
        </p:spPr>
        <p:txBody>
          <a:bodyPr wrap="square" rtlCol="0">
            <a:spAutoFit/>
          </a:bodyPr>
          <a:lstStyle/>
          <a:p>
            <a:endParaRPr lang="es-ES" b="1" dirty="0">
              <a:solidFill>
                <a:schemeClr val="tx2">
                  <a:lumMod val="75000"/>
                </a:schemeClr>
              </a:solidFill>
            </a:endParaRPr>
          </a:p>
        </p:txBody>
      </p:sp>
      <p:sp>
        <p:nvSpPr>
          <p:cNvPr id="16" name="Rectangle 2"/>
          <p:cNvSpPr>
            <a:spLocks noChangeArrowheads="1"/>
          </p:cNvSpPr>
          <p:nvPr/>
        </p:nvSpPr>
        <p:spPr bwMode="auto">
          <a:xfrm>
            <a:off x="7472007" y="3506971"/>
            <a:ext cx="4166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s-EC" altLang="es-EC" sz="800" b="0" i="0" u="none" strike="noStrike" cap="none" normalizeH="0" baseline="0" dirty="0" smtClean="0">
                <a:ln>
                  <a:noFill/>
                </a:ln>
                <a:solidFill>
                  <a:schemeClr val="tx1"/>
                </a:solidFill>
                <a:effectLst/>
                <a:latin typeface="Arial" panose="020B0604020202020204" pitchFamily="34" charset="0"/>
              </a:rPr>
              <a:t> </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22" name="Rectángulo 21"/>
          <p:cNvSpPr/>
          <p:nvPr/>
        </p:nvSpPr>
        <p:spPr>
          <a:xfrm>
            <a:off x="174737" y="1039647"/>
            <a:ext cx="6490882" cy="285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a:solidFill>
                  <a:schemeClr val="accent1">
                    <a:lumMod val="75000"/>
                  </a:schemeClr>
                </a:solidFill>
              </a:rPr>
              <a:t>Observación</a:t>
            </a:r>
          </a:p>
        </p:txBody>
      </p:sp>
      <p:sp>
        <p:nvSpPr>
          <p:cNvPr id="23" name="Recortar rectángulo de esquina sencilla 22"/>
          <p:cNvSpPr/>
          <p:nvPr/>
        </p:nvSpPr>
        <p:spPr>
          <a:xfrm>
            <a:off x="174737" y="1512915"/>
            <a:ext cx="6490882" cy="1838424"/>
          </a:xfrm>
          <a:prstGeom prst="snip1Rect">
            <a:avLst>
              <a:gd name="adj" fmla="val 1074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700" dirty="0" smtClean="0">
              <a:solidFill>
                <a:schemeClr val="tx2">
                  <a:lumMod val="75000"/>
                </a:schemeClr>
              </a:solidFill>
            </a:endParaRPr>
          </a:p>
          <a:p>
            <a:pPr algn="just"/>
            <a:endParaRPr lang="es-EC" sz="1700" dirty="0">
              <a:solidFill>
                <a:schemeClr val="tx2">
                  <a:lumMod val="75000"/>
                </a:schemeClr>
              </a:solidFill>
            </a:endParaRPr>
          </a:p>
          <a:p>
            <a:pPr algn="just"/>
            <a:r>
              <a:rPr lang="es-EC" sz="1700" dirty="0" smtClean="0">
                <a:solidFill>
                  <a:schemeClr val="tx2">
                    <a:lumMod val="75000"/>
                  </a:schemeClr>
                </a:solidFill>
              </a:rPr>
              <a:t>En </a:t>
            </a:r>
            <a:r>
              <a:rPr lang="es-EC" sz="1700" dirty="0">
                <a:solidFill>
                  <a:schemeClr val="tx2">
                    <a:lumMod val="75000"/>
                  </a:schemeClr>
                </a:solidFill>
              </a:rPr>
              <a:t>el artículo 5 del proyecto se debe verificar que los lotes por excepción concuerden con los del anexo 4, </a:t>
            </a:r>
            <a:r>
              <a:rPr lang="es-EC" sz="1700" dirty="0" err="1" smtClean="0">
                <a:solidFill>
                  <a:schemeClr val="tx2">
                    <a:lumMod val="75000"/>
                  </a:schemeClr>
                </a:solidFill>
              </a:rPr>
              <a:t>po</a:t>
            </a:r>
            <a:r>
              <a:rPr lang="es-EC" sz="1700" dirty="0" smtClean="0">
                <a:solidFill>
                  <a:schemeClr val="tx2">
                    <a:lumMod val="75000"/>
                  </a:schemeClr>
                </a:solidFill>
              </a:rPr>
              <a:t> </a:t>
            </a:r>
            <a:r>
              <a:rPr lang="es-EC" sz="1700" dirty="0">
                <a:solidFill>
                  <a:schemeClr val="tx2">
                    <a:lumMod val="75000"/>
                  </a:schemeClr>
                </a:solidFill>
              </a:rPr>
              <a:t>cuanto los lotes 6,8,9,15 y 17 aparecen en el anexo pero no en la ordenanza y a su vez, los lotes 11,21 y 22 aparecen en la ordenanza pero no en el anexo</a:t>
            </a:r>
            <a:r>
              <a:rPr lang="es-EC" sz="1700" dirty="0" smtClean="0">
                <a:solidFill>
                  <a:schemeClr val="tx2">
                    <a:lumMod val="75000"/>
                  </a:schemeClr>
                </a:solidFill>
              </a:rPr>
              <a:t>.</a:t>
            </a:r>
          </a:p>
          <a:p>
            <a:pPr lvl="0" algn="r"/>
            <a:endParaRPr lang="es-ES" sz="1700" b="1" dirty="0" smtClean="0">
              <a:solidFill>
                <a:srgbClr val="7A8C8E">
                  <a:lumMod val="50000"/>
                </a:srgbClr>
              </a:solidFill>
            </a:endParaRPr>
          </a:p>
          <a:p>
            <a:pPr lvl="0" algn="r"/>
            <a:r>
              <a:rPr lang="es-ES" sz="1700" b="1" dirty="0" smtClean="0">
                <a:solidFill>
                  <a:srgbClr val="7A8C8E">
                    <a:lumMod val="50000"/>
                  </a:srgbClr>
                </a:solidFill>
              </a:rPr>
              <a:t>Observación </a:t>
            </a:r>
            <a:r>
              <a:rPr lang="es-ES" sz="1700" b="1" dirty="0">
                <a:solidFill>
                  <a:srgbClr val="7A8C8E">
                    <a:lumMod val="50000"/>
                  </a:srgbClr>
                </a:solidFill>
              </a:rPr>
              <a:t>emitida por: </a:t>
            </a:r>
          </a:p>
          <a:p>
            <a:pPr lvl="0" algn="r"/>
            <a:r>
              <a:rPr lang="es-ES" sz="1700" b="1" dirty="0">
                <a:solidFill>
                  <a:srgbClr val="7A8C8E">
                    <a:lumMod val="50000"/>
                  </a:srgbClr>
                </a:solidFill>
              </a:rPr>
              <a:t>Concejala Andrea Hidalgo</a:t>
            </a:r>
            <a:endParaRPr lang="es-ES" sz="1700" b="1" dirty="0">
              <a:solidFill>
                <a:schemeClr val="tx2">
                  <a:lumMod val="75000"/>
                </a:schemeClr>
              </a:solidFill>
            </a:endParaRPr>
          </a:p>
          <a:p>
            <a:pPr algn="just"/>
            <a:endParaRPr lang="es-EC" sz="1700" dirty="0">
              <a:solidFill>
                <a:schemeClr val="tx2">
                  <a:lumMod val="75000"/>
                </a:schemeClr>
              </a:solidFill>
            </a:endParaRPr>
          </a:p>
          <a:p>
            <a:pPr algn="just"/>
            <a:endParaRPr lang="es-EC" dirty="0">
              <a:solidFill>
                <a:schemeClr val="tx2">
                  <a:lumMod val="75000"/>
                </a:schemeClr>
              </a:solidFill>
            </a:endParaRPr>
          </a:p>
        </p:txBody>
      </p:sp>
      <p:sp>
        <p:nvSpPr>
          <p:cNvPr id="24" name="Marcador de contenido 20"/>
          <p:cNvSpPr txBox="1">
            <a:spLocks/>
          </p:cNvSpPr>
          <p:nvPr/>
        </p:nvSpPr>
        <p:spPr>
          <a:xfrm>
            <a:off x="6798847" y="1536162"/>
            <a:ext cx="5309679" cy="1838423"/>
          </a:xfrm>
          <a:prstGeom prst="snip1Rect">
            <a:avLst>
              <a:gd name="adj" fmla="val 10743"/>
            </a:avLst>
          </a:prstGeom>
          <a:solidFill>
            <a:schemeClr val="accent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algn="just"/>
            <a:r>
              <a:rPr lang="es-EC" sz="1700" dirty="0">
                <a:solidFill>
                  <a:schemeClr val="tx1"/>
                </a:solidFill>
              </a:rPr>
              <a:t>Se procedió con la corrección correspondiente: </a:t>
            </a:r>
            <a:r>
              <a:rPr lang="es-EC" sz="1700" i="1" dirty="0">
                <a:solidFill>
                  <a:schemeClr val="tx1"/>
                </a:solidFill>
              </a:rPr>
              <a:t>“Artículo 5.- Lotes por excepción.- Por tratarse de un asentamiento humano de hecho y consolidado de interés social, se aprueban por excepción esto es, con áreas inferiores a las mínimas establecidas en la zonificación vigente, los lotes: 2, 4, 5, 6, 7, 8, 9, 10, 12, 13, 14, 15, 16, 17, 18, 19; y, 20</a:t>
            </a:r>
            <a:r>
              <a:rPr lang="es-EC" sz="1700" i="1" dirty="0" smtClean="0">
                <a:solidFill>
                  <a:schemeClr val="tx1"/>
                </a:solidFill>
              </a:rPr>
              <a:t>”.</a:t>
            </a:r>
            <a:endParaRPr lang="es-EC" sz="1700" i="1" dirty="0">
              <a:solidFill>
                <a:schemeClr val="tx1"/>
              </a:solidFill>
            </a:endParaRPr>
          </a:p>
        </p:txBody>
      </p:sp>
      <p:sp>
        <p:nvSpPr>
          <p:cNvPr id="28" name="CuadroTexto 27"/>
          <p:cNvSpPr txBox="1"/>
          <p:nvPr/>
        </p:nvSpPr>
        <p:spPr>
          <a:xfrm>
            <a:off x="7302112" y="1020469"/>
            <a:ext cx="3865486" cy="324000"/>
          </a:xfrm>
          <a:prstGeom prst="rect">
            <a:avLst/>
          </a:prstGeom>
          <a:noFill/>
          <a:ln>
            <a:solidFill>
              <a:srgbClr val="000000"/>
            </a:solidFill>
          </a:ln>
        </p:spPr>
        <p:txBody>
          <a:bodyPr wrap="square" rtlCol="0">
            <a:spAutoFit/>
          </a:bodyPr>
          <a:lstStyle/>
          <a:p>
            <a:pPr algn="ctr"/>
            <a:r>
              <a:rPr lang="es-EC" sz="2000" b="1" dirty="0">
                <a:solidFill>
                  <a:schemeClr val="accent1">
                    <a:lumMod val="75000"/>
                  </a:schemeClr>
                </a:solidFill>
              </a:rPr>
              <a:t>R</a:t>
            </a:r>
            <a:r>
              <a:rPr lang="es-EC" sz="2000" b="1" dirty="0" smtClean="0">
                <a:solidFill>
                  <a:schemeClr val="accent1">
                    <a:lumMod val="75000"/>
                  </a:schemeClr>
                </a:solidFill>
              </a:rPr>
              <a:t>espuesta</a:t>
            </a:r>
            <a:endParaRPr lang="es-EC" sz="2000" b="1" dirty="0">
              <a:solidFill>
                <a:schemeClr val="accent1">
                  <a:lumMod val="75000"/>
                </a:schemeClr>
              </a:solidFill>
            </a:endParaRPr>
          </a:p>
        </p:txBody>
      </p:sp>
      <p:pic>
        <p:nvPicPr>
          <p:cNvPr id="3" name="Imagen 2"/>
          <p:cNvPicPr>
            <a:picLocks noChangeAspect="1"/>
          </p:cNvPicPr>
          <p:nvPr/>
        </p:nvPicPr>
        <p:blipFill rotWithShape="1">
          <a:blip r:embed="rId3"/>
          <a:srcRect l="25961" t="37853" r="24033" b="36301"/>
          <a:stretch/>
        </p:blipFill>
        <p:spPr>
          <a:xfrm>
            <a:off x="2297724" y="3566278"/>
            <a:ext cx="7733393" cy="2248368"/>
          </a:xfrm>
          <a:prstGeom prst="rect">
            <a:avLst/>
          </a:prstGeom>
        </p:spPr>
      </p:pic>
    </p:spTree>
    <p:extLst>
      <p:ext uri="{BB962C8B-B14F-4D97-AF65-F5344CB8AC3E}">
        <p14:creationId xmlns:p14="http://schemas.microsoft.com/office/powerpoint/2010/main" val="3754552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825D8B-4237-2543-8AC3-F4F58B022B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37" y="276481"/>
            <a:ext cx="1309005" cy="400627"/>
          </a:xfrm>
          <a:prstGeom prst="rect">
            <a:avLst/>
          </a:prstGeom>
          <a:noFill/>
          <a:ln>
            <a:noFill/>
          </a:ln>
        </p:spPr>
      </p:pic>
      <p:sp>
        <p:nvSpPr>
          <p:cNvPr id="7" name="CuadroTexto 6"/>
          <p:cNvSpPr txBox="1"/>
          <p:nvPr/>
        </p:nvSpPr>
        <p:spPr>
          <a:xfrm>
            <a:off x="236860" y="836524"/>
            <a:ext cx="5913774" cy="324000"/>
          </a:xfrm>
          <a:prstGeom prst="rect">
            <a:avLst/>
          </a:prstGeom>
          <a:noFill/>
          <a:ln>
            <a:solidFill>
              <a:srgbClr val="000000"/>
            </a:solidFill>
          </a:ln>
        </p:spPr>
        <p:txBody>
          <a:bodyPr wrap="square" rtlCol="0">
            <a:spAutoFit/>
          </a:bodyPr>
          <a:lstStyle/>
          <a:p>
            <a:r>
              <a:rPr lang="es-EC" sz="2000" b="1" dirty="0" smtClean="0">
                <a:solidFill>
                  <a:schemeClr val="accent1">
                    <a:lumMod val="75000"/>
                  </a:schemeClr>
                </a:solidFill>
              </a:rPr>
              <a:t>Observación</a:t>
            </a:r>
            <a:endParaRPr lang="es-EC" sz="2000" b="1" dirty="0">
              <a:solidFill>
                <a:schemeClr val="accent1">
                  <a:lumMod val="75000"/>
                </a:schemeClr>
              </a:solidFill>
            </a:endParaRPr>
          </a:p>
        </p:txBody>
      </p:sp>
      <p:sp>
        <p:nvSpPr>
          <p:cNvPr id="8" name="CuadroTexto 7"/>
          <p:cNvSpPr txBox="1"/>
          <p:nvPr/>
        </p:nvSpPr>
        <p:spPr>
          <a:xfrm>
            <a:off x="245072" y="3289669"/>
            <a:ext cx="5361807" cy="400110"/>
          </a:xfrm>
          <a:prstGeom prst="rect">
            <a:avLst/>
          </a:prstGeom>
          <a:noFill/>
          <a:ln>
            <a:solidFill>
              <a:srgbClr val="000000"/>
            </a:solidFill>
          </a:ln>
        </p:spPr>
        <p:txBody>
          <a:bodyPr wrap="square" rtlCol="0">
            <a:spAutoFit/>
          </a:bodyPr>
          <a:lstStyle/>
          <a:p>
            <a:r>
              <a:rPr lang="es-EC" sz="2000" b="1" dirty="0">
                <a:solidFill>
                  <a:schemeClr val="accent1">
                    <a:lumMod val="75000"/>
                  </a:schemeClr>
                </a:solidFill>
              </a:rPr>
              <a:t>R</a:t>
            </a:r>
            <a:r>
              <a:rPr lang="es-EC" sz="2000" b="1" dirty="0" smtClean="0">
                <a:solidFill>
                  <a:schemeClr val="accent1">
                    <a:lumMod val="75000"/>
                  </a:schemeClr>
                </a:solidFill>
              </a:rPr>
              <a:t>espuesta</a:t>
            </a:r>
            <a:endParaRPr lang="es-EC" sz="2000" b="1" dirty="0">
              <a:solidFill>
                <a:schemeClr val="accent1">
                  <a:lumMod val="75000"/>
                </a:schemeClr>
              </a:solidFill>
            </a:endParaRPr>
          </a:p>
        </p:txBody>
      </p:sp>
      <p:sp>
        <p:nvSpPr>
          <p:cNvPr id="9" name="Recortar rectángulo de esquina sencilla 8"/>
          <p:cNvSpPr/>
          <p:nvPr/>
        </p:nvSpPr>
        <p:spPr>
          <a:xfrm>
            <a:off x="236860" y="1267488"/>
            <a:ext cx="5974528" cy="1965798"/>
          </a:xfrm>
          <a:prstGeom prst="snip1Rect">
            <a:avLst>
              <a:gd name="adj" fmla="val 109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700" dirty="0">
                <a:solidFill>
                  <a:srgbClr val="7A8C8E">
                    <a:lumMod val="50000"/>
                  </a:srgbClr>
                </a:solidFill>
              </a:rPr>
              <a:t>Es necesario corregir </a:t>
            </a:r>
            <a:r>
              <a:rPr lang="es-EC" sz="1700" dirty="0" smtClean="0">
                <a:solidFill>
                  <a:srgbClr val="7A8C8E">
                    <a:lumMod val="50000"/>
                  </a:srgbClr>
                </a:solidFill>
              </a:rPr>
              <a:t>en el “artículo 7” la </a:t>
            </a:r>
            <a:r>
              <a:rPr lang="es-EC" sz="1700" dirty="0">
                <a:solidFill>
                  <a:srgbClr val="7A8C8E">
                    <a:lumMod val="50000"/>
                  </a:srgbClr>
                </a:solidFill>
              </a:rPr>
              <a:t>frase que señala “no ponen en riesgo la vida o </a:t>
            </a:r>
            <a:r>
              <a:rPr lang="es-EC" sz="1700" dirty="0" smtClean="0">
                <a:solidFill>
                  <a:srgbClr val="7A8C8E">
                    <a:lumMod val="50000"/>
                  </a:srgbClr>
                </a:solidFill>
              </a:rPr>
              <a:t>la inseguridad </a:t>
            </a:r>
            <a:r>
              <a:rPr lang="es-EC" sz="1700" dirty="0">
                <a:solidFill>
                  <a:srgbClr val="7A8C8E">
                    <a:lumMod val="50000"/>
                  </a:srgbClr>
                </a:solidFill>
              </a:rPr>
              <a:t>de las personas”, se debe utilizar la palabra “seguridad” que es lo que se </a:t>
            </a:r>
            <a:r>
              <a:rPr lang="es-EC" sz="1700" dirty="0" smtClean="0">
                <a:solidFill>
                  <a:srgbClr val="7A8C8E">
                    <a:lumMod val="50000"/>
                  </a:srgbClr>
                </a:solidFill>
              </a:rPr>
              <a:t>debe garantizar </a:t>
            </a:r>
            <a:r>
              <a:rPr lang="es-EC" sz="1700" dirty="0">
                <a:solidFill>
                  <a:srgbClr val="7A8C8E">
                    <a:lumMod val="50000"/>
                  </a:srgbClr>
                </a:solidFill>
              </a:rPr>
              <a:t>a las personas.</a:t>
            </a:r>
            <a:endParaRPr lang="es-ES" sz="1700" dirty="0" smtClean="0">
              <a:solidFill>
                <a:srgbClr val="7A8C8E">
                  <a:lumMod val="50000"/>
                </a:srgbClr>
              </a:solidFill>
            </a:endParaRPr>
          </a:p>
          <a:p>
            <a:pPr lvl="0" algn="r"/>
            <a:endParaRPr lang="es-ES" sz="1000" b="1" dirty="0" smtClean="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a:t>
            </a:r>
          </a:p>
          <a:p>
            <a:pPr lvl="0" algn="r"/>
            <a:r>
              <a:rPr lang="es-ES" sz="1600" b="1" dirty="0">
                <a:solidFill>
                  <a:srgbClr val="7A8C8E">
                    <a:lumMod val="50000"/>
                  </a:srgbClr>
                </a:solidFill>
              </a:rPr>
              <a:t>Concejala A</a:t>
            </a:r>
            <a:r>
              <a:rPr lang="es-ES" sz="1600" b="1" dirty="0" smtClean="0">
                <a:solidFill>
                  <a:srgbClr val="7A8C8E">
                    <a:lumMod val="50000"/>
                  </a:srgbClr>
                </a:solidFill>
              </a:rPr>
              <a:t>mparito Narváez</a:t>
            </a:r>
            <a:endParaRPr lang="es-EC" dirty="0"/>
          </a:p>
        </p:txBody>
      </p:sp>
      <p:sp>
        <p:nvSpPr>
          <p:cNvPr id="16" name="Rectangle 2"/>
          <p:cNvSpPr>
            <a:spLocks noChangeArrowheads="1"/>
          </p:cNvSpPr>
          <p:nvPr/>
        </p:nvSpPr>
        <p:spPr bwMode="auto">
          <a:xfrm>
            <a:off x="7472007" y="3506971"/>
            <a:ext cx="4166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s-EC" altLang="es-EC" sz="800" b="0" i="0" u="none" strike="noStrike" cap="none" normalizeH="0" baseline="0" dirty="0" smtClean="0">
                <a:ln>
                  <a:noFill/>
                </a:ln>
                <a:solidFill>
                  <a:schemeClr val="tx1"/>
                </a:solidFill>
                <a:effectLst/>
                <a:latin typeface="Arial" panose="020B0604020202020204" pitchFamily="34" charset="0"/>
              </a:rPr>
              <a:t> </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14" name="Recortar rectángulo de esquina sencilla 13"/>
          <p:cNvSpPr/>
          <p:nvPr/>
        </p:nvSpPr>
        <p:spPr>
          <a:xfrm>
            <a:off x="245072" y="3732572"/>
            <a:ext cx="5966316" cy="2919734"/>
          </a:xfrm>
          <a:prstGeom prst="snip1Rect">
            <a:avLst>
              <a:gd name="adj" fmla="val 109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C" sz="1700" dirty="0" smtClean="0">
                <a:solidFill>
                  <a:schemeClr val="tx2">
                    <a:lumMod val="75000"/>
                  </a:schemeClr>
                </a:solidFill>
              </a:rPr>
              <a:t>Se procedió con la corrección solicitada en el texto del “artículo 7”:</a:t>
            </a:r>
          </a:p>
          <a:p>
            <a:pPr algn="just"/>
            <a:r>
              <a:rPr lang="es-EC" sz="1700" i="1" dirty="0" smtClean="0">
                <a:solidFill>
                  <a:schemeClr val="tx2">
                    <a:lumMod val="75000"/>
                  </a:schemeClr>
                </a:solidFill>
              </a:rPr>
              <a:t>“La </a:t>
            </a:r>
            <a:r>
              <a:rPr lang="es-EC" sz="1700" i="1" dirty="0">
                <a:solidFill>
                  <a:schemeClr val="tx2">
                    <a:lumMod val="75000"/>
                  </a:schemeClr>
                </a:solidFill>
              </a:rPr>
              <a:t>aprobación de este AHHYC, se realiza en exclusiva consideración a que en </a:t>
            </a:r>
            <a:r>
              <a:rPr lang="es-EC" sz="1700" i="1" dirty="0" smtClean="0">
                <a:solidFill>
                  <a:schemeClr val="tx2">
                    <a:lumMod val="75000"/>
                  </a:schemeClr>
                </a:solidFill>
              </a:rPr>
              <a:t>el Informe </a:t>
            </a:r>
            <a:r>
              <a:rPr lang="es-EC" sz="1700" i="1" dirty="0">
                <a:solidFill>
                  <a:schemeClr val="tx2">
                    <a:lumMod val="75000"/>
                  </a:schemeClr>
                </a:solidFill>
              </a:rPr>
              <a:t>Técnico de Evaluación de Riesgos y sus alcances, se concluye expresamente que el riesgo para el asentamiento es mitigable; y, por tanto, no ponen en riesgo la vida o </a:t>
            </a:r>
            <a:r>
              <a:rPr lang="es-EC" sz="1700" i="1" dirty="0" smtClean="0">
                <a:solidFill>
                  <a:schemeClr val="tx2">
                    <a:lumMod val="75000"/>
                  </a:schemeClr>
                </a:solidFill>
              </a:rPr>
              <a:t>la seguridad </a:t>
            </a:r>
            <a:r>
              <a:rPr lang="es-EC" sz="1700" i="1" dirty="0">
                <a:solidFill>
                  <a:schemeClr val="tx2">
                    <a:lumMod val="75000"/>
                  </a:schemeClr>
                </a:solidFill>
              </a:rPr>
              <a:t>de las personas, informe </a:t>
            </a:r>
            <a:r>
              <a:rPr lang="es-EC" sz="1700" i="1" dirty="0" smtClean="0">
                <a:solidFill>
                  <a:schemeClr val="tx2">
                    <a:lumMod val="75000"/>
                  </a:schemeClr>
                </a:solidFill>
              </a:rPr>
              <a:t>cuya responsabilidad </a:t>
            </a:r>
            <a:r>
              <a:rPr lang="es-EC" sz="1700" i="1" dirty="0">
                <a:solidFill>
                  <a:schemeClr val="tx2">
                    <a:lumMod val="75000"/>
                  </a:schemeClr>
                </a:solidFill>
              </a:rPr>
              <a:t>es exclusiva de los técnicos que lo suscriben</a:t>
            </a:r>
            <a:r>
              <a:rPr lang="es-EC" sz="1700" i="1" dirty="0" smtClean="0">
                <a:solidFill>
                  <a:schemeClr val="tx2">
                    <a:lumMod val="75000"/>
                  </a:schemeClr>
                </a:solidFill>
              </a:rPr>
              <a:t>.”</a:t>
            </a:r>
            <a:endParaRPr lang="es-EC" sz="1700" i="1" dirty="0"/>
          </a:p>
        </p:txBody>
      </p:sp>
      <p:sp>
        <p:nvSpPr>
          <p:cNvPr id="15" name="CuadroTexto 14"/>
          <p:cNvSpPr txBox="1"/>
          <p:nvPr/>
        </p:nvSpPr>
        <p:spPr>
          <a:xfrm>
            <a:off x="855713" y="288390"/>
            <a:ext cx="11046697" cy="446276"/>
          </a:xfrm>
          <a:prstGeom prst="rect">
            <a:avLst/>
          </a:prstGeom>
          <a:noFill/>
        </p:spPr>
        <p:txBody>
          <a:bodyPr wrap="square" rtlCol="0">
            <a:spAutoFit/>
          </a:bodyPr>
          <a:lstStyle/>
          <a:p>
            <a:pPr algn="ctr"/>
            <a:r>
              <a:rPr lang="es-ES" sz="2300" b="1" dirty="0" smtClean="0">
                <a:solidFill>
                  <a:srgbClr val="C00000"/>
                </a:solidFill>
              </a:rPr>
              <a:t>OBSERVACIONES PRIMER DEBATE AHHYC “ALGARROBOS DE LANDAZURI”</a:t>
            </a:r>
            <a:endParaRPr lang="es-ES" sz="2300" b="1" dirty="0">
              <a:solidFill>
                <a:srgbClr val="C00000"/>
              </a:solidFill>
            </a:endParaRPr>
          </a:p>
        </p:txBody>
      </p:sp>
      <p:pic>
        <p:nvPicPr>
          <p:cNvPr id="2" name="Imagen 1"/>
          <p:cNvPicPr>
            <a:picLocks noChangeAspect="1"/>
          </p:cNvPicPr>
          <p:nvPr/>
        </p:nvPicPr>
        <p:blipFill rotWithShape="1">
          <a:blip r:embed="rId3"/>
          <a:srcRect l="28477" t="28587" r="23454" b="15819"/>
          <a:stretch/>
        </p:blipFill>
        <p:spPr>
          <a:xfrm>
            <a:off x="6379061" y="1990427"/>
            <a:ext cx="5698119" cy="3706988"/>
          </a:xfrm>
          <a:prstGeom prst="rect">
            <a:avLst/>
          </a:prstGeom>
        </p:spPr>
      </p:pic>
    </p:spTree>
    <p:extLst>
      <p:ext uri="{BB962C8B-B14F-4D97-AF65-F5344CB8AC3E}">
        <p14:creationId xmlns:p14="http://schemas.microsoft.com/office/powerpoint/2010/main" val="2328154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825D8B-4237-2543-8AC3-F4F58B022B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37" y="276481"/>
            <a:ext cx="1309005" cy="400627"/>
          </a:xfrm>
          <a:prstGeom prst="rect">
            <a:avLst/>
          </a:prstGeom>
          <a:noFill/>
          <a:ln>
            <a:noFill/>
          </a:ln>
        </p:spPr>
      </p:pic>
      <p:sp>
        <p:nvSpPr>
          <p:cNvPr id="12" name="Recortar rectángulo de esquina sencilla 11"/>
          <p:cNvSpPr/>
          <p:nvPr/>
        </p:nvSpPr>
        <p:spPr>
          <a:xfrm>
            <a:off x="174737" y="1356451"/>
            <a:ext cx="6099239" cy="4934934"/>
          </a:xfrm>
          <a:prstGeom prst="snip1Rect">
            <a:avLst>
              <a:gd name="adj" fmla="val 1074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400" dirty="0" smtClean="0">
                <a:solidFill>
                  <a:srgbClr val="7A8C8E">
                    <a:lumMod val="50000"/>
                  </a:srgbClr>
                </a:solidFill>
              </a:rPr>
              <a:t>En </a:t>
            </a:r>
            <a:r>
              <a:rPr lang="es-EC" sz="1400" dirty="0">
                <a:solidFill>
                  <a:srgbClr val="7A8C8E">
                    <a:lumMod val="50000"/>
                  </a:srgbClr>
                </a:solidFill>
              </a:rPr>
              <a:t>el artículo 13 del proyecto de ordenanza dice que en caso de no legalizar la presente ordenanza, ésta caducará en el plazo de 3 años en conformidad con lo dispuesto en el Art. 3714 de la ordenanza 001 del 29 de marzo del 2019. Estos dos artículos establecen la caducidad de forma automática en plazo de 3 años y la ordenanza ha sido sancionada el 11 de octubre del 2018, no ha sido inscrita en el Registro de la Propiedad con lo cual surge la duda de si no habrá caducado esta ordenanza de forma automática, por lo que creo que tenemos que contar con un informe jurídico que nos indique que si este es un proceso de reforma de ordenanza o si tenemos que dar una ordenanza nueva</a:t>
            </a:r>
            <a:r>
              <a:rPr lang="es-EC" sz="1400" dirty="0" smtClean="0">
                <a:solidFill>
                  <a:srgbClr val="7A8C8E">
                    <a:lumMod val="50000"/>
                  </a:srgbClr>
                </a:solidFill>
              </a:rPr>
              <a:t>.</a:t>
            </a:r>
            <a:endParaRPr lang="es-ES" sz="1400" b="1" dirty="0" smtClean="0">
              <a:solidFill>
                <a:srgbClr val="7A8C8E">
                  <a:lumMod val="50000"/>
                </a:srgbClr>
              </a:solidFill>
            </a:endParaRPr>
          </a:p>
          <a:p>
            <a:pPr lvl="0" algn="r"/>
            <a:endParaRPr lang="es-ES" sz="1500" b="1" dirty="0" smtClean="0">
              <a:solidFill>
                <a:srgbClr val="7A8C8E">
                  <a:lumMod val="50000"/>
                </a:srgbClr>
              </a:solidFill>
            </a:endParaRPr>
          </a:p>
          <a:p>
            <a:pPr lvl="0" algn="r"/>
            <a:endParaRPr lang="es-ES" sz="1500" b="1" dirty="0">
              <a:solidFill>
                <a:srgbClr val="7A8C8E">
                  <a:lumMod val="50000"/>
                </a:srgbClr>
              </a:solidFill>
            </a:endParaRPr>
          </a:p>
          <a:p>
            <a:pPr lvl="0" algn="r"/>
            <a:endParaRPr lang="es-ES" sz="1500" b="1" dirty="0" smtClean="0">
              <a:solidFill>
                <a:srgbClr val="7A8C8E">
                  <a:lumMod val="50000"/>
                </a:srgbClr>
              </a:solidFill>
            </a:endParaRPr>
          </a:p>
          <a:p>
            <a:pPr lvl="0" algn="r"/>
            <a:r>
              <a:rPr lang="es-ES" sz="1500" b="1" dirty="0" smtClean="0">
                <a:solidFill>
                  <a:srgbClr val="7A8C8E">
                    <a:lumMod val="50000"/>
                  </a:srgbClr>
                </a:solidFill>
              </a:rPr>
              <a:t>Observación </a:t>
            </a:r>
            <a:r>
              <a:rPr lang="es-ES" sz="1500" b="1" dirty="0">
                <a:solidFill>
                  <a:srgbClr val="7A8C8E">
                    <a:lumMod val="50000"/>
                  </a:srgbClr>
                </a:solidFill>
              </a:rPr>
              <a:t>emitida por: </a:t>
            </a:r>
          </a:p>
          <a:p>
            <a:pPr lvl="0" algn="r"/>
            <a:r>
              <a:rPr lang="es-ES" sz="1500" b="1" dirty="0" smtClean="0">
                <a:solidFill>
                  <a:srgbClr val="7A8C8E">
                    <a:lumMod val="50000"/>
                  </a:srgbClr>
                </a:solidFill>
              </a:rPr>
              <a:t>Concejal René </a:t>
            </a:r>
            <a:r>
              <a:rPr lang="es-ES" sz="1500" b="1" dirty="0" err="1" smtClean="0">
                <a:solidFill>
                  <a:srgbClr val="7A8C8E">
                    <a:lumMod val="50000"/>
                  </a:srgbClr>
                </a:solidFill>
              </a:rPr>
              <a:t>Bedón</a:t>
            </a:r>
            <a:endParaRPr lang="es-EC" sz="1700" dirty="0">
              <a:solidFill>
                <a:schemeClr val="tx1"/>
              </a:solidFill>
            </a:endParaRPr>
          </a:p>
        </p:txBody>
      </p:sp>
      <p:sp>
        <p:nvSpPr>
          <p:cNvPr id="13" name="Rectángulo 12"/>
          <p:cNvSpPr/>
          <p:nvPr/>
        </p:nvSpPr>
        <p:spPr>
          <a:xfrm>
            <a:off x="174737" y="951995"/>
            <a:ext cx="6099239" cy="295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a:solidFill>
                  <a:schemeClr val="accent1">
                    <a:lumMod val="75000"/>
                  </a:schemeClr>
                </a:solidFill>
              </a:rPr>
              <a:t>Observación</a:t>
            </a:r>
          </a:p>
        </p:txBody>
      </p:sp>
      <p:sp>
        <p:nvSpPr>
          <p:cNvPr id="16" name="Rectangle 2"/>
          <p:cNvSpPr>
            <a:spLocks noChangeArrowheads="1"/>
          </p:cNvSpPr>
          <p:nvPr/>
        </p:nvSpPr>
        <p:spPr bwMode="auto">
          <a:xfrm>
            <a:off x="7472007" y="3506971"/>
            <a:ext cx="4166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s-EC" altLang="es-EC" sz="800" b="0" i="0" u="none" strike="noStrike" cap="none" normalizeH="0" baseline="0" dirty="0" smtClean="0">
                <a:ln>
                  <a:noFill/>
                </a:ln>
                <a:solidFill>
                  <a:schemeClr val="tx1"/>
                </a:solidFill>
                <a:effectLst/>
                <a:latin typeface="Arial" panose="020B0604020202020204" pitchFamily="34" charset="0"/>
              </a:rPr>
              <a:t> </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27" name="CuadroTexto 26"/>
          <p:cNvSpPr txBox="1"/>
          <p:nvPr/>
        </p:nvSpPr>
        <p:spPr>
          <a:xfrm>
            <a:off x="6361810" y="951995"/>
            <a:ext cx="5638200" cy="324000"/>
          </a:xfrm>
          <a:prstGeom prst="rect">
            <a:avLst/>
          </a:prstGeom>
          <a:noFill/>
          <a:ln>
            <a:solidFill>
              <a:srgbClr val="000000"/>
            </a:solidFill>
          </a:ln>
        </p:spPr>
        <p:txBody>
          <a:bodyPr wrap="square" rtlCol="0">
            <a:spAutoFit/>
          </a:bodyPr>
          <a:lstStyle/>
          <a:p>
            <a:pPr algn="ctr"/>
            <a:r>
              <a:rPr lang="es-EC" sz="2000" b="1" dirty="0">
                <a:solidFill>
                  <a:schemeClr val="accent1">
                    <a:lumMod val="75000"/>
                  </a:schemeClr>
                </a:solidFill>
              </a:rPr>
              <a:t>R</a:t>
            </a:r>
            <a:r>
              <a:rPr lang="es-EC" sz="2000" b="1" dirty="0" smtClean="0">
                <a:solidFill>
                  <a:schemeClr val="accent1">
                    <a:lumMod val="75000"/>
                  </a:schemeClr>
                </a:solidFill>
              </a:rPr>
              <a:t>espuesta</a:t>
            </a:r>
            <a:endParaRPr lang="es-EC" sz="2000" b="1" dirty="0">
              <a:solidFill>
                <a:schemeClr val="accent1">
                  <a:lumMod val="75000"/>
                </a:schemeClr>
              </a:solidFill>
            </a:endParaRPr>
          </a:p>
        </p:txBody>
      </p:sp>
      <p:sp>
        <p:nvSpPr>
          <p:cNvPr id="25" name="Marcador de contenido 20"/>
          <p:cNvSpPr>
            <a:spLocks noGrp="1"/>
          </p:cNvSpPr>
          <p:nvPr>
            <p:ph idx="1"/>
          </p:nvPr>
        </p:nvSpPr>
        <p:spPr>
          <a:xfrm>
            <a:off x="6392175" y="1356451"/>
            <a:ext cx="5665456" cy="4934934"/>
          </a:xfrm>
          <a:prstGeom prst="snip1Rect">
            <a:avLst>
              <a:gd name="adj" fmla="val 1074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just">
              <a:buNone/>
            </a:pPr>
            <a:r>
              <a:rPr lang="es-EC" sz="1300" dirty="0" smtClean="0">
                <a:solidFill>
                  <a:schemeClr val="tx2">
                    <a:lumMod val="75000"/>
                  </a:schemeClr>
                </a:solidFill>
              </a:rPr>
              <a:t>Mediante </a:t>
            </a:r>
            <a:r>
              <a:rPr lang="es-EC" sz="1300" dirty="0" smtClean="0">
                <a:solidFill>
                  <a:schemeClr val="tx2">
                    <a:lumMod val="75000"/>
                  </a:schemeClr>
                </a:solidFill>
              </a:rPr>
              <a:t>Oficio Nro. GADDMQ-SGCTYPC-UERB-2022-0179-O, </a:t>
            </a:r>
            <a:r>
              <a:rPr lang="es-EC" sz="1300" dirty="0" smtClean="0">
                <a:solidFill>
                  <a:schemeClr val="tx2">
                    <a:lumMod val="75000"/>
                  </a:schemeClr>
                </a:solidFill>
              </a:rPr>
              <a:t>la </a:t>
            </a:r>
            <a:r>
              <a:rPr lang="es-EC" sz="1300" dirty="0" smtClean="0">
                <a:solidFill>
                  <a:schemeClr val="tx2">
                    <a:lumMod val="75000"/>
                  </a:schemeClr>
                </a:solidFill>
              </a:rPr>
              <a:t>Unidad Especial “Regula tu Barrio”, </a:t>
            </a:r>
            <a:r>
              <a:rPr lang="es-EC" sz="1300" dirty="0" smtClean="0">
                <a:solidFill>
                  <a:schemeClr val="tx2">
                    <a:lumMod val="75000"/>
                  </a:schemeClr>
                </a:solidFill>
              </a:rPr>
              <a:t>Calderón </a:t>
            </a:r>
            <a:r>
              <a:rPr lang="es-EC" sz="1300" dirty="0" smtClean="0">
                <a:solidFill>
                  <a:schemeClr val="tx2">
                    <a:lumMod val="75000"/>
                  </a:schemeClr>
                </a:solidFill>
              </a:rPr>
              <a:t>emite el informe </a:t>
            </a:r>
            <a:r>
              <a:rPr lang="es-EC" sz="1300" dirty="0" smtClean="0">
                <a:solidFill>
                  <a:schemeClr val="tx2">
                    <a:lumMod val="75000"/>
                  </a:schemeClr>
                </a:solidFill>
              </a:rPr>
              <a:t>legal </a:t>
            </a:r>
            <a:r>
              <a:rPr lang="es-EC" sz="1300" dirty="0" smtClean="0">
                <a:solidFill>
                  <a:schemeClr val="tx2">
                    <a:lumMod val="75000"/>
                  </a:schemeClr>
                </a:solidFill>
              </a:rPr>
              <a:t>el mismo que en su parte pertinente </a:t>
            </a:r>
            <a:r>
              <a:rPr lang="es-EC" sz="1300" dirty="0" smtClean="0">
                <a:solidFill>
                  <a:schemeClr val="tx1"/>
                </a:solidFill>
              </a:rPr>
              <a:t>señala</a:t>
            </a:r>
            <a:r>
              <a:rPr lang="es-EC" sz="1300" dirty="0" smtClean="0">
                <a:solidFill>
                  <a:schemeClr val="tx1"/>
                </a:solidFill>
              </a:rPr>
              <a:t>: </a:t>
            </a:r>
          </a:p>
          <a:p>
            <a:pPr marL="0" indent="0" algn="just">
              <a:buNone/>
            </a:pPr>
            <a:r>
              <a:rPr lang="es-EC" sz="1300" i="1" dirty="0" smtClean="0">
                <a:solidFill>
                  <a:schemeClr val="tx1"/>
                </a:solidFill>
              </a:rPr>
              <a:t>“(…) de </a:t>
            </a:r>
            <a:r>
              <a:rPr lang="es-EC" sz="1300" i="1" dirty="0">
                <a:solidFill>
                  <a:schemeClr val="tx1"/>
                </a:solidFill>
              </a:rPr>
              <a:t>acuerdo a la normativa legal vigente </a:t>
            </a:r>
            <a:r>
              <a:rPr lang="es-EC" sz="1300" i="1" dirty="0" smtClean="0">
                <a:solidFill>
                  <a:schemeClr val="tx1"/>
                </a:solidFill>
              </a:rPr>
              <a:t>se desprende </a:t>
            </a:r>
            <a:r>
              <a:rPr lang="es-EC" sz="1300" i="1" dirty="0">
                <a:solidFill>
                  <a:schemeClr val="tx1"/>
                </a:solidFill>
              </a:rPr>
              <a:t>que con fecha 10 de marzo de 2020, el señor Byron </a:t>
            </a:r>
            <a:r>
              <a:rPr lang="es-EC" sz="1300" i="1" dirty="0" err="1">
                <a:solidFill>
                  <a:schemeClr val="tx1"/>
                </a:solidFill>
              </a:rPr>
              <a:t>Renjifo</a:t>
            </a:r>
            <a:r>
              <a:rPr lang="es-EC" sz="1300" i="1" dirty="0">
                <a:solidFill>
                  <a:schemeClr val="tx1"/>
                </a:solidFill>
              </a:rPr>
              <a:t> en su calidad </a:t>
            </a:r>
            <a:r>
              <a:rPr lang="es-EC" sz="1300" i="1" dirty="0" smtClean="0">
                <a:solidFill>
                  <a:schemeClr val="tx1"/>
                </a:solidFill>
              </a:rPr>
              <a:t>de representante </a:t>
            </a:r>
            <a:r>
              <a:rPr lang="es-EC" sz="1300" i="1" dirty="0">
                <a:solidFill>
                  <a:schemeClr val="tx1"/>
                </a:solidFill>
              </a:rPr>
              <a:t>del asentamiento humano de hecho y consolidado de interés </a:t>
            </a:r>
            <a:r>
              <a:rPr lang="es-EC" sz="1300" i="1" dirty="0" smtClean="0">
                <a:solidFill>
                  <a:schemeClr val="tx1"/>
                </a:solidFill>
              </a:rPr>
              <a:t>social denominado </a:t>
            </a:r>
            <a:r>
              <a:rPr lang="es-EC" sz="1300" i="1" dirty="0">
                <a:solidFill>
                  <a:schemeClr val="tx1"/>
                </a:solidFill>
              </a:rPr>
              <a:t>barrio "Algarrobos de Landázuri", presenta el oficio sin número en el </a:t>
            </a:r>
            <a:r>
              <a:rPr lang="es-EC" sz="1300" i="1" dirty="0" smtClean="0">
                <a:solidFill>
                  <a:schemeClr val="tx1"/>
                </a:solidFill>
              </a:rPr>
              <a:t>cual solicita </a:t>
            </a:r>
            <a:r>
              <a:rPr lang="es-EC" sz="1300" i="1" dirty="0">
                <a:solidFill>
                  <a:schemeClr val="tx1"/>
                </a:solidFill>
              </a:rPr>
              <a:t>a la Unidad Especial “Regula tu Barrio” - Calderón, Se gestione y canalice </a:t>
            </a:r>
            <a:r>
              <a:rPr lang="es-EC" sz="1300" i="1" dirty="0" smtClean="0">
                <a:solidFill>
                  <a:schemeClr val="tx1"/>
                </a:solidFill>
              </a:rPr>
              <a:t>el proceso </a:t>
            </a:r>
            <a:r>
              <a:rPr lang="es-EC" sz="1300" i="1" dirty="0">
                <a:solidFill>
                  <a:schemeClr val="tx1"/>
                </a:solidFill>
              </a:rPr>
              <a:t>de reforma de la ordenanza No. 253, sancionada el </a:t>
            </a:r>
            <a:r>
              <a:rPr lang="es-EC" sz="1300" i="1" dirty="0" smtClean="0">
                <a:solidFill>
                  <a:schemeClr val="tx1"/>
                </a:solidFill>
              </a:rPr>
              <a:t>11 de </a:t>
            </a:r>
            <a:r>
              <a:rPr lang="es-EC" sz="1300" i="1" dirty="0">
                <a:solidFill>
                  <a:schemeClr val="tx1"/>
                </a:solidFill>
              </a:rPr>
              <a:t>octubre del 2018. </a:t>
            </a:r>
            <a:endParaRPr lang="es-EC" sz="1300" i="1" dirty="0" smtClean="0">
              <a:solidFill>
                <a:schemeClr val="tx1"/>
              </a:solidFill>
            </a:endParaRPr>
          </a:p>
          <a:p>
            <a:pPr marL="0" indent="0" algn="just">
              <a:buNone/>
            </a:pPr>
            <a:r>
              <a:rPr lang="es-EC" sz="1300" i="1" dirty="0">
                <a:solidFill>
                  <a:schemeClr val="tx1"/>
                </a:solidFill>
              </a:rPr>
              <a:t>Considerando que la solicitud de inicio al proceso de reforma a la ordenanza No. 253, </a:t>
            </a:r>
            <a:r>
              <a:rPr lang="es-EC" sz="1300" i="1" dirty="0" smtClean="0">
                <a:solidFill>
                  <a:schemeClr val="tx1"/>
                </a:solidFill>
              </a:rPr>
              <a:t>fue presentada </a:t>
            </a:r>
            <a:r>
              <a:rPr lang="es-EC" sz="1300" i="1" dirty="0">
                <a:solidFill>
                  <a:schemeClr val="tx1"/>
                </a:solidFill>
              </a:rPr>
              <a:t>antes de la fecha de caducidad de la Ordenanza en mención, el artículo </a:t>
            </a:r>
            <a:r>
              <a:rPr lang="es-EC" sz="1300" i="1" dirty="0" smtClean="0">
                <a:solidFill>
                  <a:schemeClr val="tx1"/>
                </a:solidFill>
              </a:rPr>
              <a:t>3714 del </a:t>
            </a:r>
            <a:r>
              <a:rPr lang="es-EC" sz="1300" i="1" dirty="0">
                <a:solidFill>
                  <a:schemeClr val="tx1"/>
                </a:solidFill>
              </a:rPr>
              <a:t>Código Municipal para el Distrito Metropolitano de Quito referente a la caducidad </a:t>
            </a:r>
            <a:r>
              <a:rPr lang="es-EC" sz="1300" i="1" dirty="0" smtClean="0">
                <a:solidFill>
                  <a:schemeClr val="tx1"/>
                </a:solidFill>
              </a:rPr>
              <a:t>no aplica </a:t>
            </a:r>
            <a:r>
              <a:rPr lang="es-EC" sz="1300" i="1" dirty="0">
                <a:solidFill>
                  <a:schemeClr val="tx1"/>
                </a:solidFill>
              </a:rPr>
              <a:t>dentro del presente proceso de reforma y de conformidad a lo establecido en </a:t>
            </a:r>
            <a:r>
              <a:rPr lang="es-EC" sz="1300" i="1" dirty="0" smtClean="0">
                <a:solidFill>
                  <a:schemeClr val="tx1"/>
                </a:solidFill>
              </a:rPr>
              <a:t>el artículo </a:t>
            </a:r>
            <a:r>
              <a:rPr lang="es-EC" sz="1300" i="1" dirty="0">
                <a:solidFill>
                  <a:schemeClr val="tx1"/>
                </a:solidFill>
              </a:rPr>
              <a:t>161 del Código Orgánico Administrativo referente a </a:t>
            </a:r>
            <a:r>
              <a:rPr lang="es-EC" sz="1300" i="1" dirty="0" smtClean="0">
                <a:solidFill>
                  <a:schemeClr val="tx1"/>
                </a:solidFill>
              </a:rPr>
              <a:t>la ampliación </a:t>
            </a:r>
            <a:r>
              <a:rPr lang="es-EC" sz="1300" i="1" dirty="0">
                <a:solidFill>
                  <a:schemeClr val="tx1"/>
                </a:solidFill>
              </a:rPr>
              <a:t>de términos </a:t>
            </a:r>
            <a:r>
              <a:rPr lang="es-EC" sz="1300" i="1" dirty="0" smtClean="0">
                <a:solidFill>
                  <a:schemeClr val="tx1"/>
                </a:solidFill>
              </a:rPr>
              <a:t>o </a:t>
            </a:r>
            <a:r>
              <a:rPr lang="es-EC" sz="1300" i="1" dirty="0">
                <a:solidFill>
                  <a:schemeClr val="tx1"/>
                </a:solidFill>
              </a:rPr>
              <a:t>plazos menciona que “(…) pueden conceder la ampliación de los términos o </a:t>
            </a:r>
            <a:r>
              <a:rPr lang="es-EC" sz="1300" i="1" dirty="0" smtClean="0">
                <a:solidFill>
                  <a:schemeClr val="tx1"/>
                </a:solidFill>
              </a:rPr>
              <a:t>plazos previstos </a:t>
            </a:r>
            <a:r>
              <a:rPr lang="es-EC" sz="1300" i="1" dirty="0">
                <a:solidFill>
                  <a:schemeClr val="tx1"/>
                </a:solidFill>
              </a:rPr>
              <a:t>que no excedan de la mitad de los mismos. La petición de la persona </a:t>
            </a:r>
            <a:r>
              <a:rPr lang="es-EC" sz="1300" i="1" dirty="0" smtClean="0">
                <a:solidFill>
                  <a:schemeClr val="tx1"/>
                </a:solidFill>
              </a:rPr>
              <a:t>interesada y </a:t>
            </a:r>
            <a:r>
              <a:rPr lang="es-EC" sz="1300" i="1" dirty="0">
                <a:solidFill>
                  <a:schemeClr val="tx1"/>
                </a:solidFill>
              </a:rPr>
              <a:t>la decisión de la ampliación se producirán antes del vencimiento del plazo.”, en </a:t>
            </a:r>
            <a:r>
              <a:rPr lang="es-EC" sz="1300" i="1" dirty="0" smtClean="0">
                <a:solidFill>
                  <a:schemeClr val="tx1"/>
                </a:solidFill>
              </a:rPr>
              <a:t>tal virtud </a:t>
            </a:r>
            <a:r>
              <a:rPr lang="es-EC" sz="1300" i="1" dirty="0">
                <a:solidFill>
                  <a:schemeClr val="tx1"/>
                </a:solidFill>
              </a:rPr>
              <a:t>y considerando que tanto la solicitud como el inicio del proceso de reforma </a:t>
            </a:r>
            <a:r>
              <a:rPr lang="es-EC" sz="1300" i="1" dirty="0" smtClean="0">
                <a:solidFill>
                  <a:schemeClr val="tx1"/>
                </a:solidFill>
              </a:rPr>
              <a:t>fue antes </a:t>
            </a:r>
            <a:r>
              <a:rPr lang="es-EC" sz="1300" i="1" dirty="0">
                <a:solidFill>
                  <a:schemeClr val="tx1"/>
                </a:solidFill>
              </a:rPr>
              <a:t>del tiempo establecido para la caducidad, la Coordinación de la Unidad </a:t>
            </a:r>
            <a:r>
              <a:rPr lang="es-EC" sz="1300" i="1" dirty="0" smtClean="0">
                <a:solidFill>
                  <a:schemeClr val="tx1"/>
                </a:solidFill>
              </a:rPr>
              <a:t>Especial “Regula </a:t>
            </a:r>
            <a:r>
              <a:rPr lang="es-EC" sz="1300" i="1" dirty="0">
                <a:solidFill>
                  <a:schemeClr val="tx1"/>
                </a:solidFill>
              </a:rPr>
              <a:t>tu Barrio” – Calderón, sugiere continuar con el proceso de reforma a </a:t>
            </a:r>
            <a:r>
              <a:rPr lang="es-EC" sz="1300" i="1" dirty="0" smtClean="0">
                <a:solidFill>
                  <a:schemeClr val="tx1"/>
                </a:solidFill>
              </a:rPr>
              <a:t>la ordenanza </a:t>
            </a:r>
            <a:r>
              <a:rPr lang="es-EC" sz="1300" i="1" dirty="0">
                <a:solidFill>
                  <a:schemeClr val="tx1"/>
                </a:solidFill>
              </a:rPr>
              <a:t>No. 253</a:t>
            </a:r>
            <a:r>
              <a:rPr lang="es-EC" sz="1300" i="1" dirty="0" smtClean="0">
                <a:solidFill>
                  <a:schemeClr val="tx1"/>
                </a:solidFill>
              </a:rPr>
              <a:t>.”</a:t>
            </a:r>
            <a:endParaRPr lang="es-EC" sz="1200" i="1" dirty="0">
              <a:solidFill>
                <a:schemeClr val="tx1"/>
              </a:solidFill>
            </a:endParaRPr>
          </a:p>
        </p:txBody>
      </p:sp>
      <p:sp>
        <p:nvSpPr>
          <p:cNvPr id="26" name="CuadroTexto 25"/>
          <p:cNvSpPr txBox="1"/>
          <p:nvPr/>
        </p:nvSpPr>
        <p:spPr>
          <a:xfrm>
            <a:off x="855713" y="288390"/>
            <a:ext cx="11046697" cy="446276"/>
          </a:xfrm>
          <a:prstGeom prst="rect">
            <a:avLst/>
          </a:prstGeom>
          <a:noFill/>
        </p:spPr>
        <p:txBody>
          <a:bodyPr wrap="square" rtlCol="0">
            <a:spAutoFit/>
          </a:bodyPr>
          <a:lstStyle/>
          <a:p>
            <a:pPr algn="ctr"/>
            <a:r>
              <a:rPr lang="es-ES" sz="2300" b="1" dirty="0" smtClean="0">
                <a:solidFill>
                  <a:srgbClr val="C00000"/>
                </a:solidFill>
              </a:rPr>
              <a:t>OBSERVACIONES PRIMER DEBATE AHHYC “ALGARROBOS DE LANDAZURI”</a:t>
            </a:r>
            <a:endParaRPr lang="es-ES" sz="2300" b="1" dirty="0">
              <a:solidFill>
                <a:srgbClr val="C00000"/>
              </a:solidFill>
            </a:endParaRPr>
          </a:p>
        </p:txBody>
      </p:sp>
    </p:spTree>
    <p:extLst>
      <p:ext uri="{BB962C8B-B14F-4D97-AF65-F5344CB8AC3E}">
        <p14:creationId xmlns:p14="http://schemas.microsoft.com/office/powerpoint/2010/main" val="4004816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825D8B-4237-2543-8AC3-F4F58B022B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37" y="276481"/>
            <a:ext cx="1309005" cy="400627"/>
          </a:xfrm>
          <a:prstGeom prst="rect">
            <a:avLst/>
          </a:prstGeom>
          <a:noFill/>
          <a:ln>
            <a:noFill/>
          </a:ln>
        </p:spPr>
      </p:pic>
      <p:sp>
        <p:nvSpPr>
          <p:cNvPr id="7" name="CuadroTexto 6"/>
          <p:cNvSpPr txBox="1"/>
          <p:nvPr/>
        </p:nvSpPr>
        <p:spPr>
          <a:xfrm>
            <a:off x="150479" y="846341"/>
            <a:ext cx="6414222" cy="324000"/>
          </a:xfrm>
          <a:prstGeom prst="rect">
            <a:avLst/>
          </a:prstGeom>
          <a:noFill/>
          <a:ln>
            <a:solidFill>
              <a:srgbClr val="000000"/>
            </a:solidFill>
          </a:ln>
        </p:spPr>
        <p:txBody>
          <a:bodyPr wrap="square" rtlCol="0">
            <a:spAutoFit/>
          </a:bodyPr>
          <a:lstStyle/>
          <a:p>
            <a:r>
              <a:rPr lang="es-EC" sz="2000" b="1" dirty="0" smtClean="0">
                <a:solidFill>
                  <a:schemeClr val="accent1">
                    <a:lumMod val="75000"/>
                  </a:schemeClr>
                </a:solidFill>
              </a:rPr>
              <a:t>Observación</a:t>
            </a:r>
            <a:endParaRPr lang="es-EC" sz="2000" b="1" dirty="0">
              <a:solidFill>
                <a:schemeClr val="accent1">
                  <a:lumMod val="75000"/>
                </a:schemeClr>
              </a:solidFill>
            </a:endParaRPr>
          </a:p>
        </p:txBody>
      </p:sp>
      <p:sp>
        <p:nvSpPr>
          <p:cNvPr id="8" name="CuadroTexto 7"/>
          <p:cNvSpPr txBox="1"/>
          <p:nvPr/>
        </p:nvSpPr>
        <p:spPr>
          <a:xfrm>
            <a:off x="174737" y="3689129"/>
            <a:ext cx="5255162" cy="324000"/>
          </a:xfrm>
          <a:prstGeom prst="rect">
            <a:avLst/>
          </a:prstGeom>
          <a:noFill/>
          <a:ln>
            <a:solidFill>
              <a:srgbClr val="000000"/>
            </a:solidFill>
          </a:ln>
        </p:spPr>
        <p:txBody>
          <a:bodyPr wrap="square" rtlCol="0">
            <a:spAutoFit/>
          </a:bodyPr>
          <a:lstStyle/>
          <a:p>
            <a:pPr algn="ctr"/>
            <a:r>
              <a:rPr lang="es-EC" sz="2000" b="1" dirty="0">
                <a:solidFill>
                  <a:schemeClr val="accent1">
                    <a:lumMod val="75000"/>
                  </a:schemeClr>
                </a:solidFill>
              </a:rPr>
              <a:t>R</a:t>
            </a:r>
            <a:r>
              <a:rPr lang="es-EC" sz="2000" b="1" dirty="0" smtClean="0">
                <a:solidFill>
                  <a:schemeClr val="accent1">
                    <a:lumMod val="75000"/>
                  </a:schemeClr>
                </a:solidFill>
              </a:rPr>
              <a:t>espuesta</a:t>
            </a:r>
            <a:endParaRPr lang="es-EC" sz="2000" b="1" dirty="0">
              <a:solidFill>
                <a:schemeClr val="accent1">
                  <a:lumMod val="75000"/>
                </a:schemeClr>
              </a:solidFill>
            </a:endParaRPr>
          </a:p>
        </p:txBody>
      </p:sp>
      <p:sp>
        <p:nvSpPr>
          <p:cNvPr id="9" name="Recortar rectángulo de esquina sencilla 8"/>
          <p:cNvSpPr/>
          <p:nvPr/>
        </p:nvSpPr>
        <p:spPr>
          <a:xfrm>
            <a:off x="174737" y="1413545"/>
            <a:ext cx="6476229" cy="2157791"/>
          </a:xfrm>
          <a:prstGeom prst="snip1Rect">
            <a:avLst>
              <a:gd name="adj" fmla="val 109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solidFill>
                  <a:schemeClr val="tx2">
                    <a:lumMod val="75000"/>
                  </a:schemeClr>
                </a:solidFill>
              </a:rPr>
              <a:t>En el anexo 4, solicito que se corrija en el cuadro de los Datos del Asentamiento: “Obras civiles y de infraestructura ejecutar” por “Obras civiles y de infraestructura ejecutadas”, además se corrijan los porcentajes de ejecución de obras: Agua Potable: de 30% a 70%, Alcantarillado: de 75% a 25% y Energía Eléctrica: de 70% a 30</a:t>
            </a:r>
            <a:r>
              <a:rPr lang="es-EC" sz="1600" dirty="0" smtClean="0">
                <a:solidFill>
                  <a:schemeClr val="tx2">
                    <a:lumMod val="75000"/>
                  </a:schemeClr>
                </a:solidFill>
              </a:rPr>
              <a:t>%.</a:t>
            </a:r>
          </a:p>
          <a:p>
            <a:pPr algn="just"/>
            <a:r>
              <a:rPr lang="es-EC" sz="1600" b="1" dirty="0">
                <a:solidFill>
                  <a:schemeClr val="tx2">
                    <a:lumMod val="75000"/>
                  </a:schemeClr>
                </a:solidFill>
              </a:rPr>
              <a:t> </a:t>
            </a:r>
            <a:r>
              <a:rPr lang="es-EC" sz="1600" b="1" dirty="0" smtClean="0">
                <a:solidFill>
                  <a:schemeClr val="tx2">
                    <a:lumMod val="75000"/>
                  </a:schemeClr>
                </a:solidFill>
              </a:rPr>
              <a:t>                                                                                      </a:t>
            </a:r>
            <a:r>
              <a:rPr lang="es-ES" sz="1600" b="1" dirty="0" smtClean="0">
                <a:solidFill>
                  <a:srgbClr val="7A8C8E">
                    <a:lumMod val="50000"/>
                  </a:srgbClr>
                </a:solidFill>
              </a:rPr>
              <a:t>Observación </a:t>
            </a:r>
            <a:r>
              <a:rPr lang="es-ES" sz="1600" b="1" dirty="0">
                <a:solidFill>
                  <a:srgbClr val="7A8C8E">
                    <a:lumMod val="50000"/>
                  </a:srgbClr>
                </a:solidFill>
              </a:rPr>
              <a:t>emitida por: </a:t>
            </a:r>
          </a:p>
          <a:p>
            <a:pPr lvl="0" algn="r"/>
            <a:r>
              <a:rPr lang="es-ES" sz="1600" b="1" dirty="0">
                <a:solidFill>
                  <a:srgbClr val="7A8C8E">
                    <a:lumMod val="50000"/>
                  </a:srgbClr>
                </a:solidFill>
              </a:rPr>
              <a:t>Concejala </a:t>
            </a:r>
            <a:r>
              <a:rPr lang="es-ES" sz="1600" b="1" dirty="0" smtClean="0">
                <a:solidFill>
                  <a:srgbClr val="7A8C8E">
                    <a:lumMod val="50000"/>
                  </a:srgbClr>
                </a:solidFill>
              </a:rPr>
              <a:t>Soledad </a:t>
            </a:r>
            <a:r>
              <a:rPr lang="es-ES" sz="1600" b="1" dirty="0" err="1" smtClean="0">
                <a:solidFill>
                  <a:srgbClr val="7A8C8E">
                    <a:lumMod val="50000"/>
                  </a:srgbClr>
                </a:solidFill>
              </a:rPr>
              <a:t>Benitez</a:t>
            </a:r>
            <a:endParaRPr lang="es-EC" dirty="0"/>
          </a:p>
        </p:txBody>
      </p:sp>
      <p:sp>
        <p:nvSpPr>
          <p:cNvPr id="10" name="CuadroTexto 9"/>
          <p:cNvSpPr txBox="1"/>
          <p:nvPr/>
        </p:nvSpPr>
        <p:spPr>
          <a:xfrm>
            <a:off x="174737" y="1531338"/>
            <a:ext cx="6303701" cy="369332"/>
          </a:xfrm>
          <a:prstGeom prst="rect">
            <a:avLst/>
          </a:prstGeom>
          <a:noFill/>
        </p:spPr>
        <p:txBody>
          <a:bodyPr wrap="square" rtlCol="0">
            <a:spAutoFit/>
          </a:bodyPr>
          <a:lstStyle/>
          <a:p>
            <a:endParaRPr lang="es-ES" b="1" dirty="0">
              <a:solidFill>
                <a:schemeClr val="tx2">
                  <a:lumMod val="75000"/>
                </a:schemeClr>
              </a:solidFill>
            </a:endParaRPr>
          </a:p>
        </p:txBody>
      </p:sp>
      <p:sp>
        <p:nvSpPr>
          <p:cNvPr id="14" name="Recortar rectángulo de esquina sencilla 13"/>
          <p:cNvSpPr/>
          <p:nvPr/>
        </p:nvSpPr>
        <p:spPr>
          <a:xfrm>
            <a:off x="174737" y="4226475"/>
            <a:ext cx="6476229" cy="2155340"/>
          </a:xfrm>
          <a:prstGeom prst="snip1Rect">
            <a:avLst>
              <a:gd name="adj" fmla="val 109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dirty="0">
                <a:solidFill>
                  <a:schemeClr val="tx2">
                    <a:lumMod val="75000"/>
                  </a:schemeClr>
                </a:solidFill>
              </a:rPr>
              <a:t>Se </a:t>
            </a:r>
            <a:r>
              <a:rPr lang="es-EC" dirty="0" smtClean="0">
                <a:solidFill>
                  <a:schemeClr val="tx2">
                    <a:lumMod val="75000"/>
                  </a:schemeClr>
                </a:solidFill>
              </a:rPr>
              <a:t>procedió </a:t>
            </a:r>
            <a:r>
              <a:rPr lang="es-EC" dirty="0">
                <a:solidFill>
                  <a:schemeClr val="tx2">
                    <a:lumMod val="75000"/>
                  </a:schemeClr>
                </a:solidFill>
              </a:rPr>
              <a:t>a subsanar la observación dentro del Anexo </a:t>
            </a:r>
            <a:r>
              <a:rPr lang="es-EC" dirty="0" smtClean="0">
                <a:solidFill>
                  <a:schemeClr val="tx2">
                    <a:lumMod val="75000"/>
                  </a:schemeClr>
                </a:solidFill>
              </a:rPr>
              <a:t>4.</a:t>
            </a:r>
          </a:p>
          <a:p>
            <a:pPr marL="285750" indent="-285750">
              <a:buFont typeface="Arial" panose="020B0604020202020204" pitchFamily="34" charset="0"/>
              <a:buChar char="•"/>
            </a:pPr>
            <a:endParaRPr lang="es-EC" dirty="0">
              <a:solidFill>
                <a:schemeClr val="tx2">
                  <a:lumMod val="75000"/>
                </a:schemeClr>
              </a:solidFill>
            </a:endParaRPr>
          </a:p>
          <a:p>
            <a:endParaRPr lang="es-EC" dirty="0"/>
          </a:p>
        </p:txBody>
      </p:sp>
      <p:sp>
        <p:nvSpPr>
          <p:cNvPr id="19" name="CuadroTexto 18"/>
          <p:cNvSpPr txBox="1"/>
          <p:nvPr/>
        </p:nvSpPr>
        <p:spPr>
          <a:xfrm>
            <a:off x="855713" y="288390"/>
            <a:ext cx="11046697" cy="446276"/>
          </a:xfrm>
          <a:prstGeom prst="rect">
            <a:avLst/>
          </a:prstGeom>
          <a:noFill/>
        </p:spPr>
        <p:txBody>
          <a:bodyPr wrap="square" rtlCol="0">
            <a:spAutoFit/>
          </a:bodyPr>
          <a:lstStyle/>
          <a:p>
            <a:pPr algn="ctr"/>
            <a:r>
              <a:rPr lang="es-ES" sz="2300" b="1" dirty="0" smtClean="0">
                <a:solidFill>
                  <a:srgbClr val="C00000"/>
                </a:solidFill>
              </a:rPr>
              <a:t>OBSERVACIONES PRIMER DEBATE AHHYC “ALGARROBOS DE LANDAZURI”</a:t>
            </a:r>
            <a:endParaRPr lang="es-ES" sz="2300" b="1" dirty="0">
              <a:solidFill>
                <a:srgbClr val="C00000"/>
              </a:solidFill>
            </a:endParaRPr>
          </a:p>
        </p:txBody>
      </p:sp>
      <p:pic>
        <p:nvPicPr>
          <p:cNvPr id="2" name="Imagen 1"/>
          <p:cNvPicPr>
            <a:picLocks noChangeAspect="1"/>
          </p:cNvPicPr>
          <p:nvPr/>
        </p:nvPicPr>
        <p:blipFill rotWithShape="1">
          <a:blip r:embed="rId3"/>
          <a:srcRect l="31155" t="21492" r="32788" b="9880"/>
          <a:stretch/>
        </p:blipFill>
        <p:spPr>
          <a:xfrm>
            <a:off x="7057292" y="1025718"/>
            <a:ext cx="5002888" cy="5356097"/>
          </a:xfrm>
          <a:prstGeom prst="rect">
            <a:avLst/>
          </a:prstGeom>
        </p:spPr>
      </p:pic>
    </p:spTree>
    <p:extLst>
      <p:ext uri="{BB962C8B-B14F-4D97-AF65-F5344CB8AC3E}">
        <p14:creationId xmlns:p14="http://schemas.microsoft.com/office/powerpoint/2010/main" val="2472630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825D8B-4237-2543-8AC3-F4F58B022B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37" y="276481"/>
            <a:ext cx="1309005" cy="400627"/>
          </a:xfrm>
          <a:prstGeom prst="rect">
            <a:avLst/>
          </a:prstGeom>
          <a:noFill/>
          <a:ln>
            <a:noFill/>
          </a:ln>
        </p:spPr>
      </p:pic>
      <p:sp>
        <p:nvSpPr>
          <p:cNvPr id="10" name="CuadroTexto 9"/>
          <p:cNvSpPr txBox="1"/>
          <p:nvPr/>
        </p:nvSpPr>
        <p:spPr>
          <a:xfrm>
            <a:off x="174737" y="1531338"/>
            <a:ext cx="6303701" cy="369332"/>
          </a:xfrm>
          <a:prstGeom prst="rect">
            <a:avLst/>
          </a:prstGeom>
          <a:noFill/>
        </p:spPr>
        <p:txBody>
          <a:bodyPr wrap="square" rtlCol="0">
            <a:spAutoFit/>
          </a:bodyPr>
          <a:lstStyle/>
          <a:p>
            <a:endParaRPr lang="es-ES" b="1" dirty="0">
              <a:solidFill>
                <a:schemeClr val="tx2">
                  <a:lumMod val="75000"/>
                </a:schemeClr>
              </a:solidFill>
            </a:endParaRPr>
          </a:p>
        </p:txBody>
      </p:sp>
      <p:sp>
        <p:nvSpPr>
          <p:cNvPr id="16" name="Rectangle 2"/>
          <p:cNvSpPr>
            <a:spLocks noChangeArrowheads="1"/>
          </p:cNvSpPr>
          <p:nvPr/>
        </p:nvSpPr>
        <p:spPr bwMode="auto">
          <a:xfrm>
            <a:off x="7472007" y="3506971"/>
            <a:ext cx="4166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s-EC" altLang="es-EC" sz="800" b="0" i="0" u="none" strike="noStrike" cap="none" normalizeH="0" baseline="0" dirty="0" smtClean="0">
                <a:ln>
                  <a:noFill/>
                </a:ln>
                <a:solidFill>
                  <a:schemeClr val="tx1"/>
                </a:solidFill>
                <a:effectLst/>
                <a:latin typeface="Arial" panose="020B0604020202020204" pitchFamily="34" charset="0"/>
              </a:rPr>
              <a:t> </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22" name="Rectángulo 21"/>
          <p:cNvSpPr/>
          <p:nvPr/>
        </p:nvSpPr>
        <p:spPr>
          <a:xfrm>
            <a:off x="50144" y="949342"/>
            <a:ext cx="6428294" cy="328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b="1" dirty="0">
                <a:solidFill>
                  <a:schemeClr val="accent1">
                    <a:lumMod val="75000"/>
                  </a:schemeClr>
                </a:solidFill>
              </a:rPr>
              <a:t>Observación</a:t>
            </a:r>
          </a:p>
        </p:txBody>
      </p:sp>
      <p:sp>
        <p:nvSpPr>
          <p:cNvPr id="23" name="Recortar rectángulo de esquina sencilla 22"/>
          <p:cNvSpPr/>
          <p:nvPr/>
        </p:nvSpPr>
        <p:spPr>
          <a:xfrm>
            <a:off x="50144" y="1381858"/>
            <a:ext cx="6490882" cy="1838424"/>
          </a:xfrm>
          <a:prstGeom prst="snip1Rect">
            <a:avLst>
              <a:gd name="adj" fmla="val 1074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700" dirty="0" smtClean="0">
              <a:solidFill>
                <a:schemeClr val="tx2">
                  <a:lumMod val="75000"/>
                </a:schemeClr>
              </a:solidFill>
            </a:endParaRPr>
          </a:p>
          <a:p>
            <a:pPr algn="just"/>
            <a:endParaRPr lang="es-EC" sz="1700" dirty="0">
              <a:solidFill>
                <a:schemeClr val="tx2">
                  <a:lumMod val="75000"/>
                </a:schemeClr>
              </a:solidFill>
            </a:endParaRPr>
          </a:p>
          <a:p>
            <a:pPr algn="just"/>
            <a:r>
              <a:rPr lang="es-EC" sz="1700" dirty="0" smtClean="0">
                <a:solidFill>
                  <a:schemeClr val="tx2">
                    <a:lumMod val="75000"/>
                  </a:schemeClr>
                </a:solidFill>
              </a:rPr>
              <a:t>En </a:t>
            </a:r>
            <a:r>
              <a:rPr lang="es-EC" sz="1700" dirty="0">
                <a:solidFill>
                  <a:schemeClr val="tx2">
                    <a:lumMod val="75000"/>
                  </a:schemeClr>
                </a:solidFill>
              </a:rPr>
              <a:t>el informe de regulación metropolitana se evidencia que aún persiste la diferencia de áreas, favor reemplazar en el anexo 5 el IRM rectificado. </a:t>
            </a:r>
            <a:endParaRPr lang="es-ES" sz="1700" b="1" dirty="0" smtClean="0">
              <a:solidFill>
                <a:srgbClr val="7A8C8E">
                  <a:lumMod val="50000"/>
                </a:srgbClr>
              </a:solidFill>
            </a:endParaRPr>
          </a:p>
          <a:p>
            <a:pPr lvl="0" algn="r"/>
            <a:r>
              <a:rPr lang="es-ES" sz="1700" b="1" dirty="0" smtClean="0">
                <a:solidFill>
                  <a:srgbClr val="7A8C8E">
                    <a:lumMod val="50000"/>
                  </a:srgbClr>
                </a:solidFill>
              </a:rPr>
              <a:t>Observación </a:t>
            </a:r>
            <a:r>
              <a:rPr lang="es-ES" sz="1700" b="1" dirty="0">
                <a:solidFill>
                  <a:srgbClr val="7A8C8E">
                    <a:lumMod val="50000"/>
                  </a:srgbClr>
                </a:solidFill>
              </a:rPr>
              <a:t>emitida por: </a:t>
            </a:r>
          </a:p>
          <a:p>
            <a:pPr lvl="0" algn="r"/>
            <a:r>
              <a:rPr lang="es-ES" sz="1700" b="1" dirty="0">
                <a:solidFill>
                  <a:srgbClr val="7A8C8E">
                    <a:lumMod val="50000"/>
                  </a:srgbClr>
                </a:solidFill>
              </a:rPr>
              <a:t>Concejala </a:t>
            </a:r>
            <a:r>
              <a:rPr lang="es-ES" sz="1700" b="1" dirty="0" smtClean="0">
                <a:solidFill>
                  <a:srgbClr val="7A8C8E">
                    <a:lumMod val="50000"/>
                  </a:srgbClr>
                </a:solidFill>
              </a:rPr>
              <a:t>Blanca </a:t>
            </a:r>
            <a:r>
              <a:rPr lang="es-ES" sz="1700" b="1" dirty="0" err="1" smtClean="0">
                <a:solidFill>
                  <a:srgbClr val="7A8C8E">
                    <a:lumMod val="50000"/>
                  </a:srgbClr>
                </a:solidFill>
              </a:rPr>
              <a:t>Paucar</a:t>
            </a:r>
            <a:endParaRPr lang="es-ES" sz="1700" b="1" dirty="0">
              <a:solidFill>
                <a:schemeClr val="tx2">
                  <a:lumMod val="75000"/>
                </a:schemeClr>
              </a:solidFill>
            </a:endParaRPr>
          </a:p>
          <a:p>
            <a:pPr algn="just"/>
            <a:endParaRPr lang="es-EC" sz="1700" dirty="0">
              <a:solidFill>
                <a:schemeClr val="tx2">
                  <a:lumMod val="75000"/>
                </a:schemeClr>
              </a:solidFill>
            </a:endParaRPr>
          </a:p>
          <a:p>
            <a:pPr algn="just"/>
            <a:endParaRPr lang="es-EC" dirty="0">
              <a:solidFill>
                <a:schemeClr val="tx2">
                  <a:lumMod val="75000"/>
                </a:schemeClr>
              </a:solidFill>
            </a:endParaRPr>
          </a:p>
        </p:txBody>
      </p:sp>
      <p:sp>
        <p:nvSpPr>
          <p:cNvPr id="24" name="Marcador de contenido 20"/>
          <p:cNvSpPr txBox="1">
            <a:spLocks/>
          </p:cNvSpPr>
          <p:nvPr/>
        </p:nvSpPr>
        <p:spPr>
          <a:xfrm>
            <a:off x="50144" y="4024491"/>
            <a:ext cx="6490882" cy="1838423"/>
          </a:xfrm>
          <a:prstGeom prst="snip1Rect">
            <a:avLst>
              <a:gd name="adj" fmla="val 10743"/>
            </a:avLst>
          </a:prstGeom>
          <a:solidFill>
            <a:schemeClr val="accent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algn="just"/>
            <a:r>
              <a:rPr lang="es-EC" sz="1700" dirty="0">
                <a:solidFill>
                  <a:schemeClr val="tx1"/>
                </a:solidFill>
              </a:rPr>
              <a:t>Se </a:t>
            </a:r>
            <a:r>
              <a:rPr lang="es-EC" sz="1700" dirty="0" smtClean="0">
                <a:solidFill>
                  <a:schemeClr val="tx1"/>
                </a:solidFill>
              </a:rPr>
              <a:t>solicitó el informe de regulación metropolitana (IRM) </a:t>
            </a:r>
            <a:r>
              <a:rPr lang="es-EC" sz="1700" dirty="0">
                <a:solidFill>
                  <a:schemeClr val="tx1"/>
                </a:solidFill>
              </a:rPr>
              <a:t>actualizado a la </a:t>
            </a:r>
            <a:r>
              <a:rPr lang="es-EC" sz="1700" dirty="0" smtClean="0">
                <a:solidFill>
                  <a:schemeClr val="tx1"/>
                </a:solidFill>
              </a:rPr>
              <a:t>Administración </a:t>
            </a:r>
            <a:r>
              <a:rPr lang="es-EC" sz="1700" dirty="0">
                <a:solidFill>
                  <a:schemeClr val="tx1"/>
                </a:solidFill>
              </a:rPr>
              <a:t>Zonal Calderón. Se </a:t>
            </a:r>
            <a:r>
              <a:rPr lang="es-EC" sz="1700" dirty="0" smtClean="0">
                <a:solidFill>
                  <a:schemeClr val="tx1"/>
                </a:solidFill>
              </a:rPr>
              <a:t>adjunta al expediente </a:t>
            </a:r>
            <a:r>
              <a:rPr lang="es-EC" sz="1700" dirty="0">
                <a:solidFill>
                  <a:schemeClr val="tx1"/>
                </a:solidFill>
              </a:rPr>
              <a:t>el IRM Nro. 759947.</a:t>
            </a:r>
          </a:p>
        </p:txBody>
      </p:sp>
      <p:sp>
        <p:nvSpPr>
          <p:cNvPr id="28" name="CuadroTexto 27"/>
          <p:cNvSpPr txBox="1"/>
          <p:nvPr/>
        </p:nvSpPr>
        <p:spPr>
          <a:xfrm>
            <a:off x="50144" y="3459970"/>
            <a:ext cx="5255162" cy="324000"/>
          </a:xfrm>
          <a:prstGeom prst="rect">
            <a:avLst/>
          </a:prstGeom>
          <a:noFill/>
          <a:ln>
            <a:solidFill>
              <a:srgbClr val="000000"/>
            </a:solidFill>
          </a:ln>
        </p:spPr>
        <p:txBody>
          <a:bodyPr wrap="square" rtlCol="0">
            <a:spAutoFit/>
          </a:bodyPr>
          <a:lstStyle/>
          <a:p>
            <a:pPr algn="ctr"/>
            <a:r>
              <a:rPr lang="es-EC" sz="2000" b="1" dirty="0">
                <a:solidFill>
                  <a:schemeClr val="accent1">
                    <a:lumMod val="75000"/>
                  </a:schemeClr>
                </a:solidFill>
              </a:rPr>
              <a:t>R</a:t>
            </a:r>
            <a:r>
              <a:rPr lang="es-EC" sz="2000" b="1" dirty="0" smtClean="0">
                <a:solidFill>
                  <a:schemeClr val="accent1">
                    <a:lumMod val="75000"/>
                  </a:schemeClr>
                </a:solidFill>
              </a:rPr>
              <a:t>espuesta</a:t>
            </a:r>
            <a:endParaRPr lang="es-EC" sz="2000" b="1" dirty="0">
              <a:solidFill>
                <a:schemeClr val="accent1">
                  <a:lumMod val="75000"/>
                </a:schemeClr>
              </a:solidFill>
            </a:endParaRPr>
          </a:p>
        </p:txBody>
      </p:sp>
      <p:sp>
        <p:nvSpPr>
          <p:cNvPr id="19" name="CuadroTexto 18"/>
          <p:cNvSpPr txBox="1"/>
          <p:nvPr/>
        </p:nvSpPr>
        <p:spPr>
          <a:xfrm>
            <a:off x="855713" y="288390"/>
            <a:ext cx="11046697" cy="446276"/>
          </a:xfrm>
          <a:prstGeom prst="rect">
            <a:avLst/>
          </a:prstGeom>
          <a:noFill/>
        </p:spPr>
        <p:txBody>
          <a:bodyPr wrap="square" rtlCol="0">
            <a:spAutoFit/>
          </a:bodyPr>
          <a:lstStyle/>
          <a:p>
            <a:pPr algn="ctr"/>
            <a:r>
              <a:rPr lang="es-ES" sz="2300" b="1" dirty="0" smtClean="0">
                <a:solidFill>
                  <a:srgbClr val="C00000"/>
                </a:solidFill>
              </a:rPr>
              <a:t>OBSERVACIONES PRIMER DEBATE AHHYC “ALGARROBOS DE LANDAZURI”</a:t>
            </a:r>
            <a:endParaRPr lang="es-ES" sz="2300" b="1" dirty="0">
              <a:solidFill>
                <a:srgbClr val="C00000"/>
              </a:solidFill>
            </a:endParaRPr>
          </a:p>
        </p:txBody>
      </p:sp>
      <p:pic>
        <p:nvPicPr>
          <p:cNvPr id="2" name="Imagen 1"/>
          <p:cNvPicPr>
            <a:picLocks noChangeAspect="1"/>
          </p:cNvPicPr>
          <p:nvPr/>
        </p:nvPicPr>
        <p:blipFill rotWithShape="1">
          <a:blip r:embed="rId3"/>
          <a:srcRect l="37127" t="22200" r="36763" b="9902"/>
          <a:stretch/>
        </p:blipFill>
        <p:spPr>
          <a:xfrm>
            <a:off x="7288389" y="746574"/>
            <a:ext cx="4106441" cy="6006623"/>
          </a:xfrm>
          <a:prstGeom prst="rect">
            <a:avLst/>
          </a:prstGeom>
        </p:spPr>
      </p:pic>
    </p:spTree>
    <p:extLst>
      <p:ext uri="{BB962C8B-B14F-4D97-AF65-F5344CB8AC3E}">
        <p14:creationId xmlns:p14="http://schemas.microsoft.com/office/powerpoint/2010/main" val="730673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825D8B-4237-2543-8AC3-F4F58B022B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37" y="276481"/>
            <a:ext cx="1309005" cy="400627"/>
          </a:xfrm>
          <a:prstGeom prst="rect">
            <a:avLst/>
          </a:prstGeom>
          <a:noFill/>
          <a:ln>
            <a:noFill/>
          </a:ln>
        </p:spPr>
      </p:pic>
      <p:sp>
        <p:nvSpPr>
          <p:cNvPr id="5" name="CuadroTexto 4"/>
          <p:cNvSpPr txBox="1"/>
          <p:nvPr/>
        </p:nvSpPr>
        <p:spPr>
          <a:xfrm>
            <a:off x="855713" y="288390"/>
            <a:ext cx="11046697" cy="446276"/>
          </a:xfrm>
          <a:prstGeom prst="rect">
            <a:avLst/>
          </a:prstGeom>
          <a:noFill/>
        </p:spPr>
        <p:txBody>
          <a:bodyPr wrap="square" rtlCol="0">
            <a:spAutoFit/>
          </a:bodyPr>
          <a:lstStyle/>
          <a:p>
            <a:pPr algn="ctr"/>
            <a:r>
              <a:rPr lang="es-ES" sz="2300" b="1" dirty="0" smtClean="0">
                <a:solidFill>
                  <a:srgbClr val="C00000"/>
                </a:solidFill>
              </a:rPr>
              <a:t>OBSERVACIONES PRIMER DEBATE AHHYC “ALGARROBOS DE LANDAZURI”</a:t>
            </a:r>
            <a:endParaRPr lang="es-ES" sz="2300" b="1" dirty="0">
              <a:solidFill>
                <a:srgbClr val="C00000"/>
              </a:solidFill>
            </a:endParaRPr>
          </a:p>
        </p:txBody>
      </p:sp>
      <p:sp>
        <p:nvSpPr>
          <p:cNvPr id="7" name="CuadroTexto 6"/>
          <p:cNvSpPr txBox="1"/>
          <p:nvPr/>
        </p:nvSpPr>
        <p:spPr>
          <a:xfrm>
            <a:off x="150479" y="846341"/>
            <a:ext cx="6414222" cy="324000"/>
          </a:xfrm>
          <a:prstGeom prst="rect">
            <a:avLst/>
          </a:prstGeom>
          <a:noFill/>
          <a:ln>
            <a:solidFill>
              <a:srgbClr val="000000"/>
            </a:solidFill>
          </a:ln>
        </p:spPr>
        <p:txBody>
          <a:bodyPr wrap="square" rtlCol="0">
            <a:spAutoFit/>
          </a:bodyPr>
          <a:lstStyle/>
          <a:p>
            <a:r>
              <a:rPr lang="es-EC" sz="2000" b="1" dirty="0" smtClean="0">
                <a:solidFill>
                  <a:schemeClr val="accent1">
                    <a:lumMod val="75000"/>
                  </a:schemeClr>
                </a:solidFill>
              </a:rPr>
              <a:t>Observación</a:t>
            </a:r>
            <a:endParaRPr lang="es-EC" sz="2000" b="1" dirty="0">
              <a:solidFill>
                <a:schemeClr val="accent1">
                  <a:lumMod val="75000"/>
                </a:schemeClr>
              </a:solidFill>
            </a:endParaRPr>
          </a:p>
        </p:txBody>
      </p:sp>
      <p:sp>
        <p:nvSpPr>
          <p:cNvPr id="8" name="CuadroTexto 7"/>
          <p:cNvSpPr txBox="1"/>
          <p:nvPr/>
        </p:nvSpPr>
        <p:spPr>
          <a:xfrm>
            <a:off x="6775210" y="846341"/>
            <a:ext cx="5255162" cy="324000"/>
          </a:xfrm>
          <a:prstGeom prst="rect">
            <a:avLst/>
          </a:prstGeom>
          <a:noFill/>
          <a:ln>
            <a:solidFill>
              <a:srgbClr val="000000"/>
            </a:solidFill>
          </a:ln>
        </p:spPr>
        <p:txBody>
          <a:bodyPr wrap="square" rtlCol="0">
            <a:spAutoFit/>
          </a:bodyPr>
          <a:lstStyle/>
          <a:p>
            <a:pPr algn="ctr"/>
            <a:r>
              <a:rPr lang="es-EC" sz="2000" b="1" dirty="0">
                <a:solidFill>
                  <a:schemeClr val="accent1">
                    <a:lumMod val="75000"/>
                  </a:schemeClr>
                </a:solidFill>
              </a:rPr>
              <a:t>R</a:t>
            </a:r>
            <a:r>
              <a:rPr lang="es-EC" sz="2000" b="1" dirty="0" smtClean="0">
                <a:solidFill>
                  <a:schemeClr val="accent1">
                    <a:lumMod val="75000"/>
                  </a:schemeClr>
                </a:solidFill>
              </a:rPr>
              <a:t>espuesta</a:t>
            </a:r>
            <a:endParaRPr lang="es-EC" sz="2000" b="1" dirty="0">
              <a:solidFill>
                <a:schemeClr val="accent1">
                  <a:lumMod val="75000"/>
                </a:schemeClr>
              </a:solidFill>
            </a:endParaRPr>
          </a:p>
        </p:txBody>
      </p:sp>
      <p:sp>
        <p:nvSpPr>
          <p:cNvPr id="9" name="Recortar rectángulo de esquina sencilla 8"/>
          <p:cNvSpPr/>
          <p:nvPr/>
        </p:nvSpPr>
        <p:spPr>
          <a:xfrm>
            <a:off x="174737" y="1282016"/>
            <a:ext cx="6476229" cy="5515599"/>
          </a:xfrm>
          <a:prstGeom prst="snip1Rect">
            <a:avLst>
              <a:gd name="adj" fmla="val 109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600" dirty="0" smtClean="0">
              <a:solidFill>
                <a:srgbClr val="7A8C8E">
                  <a:lumMod val="50000"/>
                </a:srgbClr>
              </a:solidFill>
            </a:endParaRPr>
          </a:p>
          <a:p>
            <a:pPr algn="just"/>
            <a:endParaRPr lang="es-EC" sz="1600" dirty="0">
              <a:solidFill>
                <a:srgbClr val="7A8C8E">
                  <a:lumMod val="50000"/>
                </a:srgbClr>
              </a:solidFill>
            </a:endParaRPr>
          </a:p>
          <a:p>
            <a:pPr algn="just"/>
            <a:endParaRPr lang="es-EC" sz="1600" dirty="0" smtClean="0">
              <a:solidFill>
                <a:srgbClr val="7A8C8E">
                  <a:lumMod val="50000"/>
                </a:srgbClr>
              </a:solidFill>
            </a:endParaRPr>
          </a:p>
          <a:p>
            <a:pPr algn="just"/>
            <a:r>
              <a:rPr lang="es-EC" sz="1600" dirty="0" smtClean="0">
                <a:solidFill>
                  <a:srgbClr val="7A8C8E">
                    <a:lumMod val="50000"/>
                  </a:srgbClr>
                </a:solidFill>
              </a:rPr>
              <a:t>En </a:t>
            </a:r>
            <a:r>
              <a:rPr lang="es-EC" sz="1600" dirty="0">
                <a:solidFill>
                  <a:srgbClr val="7A8C8E">
                    <a:lumMod val="50000"/>
                  </a:srgbClr>
                </a:solidFill>
              </a:rPr>
              <a:t>el informe de Riesgos se evidencia un error también en el informe técnico Nro. I-0029-EAH-AT-DMGR de la Dirección de Gestión de Riesgos del 2021, en el punto número 2, descripción física del área evaluada referente al área total, que en el informe consta un área 4.734 metros cuadrados; sin embargo, en el anexo 4 datos de asentamientos consta una área de 4.776,20 metros cuadrados.</a:t>
            </a:r>
            <a:endParaRPr lang="es-ES" sz="1600" dirty="0" smtClean="0">
              <a:solidFill>
                <a:srgbClr val="7A8C8E">
                  <a:lumMod val="50000"/>
                </a:srgbClr>
              </a:solidFill>
            </a:endParaRPr>
          </a:p>
          <a:p>
            <a:pPr algn="r"/>
            <a:endParaRPr lang="es-ES" sz="1600" b="1" dirty="0" smtClean="0">
              <a:solidFill>
                <a:srgbClr val="7A8C8E">
                  <a:lumMod val="50000"/>
                </a:srgbClr>
              </a:solidFill>
            </a:endParaRPr>
          </a:p>
          <a:p>
            <a:pPr algn="r"/>
            <a:endParaRPr lang="es-ES" sz="1600" b="1" dirty="0" smtClean="0">
              <a:solidFill>
                <a:srgbClr val="7A8C8E">
                  <a:lumMod val="50000"/>
                </a:srgbClr>
              </a:solidFill>
            </a:endParaRPr>
          </a:p>
          <a:p>
            <a:pPr algn="r"/>
            <a:endParaRPr lang="es-ES" sz="1600" b="1" dirty="0">
              <a:solidFill>
                <a:srgbClr val="7A8C8E">
                  <a:lumMod val="50000"/>
                </a:srgbClr>
              </a:solidFill>
            </a:endParaRPr>
          </a:p>
          <a:p>
            <a:pPr algn="r"/>
            <a:endParaRPr lang="es-ES" sz="1600" b="1" dirty="0" smtClean="0">
              <a:solidFill>
                <a:srgbClr val="7A8C8E">
                  <a:lumMod val="50000"/>
                </a:srgbClr>
              </a:solidFill>
            </a:endParaRPr>
          </a:p>
          <a:p>
            <a:pPr algn="r"/>
            <a:r>
              <a:rPr lang="es-ES" sz="1600" b="1" dirty="0" smtClean="0">
                <a:solidFill>
                  <a:srgbClr val="7A8C8E">
                    <a:lumMod val="50000"/>
                  </a:srgbClr>
                </a:solidFill>
              </a:rPr>
              <a:t>Observación </a:t>
            </a:r>
            <a:r>
              <a:rPr lang="es-ES" sz="1600" b="1" dirty="0">
                <a:solidFill>
                  <a:srgbClr val="7A8C8E">
                    <a:lumMod val="50000"/>
                  </a:srgbClr>
                </a:solidFill>
              </a:rPr>
              <a:t>emitida por: </a:t>
            </a:r>
          </a:p>
          <a:p>
            <a:pPr lvl="0" algn="r"/>
            <a:r>
              <a:rPr lang="es-ES" sz="1600" b="1" dirty="0">
                <a:solidFill>
                  <a:srgbClr val="7A8C8E">
                    <a:lumMod val="50000"/>
                  </a:srgbClr>
                </a:solidFill>
              </a:rPr>
              <a:t>Concejala </a:t>
            </a:r>
            <a:r>
              <a:rPr lang="es-ES" sz="1600" b="1" dirty="0" smtClean="0">
                <a:solidFill>
                  <a:srgbClr val="7A8C8E">
                    <a:lumMod val="50000"/>
                  </a:srgbClr>
                </a:solidFill>
              </a:rPr>
              <a:t>Blanca </a:t>
            </a:r>
            <a:r>
              <a:rPr lang="es-ES" sz="1600" b="1" dirty="0" err="1" smtClean="0">
                <a:solidFill>
                  <a:srgbClr val="7A8C8E">
                    <a:lumMod val="50000"/>
                  </a:srgbClr>
                </a:solidFill>
              </a:rPr>
              <a:t>Paucar</a:t>
            </a:r>
            <a:endParaRPr lang="es-EC" dirty="0"/>
          </a:p>
        </p:txBody>
      </p:sp>
      <p:sp>
        <p:nvSpPr>
          <p:cNvPr id="10" name="CuadroTexto 9"/>
          <p:cNvSpPr txBox="1"/>
          <p:nvPr/>
        </p:nvSpPr>
        <p:spPr>
          <a:xfrm>
            <a:off x="174737" y="1531338"/>
            <a:ext cx="6303701" cy="369332"/>
          </a:xfrm>
          <a:prstGeom prst="rect">
            <a:avLst/>
          </a:prstGeom>
          <a:noFill/>
        </p:spPr>
        <p:txBody>
          <a:bodyPr wrap="square" rtlCol="0">
            <a:spAutoFit/>
          </a:bodyPr>
          <a:lstStyle/>
          <a:p>
            <a:endParaRPr lang="es-ES" b="1" dirty="0">
              <a:solidFill>
                <a:schemeClr val="tx2">
                  <a:lumMod val="75000"/>
                </a:schemeClr>
              </a:solidFill>
            </a:endParaRPr>
          </a:p>
        </p:txBody>
      </p:sp>
      <p:sp>
        <p:nvSpPr>
          <p:cNvPr id="16" name="Rectangle 2"/>
          <p:cNvSpPr>
            <a:spLocks noChangeArrowheads="1"/>
          </p:cNvSpPr>
          <p:nvPr/>
        </p:nvSpPr>
        <p:spPr bwMode="auto">
          <a:xfrm>
            <a:off x="7472007" y="3506971"/>
            <a:ext cx="41667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s-EC" altLang="es-EC" sz="800" b="0" i="0" u="none" strike="noStrike" cap="none" normalizeH="0" baseline="0" dirty="0" smtClean="0">
                <a:ln>
                  <a:noFill/>
                </a:ln>
                <a:solidFill>
                  <a:schemeClr val="tx1"/>
                </a:solidFill>
                <a:effectLst/>
                <a:latin typeface="Arial" panose="020B0604020202020204" pitchFamily="34" charset="0"/>
              </a:rPr>
              <a:t> </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14" name="Recortar rectángulo de esquina sencilla 13"/>
          <p:cNvSpPr/>
          <p:nvPr/>
        </p:nvSpPr>
        <p:spPr>
          <a:xfrm>
            <a:off x="6775209" y="1282016"/>
            <a:ext cx="5255163" cy="5515599"/>
          </a:xfrm>
          <a:prstGeom prst="snip1Rect">
            <a:avLst>
              <a:gd name="adj" fmla="val 1092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C" sz="1300" dirty="0">
                <a:solidFill>
                  <a:schemeClr val="tx1"/>
                </a:solidFill>
              </a:rPr>
              <a:t>A través </a:t>
            </a:r>
            <a:r>
              <a:rPr lang="es-EC" sz="1300" dirty="0" smtClean="0">
                <a:solidFill>
                  <a:schemeClr val="tx1"/>
                </a:solidFill>
              </a:rPr>
              <a:t>del </a:t>
            </a:r>
            <a:r>
              <a:rPr lang="es-EC" sz="1300" dirty="0">
                <a:solidFill>
                  <a:schemeClr val="tx1"/>
                </a:solidFill>
              </a:rPr>
              <a:t>oficio No. </a:t>
            </a:r>
            <a:r>
              <a:rPr lang="es-EC" sz="1300" dirty="0" smtClean="0">
                <a:solidFill>
                  <a:schemeClr val="tx1"/>
                </a:solidFill>
              </a:rPr>
              <a:t>GADDMQ-SGSG-DMGR-2022-0055-OF, de 24 de enero de 2022, la </a:t>
            </a:r>
            <a:r>
              <a:rPr lang="es-EC" sz="1300" dirty="0">
                <a:solidFill>
                  <a:schemeClr val="tx1"/>
                </a:solidFill>
              </a:rPr>
              <a:t>Secretaría de Seguridad y </a:t>
            </a:r>
            <a:r>
              <a:rPr lang="es-EC" sz="1300" dirty="0" smtClean="0">
                <a:solidFill>
                  <a:schemeClr val="tx1"/>
                </a:solidFill>
              </a:rPr>
              <a:t>Gobernabilidad “rectifica” el error constante en el informe técnico </a:t>
            </a:r>
            <a:r>
              <a:rPr lang="es-EC" sz="1300" dirty="0" smtClean="0">
                <a:solidFill>
                  <a:srgbClr val="7A8C8E">
                    <a:lumMod val="50000"/>
                  </a:srgbClr>
                </a:solidFill>
              </a:rPr>
              <a:t>Nro</a:t>
            </a:r>
            <a:r>
              <a:rPr lang="es-EC" sz="1300" dirty="0">
                <a:solidFill>
                  <a:srgbClr val="7A8C8E">
                    <a:lumMod val="50000"/>
                  </a:srgbClr>
                </a:solidFill>
              </a:rPr>
              <a:t>. I-0029-EAH-AT-DMGR de la Dirección de Gestión de Riesgos del </a:t>
            </a:r>
            <a:r>
              <a:rPr lang="es-EC" sz="1300" dirty="0" smtClean="0">
                <a:solidFill>
                  <a:srgbClr val="7A8C8E">
                    <a:lumMod val="50000"/>
                  </a:srgbClr>
                </a:solidFill>
              </a:rPr>
              <a:t>2021, en los siguientes términos:</a:t>
            </a:r>
            <a:endParaRPr lang="es-EC" sz="1300" dirty="0" smtClean="0">
              <a:solidFill>
                <a:schemeClr val="tx1"/>
              </a:solidFill>
            </a:endParaRPr>
          </a:p>
          <a:p>
            <a:pPr algn="just"/>
            <a:endParaRPr lang="es-EC" sz="1300" dirty="0">
              <a:solidFill>
                <a:schemeClr val="tx1"/>
              </a:solidFill>
            </a:endParaRPr>
          </a:p>
          <a:p>
            <a:pPr algn="just"/>
            <a:r>
              <a:rPr lang="es-EC" sz="1300" i="1" dirty="0" smtClean="0">
                <a:solidFill>
                  <a:schemeClr val="tx1"/>
                </a:solidFill>
              </a:rPr>
              <a:t>“Con </a:t>
            </a:r>
            <a:r>
              <a:rPr lang="es-EC" sz="1300" i="1" dirty="0">
                <a:solidFill>
                  <a:schemeClr val="tx1"/>
                </a:solidFill>
              </a:rPr>
              <a:t>este antecedente me permito indicarle que</a:t>
            </a:r>
            <a:r>
              <a:rPr lang="es-EC" sz="1300" i="1" dirty="0" smtClean="0">
                <a:solidFill>
                  <a:schemeClr val="tx1"/>
                </a:solidFill>
              </a:rPr>
              <a:t>:</a:t>
            </a:r>
          </a:p>
          <a:p>
            <a:pPr algn="just"/>
            <a:r>
              <a:rPr lang="es-EC" sz="1300" i="1" dirty="0" smtClean="0">
                <a:solidFill>
                  <a:schemeClr val="tx1"/>
                </a:solidFill>
              </a:rPr>
              <a:t> </a:t>
            </a:r>
            <a:endParaRPr lang="es-EC" sz="1300" i="1" dirty="0">
              <a:solidFill>
                <a:schemeClr val="tx1"/>
              </a:solidFill>
            </a:endParaRPr>
          </a:p>
          <a:p>
            <a:pPr marL="285750" indent="-285750" algn="just">
              <a:buFont typeface="Arial" panose="020B0604020202020204" pitchFamily="34" charset="0"/>
              <a:buChar char="•"/>
            </a:pPr>
            <a:r>
              <a:rPr lang="es-EC" sz="1300" i="1" dirty="0" smtClean="0">
                <a:solidFill>
                  <a:schemeClr val="tx1"/>
                </a:solidFill>
              </a:rPr>
              <a:t>Por </a:t>
            </a:r>
            <a:r>
              <a:rPr lang="es-EC" sz="1300" i="1" dirty="0">
                <a:solidFill>
                  <a:schemeClr val="tx1"/>
                </a:solidFill>
              </a:rPr>
              <a:t>un error involuntario en el informe técnico I-0029-EAH-AT-DMGR-2021, se </a:t>
            </a:r>
            <a:r>
              <a:rPr lang="es-EC" sz="1300" i="1" dirty="0" smtClean="0">
                <a:solidFill>
                  <a:schemeClr val="tx1"/>
                </a:solidFill>
              </a:rPr>
              <a:t>mencionó que </a:t>
            </a:r>
            <a:r>
              <a:rPr lang="es-EC" sz="1300" i="1" dirty="0">
                <a:solidFill>
                  <a:schemeClr val="tx1"/>
                </a:solidFill>
              </a:rPr>
              <a:t>el área del asentamiento tiene un área total de 67.6044 m2, siendo correcto el valor </a:t>
            </a:r>
            <a:r>
              <a:rPr lang="es-EC" sz="1300" i="1" dirty="0" smtClean="0">
                <a:solidFill>
                  <a:schemeClr val="tx1"/>
                </a:solidFill>
              </a:rPr>
              <a:t>de 6.760,44 m2.</a:t>
            </a:r>
          </a:p>
          <a:p>
            <a:pPr marL="285750" indent="-285750" algn="just">
              <a:buFont typeface="Arial" panose="020B0604020202020204" pitchFamily="34" charset="0"/>
              <a:buChar char="•"/>
            </a:pPr>
            <a:endParaRPr lang="es-EC" sz="1300" i="1" dirty="0">
              <a:solidFill>
                <a:schemeClr val="tx1"/>
              </a:solidFill>
            </a:endParaRPr>
          </a:p>
          <a:p>
            <a:pPr marL="285750" indent="-285750" algn="just">
              <a:buFont typeface="Arial" panose="020B0604020202020204" pitchFamily="34" charset="0"/>
              <a:buChar char="•"/>
            </a:pPr>
            <a:r>
              <a:rPr lang="es-EC" sz="1300" i="1" dirty="0" smtClean="0">
                <a:solidFill>
                  <a:schemeClr val="tx1"/>
                </a:solidFill>
              </a:rPr>
              <a:t>En </a:t>
            </a:r>
            <a:r>
              <a:rPr lang="es-EC" sz="1300" i="1" dirty="0">
                <a:solidFill>
                  <a:schemeClr val="tx1"/>
                </a:solidFill>
              </a:rPr>
              <a:t>el informe técnico I-0024-EAH-AT-DMGR-2021, se indicó que el área total </a:t>
            </a:r>
            <a:r>
              <a:rPr lang="es-EC" sz="1300" i="1" dirty="0" smtClean="0">
                <a:solidFill>
                  <a:schemeClr val="tx1"/>
                </a:solidFill>
              </a:rPr>
              <a:t>del asentamiento </a:t>
            </a:r>
            <a:r>
              <a:rPr lang="es-EC" sz="1300" i="1" dirty="0">
                <a:solidFill>
                  <a:schemeClr val="tx1"/>
                </a:solidFill>
              </a:rPr>
              <a:t>es 4.734 metros2 </a:t>
            </a:r>
            <a:r>
              <a:rPr lang="es-EC" sz="1300" i="1" dirty="0" smtClean="0">
                <a:solidFill>
                  <a:schemeClr val="tx1"/>
                </a:solidFill>
              </a:rPr>
              <a:t>.</a:t>
            </a:r>
          </a:p>
          <a:p>
            <a:pPr marL="285750" indent="-285750" algn="just">
              <a:buFont typeface="Arial" panose="020B0604020202020204" pitchFamily="34" charset="0"/>
              <a:buChar char="•"/>
            </a:pPr>
            <a:endParaRPr lang="es-EC" sz="1300" i="1" dirty="0">
              <a:solidFill>
                <a:schemeClr val="tx1"/>
              </a:solidFill>
            </a:endParaRPr>
          </a:p>
          <a:p>
            <a:pPr marL="285750" indent="-285750" algn="just">
              <a:buFont typeface="Arial" panose="020B0604020202020204" pitchFamily="34" charset="0"/>
              <a:buChar char="•"/>
            </a:pPr>
            <a:r>
              <a:rPr lang="es-EC" sz="1300" i="1" dirty="0" smtClean="0">
                <a:solidFill>
                  <a:schemeClr val="tx1"/>
                </a:solidFill>
              </a:rPr>
              <a:t>Mencionar </a:t>
            </a:r>
            <a:r>
              <a:rPr lang="es-EC" sz="1300" i="1" dirty="0">
                <a:solidFill>
                  <a:schemeClr val="tx1"/>
                </a:solidFill>
              </a:rPr>
              <a:t>que los valores colocados en los informes técnicos </a:t>
            </a:r>
            <a:r>
              <a:rPr lang="es-EC" sz="1300" i="1" dirty="0" smtClean="0">
                <a:solidFill>
                  <a:schemeClr val="tx1"/>
                </a:solidFill>
              </a:rPr>
              <a:t>de la </a:t>
            </a:r>
            <a:r>
              <a:rPr lang="es-EC" sz="1300" i="1" dirty="0">
                <a:solidFill>
                  <a:schemeClr val="tx1"/>
                </a:solidFill>
              </a:rPr>
              <a:t>Dirección </a:t>
            </a:r>
            <a:r>
              <a:rPr lang="es-EC" sz="1300" i="1" dirty="0" smtClean="0">
                <a:solidFill>
                  <a:schemeClr val="tx1"/>
                </a:solidFill>
              </a:rPr>
              <a:t>Metropolitana de </a:t>
            </a:r>
            <a:r>
              <a:rPr lang="es-EC" sz="1300" i="1" dirty="0">
                <a:solidFill>
                  <a:schemeClr val="tx1"/>
                </a:solidFill>
              </a:rPr>
              <a:t>Gestión de Riesgos, son valores referenciales de los lotes propuestos en fraccionamiento,</a:t>
            </a:r>
            <a:br>
              <a:rPr lang="es-EC" sz="1300" i="1" dirty="0">
                <a:solidFill>
                  <a:schemeClr val="tx1"/>
                </a:solidFill>
              </a:rPr>
            </a:br>
            <a:r>
              <a:rPr lang="es-EC" sz="1300" i="1" dirty="0">
                <a:solidFill>
                  <a:schemeClr val="tx1"/>
                </a:solidFill>
              </a:rPr>
              <a:t>sin embargo, los valores finales donde se consideren áreas útiles, vías, pasajes, lotes, </a:t>
            </a:r>
            <a:r>
              <a:rPr lang="es-EC" sz="1300" i="1" dirty="0" smtClean="0">
                <a:solidFill>
                  <a:schemeClr val="tx1"/>
                </a:solidFill>
              </a:rPr>
              <a:t>etcétera, son </a:t>
            </a:r>
            <a:r>
              <a:rPr lang="es-EC" sz="1300" i="1" dirty="0">
                <a:solidFill>
                  <a:schemeClr val="tx1"/>
                </a:solidFill>
              </a:rPr>
              <a:t>los mencionados por la Unidad Especial Regula Tu Barrio en sus respectivos expedientes.</a:t>
            </a:r>
            <a:br>
              <a:rPr lang="es-EC" sz="1300" i="1" dirty="0">
                <a:solidFill>
                  <a:schemeClr val="tx1"/>
                </a:solidFill>
              </a:rPr>
            </a:br>
            <a:endParaRPr lang="es-EC" sz="1300" i="1" dirty="0" smtClean="0">
              <a:solidFill>
                <a:schemeClr val="tx1"/>
              </a:solidFill>
            </a:endParaRPr>
          </a:p>
          <a:p>
            <a:pPr marL="285750" indent="-285750" algn="just">
              <a:buFont typeface="Arial" panose="020B0604020202020204" pitchFamily="34" charset="0"/>
              <a:buChar char="•"/>
            </a:pPr>
            <a:r>
              <a:rPr lang="es-EC" sz="1300" i="1" dirty="0" smtClean="0">
                <a:solidFill>
                  <a:schemeClr val="tx1"/>
                </a:solidFill>
              </a:rPr>
              <a:t>En </a:t>
            </a:r>
            <a:r>
              <a:rPr lang="es-EC" sz="1300" i="1" dirty="0">
                <a:solidFill>
                  <a:schemeClr val="tx1"/>
                </a:solidFill>
              </a:rPr>
              <a:t>tal virtud, solicitarle comedidamente que los datos de áreas registrados por la Unidad </a:t>
            </a:r>
            <a:r>
              <a:rPr lang="es-EC" sz="1300" i="1" dirty="0" smtClean="0">
                <a:solidFill>
                  <a:schemeClr val="tx1"/>
                </a:solidFill>
              </a:rPr>
              <a:t>Especial Regula </a:t>
            </a:r>
            <a:r>
              <a:rPr lang="es-EC" sz="1300" i="1" dirty="0">
                <a:solidFill>
                  <a:schemeClr val="tx1"/>
                </a:solidFill>
              </a:rPr>
              <a:t>Tu Barrio (6.971,43 m2 y 5.697,00 m2 , para los asentamientos Bellavista Décima Etapa y</a:t>
            </a:r>
            <a:br>
              <a:rPr lang="es-EC" sz="1300" i="1" dirty="0">
                <a:solidFill>
                  <a:schemeClr val="tx1"/>
                </a:solidFill>
              </a:rPr>
            </a:br>
            <a:r>
              <a:rPr lang="es-EC" sz="1300" i="1" dirty="0">
                <a:solidFill>
                  <a:schemeClr val="tx1"/>
                </a:solidFill>
              </a:rPr>
              <a:t>Algarrobos de Landázuri, respectivamente), sean los considerados en los trámites </a:t>
            </a:r>
            <a:r>
              <a:rPr lang="es-EC" sz="1300" i="1" dirty="0" smtClean="0">
                <a:solidFill>
                  <a:schemeClr val="tx1"/>
                </a:solidFill>
              </a:rPr>
              <a:t>correspondientes al </a:t>
            </a:r>
            <a:r>
              <a:rPr lang="es-EC" sz="1300" i="1" dirty="0">
                <a:solidFill>
                  <a:schemeClr val="tx1"/>
                </a:solidFill>
              </a:rPr>
              <a:t>proceso de regularización</a:t>
            </a:r>
            <a:r>
              <a:rPr lang="es-EC" sz="1300" i="1" dirty="0" smtClean="0">
                <a:solidFill>
                  <a:schemeClr val="tx1"/>
                </a:solidFill>
              </a:rPr>
              <a:t>.” </a:t>
            </a:r>
            <a:r>
              <a:rPr lang="es-EC" sz="1300" dirty="0">
                <a:solidFill>
                  <a:schemeClr val="tx1"/>
                </a:solidFill>
              </a:rPr>
              <a:t/>
            </a:r>
            <a:br>
              <a:rPr lang="es-EC" sz="1300" dirty="0">
                <a:solidFill>
                  <a:schemeClr val="tx1"/>
                </a:solidFill>
              </a:rPr>
            </a:br>
            <a:endParaRPr lang="es-EC" sz="1300" dirty="0">
              <a:solidFill>
                <a:schemeClr val="tx1"/>
              </a:solidFill>
            </a:endParaRPr>
          </a:p>
        </p:txBody>
      </p:sp>
    </p:spTree>
    <p:extLst>
      <p:ext uri="{BB962C8B-B14F-4D97-AF65-F5344CB8AC3E}">
        <p14:creationId xmlns:p14="http://schemas.microsoft.com/office/powerpoint/2010/main" val="4195892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8905</TotalTime>
  <Words>1389</Words>
  <Application>Microsoft Office PowerPoint</Application>
  <PresentationFormat>Panorámica</PresentationFormat>
  <Paragraphs>98</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Times New Roman</vt:lpstr>
      <vt:lpstr>Tema de Office</vt:lpstr>
      <vt:lpstr>ASENTAMIENTO HUMANO DE HECHO Y CONSOLIDADO DE INTERÉS SOCIAL DENOMINADO BARRIO “ALGARROBOS DE LANDAZURI”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Darwin Patricio Aguilar Cabezas</cp:lastModifiedBy>
  <cp:revision>760</cp:revision>
  <cp:lastPrinted>2022-04-26T01:53:52Z</cp:lastPrinted>
  <dcterms:created xsi:type="dcterms:W3CDTF">2019-05-28T19:57:24Z</dcterms:created>
  <dcterms:modified xsi:type="dcterms:W3CDTF">2022-12-20T13:35:31Z</dcterms:modified>
</cp:coreProperties>
</file>