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handoutMasterIdLst>
    <p:handoutMasterId r:id="rId37"/>
  </p:handoutMasterIdLst>
  <p:sldIdLst>
    <p:sldId id="333" r:id="rId5"/>
    <p:sldId id="353" r:id="rId6"/>
    <p:sldId id="351" r:id="rId7"/>
    <p:sldId id="308" r:id="rId8"/>
    <p:sldId id="309" r:id="rId9"/>
    <p:sldId id="310" r:id="rId10"/>
    <p:sldId id="348" r:id="rId11"/>
    <p:sldId id="374" r:id="rId12"/>
    <p:sldId id="375" r:id="rId13"/>
    <p:sldId id="376" r:id="rId14"/>
    <p:sldId id="379" r:id="rId15"/>
    <p:sldId id="394" r:id="rId16"/>
    <p:sldId id="395" r:id="rId17"/>
    <p:sldId id="396" r:id="rId18"/>
    <p:sldId id="397" r:id="rId19"/>
    <p:sldId id="398" r:id="rId20"/>
    <p:sldId id="358" r:id="rId21"/>
    <p:sldId id="382" r:id="rId22"/>
    <p:sldId id="383" r:id="rId23"/>
    <p:sldId id="386" r:id="rId24"/>
    <p:sldId id="384" r:id="rId25"/>
    <p:sldId id="385" r:id="rId26"/>
    <p:sldId id="387" r:id="rId27"/>
    <p:sldId id="399" r:id="rId28"/>
    <p:sldId id="400" r:id="rId29"/>
    <p:sldId id="334" r:id="rId30"/>
    <p:sldId id="336" r:id="rId31"/>
    <p:sldId id="354" r:id="rId32"/>
    <p:sldId id="356" r:id="rId33"/>
    <p:sldId id="393" r:id="rId34"/>
    <p:sldId id="331" r:id="rId35"/>
  </p:sldIdLst>
  <p:sldSz cx="12192000" cy="6858000"/>
  <p:notesSz cx="6858000" cy="92964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74" autoAdjust="0"/>
    <p:restoredTop sz="91556" autoAdjust="0"/>
  </p:normalViewPr>
  <p:slideViewPr>
    <p:cSldViewPr snapToGrid="0" snapToObjects="1">
      <p:cViewPr varScale="1">
        <p:scale>
          <a:sx n="64" d="100"/>
          <a:sy n="64" d="100"/>
        </p:scale>
        <p:origin x="996" y="78"/>
      </p:cViewPr>
      <p:guideLst>
        <p:guide orient="horz" pos="2115"/>
        <p:guide pos="3840"/>
      </p:guideLst>
    </p:cSldViewPr>
  </p:slideViewPr>
  <p:notesTextViewPr>
    <p:cViewPr>
      <p:scale>
        <a:sx n="1" d="1"/>
        <a:sy n="1" d="1"/>
      </p:scale>
      <p:origin x="0" y="0"/>
    </p:cViewPr>
  </p:notesTextViewPr>
  <p:notesViewPr>
    <p:cSldViewPr snapToGrid="0" snapToObjects="1">
      <p:cViewPr varScale="1">
        <p:scale>
          <a:sx n="68" d="100"/>
          <a:sy n="68" d="100"/>
        </p:scale>
        <p:origin x="3288"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s-EC" dirty="0"/>
          </a:p>
        </p:txBody>
      </p:sp>
      <p:sp>
        <p:nvSpPr>
          <p:cNvPr id="3" name="2 Marcador de fecha"/>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D5DEF31E-7F43-47F5-A62B-3C57FF9504A0}" type="datetimeFigureOut">
              <a:rPr lang="es-EC" smtClean="0"/>
              <a:pPr/>
              <a:t>20/12/2022</a:t>
            </a:fld>
            <a:endParaRPr lang="es-EC" dirty="0"/>
          </a:p>
        </p:txBody>
      </p:sp>
      <p:sp>
        <p:nvSpPr>
          <p:cNvPr id="4" name="3 Marcador de pie de página"/>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s-EC" dirty="0"/>
          </a:p>
        </p:txBody>
      </p:sp>
      <p:sp>
        <p:nvSpPr>
          <p:cNvPr id="5" name="4 Marcador de número de diapositiva"/>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7CF3E34C-5DA2-4A39-B9FE-82A6DD98FB1A}" type="slidenum">
              <a:rPr lang="es-EC" smtClean="0"/>
              <a:pPr/>
              <a:t>‹Nº›</a:t>
            </a:fld>
            <a:endParaRPr lang="es-EC" dirty="0"/>
          </a:p>
        </p:txBody>
      </p:sp>
    </p:spTree>
    <p:extLst>
      <p:ext uri="{BB962C8B-B14F-4D97-AF65-F5344CB8AC3E}">
        <p14:creationId xmlns:p14="http://schemas.microsoft.com/office/powerpoint/2010/main" val="1607960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s-EC" dirty="0"/>
          </a:p>
        </p:txBody>
      </p:sp>
      <p:sp>
        <p:nvSpPr>
          <p:cNvPr id="3" name="Marcador de fecha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648AF6A0-5FAE-4F36-811E-7A4ED9E37CB6}" type="datetimeFigureOut">
              <a:rPr lang="es-EC" smtClean="0"/>
              <a:pPr/>
              <a:t>20/12/2022</a:t>
            </a:fld>
            <a:endParaRPr lang="es-EC" dirty="0"/>
          </a:p>
        </p:txBody>
      </p:sp>
      <p:sp>
        <p:nvSpPr>
          <p:cNvPr id="4" name="Marcador de imagen de diapositiva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Marcador de notas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s-EC" dirty="0"/>
          </a:p>
        </p:txBody>
      </p:sp>
      <p:sp>
        <p:nvSpPr>
          <p:cNvPr id="7" name="Marcador de número de diapositiva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980AA008-D95D-4FBF-832D-93AAE19A01E1}" type="slidenum">
              <a:rPr lang="es-EC" smtClean="0"/>
              <a:pPr/>
              <a:t>‹Nº›</a:t>
            </a:fld>
            <a:endParaRPr lang="es-EC" dirty="0"/>
          </a:p>
        </p:txBody>
      </p:sp>
    </p:spTree>
    <p:extLst>
      <p:ext uri="{BB962C8B-B14F-4D97-AF65-F5344CB8AC3E}">
        <p14:creationId xmlns:p14="http://schemas.microsoft.com/office/powerpoint/2010/main" val="398387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S_tradnl"/>
          </a:p>
        </p:txBody>
      </p:sp>
      <p:sp>
        <p:nvSpPr>
          <p:cNvPr id="4" name="Marcador de fecha 3"/>
          <p:cNvSpPr>
            <a:spLocks noGrp="1"/>
          </p:cNvSpPr>
          <p:nvPr>
            <p:ph type="dt" sz="half" idx="10"/>
          </p:nvPr>
        </p:nvSpPr>
        <p:spPr/>
        <p:txBody>
          <a:bodyPr/>
          <a:lstStyle/>
          <a:p>
            <a:fld id="{2E38E9CB-C5E4-D447-87EB-F9BE3040ECD0}" type="datetimeFigureOut">
              <a:rPr lang="es-ES_tradnl" smtClean="0"/>
              <a:pPr/>
              <a:t>20/12/2022</a:t>
            </a:fld>
            <a:endParaRPr lang="es-ES_tradnl" dirty="0"/>
          </a:p>
        </p:txBody>
      </p:sp>
      <p:sp>
        <p:nvSpPr>
          <p:cNvPr id="5" name="Marcador de pie de página 4"/>
          <p:cNvSpPr>
            <a:spLocks noGrp="1"/>
          </p:cNvSpPr>
          <p:nvPr>
            <p:ph type="ftr" sz="quarter" idx="11"/>
          </p:nvPr>
        </p:nvSpPr>
        <p:spPr/>
        <p:txBody>
          <a:bodyPr/>
          <a:lstStyle/>
          <a:p>
            <a:endParaRPr lang="es-ES_tradnl" dirty="0"/>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pPr/>
              <a:t>‹Nº›</a:t>
            </a:fld>
            <a:endParaRPr lang="es-ES_tradnl" dirty="0"/>
          </a:p>
        </p:txBody>
      </p:sp>
    </p:spTree>
    <p:extLst>
      <p:ext uri="{BB962C8B-B14F-4D97-AF65-F5344CB8AC3E}">
        <p14:creationId xmlns:p14="http://schemas.microsoft.com/office/powerpoint/2010/main" val="846930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2E38E9CB-C5E4-D447-87EB-F9BE3040ECD0}" type="datetimeFigureOut">
              <a:rPr lang="es-ES_tradnl" smtClean="0"/>
              <a:pPr/>
              <a:t>20/12/2022</a:t>
            </a:fld>
            <a:endParaRPr lang="es-ES_tradnl" dirty="0"/>
          </a:p>
        </p:txBody>
      </p:sp>
      <p:sp>
        <p:nvSpPr>
          <p:cNvPr id="5" name="Marcador de pie de página 4"/>
          <p:cNvSpPr>
            <a:spLocks noGrp="1"/>
          </p:cNvSpPr>
          <p:nvPr>
            <p:ph type="ftr" sz="quarter" idx="11"/>
          </p:nvPr>
        </p:nvSpPr>
        <p:spPr/>
        <p:txBody>
          <a:bodyPr/>
          <a:lstStyle/>
          <a:p>
            <a:endParaRPr lang="es-ES_tradnl" dirty="0"/>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pPr/>
              <a:t>‹Nº›</a:t>
            </a:fld>
            <a:endParaRPr lang="es-ES_tradnl" dirty="0"/>
          </a:p>
        </p:txBody>
      </p:sp>
    </p:spTree>
    <p:extLst>
      <p:ext uri="{BB962C8B-B14F-4D97-AF65-F5344CB8AC3E}">
        <p14:creationId xmlns:p14="http://schemas.microsoft.com/office/powerpoint/2010/main" val="532670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dirty="0"/>
              <a:t>Haga clic para modificar el estilo de título del patrón</a:t>
            </a:r>
            <a:endParaRPr lang="es-ES_tradnl" dirty="0"/>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2E38E9CB-C5E4-D447-87EB-F9BE3040ECD0}" type="datetimeFigureOut">
              <a:rPr lang="es-ES_tradnl" smtClean="0"/>
              <a:pPr/>
              <a:t>20/12/2022</a:t>
            </a:fld>
            <a:endParaRPr lang="es-ES_tradnl" dirty="0"/>
          </a:p>
        </p:txBody>
      </p:sp>
      <p:sp>
        <p:nvSpPr>
          <p:cNvPr id="5" name="Marcador de pie de página 4"/>
          <p:cNvSpPr>
            <a:spLocks noGrp="1"/>
          </p:cNvSpPr>
          <p:nvPr>
            <p:ph type="ftr" sz="quarter" idx="11"/>
          </p:nvPr>
        </p:nvSpPr>
        <p:spPr/>
        <p:txBody>
          <a:bodyPr/>
          <a:lstStyle/>
          <a:p>
            <a:endParaRPr lang="es-ES_tradnl" dirty="0"/>
          </a:p>
        </p:txBody>
      </p:sp>
      <p:sp>
        <p:nvSpPr>
          <p:cNvPr id="6" name="Marcador de número de diapositiva 5"/>
          <p:cNvSpPr>
            <a:spLocks noGrp="1"/>
          </p:cNvSpPr>
          <p:nvPr>
            <p:ph type="sldNum" sz="quarter" idx="12"/>
          </p:nvPr>
        </p:nvSpPr>
        <p:spPr/>
        <p:txBody>
          <a:bodyPr/>
          <a:lstStyle/>
          <a:p>
            <a:fld id="{5B23825F-3E91-9148-B63E-ED6A1E11E9D3}" type="slidenum">
              <a:rPr lang="es-ES_tradnl" smtClean="0"/>
              <a:pPr/>
              <a:t>‹Nº›</a:t>
            </a:fld>
            <a:endParaRPr lang="es-ES_tradnl" dirty="0"/>
          </a:p>
        </p:txBody>
      </p:sp>
    </p:spTree>
    <p:extLst>
      <p:ext uri="{BB962C8B-B14F-4D97-AF65-F5344CB8AC3E}">
        <p14:creationId xmlns:p14="http://schemas.microsoft.com/office/powerpoint/2010/main" val="1351797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vertical y texto">
    <p:spTree>
      <p:nvGrpSpPr>
        <p:cNvPr id="1" name=""/>
        <p:cNvGrpSpPr/>
        <p:nvPr/>
      </p:nvGrpSpPr>
      <p:grpSpPr>
        <a:xfrm>
          <a:off x="0" y="0"/>
          <a:ext cx="0" cy="0"/>
          <a:chOff x="0" y="0"/>
          <a:chExt cx="0" cy="0"/>
        </a:xfrm>
      </p:grpSpPr>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extLst>
      <p:ext uri="{BB962C8B-B14F-4D97-AF65-F5344CB8AC3E}">
        <p14:creationId xmlns:p14="http://schemas.microsoft.com/office/powerpoint/2010/main" val="4802984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8E9CB-C5E4-D447-87EB-F9BE3040ECD0}" type="datetimeFigureOut">
              <a:rPr lang="es-ES_tradnl" smtClean="0"/>
              <a:pPr/>
              <a:t>20/12/2022</a:t>
            </a:fld>
            <a:endParaRPr lang="es-ES_tradnl"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23825F-3E91-9148-B63E-ED6A1E11E9D3}" type="slidenum">
              <a:rPr lang="es-ES_tradnl" smtClean="0"/>
              <a:pPr/>
              <a:t>‹Nº›</a:t>
            </a:fld>
            <a:endParaRPr lang="es-ES_tradnl" dirty="0"/>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151" y="194872"/>
            <a:ext cx="11562317" cy="6254937"/>
          </a:xfrm>
          <a:prstGeom prst="rect">
            <a:avLst/>
          </a:prstGeom>
        </p:spPr>
      </p:pic>
      <p:sp>
        <p:nvSpPr>
          <p:cNvPr id="6" name="CuadroTexto 5">
            <a:extLst>
              <a:ext uri="{FF2B5EF4-FFF2-40B4-BE49-F238E27FC236}">
                <a16:creationId xmlns:a16="http://schemas.microsoft.com/office/drawing/2014/main" xmlns="" id="{45926F7A-28CF-C84E-A733-B0C36B069DC9}"/>
              </a:ext>
            </a:extLst>
          </p:cNvPr>
          <p:cNvSpPr txBox="1"/>
          <p:nvPr/>
        </p:nvSpPr>
        <p:spPr>
          <a:xfrm>
            <a:off x="434714" y="1387547"/>
            <a:ext cx="10927830" cy="5047536"/>
          </a:xfrm>
          <a:prstGeom prst="rect">
            <a:avLst/>
          </a:prstGeom>
          <a:noFill/>
        </p:spPr>
        <p:txBody>
          <a:bodyPr wrap="square" rtlCol="0">
            <a:spAutoFit/>
          </a:bodyPr>
          <a:lstStyle/>
          <a:p>
            <a:pPr algn="ctr"/>
            <a:r>
              <a:rPr lang="es-ES" sz="4400" b="1" dirty="0">
                <a:solidFill>
                  <a:schemeClr val="bg1"/>
                </a:solidFill>
              </a:rPr>
              <a:t>“ORDENANZA REFORMATORIA AL LIBRO III.5 DEL TITULO V DEL CÓDIGO MUNICIPAL DEL DISTRITO METROPOLITANO DE QUITO QUE INCORPORA EL CAPÍTULO VI DE LA CONTRIBUCIÓN ESPECIAL DE MEJORAS DE ALCANTARILLADO PLUVIAL Y DRENAJE PLUVIAL” </a:t>
            </a:r>
            <a:r>
              <a:rPr lang="es-ES" sz="4400" b="1" dirty="0" smtClean="0">
                <a:solidFill>
                  <a:schemeClr val="bg1"/>
                </a:solidFill>
              </a:rPr>
              <a:t> </a:t>
            </a:r>
            <a:endParaRPr lang="es-EC" sz="2400" b="1" dirty="0">
              <a:solidFill>
                <a:schemeClr val="bg1"/>
              </a:solidFill>
            </a:endParaRPr>
          </a:p>
          <a:p>
            <a:endParaRPr lang="es-EC" sz="1400" b="1" dirty="0">
              <a:solidFill>
                <a:schemeClr val="bg1"/>
              </a:solidFill>
            </a:endParaRPr>
          </a:p>
        </p:txBody>
      </p:sp>
      <p:pic>
        <p:nvPicPr>
          <p:cNvPr id="4" name="Imagen 3">
            <a:extLst>
              <a:ext uri="{FF2B5EF4-FFF2-40B4-BE49-F238E27FC236}">
                <a16:creationId xmlns:a16="http://schemas.microsoft.com/office/drawing/2014/main" xmlns="" id="{5A62BEA1-7C28-D044-A3DE-0445B65B7BAB}"/>
              </a:ext>
            </a:extLst>
          </p:cNvPr>
          <p:cNvPicPr>
            <a:picLocks noChangeAspect="1"/>
          </p:cNvPicPr>
          <p:nvPr/>
        </p:nvPicPr>
        <p:blipFill rotWithShape="1">
          <a:blip r:embed="rId3"/>
          <a:srcRect t="38974" r="48669" b="31368"/>
          <a:stretch/>
        </p:blipFill>
        <p:spPr>
          <a:xfrm>
            <a:off x="4245025" y="194872"/>
            <a:ext cx="3086386" cy="1003413"/>
          </a:xfrm>
          <a:prstGeom prst="rect">
            <a:avLst/>
          </a:prstGeom>
          <a:solidFill>
            <a:schemeClr val="accent1">
              <a:alpha val="3000"/>
            </a:schemeClr>
          </a:solidFill>
        </p:spPr>
      </p:pic>
    </p:spTree>
    <p:extLst>
      <p:ext uri="{BB962C8B-B14F-4D97-AF65-F5344CB8AC3E}">
        <p14:creationId xmlns:p14="http://schemas.microsoft.com/office/powerpoint/2010/main" val="35279629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xmlns="" id="{5AE3AC81-E17F-E34B-8DB8-BD82C339492E}"/>
              </a:ext>
            </a:extLst>
          </p:cNvPr>
          <p:cNvSpPr txBox="1"/>
          <p:nvPr/>
        </p:nvSpPr>
        <p:spPr>
          <a:xfrm>
            <a:off x="416560" y="6309579"/>
            <a:ext cx="613454" cy="369332"/>
          </a:xfrm>
          <a:prstGeom prst="rect">
            <a:avLst/>
          </a:prstGeom>
          <a:noFill/>
        </p:spPr>
        <p:txBody>
          <a:bodyPr wrap="square" rtlCol="0">
            <a:spAutoFit/>
          </a:bodyPr>
          <a:lstStyle/>
          <a:p>
            <a:r>
              <a:rPr lang="es-EC" b="1" dirty="0">
                <a:solidFill>
                  <a:schemeClr val="accent1"/>
                </a:solidFill>
                <a:latin typeface="Al Nile" pitchFamily="2" charset="-78"/>
                <a:cs typeface="Al Nile" pitchFamily="2" charset="-78"/>
              </a:rPr>
              <a:t>14</a:t>
            </a:r>
          </a:p>
        </p:txBody>
      </p:sp>
      <p:pic>
        <p:nvPicPr>
          <p:cNvPr id="5" name="4 Imagen"/>
          <p:cNvPicPr>
            <a:picLocks noChangeAspect="1"/>
          </p:cNvPicPr>
          <p:nvPr/>
        </p:nvPicPr>
        <p:blipFill rotWithShape="1">
          <a:blip r:embed="rId2">
            <a:extLst>
              <a:ext uri="{28A0092B-C50C-407E-A947-70E740481C1C}">
                <a14:useLocalDpi xmlns:a14="http://schemas.microsoft.com/office/drawing/2010/main" val="0"/>
              </a:ext>
            </a:extLst>
          </a:blip>
          <a:srcRect t="3003" r="9172" b="5604"/>
          <a:stretch/>
        </p:blipFill>
        <p:spPr>
          <a:xfrm>
            <a:off x="1351371" y="126791"/>
            <a:ext cx="9282848" cy="5253977"/>
          </a:xfrm>
          <a:prstGeom prst="rect">
            <a:avLst/>
          </a:prstGeom>
        </p:spPr>
      </p:pic>
      <p:pic>
        <p:nvPicPr>
          <p:cNvPr id="206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608" y="5493780"/>
            <a:ext cx="4834004" cy="1071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23 Rectángulo"/>
          <p:cNvSpPr/>
          <p:nvPr/>
        </p:nvSpPr>
        <p:spPr>
          <a:xfrm>
            <a:off x="6740775" y="1156965"/>
            <a:ext cx="3828707" cy="954107"/>
          </a:xfrm>
          <a:prstGeom prst="rect">
            <a:avLst/>
          </a:prstGeom>
          <a:solidFill>
            <a:srgbClr val="00376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CAUDAL DE DISEÑO = 90 m3/s</a:t>
            </a:r>
          </a:p>
          <a:p>
            <a:pPr algn="ctr"/>
            <a:r>
              <a:rPr lang="es-E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LONGITUD = 17.80 km</a:t>
            </a:r>
          </a:p>
          <a:p>
            <a:pPr algn="ctr"/>
            <a:r>
              <a:rPr lang="es-E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AÑO DE CONSTRUCCIÓN=2005 al 2020</a:t>
            </a:r>
          </a:p>
          <a:p>
            <a:pPr algn="ctr"/>
            <a:r>
              <a:rPr lang="es-ES" sz="1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INVERSIÓN TOTAL= </a:t>
            </a:r>
            <a:r>
              <a:rPr lang="es-ES" sz="1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USD 37, </a:t>
            </a:r>
            <a:r>
              <a:rPr lang="es-ES" sz="1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 millones</a:t>
            </a:r>
            <a:endParaRPr lang="es-ES" sz="1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6" name="CuadroTexto 9">
            <a:extLst>
              <a:ext uri="{FF2B5EF4-FFF2-40B4-BE49-F238E27FC236}">
                <a16:creationId xmlns:a16="http://schemas.microsoft.com/office/drawing/2014/main" xmlns="" id="{1B33E03C-5A02-334F-BC1A-7C7385AB5223}"/>
              </a:ext>
            </a:extLst>
          </p:cNvPr>
          <p:cNvSpPr txBox="1"/>
          <p:nvPr/>
        </p:nvSpPr>
        <p:spPr>
          <a:xfrm>
            <a:off x="7539561" y="5602831"/>
            <a:ext cx="4078386" cy="646331"/>
          </a:xfrm>
          <a:prstGeom prst="rect">
            <a:avLst/>
          </a:prstGeom>
          <a:noFill/>
        </p:spPr>
        <p:txBody>
          <a:bodyPr wrap="square" rtlCol="0">
            <a:spAutoFit/>
          </a:bodyPr>
          <a:lstStyle/>
          <a:p>
            <a:pPr algn="ctr"/>
            <a:r>
              <a:rPr lang="es-EC" b="1" dirty="0">
                <a:effectLst/>
                <a:ea typeface="Calibri" panose="020F0502020204030204" pitchFamily="34" charset="0"/>
                <a:cs typeface="Times New Roman" panose="02020603050405020304" pitchFamily="18" charset="0"/>
              </a:rPr>
              <a:t>FIG.19. </a:t>
            </a:r>
            <a:r>
              <a:rPr lang="es-EC" b="1" dirty="0">
                <a:ea typeface="Calibri" panose="020F0502020204030204" pitchFamily="34" charset="0"/>
                <a:cs typeface="Times New Roman" panose="02020603050405020304" pitchFamily="18" charset="0"/>
              </a:rPr>
              <a:t>SISTEMA DE ALIVIO JATUNHUAYCU</a:t>
            </a:r>
            <a:endParaRPr lang="es-EC" b="1" dirty="0">
              <a:effectLst/>
              <a:ea typeface="Calibri" panose="020F0502020204030204" pitchFamily="34" charset="0"/>
              <a:cs typeface="Times New Roman" panose="02020603050405020304" pitchFamily="18" charset="0"/>
            </a:endParaRPr>
          </a:p>
        </p:txBody>
      </p:sp>
      <p:pic>
        <p:nvPicPr>
          <p:cNvPr id="27" name="26 Imagen"/>
          <p:cNvPicPr/>
          <p:nvPr/>
        </p:nvPicPr>
        <p:blipFill rotWithShape="1">
          <a:blip r:embed="rId4" cstate="print">
            <a:extLst>
              <a:ext uri="{28A0092B-C50C-407E-A947-70E740481C1C}">
                <a14:useLocalDpi xmlns:a14="http://schemas.microsoft.com/office/drawing/2010/main" val="0"/>
              </a:ext>
            </a:extLst>
          </a:blip>
          <a:srcRect l="71977" t="23790" r="4198" b="19819"/>
          <a:stretch/>
        </p:blipFill>
        <p:spPr bwMode="auto">
          <a:xfrm>
            <a:off x="9904760" y="6029741"/>
            <a:ext cx="1828801" cy="559676"/>
          </a:xfrm>
          <a:prstGeom prst="rect">
            <a:avLst/>
          </a:prstGeom>
          <a:noFill/>
          <a:ln>
            <a:noFill/>
          </a:ln>
        </p:spPr>
      </p:pic>
      <p:sp>
        <p:nvSpPr>
          <p:cNvPr id="28" name="27 Rectángulo"/>
          <p:cNvSpPr/>
          <p:nvPr/>
        </p:nvSpPr>
        <p:spPr>
          <a:xfrm>
            <a:off x="834761" y="126791"/>
            <a:ext cx="1033219" cy="5253977"/>
          </a:xfrm>
          <a:prstGeom prst="rect">
            <a:avLst/>
          </a:prstGeom>
          <a:solidFill>
            <a:srgbClr val="0070C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28 Rectángulo"/>
          <p:cNvSpPr/>
          <p:nvPr/>
        </p:nvSpPr>
        <p:spPr>
          <a:xfrm>
            <a:off x="10634219" y="126791"/>
            <a:ext cx="729966" cy="5253977"/>
          </a:xfrm>
          <a:prstGeom prst="rect">
            <a:avLst/>
          </a:prstGeom>
          <a:solidFill>
            <a:srgbClr val="0070C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p:cNvSpPr txBox="1"/>
          <p:nvPr/>
        </p:nvSpPr>
        <p:spPr>
          <a:xfrm>
            <a:off x="6940447" y="2537982"/>
            <a:ext cx="3192905" cy="830997"/>
          </a:xfrm>
          <a:prstGeom prst="rect">
            <a:avLst/>
          </a:prstGeom>
          <a:solidFill>
            <a:schemeClr val="tx2"/>
          </a:solidFill>
        </p:spPr>
        <p:txBody>
          <a:bodyPr wrap="square" rtlCol="0">
            <a:spAutoFit/>
          </a:bodyPr>
          <a:lstStyle/>
          <a:p>
            <a:pPr algn="ctr"/>
            <a:r>
              <a:rPr lang="es-ES" sz="2400" b="1" dirty="0" smtClean="0">
                <a:solidFill>
                  <a:schemeClr val="bg1"/>
                </a:solidFill>
              </a:rPr>
              <a:t>NUEVO DRENAJE PROFUNDO DE QUITO</a:t>
            </a:r>
            <a:endParaRPr lang="es-EC" sz="2400" b="1" dirty="0">
              <a:solidFill>
                <a:schemeClr val="bg1"/>
              </a:solidFill>
            </a:endParaRPr>
          </a:p>
        </p:txBody>
      </p:sp>
    </p:spTree>
    <p:extLst>
      <p:ext uri="{BB962C8B-B14F-4D97-AF65-F5344CB8AC3E}">
        <p14:creationId xmlns:p14="http://schemas.microsoft.com/office/powerpoint/2010/main" val="324578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D8E0085C-3BA5-45C3-883F-1B1B01E25252}"/>
              </a:ext>
            </a:extLst>
          </p:cNvPr>
          <p:cNvPicPr>
            <a:picLocks noChangeAspect="1"/>
          </p:cNvPicPr>
          <p:nvPr/>
        </p:nvPicPr>
        <p:blipFill rotWithShape="1">
          <a:blip r:embed="rId2"/>
          <a:srcRect t="6743"/>
          <a:stretch/>
        </p:blipFill>
        <p:spPr>
          <a:xfrm>
            <a:off x="1596209" y="331772"/>
            <a:ext cx="9965184" cy="5227456"/>
          </a:xfrm>
          <a:prstGeom prst="rect">
            <a:avLst/>
          </a:prstGeom>
        </p:spPr>
      </p:pic>
      <p:sp>
        <p:nvSpPr>
          <p:cNvPr id="8" name="CuadroTexto 7">
            <a:extLst>
              <a:ext uri="{FF2B5EF4-FFF2-40B4-BE49-F238E27FC236}">
                <a16:creationId xmlns:a16="http://schemas.microsoft.com/office/drawing/2014/main" xmlns="" id="{2C215BFE-3F8F-7541-BA05-3AB029BE5B44}"/>
              </a:ext>
            </a:extLst>
          </p:cNvPr>
          <p:cNvSpPr txBox="1"/>
          <p:nvPr/>
        </p:nvSpPr>
        <p:spPr>
          <a:xfrm>
            <a:off x="416560" y="6309579"/>
            <a:ext cx="369651" cy="369332"/>
          </a:xfrm>
          <a:prstGeom prst="rect">
            <a:avLst/>
          </a:prstGeom>
          <a:noFill/>
        </p:spPr>
        <p:txBody>
          <a:bodyPr wrap="square" rtlCol="0">
            <a:spAutoFit/>
          </a:bodyPr>
          <a:lstStyle/>
          <a:p>
            <a:r>
              <a:rPr lang="es-EC" b="1" dirty="0">
                <a:solidFill>
                  <a:schemeClr val="bg1"/>
                </a:solidFill>
                <a:latin typeface="Al Nile" pitchFamily="2" charset="-78"/>
                <a:cs typeface="Al Nile" pitchFamily="2" charset="-78"/>
              </a:rPr>
              <a:t>4</a:t>
            </a:r>
          </a:p>
        </p:txBody>
      </p:sp>
      <p:sp>
        <p:nvSpPr>
          <p:cNvPr id="9" name="8 Rectángulo"/>
          <p:cNvSpPr/>
          <p:nvPr/>
        </p:nvSpPr>
        <p:spPr>
          <a:xfrm>
            <a:off x="562990" y="339865"/>
            <a:ext cx="1033219" cy="5219363"/>
          </a:xfrm>
          <a:prstGeom prst="rect">
            <a:avLst/>
          </a:prstGeom>
          <a:solidFill>
            <a:srgbClr val="0070C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Rectángulo"/>
          <p:cNvSpPr/>
          <p:nvPr/>
        </p:nvSpPr>
        <p:spPr>
          <a:xfrm>
            <a:off x="11061812" y="331773"/>
            <a:ext cx="729966" cy="5227455"/>
          </a:xfrm>
          <a:prstGeom prst="rect">
            <a:avLst/>
          </a:prstGeom>
          <a:solidFill>
            <a:srgbClr val="0070C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uadroTexto 9">
            <a:extLst>
              <a:ext uri="{FF2B5EF4-FFF2-40B4-BE49-F238E27FC236}">
                <a16:creationId xmlns:a16="http://schemas.microsoft.com/office/drawing/2014/main" xmlns="" id="{1B33E03C-5A02-334F-BC1A-7C7385AB5223}"/>
              </a:ext>
            </a:extLst>
          </p:cNvPr>
          <p:cNvSpPr txBox="1"/>
          <p:nvPr/>
        </p:nvSpPr>
        <p:spPr>
          <a:xfrm>
            <a:off x="6086495" y="5697383"/>
            <a:ext cx="4078386" cy="338554"/>
          </a:xfrm>
          <a:prstGeom prst="rect">
            <a:avLst/>
          </a:prstGeom>
          <a:noFill/>
        </p:spPr>
        <p:txBody>
          <a:bodyPr wrap="square" rtlCol="0">
            <a:spAutoFit/>
          </a:bodyPr>
          <a:lstStyle/>
          <a:p>
            <a:pPr algn="ctr"/>
            <a:r>
              <a:rPr lang="es-EC" sz="1600" b="1" dirty="0">
                <a:effectLst/>
                <a:ea typeface="Calibri" panose="020F0502020204030204" pitchFamily="34" charset="0"/>
                <a:cs typeface="Times New Roman" panose="02020603050405020304" pitchFamily="18" charset="0"/>
              </a:rPr>
              <a:t>FIG.23. </a:t>
            </a:r>
            <a:r>
              <a:rPr lang="es-EC" sz="1600" b="1" dirty="0">
                <a:ea typeface="Calibri" panose="020F0502020204030204" pitchFamily="34" charset="0"/>
                <a:cs typeface="Times New Roman" panose="02020603050405020304" pitchFamily="18" charset="0"/>
              </a:rPr>
              <a:t>SISTEMAS DE ALIVIO PSA</a:t>
            </a:r>
            <a:endParaRPr lang="es-EC" sz="1600" b="1" dirty="0">
              <a:effectLst/>
              <a:ea typeface="Calibri" panose="020F0502020204030204" pitchFamily="34" charset="0"/>
              <a:cs typeface="Times New Roman" panose="02020603050405020304" pitchFamily="18" charset="0"/>
            </a:endParaRPr>
          </a:p>
        </p:txBody>
      </p:sp>
      <p:pic>
        <p:nvPicPr>
          <p:cNvPr id="13" name="12 Imagen"/>
          <p:cNvPicPr/>
          <p:nvPr/>
        </p:nvPicPr>
        <p:blipFill rotWithShape="1">
          <a:blip r:embed="rId3" cstate="print">
            <a:extLst>
              <a:ext uri="{28A0092B-C50C-407E-A947-70E740481C1C}">
                <a14:useLocalDpi xmlns:a14="http://schemas.microsoft.com/office/drawing/2010/main" val="0"/>
              </a:ext>
            </a:extLst>
          </a:blip>
          <a:srcRect l="71977" t="23790" r="4198" b="19819"/>
          <a:stretch/>
        </p:blipFill>
        <p:spPr bwMode="auto">
          <a:xfrm>
            <a:off x="9904760" y="6029741"/>
            <a:ext cx="1828801" cy="559676"/>
          </a:xfrm>
          <a:prstGeom prst="rect">
            <a:avLst/>
          </a:prstGeom>
          <a:noFill/>
          <a:ln>
            <a:noFill/>
          </a:ln>
        </p:spPr>
      </p:pic>
      <p:sp>
        <p:nvSpPr>
          <p:cNvPr id="14" name="CuadroTexto 6">
            <a:extLst>
              <a:ext uri="{FF2B5EF4-FFF2-40B4-BE49-F238E27FC236}">
                <a16:creationId xmlns:a16="http://schemas.microsoft.com/office/drawing/2014/main" xmlns="" id="{5AE3AC81-E17F-E34B-8DB8-BD82C339492E}"/>
              </a:ext>
            </a:extLst>
          </p:cNvPr>
          <p:cNvSpPr txBox="1"/>
          <p:nvPr/>
        </p:nvSpPr>
        <p:spPr>
          <a:xfrm>
            <a:off x="541288" y="6404751"/>
            <a:ext cx="604340" cy="369332"/>
          </a:xfrm>
          <a:prstGeom prst="rect">
            <a:avLst/>
          </a:prstGeom>
          <a:noFill/>
        </p:spPr>
        <p:txBody>
          <a:bodyPr wrap="square" rtlCol="0">
            <a:spAutoFit/>
          </a:bodyPr>
          <a:lstStyle/>
          <a:p>
            <a:r>
              <a:rPr lang="es-EC" b="1" dirty="0">
                <a:solidFill>
                  <a:schemeClr val="accent1"/>
                </a:solidFill>
                <a:latin typeface="Al Nile" pitchFamily="2" charset="-78"/>
                <a:cs typeface="Al Nile" pitchFamily="2" charset="-78"/>
              </a:rPr>
              <a:t>17</a:t>
            </a:r>
          </a:p>
        </p:txBody>
      </p:sp>
      <p:sp>
        <p:nvSpPr>
          <p:cNvPr id="15" name="10 Rectángulo">
            <a:extLst>
              <a:ext uri="{FF2B5EF4-FFF2-40B4-BE49-F238E27FC236}">
                <a16:creationId xmlns:a16="http://schemas.microsoft.com/office/drawing/2014/main" xmlns="" id="{3905B3A9-0A43-440F-A8B0-2645C6A38B6F}"/>
              </a:ext>
            </a:extLst>
          </p:cNvPr>
          <p:cNvSpPr/>
          <p:nvPr/>
        </p:nvSpPr>
        <p:spPr>
          <a:xfrm>
            <a:off x="6990453" y="4388281"/>
            <a:ext cx="3828707" cy="523220"/>
          </a:xfrm>
          <a:prstGeom prst="rect">
            <a:avLst/>
          </a:prstGeom>
          <a:solidFill>
            <a:srgbClr val="00376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1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AÑO DE CONSTRUCCIÓN=2005-2011</a:t>
            </a:r>
          </a:p>
          <a:p>
            <a:pPr algn="ctr"/>
            <a:r>
              <a:rPr lang="es-ES" sz="1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INVERSIÓN TOTAL= </a:t>
            </a:r>
            <a:r>
              <a:rPr lang="es-ES" sz="1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USD 46,5 millones</a:t>
            </a:r>
            <a:endParaRPr lang="es-ES" sz="1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CuadroTexto 10"/>
          <p:cNvSpPr txBox="1"/>
          <p:nvPr/>
        </p:nvSpPr>
        <p:spPr>
          <a:xfrm>
            <a:off x="1079599" y="799123"/>
            <a:ext cx="3192905" cy="830997"/>
          </a:xfrm>
          <a:prstGeom prst="rect">
            <a:avLst/>
          </a:prstGeom>
          <a:solidFill>
            <a:schemeClr val="tx2"/>
          </a:solidFill>
        </p:spPr>
        <p:txBody>
          <a:bodyPr wrap="square" rtlCol="0">
            <a:spAutoFit/>
          </a:bodyPr>
          <a:lstStyle/>
          <a:p>
            <a:pPr algn="ctr"/>
            <a:r>
              <a:rPr lang="es-ES" sz="2400" b="1" dirty="0" smtClean="0">
                <a:solidFill>
                  <a:schemeClr val="bg1"/>
                </a:solidFill>
              </a:rPr>
              <a:t>NUEVO DRENAJE PROFUNDO DE QUITO</a:t>
            </a:r>
            <a:endParaRPr lang="es-EC" sz="2400" b="1" dirty="0">
              <a:solidFill>
                <a:schemeClr val="bg1"/>
              </a:solidFill>
            </a:endParaRPr>
          </a:p>
        </p:txBody>
      </p:sp>
    </p:spTree>
    <p:extLst>
      <p:ext uri="{BB962C8B-B14F-4D97-AF65-F5344CB8AC3E}">
        <p14:creationId xmlns:p14="http://schemas.microsoft.com/office/powerpoint/2010/main" val="407831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65501568-3298-FE46-97B4-43F963CF5C5B}"/>
              </a:ext>
            </a:extLst>
          </p:cNvPr>
          <p:cNvPicPr>
            <a:picLocks noChangeAspect="1"/>
          </p:cNvPicPr>
          <p:nvPr/>
        </p:nvPicPr>
        <p:blipFill>
          <a:blip r:embed="rId2"/>
          <a:srcRect/>
          <a:stretch/>
        </p:blipFill>
        <p:spPr>
          <a:xfrm>
            <a:off x="1957" y="0"/>
            <a:ext cx="12188086" cy="6857999"/>
          </a:xfrm>
          <a:prstGeom prst="rect">
            <a:avLst/>
          </a:prstGeom>
        </p:spPr>
      </p:pic>
      <p:sp>
        <p:nvSpPr>
          <p:cNvPr id="6" name="CuadroTexto 5">
            <a:extLst>
              <a:ext uri="{FF2B5EF4-FFF2-40B4-BE49-F238E27FC236}">
                <a16:creationId xmlns:a16="http://schemas.microsoft.com/office/drawing/2014/main" xmlns="" id="{45926F7A-28CF-C84E-A733-B0C36B069DC9}"/>
              </a:ext>
            </a:extLst>
          </p:cNvPr>
          <p:cNvSpPr txBox="1"/>
          <p:nvPr/>
        </p:nvSpPr>
        <p:spPr>
          <a:xfrm>
            <a:off x="1543988" y="2369596"/>
            <a:ext cx="9769272" cy="2123658"/>
          </a:xfrm>
          <a:prstGeom prst="rect">
            <a:avLst/>
          </a:prstGeom>
          <a:noFill/>
        </p:spPr>
        <p:txBody>
          <a:bodyPr wrap="square" rtlCol="0">
            <a:spAutoFit/>
          </a:bodyPr>
          <a:lstStyle/>
          <a:p>
            <a:pPr algn="ctr"/>
            <a:r>
              <a:rPr lang="es-EC" sz="4400" b="1" dirty="0">
                <a:solidFill>
                  <a:schemeClr val="bg1"/>
                </a:solidFill>
                <a:latin typeface="Arial" panose="020B0604020202020204" pitchFamily="34" charset="0"/>
                <a:cs typeface="Arial" panose="020B0604020202020204" pitchFamily="34" charset="0"/>
              </a:rPr>
              <a:t>4</a:t>
            </a:r>
            <a:r>
              <a:rPr lang="es-EC" sz="4400" b="1" dirty="0" smtClean="0">
                <a:solidFill>
                  <a:schemeClr val="bg1"/>
                </a:solidFill>
                <a:latin typeface="Arial" panose="020B0604020202020204" pitchFamily="34" charset="0"/>
                <a:cs typeface="Arial" panose="020B0604020202020204" pitchFamily="34" charset="0"/>
              </a:rPr>
              <a:t>. PROPUESTA PARA </a:t>
            </a:r>
            <a:r>
              <a:rPr lang="es-EC" sz="4400" b="1" dirty="0">
                <a:solidFill>
                  <a:schemeClr val="bg1"/>
                </a:solidFill>
                <a:latin typeface="Arial" panose="020B0604020202020204" pitchFamily="34" charset="0"/>
                <a:cs typeface="Arial" panose="020B0604020202020204" pitchFamily="34" charset="0"/>
              </a:rPr>
              <a:t>EL CONTROL DE EROSIÓN EN RÍOS Y QUEBRADAS EN EL DMQ</a:t>
            </a:r>
            <a:endParaRPr lang="es-EC" sz="4400" dirty="0">
              <a:solidFill>
                <a:schemeClr val="bg1"/>
              </a:solidFill>
            </a:endParaRPr>
          </a:p>
        </p:txBody>
      </p:sp>
      <p:sp>
        <p:nvSpPr>
          <p:cNvPr id="7" name="CuadroTexto 6">
            <a:extLst>
              <a:ext uri="{FF2B5EF4-FFF2-40B4-BE49-F238E27FC236}">
                <a16:creationId xmlns:a16="http://schemas.microsoft.com/office/drawing/2014/main" xmlns="" id="{5AE3AC81-E17F-E34B-8DB8-BD82C339492E}"/>
              </a:ext>
            </a:extLst>
          </p:cNvPr>
          <p:cNvSpPr txBox="1"/>
          <p:nvPr/>
        </p:nvSpPr>
        <p:spPr>
          <a:xfrm>
            <a:off x="416560" y="6309579"/>
            <a:ext cx="369651" cy="369332"/>
          </a:xfrm>
          <a:prstGeom prst="rect">
            <a:avLst/>
          </a:prstGeom>
          <a:noFill/>
        </p:spPr>
        <p:txBody>
          <a:bodyPr wrap="square" rtlCol="0">
            <a:spAutoFit/>
          </a:bodyPr>
          <a:lstStyle/>
          <a:p>
            <a:r>
              <a:rPr lang="es-EC" b="1" dirty="0">
                <a:solidFill>
                  <a:schemeClr val="accent1"/>
                </a:solidFill>
                <a:latin typeface="Al Nile" pitchFamily="2" charset="-78"/>
                <a:cs typeface="Al Nile" pitchFamily="2" charset="-78"/>
              </a:rPr>
              <a:t>19</a:t>
            </a:r>
          </a:p>
        </p:txBody>
      </p:sp>
      <p:pic>
        <p:nvPicPr>
          <p:cNvPr id="5" name="Imagen 4">
            <a:extLst>
              <a:ext uri="{FF2B5EF4-FFF2-40B4-BE49-F238E27FC236}">
                <a16:creationId xmlns:a16="http://schemas.microsoft.com/office/drawing/2014/main" xmlns="" id="{5A62BEA1-7C28-D044-A3DE-0445B65B7BAB}"/>
              </a:ext>
            </a:extLst>
          </p:cNvPr>
          <p:cNvPicPr>
            <a:picLocks noChangeAspect="1"/>
          </p:cNvPicPr>
          <p:nvPr/>
        </p:nvPicPr>
        <p:blipFill rotWithShape="1">
          <a:blip r:embed="rId3"/>
          <a:srcRect t="38974" r="48669" b="31368"/>
          <a:stretch/>
        </p:blipFill>
        <p:spPr>
          <a:xfrm>
            <a:off x="4245025" y="404600"/>
            <a:ext cx="3086386" cy="1003413"/>
          </a:xfrm>
          <a:prstGeom prst="rect">
            <a:avLst/>
          </a:prstGeom>
          <a:solidFill>
            <a:schemeClr val="accent1">
              <a:alpha val="3000"/>
            </a:schemeClr>
          </a:solidFill>
        </p:spPr>
      </p:pic>
    </p:spTree>
    <p:extLst>
      <p:ext uri="{BB962C8B-B14F-4D97-AF65-F5344CB8AC3E}">
        <p14:creationId xmlns:p14="http://schemas.microsoft.com/office/powerpoint/2010/main" val="24833022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2">
            <a:extLst>
              <a:ext uri="{FF2B5EF4-FFF2-40B4-BE49-F238E27FC236}">
                <a16:creationId xmlns:a16="http://schemas.microsoft.com/office/drawing/2014/main" xmlns="" id="{65501568-3298-FE46-97B4-43F963CF5C5B}"/>
              </a:ext>
            </a:extLst>
          </p:cNvPr>
          <p:cNvPicPr>
            <a:picLocks noChangeAspect="1"/>
          </p:cNvPicPr>
          <p:nvPr/>
        </p:nvPicPr>
        <p:blipFill>
          <a:blip r:embed="rId2"/>
          <a:srcRect/>
          <a:stretch/>
        </p:blipFill>
        <p:spPr>
          <a:xfrm>
            <a:off x="3914" y="7937"/>
            <a:ext cx="12188086" cy="6857999"/>
          </a:xfrm>
          <a:prstGeom prst="rect">
            <a:avLst/>
          </a:prstGeom>
        </p:spPr>
      </p:pic>
      <p:sp>
        <p:nvSpPr>
          <p:cNvPr id="7" name="CuadroTexto 6">
            <a:extLst>
              <a:ext uri="{FF2B5EF4-FFF2-40B4-BE49-F238E27FC236}">
                <a16:creationId xmlns:a16="http://schemas.microsoft.com/office/drawing/2014/main" xmlns="" id="{5AE3AC81-E17F-E34B-8DB8-BD82C339492E}"/>
              </a:ext>
            </a:extLst>
          </p:cNvPr>
          <p:cNvSpPr txBox="1"/>
          <p:nvPr/>
        </p:nvSpPr>
        <p:spPr>
          <a:xfrm>
            <a:off x="416560" y="6309579"/>
            <a:ext cx="581923" cy="369332"/>
          </a:xfrm>
          <a:prstGeom prst="rect">
            <a:avLst/>
          </a:prstGeom>
          <a:noFill/>
        </p:spPr>
        <p:txBody>
          <a:bodyPr wrap="square" rtlCol="0">
            <a:spAutoFit/>
          </a:bodyPr>
          <a:lstStyle/>
          <a:p>
            <a:r>
              <a:rPr lang="es-EC" b="1" dirty="0">
                <a:solidFill>
                  <a:schemeClr val="accent1"/>
                </a:solidFill>
                <a:latin typeface="Al Nile" pitchFamily="2" charset="-78"/>
                <a:cs typeface="Al Nile" pitchFamily="2" charset="-78"/>
              </a:rPr>
              <a:t>27</a:t>
            </a:r>
          </a:p>
        </p:txBody>
      </p:sp>
      <p:sp>
        <p:nvSpPr>
          <p:cNvPr id="5" name="AutoShape 2" descr="Ruta Collas-Tababela costó $111 millones de más - Noticias Ecuador -  Noticias en viv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4" name="Rectángulo 3"/>
          <p:cNvSpPr/>
          <p:nvPr/>
        </p:nvSpPr>
        <p:spPr>
          <a:xfrm>
            <a:off x="6369237" y="499396"/>
            <a:ext cx="5576341" cy="4739439"/>
          </a:xfrm>
          <a:prstGeom prst="rect">
            <a:avLst/>
          </a:prstGeom>
        </p:spPr>
        <p:txBody>
          <a:bodyPr wrap="square">
            <a:spAutoFit/>
          </a:bodyPr>
          <a:lstStyle/>
          <a:p>
            <a:pPr marL="457200" algn="just">
              <a:lnSpc>
                <a:spcPct val="115000"/>
              </a:lnSpc>
              <a:spcAft>
                <a:spcPts val="0"/>
              </a:spcAft>
            </a:pPr>
            <a:r>
              <a:rPr lang="es-EC" sz="24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es-EC"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es-EC" sz="2400" b="1" dirty="0" smtClean="0">
                <a:solidFill>
                  <a:schemeClr val="bg1"/>
                </a:solidFill>
                <a:latin typeface="Calibri" panose="020F0502020204030204" pitchFamily="34" charset="0"/>
                <a:ea typeface="Calibri" panose="020F0502020204030204" pitchFamily="34" charset="0"/>
                <a:cs typeface="Calibri" panose="020F0502020204030204" pitchFamily="34" charset="0"/>
              </a:rPr>
              <a:t>Mejoramiento </a:t>
            </a:r>
            <a:r>
              <a:rPr lang="es-EC" sz="2400" b="1" dirty="0">
                <a:solidFill>
                  <a:schemeClr val="bg1"/>
                </a:solidFill>
                <a:latin typeface="Calibri" panose="020F0502020204030204" pitchFamily="34" charset="0"/>
                <a:ea typeface="Calibri" panose="020F0502020204030204" pitchFamily="34" charset="0"/>
                <a:cs typeface="Calibri" panose="020F0502020204030204" pitchFamily="34" charset="0"/>
              </a:rPr>
              <a:t>de estructuras de descarga de los alcantarillados existentes.</a:t>
            </a:r>
            <a:endParaRPr lang="es-EC"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s-EC" sz="24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es-EC"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es-EC" sz="2400" b="1" dirty="0">
                <a:solidFill>
                  <a:schemeClr val="bg1"/>
                </a:solidFill>
                <a:latin typeface="Calibri" panose="020F0502020204030204" pitchFamily="34" charset="0"/>
                <a:ea typeface="Calibri" panose="020F0502020204030204" pitchFamily="34" charset="0"/>
                <a:cs typeface="Calibri" panose="020F0502020204030204" pitchFamily="34" charset="0"/>
              </a:rPr>
              <a:t>Obras hidráulicas en cauces naturales (ríos y quebradas) que mitiguen la erosión y protejan la infraestructura existente.</a:t>
            </a:r>
            <a:endParaRPr lang="es-EC"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s-EC" sz="24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es-EC"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es-EC" sz="2400" b="1" dirty="0">
                <a:solidFill>
                  <a:schemeClr val="bg1"/>
                </a:solidFill>
                <a:latin typeface="Calibri" panose="020F0502020204030204" pitchFamily="34" charset="0"/>
                <a:ea typeface="Calibri" panose="020F0502020204030204" pitchFamily="34" charset="0"/>
                <a:cs typeface="Calibri" panose="020F0502020204030204" pitchFamily="34" charset="0"/>
              </a:rPr>
              <a:t>Nuevas redes de alcantarillado pluvial.</a:t>
            </a:r>
            <a:endParaRPr lang="es-EC"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p:cNvSpPr txBox="1"/>
          <p:nvPr/>
        </p:nvSpPr>
        <p:spPr>
          <a:xfrm>
            <a:off x="380722" y="106954"/>
            <a:ext cx="4976735" cy="1384995"/>
          </a:xfrm>
          <a:prstGeom prst="rect">
            <a:avLst/>
          </a:prstGeom>
          <a:noFill/>
        </p:spPr>
        <p:txBody>
          <a:bodyPr wrap="square" rtlCol="0">
            <a:spAutoFit/>
          </a:bodyPr>
          <a:lstStyle/>
          <a:p>
            <a:pPr algn="ctr"/>
            <a:r>
              <a:rPr lang="es-ES" sz="2800" b="1" dirty="0" smtClean="0">
                <a:solidFill>
                  <a:schemeClr val="tx2"/>
                </a:solidFill>
              </a:rPr>
              <a:t>OBRAS Y ACCIONES PARA EL CONTROL DE EROSIÓN EN RIOS Y QUEBRADAS EN EL DMQ.</a:t>
            </a:r>
            <a:endParaRPr lang="es-EC" sz="2800" b="1" dirty="0">
              <a:solidFill>
                <a:schemeClr val="tx2"/>
              </a:solidFill>
            </a:endParaRPr>
          </a:p>
        </p:txBody>
      </p:sp>
      <p:sp>
        <p:nvSpPr>
          <p:cNvPr id="2" name="Rectángulo 1"/>
          <p:cNvSpPr/>
          <p:nvPr/>
        </p:nvSpPr>
        <p:spPr>
          <a:xfrm>
            <a:off x="72046" y="1577321"/>
            <a:ext cx="6096000" cy="3889976"/>
          </a:xfrm>
          <a:prstGeom prst="rect">
            <a:avLst/>
          </a:prstGeom>
        </p:spPr>
        <p:txBody>
          <a:bodyPr>
            <a:spAutoFit/>
          </a:bodyPr>
          <a:lstStyle/>
          <a:p>
            <a:pPr marL="342900" lvl="0" indent="-342900" algn="just">
              <a:lnSpc>
                <a:spcPct val="115000"/>
              </a:lnSpc>
              <a:spcAft>
                <a:spcPts val="0"/>
              </a:spcAft>
              <a:buFont typeface="Symbol" panose="05050102010706020507" pitchFamily="18" charset="2"/>
              <a:buChar char=""/>
            </a:pPr>
            <a:r>
              <a:rPr lang="es-EC" sz="2400" b="1" dirty="0">
                <a:latin typeface="Calibri" panose="020F0502020204030204" pitchFamily="34" charset="0"/>
                <a:ea typeface="Calibri" panose="020F0502020204030204" pitchFamily="34" charset="0"/>
                <a:cs typeface="Calibri" panose="020F0502020204030204" pitchFamily="34" charset="0"/>
              </a:rPr>
              <a:t>Nuevos colectores de alivio de redes existentes.</a:t>
            </a:r>
            <a:endParaRPr lang="es-EC" sz="2400" b="1" dirty="0">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s-EC" sz="2400" b="1" dirty="0">
                <a:latin typeface="Calibri" panose="020F0502020204030204" pitchFamily="34" charset="0"/>
                <a:ea typeface="Calibri" panose="020F0502020204030204" pitchFamily="34" charset="0"/>
                <a:cs typeface="Calibri" panose="020F0502020204030204" pitchFamily="34" charset="0"/>
              </a:rPr>
              <a:t> </a:t>
            </a:r>
            <a:endParaRPr lang="es-EC" sz="24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es-EC" sz="2400" b="1" dirty="0">
                <a:latin typeface="Calibri" panose="020F0502020204030204" pitchFamily="34" charset="0"/>
                <a:ea typeface="Calibri" panose="020F0502020204030204" pitchFamily="34" charset="0"/>
                <a:cs typeface="Calibri" panose="020F0502020204030204" pitchFamily="34" charset="0"/>
              </a:rPr>
              <a:t>Reservorios </a:t>
            </a:r>
            <a:r>
              <a:rPr lang="es-EC" sz="2400" b="1" dirty="0" smtClean="0">
                <a:latin typeface="Calibri" panose="020F0502020204030204" pitchFamily="34" charset="0"/>
                <a:ea typeface="Calibri" panose="020F0502020204030204" pitchFamily="34" charset="0"/>
                <a:cs typeface="Calibri" panose="020F0502020204030204" pitchFamily="34" charset="0"/>
              </a:rPr>
              <a:t>en </a:t>
            </a:r>
            <a:r>
              <a:rPr lang="es-EC" sz="2400" b="1" dirty="0">
                <a:latin typeface="Calibri" panose="020F0502020204030204" pitchFamily="34" charset="0"/>
                <a:ea typeface="Calibri" panose="020F0502020204030204" pitchFamily="34" charset="0"/>
                <a:cs typeface="Calibri" panose="020F0502020204030204" pitchFamily="34" charset="0"/>
              </a:rPr>
              <a:t>cauces para almacenamiento temporal de escorrentía y laminación de </a:t>
            </a:r>
            <a:r>
              <a:rPr lang="es-EC" sz="2400" b="1" dirty="0" smtClean="0">
                <a:latin typeface="Calibri" panose="020F0502020204030204" pitchFamily="34" charset="0"/>
                <a:ea typeface="Calibri" panose="020F0502020204030204" pitchFamily="34" charset="0"/>
                <a:cs typeface="Calibri" panose="020F0502020204030204" pitchFamily="34" charset="0"/>
              </a:rPr>
              <a:t>crecidas.</a:t>
            </a:r>
          </a:p>
          <a:p>
            <a:pPr lvl="0" algn="just">
              <a:lnSpc>
                <a:spcPct val="115000"/>
              </a:lnSpc>
              <a:spcAft>
                <a:spcPts val="0"/>
              </a:spcAft>
            </a:pPr>
            <a:r>
              <a:rPr lang="es-EC" sz="2400" b="1" dirty="0">
                <a:latin typeface="Calibri" panose="020F0502020204030204" pitchFamily="34" charset="0"/>
                <a:ea typeface="Calibri" panose="020F0502020204030204" pitchFamily="34" charset="0"/>
                <a:cs typeface="Calibri" panose="020F0502020204030204" pitchFamily="34" charset="0"/>
              </a:rPr>
              <a:t> </a:t>
            </a:r>
            <a:endParaRPr lang="es-EC" sz="2400"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es-EC" sz="2400" b="1" dirty="0">
                <a:latin typeface="Calibri" panose="020F0502020204030204" pitchFamily="34" charset="0"/>
                <a:ea typeface="Calibri" panose="020F0502020204030204" pitchFamily="34" charset="0"/>
                <a:cs typeface="Calibri" panose="020F0502020204030204" pitchFamily="34" charset="0"/>
              </a:rPr>
              <a:t>Captaciones en quebradas que ingresen a las redes de alcantarillado existentes.</a:t>
            </a:r>
            <a:endParaRPr lang="es-EC" sz="24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44816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2">
            <a:extLst>
              <a:ext uri="{FF2B5EF4-FFF2-40B4-BE49-F238E27FC236}">
                <a16:creationId xmlns:a16="http://schemas.microsoft.com/office/drawing/2014/main" xmlns="" id="{65501568-3298-FE46-97B4-43F963CF5C5B}"/>
              </a:ext>
            </a:extLst>
          </p:cNvPr>
          <p:cNvPicPr>
            <a:picLocks noChangeAspect="1"/>
          </p:cNvPicPr>
          <p:nvPr/>
        </p:nvPicPr>
        <p:blipFill>
          <a:blip r:embed="rId2"/>
          <a:srcRect/>
          <a:stretch/>
        </p:blipFill>
        <p:spPr>
          <a:xfrm>
            <a:off x="27748" y="0"/>
            <a:ext cx="12188086" cy="6857999"/>
          </a:xfrm>
          <a:prstGeom prst="rect">
            <a:avLst/>
          </a:prstGeom>
        </p:spPr>
      </p:pic>
      <p:sp>
        <p:nvSpPr>
          <p:cNvPr id="7" name="CuadroTexto 6">
            <a:extLst>
              <a:ext uri="{FF2B5EF4-FFF2-40B4-BE49-F238E27FC236}">
                <a16:creationId xmlns:a16="http://schemas.microsoft.com/office/drawing/2014/main" xmlns="" id="{5AE3AC81-E17F-E34B-8DB8-BD82C339492E}"/>
              </a:ext>
            </a:extLst>
          </p:cNvPr>
          <p:cNvSpPr txBox="1"/>
          <p:nvPr/>
        </p:nvSpPr>
        <p:spPr>
          <a:xfrm>
            <a:off x="416560" y="6309579"/>
            <a:ext cx="581923" cy="369332"/>
          </a:xfrm>
          <a:prstGeom prst="rect">
            <a:avLst/>
          </a:prstGeom>
          <a:noFill/>
        </p:spPr>
        <p:txBody>
          <a:bodyPr wrap="square" rtlCol="0">
            <a:spAutoFit/>
          </a:bodyPr>
          <a:lstStyle/>
          <a:p>
            <a:r>
              <a:rPr lang="es-EC" b="1" dirty="0">
                <a:solidFill>
                  <a:schemeClr val="accent1"/>
                </a:solidFill>
                <a:latin typeface="Al Nile" pitchFamily="2" charset="-78"/>
                <a:cs typeface="Al Nile" pitchFamily="2" charset="-78"/>
              </a:rPr>
              <a:t>27</a:t>
            </a:r>
          </a:p>
        </p:txBody>
      </p:sp>
      <p:sp>
        <p:nvSpPr>
          <p:cNvPr id="5" name="AutoShape 2" descr="Ruta Collas-Tababela costó $111 millones de más - Noticias Ecuador -  Noticias en viv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6" name="CuadroTexto 9">
            <a:extLst>
              <a:ext uri="{FF2B5EF4-FFF2-40B4-BE49-F238E27FC236}">
                <a16:creationId xmlns:a16="http://schemas.microsoft.com/office/drawing/2014/main" xmlns="" id="{1B33E03C-5A02-334F-BC1A-7C7385AB5223}"/>
              </a:ext>
            </a:extLst>
          </p:cNvPr>
          <p:cNvSpPr txBox="1"/>
          <p:nvPr/>
        </p:nvSpPr>
        <p:spPr>
          <a:xfrm>
            <a:off x="6311787" y="2314525"/>
            <a:ext cx="5769621" cy="461665"/>
          </a:xfrm>
          <a:prstGeom prst="rect">
            <a:avLst/>
          </a:prstGeom>
          <a:noFill/>
        </p:spPr>
        <p:txBody>
          <a:bodyPr wrap="square" rtlCol="0">
            <a:spAutoFit/>
          </a:bodyPr>
          <a:lstStyle/>
          <a:p>
            <a:pPr algn="ctr"/>
            <a:r>
              <a:rPr lang="es-ES" sz="1200" dirty="0">
                <a:solidFill>
                  <a:schemeClr val="bg1"/>
                </a:solidFill>
              </a:rPr>
              <a:t>FIG. 23. Almacenamiento temporal de aguas lluvias en depresiones naturales y artificiales de parques</a:t>
            </a:r>
          </a:p>
        </p:txBody>
      </p:sp>
      <p:sp>
        <p:nvSpPr>
          <p:cNvPr id="8" name="CuadroTexto 9">
            <a:extLst>
              <a:ext uri="{FF2B5EF4-FFF2-40B4-BE49-F238E27FC236}">
                <a16:creationId xmlns:a16="http://schemas.microsoft.com/office/drawing/2014/main" xmlns="" id="{1B33E03C-5A02-334F-BC1A-7C7385AB5223}"/>
              </a:ext>
            </a:extLst>
          </p:cNvPr>
          <p:cNvSpPr txBox="1"/>
          <p:nvPr/>
        </p:nvSpPr>
        <p:spPr>
          <a:xfrm>
            <a:off x="143352" y="1076439"/>
            <a:ext cx="5518768" cy="2554545"/>
          </a:xfrm>
          <a:prstGeom prst="rect">
            <a:avLst/>
          </a:prstGeom>
          <a:noFill/>
        </p:spPr>
        <p:txBody>
          <a:bodyPr wrap="square" rtlCol="0">
            <a:spAutoFit/>
          </a:bodyPr>
          <a:lstStyle/>
          <a:p>
            <a:pPr algn="just"/>
            <a:endParaRPr lang="es-ES" sz="2000" dirty="0"/>
          </a:p>
          <a:p>
            <a:pPr marL="285750" indent="-285750" algn="just">
              <a:buFont typeface="Wingdings" pitchFamily="2" charset="2"/>
              <a:buChar char="Ø"/>
            </a:pPr>
            <a:r>
              <a:rPr lang="es-ES" sz="2000" dirty="0"/>
              <a:t>Implementación de </a:t>
            </a:r>
            <a:r>
              <a:rPr lang="es-ES" sz="2000" dirty="0" smtClean="0"/>
              <a:t>SUDS </a:t>
            </a:r>
            <a:r>
              <a:rPr lang="es-ES" sz="2000" dirty="0"/>
              <a:t>en espacio público, buscando mejorar la infiltración y el almacenamiento temporal de las aguas lluvias</a:t>
            </a:r>
            <a:r>
              <a:rPr lang="es-ES" sz="2000" dirty="0" smtClean="0"/>
              <a:t>.</a:t>
            </a:r>
          </a:p>
          <a:p>
            <a:pPr marL="285750" indent="-285750" algn="just">
              <a:buFont typeface="Wingdings" pitchFamily="2" charset="2"/>
              <a:buChar char="Ø"/>
            </a:pPr>
            <a:endParaRPr lang="es-ES" sz="2000" dirty="0"/>
          </a:p>
          <a:p>
            <a:pPr marL="285750" indent="-285750" algn="just">
              <a:buFont typeface="Wingdings" pitchFamily="2" charset="2"/>
              <a:buChar char="Ø"/>
            </a:pPr>
            <a:r>
              <a:rPr lang="es-ES" sz="2000" dirty="0" smtClean="0"/>
              <a:t>La responsabilidad de los urbanizadores para captar el exceso de escorrentía por impermeabilización del suelo.</a:t>
            </a:r>
            <a:endParaRPr lang="es-ES" sz="2000" dirty="0"/>
          </a:p>
        </p:txBody>
      </p:sp>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836" y="3630984"/>
            <a:ext cx="3163508" cy="2298816"/>
          </a:xfrm>
          <a:prstGeom prst="rect">
            <a:avLst/>
          </a:prstGeom>
        </p:spPr>
      </p:pic>
      <p:sp>
        <p:nvSpPr>
          <p:cNvPr id="10" name="CuadroTexto 9">
            <a:extLst>
              <a:ext uri="{FF2B5EF4-FFF2-40B4-BE49-F238E27FC236}">
                <a16:creationId xmlns:a16="http://schemas.microsoft.com/office/drawing/2014/main" xmlns="" id="{1B33E03C-5A02-334F-BC1A-7C7385AB5223}"/>
              </a:ext>
            </a:extLst>
          </p:cNvPr>
          <p:cNvSpPr txBox="1"/>
          <p:nvPr/>
        </p:nvSpPr>
        <p:spPr>
          <a:xfrm>
            <a:off x="1562241" y="5952263"/>
            <a:ext cx="2750814" cy="461665"/>
          </a:xfrm>
          <a:prstGeom prst="rect">
            <a:avLst/>
          </a:prstGeom>
          <a:noFill/>
        </p:spPr>
        <p:txBody>
          <a:bodyPr wrap="square" rtlCol="0">
            <a:spAutoFit/>
          </a:bodyPr>
          <a:lstStyle/>
          <a:p>
            <a:pPr algn="ctr"/>
            <a:r>
              <a:rPr lang="es-EC" sz="1200" b="1" dirty="0">
                <a:solidFill>
                  <a:schemeClr val="bg1"/>
                </a:solidFill>
                <a:effectLst/>
                <a:ea typeface="Calibri" panose="020F0502020204030204" pitchFamily="34" charset="0"/>
                <a:cs typeface="Times New Roman" panose="02020603050405020304" pitchFamily="18" charset="0"/>
              </a:rPr>
              <a:t>FIG.22. </a:t>
            </a:r>
            <a:r>
              <a:rPr lang="es-EC" sz="1200" b="1" dirty="0">
                <a:solidFill>
                  <a:schemeClr val="bg1"/>
                </a:solidFill>
                <a:ea typeface="Calibri" panose="020F0502020204030204" pitchFamily="34" charset="0"/>
                <a:cs typeface="Times New Roman" panose="02020603050405020304" pitchFamily="18" charset="0"/>
              </a:rPr>
              <a:t>Infiltración en parterres con el uso de zanjas de infiltración</a:t>
            </a:r>
            <a:endParaRPr lang="es-EC" sz="1200" b="1" dirty="0">
              <a:solidFill>
                <a:schemeClr val="bg1"/>
              </a:solidFill>
              <a:effectLst/>
              <a:ea typeface="Calibri" panose="020F0502020204030204" pitchFamily="34" charset="0"/>
              <a:cs typeface="Times New Roman" panose="02020603050405020304" pitchFamily="18" charset="0"/>
            </a:endParaRPr>
          </a:p>
        </p:txBody>
      </p:sp>
      <p:pic>
        <p:nvPicPr>
          <p:cNvPr id="3" name="2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6569" y="160338"/>
            <a:ext cx="3661411" cy="2040474"/>
          </a:xfrm>
          <a:prstGeom prst="rect">
            <a:avLst/>
          </a:prstGeom>
        </p:spPr>
      </p:pic>
      <p:pic>
        <p:nvPicPr>
          <p:cNvPr id="11" name="10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143" y="4236013"/>
            <a:ext cx="3011177" cy="1693787"/>
          </a:xfrm>
          <a:prstGeom prst="rect">
            <a:avLst/>
          </a:prstGeom>
        </p:spPr>
      </p:pic>
      <p:pic>
        <p:nvPicPr>
          <p:cNvPr id="12" name="11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0320" y="2870466"/>
            <a:ext cx="2933615" cy="1650158"/>
          </a:xfrm>
          <a:prstGeom prst="rect">
            <a:avLst/>
          </a:prstGeom>
        </p:spPr>
      </p:pic>
      <p:sp>
        <p:nvSpPr>
          <p:cNvPr id="14" name="CuadroTexto 9">
            <a:extLst>
              <a:ext uri="{FF2B5EF4-FFF2-40B4-BE49-F238E27FC236}">
                <a16:creationId xmlns:a16="http://schemas.microsoft.com/office/drawing/2014/main" xmlns="" id="{1B33E03C-5A02-334F-BC1A-7C7385AB5223}"/>
              </a:ext>
            </a:extLst>
          </p:cNvPr>
          <p:cNvSpPr txBox="1"/>
          <p:nvPr/>
        </p:nvSpPr>
        <p:spPr>
          <a:xfrm>
            <a:off x="9216143" y="4802855"/>
            <a:ext cx="2481968" cy="461665"/>
          </a:xfrm>
          <a:prstGeom prst="rect">
            <a:avLst/>
          </a:prstGeom>
          <a:noFill/>
        </p:spPr>
        <p:txBody>
          <a:bodyPr wrap="square" rtlCol="0">
            <a:spAutoFit/>
          </a:bodyPr>
          <a:lstStyle/>
          <a:p>
            <a:pPr algn="ctr"/>
            <a:r>
              <a:rPr lang="es-ES" sz="1200" dirty="0">
                <a:solidFill>
                  <a:schemeClr val="bg1"/>
                </a:solidFill>
              </a:rPr>
              <a:t>FIG. 24-25. Pavimentos permeables en aceras, estacionamientos y calles</a:t>
            </a:r>
          </a:p>
        </p:txBody>
      </p:sp>
      <p:sp>
        <p:nvSpPr>
          <p:cNvPr id="4" name="CuadroTexto 3"/>
          <p:cNvSpPr txBox="1"/>
          <p:nvPr/>
        </p:nvSpPr>
        <p:spPr>
          <a:xfrm>
            <a:off x="530863" y="256570"/>
            <a:ext cx="5396372" cy="954107"/>
          </a:xfrm>
          <a:prstGeom prst="rect">
            <a:avLst/>
          </a:prstGeom>
          <a:noFill/>
        </p:spPr>
        <p:txBody>
          <a:bodyPr wrap="square" rtlCol="0">
            <a:spAutoFit/>
          </a:bodyPr>
          <a:lstStyle/>
          <a:p>
            <a:r>
              <a:rPr lang="es-ES" sz="2800" b="1" dirty="0" smtClean="0">
                <a:solidFill>
                  <a:schemeClr val="tx2"/>
                </a:solidFill>
              </a:rPr>
              <a:t>SUDS -  SISTEMAS URBANOS DE DRENAJE SOSTENIBLE</a:t>
            </a:r>
            <a:endParaRPr lang="es-EC" sz="2800" b="1" dirty="0">
              <a:solidFill>
                <a:schemeClr val="tx2"/>
              </a:solidFill>
            </a:endParaRPr>
          </a:p>
        </p:txBody>
      </p:sp>
    </p:spTree>
    <p:extLst>
      <p:ext uri="{BB962C8B-B14F-4D97-AF65-F5344CB8AC3E}">
        <p14:creationId xmlns:p14="http://schemas.microsoft.com/office/powerpoint/2010/main" val="3217051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2">
            <a:extLst>
              <a:ext uri="{FF2B5EF4-FFF2-40B4-BE49-F238E27FC236}">
                <a16:creationId xmlns:a16="http://schemas.microsoft.com/office/drawing/2014/main" xmlns="" id="{65501568-3298-FE46-97B4-43F963CF5C5B}"/>
              </a:ext>
            </a:extLst>
          </p:cNvPr>
          <p:cNvPicPr>
            <a:picLocks noChangeAspect="1"/>
          </p:cNvPicPr>
          <p:nvPr/>
        </p:nvPicPr>
        <p:blipFill>
          <a:blip r:embed="rId2"/>
          <a:srcRect/>
          <a:stretch/>
        </p:blipFill>
        <p:spPr>
          <a:xfrm>
            <a:off x="27748" y="0"/>
            <a:ext cx="12188086" cy="6857999"/>
          </a:xfrm>
          <a:prstGeom prst="rect">
            <a:avLst/>
          </a:prstGeom>
        </p:spPr>
      </p:pic>
      <p:sp>
        <p:nvSpPr>
          <p:cNvPr id="7" name="CuadroTexto 6">
            <a:extLst>
              <a:ext uri="{FF2B5EF4-FFF2-40B4-BE49-F238E27FC236}">
                <a16:creationId xmlns:a16="http://schemas.microsoft.com/office/drawing/2014/main" xmlns="" id="{5AE3AC81-E17F-E34B-8DB8-BD82C339492E}"/>
              </a:ext>
            </a:extLst>
          </p:cNvPr>
          <p:cNvSpPr txBox="1"/>
          <p:nvPr/>
        </p:nvSpPr>
        <p:spPr>
          <a:xfrm>
            <a:off x="416560" y="6309579"/>
            <a:ext cx="515367" cy="369332"/>
          </a:xfrm>
          <a:prstGeom prst="rect">
            <a:avLst/>
          </a:prstGeom>
          <a:noFill/>
        </p:spPr>
        <p:txBody>
          <a:bodyPr wrap="square" rtlCol="0">
            <a:spAutoFit/>
          </a:bodyPr>
          <a:lstStyle/>
          <a:p>
            <a:r>
              <a:rPr lang="es-EC" b="1" dirty="0">
                <a:solidFill>
                  <a:schemeClr val="accent1"/>
                </a:solidFill>
                <a:latin typeface="Al Nile" pitchFamily="2" charset="-78"/>
                <a:cs typeface="Al Nile" pitchFamily="2" charset="-78"/>
              </a:rPr>
              <a:t>29</a:t>
            </a:r>
          </a:p>
        </p:txBody>
      </p:sp>
      <p:sp>
        <p:nvSpPr>
          <p:cNvPr id="5" name="AutoShape 2" descr="Ruta Collas-Tababela costó $111 millones de más - Noticias Ecuador -  Noticias en viv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6" name="CuadroTexto 9">
            <a:extLst>
              <a:ext uri="{FF2B5EF4-FFF2-40B4-BE49-F238E27FC236}">
                <a16:creationId xmlns:a16="http://schemas.microsoft.com/office/drawing/2014/main" xmlns="" id="{1B33E03C-5A02-334F-BC1A-7C7385AB5223}"/>
              </a:ext>
            </a:extLst>
          </p:cNvPr>
          <p:cNvSpPr txBox="1"/>
          <p:nvPr/>
        </p:nvSpPr>
        <p:spPr>
          <a:xfrm>
            <a:off x="6311786" y="2865622"/>
            <a:ext cx="5769621" cy="276999"/>
          </a:xfrm>
          <a:prstGeom prst="rect">
            <a:avLst/>
          </a:prstGeom>
          <a:noFill/>
        </p:spPr>
        <p:txBody>
          <a:bodyPr wrap="square" rtlCol="0">
            <a:spAutoFit/>
          </a:bodyPr>
          <a:lstStyle/>
          <a:p>
            <a:pPr algn="ctr"/>
            <a:r>
              <a:rPr lang="es-ES" sz="1200" dirty="0">
                <a:solidFill>
                  <a:schemeClr val="bg1"/>
                </a:solidFill>
              </a:rPr>
              <a:t>FIG. 30. T</a:t>
            </a:r>
            <a:r>
              <a:rPr lang="es-EC" sz="1200" b="1" dirty="0">
                <a:solidFill>
                  <a:schemeClr val="bg1"/>
                </a:solidFill>
                <a:ea typeface="Calibri" panose="020F0502020204030204" pitchFamily="34" charset="0"/>
                <a:cs typeface="Times New Roman" panose="02020603050405020304" pitchFamily="18" charset="0"/>
              </a:rPr>
              <a:t>anques de almacenamiento de aguas lluvias</a:t>
            </a:r>
          </a:p>
        </p:txBody>
      </p:sp>
      <p:sp>
        <p:nvSpPr>
          <p:cNvPr id="8" name="CuadroTexto 9">
            <a:extLst>
              <a:ext uri="{FF2B5EF4-FFF2-40B4-BE49-F238E27FC236}">
                <a16:creationId xmlns:a16="http://schemas.microsoft.com/office/drawing/2014/main" xmlns="" id="{1B33E03C-5A02-334F-BC1A-7C7385AB5223}"/>
              </a:ext>
            </a:extLst>
          </p:cNvPr>
          <p:cNvSpPr txBox="1"/>
          <p:nvPr/>
        </p:nvSpPr>
        <p:spPr>
          <a:xfrm>
            <a:off x="372818" y="736765"/>
            <a:ext cx="5804542" cy="830997"/>
          </a:xfrm>
          <a:prstGeom prst="rect">
            <a:avLst/>
          </a:prstGeom>
          <a:noFill/>
        </p:spPr>
        <p:txBody>
          <a:bodyPr wrap="square" rtlCol="0">
            <a:spAutoFit/>
          </a:bodyPr>
          <a:lstStyle/>
          <a:p>
            <a:pPr marL="285750" indent="-285750">
              <a:buFont typeface="Wingdings" pitchFamily="2" charset="2"/>
              <a:buChar char="Ø"/>
            </a:pPr>
            <a:r>
              <a:rPr lang="es-ES" sz="2400" dirty="0" smtClean="0"/>
              <a:t>Implementar tanques </a:t>
            </a:r>
            <a:r>
              <a:rPr lang="es-ES" sz="2400" dirty="0"/>
              <a:t>de almacenamiento de aguas </a:t>
            </a:r>
            <a:r>
              <a:rPr lang="es-ES" sz="2400" dirty="0" smtClean="0"/>
              <a:t>lluvias.</a:t>
            </a:r>
            <a:endParaRPr lang="es-ES" sz="2400" dirty="0"/>
          </a:p>
        </p:txBody>
      </p:sp>
      <p:sp>
        <p:nvSpPr>
          <p:cNvPr id="10" name="CuadroTexto 9">
            <a:extLst>
              <a:ext uri="{FF2B5EF4-FFF2-40B4-BE49-F238E27FC236}">
                <a16:creationId xmlns:a16="http://schemas.microsoft.com/office/drawing/2014/main" xmlns="" id="{1B33E03C-5A02-334F-BC1A-7C7385AB5223}"/>
              </a:ext>
            </a:extLst>
          </p:cNvPr>
          <p:cNvSpPr txBox="1"/>
          <p:nvPr/>
        </p:nvSpPr>
        <p:spPr>
          <a:xfrm>
            <a:off x="1562241" y="5952263"/>
            <a:ext cx="3284888" cy="461665"/>
          </a:xfrm>
          <a:prstGeom prst="rect">
            <a:avLst/>
          </a:prstGeom>
          <a:noFill/>
        </p:spPr>
        <p:txBody>
          <a:bodyPr wrap="square" rtlCol="0">
            <a:spAutoFit/>
          </a:bodyPr>
          <a:lstStyle/>
          <a:p>
            <a:pPr algn="ctr"/>
            <a:r>
              <a:rPr lang="es-EC" sz="1200" b="1" dirty="0">
                <a:solidFill>
                  <a:schemeClr val="bg1"/>
                </a:solidFill>
                <a:effectLst/>
                <a:ea typeface="Calibri" panose="020F0502020204030204" pitchFamily="34" charset="0"/>
                <a:cs typeface="Times New Roman" panose="02020603050405020304" pitchFamily="18" charset="0"/>
              </a:rPr>
              <a:t>FIG.29. </a:t>
            </a:r>
            <a:r>
              <a:rPr lang="es-EC" sz="1200" b="1" dirty="0">
                <a:solidFill>
                  <a:schemeClr val="bg1"/>
                </a:solidFill>
                <a:ea typeface="Calibri" panose="020F0502020204030204" pitchFamily="34" charset="0"/>
                <a:cs typeface="Times New Roman" panose="02020603050405020304" pitchFamily="18" charset="0"/>
              </a:rPr>
              <a:t>Esquema de funcionamiento tanque de almacenamiento de aguas lluvias</a:t>
            </a:r>
            <a:endParaRPr lang="es-EC" sz="1200" b="1" dirty="0">
              <a:solidFill>
                <a:schemeClr val="bg1"/>
              </a:solidFill>
              <a:effectLst/>
              <a:ea typeface="Calibri" panose="020F0502020204030204" pitchFamily="34" charset="0"/>
              <a:cs typeface="Times New Roman" panose="02020603050405020304" pitchFamily="18" charset="0"/>
            </a:endParaRPr>
          </a:p>
        </p:txBody>
      </p:sp>
      <p:sp>
        <p:nvSpPr>
          <p:cNvPr id="14" name="CuadroTexto 9">
            <a:extLst>
              <a:ext uri="{FF2B5EF4-FFF2-40B4-BE49-F238E27FC236}">
                <a16:creationId xmlns:a16="http://schemas.microsoft.com/office/drawing/2014/main" xmlns="" id="{1B33E03C-5A02-334F-BC1A-7C7385AB5223}"/>
              </a:ext>
            </a:extLst>
          </p:cNvPr>
          <p:cNvSpPr txBox="1"/>
          <p:nvPr/>
        </p:nvSpPr>
        <p:spPr>
          <a:xfrm>
            <a:off x="7955613" y="5739585"/>
            <a:ext cx="2481968" cy="461665"/>
          </a:xfrm>
          <a:prstGeom prst="rect">
            <a:avLst/>
          </a:prstGeom>
          <a:noFill/>
        </p:spPr>
        <p:txBody>
          <a:bodyPr wrap="square" rtlCol="0">
            <a:spAutoFit/>
          </a:bodyPr>
          <a:lstStyle/>
          <a:p>
            <a:pPr algn="ctr"/>
            <a:r>
              <a:rPr lang="es-ES" sz="1200" dirty="0">
                <a:solidFill>
                  <a:schemeClr val="bg1"/>
                </a:solidFill>
              </a:rPr>
              <a:t>FIG. 31. Tanques de almacenamiento de aguas lluvias</a:t>
            </a:r>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927" y="2657643"/>
            <a:ext cx="4400550" cy="2724150"/>
          </a:xfrm>
          <a:prstGeom prst="rect">
            <a:avLst/>
          </a:prstGeom>
        </p:spPr>
      </p:pic>
      <p:pic>
        <p:nvPicPr>
          <p:cNvPr id="11" name="10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1530" y="320555"/>
            <a:ext cx="5090134" cy="2545067"/>
          </a:xfrm>
          <a:prstGeom prst="rect">
            <a:avLst/>
          </a:prstGeom>
        </p:spPr>
      </p:pic>
      <p:pic>
        <p:nvPicPr>
          <p:cNvPr id="12" name="11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2305" y="3428999"/>
            <a:ext cx="3279325" cy="2295528"/>
          </a:xfrm>
          <a:prstGeom prst="rect">
            <a:avLst/>
          </a:prstGeom>
        </p:spPr>
      </p:pic>
    </p:spTree>
    <p:extLst>
      <p:ext uri="{BB962C8B-B14F-4D97-AF65-F5344CB8AC3E}">
        <p14:creationId xmlns:p14="http://schemas.microsoft.com/office/powerpoint/2010/main" val="763339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2">
            <a:extLst>
              <a:ext uri="{FF2B5EF4-FFF2-40B4-BE49-F238E27FC236}">
                <a16:creationId xmlns:a16="http://schemas.microsoft.com/office/drawing/2014/main" xmlns="" id="{65501568-3298-FE46-97B4-43F963CF5C5B}"/>
              </a:ext>
            </a:extLst>
          </p:cNvPr>
          <p:cNvPicPr>
            <a:picLocks noChangeAspect="1"/>
          </p:cNvPicPr>
          <p:nvPr/>
        </p:nvPicPr>
        <p:blipFill>
          <a:blip r:embed="rId2"/>
          <a:srcRect/>
          <a:stretch/>
        </p:blipFill>
        <p:spPr>
          <a:xfrm>
            <a:off x="27748" y="0"/>
            <a:ext cx="12188086" cy="6857999"/>
          </a:xfrm>
          <a:prstGeom prst="rect">
            <a:avLst/>
          </a:prstGeom>
        </p:spPr>
      </p:pic>
      <p:sp>
        <p:nvSpPr>
          <p:cNvPr id="7" name="CuadroTexto 6">
            <a:extLst>
              <a:ext uri="{FF2B5EF4-FFF2-40B4-BE49-F238E27FC236}">
                <a16:creationId xmlns:a16="http://schemas.microsoft.com/office/drawing/2014/main" xmlns="" id="{5AE3AC81-E17F-E34B-8DB8-BD82C339492E}"/>
              </a:ext>
            </a:extLst>
          </p:cNvPr>
          <p:cNvSpPr txBox="1"/>
          <p:nvPr/>
        </p:nvSpPr>
        <p:spPr>
          <a:xfrm>
            <a:off x="416560" y="6309579"/>
            <a:ext cx="539881" cy="369332"/>
          </a:xfrm>
          <a:prstGeom prst="rect">
            <a:avLst/>
          </a:prstGeom>
          <a:noFill/>
        </p:spPr>
        <p:txBody>
          <a:bodyPr wrap="square" rtlCol="0">
            <a:spAutoFit/>
          </a:bodyPr>
          <a:lstStyle/>
          <a:p>
            <a:r>
              <a:rPr lang="es-EC" b="1" dirty="0">
                <a:solidFill>
                  <a:schemeClr val="accent1"/>
                </a:solidFill>
                <a:latin typeface="Al Nile" pitchFamily="2" charset="-78"/>
                <a:cs typeface="Al Nile" pitchFamily="2" charset="-78"/>
              </a:rPr>
              <a:t>28</a:t>
            </a:r>
          </a:p>
        </p:txBody>
      </p:sp>
      <p:sp>
        <p:nvSpPr>
          <p:cNvPr id="5" name="AutoShape 2" descr="Ruta Collas-Tababela costó $111 millones de más - Noticias Ecuador -  Noticias en viv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8" name="CuadroTexto 9">
            <a:extLst>
              <a:ext uri="{FF2B5EF4-FFF2-40B4-BE49-F238E27FC236}">
                <a16:creationId xmlns:a16="http://schemas.microsoft.com/office/drawing/2014/main" xmlns="" id="{1B33E03C-5A02-334F-BC1A-7C7385AB5223}"/>
              </a:ext>
            </a:extLst>
          </p:cNvPr>
          <p:cNvSpPr txBox="1"/>
          <p:nvPr/>
        </p:nvSpPr>
        <p:spPr>
          <a:xfrm>
            <a:off x="416560" y="621450"/>
            <a:ext cx="5518768" cy="830997"/>
          </a:xfrm>
          <a:prstGeom prst="rect">
            <a:avLst/>
          </a:prstGeom>
          <a:noFill/>
        </p:spPr>
        <p:txBody>
          <a:bodyPr wrap="square" rtlCol="0">
            <a:spAutoFit/>
          </a:bodyPr>
          <a:lstStyle/>
          <a:p>
            <a:pPr marL="285750" indent="-285750">
              <a:buFont typeface="Wingdings" pitchFamily="2" charset="2"/>
              <a:buChar char="Ø"/>
            </a:pPr>
            <a:r>
              <a:rPr lang="es-ES" sz="2400" dirty="0" smtClean="0"/>
              <a:t>Implementar  </a:t>
            </a:r>
            <a:r>
              <a:rPr lang="es-ES" sz="2400" dirty="0"/>
              <a:t>tanques de tormenta conjuntamente con colectores de </a:t>
            </a:r>
            <a:r>
              <a:rPr lang="es-ES" sz="2400" dirty="0" smtClean="0"/>
              <a:t>alivio</a:t>
            </a:r>
            <a:endParaRPr lang="es-ES" sz="2400" dirty="0"/>
          </a:p>
        </p:txBody>
      </p:sp>
      <p:sp>
        <p:nvSpPr>
          <p:cNvPr id="10" name="CuadroTexto 9">
            <a:extLst>
              <a:ext uri="{FF2B5EF4-FFF2-40B4-BE49-F238E27FC236}">
                <a16:creationId xmlns:a16="http://schemas.microsoft.com/office/drawing/2014/main" xmlns="" id="{1B33E03C-5A02-334F-BC1A-7C7385AB5223}"/>
              </a:ext>
            </a:extLst>
          </p:cNvPr>
          <p:cNvSpPr txBox="1"/>
          <p:nvPr/>
        </p:nvSpPr>
        <p:spPr>
          <a:xfrm>
            <a:off x="1562241" y="5952263"/>
            <a:ext cx="2750814" cy="461665"/>
          </a:xfrm>
          <a:prstGeom prst="rect">
            <a:avLst/>
          </a:prstGeom>
          <a:noFill/>
        </p:spPr>
        <p:txBody>
          <a:bodyPr wrap="square" rtlCol="0">
            <a:spAutoFit/>
          </a:bodyPr>
          <a:lstStyle/>
          <a:p>
            <a:pPr algn="ctr"/>
            <a:r>
              <a:rPr lang="es-EC" sz="1200" b="1" dirty="0">
                <a:solidFill>
                  <a:schemeClr val="bg1"/>
                </a:solidFill>
                <a:effectLst/>
                <a:ea typeface="Calibri" panose="020F0502020204030204" pitchFamily="34" charset="0"/>
                <a:cs typeface="Times New Roman" panose="02020603050405020304" pitchFamily="18" charset="0"/>
              </a:rPr>
              <a:t>FIG.26. </a:t>
            </a:r>
            <a:r>
              <a:rPr lang="es-EC" sz="1200" b="1" dirty="0">
                <a:solidFill>
                  <a:schemeClr val="bg1"/>
                </a:solidFill>
                <a:ea typeface="Calibri" panose="020F0502020204030204" pitchFamily="34" charset="0"/>
                <a:cs typeface="Times New Roman" panose="02020603050405020304" pitchFamily="18" charset="0"/>
              </a:rPr>
              <a:t>Esquema de funcionamiento de tanque tormenta</a:t>
            </a:r>
            <a:endParaRPr lang="es-EC" sz="1200" b="1" dirty="0">
              <a:solidFill>
                <a:schemeClr val="bg1"/>
              </a:solidFill>
              <a:effectLst/>
              <a:ea typeface="Calibri" panose="020F0502020204030204" pitchFamily="34" charset="0"/>
              <a:cs typeface="Times New Roman" panose="02020603050405020304" pitchFamily="18" charset="0"/>
            </a:endParaRPr>
          </a:p>
        </p:txBody>
      </p:sp>
      <p:pic>
        <p:nvPicPr>
          <p:cNvPr id="4" name="3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35" y="2545357"/>
            <a:ext cx="5758608" cy="3194228"/>
          </a:xfrm>
          <a:prstGeom prst="rect">
            <a:avLst/>
          </a:prstGeom>
        </p:spPr>
      </p:pic>
      <p:sp>
        <p:nvSpPr>
          <p:cNvPr id="17" name="CuadroTexto 9">
            <a:extLst>
              <a:ext uri="{FF2B5EF4-FFF2-40B4-BE49-F238E27FC236}">
                <a16:creationId xmlns:a16="http://schemas.microsoft.com/office/drawing/2014/main" xmlns="" id="{1B33E03C-5A02-334F-BC1A-7C7385AB5223}"/>
              </a:ext>
            </a:extLst>
          </p:cNvPr>
          <p:cNvSpPr txBox="1"/>
          <p:nvPr/>
        </p:nvSpPr>
        <p:spPr>
          <a:xfrm>
            <a:off x="6311786" y="2865622"/>
            <a:ext cx="5769621" cy="276999"/>
          </a:xfrm>
          <a:prstGeom prst="rect">
            <a:avLst/>
          </a:prstGeom>
          <a:noFill/>
        </p:spPr>
        <p:txBody>
          <a:bodyPr wrap="square" rtlCol="0">
            <a:spAutoFit/>
          </a:bodyPr>
          <a:lstStyle/>
          <a:p>
            <a:pPr algn="ctr"/>
            <a:r>
              <a:rPr lang="es-ES" sz="1200" dirty="0">
                <a:solidFill>
                  <a:schemeClr val="bg1"/>
                </a:solidFill>
              </a:rPr>
              <a:t>FIG. 27. Tanque tormenta</a:t>
            </a:r>
          </a:p>
        </p:txBody>
      </p:sp>
      <p:sp>
        <p:nvSpPr>
          <p:cNvPr id="18" name="CuadroTexto 9">
            <a:extLst>
              <a:ext uri="{FF2B5EF4-FFF2-40B4-BE49-F238E27FC236}">
                <a16:creationId xmlns:a16="http://schemas.microsoft.com/office/drawing/2014/main" xmlns="" id="{1B33E03C-5A02-334F-BC1A-7C7385AB5223}"/>
              </a:ext>
            </a:extLst>
          </p:cNvPr>
          <p:cNvSpPr txBox="1"/>
          <p:nvPr/>
        </p:nvSpPr>
        <p:spPr>
          <a:xfrm>
            <a:off x="7955613" y="5739585"/>
            <a:ext cx="2481968" cy="276999"/>
          </a:xfrm>
          <a:prstGeom prst="rect">
            <a:avLst/>
          </a:prstGeom>
          <a:noFill/>
        </p:spPr>
        <p:txBody>
          <a:bodyPr wrap="square" rtlCol="0">
            <a:spAutoFit/>
          </a:bodyPr>
          <a:lstStyle/>
          <a:p>
            <a:pPr algn="ctr"/>
            <a:r>
              <a:rPr lang="es-ES" sz="1200" dirty="0">
                <a:solidFill>
                  <a:schemeClr val="bg1"/>
                </a:solidFill>
              </a:rPr>
              <a:t>FIG. 28. Tanque tormenta</a:t>
            </a:r>
          </a:p>
        </p:txBody>
      </p:sp>
      <p:pic>
        <p:nvPicPr>
          <p:cNvPr id="19" name="18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3864" y="3340994"/>
            <a:ext cx="4321170" cy="2369319"/>
          </a:xfrm>
          <a:prstGeom prst="rect">
            <a:avLst/>
          </a:prstGeom>
        </p:spPr>
      </p:pic>
      <p:pic>
        <p:nvPicPr>
          <p:cNvPr id="20" name="1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9082" y="165839"/>
            <a:ext cx="3595030" cy="2699783"/>
          </a:xfrm>
          <a:prstGeom prst="rect">
            <a:avLst/>
          </a:prstGeom>
        </p:spPr>
      </p:pic>
    </p:spTree>
    <p:extLst>
      <p:ext uri="{BB962C8B-B14F-4D97-AF65-F5344CB8AC3E}">
        <p14:creationId xmlns:p14="http://schemas.microsoft.com/office/powerpoint/2010/main" val="13361018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151" y="482110"/>
            <a:ext cx="11562317" cy="5967699"/>
          </a:xfrm>
          <a:prstGeom prst="rect">
            <a:avLst/>
          </a:prstGeom>
        </p:spPr>
      </p:pic>
      <p:sp>
        <p:nvSpPr>
          <p:cNvPr id="6" name="CuadroTexto 5">
            <a:extLst>
              <a:ext uri="{FF2B5EF4-FFF2-40B4-BE49-F238E27FC236}">
                <a16:creationId xmlns:a16="http://schemas.microsoft.com/office/drawing/2014/main" xmlns="" id="{45926F7A-28CF-C84E-A733-B0C36B069DC9}"/>
              </a:ext>
            </a:extLst>
          </p:cNvPr>
          <p:cNvSpPr txBox="1"/>
          <p:nvPr/>
        </p:nvSpPr>
        <p:spPr>
          <a:xfrm>
            <a:off x="1503739" y="2520533"/>
            <a:ext cx="9033139" cy="861774"/>
          </a:xfrm>
          <a:prstGeom prst="rect">
            <a:avLst/>
          </a:prstGeom>
          <a:noFill/>
        </p:spPr>
        <p:txBody>
          <a:bodyPr wrap="square" rtlCol="0">
            <a:spAutoFit/>
          </a:bodyPr>
          <a:lstStyle/>
          <a:p>
            <a:pPr algn="ctr"/>
            <a:r>
              <a:rPr lang="es-EC" sz="5000" b="1" dirty="0" smtClean="0">
                <a:solidFill>
                  <a:schemeClr val="bg1"/>
                </a:solidFill>
              </a:rPr>
              <a:t> 6. MARCO </a:t>
            </a:r>
            <a:r>
              <a:rPr lang="es-EC" sz="5000" b="1" dirty="0">
                <a:solidFill>
                  <a:schemeClr val="bg1"/>
                </a:solidFill>
              </a:rPr>
              <a:t>LEGAL</a:t>
            </a:r>
          </a:p>
        </p:txBody>
      </p:sp>
      <p:pic>
        <p:nvPicPr>
          <p:cNvPr id="4" name="Imagen 3">
            <a:extLst>
              <a:ext uri="{FF2B5EF4-FFF2-40B4-BE49-F238E27FC236}">
                <a16:creationId xmlns:a16="http://schemas.microsoft.com/office/drawing/2014/main" xmlns="" id="{5A62BEA1-7C28-D044-A3DE-0445B65B7BAB}"/>
              </a:ext>
            </a:extLst>
          </p:cNvPr>
          <p:cNvPicPr>
            <a:picLocks noChangeAspect="1"/>
          </p:cNvPicPr>
          <p:nvPr/>
        </p:nvPicPr>
        <p:blipFill rotWithShape="1">
          <a:blip r:embed="rId3"/>
          <a:srcRect t="38974" r="48669" b="31368"/>
          <a:stretch/>
        </p:blipFill>
        <p:spPr>
          <a:xfrm>
            <a:off x="4245025" y="404600"/>
            <a:ext cx="3086386" cy="1003413"/>
          </a:xfrm>
          <a:prstGeom prst="rect">
            <a:avLst/>
          </a:prstGeom>
          <a:solidFill>
            <a:schemeClr val="accent1">
              <a:alpha val="3000"/>
            </a:schemeClr>
          </a:solidFill>
        </p:spPr>
      </p:pic>
    </p:spTree>
    <p:extLst>
      <p:ext uri="{BB962C8B-B14F-4D97-AF65-F5344CB8AC3E}">
        <p14:creationId xmlns:p14="http://schemas.microsoft.com/office/powerpoint/2010/main" val="25734553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7">
            <a:extLst>
              <a:ext uri="{FF2B5EF4-FFF2-40B4-BE49-F238E27FC236}">
                <a16:creationId xmlns:a16="http://schemas.microsoft.com/office/drawing/2014/main" xmlns="" id="{B60BFE79-9EBA-4095-98D1-83E818C10ACC}"/>
              </a:ext>
            </a:extLst>
          </p:cNvPr>
          <p:cNvSpPr txBox="1">
            <a:spLocks/>
          </p:cNvSpPr>
          <p:nvPr/>
        </p:nvSpPr>
        <p:spPr>
          <a:xfrm>
            <a:off x="2524728" y="517376"/>
            <a:ext cx="7296776" cy="61058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2800" b="1" dirty="0" smtClean="0">
                <a:solidFill>
                  <a:schemeClr val="tx2"/>
                </a:solidFill>
              </a:rPr>
              <a:t>CONSTITUCIÓN DE LA REPÚBLICA DEL ECUADOR</a:t>
            </a:r>
            <a:r>
              <a:rPr lang="es-EC" sz="2400" b="1" dirty="0">
                <a:solidFill>
                  <a:schemeClr val="tx2"/>
                </a:solidFill>
              </a:rPr>
              <a:t/>
            </a:r>
            <a:br>
              <a:rPr lang="es-EC" sz="2400" b="1" dirty="0">
                <a:solidFill>
                  <a:schemeClr val="tx2"/>
                </a:solidFill>
              </a:rPr>
            </a:br>
            <a:r>
              <a:rPr lang="es-EC" sz="2400" b="1" dirty="0">
                <a:solidFill>
                  <a:schemeClr val="tx2"/>
                </a:solidFill>
              </a:rPr>
              <a:t> </a:t>
            </a:r>
            <a:endParaRPr lang="es-ES" sz="2400" b="1" dirty="0">
              <a:solidFill>
                <a:schemeClr val="tx2"/>
              </a:solidFill>
            </a:endParaRPr>
          </a:p>
        </p:txBody>
      </p:sp>
      <p:sp>
        <p:nvSpPr>
          <p:cNvPr id="5" name="Marcador de contenido 8">
            <a:extLst>
              <a:ext uri="{FF2B5EF4-FFF2-40B4-BE49-F238E27FC236}">
                <a16:creationId xmlns:a16="http://schemas.microsoft.com/office/drawing/2014/main" xmlns="" id="{191B712C-BF13-4711-9BCF-2823D075A727}"/>
              </a:ext>
            </a:extLst>
          </p:cNvPr>
          <p:cNvSpPr txBox="1">
            <a:spLocks/>
          </p:cNvSpPr>
          <p:nvPr/>
        </p:nvSpPr>
        <p:spPr>
          <a:xfrm>
            <a:off x="298078" y="902207"/>
            <a:ext cx="11595841" cy="28407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C" sz="2000" b="1" dirty="0"/>
              <a:t>Art. 66 </a:t>
            </a:r>
            <a:r>
              <a:rPr lang="es-EC" sz="2000" dirty="0"/>
              <a:t>Reconoce y garantiza a las personas, entre otros, el derecho al agua potable y </a:t>
            </a:r>
            <a:r>
              <a:rPr lang="es-EC" sz="2000" b="1" dirty="0"/>
              <a:t>saneamiento ambiental.</a:t>
            </a:r>
          </a:p>
          <a:p>
            <a:pPr marL="0" indent="0" algn="just">
              <a:buNone/>
            </a:pPr>
            <a:r>
              <a:rPr lang="es-EC" sz="2000" b="1" dirty="0"/>
              <a:t>Art 264 </a:t>
            </a:r>
            <a:r>
              <a:rPr lang="es-EC" sz="2000" dirty="0"/>
              <a:t>Determina que los gobiernos municipales tienen competencias para: </a:t>
            </a:r>
            <a:r>
              <a:rPr lang="es-EC" sz="2000" i="1" dirty="0"/>
              <a:t>4. Prestar los servicios públicos de agua potable, alcantarillado, depuración de aguas residuales (…), actividades de </a:t>
            </a:r>
            <a:r>
              <a:rPr lang="es-EC" sz="2000" b="1" i="1" dirty="0"/>
              <a:t>saneamiento ambiental </a:t>
            </a:r>
            <a:r>
              <a:rPr lang="es-EC" sz="2000" dirty="0"/>
              <a:t>y aquellos que establezca la ley</a:t>
            </a:r>
            <a:r>
              <a:rPr lang="es-EC" sz="2000" i="1" dirty="0"/>
              <a:t>. 5. Crear, modificar o suprimir mediante ordenanzas tasas y contribuciones especiales.(…). </a:t>
            </a:r>
            <a:endParaRPr lang="es-EC" sz="2000" dirty="0"/>
          </a:p>
          <a:p>
            <a:pPr marL="0" indent="0" algn="just">
              <a:buNone/>
            </a:pPr>
            <a:r>
              <a:rPr lang="es-EC" sz="2000" b="1" dirty="0"/>
              <a:t>Art. 314 </a:t>
            </a:r>
            <a:r>
              <a:rPr lang="es-EC" sz="2000" dirty="0"/>
              <a:t>El</a:t>
            </a:r>
            <a:r>
              <a:rPr lang="es-EC" sz="2000" b="1" dirty="0"/>
              <a:t> </a:t>
            </a:r>
            <a:r>
              <a:rPr lang="es-EC" sz="2000" dirty="0"/>
              <a:t>Estado tiene la responsabilidad de la provisión de los servicios públicos de agua potable y </a:t>
            </a:r>
            <a:r>
              <a:rPr lang="es-EC" sz="2000" b="1" dirty="0" smtClean="0"/>
              <a:t>saneamiento</a:t>
            </a:r>
            <a:r>
              <a:rPr lang="es-EC" sz="2000" dirty="0" smtClean="0"/>
              <a:t>….</a:t>
            </a:r>
            <a:endParaRPr lang="es-EC" sz="2000" i="1" dirty="0"/>
          </a:p>
        </p:txBody>
      </p:sp>
      <p:sp>
        <p:nvSpPr>
          <p:cNvPr id="6" name="Título 1">
            <a:extLst>
              <a:ext uri="{FF2B5EF4-FFF2-40B4-BE49-F238E27FC236}">
                <a16:creationId xmlns:a16="http://schemas.microsoft.com/office/drawing/2014/main" xmlns="" id="{41ED61C3-39F2-44C1-B05C-8A1CE0331E40}"/>
              </a:ext>
            </a:extLst>
          </p:cNvPr>
          <p:cNvSpPr txBox="1">
            <a:spLocks/>
          </p:cNvSpPr>
          <p:nvPr/>
        </p:nvSpPr>
        <p:spPr>
          <a:xfrm>
            <a:off x="209062" y="4309005"/>
            <a:ext cx="4561607" cy="7397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2400" b="1" dirty="0">
                <a:solidFill>
                  <a:schemeClr val="tx2"/>
                </a:solidFill>
              </a:rPr>
              <a:t>Ley Orgánica de Recursos Hídricos, Usos y Aprovechamiento del Agua (LORHUA)</a:t>
            </a:r>
            <a:endParaRPr lang="es-ES" sz="2400" b="1" dirty="0">
              <a:solidFill>
                <a:schemeClr val="tx2"/>
              </a:solidFill>
            </a:endParaRPr>
          </a:p>
        </p:txBody>
      </p:sp>
      <p:sp>
        <p:nvSpPr>
          <p:cNvPr id="7" name="Marcador de contenido 2">
            <a:extLst>
              <a:ext uri="{FF2B5EF4-FFF2-40B4-BE49-F238E27FC236}">
                <a16:creationId xmlns:a16="http://schemas.microsoft.com/office/drawing/2014/main" xmlns="" id="{D5890E08-FF45-4449-A9B4-732B83815A89}"/>
              </a:ext>
            </a:extLst>
          </p:cNvPr>
          <p:cNvSpPr txBox="1">
            <a:spLocks/>
          </p:cNvSpPr>
          <p:nvPr/>
        </p:nvSpPr>
        <p:spPr>
          <a:xfrm>
            <a:off x="5218929" y="3352489"/>
            <a:ext cx="6468480" cy="258470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000" b="1" dirty="0"/>
              <a:t>Art. </a:t>
            </a:r>
            <a:r>
              <a:rPr lang="es-EC" sz="2000" b="1" dirty="0"/>
              <a:t>37</a:t>
            </a:r>
            <a:r>
              <a:rPr lang="es-EC" sz="2000" dirty="0"/>
              <a:t> </a:t>
            </a:r>
          </a:p>
          <a:p>
            <a:pPr marL="0" indent="0" algn="just">
              <a:buFont typeface="Arial" panose="020B0604020202020204" pitchFamily="34" charset="0"/>
              <a:buNone/>
            </a:pPr>
            <a:r>
              <a:rPr lang="es-EC" sz="2000" dirty="0"/>
              <a:t>Determina que el saneamiento ambiental </a:t>
            </a:r>
            <a:r>
              <a:rPr lang="es-EC" sz="2000" dirty="0" smtClean="0"/>
              <a:t>comprende:</a:t>
            </a:r>
          </a:p>
          <a:p>
            <a:pPr marL="457200" indent="-457200" algn="just">
              <a:buAutoNum type="arabicPeriod"/>
            </a:pPr>
            <a:r>
              <a:rPr lang="es-EC" sz="2000" b="1" dirty="0" smtClean="0"/>
              <a:t>Alcantarillado </a:t>
            </a:r>
            <a:r>
              <a:rPr lang="es-EC" sz="2000" b="1" dirty="0"/>
              <a:t>sanitario</a:t>
            </a:r>
            <a:r>
              <a:rPr lang="es-EC" sz="2000" dirty="0" smtClean="0"/>
              <a:t> </a:t>
            </a:r>
          </a:p>
          <a:p>
            <a:pPr marL="457200" indent="-457200" algn="just">
              <a:buAutoNum type="arabicPeriod"/>
            </a:pPr>
            <a:r>
              <a:rPr lang="es-ES" sz="2000" b="1" dirty="0" smtClean="0"/>
              <a:t>Al</a:t>
            </a:r>
            <a:r>
              <a:rPr lang="es-EC" sz="2000" b="1" dirty="0" err="1" smtClean="0"/>
              <a:t>cantarillado</a:t>
            </a:r>
            <a:r>
              <a:rPr lang="es-EC" sz="2000" b="1" dirty="0" smtClean="0"/>
              <a:t> pluvial </a:t>
            </a:r>
          </a:p>
          <a:p>
            <a:pPr marL="0" indent="0" algn="just">
              <a:buNone/>
            </a:pPr>
            <a:r>
              <a:rPr lang="es-EC" sz="2000" dirty="0" smtClean="0"/>
              <a:t>El alcantarillado pluvial</a:t>
            </a:r>
            <a:r>
              <a:rPr lang="es-EC" sz="2000" dirty="0"/>
              <a:t> </a:t>
            </a:r>
            <a:r>
              <a:rPr lang="es-EC" sz="2000" dirty="0" smtClean="0"/>
              <a:t>y el sanitario, </a:t>
            </a:r>
            <a:r>
              <a:rPr lang="es-EC" sz="2000" b="1" dirty="0" smtClean="0"/>
              <a:t>constituyen sistemas independientes</a:t>
            </a:r>
            <a:r>
              <a:rPr lang="es-EC" sz="2000" dirty="0" smtClean="0"/>
              <a:t> </a:t>
            </a:r>
            <a:r>
              <a:rPr lang="es-EC" sz="2000" dirty="0"/>
              <a:t>sin interconexión </a:t>
            </a:r>
            <a:r>
              <a:rPr lang="es-EC" sz="2000" dirty="0" smtClean="0"/>
              <a:t>posible, </a:t>
            </a:r>
            <a:r>
              <a:rPr lang="es-EC" sz="2000" b="1" dirty="0" smtClean="0"/>
              <a:t>los GAD municipales </a:t>
            </a:r>
            <a:r>
              <a:rPr lang="es-EC" sz="2000" b="1" dirty="0"/>
              <a:t>exigirán la implementación de estos sistemas en la infraestructura urbanística</a:t>
            </a:r>
            <a:r>
              <a:rPr lang="es-EC" sz="2000" dirty="0"/>
              <a:t>.</a:t>
            </a:r>
          </a:p>
          <a:p>
            <a:pPr marL="0" indent="0" algn="just">
              <a:buFont typeface="Arial" panose="020B0604020202020204" pitchFamily="34" charset="0"/>
              <a:buNone/>
            </a:pPr>
            <a:endParaRPr lang="es-EC" sz="2000" dirty="0"/>
          </a:p>
        </p:txBody>
      </p:sp>
      <p:sp>
        <p:nvSpPr>
          <p:cNvPr id="2" name="Abrir corchete 1">
            <a:extLst>
              <a:ext uri="{FF2B5EF4-FFF2-40B4-BE49-F238E27FC236}">
                <a16:creationId xmlns:a16="http://schemas.microsoft.com/office/drawing/2014/main" xmlns="" id="{BBC70685-45D1-474B-8300-73475266C306}"/>
              </a:ext>
            </a:extLst>
          </p:cNvPr>
          <p:cNvSpPr/>
          <p:nvPr/>
        </p:nvSpPr>
        <p:spPr>
          <a:xfrm>
            <a:off x="4770669" y="3098454"/>
            <a:ext cx="241750" cy="3107474"/>
          </a:xfrm>
          <a:prstGeom prst="leftBracket">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Tree>
    <p:extLst>
      <p:ext uri="{BB962C8B-B14F-4D97-AF65-F5344CB8AC3E}">
        <p14:creationId xmlns:p14="http://schemas.microsoft.com/office/powerpoint/2010/main" val="2191848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477AE2B-7A1D-46BB-A138-FD7883893ADE}"/>
              </a:ext>
            </a:extLst>
          </p:cNvPr>
          <p:cNvSpPr>
            <a:spLocks noGrp="1"/>
          </p:cNvSpPr>
          <p:nvPr>
            <p:ph type="title"/>
          </p:nvPr>
        </p:nvSpPr>
        <p:spPr>
          <a:xfrm>
            <a:off x="913149" y="221580"/>
            <a:ext cx="10364451" cy="742069"/>
          </a:xfrm>
        </p:spPr>
        <p:txBody>
          <a:bodyPr>
            <a:noAutofit/>
          </a:bodyPr>
          <a:lstStyle/>
          <a:p>
            <a:pPr algn="ctr"/>
            <a:r>
              <a:rPr lang="es-EC" sz="2400" b="1" dirty="0">
                <a:solidFill>
                  <a:schemeClr val="tx2"/>
                </a:solidFill>
              </a:rPr>
              <a:t>Sentencia Corte Constitucional del Ecuador </a:t>
            </a:r>
            <a:br>
              <a:rPr lang="es-EC" sz="2400" b="1" dirty="0">
                <a:solidFill>
                  <a:schemeClr val="tx2"/>
                </a:solidFill>
              </a:rPr>
            </a:br>
            <a:r>
              <a:rPr lang="es-EC" sz="2400" b="1" dirty="0">
                <a:solidFill>
                  <a:schemeClr val="tx2"/>
                </a:solidFill>
              </a:rPr>
              <a:t>Causa 2167-21-EP/22 de 19 de enero de </a:t>
            </a:r>
            <a:r>
              <a:rPr lang="es-EC" sz="2400" b="1" dirty="0" smtClean="0">
                <a:solidFill>
                  <a:schemeClr val="tx2"/>
                </a:solidFill>
              </a:rPr>
              <a:t>2022 -  CASO RÍO MONJAS</a:t>
            </a:r>
            <a:endParaRPr lang="es-ES" sz="2400" b="1" dirty="0">
              <a:solidFill>
                <a:schemeClr val="tx2"/>
              </a:solidFill>
            </a:endParaRPr>
          </a:p>
        </p:txBody>
      </p:sp>
      <p:sp>
        <p:nvSpPr>
          <p:cNvPr id="5" name="Marcador de contenido 2">
            <a:extLst>
              <a:ext uri="{FF2B5EF4-FFF2-40B4-BE49-F238E27FC236}">
                <a16:creationId xmlns:a16="http://schemas.microsoft.com/office/drawing/2014/main" xmlns="" id="{05857444-AE68-4FC3-8C67-F6C793111A01}"/>
              </a:ext>
            </a:extLst>
          </p:cNvPr>
          <p:cNvSpPr txBox="1">
            <a:spLocks/>
          </p:cNvSpPr>
          <p:nvPr/>
        </p:nvSpPr>
        <p:spPr>
          <a:xfrm>
            <a:off x="219456" y="1305025"/>
            <a:ext cx="11753088" cy="56931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S" sz="2000" dirty="0"/>
              <a:t>La Corte Constitucional dentro de la causa resolvió</a:t>
            </a:r>
            <a:r>
              <a:rPr lang="es-ES" sz="2000" dirty="0" smtClean="0"/>
              <a:t>:</a:t>
            </a:r>
          </a:p>
          <a:p>
            <a:pPr marL="0" indent="0" algn="just">
              <a:buFont typeface="Arial" panose="020B0604020202020204" pitchFamily="34" charset="0"/>
              <a:buNone/>
            </a:pPr>
            <a:endParaRPr lang="es-ES" sz="2000" dirty="0"/>
          </a:p>
          <a:p>
            <a:pPr algn="just"/>
            <a:r>
              <a:rPr lang="es-EC" sz="2000" dirty="0"/>
              <a:t>Declarar que el </a:t>
            </a:r>
            <a:r>
              <a:rPr lang="es-EC" sz="2000" dirty="0" smtClean="0"/>
              <a:t>MDMQ </a:t>
            </a:r>
            <a:r>
              <a:rPr lang="es-EC" sz="2000" dirty="0"/>
              <a:t>vulneró el derecho de las personas que viven a lo largo de la cuenca del río Monjas, así como a los habitantes de la ciudad de Quito, a vivir en un medio ambiente sano y ecológicamente equilibrado </a:t>
            </a:r>
            <a:r>
              <a:rPr lang="es-EC" sz="2000" b="1" dirty="0"/>
              <a:t>en conexión con el derecho al agua, al desarrollo sostenible y a la </a:t>
            </a:r>
            <a:r>
              <a:rPr lang="es-EC" sz="2000" b="1" dirty="0" smtClean="0"/>
              <a:t>ciudad..</a:t>
            </a:r>
            <a:r>
              <a:rPr lang="es-EC" sz="2000" dirty="0" smtClean="0"/>
              <a:t>.</a:t>
            </a:r>
            <a:endParaRPr lang="es-ES" sz="2000" dirty="0"/>
          </a:p>
          <a:p>
            <a:pPr algn="just"/>
            <a:r>
              <a:rPr lang="es-EC" sz="2000" dirty="0"/>
              <a:t> Declarar que el río Monjas es sujeto de derechos reconocidos a la naturaleza </a:t>
            </a:r>
            <a:r>
              <a:rPr lang="es-EC" sz="2000" dirty="0" smtClean="0"/>
              <a:t>y debe </a:t>
            </a:r>
            <a:r>
              <a:rPr lang="es-EC" sz="2000" dirty="0"/>
              <a:t>ser respetado integralmente en su existencia y el mantenimiento y regeneración de sus ciclos vitales, estructura, funciones y procesos evolutivos.</a:t>
            </a:r>
            <a:endParaRPr lang="es-ES" sz="2000" dirty="0"/>
          </a:p>
          <a:p>
            <a:pPr algn="just"/>
            <a:r>
              <a:rPr lang="es-ES" sz="2000" dirty="0" smtClean="0"/>
              <a:t>Emite directrices </a:t>
            </a:r>
            <a:r>
              <a:rPr lang="es-ES" sz="2000" dirty="0"/>
              <a:t>para el Plan complementario del río </a:t>
            </a:r>
            <a:r>
              <a:rPr lang="es-ES" sz="2000" dirty="0" smtClean="0"/>
              <a:t>Monjas, tales como</a:t>
            </a:r>
            <a:r>
              <a:rPr lang="es-ES" sz="2000" i="1" dirty="0" smtClean="0"/>
              <a:t>:</a:t>
            </a:r>
            <a:r>
              <a:rPr lang="es-EC" sz="2000" i="1" dirty="0" smtClean="0"/>
              <a:t> </a:t>
            </a:r>
            <a:r>
              <a:rPr lang="es-EC" sz="2000" i="1" dirty="0"/>
              <a:t>“</a:t>
            </a:r>
            <a:r>
              <a:rPr lang="es-ES" sz="2000" i="1" dirty="0"/>
              <a:t>La instalación y construcción de drenajes separados o diferenciados en la cuenca del río Monjas, en los lugares que aún no se han construido con alcantarillado combinado, para que lleven por separado las aguas servidas y las aguas pluviales, a cargo de la EPMAPS</a:t>
            </a:r>
            <a:r>
              <a:rPr lang="es-ES" sz="2000" i="1" dirty="0" smtClean="0"/>
              <a:t>.”</a:t>
            </a:r>
            <a:endParaRPr lang="es-ES" sz="2000" dirty="0"/>
          </a:p>
        </p:txBody>
      </p:sp>
    </p:spTree>
    <p:extLst>
      <p:ext uri="{BB962C8B-B14F-4D97-AF65-F5344CB8AC3E}">
        <p14:creationId xmlns:p14="http://schemas.microsoft.com/office/powerpoint/2010/main" val="8971785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151" y="482110"/>
            <a:ext cx="11562317" cy="5967699"/>
          </a:xfrm>
          <a:prstGeom prst="rect">
            <a:avLst/>
          </a:prstGeom>
        </p:spPr>
      </p:pic>
      <p:pic>
        <p:nvPicPr>
          <p:cNvPr id="5" name="Imagen 4">
            <a:extLst>
              <a:ext uri="{FF2B5EF4-FFF2-40B4-BE49-F238E27FC236}">
                <a16:creationId xmlns:a16="http://schemas.microsoft.com/office/drawing/2014/main" xmlns="" id="{5A62BEA1-7C28-D044-A3DE-0445B65B7BAB}"/>
              </a:ext>
            </a:extLst>
          </p:cNvPr>
          <p:cNvPicPr>
            <a:picLocks noChangeAspect="1"/>
          </p:cNvPicPr>
          <p:nvPr/>
        </p:nvPicPr>
        <p:blipFill rotWithShape="1">
          <a:blip r:embed="rId3"/>
          <a:srcRect t="38974" r="48669" b="31368"/>
          <a:stretch/>
        </p:blipFill>
        <p:spPr>
          <a:xfrm>
            <a:off x="4245025" y="404600"/>
            <a:ext cx="3086386" cy="1003413"/>
          </a:xfrm>
          <a:prstGeom prst="rect">
            <a:avLst/>
          </a:prstGeom>
          <a:solidFill>
            <a:schemeClr val="accent1">
              <a:alpha val="3000"/>
            </a:schemeClr>
          </a:solidFill>
        </p:spPr>
      </p:pic>
      <p:sp>
        <p:nvSpPr>
          <p:cNvPr id="7" name="CuadroTexto 6">
            <a:extLst>
              <a:ext uri="{FF2B5EF4-FFF2-40B4-BE49-F238E27FC236}">
                <a16:creationId xmlns:a16="http://schemas.microsoft.com/office/drawing/2014/main" xmlns="" id="{45926F7A-28CF-C84E-A733-B0C36B069DC9}"/>
              </a:ext>
            </a:extLst>
          </p:cNvPr>
          <p:cNvSpPr txBox="1"/>
          <p:nvPr/>
        </p:nvSpPr>
        <p:spPr>
          <a:xfrm>
            <a:off x="1627164" y="2080855"/>
            <a:ext cx="9033139" cy="1877437"/>
          </a:xfrm>
          <a:prstGeom prst="rect">
            <a:avLst/>
          </a:prstGeom>
          <a:noFill/>
        </p:spPr>
        <p:txBody>
          <a:bodyPr wrap="square" rtlCol="0">
            <a:spAutoFit/>
          </a:bodyPr>
          <a:lstStyle/>
          <a:p>
            <a:pPr marL="514350" indent="-514350" algn="ctr">
              <a:buAutoNum type="arabicPeriod"/>
            </a:pPr>
            <a:endParaRPr lang="es-EC" sz="4400" b="1" dirty="0" smtClean="0">
              <a:solidFill>
                <a:schemeClr val="bg1"/>
              </a:solidFill>
              <a:cs typeface="Arial" panose="020B0604020202020204" pitchFamily="34" charset="0"/>
            </a:endParaRPr>
          </a:p>
          <a:p>
            <a:pPr algn="ctr"/>
            <a:r>
              <a:rPr lang="es-EC" sz="4400" b="1" dirty="0" smtClean="0">
                <a:solidFill>
                  <a:schemeClr val="bg1"/>
                </a:solidFill>
                <a:cs typeface="Arial" panose="020B0604020202020204" pitchFamily="34" charset="0"/>
              </a:rPr>
              <a:t>1. CAMBIO CLIMÁTICO</a:t>
            </a:r>
            <a:endParaRPr lang="es-EC" sz="4400" dirty="0">
              <a:solidFill>
                <a:schemeClr val="bg1"/>
              </a:solidFill>
            </a:endParaRPr>
          </a:p>
          <a:p>
            <a:pPr algn="ctr"/>
            <a:endParaRPr lang="es-EC" sz="2800" dirty="0"/>
          </a:p>
        </p:txBody>
      </p:sp>
    </p:spTree>
    <p:extLst>
      <p:ext uri="{BB962C8B-B14F-4D97-AF65-F5344CB8AC3E}">
        <p14:creationId xmlns:p14="http://schemas.microsoft.com/office/powerpoint/2010/main" val="38532323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A477AE2B-7A1D-46BB-A138-FD7883893ADE}"/>
              </a:ext>
            </a:extLst>
          </p:cNvPr>
          <p:cNvSpPr>
            <a:spLocks noGrp="1"/>
          </p:cNvSpPr>
          <p:nvPr>
            <p:ph type="title"/>
          </p:nvPr>
        </p:nvSpPr>
        <p:spPr>
          <a:xfrm>
            <a:off x="913149" y="221580"/>
            <a:ext cx="10364451" cy="742069"/>
          </a:xfrm>
        </p:spPr>
        <p:txBody>
          <a:bodyPr>
            <a:noAutofit/>
          </a:bodyPr>
          <a:lstStyle/>
          <a:p>
            <a:pPr algn="ctr"/>
            <a:r>
              <a:rPr lang="es-EC" sz="2400" b="1" dirty="0">
                <a:solidFill>
                  <a:schemeClr val="tx2"/>
                </a:solidFill>
              </a:rPr>
              <a:t>Sentencia Corte Constitucional del Ecuador </a:t>
            </a:r>
            <a:br>
              <a:rPr lang="es-EC" sz="2400" b="1" dirty="0">
                <a:solidFill>
                  <a:schemeClr val="tx2"/>
                </a:solidFill>
              </a:rPr>
            </a:br>
            <a:r>
              <a:rPr lang="es-EC" sz="2400" b="1" dirty="0">
                <a:solidFill>
                  <a:schemeClr val="tx2"/>
                </a:solidFill>
              </a:rPr>
              <a:t>Causa 2167-21-EP/22 de 19 de enero de </a:t>
            </a:r>
            <a:r>
              <a:rPr lang="es-EC" sz="2400" b="1" dirty="0" smtClean="0">
                <a:solidFill>
                  <a:schemeClr val="tx2"/>
                </a:solidFill>
              </a:rPr>
              <a:t>2022 -  CASO RÍO MONJAS</a:t>
            </a:r>
            <a:endParaRPr lang="es-ES" sz="2400" b="1" dirty="0">
              <a:solidFill>
                <a:schemeClr val="tx2"/>
              </a:solidFill>
            </a:endParaRPr>
          </a:p>
        </p:txBody>
      </p:sp>
      <p:sp>
        <p:nvSpPr>
          <p:cNvPr id="5" name="Marcador de contenido 2">
            <a:extLst>
              <a:ext uri="{FF2B5EF4-FFF2-40B4-BE49-F238E27FC236}">
                <a16:creationId xmlns:a16="http://schemas.microsoft.com/office/drawing/2014/main" xmlns="" id="{05857444-AE68-4FC3-8C67-F6C793111A01}"/>
              </a:ext>
            </a:extLst>
          </p:cNvPr>
          <p:cNvSpPr txBox="1">
            <a:spLocks/>
          </p:cNvSpPr>
          <p:nvPr/>
        </p:nvSpPr>
        <p:spPr>
          <a:xfrm>
            <a:off x="218830" y="963649"/>
            <a:ext cx="11753088" cy="56931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s-ES" sz="2000" i="1" dirty="0"/>
          </a:p>
          <a:p>
            <a:pPr algn="just"/>
            <a:r>
              <a:rPr lang="es-ES" sz="2000" dirty="0" smtClean="0"/>
              <a:t>La </a:t>
            </a:r>
            <a:r>
              <a:rPr lang="es-ES" sz="2000" dirty="0"/>
              <a:t>inclusión en el “Plan Maestro de Agua Potable y Alcantarillado” de</a:t>
            </a:r>
            <a:r>
              <a:rPr lang="es-ES" sz="2000" dirty="0" smtClean="0"/>
              <a:t>:</a:t>
            </a:r>
          </a:p>
          <a:p>
            <a:pPr algn="just"/>
            <a:endParaRPr lang="es-ES" sz="2000" dirty="0"/>
          </a:p>
          <a:p>
            <a:pPr marL="971550" lvl="1" indent="-514350" algn="just">
              <a:buAutoNum type="romanLcParenR"/>
            </a:pPr>
            <a:r>
              <a:rPr lang="es-ES" sz="2000" dirty="0" smtClean="0"/>
              <a:t>la </a:t>
            </a:r>
            <a:r>
              <a:rPr lang="es-ES" sz="2000" dirty="0"/>
              <a:t>obligación de transformar progresivamente el actual sistema combinado o mixto de drenaje y alcantarillado en todo el territorio del DMQ en sistemas sanitarios y pluviales individualizados que permitan llevar por redes separadas las aguas servidas y las de lluvia, bajo el concepto de sistemas urbanos de drenaje sostenible (SUDS) y en los sectores en donde el cambio sea técnicamente posible</a:t>
            </a:r>
            <a:r>
              <a:rPr lang="es-ES" sz="2000" dirty="0" smtClean="0"/>
              <a:t>;</a:t>
            </a:r>
          </a:p>
          <a:p>
            <a:pPr marL="971550" lvl="1" indent="-514350" algn="just">
              <a:buAutoNum type="romanLcParenR"/>
            </a:pPr>
            <a:r>
              <a:rPr lang="es-ES" sz="2000" dirty="0" smtClean="0"/>
              <a:t>en </a:t>
            </a:r>
            <a:r>
              <a:rPr lang="es-ES" sz="2000" dirty="0"/>
              <a:t>donde no sea posible la construcción de sistemas de drenajes individualizados, la obligación de diseñar y construir obras para la separación de los sistemas, tales como interceptores y separadores; </a:t>
            </a:r>
            <a:endParaRPr lang="es-ES" sz="2000" dirty="0" smtClean="0"/>
          </a:p>
          <a:p>
            <a:pPr marL="971550" lvl="1" indent="-514350" algn="just">
              <a:buAutoNum type="romanLcParenR"/>
            </a:pPr>
            <a:r>
              <a:rPr lang="es-ES" sz="2000" dirty="0" smtClean="0"/>
              <a:t>la </a:t>
            </a:r>
            <a:r>
              <a:rPr lang="es-ES" sz="2000" dirty="0"/>
              <a:t>prohibición de alcantarillados combinados para las construcciones </a:t>
            </a:r>
            <a:r>
              <a:rPr lang="es-ES" sz="2000" dirty="0" smtClean="0"/>
              <a:t>futuras.178</a:t>
            </a:r>
          </a:p>
          <a:p>
            <a:pPr marL="971550" lvl="1" indent="-514350" algn="just">
              <a:buAutoNum type="romanLcParenR"/>
            </a:pPr>
            <a:endParaRPr lang="es-EC" sz="2000" dirty="0"/>
          </a:p>
          <a:p>
            <a:pPr algn="just"/>
            <a:r>
              <a:rPr lang="es-EC" sz="2000" dirty="0" smtClean="0"/>
              <a:t>Entre </a:t>
            </a:r>
            <a:r>
              <a:rPr lang="es-EC" sz="2000" dirty="0"/>
              <a:t>las medidas de reparación la Corte Constitucional dispone la expedición de una ordenanza “verde-azul”; y </a:t>
            </a:r>
            <a:r>
              <a:rPr lang="es-EC" sz="2000" dirty="0" smtClean="0"/>
              <a:t>determina </a:t>
            </a:r>
            <a:r>
              <a:rPr lang="es-EC" sz="2000" dirty="0"/>
              <a:t>la necesidad de establecer “(…) </a:t>
            </a:r>
            <a:r>
              <a:rPr lang="es-EC" sz="2000" dirty="0" smtClean="0"/>
              <a:t>contribuciones </a:t>
            </a:r>
            <a:r>
              <a:rPr lang="es-EC" sz="2000" dirty="0"/>
              <a:t>especiales de mejoras razonables y proporcionales por el </a:t>
            </a:r>
            <a:r>
              <a:rPr lang="es-EC" sz="2000" b="1" dirty="0"/>
              <a:t>servicio de alcantarillado pluvial</a:t>
            </a:r>
            <a:r>
              <a:rPr lang="es-EC" sz="2000" dirty="0"/>
              <a:t>…”</a:t>
            </a:r>
            <a:endParaRPr lang="es-ES" sz="2000" dirty="0"/>
          </a:p>
          <a:p>
            <a:endParaRPr lang="es-ES" sz="2000" dirty="0"/>
          </a:p>
        </p:txBody>
      </p:sp>
    </p:spTree>
    <p:extLst>
      <p:ext uri="{BB962C8B-B14F-4D97-AF65-F5344CB8AC3E}">
        <p14:creationId xmlns:p14="http://schemas.microsoft.com/office/powerpoint/2010/main" val="1537659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xmlns="" id="{0190F635-21CC-4CAE-B3DC-0EECD9E969A4}"/>
              </a:ext>
            </a:extLst>
          </p:cNvPr>
          <p:cNvSpPr txBox="1">
            <a:spLocks/>
          </p:cNvSpPr>
          <p:nvPr/>
        </p:nvSpPr>
        <p:spPr>
          <a:xfrm>
            <a:off x="838200" y="75515"/>
            <a:ext cx="43434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2400" b="1" dirty="0">
                <a:solidFill>
                  <a:schemeClr val="tx2"/>
                </a:solidFill>
              </a:rPr>
              <a:t>Código Orgánico de Organización Territorial, Autonomía y Descentralización (COOTAD)</a:t>
            </a:r>
            <a:endParaRPr lang="es-ES" sz="2400" b="1" dirty="0">
              <a:solidFill>
                <a:schemeClr val="tx2"/>
              </a:solidFill>
            </a:endParaRPr>
          </a:p>
        </p:txBody>
      </p:sp>
      <p:sp>
        <p:nvSpPr>
          <p:cNvPr id="4" name="Marcador de contenido 2">
            <a:extLst>
              <a:ext uri="{FF2B5EF4-FFF2-40B4-BE49-F238E27FC236}">
                <a16:creationId xmlns:a16="http://schemas.microsoft.com/office/drawing/2014/main" xmlns="" id="{4B7865AE-8517-4628-986E-F64364BEDC9E}"/>
              </a:ext>
            </a:extLst>
          </p:cNvPr>
          <p:cNvSpPr txBox="1">
            <a:spLocks/>
          </p:cNvSpPr>
          <p:nvPr/>
        </p:nvSpPr>
        <p:spPr>
          <a:xfrm>
            <a:off x="329184" y="1741580"/>
            <a:ext cx="5583936" cy="44459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C" sz="2000" b="1" dirty="0"/>
              <a:t>Art. 87 </a:t>
            </a:r>
            <a:r>
              <a:rPr lang="es-EC" sz="2000" dirty="0"/>
              <a:t>Establece como atribuciones del Concejo Metropolitano, ejercer la facultad normativa mediante la expedición de ordenanzas metropolitanas, acuerdos y resoluciones. </a:t>
            </a:r>
          </a:p>
          <a:p>
            <a:pPr marL="268288" indent="-268288" algn="just">
              <a:buFont typeface="Arial" panose="020B0604020202020204" pitchFamily="34" charset="0"/>
              <a:buNone/>
            </a:pPr>
            <a:r>
              <a:rPr lang="es-EC" sz="2000" dirty="0" smtClean="0"/>
              <a:t>    </a:t>
            </a:r>
            <a:r>
              <a:rPr lang="es-EC" sz="2000" i="1" dirty="0"/>
              <a:t>c) </a:t>
            </a:r>
            <a:r>
              <a:rPr lang="es-EC" sz="2000" b="1" i="1" dirty="0"/>
              <a:t>Crear, modificar o extinguir tasas y contribuciones especiales por los servicios que presta </a:t>
            </a:r>
            <a:r>
              <a:rPr lang="es-EC" sz="2000" b="1" i="1" dirty="0" smtClean="0"/>
              <a:t>y obras </a:t>
            </a:r>
            <a:r>
              <a:rPr lang="es-EC" sz="2000" b="1" i="1" dirty="0"/>
              <a:t>que ejecute.</a:t>
            </a:r>
            <a:endParaRPr lang="es-ES" sz="2000" b="1" i="1" dirty="0"/>
          </a:p>
          <a:p>
            <a:pPr marL="0" indent="0" algn="just">
              <a:buFont typeface="Arial" panose="020B0604020202020204" pitchFamily="34" charset="0"/>
              <a:buNone/>
            </a:pPr>
            <a:endParaRPr lang="es-EC" sz="2000" b="1" dirty="0"/>
          </a:p>
          <a:p>
            <a:pPr marL="0" indent="0">
              <a:buNone/>
            </a:pPr>
            <a:endParaRPr lang="es-ES" sz="2000" dirty="0"/>
          </a:p>
        </p:txBody>
      </p:sp>
      <p:sp>
        <p:nvSpPr>
          <p:cNvPr id="5" name="Título 1">
            <a:extLst>
              <a:ext uri="{FF2B5EF4-FFF2-40B4-BE49-F238E27FC236}">
                <a16:creationId xmlns:a16="http://schemas.microsoft.com/office/drawing/2014/main" xmlns="" id="{414D8EF8-ADDB-4F39-8743-4A011C875EE0}"/>
              </a:ext>
            </a:extLst>
          </p:cNvPr>
          <p:cNvSpPr txBox="1">
            <a:spLocks/>
          </p:cNvSpPr>
          <p:nvPr/>
        </p:nvSpPr>
        <p:spPr>
          <a:xfrm>
            <a:off x="6900672" y="493679"/>
            <a:ext cx="4526280" cy="5446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400" b="1" dirty="0">
                <a:solidFill>
                  <a:schemeClr val="tx2"/>
                </a:solidFill>
              </a:rPr>
              <a:t>CÓDIGO MUNICIPAL PARA EL DMQ</a:t>
            </a:r>
            <a:endParaRPr lang="es-EC" sz="2400" b="1" dirty="0">
              <a:solidFill>
                <a:schemeClr val="tx2"/>
              </a:solidFill>
            </a:endParaRPr>
          </a:p>
        </p:txBody>
      </p:sp>
      <p:sp>
        <p:nvSpPr>
          <p:cNvPr id="6" name="Marcador de contenido 2">
            <a:extLst>
              <a:ext uri="{FF2B5EF4-FFF2-40B4-BE49-F238E27FC236}">
                <a16:creationId xmlns:a16="http://schemas.microsoft.com/office/drawing/2014/main" xmlns="" id="{53DD7B58-1139-49CE-B42D-B35F16AE6402}"/>
              </a:ext>
            </a:extLst>
          </p:cNvPr>
          <p:cNvSpPr txBox="1">
            <a:spLocks/>
          </p:cNvSpPr>
          <p:nvPr/>
        </p:nvSpPr>
        <p:spPr>
          <a:xfrm>
            <a:off x="6719316" y="1606669"/>
            <a:ext cx="4888992" cy="32462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EC" sz="2000" b="1" dirty="0"/>
              <a:t>Art. 189 </a:t>
            </a:r>
            <a:r>
              <a:rPr lang="es-EC" sz="2000" dirty="0"/>
              <a:t>establece que la EPMAPS, tiene como objetivo principal:</a:t>
            </a:r>
          </a:p>
          <a:p>
            <a:pPr algn="just"/>
            <a:r>
              <a:rPr lang="es-EC" sz="2000" dirty="0"/>
              <a:t>a)“Diseñar, planificar, construir, mantener, operar y, en general, explotar la infraestructura de los sistemas para la captación, conducción, producción, distribución y comercialización de agua potable; </a:t>
            </a:r>
            <a:r>
              <a:rPr lang="es-EC" sz="2000" b="1" dirty="0"/>
              <a:t>la recolección y conducción de aguas lluvias</a:t>
            </a:r>
            <a:r>
              <a:rPr lang="es-EC" sz="2000" dirty="0"/>
              <a:t>; y, la recolección, conducción y tratamiento de aguas servidas”</a:t>
            </a:r>
          </a:p>
        </p:txBody>
      </p:sp>
    </p:spTree>
    <p:extLst>
      <p:ext uri="{BB962C8B-B14F-4D97-AF65-F5344CB8AC3E}">
        <p14:creationId xmlns:p14="http://schemas.microsoft.com/office/powerpoint/2010/main" val="16529635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93B23E61-CDB5-40CA-ACF2-23366E9B7D4B}"/>
              </a:ext>
            </a:extLst>
          </p:cNvPr>
          <p:cNvSpPr txBox="1">
            <a:spLocks/>
          </p:cNvSpPr>
          <p:nvPr/>
        </p:nvSpPr>
        <p:spPr>
          <a:xfrm>
            <a:off x="652759" y="2066097"/>
            <a:ext cx="10844859" cy="25208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EC" sz="1800" dirty="0"/>
              <a:t>TASA es: </a:t>
            </a:r>
            <a:r>
              <a:rPr lang="es-EC" sz="1800" i="1" dirty="0"/>
              <a:t>“Prestación en dinero que debe pagar el contribuyente pero únicamente cuando recibe la realización de un servicio efectivamente prestado por el ente recaudador, ya sea en su persona o en sus bienes”</a:t>
            </a:r>
            <a:r>
              <a:rPr lang="es-EC" sz="1800" dirty="0"/>
              <a:t> Esta Sentencia determina entre los atributos que fundamentan la tasa: </a:t>
            </a:r>
          </a:p>
          <a:p>
            <a:pPr marL="0" indent="0" algn="just">
              <a:buFont typeface="Arial" panose="020B0604020202020204" pitchFamily="34" charset="0"/>
              <a:buNone/>
            </a:pPr>
            <a:r>
              <a:rPr lang="es-EC" sz="1800" b="1" dirty="0"/>
              <a:t>Principio de provocación y de recuperación de costos </a:t>
            </a:r>
            <a:r>
              <a:rPr lang="es-EC" sz="1800" dirty="0"/>
              <a:t>: La tasa no debe estar encaminada a generar utilidad o beneficio económico para el ente público. Los recursos generados en la prestación del servicio o la ejecución de la actividad administrativa debe tender a la recuperación de costos.</a:t>
            </a:r>
          </a:p>
          <a:p>
            <a:pPr marL="0" indent="0" algn="just">
              <a:buFont typeface="Arial" panose="020B0604020202020204" pitchFamily="34" charset="0"/>
              <a:buNone/>
            </a:pPr>
            <a:r>
              <a:rPr lang="es-EC" sz="1800" b="1" dirty="0"/>
              <a:t>Principio de equivalencia</a:t>
            </a:r>
            <a:r>
              <a:rPr lang="es-EC" sz="1800" dirty="0"/>
              <a:t>: El valor de la tasa debe ser equivalente a la cuantía de la actividad pública que la genera. </a:t>
            </a:r>
          </a:p>
          <a:p>
            <a:pPr marL="0" indent="0" algn="just">
              <a:buFont typeface="Arial" panose="020B0604020202020204" pitchFamily="34" charset="0"/>
              <a:buNone/>
            </a:pPr>
            <a:endParaRPr lang="es-ES" sz="1800" i="1" dirty="0"/>
          </a:p>
        </p:txBody>
      </p:sp>
      <p:sp>
        <p:nvSpPr>
          <p:cNvPr id="5" name="Título 1">
            <a:extLst>
              <a:ext uri="{FF2B5EF4-FFF2-40B4-BE49-F238E27FC236}">
                <a16:creationId xmlns:a16="http://schemas.microsoft.com/office/drawing/2014/main" xmlns="" id="{E671435C-B487-464F-8709-16A895E2F373}"/>
              </a:ext>
            </a:extLst>
          </p:cNvPr>
          <p:cNvSpPr txBox="1">
            <a:spLocks/>
          </p:cNvSpPr>
          <p:nvPr/>
        </p:nvSpPr>
        <p:spPr>
          <a:xfrm>
            <a:off x="667962" y="0"/>
            <a:ext cx="10814454" cy="151085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EC" sz="2800" dirty="0">
                <a:solidFill>
                  <a:schemeClr val="tx2"/>
                </a:solidFill>
              </a:rPr>
              <a:t>	</a:t>
            </a:r>
            <a:br>
              <a:rPr lang="es-EC" sz="2800" dirty="0">
                <a:solidFill>
                  <a:schemeClr val="tx2"/>
                </a:solidFill>
              </a:rPr>
            </a:br>
            <a:r>
              <a:rPr lang="es-EC" sz="2800" b="1" dirty="0">
                <a:solidFill>
                  <a:schemeClr val="tx2"/>
                </a:solidFill>
              </a:rPr>
              <a:t>REFERENCIA: Sentencia Corte Constitucional del Ecuador 70-11-IN/21 de 22 de  septiembre de 2021- Inconstitucionalidad de la Tasa por Servicio de Seguridad Ciudadana</a:t>
            </a:r>
            <a:endParaRPr lang="es-ES" sz="2800" b="1" dirty="0">
              <a:solidFill>
                <a:schemeClr val="tx2"/>
              </a:solidFill>
            </a:endParaRPr>
          </a:p>
        </p:txBody>
      </p:sp>
    </p:spTree>
    <p:extLst>
      <p:ext uri="{BB962C8B-B14F-4D97-AF65-F5344CB8AC3E}">
        <p14:creationId xmlns:p14="http://schemas.microsoft.com/office/powerpoint/2010/main" val="2381162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xmlns="" id="{9070B991-5C55-4D4D-AA97-CEE634BC82AF}"/>
              </a:ext>
            </a:extLst>
          </p:cNvPr>
          <p:cNvSpPr txBox="1">
            <a:spLocks/>
          </p:cNvSpPr>
          <p:nvPr/>
        </p:nvSpPr>
        <p:spPr>
          <a:xfrm>
            <a:off x="329784" y="2742976"/>
            <a:ext cx="10867819" cy="44898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s-EC" sz="2200" b="1" dirty="0">
              <a:latin typeface="Calibri (Cuerpo)"/>
            </a:endParaRPr>
          </a:p>
          <a:p>
            <a:pPr marL="0" indent="0" algn="just">
              <a:buNone/>
            </a:pPr>
            <a:r>
              <a:rPr lang="es-ES" sz="2200" b="1" dirty="0"/>
              <a:t>Art. (…) Objeto.- </a:t>
            </a:r>
            <a:r>
              <a:rPr lang="es-ES" sz="2200" dirty="0"/>
              <a:t>La presente Ordenanza tiene por objeto establecer las normas que regulan la determinación y cobro de la contribución especial de mejoras por la construcción de obras de alcantarillado pluvial y drenaje pluvial en el Distrito Metropolitano de Quito. </a:t>
            </a:r>
            <a:endParaRPr lang="es-ES" sz="2200" dirty="0" smtClean="0"/>
          </a:p>
          <a:p>
            <a:pPr marL="0" indent="0" algn="just">
              <a:buNone/>
            </a:pPr>
            <a:r>
              <a:rPr lang="es-ES" sz="2200" b="1" dirty="0" smtClean="0"/>
              <a:t>Art</a:t>
            </a:r>
            <a:r>
              <a:rPr lang="es-ES" sz="2200" b="1" dirty="0"/>
              <a:t>. (…) Ámbito.- </a:t>
            </a:r>
            <a:r>
              <a:rPr lang="es-ES" sz="2200" dirty="0"/>
              <a:t>Las obras de infraestructura de alcantarillado pluvial y drenaje pluvial son de beneficio distrital a todos los predios del Distrito Metropolitano de Quito; por lo tanto, el alcance de la contribución especial de mejoras debe ser satisfecho por los propietarios de los inmuebles ubicados dentro del territorio del DMQ. </a:t>
            </a:r>
            <a:endParaRPr lang="es-ES" sz="2200" dirty="0">
              <a:latin typeface="Calibri (Cuerpo)"/>
            </a:endParaRPr>
          </a:p>
          <a:p>
            <a:pPr marL="0" indent="0" algn="just">
              <a:buFont typeface="Arial" panose="020B0604020202020204" pitchFamily="34" charset="0"/>
              <a:buNone/>
            </a:pPr>
            <a:endParaRPr lang="es-ES" sz="2200" dirty="0">
              <a:latin typeface="Calibri (Cuerpo)"/>
            </a:endParaRPr>
          </a:p>
          <a:p>
            <a:pPr marL="0" indent="0">
              <a:buFont typeface="Arial" panose="020B0604020202020204" pitchFamily="34" charset="0"/>
              <a:buNone/>
            </a:pPr>
            <a:endParaRPr lang="es-ES" sz="2200" b="1" dirty="0">
              <a:latin typeface="Calibri (Cuerpo)"/>
            </a:endParaRPr>
          </a:p>
        </p:txBody>
      </p:sp>
      <p:sp>
        <p:nvSpPr>
          <p:cNvPr id="3" name="Rectángulo 2"/>
          <p:cNvSpPr/>
          <p:nvPr/>
        </p:nvSpPr>
        <p:spPr>
          <a:xfrm>
            <a:off x="329784" y="232588"/>
            <a:ext cx="11527436" cy="2800767"/>
          </a:xfrm>
          <a:prstGeom prst="rect">
            <a:avLst/>
          </a:prstGeom>
        </p:spPr>
        <p:txBody>
          <a:bodyPr wrap="square">
            <a:spAutoFit/>
          </a:bodyPr>
          <a:lstStyle/>
          <a:p>
            <a:pPr algn="ctr"/>
            <a:r>
              <a:rPr lang="es-ES" sz="2200" b="1" dirty="0">
                <a:solidFill>
                  <a:schemeClr val="tx2"/>
                </a:solidFill>
              </a:rPr>
              <a:t>“ORDENANZA REFORMATORIA AL LIBRO III.5 DEL TITULO V DEL CÓDIGO MUNICIPAL DEL DISTRITO METROPOLITANO DE QUITO QUE INCORPORA EL CAPÍTULO VI DE LA CONTRIBUCIÓN ESPECIAL DE MEJORAS DE ALCANTARILLADO PLUVIAL Y DRENAJE PLUVIAL” </a:t>
            </a:r>
            <a:endParaRPr lang="es-ES" sz="2200" b="1" dirty="0" smtClean="0">
              <a:solidFill>
                <a:schemeClr val="tx2"/>
              </a:solidFill>
            </a:endParaRPr>
          </a:p>
          <a:p>
            <a:endParaRPr lang="es-ES" sz="2200" dirty="0"/>
          </a:p>
          <a:p>
            <a:r>
              <a:rPr lang="es-ES" sz="2200" dirty="0" smtClean="0"/>
              <a:t>Artículo </a:t>
            </a:r>
            <a:r>
              <a:rPr lang="es-ES" sz="2200" dirty="0"/>
              <a:t>1.- Agréguese a continuación del Capítulo V, Título V, del Libro III.5, el Capítulo VI y los siguientes artículos</a:t>
            </a:r>
            <a:r>
              <a:rPr lang="es-ES" sz="2200" dirty="0" smtClean="0"/>
              <a:t>:</a:t>
            </a:r>
          </a:p>
          <a:p>
            <a:pPr algn="ctr"/>
            <a:r>
              <a:rPr lang="es-ES" sz="2200" dirty="0" smtClean="0"/>
              <a:t> </a:t>
            </a:r>
            <a:r>
              <a:rPr lang="es-ES" sz="2200" dirty="0"/>
              <a:t>CAPÍTULO VI CONTRIBUCIÓN ESPECIAL DE MEJORAS POR LA CONSTRUCCIÓN DE OBRAS DE ALCANTARILLADO PLUVIAL Y DRENAJE PLUVIAL</a:t>
            </a:r>
            <a:endParaRPr lang="es-EC" sz="2200" dirty="0"/>
          </a:p>
        </p:txBody>
      </p:sp>
    </p:spTree>
    <p:extLst>
      <p:ext uri="{BB962C8B-B14F-4D97-AF65-F5344CB8AC3E}">
        <p14:creationId xmlns:p14="http://schemas.microsoft.com/office/powerpoint/2010/main" val="265199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A7079F2F-9CF5-BC48-A869-651FAB192808}"/>
              </a:ext>
            </a:extLst>
          </p:cNvPr>
          <p:cNvPicPr>
            <a:picLocks noChangeAspect="1"/>
          </p:cNvPicPr>
          <p:nvPr/>
        </p:nvPicPr>
        <p:blipFill>
          <a:blip r:embed="rId2"/>
          <a:stretch>
            <a:fillRect/>
          </a:stretch>
        </p:blipFill>
        <p:spPr>
          <a:xfrm>
            <a:off x="0" y="0"/>
            <a:ext cx="12188088" cy="6858000"/>
          </a:xfrm>
          <a:prstGeom prst="rect">
            <a:avLst/>
          </a:prstGeom>
        </p:spPr>
      </p:pic>
      <p:sp>
        <p:nvSpPr>
          <p:cNvPr id="3" name="Marcador de contenido 2"/>
          <p:cNvSpPr>
            <a:spLocks noGrp="1"/>
          </p:cNvSpPr>
          <p:nvPr>
            <p:ph idx="1"/>
          </p:nvPr>
        </p:nvSpPr>
        <p:spPr>
          <a:xfrm>
            <a:off x="267121" y="1433945"/>
            <a:ext cx="11670672" cy="5232352"/>
          </a:xfrm>
        </p:spPr>
        <p:txBody>
          <a:bodyPr>
            <a:noAutofit/>
          </a:bodyPr>
          <a:lstStyle/>
          <a:p>
            <a:pPr algn="just"/>
            <a:r>
              <a:rPr lang="es-ES" sz="2100" b="1" dirty="0"/>
              <a:t>Hecho generador: </a:t>
            </a:r>
            <a:r>
              <a:rPr lang="es-ES" sz="2100" dirty="0"/>
              <a:t>Es el beneficio real o presuntivo proporcionado a los inmuebles ubicados en el DMQ por la construcción de las obras de alcantarillado pluvial y drenaje pluvial ejecutadas por la EPMAPS. Las obras a construirse tienen un alcance distrital, ya que serán de beneficio e interés para todo el DMQ. </a:t>
            </a:r>
          </a:p>
          <a:p>
            <a:pPr algn="just"/>
            <a:r>
              <a:rPr lang="es-EC" sz="2100" b="1" dirty="0"/>
              <a:t>Su</a:t>
            </a:r>
            <a:r>
              <a:rPr lang="es-ES" sz="2100" b="1" dirty="0"/>
              <a:t>jeto activo</a:t>
            </a:r>
            <a:r>
              <a:rPr lang="es-ES" sz="2100" dirty="0"/>
              <a:t>:  ES el GAD del DMQ,</a:t>
            </a:r>
            <a:r>
              <a:rPr lang="es-ES" sz="2100" b="1" dirty="0"/>
              <a:t> </a:t>
            </a:r>
            <a:r>
              <a:rPr lang="es-ES" sz="2100" dirty="0"/>
              <a:t>a través de la EPMAPS </a:t>
            </a:r>
            <a:r>
              <a:rPr lang="es-EC" sz="2100" dirty="0"/>
              <a:t>en calidad de administrador de la CEM. A la Empresa le corresponderá la facultad determinadora, resolutiva y ejecutora del tributo, a través de la potestad coactiva</a:t>
            </a:r>
            <a:r>
              <a:rPr lang="es-ES" sz="2100" dirty="0"/>
              <a:t>.</a:t>
            </a:r>
          </a:p>
          <a:p>
            <a:r>
              <a:rPr lang="es-ES" sz="2100" b="1" dirty="0"/>
              <a:t>Sujeto pasivo: </a:t>
            </a:r>
            <a:r>
              <a:rPr lang="es-ES" sz="2100" dirty="0"/>
              <a:t>Son sujetos pasivos de la CEM, los propietarios de inmuebles ubicados dentro de los límites del DMQ. </a:t>
            </a:r>
          </a:p>
          <a:p>
            <a:pPr algn="just"/>
            <a:r>
              <a:rPr lang="es-ES" sz="2100" b="1" dirty="0"/>
              <a:t>Base imponible: </a:t>
            </a:r>
            <a:r>
              <a:rPr lang="es-ES" sz="2100" dirty="0"/>
              <a:t>La base imponible de este tributo será el costo total de las obras públicas de alcantarillado pluvial y drenaje pluvial del año inmediato anterior al de la tributación, prorrateado entre los predios del DMQ beneficiados real o presuntivamente, en la forma y cuantía establecidas en esta normativa, a cuyo efecto y en cada caso se incluirán los costos aplicables determinados en el </a:t>
            </a:r>
            <a:r>
              <a:rPr lang="es-ES" sz="2100" dirty="0" smtClean="0"/>
              <a:t>Art. </a:t>
            </a:r>
            <a:r>
              <a:rPr lang="es-ES" sz="2100" dirty="0"/>
              <a:t>588 del COOTAD. </a:t>
            </a:r>
          </a:p>
          <a:p>
            <a:endParaRPr lang="es-ES" sz="2200" dirty="0"/>
          </a:p>
        </p:txBody>
      </p:sp>
      <p:sp>
        <p:nvSpPr>
          <p:cNvPr id="5" name="Rectángulo 4"/>
          <p:cNvSpPr/>
          <p:nvPr/>
        </p:nvSpPr>
        <p:spPr>
          <a:xfrm>
            <a:off x="389744" y="153411"/>
            <a:ext cx="11317574" cy="1446550"/>
          </a:xfrm>
          <a:prstGeom prst="rect">
            <a:avLst/>
          </a:prstGeom>
        </p:spPr>
        <p:txBody>
          <a:bodyPr wrap="square">
            <a:spAutoFit/>
          </a:bodyPr>
          <a:lstStyle/>
          <a:p>
            <a:pPr algn="ctr"/>
            <a:r>
              <a:rPr lang="es-ES" sz="2200" b="1" dirty="0">
                <a:solidFill>
                  <a:schemeClr val="tx2"/>
                </a:solidFill>
              </a:rPr>
              <a:t>“ORDENANZA REFORMATORIA AL LIBRO III.5 DEL TITULO V DEL CÓDIGO MUNICIPAL DEL DISTRITO METROPOLITANO DE QUITO QUE INCORPORA EL CAPÍTULO VI DE LA CONTRIBUCIÓN ESPECIAL DE MEJORAS DE ALCANTARILLADO PLUVIAL Y DRENAJE PLUVIAL” </a:t>
            </a:r>
          </a:p>
          <a:p>
            <a:endParaRPr lang="es-ES" sz="2200" dirty="0"/>
          </a:p>
        </p:txBody>
      </p:sp>
    </p:spTree>
    <p:extLst>
      <p:ext uri="{BB962C8B-B14F-4D97-AF65-F5344CB8AC3E}">
        <p14:creationId xmlns:p14="http://schemas.microsoft.com/office/powerpoint/2010/main" val="3025512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A7079F2F-9CF5-BC48-A869-651FAB192808}"/>
              </a:ext>
            </a:extLst>
          </p:cNvPr>
          <p:cNvPicPr>
            <a:picLocks noChangeAspect="1"/>
          </p:cNvPicPr>
          <p:nvPr/>
        </p:nvPicPr>
        <p:blipFill>
          <a:blip r:embed="rId2"/>
          <a:stretch>
            <a:fillRect/>
          </a:stretch>
        </p:blipFill>
        <p:spPr>
          <a:xfrm>
            <a:off x="1956" y="0"/>
            <a:ext cx="12188088" cy="6858000"/>
          </a:xfrm>
          <a:prstGeom prst="rect">
            <a:avLst/>
          </a:prstGeom>
        </p:spPr>
      </p:pic>
      <p:sp>
        <p:nvSpPr>
          <p:cNvPr id="3" name="Marcador de contenido 2"/>
          <p:cNvSpPr>
            <a:spLocks noGrp="1"/>
          </p:cNvSpPr>
          <p:nvPr>
            <p:ph idx="1"/>
          </p:nvPr>
        </p:nvSpPr>
        <p:spPr>
          <a:xfrm>
            <a:off x="493197" y="1001800"/>
            <a:ext cx="10916492" cy="5502275"/>
          </a:xfrm>
        </p:spPr>
        <p:txBody>
          <a:bodyPr>
            <a:noAutofit/>
          </a:bodyPr>
          <a:lstStyle/>
          <a:p>
            <a:pPr algn="just"/>
            <a:endParaRPr lang="es-ES" sz="2200" dirty="0"/>
          </a:p>
          <a:p>
            <a:pPr algn="just"/>
            <a:r>
              <a:rPr lang="es-ES" sz="2200" b="1" dirty="0"/>
              <a:t>Exigibilidad:</a:t>
            </a:r>
            <a:r>
              <a:rPr lang="es-ES" sz="2200" dirty="0"/>
              <a:t> La contribución será anual y se pagará hasta el 31 de diciembre de cada año, y será exigible a partir del primer día hábil del año siguiente. </a:t>
            </a:r>
          </a:p>
          <a:p>
            <a:pPr algn="just"/>
            <a:r>
              <a:rPr lang="es-ES" sz="2200" b="1" dirty="0"/>
              <a:t>Límite del tributo.- </a:t>
            </a:r>
            <a:r>
              <a:rPr lang="es-ES" sz="2200" dirty="0"/>
              <a:t>El valor anual de CEM en ningún caso podrá superar el valor previsto en el artículo 593 del </a:t>
            </a:r>
            <a:r>
              <a:rPr lang="es-ES" sz="2200" dirty="0" smtClean="0"/>
              <a:t>COOTAD, </a:t>
            </a:r>
            <a:r>
              <a:rPr lang="es-ES" sz="2200" dirty="0"/>
              <a:t>en concordancia con el artículo 1688 del Código Municipal para el </a:t>
            </a:r>
            <a:r>
              <a:rPr lang="es-ES" sz="2200" dirty="0" smtClean="0"/>
              <a:t>DMQ.  </a:t>
            </a:r>
            <a:r>
              <a:rPr lang="es-ES" sz="2200" dirty="0"/>
              <a:t>La recuperación del costo de las obras ejecutadas en el año, en ningún caso podrá superar el monto de quince millones de dólares americanos anuales. En caso de que el valor de las obras ejecutadas, supere el monto antes indicado, la recuperación de valores se realizará en los años siguientes dentro plazo máximo establecido en el Código Municipal del </a:t>
            </a:r>
            <a:r>
              <a:rPr lang="es-ES" sz="2200" dirty="0" smtClean="0"/>
              <a:t>DMQ.</a:t>
            </a:r>
            <a:endParaRPr lang="es-ES" sz="2200" dirty="0"/>
          </a:p>
          <a:p>
            <a:pPr algn="just"/>
            <a:r>
              <a:rPr lang="es-ES" sz="2200" b="1" dirty="0"/>
              <a:t>Recaudación: </a:t>
            </a:r>
            <a:r>
              <a:rPr lang="es-ES" sz="2200" dirty="0"/>
              <a:t>Una vez determinado el tributo, la EPMAPS procederá a la emisión de la orden de cobro respectiva el 31 de diciembre del año de ejecución de las obras, la cual, una vez exigible, será cobrada inclusive por la vía coactiva. </a:t>
            </a:r>
          </a:p>
          <a:p>
            <a:pPr marL="0" indent="0" algn="just">
              <a:buNone/>
            </a:pPr>
            <a:endParaRPr lang="es-ES" sz="2200" dirty="0"/>
          </a:p>
          <a:p>
            <a:pPr marL="0" indent="0" algn="just">
              <a:buNone/>
            </a:pPr>
            <a:endParaRPr lang="es-ES" sz="2200" dirty="0"/>
          </a:p>
          <a:p>
            <a:pPr marL="0" indent="0" algn="just">
              <a:buNone/>
            </a:pPr>
            <a:endParaRPr lang="es-ES" sz="2200" dirty="0"/>
          </a:p>
          <a:p>
            <a:pPr marL="0" indent="0" algn="just">
              <a:buNone/>
            </a:pPr>
            <a:endParaRPr lang="es-ES" sz="2200" dirty="0"/>
          </a:p>
        </p:txBody>
      </p:sp>
      <p:sp>
        <p:nvSpPr>
          <p:cNvPr id="6" name="Rectángulo 5"/>
          <p:cNvSpPr/>
          <p:nvPr/>
        </p:nvSpPr>
        <p:spPr>
          <a:xfrm>
            <a:off x="389744" y="153411"/>
            <a:ext cx="11317574" cy="1446550"/>
          </a:xfrm>
          <a:prstGeom prst="rect">
            <a:avLst/>
          </a:prstGeom>
        </p:spPr>
        <p:txBody>
          <a:bodyPr wrap="square">
            <a:spAutoFit/>
          </a:bodyPr>
          <a:lstStyle/>
          <a:p>
            <a:pPr algn="ctr"/>
            <a:r>
              <a:rPr lang="es-ES" sz="2200" b="1" dirty="0">
                <a:solidFill>
                  <a:schemeClr val="tx2"/>
                </a:solidFill>
              </a:rPr>
              <a:t>“ORDENANZA REFORMATORIA AL LIBRO III.5 DEL TITULO V DEL CÓDIGO MUNICIPAL DEL DISTRITO METROPOLITANO DE QUITO QUE INCORPORA EL CAPÍTULO VI DE LA CONTRIBUCIÓN ESPECIAL DE MEJORAS DE ALCANTARILLADO PLUVIAL Y DRENAJE PLUVIAL” </a:t>
            </a:r>
          </a:p>
          <a:p>
            <a:endParaRPr lang="es-ES" sz="2200" dirty="0"/>
          </a:p>
        </p:txBody>
      </p:sp>
    </p:spTree>
    <p:extLst>
      <p:ext uri="{BB962C8B-B14F-4D97-AF65-F5344CB8AC3E}">
        <p14:creationId xmlns:p14="http://schemas.microsoft.com/office/powerpoint/2010/main" val="3190085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151" y="482110"/>
            <a:ext cx="11562317" cy="5967699"/>
          </a:xfrm>
          <a:prstGeom prst="rect">
            <a:avLst/>
          </a:prstGeom>
        </p:spPr>
      </p:pic>
      <p:sp>
        <p:nvSpPr>
          <p:cNvPr id="6" name="CuadroTexto 5">
            <a:extLst>
              <a:ext uri="{FF2B5EF4-FFF2-40B4-BE49-F238E27FC236}">
                <a16:creationId xmlns:a16="http://schemas.microsoft.com/office/drawing/2014/main" xmlns="" id="{45926F7A-28CF-C84E-A733-B0C36B069DC9}"/>
              </a:ext>
            </a:extLst>
          </p:cNvPr>
          <p:cNvSpPr txBox="1"/>
          <p:nvPr/>
        </p:nvSpPr>
        <p:spPr>
          <a:xfrm>
            <a:off x="1373945" y="2532105"/>
            <a:ext cx="9033139" cy="3170099"/>
          </a:xfrm>
          <a:prstGeom prst="rect">
            <a:avLst/>
          </a:prstGeom>
          <a:noFill/>
        </p:spPr>
        <p:txBody>
          <a:bodyPr wrap="square" rtlCol="0">
            <a:spAutoFit/>
          </a:bodyPr>
          <a:lstStyle/>
          <a:p>
            <a:pPr algn="ctr"/>
            <a:r>
              <a:rPr lang="es-ES" sz="5000" b="1" dirty="0" smtClean="0">
                <a:solidFill>
                  <a:schemeClr val="bg1"/>
                </a:solidFill>
              </a:rPr>
              <a:t>7. PROPUESTA </a:t>
            </a:r>
            <a:r>
              <a:rPr lang="es-ES" sz="5000" b="1" dirty="0">
                <a:solidFill>
                  <a:schemeClr val="bg1"/>
                </a:solidFill>
              </a:rPr>
              <a:t>DE </a:t>
            </a:r>
            <a:r>
              <a:rPr lang="es-ES" sz="5000" b="1" dirty="0" smtClean="0">
                <a:solidFill>
                  <a:schemeClr val="bg1"/>
                </a:solidFill>
              </a:rPr>
              <a:t>CEM</a:t>
            </a:r>
            <a:endParaRPr lang="es-ES" sz="5000" b="1" dirty="0">
              <a:solidFill>
                <a:schemeClr val="bg1"/>
              </a:solidFill>
            </a:endParaRPr>
          </a:p>
          <a:p>
            <a:pPr algn="ctr"/>
            <a:r>
              <a:rPr lang="es-ES" sz="5000" b="1" dirty="0">
                <a:solidFill>
                  <a:schemeClr val="bg1"/>
                </a:solidFill>
              </a:rPr>
              <a:t>PARA </a:t>
            </a:r>
            <a:r>
              <a:rPr lang="es-ES" sz="5000" b="1" dirty="0" smtClean="0">
                <a:solidFill>
                  <a:schemeClr val="bg1"/>
                </a:solidFill>
              </a:rPr>
              <a:t>ALCANTARILLADO PLUVIAL Y DRENAJE </a:t>
            </a:r>
            <a:r>
              <a:rPr lang="es-ES" sz="5000" b="1" dirty="0">
                <a:solidFill>
                  <a:schemeClr val="bg1"/>
                </a:solidFill>
              </a:rPr>
              <a:t>PLUVIAL</a:t>
            </a:r>
          </a:p>
          <a:p>
            <a:pPr algn="ctr"/>
            <a:endParaRPr lang="es-EC" sz="3200" dirty="0">
              <a:solidFill>
                <a:schemeClr val="bg1"/>
              </a:solidFill>
            </a:endParaRPr>
          </a:p>
          <a:p>
            <a:endParaRPr lang="es-EC" dirty="0"/>
          </a:p>
        </p:txBody>
      </p:sp>
      <p:pic>
        <p:nvPicPr>
          <p:cNvPr id="4" name="Imagen 3">
            <a:extLst>
              <a:ext uri="{FF2B5EF4-FFF2-40B4-BE49-F238E27FC236}">
                <a16:creationId xmlns:a16="http://schemas.microsoft.com/office/drawing/2014/main" xmlns="" id="{5A62BEA1-7C28-D044-A3DE-0445B65B7BAB}"/>
              </a:ext>
            </a:extLst>
          </p:cNvPr>
          <p:cNvPicPr>
            <a:picLocks noChangeAspect="1"/>
          </p:cNvPicPr>
          <p:nvPr/>
        </p:nvPicPr>
        <p:blipFill rotWithShape="1">
          <a:blip r:embed="rId3"/>
          <a:srcRect t="38974" r="48669" b="31368"/>
          <a:stretch/>
        </p:blipFill>
        <p:spPr>
          <a:xfrm>
            <a:off x="4245025" y="404600"/>
            <a:ext cx="3086386" cy="1003413"/>
          </a:xfrm>
          <a:prstGeom prst="rect">
            <a:avLst/>
          </a:prstGeom>
          <a:solidFill>
            <a:schemeClr val="accent1">
              <a:alpha val="3000"/>
            </a:schemeClr>
          </a:solidFill>
        </p:spPr>
      </p:pic>
    </p:spTree>
    <p:extLst>
      <p:ext uri="{BB962C8B-B14F-4D97-AF65-F5344CB8AC3E}">
        <p14:creationId xmlns:p14="http://schemas.microsoft.com/office/powerpoint/2010/main" val="1764241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423567" y="274937"/>
            <a:ext cx="5329601" cy="584775"/>
          </a:xfrm>
          <a:prstGeom prst="rect">
            <a:avLst/>
          </a:prstGeom>
        </p:spPr>
        <p:txBody>
          <a:bodyPr wrap="none">
            <a:spAutoFit/>
          </a:bodyPr>
          <a:lstStyle/>
          <a:p>
            <a:r>
              <a:rPr lang="es-ES" sz="3200" b="1" dirty="0" smtClean="0">
                <a:solidFill>
                  <a:schemeClr val="tx2"/>
                </a:solidFill>
              </a:rPr>
              <a:t>PROYECCIÓN DE INVERSIONES</a:t>
            </a:r>
            <a:endParaRPr lang="es-EC" sz="3200" b="1" dirty="0">
              <a:solidFill>
                <a:schemeClr val="tx2"/>
              </a:solidFill>
            </a:endParaRPr>
          </a:p>
        </p:txBody>
      </p:sp>
      <p:pic>
        <p:nvPicPr>
          <p:cNvPr id="6" name="Imagen 5"/>
          <p:cNvPicPr>
            <a:picLocks noChangeAspect="1"/>
          </p:cNvPicPr>
          <p:nvPr/>
        </p:nvPicPr>
        <p:blipFill>
          <a:blip r:embed="rId2"/>
          <a:stretch>
            <a:fillRect/>
          </a:stretch>
        </p:blipFill>
        <p:spPr>
          <a:xfrm>
            <a:off x="1245523" y="2702108"/>
            <a:ext cx="8258053" cy="1117318"/>
          </a:xfrm>
          <a:prstGeom prst="rect">
            <a:avLst/>
          </a:prstGeom>
        </p:spPr>
      </p:pic>
      <p:sp>
        <p:nvSpPr>
          <p:cNvPr id="2" name="CuadroTexto 1"/>
          <p:cNvSpPr txBox="1"/>
          <p:nvPr/>
        </p:nvSpPr>
        <p:spPr>
          <a:xfrm>
            <a:off x="3233259" y="1349874"/>
            <a:ext cx="5615553" cy="461665"/>
          </a:xfrm>
          <a:prstGeom prst="rect">
            <a:avLst/>
          </a:prstGeom>
          <a:noFill/>
        </p:spPr>
        <p:txBody>
          <a:bodyPr wrap="square" rtlCol="0">
            <a:spAutoFit/>
          </a:bodyPr>
          <a:lstStyle/>
          <a:p>
            <a:r>
              <a:rPr lang="es-ES" sz="2400" b="1" dirty="0" smtClean="0"/>
              <a:t>USD 700 millones en 30 años</a:t>
            </a:r>
            <a:endParaRPr lang="es-EC" sz="2400" b="1" dirty="0"/>
          </a:p>
        </p:txBody>
      </p:sp>
      <p:sp>
        <p:nvSpPr>
          <p:cNvPr id="3" name="CuadroTexto 2"/>
          <p:cNvSpPr txBox="1"/>
          <p:nvPr/>
        </p:nvSpPr>
        <p:spPr>
          <a:xfrm>
            <a:off x="2898860" y="2080299"/>
            <a:ext cx="6026046" cy="369332"/>
          </a:xfrm>
          <a:prstGeom prst="rect">
            <a:avLst/>
          </a:prstGeom>
          <a:noFill/>
        </p:spPr>
        <p:txBody>
          <a:bodyPr wrap="square" rtlCol="0">
            <a:spAutoFit/>
          </a:bodyPr>
          <a:lstStyle/>
          <a:p>
            <a:r>
              <a:rPr lang="es-ES" b="1" dirty="0" smtClean="0"/>
              <a:t>Inversiones previstas en los primeros 5 años</a:t>
            </a:r>
            <a:endParaRPr lang="es-EC" b="1" dirty="0"/>
          </a:p>
        </p:txBody>
      </p:sp>
      <p:sp>
        <p:nvSpPr>
          <p:cNvPr id="5" name="CuadroTexto 4"/>
          <p:cNvSpPr txBox="1"/>
          <p:nvPr/>
        </p:nvSpPr>
        <p:spPr>
          <a:xfrm>
            <a:off x="4175335" y="4071903"/>
            <a:ext cx="7591943" cy="2308324"/>
          </a:xfrm>
          <a:prstGeom prst="rect">
            <a:avLst/>
          </a:prstGeom>
          <a:noFill/>
        </p:spPr>
        <p:txBody>
          <a:bodyPr wrap="square" rtlCol="0">
            <a:spAutoFit/>
          </a:bodyPr>
          <a:lstStyle/>
          <a:p>
            <a:r>
              <a:rPr lang="es-ES" dirty="0" smtClean="0"/>
              <a:t>*Dependerán de la capacidad operativa y recursos de EPMAPS</a:t>
            </a:r>
          </a:p>
          <a:p>
            <a:r>
              <a:rPr lang="es-ES" dirty="0" smtClean="0"/>
              <a:t>** Por recomendación de la Comisión de la DMT y Comisión de Presupuesto del DMQ se incorpora lo siguiente:</a:t>
            </a:r>
          </a:p>
          <a:p>
            <a:r>
              <a:rPr lang="es-ES" i="1" dirty="0"/>
              <a:t>La recuperación del costo de las obras ejecutadas en el año, en ningún caso podrá superar el </a:t>
            </a:r>
            <a:r>
              <a:rPr lang="es-ES" i="1" dirty="0" smtClean="0"/>
              <a:t>monto de USD 15 </a:t>
            </a:r>
            <a:r>
              <a:rPr lang="es-ES" i="1" dirty="0"/>
              <a:t>millones </a:t>
            </a:r>
            <a:r>
              <a:rPr lang="es-ES" i="1" dirty="0" smtClean="0"/>
              <a:t>anuales</a:t>
            </a:r>
            <a:r>
              <a:rPr lang="es-ES" i="1" dirty="0"/>
              <a:t>. En caso de que el valor de las obras ejecutadas, supere el monto antes indicado, la recuperación de valores se realizará en los años siguientes dentro plazo máximo establecido en el Código Municipal del </a:t>
            </a:r>
            <a:r>
              <a:rPr lang="es-ES" i="1" dirty="0" smtClean="0"/>
              <a:t>DMQ. </a:t>
            </a:r>
            <a:endParaRPr lang="es-EC" i="1" dirty="0"/>
          </a:p>
        </p:txBody>
      </p:sp>
    </p:spTree>
    <p:extLst>
      <p:ext uri="{BB962C8B-B14F-4D97-AF65-F5344CB8AC3E}">
        <p14:creationId xmlns:p14="http://schemas.microsoft.com/office/powerpoint/2010/main" val="36439800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Rectángulo 3"/>
              <p:cNvSpPr/>
              <p:nvPr/>
            </p:nvSpPr>
            <p:spPr>
              <a:xfrm>
                <a:off x="479684" y="180441"/>
                <a:ext cx="11122702" cy="6546857"/>
              </a:xfrm>
              <a:prstGeom prst="rect">
                <a:avLst/>
              </a:prstGeom>
            </p:spPr>
            <p:txBody>
              <a:bodyPr wrap="square">
                <a:spAutoFit/>
              </a:bodyPr>
              <a:lstStyle/>
              <a:p>
                <a:pPr algn="ctr"/>
                <a:r>
                  <a:rPr lang="es-EC" sz="3200" b="1" dirty="0">
                    <a:solidFill>
                      <a:schemeClr val="tx2"/>
                    </a:solidFill>
                  </a:rPr>
                  <a:t>CÁLCULO DE LA CONTRIBUCIÓN ESPECIAL DE MEJORAS POR ALCANTARILLADO PLUVIAL Y DRENAJE PLUVIAL </a:t>
                </a:r>
                <a:r>
                  <a:rPr lang="es-EC" sz="2800" dirty="0">
                    <a:solidFill>
                      <a:schemeClr val="tx2"/>
                    </a:solidFill>
                  </a:rPr>
                  <a:t> </a:t>
                </a:r>
                <a:endParaRPr lang="es-EC" sz="2000" dirty="0" smtClean="0">
                  <a:solidFill>
                    <a:schemeClr val="tx2"/>
                  </a:solidFill>
                </a:endParaRPr>
              </a:p>
              <a:p>
                <a:r>
                  <a:rPr lang="es-EC" sz="2000" dirty="0">
                    <a:solidFill>
                      <a:schemeClr val="tx2"/>
                    </a:solidFill>
                  </a:rPr>
                  <a:t> </a:t>
                </a:r>
                <a:r>
                  <a:rPr lang="es-EC" sz="2000" b="1" dirty="0">
                    <a:solidFill>
                      <a:schemeClr val="tx2"/>
                    </a:solidFill>
                  </a:rPr>
                  <a:t> </a:t>
                </a:r>
                <a:endParaRPr lang="es-EC" sz="2000" dirty="0">
                  <a:solidFill>
                    <a:schemeClr val="tx2"/>
                  </a:solidFill>
                </a:endParaRPr>
              </a:p>
              <a:p>
                <a14:m>
                  <m:oMath xmlns:m="http://schemas.openxmlformats.org/officeDocument/2006/math">
                    <m:r>
                      <m:rPr>
                        <m:sty m:val="p"/>
                      </m:rPr>
                      <a:rPr lang="es-EC" sz="2000">
                        <a:latin typeface="Cambria Math" panose="02040503050406030204" pitchFamily="18" charset="0"/>
                      </a:rPr>
                      <m:t>CEMPVL</m:t>
                    </m:r>
                    <m:r>
                      <a:rPr lang="es-EC" sz="2000">
                        <a:latin typeface="Cambria Math" panose="02040503050406030204" pitchFamily="18" charset="0"/>
                      </a:rPr>
                      <m:t>=</m:t>
                    </m:r>
                    <m:f>
                      <m:fPr>
                        <m:ctrlPr>
                          <a:rPr lang="es-EC" sz="2000" i="1">
                            <a:latin typeface="Cambria Math" panose="02040503050406030204" pitchFamily="18" charset="0"/>
                          </a:rPr>
                        </m:ctrlPr>
                      </m:fPr>
                      <m:num>
                        <m:r>
                          <m:rPr>
                            <m:sty m:val="p"/>
                          </m:rPr>
                          <a:rPr lang="es-EC" sz="2000">
                            <a:latin typeface="Cambria Math" panose="02040503050406030204" pitchFamily="18" charset="0"/>
                          </a:rPr>
                          <m:t>Aval</m:t>
                        </m:r>
                        <m:r>
                          <a:rPr lang="es-EC" sz="2000">
                            <a:latin typeface="Cambria Math" panose="02040503050406030204" pitchFamily="18" charset="0"/>
                          </a:rPr>
                          <m:t>ú</m:t>
                        </m:r>
                        <m:r>
                          <m:rPr>
                            <m:sty m:val="p"/>
                          </m:rPr>
                          <a:rPr lang="es-EC" sz="2000">
                            <a:latin typeface="Cambria Math" panose="02040503050406030204" pitchFamily="18" charset="0"/>
                          </a:rPr>
                          <m:t>o</m:t>
                        </m:r>
                        <m:r>
                          <a:rPr lang="es-EC" sz="2000">
                            <a:latin typeface="Cambria Math" panose="02040503050406030204" pitchFamily="18" charset="0"/>
                          </a:rPr>
                          <m:t> </m:t>
                        </m:r>
                        <m:r>
                          <m:rPr>
                            <m:sty m:val="p"/>
                          </m:rPr>
                          <a:rPr lang="es-EC" sz="2000">
                            <a:latin typeface="Cambria Math" panose="02040503050406030204" pitchFamily="18" charset="0"/>
                          </a:rPr>
                          <m:t>catastral</m:t>
                        </m:r>
                        <m:r>
                          <a:rPr lang="es-EC" sz="2000">
                            <a:latin typeface="Cambria Math" panose="02040503050406030204" pitchFamily="18" charset="0"/>
                          </a:rPr>
                          <m:t> </m:t>
                        </m:r>
                        <m:r>
                          <m:rPr>
                            <m:sty m:val="p"/>
                          </m:rPr>
                          <a:rPr lang="es-EC" sz="2000">
                            <a:latin typeface="Cambria Math" panose="02040503050406030204" pitchFamily="18" charset="0"/>
                          </a:rPr>
                          <m:t>de</m:t>
                        </m:r>
                        <m:r>
                          <a:rPr lang="es-EC" sz="2000">
                            <a:latin typeface="Cambria Math" panose="02040503050406030204" pitchFamily="18" charset="0"/>
                          </a:rPr>
                          <m:t> </m:t>
                        </m:r>
                        <m:r>
                          <m:rPr>
                            <m:sty m:val="p"/>
                          </m:rPr>
                          <a:rPr lang="es-EC" sz="2000">
                            <a:latin typeface="Cambria Math" panose="02040503050406030204" pitchFamily="18" charset="0"/>
                          </a:rPr>
                          <m:t>cada</m:t>
                        </m:r>
                        <m:r>
                          <a:rPr lang="es-EC" sz="2000">
                            <a:latin typeface="Cambria Math" panose="02040503050406030204" pitchFamily="18" charset="0"/>
                          </a:rPr>
                          <m:t> </m:t>
                        </m:r>
                        <m:r>
                          <m:rPr>
                            <m:sty m:val="p"/>
                          </m:rPr>
                          <a:rPr lang="es-EC" sz="2000">
                            <a:latin typeface="Cambria Math" panose="02040503050406030204" pitchFamily="18" charset="0"/>
                          </a:rPr>
                          <m:t>predio</m:t>
                        </m:r>
                        <m:r>
                          <a:rPr lang="es-EC" sz="2000">
                            <a:latin typeface="Cambria Math" panose="02040503050406030204" pitchFamily="18" charset="0"/>
                          </a:rPr>
                          <m:t> </m:t>
                        </m:r>
                      </m:num>
                      <m:den>
                        <m:r>
                          <m:rPr>
                            <m:sty m:val="p"/>
                          </m:rPr>
                          <a:rPr lang="es-EC" sz="2000">
                            <a:latin typeface="Cambria Math" panose="02040503050406030204" pitchFamily="18" charset="0"/>
                          </a:rPr>
                          <m:t>Total</m:t>
                        </m:r>
                        <m:r>
                          <a:rPr lang="es-EC" sz="2000">
                            <a:latin typeface="Cambria Math" panose="02040503050406030204" pitchFamily="18" charset="0"/>
                          </a:rPr>
                          <m:t> </m:t>
                        </m:r>
                        <m:r>
                          <m:rPr>
                            <m:sty m:val="p"/>
                          </m:rPr>
                          <a:rPr lang="es-EC" sz="2000">
                            <a:latin typeface="Cambria Math" panose="02040503050406030204" pitchFamily="18" charset="0"/>
                          </a:rPr>
                          <m:t>de</m:t>
                        </m:r>
                        <m:r>
                          <a:rPr lang="es-EC" sz="2000">
                            <a:latin typeface="Cambria Math" panose="02040503050406030204" pitchFamily="18" charset="0"/>
                          </a:rPr>
                          <m:t> </m:t>
                        </m:r>
                        <m:r>
                          <m:rPr>
                            <m:sty m:val="p"/>
                          </m:rPr>
                          <a:rPr lang="es-EC" sz="2000">
                            <a:latin typeface="Cambria Math" panose="02040503050406030204" pitchFamily="18" charset="0"/>
                          </a:rPr>
                          <m:t>aval</m:t>
                        </m:r>
                        <m:r>
                          <a:rPr lang="es-EC" sz="2000">
                            <a:latin typeface="Cambria Math" panose="02040503050406030204" pitchFamily="18" charset="0"/>
                          </a:rPr>
                          <m:t>ú</m:t>
                        </m:r>
                        <m:r>
                          <m:rPr>
                            <m:sty m:val="p"/>
                          </m:rPr>
                          <a:rPr lang="es-EC" sz="2000">
                            <a:latin typeface="Cambria Math" panose="02040503050406030204" pitchFamily="18" charset="0"/>
                          </a:rPr>
                          <m:t>o</m:t>
                        </m:r>
                        <m:r>
                          <a:rPr lang="es-EC" sz="2000">
                            <a:latin typeface="Cambria Math" panose="02040503050406030204" pitchFamily="18" charset="0"/>
                          </a:rPr>
                          <m:t> </m:t>
                        </m:r>
                        <m:r>
                          <m:rPr>
                            <m:sty m:val="p"/>
                          </m:rPr>
                          <a:rPr lang="es-EC" sz="2000">
                            <a:latin typeface="Cambria Math" panose="02040503050406030204" pitchFamily="18" charset="0"/>
                          </a:rPr>
                          <m:t>catastral</m:t>
                        </m:r>
                        <m:r>
                          <a:rPr lang="es-EC" sz="2000">
                            <a:latin typeface="Cambria Math" panose="02040503050406030204" pitchFamily="18" charset="0"/>
                          </a:rPr>
                          <m:t> </m:t>
                        </m:r>
                        <m:r>
                          <m:rPr>
                            <m:sty m:val="p"/>
                          </m:rPr>
                          <a:rPr lang="es-EC" sz="2000">
                            <a:latin typeface="Cambria Math" panose="02040503050406030204" pitchFamily="18" charset="0"/>
                          </a:rPr>
                          <m:t>DMQ</m:t>
                        </m:r>
                      </m:den>
                    </m:f>
                    <m:r>
                      <a:rPr lang="es-EC" sz="2000" i="1">
                        <a:latin typeface="Cambria Math" panose="02040503050406030204" pitchFamily="18" charset="0"/>
                      </a:rPr>
                      <m:t> </m:t>
                    </m:r>
                    <m:r>
                      <a:rPr lang="es-EC" sz="2000" i="1">
                        <a:latin typeface="Cambria Math" panose="02040503050406030204" pitchFamily="18" charset="0"/>
                      </a:rPr>
                      <m:t>𝑥</m:t>
                    </m:r>
                    <m:r>
                      <a:rPr lang="es-EC" sz="2000" i="1">
                        <a:latin typeface="Cambria Math" panose="02040503050406030204" pitchFamily="18" charset="0"/>
                      </a:rPr>
                      <m:t> </m:t>
                    </m:r>
                  </m:oMath>
                </a14:m>
                <a:r>
                  <a:rPr lang="es-EC" sz="2000" dirty="0"/>
                  <a:t> A</a:t>
                </a:r>
              </a:p>
              <a:p>
                <a:r>
                  <a:rPr lang="es-EC" sz="2000" dirty="0"/>
                  <a:t> </a:t>
                </a:r>
              </a:p>
              <a:p>
                <a:r>
                  <a:rPr lang="es-EC" sz="2000" dirty="0"/>
                  <a:t>Nota: </a:t>
                </a:r>
              </a:p>
              <a:p>
                <a:pPr lvl="0"/>
                <a:r>
                  <a:rPr lang="es-EC" sz="2000" dirty="0"/>
                  <a:t>El avalúo catastral de cada predio corresponderá al valor del año de ejecución de la obra. </a:t>
                </a:r>
              </a:p>
              <a:p>
                <a:r>
                  <a:rPr lang="es-EC" sz="2000" dirty="0"/>
                  <a:t> </a:t>
                </a:r>
              </a:p>
              <a:p>
                <a:pPr lvl="0"/>
                <a:r>
                  <a:rPr lang="es-EC" sz="2000" dirty="0"/>
                  <a:t>El total del avalúo catastral DMQ es la suma de los avalúos prediales del Distrito Metropolitano de Quito. </a:t>
                </a:r>
              </a:p>
              <a:p>
                <a:r>
                  <a:rPr lang="es-EC" sz="2000" dirty="0"/>
                  <a:t> </a:t>
                </a:r>
              </a:p>
              <a:p>
                <a:pPr lvl="0"/>
                <a:r>
                  <a:rPr lang="es-EC" sz="2000" dirty="0"/>
                  <a:t>A= [Costos de infraestructura (costo total de las obras) del último período fiscal y corresponde a valores ejecutados.] </a:t>
                </a:r>
              </a:p>
              <a:p>
                <a:r>
                  <a:rPr lang="es-EC" sz="2800" dirty="0"/>
                  <a:t> </a:t>
                </a:r>
              </a:p>
              <a:p>
                <a:pPr lvl="0"/>
                <a:r>
                  <a:rPr lang="es-EC" sz="2000" dirty="0"/>
                  <a:t>Para efecto de la liquidación de la contribución especial de mejoras, la obra podrá fraccionarse a medida que vaya terminándose por tramos o partes, en los términos del artículo 592 del Código Orgánico de Organización Territorial, Autonomía y Descentralización. </a:t>
                </a:r>
              </a:p>
              <a:p>
                <a:endParaRPr lang="es-EC" sz="2800" dirty="0"/>
              </a:p>
              <a:p>
                <a:endParaRPr lang="es-ES" sz="2800" b="1" dirty="0" smtClean="0"/>
              </a:p>
            </p:txBody>
          </p:sp>
        </mc:Choice>
        <mc:Fallback>
          <p:sp>
            <p:nvSpPr>
              <p:cNvPr id="4" name="Rectángulo 3"/>
              <p:cNvSpPr>
                <a:spLocks noRot="1" noChangeAspect="1" noMove="1" noResize="1" noEditPoints="1" noAdjustHandles="1" noChangeArrowheads="1" noChangeShapeType="1" noTextEdit="1"/>
              </p:cNvSpPr>
              <p:nvPr/>
            </p:nvSpPr>
            <p:spPr>
              <a:xfrm>
                <a:off x="479684" y="180441"/>
                <a:ext cx="11122702" cy="6546857"/>
              </a:xfrm>
              <a:prstGeom prst="rect">
                <a:avLst/>
              </a:prstGeom>
              <a:blipFill rotWithShape="0">
                <a:blip r:embed="rId2"/>
                <a:stretch>
                  <a:fillRect l="-603" t="-1210"/>
                </a:stretch>
              </a:blipFill>
            </p:spPr>
            <p:txBody>
              <a:bodyPr/>
              <a:lstStyle/>
              <a:p>
                <a:r>
                  <a:rPr lang="es-EC">
                    <a:noFill/>
                  </a:rPr>
                  <a:t> </a:t>
                </a:r>
              </a:p>
            </p:txBody>
          </p:sp>
        </mc:Fallback>
      </mc:AlternateContent>
    </p:spTree>
    <p:extLst>
      <p:ext uri="{BB962C8B-B14F-4D97-AF65-F5344CB8AC3E}">
        <p14:creationId xmlns:p14="http://schemas.microsoft.com/office/powerpoint/2010/main" val="24518299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281659" y="285931"/>
            <a:ext cx="10365697" cy="584775"/>
          </a:xfrm>
          <a:prstGeom prst="rect">
            <a:avLst/>
          </a:prstGeom>
        </p:spPr>
        <p:txBody>
          <a:bodyPr wrap="square">
            <a:spAutoFit/>
          </a:bodyPr>
          <a:lstStyle/>
          <a:p>
            <a:pPr algn="ctr"/>
            <a:r>
              <a:rPr lang="es-ES" sz="3200" b="1" dirty="0" smtClean="0">
                <a:solidFill>
                  <a:schemeClr val="tx2"/>
                </a:solidFill>
              </a:rPr>
              <a:t>SIMULACIÓN – VALORES ESTIMADOS DE PAGO</a:t>
            </a:r>
            <a:endParaRPr lang="es-EC" sz="2800" dirty="0">
              <a:solidFill>
                <a:schemeClr val="tx2"/>
              </a:solidFill>
            </a:endParaRPr>
          </a:p>
        </p:txBody>
      </p:sp>
      <p:pic>
        <p:nvPicPr>
          <p:cNvPr id="5" name="Imagen 4"/>
          <p:cNvPicPr>
            <a:picLocks noChangeAspect="1"/>
          </p:cNvPicPr>
          <p:nvPr/>
        </p:nvPicPr>
        <p:blipFill>
          <a:blip r:embed="rId2"/>
          <a:stretch>
            <a:fillRect/>
          </a:stretch>
        </p:blipFill>
        <p:spPr>
          <a:xfrm>
            <a:off x="843797" y="1293649"/>
            <a:ext cx="10398826" cy="4154814"/>
          </a:xfrm>
          <a:prstGeom prst="rect">
            <a:avLst/>
          </a:prstGeom>
        </p:spPr>
      </p:pic>
    </p:spTree>
    <p:extLst>
      <p:ext uri="{BB962C8B-B14F-4D97-AF65-F5344CB8AC3E}">
        <p14:creationId xmlns:p14="http://schemas.microsoft.com/office/powerpoint/2010/main" val="15510675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 xmlns:a16="http://schemas.microsoft.com/office/drawing/2014/main" id="{45926F7A-28CF-C84E-A733-B0C36B069DC9}"/>
              </a:ext>
            </a:extLst>
          </p:cNvPr>
          <p:cNvSpPr txBox="1"/>
          <p:nvPr/>
        </p:nvSpPr>
        <p:spPr>
          <a:xfrm>
            <a:off x="416560" y="371962"/>
            <a:ext cx="11246353" cy="954107"/>
          </a:xfrm>
          <a:prstGeom prst="rect">
            <a:avLst/>
          </a:prstGeom>
          <a:noFill/>
        </p:spPr>
        <p:txBody>
          <a:bodyPr wrap="square" rtlCol="0">
            <a:spAutoFit/>
          </a:bodyPr>
          <a:lstStyle/>
          <a:p>
            <a:pPr algn="ctr"/>
            <a:r>
              <a:rPr lang="es-EC" sz="2800" b="1" dirty="0">
                <a:solidFill>
                  <a:schemeClr val="tx2"/>
                </a:solidFill>
                <a:cs typeface="Arial" panose="020B0604020202020204" pitchFamily="34" charset="0"/>
              </a:rPr>
              <a:t>PROBLEMÁTICA </a:t>
            </a:r>
            <a:r>
              <a:rPr lang="es-EC" sz="2800" b="1" dirty="0" smtClean="0">
                <a:solidFill>
                  <a:schemeClr val="tx2"/>
                </a:solidFill>
                <a:cs typeface="Arial" panose="020B0604020202020204" pitchFamily="34" charset="0"/>
              </a:rPr>
              <a:t>DE </a:t>
            </a:r>
            <a:r>
              <a:rPr lang="es-EC" sz="2800" b="1" dirty="0">
                <a:solidFill>
                  <a:schemeClr val="tx2"/>
                </a:solidFill>
                <a:cs typeface="Arial" panose="020B0604020202020204" pitchFamily="34" charset="0"/>
              </a:rPr>
              <a:t>LAS INUNDACIONES Y EROSIÓN HÍDRICA EN RÍOS Y QUEBRADAS DEL DMQ </a:t>
            </a:r>
            <a:r>
              <a:rPr lang="es-EC" sz="2800" b="1" dirty="0" smtClean="0">
                <a:solidFill>
                  <a:schemeClr val="tx2"/>
                </a:solidFill>
                <a:cs typeface="Arial" panose="020B0604020202020204" pitchFamily="34" charset="0"/>
              </a:rPr>
              <a:t>ASOCIADA AL CAMBIO CLIMÁTICO</a:t>
            </a:r>
            <a:endParaRPr lang="es-EC" sz="2800" dirty="0">
              <a:solidFill>
                <a:schemeClr val="tx2"/>
              </a:solidFill>
            </a:endParaRPr>
          </a:p>
        </p:txBody>
      </p:sp>
      <p:sp>
        <p:nvSpPr>
          <p:cNvPr id="5" name="CuadroTexto 4">
            <a:extLst>
              <a:ext uri="{FF2B5EF4-FFF2-40B4-BE49-F238E27FC236}">
                <a16:creationId xmlns="" xmlns:a16="http://schemas.microsoft.com/office/drawing/2014/main" id="{92BE105F-017D-874E-B1FC-DEA52C8C0FF3}"/>
              </a:ext>
            </a:extLst>
          </p:cNvPr>
          <p:cNvSpPr txBox="1"/>
          <p:nvPr/>
        </p:nvSpPr>
        <p:spPr>
          <a:xfrm>
            <a:off x="515034" y="1635558"/>
            <a:ext cx="11246353" cy="5309146"/>
          </a:xfrm>
          <a:prstGeom prst="rect">
            <a:avLst/>
          </a:prstGeom>
          <a:solidFill>
            <a:schemeClr val="bg1"/>
          </a:solidFill>
        </p:spPr>
        <p:txBody>
          <a:bodyPr wrap="square" rtlCol="0">
            <a:spAutoFit/>
          </a:bodyPr>
          <a:lstStyle/>
          <a:p>
            <a:pPr algn="just">
              <a:lnSpc>
                <a:spcPct val="115000"/>
              </a:lnSpc>
              <a:spcBef>
                <a:spcPts val="600"/>
              </a:spcBef>
              <a:spcAft>
                <a:spcPts val="600"/>
              </a:spcAft>
            </a:pPr>
            <a:r>
              <a:rPr lang="es-ES" sz="2000" b="1" dirty="0">
                <a:ea typeface="Calibri" panose="020F0502020204030204" pitchFamily="34" charset="0"/>
                <a:cs typeface="Times New Roman" panose="02020603050405020304" pitchFamily="18" charset="0"/>
              </a:rPr>
              <a:t>La concentración de los GEI producen mayores efectos en la precipitación: </a:t>
            </a:r>
            <a:r>
              <a:rPr lang="es-ES" sz="2000" dirty="0">
                <a:ea typeface="Calibri" panose="020F0502020204030204" pitchFamily="34" charset="0"/>
                <a:cs typeface="Times New Roman" panose="02020603050405020304" pitchFamily="18" charset="0"/>
              </a:rPr>
              <a:t>El Plan de Acción de Cambio Climático de Quito (2020) apunta a ser carbono neutral al 2050, para lo cual debe implementar  medidas de adaptación y mitigación. </a:t>
            </a:r>
          </a:p>
          <a:p>
            <a:pPr algn="just">
              <a:lnSpc>
                <a:spcPct val="115000"/>
              </a:lnSpc>
              <a:spcBef>
                <a:spcPts val="600"/>
              </a:spcBef>
              <a:spcAft>
                <a:spcPts val="600"/>
              </a:spcAft>
            </a:pPr>
            <a:r>
              <a:rPr lang="es-ES" sz="2000" b="1" dirty="0" smtClean="0">
                <a:ea typeface="Calibri" panose="020F0502020204030204" pitchFamily="34" charset="0"/>
                <a:cs typeface="Times New Roman" panose="02020603050405020304" pitchFamily="18" charset="0"/>
              </a:rPr>
              <a:t>Mayor frecuencia, intensidad y distorsiones en la estacionalidad de las precipitaciones: </a:t>
            </a:r>
            <a:r>
              <a:rPr lang="es-ES" sz="2000" dirty="0" smtClean="0">
                <a:ea typeface="Calibri" panose="020F0502020204030204" pitchFamily="34" charset="0"/>
                <a:cs typeface="Times New Roman" panose="02020603050405020304" pitchFamily="18" charset="0"/>
              </a:rPr>
              <a:t>De acuerdo a los modelos de cambio climático realizados para el DMQ, en los próximos años se experimentarán mayores variaciones en la precipitación (tanto en cantidad, frecuencia e intensidad) y modificaciones en la estacionalidad </a:t>
            </a:r>
          </a:p>
          <a:p>
            <a:pPr algn="just">
              <a:lnSpc>
                <a:spcPct val="115000"/>
              </a:lnSpc>
              <a:spcBef>
                <a:spcPts val="600"/>
              </a:spcBef>
              <a:spcAft>
                <a:spcPts val="600"/>
              </a:spcAft>
            </a:pPr>
            <a:r>
              <a:rPr lang="es-ES" sz="2000" b="1" dirty="0" smtClean="0">
                <a:ea typeface="Calibri" panose="020F0502020204030204" pitchFamily="34" charset="0"/>
                <a:cs typeface="Times New Roman" panose="02020603050405020304" pitchFamily="18" charset="0"/>
              </a:rPr>
              <a:t>Efectos en el sistema de drenaje: </a:t>
            </a:r>
            <a:r>
              <a:rPr lang="es-ES" sz="2000" dirty="0" smtClean="0">
                <a:ea typeface="Calibri" panose="020F0502020204030204" pitchFamily="34" charset="0"/>
                <a:cs typeface="Times New Roman" panose="02020603050405020304" pitchFamily="18" charset="0"/>
              </a:rPr>
              <a:t>Los efectos del cambio climático incrementan la presión sobre el sistema de drenaje pluvial de la ciudad (a </a:t>
            </a:r>
            <a:r>
              <a:rPr lang="es-ES" sz="2000" dirty="0">
                <a:ea typeface="Calibri" panose="020F0502020204030204" pitchFamily="34" charset="0"/>
                <a:cs typeface="Times New Roman" panose="02020603050405020304" pitchFamily="18" charset="0"/>
              </a:rPr>
              <a:t>corto, mediano y largo </a:t>
            </a:r>
            <a:r>
              <a:rPr lang="es-ES" sz="2000" dirty="0" smtClean="0">
                <a:ea typeface="Calibri" panose="020F0502020204030204" pitchFamily="34" charset="0"/>
                <a:cs typeface="Times New Roman" panose="02020603050405020304" pitchFamily="18" charset="0"/>
              </a:rPr>
              <a:t>plazo). Además, se reduce la capacidad de resiliencia de los ecosistemas (i.e. quebradas, ríos, laderas, áreas verdes). </a:t>
            </a:r>
          </a:p>
          <a:p>
            <a:pPr algn="just">
              <a:lnSpc>
                <a:spcPct val="115000"/>
              </a:lnSpc>
              <a:spcBef>
                <a:spcPts val="600"/>
              </a:spcBef>
              <a:spcAft>
                <a:spcPts val="600"/>
              </a:spcAft>
            </a:pPr>
            <a:r>
              <a:rPr lang="es-ES" sz="2000" b="1" dirty="0" smtClean="0">
                <a:ea typeface="Calibri" panose="020F0502020204030204" pitchFamily="34" charset="0"/>
                <a:cs typeface="Times New Roman" panose="02020603050405020304" pitchFamily="18" charset="0"/>
              </a:rPr>
              <a:t>Consecuencia: Mayores inundaciones, erosión fluvial, riesgos en taludes de cauces de quebradas y ríos, riesgo de afectaciones a viviendas asentadas en bordes de quebradas y ríos.</a:t>
            </a:r>
          </a:p>
          <a:p>
            <a:pPr algn="just">
              <a:lnSpc>
                <a:spcPct val="115000"/>
              </a:lnSpc>
              <a:spcBef>
                <a:spcPts val="600"/>
              </a:spcBef>
              <a:spcAft>
                <a:spcPts val="600"/>
              </a:spcAft>
            </a:pPr>
            <a:r>
              <a:rPr lang="es-ES" sz="2000" dirty="0" smtClean="0">
                <a:ea typeface="Calibri" panose="020F0502020204030204" pitchFamily="34" charset="0"/>
                <a:cs typeface="Times New Roman" panose="02020603050405020304" pitchFamily="18" charset="0"/>
              </a:rPr>
              <a:t> </a:t>
            </a:r>
            <a:endParaRPr lang="es-EC" sz="2000" dirty="0"/>
          </a:p>
        </p:txBody>
      </p:sp>
    </p:spTree>
    <p:extLst>
      <p:ext uri="{BB962C8B-B14F-4D97-AF65-F5344CB8AC3E}">
        <p14:creationId xmlns:p14="http://schemas.microsoft.com/office/powerpoint/2010/main" val="2146149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794479" y="1444906"/>
            <a:ext cx="10999187" cy="4116445"/>
          </a:xfrm>
          <a:prstGeom prst="rect">
            <a:avLst/>
          </a:prstGeom>
        </p:spPr>
      </p:pic>
      <p:sp>
        <p:nvSpPr>
          <p:cNvPr id="6" name="Rectángulo 5"/>
          <p:cNvSpPr/>
          <p:nvPr/>
        </p:nvSpPr>
        <p:spPr>
          <a:xfrm>
            <a:off x="1281659" y="285931"/>
            <a:ext cx="10365697" cy="584775"/>
          </a:xfrm>
          <a:prstGeom prst="rect">
            <a:avLst/>
          </a:prstGeom>
        </p:spPr>
        <p:txBody>
          <a:bodyPr wrap="square">
            <a:spAutoFit/>
          </a:bodyPr>
          <a:lstStyle/>
          <a:p>
            <a:pPr algn="ctr"/>
            <a:r>
              <a:rPr lang="es-ES" sz="3200" b="1" dirty="0" smtClean="0">
                <a:solidFill>
                  <a:schemeClr val="tx2"/>
                </a:solidFill>
              </a:rPr>
              <a:t>SIMULACIÓN – IMPACTO CEM VS OTROS CEM Y PREDIAL</a:t>
            </a:r>
            <a:endParaRPr lang="es-EC" sz="2800" dirty="0">
              <a:solidFill>
                <a:schemeClr val="tx2"/>
              </a:solidFill>
            </a:endParaRPr>
          </a:p>
        </p:txBody>
      </p:sp>
    </p:spTree>
    <p:extLst>
      <p:ext uri="{BB962C8B-B14F-4D97-AF65-F5344CB8AC3E}">
        <p14:creationId xmlns:p14="http://schemas.microsoft.com/office/powerpoint/2010/main" val="15293687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65501568-3298-FE46-97B4-43F963CF5C5B}"/>
              </a:ext>
            </a:extLst>
          </p:cNvPr>
          <p:cNvPicPr>
            <a:picLocks noChangeAspect="1"/>
          </p:cNvPicPr>
          <p:nvPr/>
        </p:nvPicPr>
        <p:blipFill>
          <a:blip r:embed="rId2"/>
          <a:srcRect/>
          <a:stretch/>
        </p:blipFill>
        <p:spPr>
          <a:xfrm>
            <a:off x="-6135" y="1"/>
            <a:ext cx="12188086" cy="6857999"/>
          </a:xfrm>
          <a:prstGeom prst="rect">
            <a:avLst/>
          </a:prstGeom>
        </p:spPr>
      </p:pic>
      <p:sp>
        <p:nvSpPr>
          <p:cNvPr id="7" name="CuadroTexto 6">
            <a:extLst>
              <a:ext uri="{FF2B5EF4-FFF2-40B4-BE49-F238E27FC236}">
                <a16:creationId xmlns:a16="http://schemas.microsoft.com/office/drawing/2014/main" xmlns="" id="{5AE3AC81-E17F-E34B-8DB8-BD82C339492E}"/>
              </a:ext>
            </a:extLst>
          </p:cNvPr>
          <p:cNvSpPr txBox="1"/>
          <p:nvPr/>
        </p:nvSpPr>
        <p:spPr>
          <a:xfrm>
            <a:off x="416560" y="6309579"/>
            <a:ext cx="369651" cy="369332"/>
          </a:xfrm>
          <a:prstGeom prst="rect">
            <a:avLst/>
          </a:prstGeom>
          <a:noFill/>
        </p:spPr>
        <p:txBody>
          <a:bodyPr wrap="square" rtlCol="0">
            <a:spAutoFit/>
          </a:bodyPr>
          <a:lstStyle/>
          <a:p>
            <a:r>
              <a:rPr lang="es-EC" b="1" dirty="0">
                <a:solidFill>
                  <a:schemeClr val="accent1"/>
                </a:solidFill>
                <a:latin typeface="Al Nile" pitchFamily="2" charset="-78"/>
                <a:cs typeface="Al Nile" pitchFamily="2" charset="-78"/>
              </a:rPr>
              <a:t>25</a:t>
            </a:r>
          </a:p>
        </p:txBody>
      </p:sp>
      <p:sp>
        <p:nvSpPr>
          <p:cNvPr id="2" name="Rectángulo 1">
            <a:extLst>
              <a:ext uri="{FF2B5EF4-FFF2-40B4-BE49-F238E27FC236}">
                <a16:creationId xmlns:a16="http://schemas.microsoft.com/office/drawing/2014/main" xmlns="" id="{67FE8060-C3CC-E845-91F3-F1E793502D2C}"/>
              </a:ext>
            </a:extLst>
          </p:cNvPr>
          <p:cNvSpPr/>
          <p:nvPr/>
        </p:nvSpPr>
        <p:spPr>
          <a:xfrm>
            <a:off x="4527239" y="2896402"/>
            <a:ext cx="5362677" cy="707886"/>
          </a:xfrm>
          <a:prstGeom prst="rect">
            <a:avLst/>
          </a:prstGeom>
        </p:spPr>
        <p:txBody>
          <a:bodyPr wrap="square">
            <a:spAutoFit/>
          </a:bodyPr>
          <a:lstStyle/>
          <a:p>
            <a:r>
              <a:rPr lang="es-EC" sz="4000" b="1" dirty="0">
                <a:solidFill>
                  <a:schemeClr val="bg1"/>
                </a:solidFill>
              </a:rPr>
              <a:t>GRACIAS!!!</a:t>
            </a:r>
            <a:endParaRPr lang="es-EC" sz="4000" dirty="0">
              <a:solidFill>
                <a:schemeClr val="bg1"/>
              </a:solidFill>
            </a:endParaRPr>
          </a:p>
        </p:txBody>
      </p:sp>
      <p:pic>
        <p:nvPicPr>
          <p:cNvPr id="8" name="Imagen 4">
            <a:extLst>
              <a:ext uri="{FF2B5EF4-FFF2-40B4-BE49-F238E27FC236}">
                <a16:creationId xmlns:a16="http://schemas.microsoft.com/office/drawing/2014/main" xmlns="" id="{5A62BEA1-7C28-D044-A3DE-0445B65B7BAB}"/>
              </a:ext>
            </a:extLst>
          </p:cNvPr>
          <p:cNvPicPr>
            <a:picLocks noChangeAspect="1"/>
          </p:cNvPicPr>
          <p:nvPr/>
        </p:nvPicPr>
        <p:blipFill rotWithShape="1">
          <a:blip r:embed="rId3"/>
          <a:srcRect t="38974" r="48669" b="31368"/>
          <a:stretch/>
        </p:blipFill>
        <p:spPr>
          <a:xfrm>
            <a:off x="4245025" y="404600"/>
            <a:ext cx="3086386" cy="1003413"/>
          </a:xfrm>
          <a:prstGeom prst="rect">
            <a:avLst/>
          </a:prstGeom>
          <a:solidFill>
            <a:schemeClr val="accent1">
              <a:alpha val="3000"/>
            </a:schemeClr>
          </a:solidFill>
        </p:spPr>
      </p:pic>
      <p:sp>
        <p:nvSpPr>
          <p:cNvPr id="9" name="Rectángulo 1">
            <a:extLst>
              <a:ext uri="{FF2B5EF4-FFF2-40B4-BE49-F238E27FC236}">
                <a16:creationId xmlns:a16="http://schemas.microsoft.com/office/drawing/2014/main" xmlns="" id="{67FE8060-C3CC-E845-91F3-F1E793502D2C}"/>
              </a:ext>
            </a:extLst>
          </p:cNvPr>
          <p:cNvSpPr/>
          <p:nvPr/>
        </p:nvSpPr>
        <p:spPr>
          <a:xfrm>
            <a:off x="601385" y="6079955"/>
            <a:ext cx="5362677" cy="215444"/>
          </a:xfrm>
          <a:prstGeom prst="rect">
            <a:avLst/>
          </a:prstGeom>
        </p:spPr>
        <p:txBody>
          <a:bodyPr wrap="square">
            <a:spAutoFit/>
          </a:bodyPr>
          <a:lstStyle/>
          <a:p>
            <a:r>
              <a:rPr lang="es-EC" sz="800" b="1" dirty="0">
                <a:solidFill>
                  <a:schemeClr val="bg1"/>
                </a:solidFill>
              </a:rPr>
              <a:t>Elaborado por Victorino versión del 12/11/2021</a:t>
            </a:r>
            <a:endParaRPr lang="es-EC" sz="800" dirty="0">
              <a:solidFill>
                <a:schemeClr val="bg1"/>
              </a:solidFill>
            </a:endParaRPr>
          </a:p>
        </p:txBody>
      </p:sp>
    </p:spTree>
    <p:extLst>
      <p:ext uri="{BB962C8B-B14F-4D97-AF65-F5344CB8AC3E}">
        <p14:creationId xmlns:p14="http://schemas.microsoft.com/office/powerpoint/2010/main" val="32792942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151" y="482110"/>
            <a:ext cx="11562317" cy="5967699"/>
          </a:xfrm>
          <a:prstGeom prst="rect">
            <a:avLst/>
          </a:prstGeom>
        </p:spPr>
      </p:pic>
      <p:sp>
        <p:nvSpPr>
          <p:cNvPr id="6" name="CuadroTexto 5">
            <a:extLst>
              <a:ext uri="{FF2B5EF4-FFF2-40B4-BE49-F238E27FC236}">
                <a16:creationId xmlns:a16="http://schemas.microsoft.com/office/drawing/2014/main" xmlns="" id="{45926F7A-28CF-C84E-A733-B0C36B069DC9}"/>
              </a:ext>
            </a:extLst>
          </p:cNvPr>
          <p:cNvSpPr txBox="1"/>
          <p:nvPr/>
        </p:nvSpPr>
        <p:spPr>
          <a:xfrm>
            <a:off x="1627164" y="2313084"/>
            <a:ext cx="9033139" cy="2954655"/>
          </a:xfrm>
          <a:prstGeom prst="rect">
            <a:avLst/>
          </a:prstGeom>
          <a:noFill/>
        </p:spPr>
        <p:txBody>
          <a:bodyPr wrap="square" rtlCol="0">
            <a:spAutoFit/>
          </a:bodyPr>
          <a:lstStyle/>
          <a:p>
            <a:pPr algn="ctr"/>
            <a:r>
              <a:rPr lang="es-EC" sz="5400" b="1" dirty="0" smtClean="0">
                <a:solidFill>
                  <a:schemeClr val="bg1"/>
                </a:solidFill>
              </a:rPr>
              <a:t> </a:t>
            </a:r>
            <a:endParaRPr lang="es-EC" sz="5400" b="1" dirty="0">
              <a:solidFill>
                <a:schemeClr val="bg1"/>
              </a:solidFill>
            </a:endParaRPr>
          </a:p>
          <a:p>
            <a:pPr algn="ctr"/>
            <a:r>
              <a:rPr lang="es-EC" sz="4400" b="1" dirty="0" smtClean="0">
                <a:solidFill>
                  <a:schemeClr val="bg1"/>
                </a:solidFill>
                <a:cs typeface="Arial" panose="020B0604020202020204" pitchFamily="34" charset="0"/>
              </a:rPr>
              <a:t>2.  INUNDACIONES </a:t>
            </a:r>
            <a:r>
              <a:rPr lang="es-EC" sz="4400" b="1" dirty="0">
                <a:solidFill>
                  <a:schemeClr val="bg1"/>
                </a:solidFill>
                <a:cs typeface="Arial" panose="020B0604020202020204" pitchFamily="34" charset="0"/>
              </a:rPr>
              <a:t>Y EROSIÓN HÍDRICA EN RÍOS Y QUEBRADAS DEL </a:t>
            </a:r>
            <a:r>
              <a:rPr lang="es-EC" sz="4400" b="1" dirty="0" smtClean="0">
                <a:solidFill>
                  <a:schemeClr val="bg1"/>
                </a:solidFill>
                <a:cs typeface="Arial" panose="020B0604020202020204" pitchFamily="34" charset="0"/>
              </a:rPr>
              <a:t>DMQ</a:t>
            </a:r>
            <a:endParaRPr lang="es-EC" sz="2800" dirty="0"/>
          </a:p>
        </p:txBody>
      </p:sp>
      <p:pic>
        <p:nvPicPr>
          <p:cNvPr id="5" name="Imagen 4">
            <a:extLst>
              <a:ext uri="{FF2B5EF4-FFF2-40B4-BE49-F238E27FC236}">
                <a16:creationId xmlns:a16="http://schemas.microsoft.com/office/drawing/2014/main" xmlns="" id="{5A62BEA1-7C28-D044-A3DE-0445B65B7BAB}"/>
              </a:ext>
            </a:extLst>
          </p:cNvPr>
          <p:cNvPicPr>
            <a:picLocks noChangeAspect="1"/>
          </p:cNvPicPr>
          <p:nvPr/>
        </p:nvPicPr>
        <p:blipFill rotWithShape="1">
          <a:blip r:embed="rId3"/>
          <a:srcRect t="38974" r="48669" b="31368"/>
          <a:stretch/>
        </p:blipFill>
        <p:spPr>
          <a:xfrm>
            <a:off x="4245025" y="404600"/>
            <a:ext cx="3086386" cy="1003413"/>
          </a:xfrm>
          <a:prstGeom prst="rect">
            <a:avLst/>
          </a:prstGeom>
          <a:solidFill>
            <a:schemeClr val="accent1">
              <a:alpha val="3000"/>
            </a:schemeClr>
          </a:solidFill>
        </p:spPr>
      </p:pic>
    </p:spTree>
    <p:extLst>
      <p:ext uri="{BB962C8B-B14F-4D97-AF65-F5344CB8AC3E}">
        <p14:creationId xmlns:p14="http://schemas.microsoft.com/office/powerpoint/2010/main" val="12043032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2">
            <a:extLst>
              <a:ext uri="{FF2B5EF4-FFF2-40B4-BE49-F238E27FC236}">
                <a16:creationId xmlns:a16="http://schemas.microsoft.com/office/drawing/2014/main" xmlns="" id="{65501568-3298-FE46-97B4-43F963CF5C5B}"/>
              </a:ext>
            </a:extLst>
          </p:cNvPr>
          <p:cNvPicPr>
            <a:picLocks noChangeAspect="1"/>
          </p:cNvPicPr>
          <p:nvPr/>
        </p:nvPicPr>
        <p:blipFill>
          <a:blip r:embed="rId2"/>
          <a:srcRect/>
          <a:stretch/>
        </p:blipFill>
        <p:spPr>
          <a:xfrm>
            <a:off x="0" y="174491"/>
            <a:ext cx="12188086" cy="6857999"/>
          </a:xfrm>
          <a:prstGeom prst="rect">
            <a:avLst/>
          </a:prstGeom>
        </p:spPr>
      </p:pic>
      <p:sp>
        <p:nvSpPr>
          <p:cNvPr id="7" name="CuadroTexto 6">
            <a:extLst>
              <a:ext uri="{FF2B5EF4-FFF2-40B4-BE49-F238E27FC236}">
                <a16:creationId xmlns:a16="http://schemas.microsoft.com/office/drawing/2014/main" xmlns="" id="{5AE3AC81-E17F-E34B-8DB8-BD82C339492E}"/>
              </a:ext>
            </a:extLst>
          </p:cNvPr>
          <p:cNvSpPr txBox="1"/>
          <p:nvPr/>
        </p:nvSpPr>
        <p:spPr>
          <a:xfrm>
            <a:off x="416560" y="6309579"/>
            <a:ext cx="369651" cy="369332"/>
          </a:xfrm>
          <a:prstGeom prst="rect">
            <a:avLst/>
          </a:prstGeom>
          <a:noFill/>
        </p:spPr>
        <p:txBody>
          <a:bodyPr wrap="square" rtlCol="0">
            <a:spAutoFit/>
          </a:bodyPr>
          <a:lstStyle/>
          <a:p>
            <a:r>
              <a:rPr lang="es-EC" b="1" dirty="0">
                <a:solidFill>
                  <a:schemeClr val="accent1"/>
                </a:solidFill>
                <a:latin typeface="Al Nile" pitchFamily="2" charset="-78"/>
                <a:cs typeface="Al Nile" pitchFamily="2" charset="-78"/>
              </a:rPr>
              <a:t>4</a:t>
            </a:r>
          </a:p>
        </p:txBody>
      </p:sp>
      <p:pic>
        <p:nvPicPr>
          <p:cNvPr id="9" name="2 Marcador de contenido"/>
          <p:cNvPicPr>
            <a:picLocks noChangeAspect="1"/>
          </p:cNvPicPr>
          <p:nvPr/>
        </p:nvPicPr>
        <p:blipFill rotWithShape="1">
          <a:blip r:embed="rId3" cstate="print">
            <a:extLst>
              <a:ext uri="{28A0092B-C50C-407E-A947-70E740481C1C}">
                <a14:useLocalDpi xmlns:a14="http://schemas.microsoft.com/office/drawing/2010/main" val="0"/>
              </a:ext>
            </a:extLst>
          </a:blip>
          <a:srcRect l="5554" t="8452" r="1833" b="12992"/>
          <a:stretch/>
        </p:blipFill>
        <p:spPr>
          <a:xfrm>
            <a:off x="601385" y="3821806"/>
            <a:ext cx="3194449" cy="1939879"/>
          </a:xfrm>
          <a:prstGeom prst="rect">
            <a:avLst/>
          </a:prstGeom>
          <a:ln>
            <a:noFill/>
          </a:ln>
          <a:effectLst>
            <a:outerShdw blurRad="190500" algn="tl" rotWithShape="0">
              <a:srgbClr val="000000">
                <a:alpha val="70000"/>
              </a:srgbClr>
            </a:outerShdw>
          </a:effectLst>
        </p:spPr>
      </p:pic>
      <p:pic>
        <p:nvPicPr>
          <p:cNvPr id="2" name="1 Imagen"/>
          <p:cNvPicPr>
            <a:picLocks noChangeAspect="1"/>
          </p:cNvPicPr>
          <p:nvPr/>
        </p:nvPicPr>
        <p:blipFill rotWithShape="1">
          <a:blip r:embed="rId4">
            <a:extLst>
              <a:ext uri="{28A0092B-C50C-407E-A947-70E740481C1C}">
                <a14:useLocalDpi xmlns:a14="http://schemas.microsoft.com/office/drawing/2010/main" val="0"/>
              </a:ext>
            </a:extLst>
          </a:blip>
          <a:srcRect b="4491"/>
          <a:stretch/>
        </p:blipFill>
        <p:spPr>
          <a:xfrm>
            <a:off x="600782" y="174491"/>
            <a:ext cx="3017629" cy="2123644"/>
          </a:xfrm>
          <a:prstGeom prst="rect">
            <a:avLst/>
          </a:prstGeom>
          <a:ln>
            <a:noFill/>
          </a:ln>
          <a:effectLst>
            <a:outerShdw blurRad="190500" algn="tl" rotWithShape="0">
              <a:srgbClr val="000000">
                <a:alpha val="70000"/>
              </a:srgbClr>
            </a:outerShdw>
          </a:effectLst>
        </p:spPr>
      </p:pic>
      <p:pic>
        <p:nvPicPr>
          <p:cNvPr id="10"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447" y="2150046"/>
            <a:ext cx="3025749" cy="2072383"/>
          </a:xfrm>
          <a:prstGeom prst="rect">
            <a:avLst/>
          </a:prstGeom>
          <a:ln>
            <a:noFill/>
          </a:ln>
          <a:effectLst>
            <a:outerShdw blurRad="190500" algn="tl" rotWithShape="0">
              <a:srgbClr val="000000">
                <a:alpha val="70000"/>
              </a:srgbClr>
            </a:outerShdw>
          </a:effectLst>
        </p:spPr>
      </p:pic>
      <p:sp>
        <p:nvSpPr>
          <p:cNvPr id="4" name="CuadroTexto 3">
            <a:extLst>
              <a:ext uri="{FF2B5EF4-FFF2-40B4-BE49-F238E27FC236}">
                <a16:creationId xmlns:a16="http://schemas.microsoft.com/office/drawing/2014/main" xmlns="" id="{92BE105F-017D-874E-B1FC-DEA52C8C0FF3}"/>
              </a:ext>
            </a:extLst>
          </p:cNvPr>
          <p:cNvSpPr txBox="1"/>
          <p:nvPr/>
        </p:nvSpPr>
        <p:spPr>
          <a:xfrm>
            <a:off x="6620766" y="1063029"/>
            <a:ext cx="5567320" cy="4493538"/>
          </a:xfrm>
          <a:prstGeom prst="rect">
            <a:avLst/>
          </a:prstGeom>
          <a:noFill/>
        </p:spPr>
        <p:txBody>
          <a:bodyPr wrap="square" rtlCol="0">
            <a:spAutoFit/>
          </a:bodyPr>
          <a:lstStyle/>
          <a:p>
            <a:pPr algn="just">
              <a:lnSpc>
                <a:spcPct val="115000"/>
              </a:lnSpc>
              <a:spcBef>
                <a:spcPts val="600"/>
              </a:spcBef>
              <a:spcAft>
                <a:spcPts val="600"/>
              </a:spcAft>
            </a:pPr>
            <a:r>
              <a:rPr lang="es-EC" sz="2400" dirty="0" smtClean="0">
                <a:solidFill>
                  <a:schemeClr val="bg1"/>
                </a:solidFill>
                <a:ea typeface="Calibri" panose="020F0502020204030204" pitchFamily="34" charset="0"/>
                <a:cs typeface="Times New Roman" panose="02020603050405020304" pitchFamily="18" charset="0"/>
              </a:rPr>
              <a:t>El </a:t>
            </a:r>
            <a:r>
              <a:rPr lang="es-EC" sz="2400" dirty="0">
                <a:solidFill>
                  <a:schemeClr val="bg1"/>
                </a:solidFill>
                <a:ea typeface="Calibri" panose="020F0502020204030204" pitchFamily="34" charset="0"/>
                <a:cs typeface="Times New Roman" panose="02020603050405020304" pitchFamily="18" charset="0"/>
              </a:rPr>
              <a:t>crecimiento urbano ha modificado las condiciones de drenaje natural de las cuencas urbanas del DMQ, </a:t>
            </a:r>
            <a:r>
              <a:rPr lang="es-EC" sz="2400" dirty="0" smtClean="0">
                <a:solidFill>
                  <a:schemeClr val="bg1"/>
                </a:solidFill>
                <a:ea typeface="Calibri" panose="020F0502020204030204" pitchFamily="34" charset="0"/>
                <a:cs typeface="Times New Roman" panose="02020603050405020304" pitchFamily="18" charset="0"/>
              </a:rPr>
              <a:t>ha impermeabilizado los suelos incrementando la escorrentía de origen pluvial que llega a los sistemas de drenaje tanto de tipo urbano como natural, agravando las inundaciones y </a:t>
            </a:r>
            <a:r>
              <a:rPr lang="es-EC" sz="2400" dirty="0">
                <a:solidFill>
                  <a:schemeClr val="bg1"/>
                </a:solidFill>
                <a:ea typeface="Calibri" panose="020F0502020204030204" pitchFamily="34" charset="0"/>
                <a:cs typeface="Times New Roman" panose="02020603050405020304" pitchFamily="18" charset="0"/>
              </a:rPr>
              <a:t>erosión progresiva en quebradas y ríos.</a:t>
            </a:r>
          </a:p>
          <a:p>
            <a:pPr algn="just">
              <a:lnSpc>
                <a:spcPct val="115000"/>
              </a:lnSpc>
              <a:spcBef>
                <a:spcPts val="600"/>
              </a:spcBef>
              <a:spcAft>
                <a:spcPts val="600"/>
              </a:spcAft>
            </a:pPr>
            <a:endParaRPr lang="es-EC" sz="2400" dirty="0">
              <a:solidFill>
                <a:schemeClr val="tx1">
                  <a:lumMod val="75000"/>
                  <a:lumOff val="25000"/>
                </a:schemeClr>
              </a:solidFill>
            </a:endParaRPr>
          </a:p>
        </p:txBody>
      </p:sp>
      <p:sp>
        <p:nvSpPr>
          <p:cNvPr id="11" name="10 Rectángulo"/>
          <p:cNvSpPr/>
          <p:nvPr/>
        </p:nvSpPr>
        <p:spPr>
          <a:xfrm>
            <a:off x="605039" y="1063029"/>
            <a:ext cx="729966" cy="1235106"/>
          </a:xfrm>
          <a:prstGeom prst="rect">
            <a:avLst/>
          </a:prstGeom>
          <a:solidFill>
            <a:srgbClr val="0070C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Rectángulo"/>
          <p:cNvSpPr/>
          <p:nvPr/>
        </p:nvSpPr>
        <p:spPr>
          <a:xfrm>
            <a:off x="5471230" y="174491"/>
            <a:ext cx="729966" cy="3210661"/>
          </a:xfrm>
          <a:prstGeom prst="rect">
            <a:avLst/>
          </a:prstGeom>
          <a:solidFill>
            <a:srgbClr val="0070C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Rectángulo"/>
          <p:cNvSpPr/>
          <p:nvPr/>
        </p:nvSpPr>
        <p:spPr>
          <a:xfrm>
            <a:off x="601385" y="2298135"/>
            <a:ext cx="729966" cy="3463550"/>
          </a:xfrm>
          <a:prstGeom prst="rect">
            <a:avLst/>
          </a:prstGeom>
          <a:solidFill>
            <a:srgbClr val="0070C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348803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2">
            <a:extLst>
              <a:ext uri="{FF2B5EF4-FFF2-40B4-BE49-F238E27FC236}">
                <a16:creationId xmlns:a16="http://schemas.microsoft.com/office/drawing/2014/main" xmlns="" id="{65501568-3298-FE46-97B4-43F963CF5C5B}"/>
              </a:ext>
            </a:extLst>
          </p:cNvPr>
          <p:cNvPicPr>
            <a:picLocks noChangeAspect="1"/>
          </p:cNvPicPr>
          <p:nvPr/>
        </p:nvPicPr>
        <p:blipFill>
          <a:blip r:embed="rId2"/>
          <a:srcRect/>
          <a:stretch/>
        </p:blipFill>
        <p:spPr>
          <a:xfrm>
            <a:off x="27748" y="4824"/>
            <a:ext cx="12188086" cy="6857999"/>
          </a:xfrm>
          <a:prstGeom prst="rect">
            <a:avLst/>
          </a:prstGeom>
        </p:spPr>
      </p:pic>
      <p:sp>
        <p:nvSpPr>
          <p:cNvPr id="4" name="CuadroTexto 3">
            <a:extLst>
              <a:ext uri="{FF2B5EF4-FFF2-40B4-BE49-F238E27FC236}">
                <a16:creationId xmlns:a16="http://schemas.microsoft.com/office/drawing/2014/main" xmlns="" id="{92BE105F-017D-874E-B1FC-DEA52C8C0FF3}"/>
              </a:ext>
            </a:extLst>
          </p:cNvPr>
          <p:cNvSpPr txBox="1"/>
          <p:nvPr/>
        </p:nvSpPr>
        <p:spPr>
          <a:xfrm>
            <a:off x="6419601" y="1096384"/>
            <a:ext cx="5772399" cy="3468642"/>
          </a:xfrm>
          <a:prstGeom prst="rect">
            <a:avLst/>
          </a:prstGeom>
          <a:noFill/>
        </p:spPr>
        <p:txBody>
          <a:bodyPr wrap="square" rtlCol="0">
            <a:spAutoFit/>
          </a:bodyPr>
          <a:lstStyle/>
          <a:p>
            <a:pPr algn="just">
              <a:lnSpc>
                <a:spcPct val="115000"/>
              </a:lnSpc>
              <a:spcBef>
                <a:spcPts val="600"/>
              </a:spcBef>
              <a:spcAft>
                <a:spcPts val="600"/>
              </a:spcAft>
            </a:pPr>
            <a:r>
              <a:rPr lang="es-EC" sz="2000" b="1" u="sng" dirty="0" smtClean="0">
                <a:solidFill>
                  <a:schemeClr val="bg1"/>
                </a:solidFill>
                <a:ea typeface="Calibri" panose="020F0502020204030204" pitchFamily="34" charset="0"/>
                <a:cs typeface="Times New Roman" panose="02020603050405020304" pitchFamily="18" charset="0"/>
              </a:rPr>
              <a:t>LAS ACCIONES ANTRÓPICAS MÁS COMUNES </a:t>
            </a:r>
          </a:p>
          <a:p>
            <a:pPr algn="just">
              <a:lnSpc>
                <a:spcPct val="115000"/>
              </a:lnSpc>
              <a:spcBef>
                <a:spcPts val="600"/>
              </a:spcBef>
              <a:spcAft>
                <a:spcPts val="600"/>
              </a:spcAft>
            </a:pPr>
            <a:endParaRPr lang="es-EC" sz="2400" b="1" u="sng" dirty="0" smtClean="0">
              <a:solidFill>
                <a:schemeClr val="bg1"/>
              </a:solidFill>
              <a:ea typeface="Calibri" panose="020F0502020204030204" pitchFamily="34" charset="0"/>
              <a:cs typeface="Times New Roman" panose="02020603050405020304" pitchFamily="18" charset="0"/>
            </a:endParaRPr>
          </a:p>
          <a:p>
            <a:pPr marL="285750" indent="-285750" algn="just">
              <a:lnSpc>
                <a:spcPct val="115000"/>
              </a:lnSpc>
              <a:spcBef>
                <a:spcPts val="600"/>
              </a:spcBef>
              <a:spcAft>
                <a:spcPts val="600"/>
              </a:spcAft>
              <a:buFont typeface="Wingdings" pitchFamily="2" charset="2"/>
              <a:buChar char="Ø"/>
            </a:pPr>
            <a:r>
              <a:rPr lang="es-EC" sz="2800" dirty="0" smtClean="0">
                <a:solidFill>
                  <a:schemeClr val="bg1"/>
                </a:solidFill>
                <a:ea typeface="Calibri" panose="020F0502020204030204" pitchFamily="34" charset="0"/>
                <a:cs typeface="Times New Roman" panose="02020603050405020304" pitchFamily="18" charset="0"/>
              </a:rPr>
              <a:t>Crecimiento </a:t>
            </a:r>
            <a:r>
              <a:rPr lang="es-EC" sz="2800" dirty="0">
                <a:solidFill>
                  <a:schemeClr val="bg1"/>
                </a:solidFill>
                <a:ea typeface="Calibri" panose="020F0502020204030204" pitchFamily="34" charset="0"/>
                <a:cs typeface="Times New Roman" panose="02020603050405020304" pitchFamily="18" charset="0"/>
              </a:rPr>
              <a:t>urbano desordenado </a:t>
            </a:r>
            <a:r>
              <a:rPr lang="es-EC" sz="2800" dirty="0" smtClean="0">
                <a:solidFill>
                  <a:schemeClr val="bg1"/>
                </a:solidFill>
                <a:ea typeface="Calibri" panose="020F0502020204030204" pitchFamily="34" charset="0"/>
                <a:cs typeface="Times New Roman" panose="02020603050405020304" pitchFamily="18" charset="0"/>
              </a:rPr>
              <a:t> </a:t>
            </a:r>
          </a:p>
          <a:p>
            <a:pPr marL="285750" indent="-285750" algn="just">
              <a:lnSpc>
                <a:spcPct val="115000"/>
              </a:lnSpc>
              <a:spcBef>
                <a:spcPts val="600"/>
              </a:spcBef>
              <a:spcAft>
                <a:spcPts val="600"/>
              </a:spcAft>
              <a:buFont typeface="Wingdings" pitchFamily="2" charset="2"/>
              <a:buChar char="Ø"/>
            </a:pPr>
            <a:r>
              <a:rPr lang="es-EC" sz="2800" dirty="0" smtClean="0">
                <a:solidFill>
                  <a:schemeClr val="bg1"/>
                </a:solidFill>
                <a:ea typeface="Calibri" panose="020F0502020204030204" pitchFamily="34" charset="0"/>
                <a:cs typeface="Times New Roman" panose="02020603050405020304" pitchFamily="18" charset="0"/>
              </a:rPr>
              <a:t>Políticas </a:t>
            </a:r>
            <a:r>
              <a:rPr lang="es-EC" sz="2800" dirty="0">
                <a:solidFill>
                  <a:schemeClr val="bg1"/>
                </a:solidFill>
                <a:ea typeface="Calibri" panose="020F0502020204030204" pitchFamily="34" charset="0"/>
                <a:cs typeface="Times New Roman" panose="02020603050405020304" pitchFamily="18" charset="0"/>
              </a:rPr>
              <a:t>inadecuadas de ocupación del </a:t>
            </a:r>
            <a:r>
              <a:rPr lang="es-EC" sz="2800" dirty="0" smtClean="0">
                <a:solidFill>
                  <a:schemeClr val="bg1"/>
                </a:solidFill>
                <a:ea typeface="Calibri" panose="020F0502020204030204" pitchFamily="34" charset="0"/>
                <a:cs typeface="Times New Roman" panose="02020603050405020304" pitchFamily="18" charset="0"/>
              </a:rPr>
              <a:t>suelo</a:t>
            </a:r>
            <a:endParaRPr lang="es-EC" sz="2800" dirty="0">
              <a:solidFill>
                <a:schemeClr val="bg1"/>
              </a:solidFill>
              <a:ea typeface="Calibri" panose="020F0502020204030204" pitchFamily="34" charset="0"/>
              <a:cs typeface="Times New Roman" panose="02020603050405020304" pitchFamily="18" charset="0"/>
            </a:endParaRPr>
          </a:p>
          <a:p>
            <a:pPr marL="285750" indent="-285750" algn="just">
              <a:lnSpc>
                <a:spcPct val="115000"/>
              </a:lnSpc>
              <a:spcBef>
                <a:spcPts val="600"/>
              </a:spcBef>
              <a:spcAft>
                <a:spcPts val="600"/>
              </a:spcAft>
              <a:buFont typeface="Wingdings" pitchFamily="2" charset="2"/>
              <a:buChar char="Ø"/>
            </a:pPr>
            <a:r>
              <a:rPr lang="es-EC" sz="2800" dirty="0" smtClean="0">
                <a:solidFill>
                  <a:schemeClr val="bg1"/>
                </a:solidFill>
                <a:ea typeface="Calibri" panose="020F0502020204030204" pitchFamily="34" charset="0"/>
                <a:cs typeface="Times New Roman" panose="02020603050405020304" pitchFamily="18" charset="0"/>
              </a:rPr>
              <a:t>Falta </a:t>
            </a:r>
            <a:r>
              <a:rPr lang="es-EC" sz="2800" dirty="0">
                <a:solidFill>
                  <a:schemeClr val="bg1"/>
                </a:solidFill>
                <a:ea typeface="Calibri" panose="020F0502020204030204" pitchFamily="34" charset="0"/>
                <a:cs typeface="Times New Roman" panose="02020603050405020304" pitchFamily="18" charset="0"/>
              </a:rPr>
              <a:t>de control </a:t>
            </a:r>
            <a:r>
              <a:rPr lang="es-EC" sz="2800" dirty="0" smtClean="0">
                <a:solidFill>
                  <a:schemeClr val="bg1"/>
                </a:solidFill>
                <a:ea typeface="Calibri" panose="020F0502020204030204" pitchFamily="34" charset="0"/>
                <a:cs typeface="Times New Roman" panose="02020603050405020304" pitchFamily="18" charset="0"/>
              </a:rPr>
              <a:t>municipal</a:t>
            </a:r>
            <a:endParaRPr lang="es-EC" sz="2000" dirty="0">
              <a:solidFill>
                <a:schemeClr val="tx1">
                  <a:lumMod val="75000"/>
                  <a:lumOff val="25000"/>
                </a:schemeClr>
              </a:solidFill>
            </a:endParaRPr>
          </a:p>
        </p:txBody>
      </p:sp>
      <p:sp>
        <p:nvSpPr>
          <p:cNvPr id="7" name="CuadroTexto 6">
            <a:extLst>
              <a:ext uri="{FF2B5EF4-FFF2-40B4-BE49-F238E27FC236}">
                <a16:creationId xmlns:a16="http://schemas.microsoft.com/office/drawing/2014/main" xmlns="" id="{5AE3AC81-E17F-E34B-8DB8-BD82C339492E}"/>
              </a:ext>
            </a:extLst>
          </p:cNvPr>
          <p:cNvSpPr txBox="1"/>
          <p:nvPr/>
        </p:nvSpPr>
        <p:spPr>
          <a:xfrm>
            <a:off x="416560" y="6309579"/>
            <a:ext cx="369651" cy="369332"/>
          </a:xfrm>
          <a:prstGeom prst="rect">
            <a:avLst/>
          </a:prstGeom>
          <a:noFill/>
        </p:spPr>
        <p:txBody>
          <a:bodyPr wrap="square" rtlCol="0">
            <a:spAutoFit/>
          </a:bodyPr>
          <a:lstStyle/>
          <a:p>
            <a:r>
              <a:rPr lang="es-EC" b="1" dirty="0">
                <a:solidFill>
                  <a:schemeClr val="accent1"/>
                </a:solidFill>
                <a:latin typeface="Al Nile" pitchFamily="2" charset="-78"/>
                <a:cs typeface="Al Nile" pitchFamily="2" charset="-78"/>
              </a:rPr>
              <a:t>6</a:t>
            </a:r>
          </a:p>
        </p:txBody>
      </p:sp>
      <p:pic>
        <p:nvPicPr>
          <p:cNvPr id="2" name="1 Imagen"/>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91492" y="4824"/>
            <a:ext cx="3120365" cy="3045873"/>
          </a:xfrm>
          <a:prstGeom prst="rect">
            <a:avLst/>
          </a:prstGeom>
          <a:ln>
            <a:noFill/>
          </a:ln>
          <a:effectLst>
            <a:outerShdw blurRad="190500" algn="tl" rotWithShape="0">
              <a:srgbClr val="000000">
                <a:alpha val="70000"/>
              </a:srgbClr>
            </a:outerShdw>
          </a:effectLst>
        </p:spPr>
      </p:pic>
      <p:pic>
        <p:nvPicPr>
          <p:cNvPr id="5" name="4 Imagen"/>
          <p:cNvPicPr>
            <a:picLocks noChangeAspect="1"/>
          </p:cNvPicPr>
          <p:nvPr/>
        </p:nvPicPr>
        <p:blipFill rotWithShape="1">
          <a:blip r:embed="rId4">
            <a:extLst>
              <a:ext uri="{28A0092B-C50C-407E-A947-70E740481C1C}">
                <a14:useLocalDpi xmlns:a14="http://schemas.microsoft.com/office/drawing/2010/main" val="0"/>
              </a:ext>
            </a:extLst>
          </a:blip>
          <a:srcRect l="15145" t="4599" r="29190" b="1916"/>
          <a:stretch/>
        </p:blipFill>
        <p:spPr>
          <a:xfrm>
            <a:off x="-7486" y="12916"/>
            <a:ext cx="3019105" cy="3037781"/>
          </a:xfrm>
          <a:prstGeom prst="rect">
            <a:avLst/>
          </a:prstGeom>
          <a:ln>
            <a:noFill/>
          </a:ln>
          <a:effectLst>
            <a:outerShdw blurRad="190500" algn="tl" rotWithShape="0">
              <a:srgbClr val="000000">
                <a:alpha val="70000"/>
              </a:srgbClr>
            </a:outerShdw>
          </a:effectLst>
        </p:spPr>
      </p:pic>
      <p:sp>
        <p:nvSpPr>
          <p:cNvPr id="10" name="CuadroTexto 9">
            <a:extLst>
              <a:ext uri="{FF2B5EF4-FFF2-40B4-BE49-F238E27FC236}">
                <a16:creationId xmlns:a16="http://schemas.microsoft.com/office/drawing/2014/main" xmlns="" id="{1B33E03C-5A02-334F-BC1A-7C7385AB5223}"/>
              </a:ext>
            </a:extLst>
          </p:cNvPr>
          <p:cNvSpPr txBox="1"/>
          <p:nvPr/>
        </p:nvSpPr>
        <p:spPr>
          <a:xfrm>
            <a:off x="121381" y="3077208"/>
            <a:ext cx="2807936" cy="553998"/>
          </a:xfrm>
          <a:prstGeom prst="rect">
            <a:avLst/>
          </a:prstGeom>
          <a:noFill/>
        </p:spPr>
        <p:txBody>
          <a:bodyPr wrap="square" rtlCol="0">
            <a:spAutoFit/>
          </a:bodyPr>
          <a:lstStyle/>
          <a:p>
            <a:pPr algn="ctr"/>
            <a:r>
              <a:rPr lang="es-EC" sz="1000" b="1" dirty="0">
                <a:effectLst/>
                <a:ea typeface="Calibri" panose="020F0502020204030204" pitchFamily="34" charset="0"/>
                <a:cs typeface="Times New Roman" panose="02020603050405020304" pitchFamily="18" charset="0"/>
              </a:rPr>
              <a:t>FIG.1. CUENCA DE DRENAJE RIO MACHANGARA SECTOR SUSANA LETOR, AÑO 1985 </a:t>
            </a:r>
          </a:p>
          <a:p>
            <a:pPr algn="ctr"/>
            <a:r>
              <a:rPr lang="es-EC" sz="1000" b="1" dirty="0">
                <a:effectLst/>
                <a:ea typeface="Calibri" panose="020F0502020204030204" pitchFamily="34" charset="0"/>
                <a:cs typeface="Times New Roman" panose="02020603050405020304" pitchFamily="18" charset="0"/>
              </a:rPr>
              <a:t>(%AREA NATURAL &gt; 80%)</a:t>
            </a:r>
          </a:p>
        </p:txBody>
      </p:sp>
      <p:sp>
        <p:nvSpPr>
          <p:cNvPr id="11" name="CuadroTexto 9">
            <a:extLst>
              <a:ext uri="{FF2B5EF4-FFF2-40B4-BE49-F238E27FC236}">
                <a16:creationId xmlns:a16="http://schemas.microsoft.com/office/drawing/2014/main" xmlns="" id="{1B33E03C-5A02-334F-BC1A-7C7385AB5223}"/>
              </a:ext>
            </a:extLst>
          </p:cNvPr>
          <p:cNvSpPr txBox="1"/>
          <p:nvPr/>
        </p:nvSpPr>
        <p:spPr>
          <a:xfrm>
            <a:off x="3313855" y="3103448"/>
            <a:ext cx="2807936" cy="553998"/>
          </a:xfrm>
          <a:prstGeom prst="rect">
            <a:avLst/>
          </a:prstGeom>
          <a:noFill/>
        </p:spPr>
        <p:txBody>
          <a:bodyPr wrap="square" rtlCol="0">
            <a:spAutoFit/>
          </a:bodyPr>
          <a:lstStyle/>
          <a:p>
            <a:pPr algn="ctr"/>
            <a:r>
              <a:rPr lang="es-EC" sz="1000" b="1" dirty="0">
                <a:effectLst/>
                <a:ea typeface="Calibri" panose="020F0502020204030204" pitchFamily="34" charset="0"/>
                <a:cs typeface="Times New Roman" panose="02020603050405020304" pitchFamily="18" charset="0"/>
              </a:rPr>
              <a:t>FIG.2. CUENCA DE DRENAJE RIO MACHANGARA SECTOR SUSANA LETOR, AÑO 2021 </a:t>
            </a:r>
          </a:p>
          <a:p>
            <a:pPr algn="ctr"/>
            <a:r>
              <a:rPr lang="es-EC" sz="1000" b="1" dirty="0">
                <a:effectLst/>
                <a:ea typeface="Calibri" panose="020F0502020204030204" pitchFamily="34" charset="0"/>
                <a:cs typeface="Times New Roman" panose="02020603050405020304" pitchFamily="18" charset="0"/>
              </a:rPr>
              <a:t>(%AREA NATURAL &lt; 20%)</a:t>
            </a:r>
          </a:p>
        </p:txBody>
      </p:sp>
      <p:sp>
        <p:nvSpPr>
          <p:cNvPr id="13" name="CuadroTexto 9">
            <a:extLst>
              <a:ext uri="{FF2B5EF4-FFF2-40B4-BE49-F238E27FC236}">
                <a16:creationId xmlns:a16="http://schemas.microsoft.com/office/drawing/2014/main" xmlns="" id="{1B33E03C-5A02-334F-BC1A-7C7385AB5223}"/>
              </a:ext>
            </a:extLst>
          </p:cNvPr>
          <p:cNvSpPr txBox="1"/>
          <p:nvPr/>
        </p:nvSpPr>
        <p:spPr>
          <a:xfrm>
            <a:off x="3091492" y="5836501"/>
            <a:ext cx="3030299" cy="430887"/>
          </a:xfrm>
          <a:prstGeom prst="rect">
            <a:avLst/>
          </a:prstGeom>
          <a:noFill/>
        </p:spPr>
        <p:txBody>
          <a:bodyPr wrap="square" rtlCol="0">
            <a:spAutoFit/>
          </a:bodyPr>
          <a:lstStyle/>
          <a:p>
            <a:pPr algn="ctr"/>
            <a:r>
              <a:rPr lang="es-EC" sz="1100" b="1" dirty="0">
                <a:solidFill>
                  <a:schemeClr val="bg1"/>
                </a:solidFill>
                <a:effectLst/>
                <a:ea typeface="Calibri" panose="020F0502020204030204" pitchFamily="34" charset="0"/>
                <a:cs typeface="Times New Roman" panose="02020603050405020304" pitchFamily="18" charset="0"/>
              </a:rPr>
              <a:t>FIG.4. VIVIENDAS EN FRANJA DE PROTECCIÓN DEL RÍO MACHÁNGARA, SECTOR VALLE DEL SUR</a:t>
            </a:r>
          </a:p>
        </p:txBody>
      </p:sp>
      <p:pic>
        <p:nvPicPr>
          <p:cNvPr id="14" name="13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61" y="3631205"/>
            <a:ext cx="2988775" cy="2124375"/>
          </a:xfrm>
          <a:prstGeom prst="rect">
            <a:avLst/>
          </a:prstGeom>
          <a:ln>
            <a:noFill/>
          </a:ln>
          <a:effectLst>
            <a:outerShdw blurRad="190500" algn="tl" rotWithShape="0">
              <a:srgbClr val="000000">
                <a:alpha val="70000"/>
              </a:srgbClr>
            </a:outerShdw>
          </a:effectLst>
        </p:spPr>
      </p:pic>
      <p:sp>
        <p:nvSpPr>
          <p:cNvPr id="15" name="CuadroTexto 9">
            <a:extLst>
              <a:ext uri="{FF2B5EF4-FFF2-40B4-BE49-F238E27FC236}">
                <a16:creationId xmlns:a16="http://schemas.microsoft.com/office/drawing/2014/main" xmlns="" id="{1B33E03C-5A02-334F-BC1A-7C7385AB5223}"/>
              </a:ext>
            </a:extLst>
          </p:cNvPr>
          <p:cNvSpPr txBox="1"/>
          <p:nvPr/>
        </p:nvSpPr>
        <p:spPr>
          <a:xfrm>
            <a:off x="98098" y="5827054"/>
            <a:ext cx="2807936" cy="430887"/>
          </a:xfrm>
          <a:prstGeom prst="rect">
            <a:avLst/>
          </a:prstGeom>
          <a:noFill/>
        </p:spPr>
        <p:txBody>
          <a:bodyPr wrap="square" rtlCol="0">
            <a:spAutoFit/>
          </a:bodyPr>
          <a:lstStyle/>
          <a:p>
            <a:pPr algn="ctr"/>
            <a:r>
              <a:rPr lang="es-EC" sz="1100" b="1" dirty="0">
                <a:solidFill>
                  <a:schemeClr val="bg1"/>
                </a:solidFill>
                <a:effectLst/>
                <a:ea typeface="Calibri" panose="020F0502020204030204" pitchFamily="34" charset="0"/>
                <a:cs typeface="Times New Roman" panose="02020603050405020304" pitchFamily="18" charset="0"/>
              </a:rPr>
              <a:t>FIG.3. VIVIENDAS EN ZONAS DE RIESGO DE LADERAS BARRIO ATUCUCHO</a:t>
            </a:r>
          </a:p>
        </p:txBody>
      </p:sp>
      <p:pic>
        <p:nvPicPr>
          <p:cNvPr id="16" name="15 Imagen"/>
          <p:cNvPicPr>
            <a:picLocks noChangeAspect="1"/>
          </p:cNvPicPr>
          <p:nvPr/>
        </p:nvPicPr>
        <p:blipFill rotWithShape="1">
          <a:blip r:embed="rId6">
            <a:extLst>
              <a:ext uri="{28A0092B-C50C-407E-A947-70E740481C1C}">
                <a14:useLocalDpi xmlns:a14="http://schemas.microsoft.com/office/drawing/2010/main" val="0"/>
              </a:ext>
            </a:extLst>
          </a:blip>
          <a:srcRect t="8218" b="5947"/>
          <a:stretch/>
        </p:blipFill>
        <p:spPr>
          <a:xfrm>
            <a:off x="3091492" y="3631207"/>
            <a:ext cx="3120365" cy="212437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786454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2">
            <a:extLst>
              <a:ext uri="{FF2B5EF4-FFF2-40B4-BE49-F238E27FC236}">
                <a16:creationId xmlns:a16="http://schemas.microsoft.com/office/drawing/2014/main" xmlns="" id="{65501568-3298-FE46-97B4-43F963CF5C5B}"/>
              </a:ext>
            </a:extLst>
          </p:cNvPr>
          <p:cNvPicPr>
            <a:picLocks noChangeAspect="1"/>
          </p:cNvPicPr>
          <p:nvPr/>
        </p:nvPicPr>
        <p:blipFill>
          <a:blip r:embed="rId2"/>
          <a:srcRect/>
          <a:stretch/>
        </p:blipFill>
        <p:spPr>
          <a:xfrm>
            <a:off x="27748" y="4824"/>
            <a:ext cx="12188086" cy="6857999"/>
          </a:xfrm>
          <a:prstGeom prst="rect">
            <a:avLst/>
          </a:prstGeom>
        </p:spPr>
      </p:pic>
      <p:sp>
        <p:nvSpPr>
          <p:cNvPr id="4" name="CuadroTexto 3">
            <a:extLst>
              <a:ext uri="{FF2B5EF4-FFF2-40B4-BE49-F238E27FC236}">
                <a16:creationId xmlns:a16="http://schemas.microsoft.com/office/drawing/2014/main" xmlns="" id="{92BE105F-017D-874E-B1FC-DEA52C8C0FF3}"/>
              </a:ext>
            </a:extLst>
          </p:cNvPr>
          <p:cNvSpPr txBox="1"/>
          <p:nvPr/>
        </p:nvSpPr>
        <p:spPr>
          <a:xfrm>
            <a:off x="6651889" y="2010244"/>
            <a:ext cx="5348296" cy="2694712"/>
          </a:xfrm>
          <a:prstGeom prst="rect">
            <a:avLst/>
          </a:prstGeom>
          <a:noFill/>
        </p:spPr>
        <p:txBody>
          <a:bodyPr wrap="square" rtlCol="0">
            <a:spAutoFit/>
          </a:bodyPr>
          <a:lstStyle/>
          <a:p>
            <a:pPr marL="285750" indent="-285750" algn="just">
              <a:lnSpc>
                <a:spcPct val="115000"/>
              </a:lnSpc>
              <a:spcBef>
                <a:spcPts val="600"/>
              </a:spcBef>
              <a:spcAft>
                <a:spcPts val="600"/>
              </a:spcAft>
              <a:buFont typeface="Wingdings" pitchFamily="2" charset="2"/>
              <a:buChar char="Ø"/>
            </a:pPr>
            <a:r>
              <a:rPr lang="es-EC" sz="2800" dirty="0" smtClean="0">
                <a:solidFill>
                  <a:schemeClr val="bg1"/>
                </a:solidFill>
                <a:ea typeface="Calibri" panose="020F0502020204030204" pitchFamily="34" charset="0"/>
                <a:cs typeface="Times New Roman" panose="02020603050405020304" pitchFamily="18" charset="0"/>
              </a:rPr>
              <a:t>El </a:t>
            </a:r>
            <a:r>
              <a:rPr lang="es-EC" sz="2800" dirty="0">
                <a:solidFill>
                  <a:schemeClr val="bg1"/>
                </a:solidFill>
                <a:ea typeface="Calibri" panose="020F0502020204030204" pitchFamily="34" charset="0"/>
                <a:cs typeface="Times New Roman" panose="02020603050405020304" pitchFamily="18" charset="0"/>
              </a:rPr>
              <a:t>embaulamiento y relleno de </a:t>
            </a:r>
            <a:r>
              <a:rPr lang="es-EC" sz="2800" dirty="0" smtClean="0">
                <a:solidFill>
                  <a:schemeClr val="bg1"/>
                </a:solidFill>
                <a:ea typeface="Calibri" panose="020F0502020204030204" pitchFamily="34" charset="0"/>
                <a:cs typeface="Times New Roman" panose="02020603050405020304" pitchFamily="18" charset="0"/>
              </a:rPr>
              <a:t>quebradas</a:t>
            </a:r>
          </a:p>
          <a:p>
            <a:pPr marL="285750" indent="-285750" algn="just">
              <a:lnSpc>
                <a:spcPct val="115000"/>
              </a:lnSpc>
              <a:spcBef>
                <a:spcPts val="600"/>
              </a:spcBef>
              <a:spcAft>
                <a:spcPts val="600"/>
              </a:spcAft>
              <a:buFont typeface="Wingdings" pitchFamily="2" charset="2"/>
              <a:buChar char="Ø"/>
            </a:pPr>
            <a:r>
              <a:rPr lang="es-EC" sz="2800" dirty="0" smtClean="0">
                <a:solidFill>
                  <a:schemeClr val="bg1"/>
                </a:solidFill>
                <a:ea typeface="Calibri" panose="020F0502020204030204" pitchFamily="34" charset="0"/>
                <a:cs typeface="Times New Roman" panose="02020603050405020304" pitchFamily="18" charset="0"/>
              </a:rPr>
              <a:t>Correcciones </a:t>
            </a:r>
            <a:r>
              <a:rPr lang="es-EC" sz="2800" dirty="0">
                <a:solidFill>
                  <a:schemeClr val="bg1"/>
                </a:solidFill>
                <a:ea typeface="Calibri" panose="020F0502020204030204" pitchFamily="34" charset="0"/>
                <a:cs typeface="Times New Roman" panose="02020603050405020304" pitchFamily="18" charset="0"/>
              </a:rPr>
              <a:t>fluviales que alteran el proceso formativo de ríos y quebradas. </a:t>
            </a:r>
            <a:endParaRPr lang="es-EC" sz="2800" dirty="0">
              <a:solidFill>
                <a:schemeClr val="tx1">
                  <a:lumMod val="75000"/>
                  <a:lumOff val="25000"/>
                </a:schemeClr>
              </a:solidFill>
            </a:endParaRPr>
          </a:p>
        </p:txBody>
      </p:sp>
      <p:sp>
        <p:nvSpPr>
          <p:cNvPr id="7" name="CuadroTexto 6">
            <a:extLst>
              <a:ext uri="{FF2B5EF4-FFF2-40B4-BE49-F238E27FC236}">
                <a16:creationId xmlns:a16="http://schemas.microsoft.com/office/drawing/2014/main" xmlns="" id="{5AE3AC81-E17F-E34B-8DB8-BD82C339492E}"/>
              </a:ext>
            </a:extLst>
          </p:cNvPr>
          <p:cNvSpPr txBox="1"/>
          <p:nvPr/>
        </p:nvSpPr>
        <p:spPr>
          <a:xfrm>
            <a:off x="416560" y="6309579"/>
            <a:ext cx="369651" cy="369332"/>
          </a:xfrm>
          <a:prstGeom prst="rect">
            <a:avLst/>
          </a:prstGeom>
          <a:noFill/>
        </p:spPr>
        <p:txBody>
          <a:bodyPr wrap="square" rtlCol="0">
            <a:spAutoFit/>
          </a:bodyPr>
          <a:lstStyle/>
          <a:p>
            <a:r>
              <a:rPr lang="es-EC" b="1" dirty="0">
                <a:solidFill>
                  <a:schemeClr val="accent1"/>
                </a:solidFill>
                <a:latin typeface="Al Nile" pitchFamily="2" charset="-78"/>
                <a:cs typeface="Al Nile" pitchFamily="2" charset="-78"/>
              </a:rPr>
              <a:t>7</a:t>
            </a:r>
          </a:p>
        </p:txBody>
      </p:sp>
      <p:sp>
        <p:nvSpPr>
          <p:cNvPr id="11" name="CuadroTexto 9">
            <a:extLst>
              <a:ext uri="{FF2B5EF4-FFF2-40B4-BE49-F238E27FC236}">
                <a16:creationId xmlns:a16="http://schemas.microsoft.com/office/drawing/2014/main" xmlns="" id="{1B33E03C-5A02-334F-BC1A-7C7385AB5223}"/>
              </a:ext>
            </a:extLst>
          </p:cNvPr>
          <p:cNvSpPr txBox="1"/>
          <p:nvPr/>
        </p:nvSpPr>
        <p:spPr>
          <a:xfrm>
            <a:off x="3867992" y="913677"/>
            <a:ext cx="2371301" cy="553998"/>
          </a:xfrm>
          <a:prstGeom prst="rect">
            <a:avLst/>
          </a:prstGeom>
          <a:noFill/>
        </p:spPr>
        <p:txBody>
          <a:bodyPr wrap="square" rtlCol="0">
            <a:spAutoFit/>
          </a:bodyPr>
          <a:lstStyle/>
          <a:p>
            <a:pPr algn="ctr"/>
            <a:r>
              <a:rPr lang="es-EC" sz="1000" b="1" dirty="0">
                <a:effectLst/>
                <a:ea typeface="Calibri" panose="020F0502020204030204" pitchFamily="34" charset="0"/>
                <a:cs typeface="Times New Roman" panose="02020603050405020304" pitchFamily="18" charset="0"/>
              </a:rPr>
              <a:t>FIG.5. </a:t>
            </a:r>
            <a:r>
              <a:rPr lang="es-EC" sz="1000" b="1" dirty="0">
                <a:ea typeface="Calibri" panose="020F0502020204030204" pitchFamily="34" charset="0"/>
                <a:cs typeface="Times New Roman" panose="02020603050405020304" pitchFamily="18" charset="0"/>
              </a:rPr>
              <a:t>INUNDACIÓN PLATAFORMA FINANCIERA – ANTIGUO CAUCE QDA. EL MIRADOR</a:t>
            </a:r>
            <a:endParaRPr lang="es-EC" sz="1000" b="1" dirty="0">
              <a:effectLst/>
              <a:ea typeface="Calibri" panose="020F0502020204030204" pitchFamily="34" charset="0"/>
              <a:cs typeface="Times New Roman" panose="02020603050405020304" pitchFamily="18" charset="0"/>
            </a:endParaRPr>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24" y="127130"/>
            <a:ext cx="3430413" cy="1858831"/>
          </a:xfrm>
          <a:prstGeom prst="rect">
            <a:avLst/>
          </a:prstGeom>
          <a:ln>
            <a:noFill/>
          </a:ln>
          <a:effectLst>
            <a:outerShdw blurRad="190500" algn="tl" rotWithShape="0">
              <a:srgbClr val="000000">
                <a:alpha val="70000"/>
              </a:srgbClr>
            </a:outerShdw>
          </a:effectLst>
        </p:spPr>
      </p:pic>
      <p:sp>
        <p:nvSpPr>
          <p:cNvPr id="17" name="CuadroTexto 9">
            <a:extLst>
              <a:ext uri="{FF2B5EF4-FFF2-40B4-BE49-F238E27FC236}">
                <a16:creationId xmlns:a16="http://schemas.microsoft.com/office/drawing/2014/main" xmlns="" id="{1B33E03C-5A02-334F-BC1A-7C7385AB5223}"/>
              </a:ext>
            </a:extLst>
          </p:cNvPr>
          <p:cNvSpPr txBox="1"/>
          <p:nvPr/>
        </p:nvSpPr>
        <p:spPr>
          <a:xfrm>
            <a:off x="364232" y="3011692"/>
            <a:ext cx="2225220" cy="553998"/>
          </a:xfrm>
          <a:prstGeom prst="rect">
            <a:avLst/>
          </a:prstGeom>
          <a:noFill/>
        </p:spPr>
        <p:txBody>
          <a:bodyPr wrap="square" rtlCol="0">
            <a:spAutoFit/>
          </a:bodyPr>
          <a:lstStyle/>
          <a:p>
            <a:pPr algn="ctr"/>
            <a:r>
              <a:rPr lang="es-EC" sz="1000" b="1" dirty="0">
                <a:effectLst/>
                <a:ea typeface="Calibri" panose="020F0502020204030204" pitchFamily="34" charset="0"/>
                <a:cs typeface="Times New Roman" panose="02020603050405020304" pitchFamily="18" charset="0"/>
              </a:rPr>
              <a:t>FIG.6. </a:t>
            </a:r>
            <a:r>
              <a:rPr lang="es-EC" sz="1000" b="1" dirty="0">
                <a:ea typeface="Calibri" panose="020F0502020204030204" pitchFamily="34" charset="0"/>
                <a:cs typeface="Times New Roman" panose="02020603050405020304" pitchFamily="18" charset="0"/>
              </a:rPr>
              <a:t>INUNDACIÓN COLEGIO BENITO JUAREZ– AV. TNTE. HUGO ORTIZ-  ANTIGUO CAUCE QDA. SAN JOSÉ</a:t>
            </a:r>
            <a:endParaRPr lang="es-EC" sz="1000" b="1" dirty="0">
              <a:effectLst/>
              <a:ea typeface="Calibri" panose="020F0502020204030204" pitchFamily="34" charset="0"/>
              <a:cs typeface="Times New Roman" panose="02020603050405020304" pitchFamily="18" charset="0"/>
            </a:endParaRPr>
          </a:p>
        </p:txBody>
      </p:sp>
      <p:pic>
        <p:nvPicPr>
          <p:cNvPr id="8" name="7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6028" y="1985961"/>
            <a:ext cx="3305763" cy="2182235"/>
          </a:xfrm>
          <a:prstGeom prst="rect">
            <a:avLst/>
          </a:prstGeom>
          <a:ln>
            <a:noFill/>
          </a:ln>
          <a:effectLst>
            <a:outerShdw blurRad="190500" algn="tl" rotWithShape="0">
              <a:srgbClr val="000000">
                <a:alpha val="70000"/>
              </a:srgbClr>
            </a:outerShdw>
          </a:effectLst>
        </p:spPr>
      </p:pic>
      <p:pic>
        <p:nvPicPr>
          <p:cNvPr id="12" name="11 Imagen"/>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5524" y="4168196"/>
            <a:ext cx="3370029" cy="2012404"/>
          </a:xfrm>
          <a:prstGeom prst="rect">
            <a:avLst/>
          </a:prstGeom>
          <a:ln>
            <a:noFill/>
          </a:ln>
          <a:effectLst>
            <a:outerShdw blurRad="190500" algn="tl" rotWithShape="0">
              <a:srgbClr val="000000">
                <a:alpha val="70000"/>
              </a:srgbClr>
            </a:outerShdw>
          </a:effectLst>
        </p:spPr>
      </p:pic>
      <p:sp>
        <p:nvSpPr>
          <p:cNvPr id="18" name="CuadroTexto 9">
            <a:extLst>
              <a:ext uri="{FF2B5EF4-FFF2-40B4-BE49-F238E27FC236}">
                <a16:creationId xmlns:a16="http://schemas.microsoft.com/office/drawing/2014/main" xmlns="" id="{1B33E03C-5A02-334F-BC1A-7C7385AB5223}"/>
              </a:ext>
            </a:extLst>
          </p:cNvPr>
          <p:cNvSpPr txBox="1"/>
          <p:nvPr/>
        </p:nvSpPr>
        <p:spPr>
          <a:xfrm>
            <a:off x="3793906" y="4897399"/>
            <a:ext cx="2225220" cy="400110"/>
          </a:xfrm>
          <a:prstGeom prst="rect">
            <a:avLst/>
          </a:prstGeom>
          <a:noFill/>
        </p:spPr>
        <p:txBody>
          <a:bodyPr wrap="square" rtlCol="0">
            <a:spAutoFit/>
          </a:bodyPr>
          <a:lstStyle/>
          <a:p>
            <a:pPr algn="ctr"/>
            <a:r>
              <a:rPr lang="es-EC" sz="1000" b="1" dirty="0">
                <a:effectLst/>
                <a:ea typeface="Calibri" panose="020F0502020204030204" pitchFamily="34" charset="0"/>
                <a:cs typeface="Times New Roman" panose="02020603050405020304" pitchFamily="18" charset="0"/>
              </a:rPr>
              <a:t>FIG.7. </a:t>
            </a:r>
            <a:r>
              <a:rPr lang="es-EC" sz="1000" b="1" dirty="0">
                <a:ea typeface="Calibri" panose="020F0502020204030204" pitchFamily="34" charset="0"/>
                <a:cs typeface="Times New Roman" panose="02020603050405020304" pitchFamily="18" charset="0"/>
              </a:rPr>
              <a:t>INTERVENCION EN RIO MONJAS– SECTOR LA PAMPA</a:t>
            </a:r>
            <a:endParaRPr lang="es-EC" sz="1000" b="1" dirty="0">
              <a:effectLst/>
              <a:ea typeface="Calibri" panose="020F0502020204030204" pitchFamily="34" charset="0"/>
              <a:cs typeface="Times New Roman" panose="02020603050405020304" pitchFamily="18" charset="0"/>
            </a:endParaRPr>
          </a:p>
        </p:txBody>
      </p:sp>
      <p:sp>
        <p:nvSpPr>
          <p:cNvPr id="2" name="Rectángulo 1"/>
          <p:cNvSpPr/>
          <p:nvPr/>
        </p:nvSpPr>
        <p:spPr>
          <a:xfrm>
            <a:off x="6771840" y="866094"/>
            <a:ext cx="4936416" cy="425501"/>
          </a:xfrm>
          <a:prstGeom prst="rect">
            <a:avLst/>
          </a:prstGeom>
        </p:spPr>
        <p:txBody>
          <a:bodyPr wrap="none">
            <a:spAutoFit/>
          </a:bodyPr>
          <a:lstStyle/>
          <a:p>
            <a:pPr algn="just">
              <a:lnSpc>
                <a:spcPct val="115000"/>
              </a:lnSpc>
              <a:spcBef>
                <a:spcPts val="600"/>
              </a:spcBef>
              <a:spcAft>
                <a:spcPts val="600"/>
              </a:spcAft>
            </a:pPr>
            <a:r>
              <a:rPr lang="es-EC" sz="2000" b="1" u="sng" dirty="0">
                <a:solidFill>
                  <a:schemeClr val="bg1"/>
                </a:solidFill>
                <a:ea typeface="Calibri" panose="020F0502020204030204" pitchFamily="34" charset="0"/>
                <a:cs typeface="Times New Roman" panose="02020603050405020304" pitchFamily="18" charset="0"/>
              </a:rPr>
              <a:t>LAS ACCIONES ANTRÓPICAS MÁS COMUNES </a:t>
            </a:r>
          </a:p>
        </p:txBody>
      </p:sp>
    </p:spTree>
    <p:extLst>
      <p:ext uri="{BB962C8B-B14F-4D97-AF65-F5344CB8AC3E}">
        <p14:creationId xmlns:p14="http://schemas.microsoft.com/office/powerpoint/2010/main" val="4180541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65501568-3298-FE46-97B4-43F963CF5C5B}"/>
              </a:ext>
            </a:extLst>
          </p:cNvPr>
          <p:cNvPicPr>
            <a:picLocks noChangeAspect="1"/>
          </p:cNvPicPr>
          <p:nvPr/>
        </p:nvPicPr>
        <p:blipFill>
          <a:blip r:embed="rId2"/>
          <a:srcRect/>
          <a:stretch/>
        </p:blipFill>
        <p:spPr>
          <a:xfrm>
            <a:off x="1957" y="0"/>
            <a:ext cx="12188086" cy="6857999"/>
          </a:xfrm>
          <a:prstGeom prst="rect">
            <a:avLst/>
          </a:prstGeom>
        </p:spPr>
      </p:pic>
      <p:sp>
        <p:nvSpPr>
          <p:cNvPr id="6" name="CuadroTexto 5">
            <a:extLst>
              <a:ext uri="{FF2B5EF4-FFF2-40B4-BE49-F238E27FC236}">
                <a16:creationId xmlns:a16="http://schemas.microsoft.com/office/drawing/2014/main" xmlns="" id="{45926F7A-28CF-C84E-A733-B0C36B069DC9}"/>
              </a:ext>
            </a:extLst>
          </p:cNvPr>
          <p:cNvSpPr txBox="1"/>
          <p:nvPr/>
        </p:nvSpPr>
        <p:spPr>
          <a:xfrm>
            <a:off x="1438714" y="2042596"/>
            <a:ext cx="9314571" cy="2800767"/>
          </a:xfrm>
          <a:prstGeom prst="rect">
            <a:avLst/>
          </a:prstGeom>
          <a:noFill/>
        </p:spPr>
        <p:txBody>
          <a:bodyPr wrap="square" rtlCol="0">
            <a:spAutoFit/>
          </a:bodyPr>
          <a:lstStyle/>
          <a:p>
            <a:pPr algn="ctr"/>
            <a:r>
              <a:rPr lang="es-EC" sz="4400" b="1" dirty="0" smtClean="0">
                <a:solidFill>
                  <a:schemeClr val="bg1"/>
                </a:solidFill>
                <a:latin typeface="Arial" panose="020B0604020202020204" pitchFamily="34" charset="0"/>
                <a:cs typeface="Arial" panose="020B0604020202020204" pitchFamily="34" charset="0"/>
              </a:rPr>
              <a:t>3. INTERVENCIONES </a:t>
            </a:r>
            <a:r>
              <a:rPr lang="es-EC" sz="4400" b="1" dirty="0">
                <a:solidFill>
                  <a:schemeClr val="bg1"/>
                </a:solidFill>
                <a:latin typeface="Arial" panose="020B0604020202020204" pitchFamily="34" charset="0"/>
                <a:cs typeface="Arial" panose="020B0604020202020204" pitchFamily="34" charset="0"/>
              </a:rPr>
              <a:t>REALIZADAS POR LA EPMAPS PARA EL CONTROL DE INUNDACIONES EN EL DMQ</a:t>
            </a:r>
            <a:endParaRPr lang="es-EC" sz="4400" dirty="0">
              <a:solidFill>
                <a:schemeClr val="bg1"/>
              </a:solidFill>
            </a:endParaRPr>
          </a:p>
        </p:txBody>
      </p:sp>
      <p:sp>
        <p:nvSpPr>
          <p:cNvPr id="7" name="CuadroTexto 6">
            <a:extLst>
              <a:ext uri="{FF2B5EF4-FFF2-40B4-BE49-F238E27FC236}">
                <a16:creationId xmlns:a16="http://schemas.microsoft.com/office/drawing/2014/main" xmlns="" id="{5AE3AC81-E17F-E34B-8DB8-BD82C339492E}"/>
              </a:ext>
            </a:extLst>
          </p:cNvPr>
          <p:cNvSpPr txBox="1"/>
          <p:nvPr/>
        </p:nvSpPr>
        <p:spPr>
          <a:xfrm>
            <a:off x="416560" y="6309579"/>
            <a:ext cx="676516" cy="369332"/>
          </a:xfrm>
          <a:prstGeom prst="rect">
            <a:avLst/>
          </a:prstGeom>
          <a:noFill/>
        </p:spPr>
        <p:txBody>
          <a:bodyPr wrap="square" rtlCol="0">
            <a:spAutoFit/>
          </a:bodyPr>
          <a:lstStyle/>
          <a:p>
            <a:r>
              <a:rPr lang="es-EC" b="1" dirty="0">
                <a:solidFill>
                  <a:schemeClr val="accent1"/>
                </a:solidFill>
                <a:latin typeface="Al Nile" pitchFamily="2" charset="-78"/>
                <a:cs typeface="Al Nile" pitchFamily="2" charset="-78"/>
              </a:rPr>
              <a:t>11</a:t>
            </a:r>
          </a:p>
        </p:txBody>
      </p:sp>
      <p:pic>
        <p:nvPicPr>
          <p:cNvPr id="5" name="Imagen 4">
            <a:extLst>
              <a:ext uri="{FF2B5EF4-FFF2-40B4-BE49-F238E27FC236}">
                <a16:creationId xmlns:a16="http://schemas.microsoft.com/office/drawing/2014/main" xmlns="" id="{5A62BEA1-7C28-D044-A3DE-0445B65B7BAB}"/>
              </a:ext>
            </a:extLst>
          </p:cNvPr>
          <p:cNvPicPr>
            <a:picLocks noChangeAspect="1"/>
          </p:cNvPicPr>
          <p:nvPr/>
        </p:nvPicPr>
        <p:blipFill rotWithShape="1">
          <a:blip r:embed="rId3"/>
          <a:srcRect t="38974" r="48669" b="31368"/>
          <a:stretch/>
        </p:blipFill>
        <p:spPr>
          <a:xfrm>
            <a:off x="4245025" y="404600"/>
            <a:ext cx="3086386" cy="1003413"/>
          </a:xfrm>
          <a:prstGeom prst="rect">
            <a:avLst/>
          </a:prstGeom>
          <a:solidFill>
            <a:schemeClr val="accent1">
              <a:alpha val="3000"/>
            </a:schemeClr>
          </a:solidFill>
        </p:spPr>
      </p:pic>
    </p:spTree>
    <p:extLst>
      <p:ext uri="{BB962C8B-B14F-4D97-AF65-F5344CB8AC3E}">
        <p14:creationId xmlns:p14="http://schemas.microsoft.com/office/powerpoint/2010/main" val="25973253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2">
            <a:extLst>
              <a:ext uri="{FF2B5EF4-FFF2-40B4-BE49-F238E27FC236}">
                <a16:creationId xmlns:a16="http://schemas.microsoft.com/office/drawing/2014/main" xmlns="" id="{65501568-3298-FE46-97B4-43F963CF5C5B}"/>
              </a:ext>
            </a:extLst>
          </p:cNvPr>
          <p:cNvPicPr>
            <a:picLocks noChangeAspect="1"/>
          </p:cNvPicPr>
          <p:nvPr/>
        </p:nvPicPr>
        <p:blipFill>
          <a:blip r:embed="rId2"/>
          <a:srcRect/>
          <a:stretch/>
        </p:blipFill>
        <p:spPr>
          <a:xfrm>
            <a:off x="27748" y="0"/>
            <a:ext cx="12188086" cy="6857999"/>
          </a:xfrm>
          <a:prstGeom prst="rect">
            <a:avLst/>
          </a:prstGeom>
        </p:spPr>
      </p:pic>
      <p:sp>
        <p:nvSpPr>
          <p:cNvPr id="7" name="CuadroTexto 6">
            <a:extLst>
              <a:ext uri="{FF2B5EF4-FFF2-40B4-BE49-F238E27FC236}">
                <a16:creationId xmlns:a16="http://schemas.microsoft.com/office/drawing/2014/main" xmlns="" id="{5AE3AC81-E17F-E34B-8DB8-BD82C339492E}"/>
              </a:ext>
            </a:extLst>
          </p:cNvPr>
          <p:cNvSpPr txBox="1"/>
          <p:nvPr/>
        </p:nvSpPr>
        <p:spPr>
          <a:xfrm>
            <a:off x="416560" y="6309579"/>
            <a:ext cx="623964" cy="369332"/>
          </a:xfrm>
          <a:prstGeom prst="rect">
            <a:avLst/>
          </a:prstGeom>
          <a:noFill/>
        </p:spPr>
        <p:txBody>
          <a:bodyPr wrap="square" rtlCol="0">
            <a:spAutoFit/>
          </a:bodyPr>
          <a:lstStyle/>
          <a:p>
            <a:r>
              <a:rPr lang="es-EC" b="1" dirty="0">
                <a:solidFill>
                  <a:schemeClr val="accent1"/>
                </a:solidFill>
                <a:latin typeface="Al Nile" pitchFamily="2" charset="-78"/>
                <a:cs typeface="Al Nile" pitchFamily="2" charset="-78"/>
              </a:rPr>
              <a:t>12</a:t>
            </a:r>
          </a:p>
        </p:txBody>
      </p:sp>
      <p:sp>
        <p:nvSpPr>
          <p:cNvPr id="5" name="AutoShape 2" descr="Ruta Collas-Tababela costó $111 millones de más - Noticias Ecuador -  Noticias en viv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6" name="CuadroTexto 9">
            <a:extLst>
              <a:ext uri="{FF2B5EF4-FFF2-40B4-BE49-F238E27FC236}">
                <a16:creationId xmlns:a16="http://schemas.microsoft.com/office/drawing/2014/main" xmlns="" id="{1B33E03C-5A02-334F-BC1A-7C7385AB5223}"/>
              </a:ext>
            </a:extLst>
          </p:cNvPr>
          <p:cNvSpPr txBox="1"/>
          <p:nvPr/>
        </p:nvSpPr>
        <p:spPr>
          <a:xfrm>
            <a:off x="307975" y="158251"/>
            <a:ext cx="5448056" cy="2246769"/>
          </a:xfrm>
          <a:prstGeom prst="rect">
            <a:avLst/>
          </a:prstGeom>
          <a:noFill/>
        </p:spPr>
        <p:txBody>
          <a:bodyPr wrap="square" rtlCol="0">
            <a:spAutoFit/>
          </a:bodyPr>
          <a:lstStyle/>
          <a:p>
            <a:pPr algn="just"/>
            <a:r>
              <a:rPr lang="es-EC" sz="2000" dirty="0" smtClean="0">
                <a:ea typeface="Calibri" panose="020F0502020204030204" pitchFamily="34" charset="0"/>
                <a:cs typeface="Times New Roman" panose="02020603050405020304" pitchFamily="18" charset="0"/>
              </a:rPr>
              <a:t>1998 </a:t>
            </a:r>
            <a:r>
              <a:rPr lang="es-EC" sz="2000" dirty="0">
                <a:ea typeface="Calibri" panose="020F0502020204030204" pitchFamily="34" charset="0"/>
                <a:cs typeface="Times New Roman" panose="02020603050405020304" pitchFamily="18" charset="0"/>
              </a:rPr>
              <a:t>-</a:t>
            </a:r>
            <a:r>
              <a:rPr lang="es-EC" sz="2000" dirty="0" smtClean="0">
                <a:ea typeface="Calibri" panose="020F0502020204030204" pitchFamily="34" charset="0"/>
                <a:cs typeface="Times New Roman" panose="02020603050405020304" pitchFamily="18" charset="0"/>
              </a:rPr>
              <a:t> </a:t>
            </a:r>
            <a:r>
              <a:rPr lang="es-EC" sz="2000" dirty="0">
                <a:ea typeface="Calibri" panose="020F0502020204030204" pitchFamily="34" charset="0"/>
                <a:cs typeface="Times New Roman" panose="02020603050405020304" pitchFamily="18" charset="0"/>
              </a:rPr>
              <a:t>2001 el «Programa de Protección Laderas del Pichincha</a:t>
            </a:r>
            <a:r>
              <a:rPr lang="es-EC" sz="2000" dirty="0" smtClean="0">
                <a:ea typeface="Calibri" panose="020F0502020204030204" pitchFamily="34" charset="0"/>
                <a:cs typeface="Times New Roman" panose="02020603050405020304" pitchFamily="18" charset="0"/>
              </a:rPr>
              <a:t>», construyó </a:t>
            </a:r>
            <a:r>
              <a:rPr lang="es-EC" sz="2000" dirty="0">
                <a:ea typeface="Calibri" panose="020F0502020204030204" pitchFamily="34" charset="0"/>
                <a:cs typeface="Times New Roman" panose="02020603050405020304" pitchFamily="18" charset="0"/>
              </a:rPr>
              <a:t>una </a:t>
            </a:r>
            <a:r>
              <a:rPr lang="es-EC" sz="2000" dirty="0" smtClean="0">
                <a:ea typeface="Calibri" panose="020F0502020204030204" pitchFamily="34" charset="0"/>
                <a:cs typeface="Times New Roman" panose="02020603050405020304" pitchFamily="18" charset="0"/>
              </a:rPr>
              <a:t>depósitos </a:t>
            </a:r>
            <a:r>
              <a:rPr lang="es-EC" sz="2000" dirty="0">
                <a:ea typeface="Calibri" panose="020F0502020204030204" pitchFamily="34" charset="0"/>
                <a:cs typeface="Times New Roman" panose="02020603050405020304" pitchFamily="18" charset="0"/>
              </a:rPr>
              <a:t>de retención en varias quebradas del norte la ciudad para el control de escurrimientos, flujos de lodos y aluviones producidos en épocas invernales, además de evitar la sobrecarga de estas crecidas al sistema de alcantarillado.</a:t>
            </a:r>
            <a:endParaRPr lang="es-EC" sz="2000" dirty="0">
              <a:effectLst/>
              <a:ea typeface="Calibri" panose="020F0502020204030204" pitchFamily="34" charset="0"/>
              <a:cs typeface="Times New Roman" panose="02020603050405020304" pitchFamily="18" charset="0"/>
            </a:endParaRPr>
          </a:p>
        </p:txBody>
      </p:sp>
      <p:pic>
        <p:nvPicPr>
          <p:cNvPr id="3073"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7306" t="18946" r="30599" b="19080"/>
          <a:stretch/>
        </p:blipFill>
        <p:spPr bwMode="auto">
          <a:xfrm>
            <a:off x="460375" y="2405020"/>
            <a:ext cx="5059241" cy="273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uadroTexto 9">
            <a:extLst>
              <a:ext uri="{FF2B5EF4-FFF2-40B4-BE49-F238E27FC236}">
                <a16:creationId xmlns:a16="http://schemas.microsoft.com/office/drawing/2014/main" xmlns="" id="{1B33E03C-5A02-334F-BC1A-7C7385AB5223}"/>
              </a:ext>
            </a:extLst>
          </p:cNvPr>
          <p:cNvSpPr txBox="1"/>
          <p:nvPr/>
        </p:nvSpPr>
        <p:spPr>
          <a:xfrm>
            <a:off x="155575" y="5389732"/>
            <a:ext cx="5209203" cy="292388"/>
          </a:xfrm>
          <a:prstGeom prst="rect">
            <a:avLst/>
          </a:prstGeom>
          <a:noFill/>
        </p:spPr>
        <p:txBody>
          <a:bodyPr wrap="square" rtlCol="0">
            <a:spAutoFit/>
          </a:bodyPr>
          <a:lstStyle/>
          <a:p>
            <a:pPr algn="ctr"/>
            <a:r>
              <a:rPr lang="es-EC" sz="1300" b="1" dirty="0">
                <a:effectLst/>
                <a:ea typeface="Calibri" panose="020F0502020204030204" pitchFamily="34" charset="0"/>
                <a:cs typeface="Times New Roman" panose="02020603050405020304" pitchFamily="18" charset="0"/>
              </a:rPr>
              <a:t>FIG.16. </a:t>
            </a:r>
            <a:r>
              <a:rPr lang="es-EC" sz="1300" b="1" dirty="0">
                <a:ea typeface="Calibri" panose="020F0502020204030204" pitchFamily="34" charset="0"/>
                <a:cs typeface="Times New Roman" panose="02020603050405020304" pitchFamily="18" charset="0"/>
              </a:rPr>
              <a:t>ESTANQUE DE RETENCIÓN QUEBRADA RUMIPAMBA</a:t>
            </a:r>
            <a:endParaRPr lang="es-EC" sz="1300" b="1" dirty="0">
              <a:effectLst/>
              <a:ea typeface="Calibri" panose="020F0502020204030204" pitchFamily="34" charset="0"/>
              <a:cs typeface="Times New Roman" panose="02020603050405020304" pitchFamily="18" charset="0"/>
            </a:endParaRPr>
          </a:p>
        </p:txBody>
      </p:sp>
      <p:sp>
        <p:nvSpPr>
          <p:cNvPr id="10" name="CuadroTexto 9">
            <a:extLst>
              <a:ext uri="{FF2B5EF4-FFF2-40B4-BE49-F238E27FC236}">
                <a16:creationId xmlns:a16="http://schemas.microsoft.com/office/drawing/2014/main" xmlns="" id="{1B33E03C-5A02-334F-BC1A-7C7385AB5223}"/>
              </a:ext>
            </a:extLst>
          </p:cNvPr>
          <p:cNvSpPr txBox="1"/>
          <p:nvPr/>
        </p:nvSpPr>
        <p:spPr>
          <a:xfrm>
            <a:off x="8885997" y="5682120"/>
            <a:ext cx="3973561" cy="292388"/>
          </a:xfrm>
          <a:prstGeom prst="rect">
            <a:avLst/>
          </a:prstGeom>
          <a:noFill/>
        </p:spPr>
        <p:txBody>
          <a:bodyPr wrap="square" rtlCol="0">
            <a:spAutoFit/>
          </a:bodyPr>
          <a:lstStyle/>
          <a:p>
            <a:pPr algn="ctr"/>
            <a:r>
              <a:rPr lang="es-EC" sz="1300" b="1" dirty="0">
                <a:solidFill>
                  <a:schemeClr val="bg1"/>
                </a:solidFill>
                <a:effectLst/>
                <a:ea typeface="Calibri" panose="020F0502020204030204" pitchFamily="34" charset="0"/>
                <a:cs typeface="Times New Roman" panose="02020603050405020304" pitchFamily="18" charset="0"/>
              </a:rPr>
              <a:t>FIG.19. </a:t>
            </a:r>
            <a:r>
              <a:rPr lang="es-EC" sz="1300" b="1" dirty="0">
                <a:solidFill>
                  <a:schemeClr val="bg1"/>
                </a:solidFill>
                <a:ea typeface="Calibri" panose="020F0502020204030204" pitchFamily="34" charset="0"/>
                <a:cs typeface="Times New Roman" panose="02020603050405020304" pitchFamily="18" charset="0"/>
              </a:rPr>
              <a:t>TUNEL GALO PLAZA - 2018</a:t>
            </a:r>
            <a:endParaRPr lang="es-EC" sz="1300" b="1" dirty="0">
              <a:solidFill>
                <a:schemeClr val="bg1"/>
              </a:solidFill>
              <a:effectLst/>
              <a:ea typeface="Calibri" panose="020F0502020204030204" pitchFamily="34" charset="0"/>
              <a:cs typeface="Times New Roman" panose="02020603050405020304" pitchFamily="18" charset="0"/>
            </a:endParaRPr>
          </a:p>
        </p:txBody>
      </p:sp>
      <p:pic>
        <p:nvPicPr>
          <p:cNvPr id="11" name="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879" y="2840426"/>
            <a:ext cx="1751903" cy="2626542"/>
          </a:xfrm>
          <a:prstGeom prst="rect">
            <a:avLst/>
          </a:prstGeom>
        </p:spPr>
      </p:pic>
      <p:pic>
        <p:nvPicPr>
          <p:cNvPr id="13" name="2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0115" y="1685404"/>
            <a:ext cx="2663281" cy="1947963"/>
          </a:xfrm>
          <a:prstGeom prst="rect">
            <a:avLst/>
          </a:prstGeom>
        </p:spPr>
      </p:pic>
      <p:pic>
        <p:nvPicPr>
          <p:cNvPr id="14" name="7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2068" y="3126391"/>
            <a:ext cx="2850684" cy="2146158"/>
          </a:xfrm>
          <a:prstGeom prst="rect">
            <a:avLst/>
          </a:prstGeom>
        </p:spPr>
      </p:pic>
      <p:sp>
        <p:nvSpPr>
          <p:cNvPr id="15" name="CuadroTexto 9">
            <a:extLst>
              <a:ext uri="{FF2B5EF4-FFF2-40B4-BE49-F238E27FC236}">
                <a16:creationId xmlns:a16="http://schemas.microsoft.com/office/drawing/2014/main" xmlns="" id="{1B33E03C-5A02-334F-BC1A-7C7385AB5223}"/>
              </a:ext>
            </a:extLst>
          </p:cNvPr>
          <p:cNvSpPr txBox="1"/>
          <p:nvPr/>
        </p:nvSpPr>
        <p:spPr>
          <a:xfrm>
            <a:off x="10173617" y="2007768"/>
            <a:ext cx="2098311" cy="492443"/>
          </a:xfrm>
          <a:prstGeom prst="rect">
            <a:avLst/>
          </a:prstGeom>
          <a:noFill/>
        </p:spPr>
        <p:txBody>
          <a:bodyPr wrap="square" rtlCol="0">
            <a:spAutoFit/>
          </a:bodyPr>
          <a:lstStyle/>
          <a:p>
            <a:pPr algn="ctr"/>
            <a:r>
              <a:rPr lang="es-EC" sz="1300" b="1" dirty="0">
                <a:solidFill>
                  <a:schemeClr val="bg1"/>
                </a:solidFill>
                <a:effectLst/>
                <a:ea typeface="Calibri" panose="020F0502020204030204" pitchFamily="34" charset="0"/>
                <a:cs typeface="Times New Roman" panose="02020603050405020304" pitchFamily="18" charset="0"/>
              </a:rPr>
              <a:t>FIG.17. </a:t>
            </a:r>
            <a:r>
              <a:rPr lang="es-EC" sz="1300" b="1" dirty="0">
                <a:solidFill>
                  <a:schemeClr val="bg1"/>
                </a:solidFill>
                <a:ea typeface="Calibri" panose="020F0502020204030204" pitchFamily="34" charset="0"/>
                <a:cs typeface="Times New Roman" panose="02020603050405020304" pitchFamily="18" charset="0"/>
              </a:rPr>
              <a:t>TUNEL JATUNHUAYCU - 2006</a:t>
            </a:r>
            <a:endParaRPr lang="es-EC" sz="1300" b="1" dirty="0">
              <a:solidFill>
                <a:schemeClr val="bg1"/>
              </a:solidFill>
              <a:effectLst/>
              <a:ea typeface="Calibri" panose="020F0502020204030204" pitchFamily="34" charset="0"/>
              <a:cs typeface="Times New Roman" panose="02020603050405020304" pitchFamily="18" charset="0"/>
            </a:endParaRPr>
          </a:p>
        </p:txBody>
      </p:sp>
      <p:sp>
        <p:nvSpPr>
          <p:cNvPr id="17" name="CuadroTexto 9">
            <a:extLst>
              <a:ext uri="{FF2B5EF4-FFF2-40B4-BE49-F238E27FC236}">
                <a16:creationId xmlns:a16="http://schemas.microsoft.com/office/drawing/2014/main" xmlns="" id="{1B33E03C-5A02-334F-BC1A-7C7385AB5223}"/>
              </a:ext>
            </a:extLst>
          </p:cNvPr>
          <p:cNvSpPr txBox="1"/>
          <p:nvPr/>
        </p:nvSpPr>
        <p:spPr>
          <a:xfrm>
            <a:off x="6895448" y="5289704"/>
            <a:ext cx="2098311" cy="492443"/>
          </a:xfrm>
          <a:prstGeom prst="rect">
            <a:avLst/>
          </a:prstGeom>
          <a:noFill/>
        </p:spPr>
        <p:txBody>
          <a:bodyPr wrap="square" rtlCol="0">
            <a:spAutoFit/>
          </a:bodyPr>
          <a:lstStyle/>
          <a:p>
            <a:pPr algn="ctr"/>
            <a:r>
              <a:rPr lang="es-EC" sz="1300" b="1" dirty="0">
                <a:solidFill>
                  <a:schemeClr val="bg1"/>
                </a:solidFill>
                <a:effectLst/>
                <a:ea typeface="Calibri" panose="020F0502020204030204" pitchFamily="34" charset="0"/>
                <a:cs typeface="Times New Roman" panose="02020603050405020304" pitchFamily="18" charset="0"/>
              </a:rPr>
              <a:t>FIG.18. POZO</a:t>
            </a:r>
            <a:r>
              <a:rPr lang="es-EC" sz="1300" b="1" dirty="0">
                <a:solidFill>
                  <a:schemeClr val="bg1"/>
                </a:solidFill>
                <a:ea typeface="Calibri" panose="020F0502020204030204" pitchFamily="34" charset="0"/>
                <a:cs typeface="Times New Roman" panose="02020603050405020304" pitchFamily="18" charset="0"/>
              </a:rPr>
              <a:t> JATUNHUAYCU - 2006</a:t>
            </a:r>
            <a:endParaRPr lang="es-EC" sz="1300" b="1" dirty="0">
              <a:solidFill>
                <a:schemeClr val="bg1"/>
              </a:solidFill>
              <a:effectLst/>
              <a:ea typeface="Calibri" panose="020F0502020204030204" pitchFamily="34" charset="0"/>
              <a:cs typeface="Times New Roman" panose="02020603050405020304" pitchFamily="18" charset="0"/>
            </a:endParaRPr>
          </a:p>
        </p:txBody>
      </p:sp>
      <p:sp>
        <p:nvSpPr>
          <p:cNvPr id="18" name="CuadroTexto 17">
            <a:extLst>
              <a:ext uri="{FF2B5EF4-FFF2-40B4-BE49-F238E27FC236}">
                <a16:creationId xmlns:a16="http://schemas.microsoft.com/office/drawing/2014/main" xmlns="" id="{92BE105F-017D-874E-B1FC-DEA52C8C0FF3}"/>
              </a:ext>
            </a:extLst>
          </p:cNvPr>
          <p:cNvSpPr txBox="1"/>
          <p:nvPr/>
        </p:nvSpPr>
        <p:spPr>
          <a:xfrm>
            <a:off x="6456979" y="174413"/>
            <a:ext cx="5571546" cy="1366528"/>
          </a:xfrm>
          <a:prstGeom prst="rect">
            <a:avLst/>
          </a:prstGeom>
          <a:noFill/>
        </p:spPr>
        <p:txBody>
          <a:bodyPr wrap="square" rtlCol="0">
            <a:spAutoFit/>
          </a:bodyPr>
          <a:lstStyle/>
          <a:p>
            <a:pPr algn="just">
              <a:lnSpc>
                <a:spcPct val="115000"/>
              </a:lnSpc>
              <a:spcBef>
                <a:spcPts val="600"/>
              </a:spcBef>
              <a:spcAft>
                <a:spcPts val="600"/>
              </a:spcAft>
            </a:pPr>
            <a:r>
              <a:rPr lang="es-EC" dirty="0" smtClean="0">
                <a:solidFill>
                  <a:schemeClr val="bg1"/>
                </a:solidFill>
                <a:cs typeface="Times New Roman" panose="02020603050405020304" pitchFamily="18" charset="0"/>
              </a:rPr>
              <a:t>2005 - 2022, a través e PSA I y II; y, recursos propios, se han </a:t>
            </a:r>
            <a:r>
              <a:rPr lang="es-EC" dirty="0">
                <a:solidFill>
                  <a:schemeClr val="bg1"/>
                </a:solidFill>
                <a:cs typeface="Times New Roman" panose="02020603050405020304" pitchFamily="18" charset="0"/>
              </a:rPr>
              <a:t>construido varios sistemas de alivio a los colectores antiguos, que en su mayoría estaban implantados en los cauces de las quebradas, que fueron rellenadas. </a:t>
            </a:r>
          </a:p>
        </p:txBody>
      </p:sp>
    </p:spTree>
    <p:extLst>
      <p:ext uri="{BB962C8B-B14F-4D97-AF65-F5344CB8AC3E}">
        <p14:creationId xmlns:p14="http://schemas.microsoft.com/office/powerpoint/2010/main" val="211635828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 EPMAPS" id="{0CFF13A9-C6FE-43D3-BED9-7BB4308472CC}" vid="{F502B21C-71E0-4FCE-8047-DE7B5C14A03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39A775034FFD4D4DA1356132DC71ED56" ma:contentTypeVersion="1" ma:contentTypeDescription="Crear nuevo documento." ma:contentTypeScope="" ma:versionID="c5c5cde03d5612b6f7f994476bb8570e">
  <xsd:schema xmlns:xsd="http://www.w3.org/2001/XMLSchema" xmlns:xs="http://www.w3.org/2001/XMLSchema" xmlns:p="http://schemas.microsoft.com/office/2006/metadata/properties" xmlns:ns1="http://schemas.microsoft.com/sharepoint/v3" targetNamespace="http://schemas.microsoft.com/office/2006/metadata/properties" ma:root="true" ma:fieldsID="21cd325b05356bdcd3395e26d588ff83"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Fecha de inicio programada" ma:description="Fecha de inicio programada es una columna del sitio que crea la característica Publicación. Se usa para especificar la fecha y la hora a la que esta página se presentará por primera vez a los visitantes del sitio." ma:internalName="PublishingStartDate">
      <xsd:simpleType>
        <xsd:restriction base="dms:Unknown"/>
      </xsd:simpleType>
    </xsd:element>
    <xsd:element name="PublishingExpirationDate" ma:index="9" nillable="true" ma:displayName="Fecha de finalización programada" ma:description="Fecha de finalización programada es una columna del sitio que crea la característica Publicación. Se usa para especificar la fecha y la hora a la que esta página dejará de presentarse a los visitantes del sitio."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BED9ECD-7D4B-48F3-918F-D5813AD301B6}">
  <ds:schemaRefs>
    <ds:schemaRef ds:uri="http://schemas.microsoft.com/sharepoint/v3/contenttype/forms"/>
  </ds:schemaRefs>
</ds:datastoreItem>
</file>

<file path=customXml/itemProps2.xml><?xml version="1.0" encoding="utf-8"?>
<ds:datastoreItem xmlns:ds="http://schemas.openxmlformats.org/officeDocument/2006/customXml" ds:itemID="{679F5CB6-8A0D-4F17-BF37-4E6D1B2AA9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AF5567-2D2E-4569-9F8E-DCCC504A85EF}">
  <ds:schemaRefs>
    <ds:schemaRef ds:uri="http://schemas.microsoft.com/office/2006/documentManagement/types"/>
    <ds:schemaRef ds:uri="http://schemas.microsoft.com/sharepoint/v3"/>
    <ds:schemaRef ds:uri="http://schemas.microsoft.com/office/2006/metadata/properties"/>
    <ds:schemaRef ds:uri="http://www.w3.org/XML/1998/namespace"/>
    <ds:schemaRef ds:uri="http://schemas.openxmlformats.org/package/2006/metadata/core-properties"/>
    <ds:schemaRef ds:uri="http://purl.org/dc/dcmitype/"/>
    <ds:schemaRef ds:uri="http://purl.org/dc/elements/1.1/"/>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Presentación EPMAPS</Template>
  <TotalTime>3583</TotalTime>
  <Words>2387</Words>
  <Application>Microsoft Office PowerPoint</Application>
  <PresentationFormat>Panorámica</PresentationFormat>
  <Paragraphs>168</Paragraphs>
  <Slides>31</Slides>
  <Notes>0</Notes>
  <HiddenSlides>1</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31</vt:i4>
      </vt:variant>
    </vt:vector>
  </HeadingPairs>
  <TitlesOfParts>
    <vt:vector size="41" baseType="lpstr">
      <vt:lpstr>Al Nile</vt:lpstr>
      <vt:lpstr>Arial</vt:lpstr>
      <vt:lpstr>Calibri</vt:lpstr>
      <vt:lpstr>Calibri (Cuerpo)</vt:lpstr>
      <vt:lpstr>Calibri Light</vt:lpstr>
      <vt:lpstr>Cambria Math</vt:lpstr>
      <vt:lpstr>Symbol</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Sentencia Corte Constitucional del Ecuador  Causa 2167-21-EP/22 de 19 de enero de 2022 -  CASO RÍO MONJAS</vt:lpstr>
      <vt:lpstr>Sentencia Corte Constitucional del Ecuador  Causa 2167-21-EP/22 de 19 de enero de 2022 -  CASO RÍO MONJAS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Giovanni Lopez</dc:creator>
  <cp:lastModifiedBy>Veronica Sanchez</cp:lastModifiedBy>
  <cp:revision>139</cp:revision>
  <cp:lastPrinted>2021-09-27T21:31:33Z</cp:lastPrinted>
  <dcterms:created xsi:type="dcterms:W3CDTF">2021-10-11T15:30:13Z</dcterms:created>
  <dcterms:modified xsi:type="dcterms:W3CDTF">2022-12-20T13:09:52Z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0x01010039A775034FFD4D4DA1356132DC71ED56</vt:lpwstr>
  </property>
</Properties>
</file>