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2" r:id="rId3"/>
    <p:sldId id="356" r:id="rId4"/>
    <p:sldId id="374" r:id="rId5"/>
    <p:sldId id="373" r:id="rId6"/>
    <p:sldId id="377" r:id="rId7"/>
    <p:sldId id="376" r:id="rId8"/>
    <p:sldId id="375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4A7EBB"/>
    <a:srgbClr val="E29B0C"/>
    <a:srgbClr val="FCD5B5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8398" autoAdjust="0"/>
  </p:normalViewPr>
  <p:slideViewPr>
    <p:cSldViewPr>
      <p:cViewPr>
        <p:scale>
          <a:sx n="43" d="100"/>
          <a:sy n="43" d="100"/>
        </p:scale>
        <p:origin x="-108" y="-648"/>
      </p:cViewPr>
      <p:guideLst>
        <p:guide orient="horz" pos="2160"/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32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5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9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93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0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21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08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50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1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976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876800" cy="4876800"/>
          </a:xfrm>
          <a:prstGeom prst="rect">
            <a:avLst/>
          </a:prstGeom>
        </p:spPr>
      </p:pic>
      <p:pic>
        <p:nvPicPr>
          <p:cNvPr id="4" name="Marcador de contenid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flipH="1">
            <a:off x="2411760" y="558895"/>
            <a:ext cx="6732240" cy="830997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s-EC" sz="2400" b="1" spc="600" dirty="0">
                <a:solidFill>
                  <a:schemeClr val="bg1"/>
                </a:solidFill>
                <a:latin typeface="Corbel" panose="020B0503020204020204" pitchFamily="34" charset="0"/>
                <a:ea typeface="Gulim" pitchFamily="34" charset="-127"/>
              </a:rPr>
              <a:t>URBANIZACIÓN </a:t>
            </a:r>
          </a:p>
          <a:p>
            <a:pPr algn="r"/>
            <a:r>
              <a:rPr lang="es-EC" sz="2400" b="1" spc="600" dirty="0">
                <a:solidFill>
                  <a:schemeClr val="bg1"/>
                </a:solidFill>
                <a:latin typeface="Corbel" panose="020B0503020204020204" pitchFamily="34" charset="0"/>
                <a:ea typeface="Gulim" pitchFamily="34" charset="-127"/>
              </a:rPr>
              <a:t>Nueva Vista Del Sur</a:t>
            </a:r>
          </a:p>
        </p:txBody>
      </p:sp>
      <p:pic>
        <p:nvPicPr>
          <p:cNvPr id="6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="" xmlns:a16="http://schemas.microsoft.com/office/drawing/2014/main" id="{7D65BD5F-98F8-4978-B966-708E070E53A7}"/>
              </a:ext>
            </a:extLst>
          </p:cNvPr>
          <p:cNvGrpSpPr/>
          <p:nvPr/>
        </p:nvGrpSpPr>
        <p:grpSpPr>
          <a:xfrm>
            <a:off x="0" y="3110343"/>
            <a:ext cx="5417767" cy="806871"/>
            <a:chOff x="1209823" y="3727936"/>
            <a:chExt cx="4028480" cy="590846"/>
          </a:xfrm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6B134096-48A5-42E2-96F8-4967F5438680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429ECE54-11B2-40E6-99A7-5573249791E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Flecha: pentágono 35">
              <a:extLst>
                <a:ext uri="{FF2B5EF4-FFF2-40B4-BE49-F238E27FC236}">
                  <a16:creationId xmlns="" xmlns:a16="http://schemas.microsoft.com/office/drawing/2014/main" id="{0C1E0E2F-595F-42E8-A79A-75BC928DDF89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="" xmlns:a16="http://schemas.microsoft.com/office/drawing/2014/main" id="{569EDF02-FA20-4D76-A84F-7FDD9A64DCA4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55F060D8-00B0-42A0-99E1-EC9615301537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="" xmlns:a16="http://schemas.microsoft.com/office/drawing/2014/main" id="{3C8723AE-7ADD-43B9-B088-B66739F48E32}"/>
              </a:ext>
            </a:extLst>
          </p:cNvPr>
          <p:cNvGrpSpPr/>
          <p:nvPr/>
        </p:nvGrpSpPr>
        <p:grpSpPr>
          <a:xfrm>
            <a:off x="0" y="3933056"/>
            <a:ext cx="6149026" cy="806868"/>
            <a:chOff x="1209823" y="3727938"/>
            <a:chExt cx="3777132" cy="590844"/>
          </a:xfrm>
        </p:grpSpPr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40CA4000-39D7-450B-B2DD-3064E1D4C378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1576ACB9-1CAC-4A49-B4B0-4E83BAAD8B45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Flecha: pentágono 43">
              <a:extLst>
                <a:ext uri="{FF2B5EF4-FFF2-40B4-BE49-F238E27FC236}">
                  <a16:creationId xmlns="" xmlns:a16="http://schemas.microsoft.com/office/drawing/2014/main" id="{97D8A4EC-1F04-4CB2-A26B-82BD672170CD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PROPUESTA DE URBANIZACIÓN </a:t>
              </a:r>
              <a:endParaRPr lang="es-EC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="" xmlns:a16="http://schemas.microsoft.com/office/drawing/2014/main" id="{C2953FCA-AF73-40FD-827F-72497A6F21E4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8E3CB262-E5DF-4851-9402-3243C13203E2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2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AD3F3361-746D-4EEC-B9A0-313710B5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94078"/>
              </p:ext>
            </p:extLst>
          </p:nvPr>
        </p:nvGraphicFramePr>
        <p:xfrm>
          <a:off x="2285818" y="1988840"/>
          <a:ext cx="4572363" cy="3786146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SECTOR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SAN JOSÉ DE 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94846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ÁREA DEL PREDIO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20.327,17</a:t>
                      </a:r>
                      <a:r>
                        <a:rPr lang="es-EC" sz="14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s-EC" sz="1400" baseline="0" dirty="0" err="1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m2</a:t>
                      </a:r>
                      <a:endParaRPr lang="es-EC" sz="14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8936183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PREDIO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115145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8252969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CLAVE CATASTRAL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33404-03-003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3749918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ZONIFICACIÓN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D3</a:t>
                      </a: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D203</a:t>
                      </a: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-80)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183440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LOTE MÍNIMO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m2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811161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FRENTE MÍNIMO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 m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1513148"/>
                  </a:ext>
                </a:extLst>
              </a:tr>
              <a:tr h="57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FORMA DE OCUPACIÓN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SOBRE LÍNEA DE FÁBRICA (D)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3207736"/>
                  </a:ext>
                </a:extLst>
              </a:tr>
              <a:tr h="57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CLASIFICACIÓN DEL SUELO</a:t>
                      </a:r>
                      <a:endParaRPr lang="es-EC" sz="1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URBANO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833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36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1FC069A-7371-4CE8-A749-7AE3A23D7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2"/>
          <a:stretch/>
        </p:blipFill>
        <p:spPr>
          <a:xfrm>
            <a:off x="803372" y="2031351"/>
            <a:ext cx="7326824" cy="4488449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E72EA381-11CC-4B40-8529-E618FC436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24546"/>
              </p:ext>
            </p:extLst>
          </p:nvPr>
        </p:nvGraphicFramePr>
        <p:xfrm>
          <a:off x="791580" y="1566167"/>
          <a:ext cx="4572363" cy="329765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 smtClean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9" name="Tabla 18">
            <a:extLst>
              <a:ext uri="{FF2B5EF4-FFF2-40B4-BE49-F238E27FC236}">
                <a16:creationId xmlns="" xmlns:a16="http://schemas.microsoft.com/office/drawing/2014/main" id="{20529C11-B2D2-41FC-98D9-7B958B10D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3324"/>
              </p:ext>
            </p:extLst>
          </p:nvPr>
        </p:nvGraphicFramePr>
        <p:xfrm>
          <a:off x="791580" y="1566167"/>
          <a:ext cx="4572363" cy="329765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ACCESOS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2"/>
          <a:srcRect l="14635" t="20374" r="13955" b="10049"/>
          <a:stretch/>
        </p:blipFill>
        <p:spPr bwMode="auto">
          <a:xfrm>
            <a:off x="899592" y="2255520"/>
            <a:ext cx="7272808" cy="412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0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="" xmlns:a16="http://schemas.microsoft.com/office/drawing/2014/main" id="{21151F8A-D842-464C-AF86-E55C93A7E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0107" y="1742418"/>
            <a:ext cx="366194" cy="565703"/>
          </a:xfrm>
          <a:prstGeom prst="rect">
            <a:avLst/>
          </a:prstGeom>
        </p:spPr>
      </p:pic>
      <p:pic>
        <p:nvPicPr>
          <p:cNvPr id="11" name="Marcador de contenid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E62F87B9-F90B-4DB8-ACC1-EDA58D760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01493"/>
              </p:ext>
            </p:extLst>
          </p:nvPr>
        </p:nvGraphicFramePr>
        <p:xfrm>
          <a:off x="5321530" y="2506114"/>
          <a:ext cx="3586585" cy="2627649"/>
        </p:xfrm>
        <a:graphic>
          <a:graphicData uri="http://schemas.openxmlformats.org/drawingml/2006/table">
            <a:tbl>
              <a:tblPr firstRow="1" bandRow="1"/>
              <a:tblGrid>
                <a:gridCol w="2280750">
                  <a:extLst>
                    <a:ext uri="{9D8B030D-6E8A-4147-A177-3AD203B41FA5}">
                      <a16:colId xmlns="" xmlns:a16="http://schemas.microsoft.com/office/drawing/2014/main" val="2120223642"/>
                    </a:ext>
                  </a:extLst>
                </a:gridCol>
                <a:gridCol w="1305835">
                  <a:extLst>
                    <a:ext uri="{9D8B030D-6E8A-4147-A177-3AD203B41FA5}">
                      <a16:colId xmlns="" xmlns:a16="http://schemas.microsoft.com/office/drawing/2014/main" val="2587145485"/>
                    </a:ext>
                  </a:extLst>
                </a:gridCol>
              </a:tblGrid>
              <a:tr h="403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NÚMERO DE LOTES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6095070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ÚTIL (NETA) URBANIZABLE 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14.091,86m2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6000921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DE VÍAS PROYECTADAS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6.235,31 </a:t>
                      </a: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m2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8838335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VERDE PÚBLICA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1.756,56 m2 (</a:t>
                      </a: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12,46 </a:t>
                      </a: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%)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2434507"/>
                  </a:ext>
                </a:extLst>
              </a:tr>
              <a:tr h="702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DE EQUIPAMIENTO PÚBLICO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439,14 m2 (</a:t>
                      </a: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3,11%)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9430617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55FF2B17-B815-4A81-A115-7E9640061F41}"/>
              </a:ext>
            </a:extLst>
          </p:cNvPr>
          <p:cNvGrpSpPr/>
          <p:nvPr/>
        </p:nvGrpSpPr>
        <p:grpSpPr>
          <a:xfrm>
            <a:off x="52595" y="1677803"/>
            <a:ext cx="5027006" cy="2416150"/>
            <a:chOff x="3851920" y="1647339"/>
            <a:chExt cx="5027006" cy="2416150"/>
          </a:xfrm>
        </p:grpSpPr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C90C56DA-7140-4C28-8304-30831E708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1" r="25148"/>
            <a:stretch/>
          </p:blipFill>
          <p:spPr>
            <a:xfrm rot="16200000">
              <a:off x="5543418" y="405857"/>
              <a:ext cx="1644010" cy="5027006"/>
            </a:xfrm>
            <a:prstGeom prst="rect">
              <a:avLst/>
            </a:prstGeom>
          </p:spPr>
        </p:pic>
        <p:grpSp>
          <p:nvGrpSpPr>
            <p:cNvPr id="49" name="Grupo 48">
              <a:extLst>
                <a:ext uri="{FF2B5EF4-FFF2-40B4-BE49-F238E27FC236}">
                  <a16:creationId xmlns="" xmlns:a16="http://schemas.microsoft.com/office/drawing/2014/main" id="{55A74DDA-3B4A-4487-8CBB-41AE03205E73}"/>
                </a:ext>
              </a:extLst>
            </p:cNvPr>
            <p:cNvGrpSpPr/>
            <p:nvPr/>
          </p:nvGrpSpPr>
          <p:grpSpPr>
            <a:xfrm>
              <a:off x="4032991" y="1647339"/>
              <a:ext cx="4598326" cy="2416150"/>
              <a:chOff x="881958" y="1764088"/>
              <a:chExt cx="3374193" cy="2166542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="" xmlns:a16="http://schemas.microsoft.com/office/drawing/2014/main" id="{63683BDC-AB1F-44EF-9190-66595B71440D}"/>
                  </a:ext>
                </a:extLst>
              </p:cNvPr>
              <p:cNvSpPr/>
              <p:nvPr/>
            </p:nvSpPr>
            <p:spPr>
              <a:xfrm>
                <a:off x="881958" y="1764088"/>
                <a:ext cx="833030" cy="2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Área de Lotes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="" xmlns:a16="http://schemas.microsoft.com/office/drawing/2014/main" id="{D5A7F77C-10C8-467A-9B6A-D07D4B34BAA2}"/>
                  </a:ext>
                </a:extLst>
              </p:cNvPr>
              <p:cNvSpPr/>
              <p:nvPr/>
            </p:nvSpPr>
            <p:spPr>
              <a:xfrm rot="316365">
                <a:off x="1540545" y="3592109"/>
                <a:ext cx="570723" cy="250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56 Lotes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Conector angular 212">
                <a:extLst>
                  <a:ext uri="{FF2B5EF4-FFF2-40B4-BE49-F238E27FC236}">
                    <a16:creationId xmlns="" xmlns:a16="http://schemas.microsoft.com/office/drawing/2014/main" id="{EB42F50A-7BCD-43F5-9526-549E22AB31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3678584" y="2367819"/>
                <a:ext cx="67789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ángulo 58">
                <a:extLst>
                  <a:ext uri="{FF2B5EF4-FFF2-40B4-BE49-F238E27FC236}">
                    <a16:creationId xmlns="" xmlns:a16="http://schemas.microsoft.com/office/drawing/2014/main" id="{83EFC53D-6934-4B0D-BF0C-6650AB362695}"/>
                  </a:ext>
                </a:extLst>
              </p:cNvPr>
              <p:cNvSpPr/>
              <p:nvPr/>
            </p:nvSpPr>
            <p:spPr>
              <a:xfrm>
                <a:off x="3118470" y="1776676"/>
                <a:ext cx="1137681" cy="2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Área Verde Pública 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Conector angular 212">
                <a:extLst>
                  <a:ext uri="{FF2B5EF4-FFF2-40B4-BE49-F238E27FC236}">
                    <a16:creationId xmlns="" xmlns:a16="http://schemas.microsoft.com/office/drawing/2014/main" id="{8874C03D-9712-48D4-9BFD-9FCD083070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737174" y="3689089"/>
                <a:ext cx="480629" cy="245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angular 212">
                <a:extLst>
                  <a:ext uri="{FF2B5EF4-FFF2-40B4-BE49-F238E27FC236}">
                    <a16:creationId xmlns="" xmlns:a16="http://schemas.microsoft.com/office/drawing/2014/main" id="{0C992E14-6D34-4337-BE70-14B589C66C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118892" y="2222039"/>
                <a:ext cx="435792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o 32">
            <a:extLst>
              <a:ext uri="{FF2B5EF4-FFF2-40B4-BE49-F238E27FC236}">
                <a16:creationId xmlns="" xmlns:a16="http://schemas.microsoft.com/office/drawing/2014/main" id="{C4EB84CD-C182-406E-955A-EF5EFE247341}"/>
              </a:ext>
            </a:extLst>
          </p:cNvPr>
          <p:cNvGrpSpPr/>
          <p:nvPr/>
        </p:nvGrpSpPr>
        <p:grpSpPr>
          <a:xfrm rot="321143">
            <a:off x="405711" y="3488903"/>
            <a:ext cx="3692244" cy="505169"/>
            <a:chOff x="3203848" y="4653136"/>
            <a:chExt cx="2689669" cy="722614"/>
          </a:xfrm>
        </p:grpSpPr>
        <p:cxnSp>
          <p:nvCxnSpPr>
            <p:cNvPr id="34" name="Conector recto de flecha 33">
              <a:extLst>
                <a:ext uri="{FF2B5EF4-FFF2-40B4-BE49-F238E27FC236}">
                  <a16:creationId xmlns="" xmlns:a16="http://schemas.microsoft.com/office/drawing/2014/main" id="{4FFC43BE-3947-4264-9A93-61DE7F055F07}"/>
                </a:ext>
              </a:extLst>
            </p:cNvPr>
            <p:cNvCxnSpPr/>
            <p:nvPr/>
          </p:nvCxnSpPr>
          <p:spPr>
            <a:xfrm rot="21278857" flipV="1">
              <a:off x="5864734" y="4705668"/>
              <a:ext cx="28783" cy="424261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="" xmlns:a16="http://schemas.microsoft.com/office/drawing/2014/main" id="{8F731095-C715-4A37-8B9C-1C46E3F7C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848" y="4653136"/>
              <a:ext cx="0" cy="415956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19C1AD18-CDDE-4545-87A5-DAD8A4C2C949}"/>
                </a:ext>
              </a:extLst>
            </p:cNvPr>
            <p:cNvCxnSpPr>
              <a:cxnSpLocks/>
            </p:cNvCxnSpPr>
            <p:nvPr/>
          </p:nvCxnSpPr>
          <p:spPr>
            <a:xfrm rot="21278857">
              <a:off x="3215304" y="4849674"/>
              <a:ext cx="2652856" cy="526076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D4DB0809-8542-4FB4-A06A-D0EAC4A91044}"/>
              </a:ext>
            </a:extLst>
          </p:cNvPr>
          <p:cNvSpPr/>
          <p:nvPr/>
        </p:nvSpPr>
        <p:spPr>
          <a:xfrm>
            <a:off x="2419595" y="4093955"/>
            <a:ext cx="2294218" cy="281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Área de Equipamiento Público</a:t>
            </a:r>
            <a:endParaRPr lang="es-EC" sz="1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7DB19C1-9FFF-4C75-AAB6-6640E58A59FC}"/>
              </a:ext>
            </a:extLst>
          </p:cNvPr>
          <p:cNvGrpSpPr/>
          <p:nvPr/>
        </p:nvGrpSpPr>
        <p:grpSpPr>
          <a:xfrm>
            <a:off x="0" y="431134"/>
            <a:ext cx="6149026" cy="806868"/>
            <a:chOff x="1209823" y="3727938"/>
            <a:chExt cx="3777132" cy="590844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7EB558B8-E5BE-4318-84A6-0F7C32F63EF7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53342753-1CCD-417E-A2F0-1FC45B13C77B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Flecha: pentágono 16">
              <a:extLst>
                <a:ext uri="{FF2B5EF4-FFF2-40B4-BE49-F238E27FC236}">
                  <a16:creationId xmlns="" xmlns:a16="http://schemas.microsoft.com/office/drawing/2014/main" id="{024F7F95-3F13-4A60-9865-90C522981982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PROPUESTA DE URBANIZACIÓN</a:t>
              </a:r>
              <a:endParaRPr lang="es-EC" dirty="0"/>
            </a:p>
          </p:txBody>
        </p:sp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4F46DD3C-8AAA-43E1-9A87-1AE14C447616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="" xmlns:a16="http://schemas.microsoft.com/office/drawing/2014/main" id="{4ACFAF79-0AF1-4638-9592-65BBBF393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70CE740B-BED6-4AF8-B7D0-80B892A0D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1556" y="1435595"/>
            <a:ext cx="366194" cy="565703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 rotWithShape="1">
          <a:blip r:embed="rId5"/>
          <a:srcRect l="11818" t="42051" r="30856" b="16180"/>
          <a:stretch/>
        </p:blipFill>
        <p:spPr bwMode="auto">
          <a:xfrm>
            <a:off x="737247" y="4895470"/>
            <a:ext cx="3640985" cy="145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2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D4DB0809-8542-4FB4-A06A-D0EAC4A91044}"/>
              </a:ext>
            </a:extLst>
          </p:cNvPr>
          <p:cNvSpPr/>
          <p:nvPr/>
        </p:nvSpPr>
        <p:spPr>
          <a:xfrm>
            <a:off x="737247" y="2132856"/>
            <a:ext cx="7454097" cy="305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 URBANIZACIÓN CUMPLE CON EL PORCENTAJE DE ÁREAS VERDES Y EQUIPAMIENTO PÚBLICO ESTABLECIDO POR EL COOTAD, DEJA UN ÁREA TOTAL DE 2.195,70 M2 (15,57%) POR ESTE CONCEPTO.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EL PROYECTO URBANÍSTICO CUENTA CON LOS SIGUIENTES INFORMES: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1200" b="1" dirty="0" smtClean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INFORME TÉCNICO No. </a:t>
            </a:r>
            <a:r>
              <a:rPr lang="es-EC" sz="12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006-DMC-2017 </a:t>
            </a: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DEL 19 DE JULIO DE 2017, EMITIDO POR LA DIRECCIÓN METROPOLITANA DE CATASTRO.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1200" b="1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INFORME TÉCNICO No. EXPEDIENTE 2017-115145-URB-GEN-01 DE FECHA 6 DE MAYO DE 2020 DE LA SECRETARÍA DE TERRITORIO, HÁBITAT Y VIVIENDA.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1200" b="1" dirty="0" smtClean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INFORME LEGAL DE PROCURADURÍA METROPOLITANA DE FECHA 3 DE AGOSTO DE 2020.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1200" b="1" dirty="0" smtClean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200" b="1" dirty="0" smtClean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PROYECTO DE ORDENANZA ELABORADO POR PROCURADURÍA METROPOLITANA</a:t>
            </a:r>
            <a:endParaRPr lang="es-EC" sz="1200" b="1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7DB19C1-9FFF-4C75-AAB6-6640E58A59FC}"/>
              </a:ext>
            </a:extLst>
          </p:cNvPr>
          <p:cNvGrpSpPr/>
          <p:nvPr/>
        </p:nvGrpSpPr>
        <p:grpSpPr>
          <a:xfrm>
            <a:off x="0" y="431134"/>
            <a:ext cx="6149026" cy="806868"/>
            <a:chOff x="1209823" y="3727938"/>
            <a:chExt cx="3777132" cy="590844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7EB558B8-E5BE-4318-84A6-0F7C32F63EF7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53342753-1CCD-417E-A2F0-1FC45B13C77B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Flecha: pentágono 16">
              <a:extLst>
                <a:ext uri="{FF2B5EF4-FFF2-40B4-BE49-F238E27FC236}">
                  <a16:creationId xmlns="" xmlns:a16="http://schemas.microsoft.com/office/drawing/2014/main" id="{024F7F95-3F13-4A60-9865-90C522981982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INFORMES TÉCNICOS Y LEGALES</a:t>
              </a:r>
              <a:endParaRPr lang="es-EC" dirty="0"/>
            </a:p>
          </p:txBody>
        </p:sp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4F46DD3C-8AAA-43E1-9A87-1AE14C447616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="" xmlns:a16="http://schemas.microsoft.com/office/drawing/2014/main" id="{4ACFAF79-0AF1-4638-9592-65BBBF393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694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600401" cy="1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1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232</Words>
  <Application>Microsoft Office PowerPoint</Application>
  <PresentationFormat>Presentación en pantalla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Secretaria de Concejo</cp:lastModifiedBy>
  <cp:revision>551</cp:revision>
  <dcterms:created xsi:type="dcterms:W3CDTF">2017-08-09T20:56:21Z</dcterms:created>
  <dcterms:modified xsi:type="dcterms:W3CDTF">2021-09-27T13:53:58Z</dcterms:modified>
</cp:coreProperties>
</file>