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17" r:id="rId2"/>
    <p:sldId id="296" r:id="rId3"/>
    <p:sldId id="320" r:id="rId4"/>
    <p:sldId id="297" r:id="rId5"/>
    <p:sldId id="298" r:id="rId6"/>
    <p:sldId id="299" r:id="rId7"/>
    <p:sldId id="300" r:id="rId8"/>
    <p:sldId id="301" r:id="rId9"/>
    <p:sldId id="32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8" r:id="rId26"/>
    <p:sldId id="259" r:id="rId27"/>
    <p:sldId id="292" r:id="rId28"/>
    <p:sldId id="293" r:id="rId29"/>
    <p:sldId id="290" r:id="rId30"/>
    <p:sldId id="288" r:id="rId31"/>
    <p:sldId id="319" r:id="rId3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3837" autoAdjust="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26B06-93B5-49F2-B1BB-D6BBF96AF452}" type="datetimeFigureOut">
              <a:rPr lang="es-EC" smtClean="0"/>
              <a:t>5/7/2022</a:t>
            </a:fld>
            <a:endParaRPr lang="es-EC"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8302A-59F6-46D5-9FE0-F87433ECE170}" type="slidenum">
              <a:rPr lang="es-EC" smtClean="0"/>
              <a:t>‹Nº›</a:t>
            </a:fld>
            <a:endParaRPr lang="es-EC" dirty="0"/>
          </a:p>
        </p:txBody>
      </p:sp>
    </p:spTree>
    <p:extLst>
      <p:ext uri="{BB962C8B-B14F-4D97-AF65-F5344CB8AC3E}">
        <p14:creationId xmlns:p14="http://schemas.microsoft.com/office/powerpoint/2010/main" val="188887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1FBCF4-C876-4353-83CF-29942F383BB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xmlns="" id="{9D83C39D-2107-44AE-B07C-56C34D0A3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xmlns="" id="{44AFD115-1355-4226-8D84-19417FF6DBAC}"/>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F7C07879-DC8A-4C93-835C-2572A6E38990}"/>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xmlns="" id="{CB22C96A-55B4-4989-BBDB-A3410CD16EA6}"/>
              </a:ext>
            </a:extLst>
          </p:cNvPr>
          <p:cNvSpPr>
            <a:spLocks noGrp="1"/>
          </p:cNvSpPr>
          <p:nvPr>
            <p:ph type="sldNum" sz="quarter" idx="12"/>
          </p:nvPr>
        </p:nvSpPr>
        <p:spPr/>
        <p:txBody>
          <a:bodyPr/>
          <a:lstStyle/>
          <a:p>
            <a:fld id="{32ED462E-B90A-4042-A7BC-92A54507D29F}" type="slidenum">
              <a:rPr lang="es-EC" smtClean="0"/>
              <a:t>‹Nº›</a:t>
            </a:fld>
            <a:endParaRPr lang="es-EC" dirty="0"/>
          </a:p>
        </p:txBody>
      </p:sp>
      <p:pic>
        <p:nvPicPr>
          <p:cNvPr id="7" name="Imagen 6" descr="PPT.jpg">
            <a:extLst>
              <a:ext uri="{FF2B5EF4-FFF2-40B4-BE49-F238E27FC236}">
                <a16:creationId xmlns:a16="http://schemas.microsoft.com/office/drawing/2014/main" xmlns="" id="{EC47AF36-7353-471B-9F92-D284C0D09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2" y="6304912"/>
            <a:ext cx="11887200" cy="571500"/>
          </a:xfrm>
          <a:prstGeom prst="rect">
            <a:avLst/>
          </a:prstGeom>
        </p:spPr>
      </p:pic>
      <p:sp>
        <p:nvSpPr>
          <p:cNvPr id="9" name="Marcador de contenido 8">
            <a:extLst>
              <a:ext uri="{FF2B5EF4-FFF2-40B4-BE49-F238E27FC236}">
                <a16:creationId xmlns:a16="http://schemas.microsoft.com/office/drawing/2014/main" xmlns="" id="{027B14D5-3EA9-44C8-8AA4-D7F6BA8D2127}"/>
              </a:ext>
            </a:extLst>
          </p:cNvPr>
          <p:cNvSpPr>
            <a:spLocks noGrp="1"/>
          </p:cNvSpPr>
          <p:nvPr>
            <p:ph sz="quarter" idx="13"/>
          </p:nvPr>
        </p:nvSpPr>
        <p:spPr>
          <a:xfrm>
            <a:off x="10180638" y="6877050"/>
            <a:ext cx="914400" cy="914400"/>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419" dirty="0"/>
          </a:p>
        </p:txBody>
      </p:sp>
      <p:pic>
        <p:nvPicPr>
          <p:cNvPr id="10" name="Imagen" descr="Imagen">
            <a:extLst>
              <a:ext uri="{FF2B5EF4-FFF2-40B4-BE49-F238E27FC236}">
                <a16:creationId xmlns:a16="http://schemas.microsoft.com/office/drawing/2014/main" xmlns="" id="{2B70BBF3-C206-4139-B98C-DDD48DD37B9C}"/>
              </a:ext>
            </a:extLst>
          </p:cNvPr>
          <p:cNvPicPr>
            <a:picLocks noChangeAspect="1"/>
          </p:cNvPicPr>
          <p:nvPr userDrawn="1"/>
        </p:nvPicPr>
        <p:blipFill rotWithShape="1">
          <a:blip r:embed="rId3"/>
          <a:srcRect l="64694"/>
          <a:stretch/>
        </p:blipFill>
        <p:spPr>
          <a:xfrm>
            <a:off x="10938488" y="136525"/>
            <a:ext cx="1171034" cy="902518"/>
          </a:xfrm>
          <a:prstGeom prst="rect">
            <a:avLst/>
          </a:prstGeom>
          <a:ln w="12700">
            <a:miter lim="400000"/>
          </a:ln>
        </p:spPr>
      </p:pic>
    </p:spTree>
    <p:extLst>
      <p:ext uri="{BB962C8B-B14F-4D97-AF65-F5344CB8AC3E}">
        <p14:creationId xmlns:p14="http://schemas.microsoft.com/office/powerpoint/2010/main" val="35967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CF8A19-F451-4688-8F3D-FB9F7B6F53E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84952268-A18C-46A3-B047-B396422678A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2D1456D8-7F4A-4CE2-86D5-9F3753AF84EA}"/>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1965282D-6915-46A4-B9B5-6F91AE1A3A86}"/>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xmlns="" id="{B03E36D0-B550-45A3-B2E1-407E34A324A4}"/>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50199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14C8C7F-198D-478F-A22D-83FFE53AAE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62939627-E581-4388-8E4A-BF2B1F215C8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CE9C98AD-3887-4AEA-B44D-E42C0EEEB494}"/>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C46DCA8E-5075-42D5-BC73-1704EDBC1451}"/>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xmlns="" id="{CE45153A-F4FA-4757-B3DB-8B10443F0833}"/>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6369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872F878-E8FC-4521-BDFA-1C4045D386CF}"/>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871C1266-A58F-4AE8-9089-8F3F785E95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B7324CBF-CB96-48D3-85B6-E4E0E5CE6937}"/>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D8EC33CE-4554-47F3-B0E2-731E1683168C}"/>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xmlns="" id="{C334ACFF-2EDE-42B8-A4AF-37C84AEC111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193974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B4CAA2-6211-4E55-938D-7C57EC6D72F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88749637-5564-4818-966B-19D0C331D4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18210951-E47A-41AB-9D22-5D56FA97BE1B}"/>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360BC9B1-2890-4190-B573-78B1DCDC1413}"/>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xmlns="" id="{959518E4-11F9-4012-826A-51EA971CEC51}"/>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55804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B4DE8A-A400-4460-8147-CC88DF95287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AEE9DC6A-9EF9-48C3-BD5B-6C4CEA2DEBA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xmlns="" id="{B69D75A3-C254-48EE-9541-7E907DFAAAB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xmlns="" id="{83D92B74-3B7F-4577-8B7B-0AAD5CA2523A}"/>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6" name="Marcador de pie de página 5">
            <a:extLst>
              <a:ext uri="{FF2B5EF4-FFF2-40B4-BE49-F238E27FC236}">
                <a16:creationId xmlns:a16="http://schemas.microsoft.com/office/drawing/2014/main" xmlns="" id="{5999398C-F572-4488-BB77-373751742BC8}"/>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xmlns="" id="{251D9642-5054-4599-8D51-BFF439ADA84F}"/>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26489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B54620-E308-4406-8504-80ACDDCBDE7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E7673D4B-399A-4385-9DEA-24D0555ED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D7A64539-3772-4B06-8D00-4882DC807B0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xmlns="" id="{0E50FBA0-7AB2-409D-9798-C08AA178E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C5B18441-365F-431F-B61A-67DE0F2C184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xmlns="" id="{55524A35-3619-4654-80CA-2C0AA58B95EC}"/>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8" name="Marcador de pie de página 7">
            <a:extLst>
              <a:ext uri="{FF2B5EF4-FFF2-40B4-BE49-F238E27FC236}">
                <a16:creationId xmlns:a16="http://schemas.microsoft.com/office/drawing/2014/main" xmlns="" id="{12642305-985B-4034-9528-7B4107E24994}"/>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xmlns="" id="{A707C847-3C67-417C-9D86-DD8D0005779E}"/>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21594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BA5C561-7365-4D64-B328-0031BE9717E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xmlns="" id="{2EE06EF2-6E43-4500-9F7B-C65D44890F5C}"/>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4" name="Marcador de pie de página 3">
            <a:extLst>
              <a:ext uri="{FF2B5EF4-FFF2-40B4-BE49-F238E27FC236}">
                <a16:creationId xmlns:a16="http://schemas.microsoft.com/office/drawing/2014/main" xmlns="" id="{578A4FD6-2040-49D4-B1B3-99F86D8FC970}"/>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xmlns="" id="{0CCD8E36-2863-4BFB-83BC-4A8F961634C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6855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2BB0BDD0-8BEE-4D94-95AE-31A774F529AC}"/>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3" name="Marcador de pie de página 2">
            <a:extLst>
              <a:ext uri="{FF2B5EF4-FFF2-40B4-BE49-F238E27FC236}">
                <a16:creationId xmlns:a16="http://schemas.microsoft.com/office/drawing/2014/main" xmlns="" id="{76850935-152F-492D-80E4-C983E33584BF}"/>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xmlns="" id="{769E30F2-FF14-47DC-936B-87483468BB70}"/>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213380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CDEBBF-AC5C-4401-8E47-1FA94EE1E56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DC0F5777-ED32-4CF3-A0C5-A68C6BA406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xmlns="" id="{4BBB8F91-A0ED-4E82-9989-A1B06C320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01245208-7291-4297-9B6F-31B5C20EDC28}"/>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6" name="Marcador de pie de página 5">
            <a:extLst>
              <a:ext uri="{FF2B5EF4-FFF2-40B4-BE49-F238E27FC236}">
                <a16:creationId xmlns:a16="http://schemas.microsoft.com/office/drawing/2014/main" xmlns="" id="{8DFCAA37-D10E-4145-99C7-2EE0D90AA2B0}"/>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xmlns="" id="{321BCB22-F42A-40DC-AF7D-3B55B2E3BD3C}"/>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307288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880C81-4536-4D21-B127-CA1458D45B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xmlns="" id="{7E8D5E21-33A9-4B6C-932E-FBA3E2333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xmlns="" id="{DDFD9738-5E30-405E-B77B-109B58E7A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2D9D6538-8D50-4422-B896-747722CE9160}"/>
              </a:ext>
            </a:extLst>
          </p:cNvPr>
          <p:cNvSpPr>
            <a:spLocks noGrp="1"/>
          </p:cNvSpPr>
          <p:nvPr>
            <p:ph type="dt" sz="half" idx="10"/>
          </p:nvPr>
        </p:nvSpPr>
        <p:spPr/>
        <p:txBody>
          <a:bodyPr/>
          <a:lstStyle/>
          <a:p>
            <a:fld id="{CF8ED74C-4C37-490B-92AE-1FAA9449D16C}" type="datetimeFigureOut">
              <a:rPr lang="es-EC" smtClean="0"/>
              <a:t>5/7/2022</a:t>
            </a:fld>
            <a:endParaRPr lang="es-EC" dirty="0"/>
          </a:p>
        </p:txBody>
      </p:sp>
      <p:sp>
        <p:nvSpPr>
          <p:cNvPr id="6" name="Marcador de pie de página 5">
            <a:extLst>
              <a:ext uri="{FF2B5EF4-FFF2-40B4-BE49-F238E27FC236}">
                <a16:creationId xmlns:a16="http://schemas.microsoft.com/office/drawing/2014/main" xmlns="" id="{4FCC1034-F034-4D83-886E-C4F5B416720D}"/>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xmlns="" id="{9A8C78A8-7AE0-465C-8A53-0358391C2056}"/>
              </a:ext>
            </a:extLst>
          </p:cNvPr>
          <p:cNvSpPr>
            <a:spLocks noGrp="1"/>
          </p:cNvSpPr>
          <p:nvPr>
            <p:ph type="sldNum" sz="quarter" idx="12"/>
          </p:nvPr>
        </p:nvSpPr>
        <p:spPr/>
        <p:txBody>
          <a:bodyPr/>
          <a:lstStyle/>
          <a:p>
            <a:fld id="{32ED462E-B90A-4042-A7BC-92A54507D29F}" type="slidenum">
              <a:rPr lang="es-EC" smtClean="0"/>
              <a:t>‹Nº›</a:t>
            </a:fld>
            <a:endParaRPr lang="es-EC" dirty="0"/>
          </a:p>
        </p:txBody>
      </p:sp>
    </p:spTree>
    <p:extLst>
      <p:ext uri="{BB962C8B-B14F-4D97-AF65-F5344CB8AC3E}">
        <p14:creationId xmlns:p14="http://schemas.microsoft.com/office/powerpoint/2010/main" val="72370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5B946282-C7EC-4812-808B-30278CDC4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0E5E58CB-7179-408E-911C-F05A237E5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AC7A2B26-26EF-4E34-A885-6B975DF5A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ED74C-4C37-490B-92AE-1FAA9449D16C}" type="datetimeFigureOut">
              <a:rPr lang="es-EC" smtClean="0"/>
              <a:t>5/7/2022</a:t>
            </a:fld>
            <a:endParaRPr lang="es-EC" dirty="0"/>
          </a:p>
        </p:txBody>
      </p:sp>
      <p:sp>
        <p:nvSpPr>
          <p:cNvPr id="5" name="Marcador de pie de página 4">
            <a:extLst>
              <a:ext uri="{FF2B5EF4-FFF2-40B4-BE49-F238E27FC236}">
                <a16:creationId xmlns:a16="http://schemas.microsoft.com/office/drawing/2014/main" xmlns="" id="{617B4C19-0E5E-4B63-A700-9C1707FF03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a:extLst>
              <a:ext uri="{FF2B5EF4-FFF2-40B4-BE49-F238E27FC236}">
                <a16:creationId xmlns:a16="http://schemas.microsoft.com/office/drawing/2014/main" xmlns="" id="{AB2A994D-1D29-46E4-BC77-A990BD15C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D462E-B90A-4042-A7BC-92A54507D29F}" type="slidenum">
              <a:rPr lang="es-EC" smtClean="0"/>
              <a:t>‹Nº›</a:t>
            </a:fld>
            <a:endParaRPr lang="es-EC" dirty="0"/>
          </a:p>
        </p:txBody>
      </p:sp>
    </p:spTree>
    <p:extLst>
      <p:ext uri="{BB962C8B-B14F-4D97-AF65-F5344CB8AC3E}">
        <p14:creationId xmlns:p14="http://schemas.microsoft.com/office/powerpoint/2010/main" val="1707798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2223901" y="2136198"/>
            <a:ext cx="8825658" cy="2010118"/>
          </a:xfrm>
        </p:spPr>
        <p:txBody>
          <a:bodyPr/>
          <a:lstStyle/>
          <a:p>
            <a:r>
              <a:rPr lang="es-EC" sz="3600" b="1" dirty="0" smtClean="0">
                <a:solidFill>
                  <a:schemeClr val="accent1">
                    <a:lumMod val="50000"/>
                  </a:schemeClr>
                </a:solidFill>
                <a:latin typeface="Helvetica" pitchFamily="34" charset="0"/>
                <a:cs typeface="Helvetica" pitchFamily="34" charset="0"/>
              </a:rPr>
              <a:t>REFORMA AL CÓDIGO </a:t>
            </a:r>
            <a:r>
              <a:rPr lang="es-EC" sz="3600" b="1" dirty="0">
                <a:solidFill>
                  <a:schemeClr val="accent1">
                    <a:lumMod val="50000"/>
                  </a:schemeClr>
                </a:solidFill>
                <a:latin typeface="Helvetica" pitchFamily="34" charset="0"/>
                <a:cs typeface="Helvetica" pitchFamily="34" charset="0"/>
              </a:rPr>
              <a:t>MUNICIPAL PARA EL DISTRITO METROPOLITANO DE QUITO</a:t>
            </a:r>
            <a:endParaRPr lang="es-EC" dirty="0">
              <a:solidFill>
                <a:schemeClr val="accent1">
                  <a:lumMod val="50000"/>
                </a:schemeClr>
              </a:solidFill>
            </a:endParaRPr>
          </a:p>
        </p:txBody>
      </p:sp>
    </p:spTree>
    <p:extLst>
      <p:ext uri="{BB962C8B-B14F-4D97-AF65-F5344CB8AC3E}">
        <p14:creationId xmlns:p14="http://schemas.microsoft.com/office/powerpoint/2010/main" val="2424558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7111073" y="2324896"/>
            <a:ext cx="4187162" cy="3293209"/>
          </a:xfrm>
          <a:prstGeom prst="rect">
            <a:avLst/>
          </a:prstGeom>
        </p:spPr>
        <p:txBody>
          <a:bodyPr wrap="square">
            <a:spAutoFit/>
          </a:bodyPr>
          <a:lstStyle/>
          <a:p>
            <a:pPr algn="just" defTabSz="914400"/>
            <a:r>
              <a:rPr lang="es-EC" sz="1600" b="1" dirty="0">
                <a:solidFill>
                  <a:prstClr val="black"/>
                </a:solidFill>
                <a:cs typeface="Times New Roman" panose="02020603050405020304" pitchFamily="18" charset="0"/>
              </a:rPr>
              <a:t>Art. 2564.- Integración tarifaria.- </a:t>
            </a:r>
            <a:r>
              <a:rPr lang="es-EC" sz="1600" dirty="0">
                <a:solidFill>
                  <a:prstClr val="black"/>
                </a:solidFill>
                <a:cs typeface="Times New Roman" panose="02020603050405020304" pitchFamily="18" charset="0"/>
              </a:rPr>
              <a:t>La integración tarifaria consiste en la adopción de una estructura de pagos de los servicios, a través de la utilización de varios medios tecnológicos para el pago de la tarifa o pasaje por parte de los usuarios, que bajo especificaciones técnicas </a:t>
            </a:r>
            <a:r>
              <a:rPr lang="es-EC" sz="1600" b="1" dirty="0">
                <a:solidFill>
                  <a:prstClr val="black"/>
                </a:solidFill>
                <a:cs typeface="Times New Roman" panose="02020603050405020304" pitchFamily="18" charset="0"/>
              </a:rPr>
              <a:t>compatibles</a:t>
            </a:r>
            <a:r>
              <a:rPr lang="es-EC" sz="1600" dirty="0">
                <a:solidFill>
                  <a:prstClr val="black"/>
                </a:solidFill>
                <a:cs typeface="Times New Roman" panose="02020603050405020304" pitchFamily="18" charset="0"/>
              </a:rPr>
              <a:t> sean totalmente interoperables con el Sistema Integrado de Recaudo (SIR), con la finalidad de facilitar la accesibilidad y disminuir los costos del servicio de transporte, así como lograr la eficiencia en la recaudación y disponer de mejores niveles de información para la planificación del Sistema.</a:t>
            </a:r>
          </a:p>
        </p:txBody>
      </p:sp>
      <p:sp>
        <p:nvSpPr>
          <p:cNvPr id="10" name="CuadroTexto 9"/>
          <p:cNvSpPr txBox="1"/>
          <p:nvPr/>
        </p:nvSpPr>
        <p:spPr>
          <a:xfrm>
            <a:off x="688022" y="2324896"/>
            <a:ext cx="4458085" cy="3046988"/>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2564.- Integración tarifaria.- </a:t>
            </a:r>
            <a:r>
              <a:rPr lang="es-EC" sz="1600" dirty="0">
                <a:solidFill>
                  <a:prstClr val="black"/>
                </a:solidFill>
                <a:cs typeface="Times New Roman" panose="02020603050405020304" pitchFamily="18" charset="0"/>
              </a:rPr>
              <a:t>La integración tarifaria consiste en la adopción de una estructura de pagos de los servicios, a través de la utilización de varios medios tecnológicos para el pago de la tarifa o pasaje por parte de los usuarios, que bajo especificaciones técnicas únicas sean totalmente interoperables con el Sistema Integrado de Recaudo (SIR), con la finalidad de facilitar la accesibilidad y disminuir los costos del servicio de transporte, así como lograr la eficiencia en la recaudación y disponer de mejores niveles de información para la planificación del Sistema.</a:t>
            </a:r>
          </a:p>
        </p:txBody>
      </p:sp>
      <p:sp>
        <p:nvSpPr>
          <p:cNvPr id="7" name="Título 1"/>
          <p:cNvSpPr txBox="1">
            <a:spLocks/>
          </p:cNvSpPr>
          <p:nvPr/>
        </p:nvSpPr>
        <p:spPr>
          <a:xfrm>
            <a:off x="5834130"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54224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919484" y="2203153"/>
            <a:ext cx="4187162" cy="4401205"/>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 2566.- Proceso de integración.- </a:t>
            </a:r>
            <a:r>
              <a:rPr lang="es-EC" sz="1400" dirty="0">
                <a:solidFill>
                  <a:prstClr val="black"/>
                </a:solidFill>
                <a:cs typeface="Times New Roman" panose="02020603050405020304" pitchFamily="18" charset="0"/>
              </a:rPr>
              <a:t>El proceso de integración física, tarifaria y operacional se realizará de manera progresiva</a:t>
            </a:r>
            <a:r>
              <a:rPr lang="es-EC" sz="1400" b="1" dirty="0">
                <a:solidFill>
                  <a:prstClr val="black"/>
                </a:solidFill>
                <a:cs typeface="Times New Roman" panose="02020603050405020304" pitchFamily="18" charset="0"/>
              </a:rPr>
              <a:t>, para lo cual el Administrador del Sistema será el responsable de la elaboración y la verificación del cumplimiento del cronograma de implementación de las fases de integración.</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La integración se ejecutará conforme las siguientes fases:</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1. Fase Primera de Integración: Integración de los subsistemas Metro de Quito y </a:t>
            </a:r>
            <a:r>
              <a:rPr lang="es-EC" sz="1400" dirty="0" err="1">
                <a:solidFill>
                  <a:prstClr val="black"/>
                </a:solidFill>
                <a:cs typeface="Times New Roman" panose="02020603050405020304" pitchFamily="18" charset="0"/>
              </a:rPr>
              <a:t>Metrobús</a:t>
            </a:r>
            <a:r>
              <a:rPr lang="es-EC" sz="1400" dirty="0">
                <a:solidFill>
                  <a:prstClr val="black"/>
                </a:solidFill>
                <a:cs typeface="Times New Roman" panose="02020603050405020304" pitchFamily="18" charset="0"/>
              </a:rPr>
              <a:t>-Q.</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2. Fase Segunda de Integración: Integración de los subsistemas Metro de Quito y </a:t>
            </a:r>
            <a:r>
              <a:rPr lang="es-EC" sz="1400" dirty="0" err="1">
                <a:solidFill>
                  <a:prstClr val="black"/>
                </a:solidFill>
                <a:cs typeface="Times New Roman" panose="02020603050405020304" pitchFamily="18" charset="0"/>
              </a:rPr>
              <a:t>Metrobús</a:t>
            </a:r>
            <a:r>
              <a:rPr lang="es-EC" sz="1400" dirty="0">
                <a:solidFill>
                  <a:prstClr val="black"/>
                </a:solidFill>
                <a:cs typeface="Times New Roman" panose="02020603050405020304" pitchFamily="18" charset="0"/>
              </a:rPr>
              <a:t>-Q y Convencional, Urbano, Combinado y Rural; y,</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3. Fase Tercera de Integración: Integración de cualquier otro sistema o subsistema de transporte público que se creare.</a:t>
            </a:r>
          </a:p>
        </p:txBody>
      </p:sp>
      <p:sp>
        <p:nvSpPr>
          <p:cNvPr id="10" name="CuadroTexto 9"/>
          <p:cNvSpPr txBox="1"/>
          <p:nvPr/>
        </p:nvSpPr>
        <p:spPr>
          <a:xfrm>
            <a:off x="863542" y="2405014"/>
            <a:ext cx="4458085" cy="1815882"/>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2566.- Proceso de integración.- </a:t>
            </a:r>
            <a:r>
              <a:rPr lang="es-EC" sz="1600" dirty="0">
                <a:solidFill>
                  <a:prstClr val="black"/>
                </a:solidFill>
                <a:cs typeface="Times New Roman" panose="02020603050405020304" pitchFamily="18" charset="0"/>
              </a:rPr>
              <a:t>El proceso de integración física, tarifaria y operacional se realizará de manera progresiva, para lo cual el Administrador del Sistema, será el responsable del cumplimiento del cronograma de implementación de las fases de integración, previsto en el anexo No. 01 de la presente Sección</a:t>
            </a:r>
            <a:r>
              <a:rPr lang="es-EC" sz="1600" dirty="0" smtClean="0">
                <a:solidFill>
                  <a:prstClr val="black"/>
                </a:solidFill>
                <a:cs typeface="Times New Roman" panose="02020603050405020304" pitchFamily="18" charset="0"/>
              </a:rPr>
              <a:t>. </a:t>
            </a:r>
            <a:r>
              <a:rPr lang="es-EC" sz="1600" dirty="0" smtClean="0">
                <a:solidFill>
                  <a:prstClr val="black"/>
                </a:solidFill>
                <a:cs typeface="Times New Roman" panose="02020603050405020304" pitchFamily="18" charset="0"/>
              </a:rPr>
              <a:t>(…)</a:t>
            </a:r>
            <a:endParaRPr lang="es-EC" sz="1600" dirty="0">
              <a:solidFill>
                <a:prstClr val="black"/>
              </a:solidFill>
              <a:cs typeface="Times New Roman" panose="02020603050405020304" pitchFamily="18" charset="0"/>
            </a:endParaRPr>
          </a:p>
        </p:txBody>
      </p:sp>
      <p:sp>
        <p:nvSpPr>
          <p:cNvPr id="6" name="Título 1"/>
          <p:cNvSpPr txBox="1">
            <a:spLocks/>
          </p:cNvSpPr>
          <p:nvPr/>
        </p:nvSpPr>
        <p:spPr>
          <a:xfrm>
            <a:off x="5834130" y="16855"/>
            <a:ext cx="511009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47814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919484" y="2257060"/>
            <a:ext cx="4187162" cy="2277547"/>
          </a:xfrm>
          <a:prstGeom prst="rect">
            <a:avLst/>
          </a:prstGeom>
        </p:spPr>
        <p:txBody>
          <a:bodyPr wrap="square">
            <a:spAutoFit/>
          </a:bodyPr>
          <a:lstStyle/>
          <a:p>
            <a:pPr algn="just" defTabSz="914400"/>
            <a:endParaRPr lang="es-EC" sz="1400" dirty="0">
              <a:solidFill>
                <a:prstClr val="black"/>
              </a:solidFill>
              <a:cs typeface="Times New Roman" panose="02020603050405020304" pitchFamily="18" charset="0"/>
            </a:endParaRPr>
          </a:p>
          <a:p>
            <a:pPr algn="just" defTabSz="914400"/>
            <a:r>
              <a:rPr lang="es-EC" sz="1600" b="1" dirty="0">
                <a:solidFill>
                  <a:prstClr val="black"/>
                </a:solidFill>
                <a:cs typeface="Times New Roman" panose="02020603050405020304" pitchFamily="18" charset="0"/>
              </a:rPr>
              <a:t>Artículo 2567.- La integración se ejecutará conforme las siguientes fases:</a:t>
            </a:r>
          </a:p>
          <a:p>
            <a:pPr algn="just" defTabSz="914400"/>
            <a:r>
              <a:rPr lang="es-EC" sz="1600" dirty="0">
                <a:solidFill>
                  <a:prstClr val="black"/>
                </a:solidFill>
                <a:cs typeface="Times New Roman" panose="02020603050405020304" pitchFamily="18" charset="0"/>
              </a:rPr>
              <a:t>(…)</a:t>
            </a:r>
          </a:p>
          <a:p>
            <a:pPr algn="just" defTabSz="914400"/>
            <a:endParaRPr lang="es-EC" sz="1600" dirty="0">
              <a:solidFill>
                <a:prstClr val="black"/>
              </a:solidFill>
              <a:cs typeface="Times New Roman" panose="02020603050405020304" pitchFamily="18" charset="0"/>
            </a:endParaRPr>
          </a:p>
          <a:p>
            <a:pPr algn="just" defTabSz="914400"/>
            <a:r>
              <a:rPr lang="es-EC" sz="1600" b="1" dirty="0">
                <a:solidFill>
                  <a:prstClr val="black"/>
                </a:solidFill>
                <a:cs typeface="Times New Roman" panose="02020603050405020304" pitchFamily="18" charset="0"/>
              </a:rPr>
              <a:t>2.- Fase Segunda de Integración:</a:t>
            </a:r>
            <a:r>
              <a:rPr lang="es-EC" sz="1600" dirty="0">
                <a:solidFill>
                  <a:prstClr val="black"/>
                </a:solidFill>
                <a:cs typeface="Times New Roman" panose="02020603050405020304" pitchFamily="18" charset="0"/>
              </a:rPr>
              <a:t> Integración de los subsistemas Metro de Quito y </a:t>
            </a:r>
            <a:r>
              <a:rPr lang="es-EC" sz="1600" dirty="0" err="1">
                <a:solidFill>
                  <a:prstClr val="black"/>
                </a:solidFill>
                <a:cs typeface="Times New Roman" panose="02020603050405020304" pitchFamily="18" charset="0"/>
              </a:rPr>
              <a:t>Metrobús</a:t>
            </a:r>
            <a:r>
              <a:rPr lang="es-EC" sz="1600" dirty="0">
                <a:solidFill>
                  <a:prstClr val="black"/>
                </a:solidFill>
                <a:cs typeface="Times New Roman" panose="02020603050405020304" pitchFamily="18" charset="0"/>
              </a:rPr>
              <a:t> Q y Convencional, Urbano, </a:t>
            </a:r>
            <a:r>
              <a:rPr lang="es-EC" sz="1600" b="1" dirty="0">
                <a:solidFill>
                  <a:prstClr val="black"/>
                </a:solidFill>
                <a:cs typeface="Times New Roman" panose="02020603050405020304" pitchFamily="18" charset="0"/>
              </a:rPr>
              <a:t>Combinado</a:t>
            </a:r>
            <a:r>
              <a:rPr lang="es-EC" sz="1600" dirty="0">
                <a:solidFill>
                  <a:prstClr val="black"/>
                </a:solidFill>
                <a:cs typeface="Times New Roman" panose="02020603050405020304" pitchFamily="18" charset="0"/>
              </a:rPr>
              <a:t> y Rural; y,</a:t>
            </a:r>
          </a:p>
          <a:p>
            <a:pPr algn="just" defTabSz="914400"/>
            <a:r>
              <a:rPr lang="es-EC" sz="1600" dirty="0">
                <a:solidFill>
                  <a:prstClr val="black"/>
                </a:solidFill>
                <a:cs typeface="Times New Roman" panose="02020603050405020304" pitchFamily="18" charset="0"/>
              </a:rPr>
              <a:t>(…)</a:t>
            </a:r>
          </a:p>
        </p:txBody>
      </p:sp>
      <p:sp>
        <p:nvSpPr>
          <p:cNvPr id="10" name="CuadroTexto 9"/>
          <p:cNvSpPr txBox="1"/>
          <p:nvPr/>
        </p:nvSpPr>
        <p:spPr>
          <a:xfrm>
            <a:off x="688022" y="2472504"/>
            <a:ext cx="4458085" cy="2062103"/>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2567.- La integración se ejecutará conforme las siguientes fases:</a:t>
            </a:r>
          </a:p>
          <a:p>
            <a:pPr algn="just" defTabSz="914400"/>
            <a:r>
              <a:rPr lang="es-EC" sz="1600" dirty="0">
                <a:solidFill>
                  <a:prstClr val="black"/>
                </a:solidFill>
                <a:cs typeface="Times New Roman" panose="02020603050405020304" pitchFamily="18" charset="0"/>
              </a:rPr>
              <a:t>(…)</a:t>
            </a:r>
          </a:p>
          <a:p>
            <a:pPr algn="just" defTabSz="914400"/>
            <a:endParaRPr lang="es-EC" sz="1600" dirty="0">
              <a:solidFill>
                <a:prstClr val="black"/>
              </a:solidFill>
              <a:cs typeface="Times New Roman" panose="02020603050405020304" pitchFamily="18" charset="0"/>
            </a:endParaRPr>
          </a:p>
          <a:p>
            <a:pPr algn="just" defTabSz="914400"/>
            <a:r>
              <a:rPr lang="es-EC" sz="1600" b="1" dirty="0">
                <a:solidFill>
                  <a:prstClr val="black"/>
                </a:solidFill>
                <a:cs typeface="Times New Roman" panose="02020603050405020304" pitchFamily="18" charset="0"/>
              </a:rPr>
              <a:t>2. Fase Segunda de Integración: </a:t>
            </a:r>
            <a:r>
              <a:rPr lang="es-EC" sz="1600" dirty="0">
                <a:solidFill>
                  <a:prstClr val="black"/>
                </a:solidFill>
                <a:cs typeface="Times New Roman" panose="02020603050405020304" pitchFamily="18" charset="0"/>
              </a:rPr>
              <a:t>Integración de los subsistemas Metro de Quito y </a:t>
            </a:r>
            <a:r>
              <a:rPr lang="es-EC" sz="1600" dirty="0" err="1">
                <a:solidFill>
                  <a:prstClr val="black"/>
                </a:solidFill>
                <a:cs typeface="Times New Roman" panose="02020603050405020304" pitchFamily="18" charset="0"/>
              </a:rPr>
              <a:t>Metrobús</a:t>
            </a:r>
            <a:r>
              <a:rPr lang="es-EC" sz="1600" dirty="0">
                <a:solidFill>
                  <a:prstClr val="black"/>
                </a:solidFill>
                <a:cs typeface="Times New Roman" panose="02020603050405020304" pitchFamily="18" charset="0"/>
              </a:rPr>
              <a:t>-Q y Convencional, Urbano, Combinado y Rural; y,</a:t>
            </a:r>
          </a:p>
          <a:p>
            <a:pPr algn="just" defTabSz="914400"/>
            <a:r>
              <a:rPr lang="es-EC" sz="1600" dirty="0">
                <a:solidFill>
                  <a:prstClr val="black"/>
                </a:solidFill>
                <a:cs typeface="Times New Roman" panose="02020603050405020304" pitchFamily="18" charset="0"/>
              </a:rPr>
              <a:t>(…)</a:t>
            </a:r>
          </a:p>
        </p:txBody>
      </p:sp>
      <p:sp>
        <p:nvSpPr>
          <p:cNvPr id="6" name="Título 1"/>
          <p:cNvSpPr txBox="1">
            <a:spLocks/>
          </p:cNvSpPr>
          <p:nvPr/>
        </p:nvSpPr>
        <p:spPr>
          <a:xfrm>
            <a:off x="5834130" y="16855"/>
            <a:ext cx="508152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357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919484" y="2205908"/>
            <a:ext cx="4187162" cy="3262432"/>
          </a:xfrm>
          <a:prstGeom prst="rect">
            <a:avLst/>
          </a:prstGeom>
        </p:spPr>
        <p:txBody>
          <a:bodyPr wrap="square">
            <a:spAutoFit/>
          </a:bodyPr>
          <a:lstStyle/>
          <a:p>
            <a:pPr algn="just" defTabSz="914400"/>
            <a:endParaRPr lang="es-EC" sz="1400" dirty="0">
              <a:solidFill>
                <a:prstClr val="black"/>
              </a:solidFill>
              <a:cs typeface="Times New Roman" panose="02020603050405020304" pitchFamily="18" charset="0"/>
            </a:endParaRPr>
          </a:p>
          <a:p>
            <a:pPr algn="just" defTabSz="914400"/>
            <a:r>
              <a:rPr lang="es-EC" sz="1600" b="1" dirty="0">
                <a:solidFill>
                  <a:prstClr val="black"/>
                </a:solidFill>
                <a:cs typeface="Times New Roman" panose="02020603050405020304" pitchFamily="18" charset="0"/>
              </a:rPr>
              <a:t>Art. 2569.- Reestructuración de rutas.- El Administrador del Sistema realizará el proceso para la asignación de las rutas o servicios de transporte público de acuerdo con el Plan de Reestructuración de Rutas de Transporte Público del DMQ, en coordinación con sus órganos dependientes y adscritos, </a:t>
            </a:r>
            <a:r>
              <a:rPr lang="es-EC" sz="1600" dirty="0">
                <a:solidFill>
                  <a:prstClr val="black"/>
                </a:solidFill>
                <a:cs typeface="Times New Roman" panose="02020603050405020304" pitchFamily="18" charset="0"/>
              </a:rPr>
              <a:t>con el objeto de lograr la mayor cobertura territorial incluyendo los sectores periféricos, mejorar los tiempos de viaje y en general la calidad de los niveles de servicio; así como, optimizar los costos de operación del sistema.</a:t>
            </a:r>
          </a:p>
        </p:txBody>
      </p:sp>
      <p:sp>
        <p:nvSpPr>
          <p:cNvPr id="10" name="CuadroTexto 9"/>
          <p:cNvSpPr txBox="1"/>
          <p:nvPr/>
        </p:nvSpPr>
        <p:spPr>
          <a:xfrm>
            <a:off x="445134" y="1674994"/>
            <a:ext cx="4812666" cy="4324261"/>
          </a:xfrm>
          <a:prstGeom prst="rect">
            <a:avLst/>
          </a:prstGeom>
          <a:noFill/>
        </p:spPr>
        <p:txBody>
          <a:bodyPr wrap="square" rtlCol="0">
            <a:spAutoFit/>
          </a:bodyPr>
          <a:lstStyle/>
          <a:p>
            <a:pPr algn="just" defTabSz="914400"/>
            <a:r>
              <a:rPr lang="es-EC" sz="1100" b="1" dirty="0">
                <a:solidFill>
                  <a:prstClr val="black"/>
                </a:solidFill>
                <a:cs typeface="Times New Roman" panose="02020603050405020304" pitchFamily="18" charset="0"/>
              </a:rPr>
              <a:t>Artículo 2569.- Reestructuración de rutas.- </a:t>
            </a:r>
            <a:r>
              <a:rPr lang="es-EC" sz="1100" dirty="0">
                <a:solidFill>
                  <a:prstClr val="black"/>
                </a:solidFill>
                <a:cs typeface="Times New Roman" panose="02020603050405020304" pitchFamily="18" charset="0"/>
              </a:rPr>
              <a:t>El Administrador del Sistema realizará el proceso para la asignación de las rutas o servicios de transporte público de acuerdo con el Plan de Reestructuración de Rutas de Transporte Público del DMQ, que como anexo No. 02 se adjunta a esta sección, con el objeto de lograr la mayor cobertura territorial incluyendo los sectores periféricos, mejorar los tiempos de viaje y en general la calidad de los niveles de servicio; así como, optimizar los costos de operación del sistema.</a:t>
            </a:r>
          </a:p>
          <a:p>
            <a:pPr algn="just" defTabSz="914400"/>
            <a:r>
              <a:rPr lang="es-EC" sz="1100" dirty="0">
                <a:solidFill>
                  <a:prstClr val="black"/>
                </a:solidFill>
                <a:cs typeface="Times New Roman" panose="02020603050405020304" pitchFamily="18" charset="0"/>
              </a:rPr>
              <a:t>La optimización de los servicios de transporte público se sustenta en la estructuración de una red integrada, que provea de manera eficiente los mismos, considerando a la Primera Línea de Metro de Quito como el eje fundamental de esta red.</a:t>
            </a:r>
          </a:p>
          <a:p>
            <a:pPr algn="just" defTabSz="914400"/>
            <a:r>
              <a:rPr lang="es-EC" sz="1100" dirty="0">
                <a:solidFill>
                  <a:prstClr val="black"/>
                </a:solidFill>
                <a:cs typeface="Times New Roman" panose="02020603050405020304" pitchFamily="18" charset="0"/>
              </a:rPr>
              <a:t>El Administrador del Sistema, en coordinación con las Empresas Públicas Metropolitanas de Pasajeros y Metro de Quito, implementará la reestructuración de los servicios troncales y alimentadores, considerando el principio de complementariedad y el necesario proceso de optimización del actual Subsistema </a:t>
            </a:r>
            <a:r>
              <a:rPr lang="es-EC" sz="1100" dirty="0" err="1">
                <a:solidFill>
                  <a:prstClr val="black"/>
                </a:solidFill>
                <a:cs typeface="Times New Roman" panose="02020603050405020304" pitchFamily="18" charset="0"/>
              </a:rPr>
              <a:t>Metrobús</a:t>
            </a:r>
            <a:r>
              <a:rPr lang="es-EC" sz="1100" dirty="0">
                <a:solidFill>
                  <a:prstClr val="black"/>
                </a:solidFill>
                <a:cs typeface="Times New Roman" panose="02020603050405020304" pitchFamily="18" charset="0"/>
              </a:rPr>
              <a:t>-Q, con el fin de alcanzar mayores niveles de eficiencia, tanto de la parte operacional como administrativa. Dicha reestructuración se aplicará desde la Fase Primera de Integración.</a:t>
            </a:r>
          </a:p>
          <a:p>
            <a:pPr algn="just" defTabSz="914400"/>
            <a:r>
              <a:rPr lang="es-EC" sz="1100" dirty="0">
                <a:solidFill>
                  <a:prstClr val="black"/>
                </a:solidFill>
                <a:cs typeface="Times New Roman" panose="02020603050405020304" pitchFamily="18" charset="0"/>
              </a:rPr>
              <a:t>A partir de la vigencia de este capítulo, los buses nuevos que se incorporen o se reemplacen al servicio en las troncales de los corredores y sub troncales del Subsistema </a:t>
            </a:r>
            <a:r>
              <a:rPr lang="es-EC" sz="1100" dirty="0" err="1">
                <a:solidFill>
                  <a:prstClr val="black"/>
                </a:solidFill>
                <a:cs typeface="Times New Roman" panose="02020603050405020304" pitchFamily="18" charset="0"/>
              </a:rPr>
              <a:t>Metrobús</a:t>
            </a:r>
            <a:r>
              <a:rPr lang="es-EC" sz="1100" dirty="0">
                <a:solidFill>
                  <a:prstClr val="black"/>
                </a:solidFill>
                <a:cs typeface="Times New Roman" panose="02020603050405020304" pitchFamily="18" charset="0"/>
              </a:rPr>
              <a:t>-Q, serán exclusivamente de tecnología limpia.</a:t>
            </a:r>
          </a:p>
          <a:p>
            <a:pPr algn="just" defTabSz="914400"/>
            <a:r>
              <a:rPr lang="es-EC" sz="1100" dirty="0">
                <a:solidFill>
                  <a:prstClr val="black"/>
                </a:solidFill>
                <a:cs typeface="Times New Roman" panose="02020603050405020304" pitchFamily="18" charset="0"/>
              </a:rPr>
              <a:t>La implementación paulatina de este tipo de vehículos se realizará de manera programada según el cronograma y condiciones que establezca el Administrador del Sistema, de conformidad con la normativa que sobre </a:t>
            </a:r>
            <a:r>
              <a:rPr lang="es-EC" sz="1100" dirty="0" err="1">
                <a:solidFill>
                  <a:prstClr val="black"/>
                </a:solidFill>
                <a:cs typeface="Times New Roman" panose="02020603050405020304" pitchFamily="18" charset="0"/>
              </a:rPr>
              <a:t>electromovilidad</a:t>
            </a:r>
            <a:r>
              <a:rPr lang="es-EC" sz="1100" dirty="0">
                <a:solidFill>
                  <a:prstClr val="black"/>
                </a:solidFill>
                <a:cs typeface="Times New Roman" panose="02020603050405020304" pitchFamily="18" charset="0"/>
              </a:rPr>
              <a:t> sea aprobada para el Distrito Metropolitano de Quito.</a:t>
            </a:r>
          </a:p>
        </p:txBody>
      </p:sp>
      <p:sp>
        <p:nvSpPr>
          <p:cNvPr id="6" name="Título 1"/>
          <p:cNvSpPr txBox="1">
            <a:spLocks/>
          </p:cNvSpPr>
          <p:nvPr/>
        </p:nvSpPr>
        <p:spPr>
          <a:xfrm>
            <a:off x="5834130" y="16855"/>
            <a:ext cx="505294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29729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5508171" y="1429631"/>
            <a:ext cx="6536225" cy="4893647"/>
          </a:xfrm>
          <a:prstGeom prst="rect">
            <a:avLst/>
          </a:prstGeom>
        </p:spPr>
        <p:txBody>
          <a:bodyPr wrap="square">
            <a:spAutoFit/>
          </a:bodyPr>
          <a:lstStyle/>
          <a:p>
            <a:pPr algn="just" defTabSz="914400"/>
            <a:r>
              <a:rPr lang="es-EC" sz="1200" b="1" dirty="0">
                <a:solidFill>
                  <a:prstClr val="black"/>
                </a:solidFill>
                <a:latin typeface="+mj-lt"/>
                <a:cs typeface="Times New Roman" panose="02020603050405020304" pitchFamily="18" charset="0"/>
              </a:rPr>
              <a:t>Artículo 2570.- Modelo de Gestión. -</a:t>
            </a:r>
            <a:r>
              <a:rPr lang="es-EC" sz="1200" dirty="0">
                <a:solidFill>
                  <a:prstClr val="black"/>
                </a:solidFill>
                <a:latin typeface="+mj-lt"/>
                <a:cs typeface="Times New Roman" panose="02020603050405020304" pitchFamily="18" charset="0"/>
              </a:rPr>
              <a:t> El Modelo de Gestión que emita el Administrador del Sistema deberá considerar los siguientes lineamientos esenciales:</a:t>
            </a:r>
          </a:p>
          <a:p>
            <a:pPr algn="just" defTabSz="914400"/>
            <a:r>
              <a:rPr lang="es-EC" sz="1200" dirty="0">
                <a:solidFill>
                  <a:prstClr val="black"/>
                </a:solidFill>
                <a:latin typeface="+mj-lt"/>
                <a:cs typeface="Times New Roman" panose="02020603050405020304" pitchFamily="18" charset="0"/>
              </a:rPr>
              <a:t>(…)</a:t>
            </a:r>
          </a:p>
          <a:p>
            <a:pPr algn="just" defTabSz="914400"/>
            <a:r>
              <a:rPr lang="es-EC" sz="1200" dirty="0">
                <a:solidFill>
                  <a:prstClr val="black"/>
                </a:solidFill>
                <a:latin typeface="+mj-lt"/>
                <a:cs typeface="Times New Roman" panose="02020603050405020304" pitchFamily="18" charset="0"/>
              </a:rPr>
              <a:t>4. Las operadoras públicas y privadas que fueren seleccionadas para operar los grupos o paquetes de rutas deberán obtener y mantener, como base, con controles de calidad del servicio en el transporte público de pasajeros basados en </a:t>
            </a:r>
            <a:r>
              <a:rPr lang="es-EC" sz="1200" dirty="0" smtClean="0">
                <a:solidFill>
                  <a:prstClr val="black"/>
                </a:solidFill>
                <a:latin typeface="+mj-lt"/>
                <a:cs typeface="Times New Roman" panose="02020603050405020304" pitchFamily="18" charset="0"/>
              </a:rPr>
              <a:t>normas </a:t>
            </a:r>
            <a:r>
              <a:rPr lang="es-EC" sz="1200" dirty="0">
                <a:solidFill>
                  <a:prstClr val="black"/>
                </a:solidFill>
                <a:latin typeface="+mj-lt"/>
                <a:cs typeface="Times New Roman" panose="02020603050405020304" pitchFamily="18" charset="0"/>
              </a:rPr>
              <a:t>nacionales e internacionales, en los plazos y condiciones establecidos en las autorizaciones y contratos de operación, respectivamente. </a:t>
            </a:r>
          </a:p>
          <a:p>
            <a:pPr algn="just" defTabSz="914400"/>
            <a:r>
              <a:rPr lang="es-EC" sz="1200" dirty="0">
                <a:solidFill>
                  <a:prstClr val="black"/>
                </a:solidFill>
                <a:latin typeface="+mj-lt"/>
                <a:cs typeface="Times New Roman" panose="02020603050405020304" pitchFamily="18" charset="0"/>
              </a:rPr>
              <a:t>5. La recaudación tarifaria que se produzca por efecto de los servicios de transporte público deberá ser centralizada a través de la constitución de un Fideicomiso Global que será custodio de dichos fondos, en el que el Municipio del Distrito Metropolitano de Quito, a través del Administrador del Sistema y de los subsistemas gestionados por las empresas públicas metropolitanas y operadores privados, quienes tendrán la calidad de constituyente y constituyentes adherentes, respectivamente, y en el cual el Municipio tendrá la mayoría de los derechos fiduciarios derivados de dicho Fideicomiso Global y la mayoría de miembros de la Junta de Fideicomiso correspondiente. La distribución de los pagos se determinará en el Fideicomiso Global de acuerdo con lo a las instrucciones establecidas para el efecto.</a:t>
            </a:r>
          </a:p>
          <a:p>
            <a:pPr algn="just" defTabSz="914400"/>
            <a:r>
              <a:rPr lang="es-EC" sz="1200" dirty="0">
                <a:solidFill>
                  <a:prstClr val="black"/>
                </a:solidFill>
                <a:latin typeface="+mj-lt"/>
                <a:cs typeface="Times New Roman" panose="02020603050405020304" pitchFamily="18" charset="0"/>
              </a:rPr>
              <a:t>Consecuentemente, las operadoras dejarán de realizar los cobros de dinero en efectivo de los pasajes por parte de los usuarios, lo cual se realizará a través del Sistema Integrado de Recaudo.</a:t>
            </a:r>
          </a:p>
          <a:p>
            <a:pPr algn="just" defTabSz="914400"/>
            <a:r>
              <a:rPr lang="es-EC" sz="1200" dirty="0">
                <a:solidFill>
                  <a:prstClr val="black"/>
                </a:solidFill>
                <a:latin typeface="+mj-lt"/>
                <a:cs typeface="Times New Roman" panose="02020603050405020304" pitchFamily="18" charset="0"/>
              </a:rPr>
              <a:t>Adicional al Fideicomiso Global, constituido por el Municipio del Distrito Metropolitano de Quito, a través del Administrador del Sistema, y al cual se adherirán los subsistemas gestionados por las empresas públicas metropolitanas y operadores privados, se establece que cada uno de dichos subsistemas constituirá su respectivo Fideicomiso Individual, para el cabal funcionamiento y operación </a:t>
            </a:r>
            <a:r>
              <a:rPr lang="es-EC" sz="1200" dirty="0" smtClean="0">
                <a:solidFill>
                  <a:prstClr val="black"/>
                </a:solidFill>
                <a:latin typeface="+mj-lt"/>
                <a:cs typeface="Times New Roman" panose="02020603050405020304" pitchFamily="18" charset="0"/>
              </a:rPr>
              <a:t>del Sistema</a:t>
            </a:r>
            <a:r>
              <a:rPr lang="es-EC" sz="1200" dirty="0">
                <a:solidFill>
                  <a:prstClr val="black"/>
                </a:solidFill>
                <a:latin typeface="+mj-lt"/>
                <a:cs typeface="Times New Roman" panose="02020603050405020304" pitchFamily="18" charset="0"/>
              </a:rPr>
              <a:t>, para lo cual, el Fideicomiso Global y cada Fideicomiso Individual estarán debidamente interrelacionados. </a:t>
            </a:r>
          </a:p>
          <a:p>
            <a:pPr algn="just" defTabSz="914400"/>
            <a:r>
              <a:rPr lang="es-EC" sz="1200" dirty="0">
                <a:solidFill>
                  <a:prstClr val="black"/>
                </a:solidFill>
                <a:latin typeface="+mj-lt"/>
                <a:cs typeface="Times New Roman" panose="02020603050405020304" pitchFamily="18" charset="0"/>
              </a:rPr>
              <a:t>De igual forma, en cada Fideicomiso Individual el Municipio del Distrito Metropolitano de Quito tendrá la mayoría de los derechos fiduciarios derivados de dichos fideicomisos individuales y la mayoría de los miembros de la Junta de tales fideicomisos individuales</a:t>
            </a:r>
            <a:r>
              <a:rPr lang="es-EC" sz="1200" dirty="0" smtClean="0">
                <a:solidFill>
                  <a:prstClr val="black"/>
                </a:solidFill>
                <a:latin typeface="+mj-lt"/>
                <a:cs typeface="Times New Roman" panose="02020603050405020304" pitchFamily="18" charset="0"/>
              </a:rPr>
              <a:t>.</a:t>
            </a:r>
            <a:endParaRPr lang="es-EC" sz="1200" dirty="0">
              <a:solidFill>
                <a:prstClr val="black"/>
              </a:solidFill>
              <a:latin typeface="+mj-lt"/>
              <a:cs typeface="Times New Roman" panose="02020603050405020304" pitchFamily="18" charset="0"/>
            </a:endParaRPr>
          </a:p>
        </p:txBody>
      </p:sp>
      <p:sp>
        <p:nvSpPr>
          <p:cNvPr id="10" name="CuadroTexto 9"/>
          <p:cNvSpPr txBox="1"/>
          <p:nvPr/>
        </p:nvSpPr>
        <p:spPr>
          <a:xfrm>
            <a:off x="519961" y="1675851"/>
            <a:ext cx="4458085" cy="4401205"/>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2570.- Modelo de Gestión. - </a:t>
            </a:r>
            <a:r>
              <a:rPr lang="es-EC" sz="1400" dirty="0">
                <a:solidFill>
                  <a:prstClr val="black"/>
                </a:solidFill>
                <a:cs typeface="Times New Roman" panose="02020603050405020304" pitchFamily="18" charset="0"/>
              </a:rPr>
              <a:t>El Modelo de Gestión que emita el Administrador del Sistema deberá considerar los siguientes lineamientos esenciales:</a:t>
            </a:r>
          </a:p>
          <a:p>
            <a:pPr algn="just" defTabSz="914400"/>
            <a:r>
              <a:rPr lang="es-EC" sz="1400" dirty="0">
                <a:solidFill>
                  <a:prstClr val="black"/>
                </a:solidFill>
                <a:cs typeface="Times New Roman" panose="02020603050405020304" pitchFamily="18" charset="0"/>
              </a:rPr>
              <a:t>(…)</a:t>
            </a:r>
          </a:p>
          <a:p>
            <a:pPr algn="just" defTabSz="914400"/>
            <a:r>
              <a:rPr lang="es-EC" sz="1400" dirty="0">
                <a:solidFill>
                  <a:prstClr val="black"/>
                </a:solidFill>
                <a:cs typeface="Times New Roman" panose="02020603050405020304" pitchFamily="18" charset="0"/>
              </a:rPr>
              <a:t>3. En el concurso público se incentivará con puntuación adicional a las operadoras que presenten mayor cantidad de flota con tecnología amigable con el ambiente, lo cual estará especificado en las bases del concurso correspondiente.</a:t>
            </a:r>
          </a:p>
          <a:p>
            <a:pPr algn="just" defTabSz="914400"/>
            <a:r>
              <a:rPr lang="es-EC" sz="1400" dirty="0">
                <a:solidFill>
                  <a:prstClr val="black"/>
                </a:solidFill>
                <a:cs typeface="Times New Roman" panose="02020603050405020304" pitchFamily="18" charset="0"/>
              </a:rPr>
              <a:t>4. Las operadoras públicas y privadas que fueren seleccionadas para operar los grupos o paquetes de rutas deberán obtener y mantener, como base, la certificación UNE EN 13816 específica a la calidad del servicio en el transporte público de pasajeros, en los plazos y condiciones establecidos en las autorizaciones y contratos de operación, respectivamente.</a:t>
            </a:r>
          </a:p>
          <a:p>
            <a:pPr algn="just" defTabSz="914400"/>
            <a:r>
              <a:rPr lang="es-EC" sz="1400" dirty="0">
                <a:solidFill>
                  <a:prstClr val="black"/>
                </a:solidFill>
                <a:cs typeface="Times New Roman" panose="02020603050405020304" pitchFamily="18" charset="0"/>
              </a:rPr>
              <a:t>Además, deberán obtener posteriormente las ISO que determine el Administrador del Sistema, en la forma señalada anteriormente, para garantizar la calidad en la administración, mantenimiento y operación.</a:t>
            </a:r>
          </a:p>
        </p:txBody>
      </p:sp>
      <p:sp>
        <p:nvSpPr>
          <p:cNvPr id="6" name="Título 1"/>
          <p:cNvSpPr txBox="1">
            <a:spLocks/>
          </p:cNvSpPr>
          <p:nvPr/>
        </p:nvSpPr>
        <p:spPr>
          <a:xfrm>
            <a:off x="5834131"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46469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139543" y="1610193"/>
            <a:ext cx="5638800" cy="3970318"/>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Artículo 2772.- Definiciones: </a:t>
            </a:r>
            <a:r>
              <a:rPr lang="es-EC" sz="1400" dirty="0">
                <a:solidFill>
                  <a:prstClr val="black"/>
                </a:solidFill>
                <a:cs typeface="Times New Roman" panose="02020603050405020304" pitchFamily="18" charset="0"/>
              </a:rPr>
              <a:t>Para la aplicación de las disposiciones contenidas en este Título, se tendrán en cuenta las siguientes abreviaturas y definiciones:</a:t>
            </a:r>
          </a:p>
          <a:p>
            <a:pPr algn="just" defTabSz="914400"/>
            <a:r>
              <a:rPr lang="es-EC" sz="1400" dirty="0">
                <a:solidFill>
                  <a:prstClr val="black"/>
                </a:solidFill>
                <a:cs typeface="Times New Roman" panose="02020603050405020304" pitchFamily="18" charset="0"/>
              </a:rPr>
              <a:t>(…)</a:t>
            </a:r>
          </a:p>
          <a:p>
            <a:r>
              <a:rPr lang="es-EC" sz="1400" b="1" i="1" dirty="0"/>
              <a:t>2. Administrador del Sistema o </a:t>
            </a:r>
            <a:r>
              <a:rPr lang="es-EC" sz="1400" b="1" i="1" u="sng" dirty="0"/>
              <a:t>Autoridad Única:</a:t>
            </a:r>
            <a:r>
              <a:rPr lang="es-EC" sz="1400" i="1" u="sng" dirty="0"/>
              <a:t> </a:t>
            </a:r>
            <a:r>
              <a:rPr lang="es-EC" sz="1400" i="1" dirty="0"/>
              <a:t>Entidad, institución, </a:t>
            </a:r>
            <a:r>
              <a:rPr lang="es-EC" sz="1400" i="1" dirty="0" err="1"/>
              <a:t>órgano</a:t>
            </a:r>
            <a:r>
              <a:rPr lang="es-EC" sz="1400" i="1" dirty="0"/>
              <a:t> u organismo encargada y responsable de la </a:t>
            </a:r>
            <a:r>
              <a:rPr lang="es-EC" sz="1400" i="1" dirty="0" err="1"/>
              <a:t>administración</a:t>
            </a:r>
            <a:r>
              <a:rPr lang="es-EC" sz="1400" i="1" dirty="0"/>
              <a:t> el Sistema Metropolitano de Transporte </a:t>
            </a:r>
            <a:r>
              <a:rPr lang="es-EC" sz="1400" i="1" dirty="0" err="1"/>
              <a:t>Público</a:t>
            </a:r>
            <a:r>
              <a:rPr lang="es-EC" sz="1400" i="1" dirty="0"/>
              <a:t> de Pasajeros, de conformidad con el </a:t>
            </a:r>
            <a:r>
              <a:rPr lang="es-EC" sz="1400" i="1" dirty="0" err="1"/>
              <a:t>orgánico-funcional</a:t>
            </a:r>
            <a:r>
              <a:rPr lang="es-EC" sz="1400" i="1" dirty="0"/>
              <a:t> del Distrito Metropolitano de Quito. Hasta que se determine e incorpore este </a:t>
            </a:r>
            <a:r>
              <a:rPr lang="es-EC" sz="1400" i="1" dirty="0" err="1"/>
              <a:t>órgano</a:t>
            </a:r>
            <a:r>
              <a:rPr lang="es-EC" sz="1400" i="1" dirty="0"/>
              <a:t> u organismo, la </a:t>
            </a:r>
            <a:r>
              <a:rPr lang="es-EC" sz="1400" i="1" dirty="0" err="1"/>
              <a:t>Secretaría</a:t>
            </a:r>
            <a:r>
              <a:rPr lang="es-EC" sz="1400" i="1" dirty="0"/>
              <a:t> responsable de la movilidad </a:t>
            </a:r>
            <a:r>
              <a:rPr lang="es-EC" sz="1400" i="1" dirty="0" err="1"/>
              <a:t>asumira</a:t>
            </a:r>
            <a:r>
              <a:rPr lang="es-EC" sz="1400" i="1" dirty="0"/>
              <a:t>́ esta responsabilidad.</a:t>
            </a:r>
            <a:r>
              <a:rPr lang="es-EC" sz="1400" dirty="0"/>
              <a:t> </a:t>
            </a:r>
            <a:endParaRPr lang="es-EC" sz="1400" dirty="0" smtClean="0"/>
          </a:p>
          <a:p>
            <a:endParaRPr lang="es-EC" sz="1400" dirty="0"/>
          </a:p>
          <a:p>
            <a:pPr lvl="0"/>
            <a:r>
              <a:rPr lang="es-ES" sz="1400" b="1" i="1" dirty="0" smtClean="0"/>
              <a:t>16. Autoridad </a:t>
            </a:r>
            <a:r>
              <a:rPr lang="es-ES" sz="1400" b="1" i="1" dirty="0"/>
              <a:t>Delegante: </a:t>
            </a:r>
            <a:r>
              <a:rPr lang="es-ES" sz="1400" i="1" dirty="0"/>
              <a:t>Municipio del DMQ, representado por la Secretaría responsable de la movilidad o su delegado</a:t>
            </a:r>
            <a:r>
              <a:rPr lang="es-ES" sz="1400" b="1" i="1" dirty="0"/>
              <a:t>, en caso de utilizar el mecanismo de gestión delegada.</a:t>
            </a:r>
            <a:endParaRPr lang="es-EC" sz="1400" b="1" dirty="0"/>
          </a:p>
          <a:p>
            <a:r>
              <a:rPr lang="es-ES" sz="1400" b="1" dirty="0"/>
              <a:t> </a:t>
            </a:r>
            <a:endParaRPr lang="es-EC" sz="1400" dirty="0"/>
          </a:p>
          <a:p>
            <a:pPr lvl="0"/>
            <a:r>
              <a:rPr lang="es-ES" sz="1400" b="1" i="1" dirty="0" smtClean="0"/>
              <a:t>20. Operador </a:t>
            </a:r>
            <a:r>
              <a:rPr lang="es-ES" sz="1400" b="1" i="1" dirty="0"/>
              <a:t>de Red de Recarga.- </a:t>
            </a:r>
            <a:r>
              <a:rPr lang="es-ES" sz="1400" i="1" dirty="0"/>
              <a:t>Personas autorizadas por el </a:t>
            </a:r>
            <a:r>
              <a:rPr lang="es-ES" sz="1400" b="1" i="1" dirty="0"/>
              <a:t>Administrador del Sistema </a:t>
            </a:r>
            <a:r>
              <a:rPr lang="es-ES" sz="1400" i="1" dirty="0"/>
              <a:t>que tiene la responsabilidad sobre los puntos donde se pueden realizar recargas y/o venta de los medios de pago.</a:t>
            </a:r>
            <a:endParaRPr lang="es-EC" sz="1400" dirty="0"/>
          </a:p>
        </p:txBody>
      </p:sp>
      <p:sp>
        <p:nvSpPr>
          <p:cNvPr id="10" name="CuadroTexto 9"/>
          <p:cNvSpPr txBox="1"/>
          <p:nvPr/>
        </p:nvSpPr>
        <p:spPr>
          <a:xfrm>
            <a:off x="877829" y="2383185"/>
            <a:ext cx="4458085" cy="2677656"/>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2772.- Definiciones: </a:t>
            </a:r>
            <a:r>
              <a:rPr lang="es-EC" sz="1400" dirty="0">
                <a:solidFill>
                  <a:prstClr val="black"/>
                </a:solidFill>
                <a:cs typeface="Times New Roman" panose="02020603050405020304" pitchFamily="18" charset="0"/>
              </a:rPr>
              <a:t>Para la aplicación de las disposiciones contenidas en este Título, se tendrán en cuenta las siguientes abreviaturas y definiciones:</a:t>
            </a:r>
          </a:p>
          <a:p>
            <a:pPr algn="just" defTabSz="914400"/>
            <a:r>
              <a:rPr lang="es-EC" sz="1400" dirty="0">
                <a:solidFill>
                  <a:prstClr val="black"/>
                </a:solidFill>
                <a:cs typeface="Times New Roman" panose="02020603050405020304" pitchFamily="18" charset="0"/>
              </a:rPr>
              <a:t>(…)</a:t>
            </a:r>
          </a:p>
          <a:p>
            <a:pPr algn="just" defTabSz="914400"/>
            <a:r>
              <a:rPr lang="es-EC" sz="1400" dirty="0">
                <a:solidFill>
                  <a:prstClr val="black"/>
                </a:solidFill>
                <a:cs typeface="Times New Roman" panose="02020603050405020304" pitchFamily="18" charset="0"/>
              </a:rPr>
              <a:t>16. Autoridad Delegante: Municipio del Distrito Metropolitano de Quito, representado por la Secretaría responsable de la movilidad o su delegado.</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20. Operador de Red de Recarga.- Personas autorizadas por el delegatario que tiene la responsabilidad sobre los puntos donde se pueden realizar recargas y/o venta de los medios de pago.</a:t>
            </a:r>
          </a:p>
        </p:txBody>
      </p:sp>
      <p:sp>
        <p:nvSpPr>
          <p:cNvPr id="7" name="Título 1"/>
          <p:cNvSpPr txBox="1">
            <a:spLocks/>
          </p:cNvSpPr>
          <p:nvPr/>
        </p:nvSpPr>
        <p:spPr>
          <a:xfrm>
            <a:off x="5834130" y="16855"/>
            <a:ext cx="5124383"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22957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7112230" y="2348881"/>
            <a:ext cx="4187162" cy="2246769"/>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Artículo 2780.- Del Sistema Integrado de Recaudo (SIR).-</a:t>
            </a:r>
            <a:r>
              <a:rPr lang="es-EC" sz="1400" dirty="0">
                <a:solidFill>
                  <a:prstClr val="black"/>
                </a:solidFill>
                <a:cs typeface="Times New Roman" panose="02020603050405020304" pitchFamily="18" charset="0"/>
              </a:rPr>
              <a:t> El SIR tiene como objetivo implementar un procedimiento de alta confiabilidad y seguridad en la recaudación y gestión de los recursos provenientes del cobro de la tarifa, durante la prestación de servicio de transporte público de pasajeros en el DMQ, cuyo pago se efectuará </a:t>
            </a:r>
            <a:r>
              <a:rPr lang="es-EC" sz="1400" b="1" dirty="0">
                <a:solidFill>
                  <a:prstClr val="black"/>
                </a:solidFill>
                <a:cs typeface="Times New Roman" panose="02020603050405020304" pitchFamily="18" charset="0"/>
              </a:rPr>
              <a:t>a través de los medios de pago </a:t>
            </a:r>
            <a:r>
              <a:rPr lang="es-EC" sz="1400" dirty="0">
                <a:solidFill>
                  <a:prstClr val="black"/>
                </a:solidFill>
                <a:cs typeface="Times New Roman" panose="02020603050405020304" pitchFamily="18" charset="0"/>
              </a:rPr>
              <a:t>establecidos por la Secretaría responsable de la Movilidad.</a:t>
            </a:r>
          </a:p>
          <a:p>
            <a:pPr algn="just" defTabSz="914400"/>
            <a:r>
              <a:rPr lang="es-EC" sz="1400" dirty="0">
                <a:solidFill>
                  <a:prstClr val="black"/>
                </a:solidFill>
                <a:cs typeface="Times New Roman" panose="02020603050405020304" pitchFamily="18" charset="0"/>
              </a:rPr>
              <a:t>(…)</a:t>
            </a:r>
          </a:p>
        </p:txBody>
      </p:sp>
      <p:sp>
        <p:nvSpPr>
          <p:cNvPr id="10" name="CuadroTexto 9"/>
          <p:cNvSpPr txBox="1"/>
          <p:nvPr/>
        </p:nvSpPr>
        <p:spPr>
          <a:xfrm>
            <a:off x="806391" y="2348881"/>
            <a:ext cx="4458085" cy="2677656"/>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2780.- Del Sistema Integrado de Recaudo (SIR).- </a:t>
            </a:r>
            <a:r>
              <a:rPr lang="es-EC" sz="1400" dirty="0">
                <a:solidFill>
                  <a:prstClr val="black"/>
                </a:solidFill>
                <a:cs typeface="Times New Roman" panose="02020603050405020304" pitchFamily="18" charset="0"/>
              </a:rPr>
              <a:t>El SIR tiene como objetivo implementar un procedimiento de alta confiabilidad y seguridad en la recaudación y gestión de los recursos provenientes del cobro de la tarifa, durante la prestación de servicio de transporte público de pasajeros en el DMQ, cuyo pago se efectuará a través del medio de pago tecnológico definido, en equipos ubicados en las terminales, estaciones o a bordo de las unidades pertenecientes al Sistema Metropolitano de Transporte Público de Pasajeros en las condiciones y características establecidas por la Secretaría responsable la Movilidad.</a:t>
            </a:r>
          </a:p>
          <a:p>
            <a:pPr algn="just" defTabSz="914400"/>
            <a:r>
              <a:rPr lang="es-EC" sz="1400" dirty="0">
                <a:solidFill>
                  <a:prstClr val="black"/>
                </a:solidFill>
                <a:cs typeface="Times New Roman" panose="02020603050405020304" pitchFamily="18" charset="0"/>
              </a:rPr>
              <a:t>(…)</a:t>
            </a:r>
          </a:p>
        </p:txBody>
      </p:sp>
      <p:sp>
        <p:nvSpPr>
          <p:cNvPr id="7" name="Título 1"/>
          <p:cNvSpPr txBox="1">
            <a:spLocks/>
          </p:cNvSpPr>
          <p:nvPr/>
        </p:nvSpPr>
        <p:spPr>
          <a:xfrm>
            <a:off x="5834130"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70581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7140805" y="2283173"/>
            <a:ext cx="4187162" cy="2246769"/>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Artículo 2781.- </a:t>
            </a:r>
            <a:r>
              <a:rPr lang="es-EC" sz="1400" b="1" dirty="0" smtClean="0">
                <a:solidFill>
                  <a:prstClr val="black"/>
                </a:solidFill>
                <a:cs typeface="Times New Roman" panose="02020603050405020304" pitchFamily="18" charset="0"/>
              </a:rPr>
              <a:t>Actores (…)</a:t>
            </a:r>
            <a:endParaRPr lang="es-EC" sz="1400" dirty="0">
              <a:solidFill>
                <a:prstClr val="black"/>
              </a:solidFill>
              <a:cs typeface="Times New Roman" panose="02020603050405020304" pitchFamily="18" charset="0"/>
            </a:endParaRP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g. </a:t>
            </a:r>
            <a:r>
              <a:rPr lang="es-EC" sz="1400" b="1" dirty="0">
                <a:solidFill>
                  <a:prstClr val="black"/>
                </a:solidFill>
                <a:cs typeface="Times New Roman" panose="02020603050405020304" pitchFamily="18" charset="0"/>
              </a:rPr>
              <a:t>El delegatario, la contratista o entidad que se encarguen de la implementación</a:t>
            </a:r>
            <a:r>
              <a:rPr lang="es-EC" sz="1400" dirty="0">
                <a:solidFill>
                  <a:prstClr val="black"/>
                </a:solidFill>
                <a:cs typeface="Times New Roman" panose="02020603050405020304" pitchFamily="18" charset="0"/>
              </a:rPr>
              <a:t>, operación e integración de los Sistemas Inteligentes de Transporte que les hayan sido asignados formalmente.</a:t>
            </a:r>
          </a:p>
          <a:p>
            <a:pPr algn="just" defTabSz="914400"/>
            <a:r>
              <a:rPr lang="es-EC" sz="1400" dirty="0">
                <a:solidFill>
                  <a:prstClr val="black"/>
                </a:solidFill>
                <a:cs typeface="Times New Roman" panose="02020603050405020304" pitchFamily="18" charset="0"/>
              </a:rPr>
              <a:t>h. Un Administrador de Fondos, que será el responsable de la distribución de los ingresos de acuerdo con las instrucciones que emita el Administrador del Sistema.</a:t>
            </a:r>
          </a:p>
        </p:txBody>
      </p:sp>
      <p:sp>
        <p:nvSpPr>
          <p:cNvPr id="10" name="CuadroTexto 9"/>
          <p:cNvSpPr txBox="1"/>
          <p:nvPr/>
        </p:nvSpPr>
        <p:spPr>
          <a:xfrm>
            <a:off x="688022" y="2283173"/>
            <a:ext cx="4458085" cy="3539430"/>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2781.- Actores.-</a:t>
            </a:r>
            <a:r>
              <a:rPr lang="es-EC" sz="1400" dirty="0">
                <a:solidFill>
                  <a:prstClr val="black"/>
                </a:solidFill>
                <a:cs typeface="Times New Roman" panose="02020603050405020304" pitchFamily="18" charset="0"/>
              </a:rPr>
              <a:t> El diseño, implementación y operación del SIR comprende los procesos que lo soportan, una plataforma tecnológica y la participación activa de varios actores, entre otros, cuyo papel y responsabilidad en la prestación del servicio de transporte público de pasajeros del Distrito Metropolitano de Quito, se define a continuación: </a:t>
            </a:r>
          </a:p>
          <a:p>
            <a:pPr algn="just" defTabSz="914400"/>
            <a:r>
              <a:rPr lang="es-EC" sz="1400" dirty="0">
                <a:solidFill>
                  <a:prstClr val="black"/>
                </a:solidFill>
                <a:cs typeface="Times New Roman" panose="02020603050405020304" pitchFamily="18" charset="0"/>
              </a:rPr>
              <a:t>(…)</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g. El o los delegatarios que se encarguen de la implementación, operación e integración de los Sistemas Inteligentes de Transporte que les hayan sido asignados formalmente.</a:t>
            </a:r>
          </a:p>
          <a:p>
            <a:pPr algn="just" defTabSz="914400"/>
            <a:r>
              <a:rPr lang="es-EC" sz="1400" dirty="0">
                <a:solidFill>
                  <a:prstClr val="black"/>
                </a:solidFill>
                <a:cs typeface="Times New Roman" panose="02020603050405020304" pitchFamily="18" charset="0"/>
              </a:rPr>
              <a:t>h. Un Administrador de Fondos, que será el responsable de la distribución de los ingresos de acuerdo a las instrucciones que emita la Autoridad delegante.</a:t>
            </a:r>
          </a:p>
        </p:txBody>
      </p:sp>
      <p:sp>
        <p:nvSpPr>
          <p:cNvPr id="7" name="Título 1"/>
          <p:cNvSpPr txBox="1">
            <a:spLocks/>
          </p:cNvSpPr>
          <p:nvPr/>
        </p:nvSpPr>
        <p:spPr>
          <a:xfrm>
            <a:off x="5834130"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66812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812193" y="2426895"/>
            <a:ext cx="4187162" cy="2677656"/>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Articulo 2783.- De los medios de pago.- </a:t>
            </a:r>
            <a:r>
              <a:rPr lang="es-EC" sz="1400" dirty="0">
                <a:solidFill>
                  <a:prstClr val="black"/>
                </a:solidFill>
                <a:cs typeface="Times New Roman" panose="02020603050405020304" pitchFamily="18" charset="0"/>
              </a:rPr>
              <a:t>El SIR deberá integrar elementos de interoperabilidad para la integración de los operadores, en este contexto, se establecerán </a:t>
            </a:r>
            <a:r>
              <a:rPr lang="es-EC" sz="1400" b="1" dirty="0">
                <a:solidFill>
                  <a:prstClr val="black"/>
                </a:solidFill>
                <a:cs typeface="Times New Roman" panose="02020603050405020304" pitchFamily="18" charset="0"/>
              </a:rPr>
              <a:t>los medios de pago </a:t>
            </a:r>
            <a:r>
              <a:rPr lang="es-EC" sz="1400" dirty="0">
                <a:solidFill>
                  <a:prstClr val="black"/>
                </a:solidFill>
                <a:cs typeface="Times New Roman" panose="02020603050405020304" pitchFamily="18" charset="0"/>
              </a:rPr>
              <a:t>para la tarifa, en los terminales a ser instalados dentro del sistema, que deberán cumplir con los estándares definidos y la clasificación determinada por el Administrador del Sistema, garantizando el acceso a beneficios tarifarios preferenciales, conforme lo determinado en la Ley y según la política tarifaria aprobada por la Autoridad municipal.</a:t>
            </a:r>
          </a:p>
          <a:p>
            <a:pPr algn="just" defTabSz="914400"/>
            <a:r>
              <a:rPr lang="es-EC" sz="1400" dirty="0">
                <a:solidFill>
                  <a:prstClr val="black"/>
                </a:solidFill>
                <a:cs typeface="Times New Roman" panose="02020603050405020304" pitchFamily="18" charset="0"/>
              </a:rPr>
              <a:t>(…)</a:t>
            </a:r>
          </a:p>
        </p:txBody>
      </p:sp>
      <p:sp>
        <p:nvSpPr>
          <p:cNvPr id="10" name="CuadroTexto 9"/>
          <p:cNvSpPr txBox="1"/>
          <p:nvPr/>
        </p:nvSpPr>
        <p:spPr>
          <a:xfrm>
            <a:off x="910720" y="2534617"/>
            <a:ext cx="4458085" cy="2462213"/>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2783.- De los medios de pago.- </a:t>
            </a:r>
            <a:r>
              <a:rPr lang="es-EC" sz="1400" dirty="0">
                <a:solidFill>
                  <a:prstClr val="black"/>
                </a:solidFill>
                <a:cs typeface="Times New Roman" panose="02020603050405020304" pitchFamily="18" charset="0"/>
              </a:rPr>
              <a:t>El SIR deberá integrar elementos de interoperabilidad para la integración de los operadores, en este contexto, se establecerá un solo medio de pago para la tarifa, en los terminales a ser instalados dentro del sistema, que deberán cumplir con los estándares definidos y la clasificación determinada por el Administrador del Sistema, garantizando el acceso a beneficios tarifarios preferenciales, conforme lo determinado en la Ley y según la política tarifaria aprobada por la Autoridad municipal.</a:t>
            </a:r>
          </a:p>
          <a:p>
            <a:pPr algn="just" defTabSz="914400"/>
            <a:r>
              <a:rPr lang="es-EC" sz="1400" dirty="0">
                <a:solidFill>
                  <a:prstClr val="black"/>
                </a:solidFill>
                <a:cs typeface="Times New Roman" panose="02020603050405020304" pitchFamily="18" charset="0"/>
              </a:rPr>
              <a:t>(…)</a:t>
            </a:r>
          </a:p>
        </p:txBody>
      </p:sp>
      <p:sp>
        <p:nvSpPr>
          <p:cNvPr id="7" name="Título 1"/>
          <p:cNvSpPr txBox="1">
            <a:spLocks/>
          </p:cNvSpPr>
          <p:nvPr/>
        </p:nvSpPr>
        <p:spPr>
          <a:xfrm>
            <a:off x="5834130" y="16855"/>
            <a:ext cx="516522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35048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7069368" y="2368897"/>
            <a:ext cx="4187162" cy="3754874"/>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Artículo 2788.- Puntos de recarga. - </a:t>
            </a:r>
            <a:r>
              <a:rPr lang="es-EC" sz="1400" dirty="0">
                <a:solidFill>
                  <a:prstClr val="black"/>
                </a:solidFill>
                <a:cs typeface="Times New Roman" panose="02020603050405020304" pitchFamily="18" charset="0"/>
              </a:rPr>
              <a:t>Para efectos de recarga de los mecanismos de pago, se establecerá una red de puntos de máquinas de recarga, cuyo dispositivo electrónico será utilizado para la venta y cobro en taquilla o tiendas de conveniencia, en los puntos registrados previamente ante la Autoridad. Se podrá establecer además la necesidad de incorporar máquinas automáticas en las estaciones o terminales, que permitan la distribución y la recarga del medio de pago definido a los Usuarios así como la consulta de su saldo. El Administrador del Sistema definirá las condiciones mínimas del modelo de Operación (sea cobro en taquilla, máquinas automáticas, punto de recarga y/o cualquier otro mecanismo similar) que asegure el cumplimiento </a:t>
            </a:r>
            <a:r>
              <a:rPr lang="es-EC" sz="1400" b="1" dirty="0">
                <a:solidFill>
                  <a:prstClr val="black"/>
                </a:solidFill>
                <a:cs typeface="Times New Roman" panose="02020603050405020304" pitchFamily="18" charset="0"/>
              </a:rPr>
              <a:t>de los niveles de servicio determinados por la Secretaría encargada de la Movilidad.</a:t>
            </a:r>
          </a:p>
        </p:txBody>
      </p:sp>
      <p:sp>
        <p:nvSpPr>
          <p:cNvPr id="10" name="CuadroTexto 9"/>
          <p:cNvSpPr txBox="1"/>
          <p:nvPr/>
        </p:nvSpPr>
        <p:spPr>
          <a:xfrm>
            <a:off x="688022" y="2368897"/>
            <a:ext cx="4458085" cy="3539430"/>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2788.- Puntos de recarga.- </a:t>
            </a:r>
            <a:r>
              <a:rPr lang="es-EC" sz="1400" dirty="0">
                <a:solidFill>
                  <a:prstClr val="black"/>
                </a:solidFill>
                <a:cs typeface="Times New Roman" panose="02020603050405020304" pitchFamily="18" charset="0"/>
              </a:rPr>
              <a:t>Para efectos de recarga de los mecanismos de pago, se establecerá una red de puntos de máquinas de recarga, cuyo dispositivo electrónico será utilizado para la venta y cobro en taquilla o tiendas de conveniencia, en los puntos registrados previamente ante la Autoridad. Se podrá establecer además la necesidad de incorporar máquinas automáticas en las estaciones o terminales, que permitan la distribución y la recarga del medio de pago definido a los Usuarios así como la consulta de su saldo. El Administrador del Sistema definirá las condiciones mínimas del modelo de Operación (sea cobro en taquilla, máquinas automáticas, punto de recarga y/o cualquier otro mecanismo similar) que asegure el cumplimiento de los niveles de servicio que se hayan estipulado en el Contrato de Delegación. </a:t>
            </a:r>
          </a:p>
        </p:txBody>
      </p:sp>
      <p:sp>
        <p:nvSpPr>
          <p:cNvPr id="7" name="Título 1"/>
          <p:cNvSpPr txBox="1">
            <a:spLocks/>
          </p:cNvSpPr>
          <p:nvPr/>
        </p:nvSpPr>
        <p:spPr>
          <a:xfrm>
            <a:off x="5834130" y="16855"/>
            <a:ext cx="511009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30331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 y="16855"/>
            <a:ext cx="10758488" cy="1111858"/>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6" name="5 Rectángulo"/>
          <p:cNvSpPr/>
          <p:nvPr/>
        </p:nvSpPr>
        <p:spPr>
          <a:xfrm>
            <a:off x="1524000" y="1412776"/>
            <a:ext cx="4572000" cy="369332"/>
          </a:xfrm>
          <a:prstGeom prst="rect">
            <a:avLst/>
          </a:prstGeom>
        </p:spPr>
        <p:txBody>
          <a:bodyPr>
            <a:spAutoFit/>
          </a:bodyPr>
          <a:lstStyle/>
          <a:p>
            <a:pPr defTabSz="914400"/>
            <a:r>
              <a:rPr lang="es-EC" b="1" dirty="0">
                <a:solidFill>
                  <a:prstClr val="black"/>
                </a:solidFill>
                <a:latin typeface="Calibri"/>
              </a:rPr>
              <a:t> </a:t>
            </a:r>
            <a:endParaRPr lang="es-EC" dirty="0">
              <a:solidFill>
                <a:prstClr val="black"/>
              </a:solidFill>
              <a:latin typeface="Calibri"/>
            </a:endParaRPr>
          </a:p>
        </p:txBody>
      </p:sp>
      <p:sp>
        <p:nvSpPr>
          <p:cNvPr id="2" name="CuadroTexto 1"/>
          <p:cNvSpPr txBox="1"/>
          <p:nvPr/>
        </p:nvSpPr>
        <p:spPr>
          <a:xfrm>
            <a:off x="399245" y="1322624"/>
            <a:ext cx="11672590" cy="6001643"/>
          </a:xfrm>
          <a:prstGeom prst="rect">
            <a:avLst/>
          </a:prstGeom>
          <a:noFill/>
        </p:spPr>
        <p:txBody>
          <a:bodyPr wrap="square" rtlCol="0">
            <a:spAutoFit/>
          </a:bodyPr>
          <a:lstStyle/>
          <a:p>
            <a:r>
              <a:rPr lang="es-EC" sz="1600" dirty="0" smtClean="0"/>
              <a:t>La Secretaría de Movilidad en el marco de sus competencias procedió a la revisión del Libro IV.2 referente a la MOVILIDAD,</a:t>
            </a:r>
          </a:p>
          <a:p>
            <a:r>
              <a:rPr lang="es-EC" sz="1600" dirty="0" smtClean="0"/>
              <a:t>En donde se pudo verificar la necesidad de realizar una actualización que permita:</a:t>
            </a:r>
          </a:p>
          <a:p>
            <a:endParaRPr lang="es-EC" sz="1600" dirty="0" smtClean="0"/>
          </a:p>
          <a:p>
            <a:pPr marL="285750" indent="-285750">
              <a:buFont typeface="Arial" panose="020B0604020202020204" pitchFamily="34" charset="0"/>
              <a:buChar char="•"/>
            </a:pPr>
            <a:r>
              <a:rPr lang="es-EC" sz="1600" dirty="0" smtClean="0"/>
              <a:t>Precisar definiciones o conceptos asi como la eliminación o sustitución de textos que limitan las acciones de la Secretaría tanto como ente rector asi como administrador del Sistema.</a:t>
            </a:r>
          </a:p>
          <a:p>
            <a:endParaRPr lang="es-EC" sz="1600" dirty="0" smtClean="0"/>
          </a:p>
          <a:p>
            <a:pPr marL="285750" indent="-285750">
              <a:buFont typeface="Arial" panose="020B0604020202020204" pitchFamily="34" charset="0"/>
              <a:buChar char="•"/>
            </a:pPr>
            <a:r>
              <a:rPr lang="es-EC" sz="1600" dirty="0" smtClean="0"/>
              <a:t>Permitir la adecuada emisión o actualización de normativa interna que permita la gestión de la Secretaría y sus entidades adscritas.</a:t>
            </a:r>
          </a:p>
          <a:p>
            <a:pPr marL="285750" indent="-285750">
              <a:buFont typeface="Arial" panose="020B0604020202020204" pitchFamily="34" charset="0"/>
              <a:buChar char="•"/>
            </a:pPr>
            <a:endParaRPr lang="es-EC" sz="1600" dirty="0"/>
          </a:p>
          <a:p>
            <a:pPr marL="285750" indent="-285750">
              <a:buFont typeface="Arial" panose="020B0604020202020204" pitchFamily="34" charset="0"/>
              <a:buChar char="•"/>
            </a:pPr>
            <a:r>
              <a:rPr lang="es-EC" sz="1600" dirty="0" smtClean="0"/>
              <a:t>Generar la posibilidad de realizar varios concursos públicos para la asignación de rutas (no limitar a un solo proceso)</a:t>
            </a:r>
          </a:p>
          <a:p>
            <a:pPr marL="285750" indent="-285750">
              <a:buFont typeface="Arial" panose="020B0604020202020204" pitchFamily="34" charset="0"/>
              <a:buChar char="•"/>
            </a:pPr>
            <a:endParaRPr lang="es-EC" sz="1600" dirty="0"/>
          </a:p>
          <a:p>
            <a:pPr marL="285750" indent="-285750">
              <a:buFont typeface="Arial" panose="020B0604020202020204" pitchFamily="34" charset="0"/>
              <a:buChar char="•"/>
            </a:pPr>
            <a:r>
              <a:rPr lang="es-EC" sz="1600" dirty="0" smtClean="0"/>
              <a:t>Evitar el traslado de la responsabilidad administrativa al legislativo, partiendo del principio que en la norma se debe generar las disposiciones para la generalidad y no establecer el detalle procesos administrativos o técnicos (anexos Ordenanza 017-2020) que son de potestad de la Secretaría de Movilidad.</a:t>
            </a:r>
          </a:p>
          <a:p>
            <a:pPr marL="285750" indent="-285750">
              <a:buFont typeface="Arial" panose="020B0604020202020204" pitchFamily="34" charset="0"/>
              <a:buChar char="•"/>
            </a:pPr>
            <a:endParaRPr lang="es-EC" sz="1600" dirty="0"/>
          </a:p>
          <a:p>
            <a:pPr marL="285750" indent="-285750">
              <a:buFont typeface="Arial" panose="020B0604020202020204" pitchFamily="34" charset="0"/>
              <a:buChar char="•"/>
            </a:pPr>
            <a:r>
              <a:rPr lang="es-EC" sz="1600" dirty="0" smtClean="0"/>
              <a:t>Se hizo énfasis a las modificaciones establecidas con la ordenanza 185 referente a los Sistemas Inteligentes de Transporte asi como la ordenanza 017 que reformó el Código Municipal, incluyendo principalmente el procedimiento a realizar para la asignación de rutas y delimitando el accionar los anexos que se incluyeron para su aprobación, sin tomar en consideración diferentes posibilidades como la necesidad de realizar varios procesos de asignación de rutas o </a:t>
            </a:r>
            <a:r>
              <a:rPr lang="es-EC" sz="1600" dirty="0" err="1" smtClean="0"/>
              <a:t>reaperturar</a:t>
            </a:r>
            <a:r>
              <a:rPr lang="es-EC" sz="1600" dirty="0" smtClean="0"/>
              <a:t> procesos, </a:t>
            </a:r>
            <a:r>
              <a:rPr lang="es-EC" sz="1600" dirty="0" err="1" smtClean="0"/>
              <a:t>etc</a:t>
            </a:r>
            <a:r>
              <a:rPr lang="es-EC" sz="1600" dirty="0" smtClean="0"/>
              <a:t>)</a:t>
            </a:r>
          </a:p>
          <a:p>
            <a:pPr marL="285750" indent="-285750">
              <a:buFont typeface="Arial" panose="020B0604020202020204" pitchFamily="34" charset="0"/>
              <a:buChar char="•"/>
            </a:pPr>
            <a:endParaRPr lang="es-EC" sz="1600" dirty="0"/>
          </a:p>
          <a:p>
            <a:r>
              <a:rPr lang="es-EC" sz="1600" dirty="0" smtClean="0"/>
              <a:t>A continuación  se realiza una descripción  de la  propuesta de reforma por artículo:</a:t>
            </a:r>
          </a:p>
          <a:p>
            <a:pPr marL="285750" indent="-285750">
              <a:buFont typeface="Arial" panose="020B0604020202020204" pitchFamily="34" charset="0"/>
              <a:buChar char="•"/>
            </a:pPr>
            <a:endParaRPr lang="es-EC" sz="1600" dirty="0"/>
          </a:p>
          <a:p>
            <a:pPr marL="285750" indent="-285750">
              <a:buFont typeface="Arial" panose="020B0604020202020204" pitchFamily="34" charset="0"/>
              <a:buChar char="•"/>
            </a:pPr>
            <a:endParaRPr lang="es-EC" sz="1600" dirty="0" smtClean="0"/>
          </a:p>
          <a:p>
            <a:pPr marL="285750" indent="-285750">
              <a:buFont typeface="Arial" panose="020B0604020202020204" pitchFamily="34" charset="0"/>
              <a:buChar char="•"/>
            </a:pPr>
            <a:endParaRPr lang="es-EC" sz="1600" dirty="0" smtClean="0"/>
          </a:p>
          <a:p>
            <a:pPr marL="285750" indent="-285750">
              <a:buFont typeface="Arial" panose="020B0604020202020204" pitchFamily="34" charset="0"/>
              <a:buChar char="•"/>
            </a:pPr>
            <a:endParaRPr lang="es-EC" sz="1600" dirty="0"/>
          </a:p>
        </p:txBody>
      </p:sp>
    </p:spTree>
    <p:extLst>
      <p:ext uri="{BB962C8B-B14F-4D97-AF65-F5344CB8AC3E}">
        <p14:creationId xmlns:p14="http://schemas.microsoft.com/office/powerpoint/2010/main" val="1374568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7040793" y="2606055"/>
            <a:ext cx="4187162" cy="2893100"/>
          </a:xfrm>
          <a:prstGeom prst="rect">
            <a:avLst/>
          </a:prstGeom>
        </p:spPr>
        <p:txBody>
          <a:bodyPr wrap="square">
            <a:spAutoFit/>
          </a:bodyPr>
          <a:lstStyle/>
          <a:p>
            <a:pPr algn="just" defTabSz="914400"/>
            <a:r>
              <a:rPr lang="es-EC" sz="1400" b="1" dirty="0">
                <a:solidFill>
                  <a:prstClr val="black"/>
                </a:solidFill>
                <a:cs typeface="Times New Roman" panose="02020603050405020304" pitchFamily="18" charset="0"/>
              </a:rPr>
              <a:t>Artículo 2797.- Implementación e instalación.- </a:t>
            </a:r>
            <a:r>
              <a:rPr lang="es-EC" sz="1400" dirty="0">
                <a:solidFill>
                  <a:prstClr val="black"/>
                </a:solidFill>
                <a:cs typeface="Times New Roman" panose="02020603050405020304" pitchFamily="18" charset="0"/>
              </a:rPr>
              <a:t>La Autoridad será la responsable de garantizar la instalación e implementación de los Sistemas Inteligentes de Transporte del DMQ en el Sistema Metropolitano de Transporte Público de Pasajeros, mediante gestión propia a través de la adquisición de bienes y servicios realizada con base a los mecanismos </a:t>
            </a:r>
            <a:r>
              <a:rPr lang="es-EC" sz="1400" b="1" dirty="0">
                <a:solidFill>
                  <a:prstClr val="black"/>
                </a:solidFill>
                <a:cs typeface="Times New Roman" panose="02020603050405020304" pitchFamily="18" charset="0"/>
              </a:rPr>
              <a:t>de contratación  pública o modalidad permitida por la legislación ecuatoriana </a:t>
            </a:r>
            <a:r>
              <a:rPr lang="es-EC" sz="1400" dirty="0">
                <a:solidFill>
                  <a:prstClr val="black"/>
                </a:solidFill>
                <a:cs typeface="Times New Roman" panose="02020603050405020304" pitchFamily="18" charset="0"/>
              </a:rPr>
              <a:t>de acuerdo a lo previsto en la presente ordenanza y en cumplimiento de las condiciones de diseño, instalación y funcionamiento determinados por la Secretaría responsable de la Movilidad.</a:t>
            </a:r>
          </a:p>
        </p:txBody>
      </p:sp>
      <p:sp>
        <p:nvSpPr>
          <p:cNvPr id="10" name="CuadroTexto 9"/>
          <p:cNvSpPr txBox="1"/>
          <p:nvPr/>
        </p:nvSpPr>
        <p:spPr>
          <a:xfrm>
            <a:off x="410657" y="2606055"/>
            <a:ext cx="4458085" cy="2031325"/>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2797.- Implementación e instalación.-</a:t>
            </a:r>
            <a:r>
              <a:rPr lang="es-EC" sz="1400" dirty="0">
                <a:solidFill>
                  <a:prstClr val="black"/>
                </a:solidFill>
                <a:cs typeface="Times New Roman" panose="02020603050405020304" pitchFamily="18" charset="0"/>
              </a:rPr>
              <a:t> La Autoridad será la responsable de garantizar la instalación e implementación de los Sistemas Inteligentes de Transporte del DMQ en el Sistema Metropolitano de Transporte Público de Pasajeros, bajo el régimen de delegación previsto en el presente Título y el cumplimiento de las condiciones de diseño, instalación y funcionamiento determinados por la Secretaría responsable de la movilidad.</a:t>
            </a:r>
          </a:p>
        </p:txBody>
      </p:sp>
      <p:sp>
        <p:nvSpPr>
          <p:cNvPr id="7" name="Título 1"/>
          <p:cNvSpPr txBox="1">
            <a:spLocks/>
          </p:cNvSpPr>
          <p:nvPr/>
        </p:nvSpPr>
        <p:spPr>
          <a:xfrm>
            <a:off x="5834130"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14124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5834130" y="1429631"/>
            <a:ext cx="5578405" cy="5016758"/>
          </a:xfrm>
          <a:prstGeom prst="rect">
            <a:avLst/>
          </a:prstGeom>
        </p:spPr>
        <p:txBody>
          <a:bodyPr wrap="square">
            <a:spAutoFit/>
          </a:bodyPr>
          <a:lstStyle/>
          <a:p>
            <a:pPr algn="just" defTabSz="914400"/>
            <a:r>
              <a:rPr lang="es-EC" sz="1600" b="1" dirty="0">
                <a:solidFill>
                  <a:prstClr val="black"/>
                </a:solidFill>
                <a:cs typeface="Times New Roman" panose="02020603050405020304" pitchFamily="18" charset="0"/>
              </a:rPr>
              <a:t>Artículo 2798.- Distribución de recursos.- </a:t>
            </a:r>
            <a:r>
              <a:rPr lang="es-EC" sz="1600" dirty="0">
                <a:solidFill>
                  <a:prstClr val="black"/>
                </a:solidFill>
                <a:cs typeface="Times New Roman" panose="02020603050405020304" pitchFamily="18" charset="0"/>
              </a:rPr>
              <a:t>(…)</a:t>
            </a:r>
          </a:p>
          <a:p>
            <a:pPr algn="just" defTabSz="914400"/>
            <a:endParaRPr lang="es-EC" sz="1600" dirty="0">
              <a:solidFill>
                <a:prstClr val="black"/>
              </a:solidFill>
              <a:cs typeface="Times New Roman" panose="02020603050405020304" pitchFamily="18" charset="0"/>
            </a:endParaRPr>
          </a:p>
          <a:p>
            <a:pPr algn="just" defTabSz="914400"/>
            <a:r>
              <a:rPr lang="es-EC" sz="1600" dirty="0">
                <a:solidFill>
                  <a:prstClr val="black"/>
                </a:solidFill>
                <a:cs typeface="Times New Roman" panose="02020603050405020304" pitchFamily="18" charset="0"/>
              </a:rPr>
              <a:t>El reparto a los participantes del Sistema Metropolitano de Transporte Público de Pasajeros, incluyendo al Delegatario, </a:t>
            </a:r>
            <a:r>
              <a:rPr lang="es-EC" sz="1600" b="1" dirty="0">
                <a:solidFill>
                  <a:prstClr val="black"/>
                </a:solidFill>
                <a:cs typeface="Times New Roman" panose="02020603050405020304" pitchFamily="18" charset="0"/>
              </a:rPr>
              <a:t>de aplicarse esta modalidad</a:t>
            </a:r>
            <a:r>
              <a:rPr lang="es-EC" sz="1600" dirty="0">
                <a:solidFill>
                  <a:prstClr val="black"/>
                </a:solidFill>
                <a:cs typeface="Times New Roman" panose="02020603050405020304" pitchFamily="18" charset="0"/>
              </a:rPr>
              <a:t>, se efectuará en función del mecanismo que determine la Secretaria responsable de la Movilidad, sobre la base de los servicios efectivamente prestados por parte de los Operadores de Transporte.</a:t>
            </a:r>
          </a:p>
          <a:p>
            <a:pPr algn="just" defTabSz="914400"/>
            <a:endParaRPr lang="es-EC" sz="1600" dirty="0">
              <a:solidFill>
                <a:prstClr val="black"/>
              </a:solidFill>
              <a:cs typeface="Times New Roman" panose="02020603050405020304" pitchFamily="18" charset="0"/>
            </a:endParaRPr>
          </a:p>
          <a:p>
            <a:pPr algn="just" defTabSz="914400"/>
            <a:r>
              <a:rPr lang="es-EC" sz="1600" b="1" dirty="0">
                <a:solidFill>
                  <a:prstClr val="black"/>
                </a:solidFill>
                <a:cs typeface="Times New Roman" panose="02020603050405020304" pitchFamily="18" charset="0"/>
              </a:rPr>
              <a:t>El incumplimiento de las disposiciones contempladas en el o los contratos suscritos con los operadores o delegatario, para el efecto,  conllevará la aplicación de sanciones por incumplimiento de conformidad a lo establecido en el contrato y determinado por el Administrador de Contrato, quien debe velar por la ejecución del mismo, y de ser el caso generar las alertas e informar las autoridades de la Secretaría a cargo de la Movilidad y la Alcaldía, todo aquello que se considere contrario a los intereses institucionales o que dificulte el normal desarrollo del contrato, a fin de garantizar la continuidad del servicio.</a:t>
            </a:r>
          </a:p>
        </p:txBody>
      </p:sp>
      <p:sp>
        <p:nvSpPr>
          <p:cNvPr id="10" name="CuadroTexto 9"/>
          <p:cNvSpPr txBox="1"/>
          <p:nvPr/>
        </p:nvSpPr>
        <p:spPr>
          <a:xfrm>
            <a:off x="782132" y="2720355"/>
            <a:ext cx="4458085" cy="1815882"/>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Artículo 2798.- Distribución de recursos.- (…)</a:t>
            </a:r>
          </a:p>
          <a:p>
            <a:pPr algn="just" defTabSz="914400"/>
            <a:endParaRPr lang="es-EC" sz="1400" b="1"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El reparto a los participantes del Sistema Metropolitano de Transporte Público de Pasajeros, incluyendo al Delegatario, se efectuará en función del mecanismo que determine la Secretaría responsable la Movilidad, sobre la base de los servicios efectivamente prestados por parte de los Operadores de Transporte. </a:t>
            </a:r>
          </a:p>
        </p:txBody>
      </p:sp>
      <p:sp>
        <p:nvSpPr>
          <p:cNvPr id="7" name="Título 1"/>
          <p:cNvSpPr txBox="1">
            <a:spLocks/>
          </p:cNvSpPr>
          <p:nvPr/>
        </p:nvSpPr>
        <p:spPr>
          <a:xfrm>
            <a:off x="5834130" y="16855"/>
            <a:ext cx="51386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08327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161314" y="2340198"/>
            <a:ext cx="5332718" cy="3139321"/>
          </a:xfrm>
          <a:prstGeom prst="rect">
            <a:avLst/>
          </a:prstGeom>
        </p:spPr>
        <p:txBody>
          <a:bodyPr wrap="square">
            <a:spAutoFit/>
          </a:bodyPr>
          <a:lstStyle/>
          <a:p>
            <a:pPr algn="just" defTabSz="914400"/>
            <a:r>
              <a:rPr lang="es-EC" b="1" dirty="0">
                <a:solidFill>
                  <a:prstClr val="black"/>
                </a:solidFill>
                <a:cs typeface="Times New Roman" panose="02020603050405020304" pitchFamily="18" charset="0"/>
              </a:rPr>
              <a:t>Artículo 2809.- Control en la prestación del servicio.- </a:t>
            </a:r>
            <a:r>
              <a:rPr lang="es-EC" dirty="0">
                <a:solidFill>
                  <a:prstClr val="black"/>
                </a:solidFill>
                <a:cs typeface="Times New Roman" panose="02020603050405020304" pitchFamily="18" charset="0"/>
              </a:rPr>
              <a:t>Las actividades de control y evaluación de los componentes que conforman los Sistemas Inteligentes de Transporte, estarán a cargo de la Secretaría responsable de la Movilidad, entidad que dará el debido acompañamiento en la implementación y operación de las herramientas tecnológicas a ser instaladas en los distintos Subsistemas de Transporte Público de Pasajeros existentes, para lo cual se observará el régimen jurídico metropolitano del servicio de transporte público de </a:t>
            </a:r>
            <a:r>
              <a:rPr lang="es-EC" dirty="0" smtClean="0">
                <a:solidFill>
                  <a:prstClr val="black"/>
                </a:solidFill>
                <a:cs typeface="Times New Roman" panose="02020603050405020304" pitchFamily="18" charset="0"/>
              </a:rPr>
              <a:t>pasajeros-</a:t>
            </a:r>
            <a:endParaRPr lang="es-EC" dirty="0">
              <a:solidFill>
                <a:prstClr val="black"/>
              </a:solidFill>
              <a:cs typeface="Times New Roman" panose="02020603050405020304" pitchFamily="18" charset="0"/>
            </a:endParaRPr>
          </a:p>
        </p:txBody>
      </p:sp>
      <p:sp>
        <p:nvSpPr>
          <p:cNvPr id="10" name="CuadroTexto 9"/>
          <p:cNvSpPr txBox="1"/>
          <p:nvPr/>
        </p:nvSpPr>
        <p:spPr>
          <a:xfrm>
            <a:off x="688022" y="2340198"/>
            <a:ext cx="4458085" cy="3539430"/>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 2809.- Control en la prestación del servicio.</a:t>
            </a:r>
            <a:r>
              <a:rPr lang="es-EC" sz="1400" dirty="0">
                <a:solidFill>
                  <a:prstClr val="black"/>
                </a:solidFill>
                <a:cs typeface="Times New Roman" panose="02020603050405020304" pitchFamily="18" charset="0"/>
              </a:rPr>
              <a:t>- Las actividades de control y evaluación de los componentes que conforman los Sistemas Inteligentes de Transporte, estarán a cargo de la Secretaría responsable de la Movilidad, entidad que dará el debido acompañamiento en la implementación y operación de las herramientas tecnológicas a ser instaladas en los distintos Subsistemas de Transporte Público de Pasajeros existentes, para lo cual se observará el régimen jurídico metropolitano del servicio de transporte público de pasajeros </a:t>
            </a:r>
            <a:r>
              <a:rPr lang="es-EC" sz="1400" b="1" dirty="0">
                <a:solidFill>
                  <a:prstClr val="black"/>
                </a:solidFill>
                <a:cs typeface="Times New Roman" panose="02020603050405020304" pitchFamily="18" charset="0"/>
              </a:rPr>
              <a:t>y las condiciones previstas en el Contrato de Delegación.</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L</a:t>
            </a:r>
            <a:r>
              <a:rPr lang="es-EC" sz="1400" b="1" dirty="0">
                <a:solidFill>
                  <a:prstClr val="black"/>
                </a:solidFill>
                <a:cs typeface="Times New Roman" panose="02020603050405020304" pitchFamily="18" charset="0"/>
              </a:rPr>
              <a:t>a administración del Contrato de Delegación y la fiscalización de la obra constructiva corresponderá a la Secretaría responsable la Movilidad y las entidades adscritas a las que ésta delegue</a:t>
            </a:r>
            <a:r>
              <a:rPr lang="es-EC" sz="1400" dirty="0">
                <a:solidFill>
                  <a:prstClr val="black"/>
                </a:solidFill>
                <a:cs typeface="Times New Roman" panose="02020603050405020304" pitchFamily="18" charset="0"/>
              </a:rPr>
              <a:t>.</a:t>
            </a:r>
          </a:p>
        </p:txBody>
      </p:sp>
      <p:sp>
        <p:nvSpPr>
          <p:cNvPr id="7" name="Título 1"/>
          <p:cNvSpPr txBox="1">
            <a:spLocks/>
          </p:cNvSpPr>
          <p:nvPr/>
        </p:nvSpPr>
        <p:spPr>
          <a:xfrm>
            <a:off x="5834130" y="16855"/>
            <a:ext cx="511009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80633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5834130" y="1686375"/>
            <a:ext cx="6357870" cy="4524315"/>
          </a:xfrm>
          <a:prstGeom prst="rect">
            <a:avLst/>
          </a:prstGeom>
        </p:spPr>
        <p:txBody>
          <a:bodyPr wrap="square">
            <a:spAutoFit/>
          </a:bodyPr>
          <a:lstStyle/>
          <a:p>
            <a:pPr algn="just" defTabSz="914400"/>
            <a:r>
              <a:rPr lang="es-EC" b="1" dirty="0">
                <a:solidFill>
                  <a:prstClr val="black"/>
                </a:solidFill>
                <a:cs typeface="Times New Roman" panose="02020603050405020304" pitchFamily="18" charset="0"/>
              </a:rPr>
              <a:t>Art. 2884.</a:t>
            </a:r>
            <a:r>
              <a:rPr lang="es-EC" dirty="0">
                <a:solidFill>
                  <a:prstClr val="black"/>
                </a:solidFill>
                <a:cs typeface="Times New Roman" panose="02020603050405020304" pitchFamily="18" charset="0"/>
              </a:rPr>
              <a:t>-</a:t>
            </a:r>
            <a:r>
              <a:rPr lang="es-EC" b="1" dirty="0">
                <a:solidFill>
                  <a:prstClr val="black"/>
                </a:solidFill>
                <a:cs typeface="Times New Roman" panose="02020603050405020304" pitchFamily="18" charset="0"/>
              </a:rPr>
              <a:t> Administración de los ingresos operacionales y no operacionales.</a:t>
            </a:r>
            <a:r>
              <a:rPr lang="es-EC" dirty="0">
                <a:solidFill>
                  <a:prstClr val="black"/>
                </a:solidFill>
                <a:cs typeface="Times New Roman" panose="02020603050405020304" pitchFamily="18" charset="0"/>
              </a:rPr>
              <a:t>-</a:t>
            </a:r>
            <a:r>
              <a:rPr lang="es-EC" b="1" dirty="0">
                <a:solidFill>
                  <a:prstClr val="black"/>
                </a:solidFill>
                <a:cs typeface="Times New Roman" panose="02020603050405020304" pitchFamily="18" charset="0"/>
              </a:rPr>
              <a:t> Cada Subsistema gestionados por las empresas públicas metropolitanas y operadores privado, bajo su responsabilidad, deberán constituir su propio Fideicomiso Individual con la finalidad de manejar y administrar los ingresos operacionales y no operacionales provenientes de su </a:t>
            </a:r>
            <a:r>
              <a:rPr lang="es-EC" b="1" dirty="0" smtClean="0">
                <a:solidFill>
                  <a:prstClr val="black"/>
                </a:solidFill>
                <a:cs typeface="Times New Roman" panose="02020603050405020304" pitchFamily="18" charset="0"/>
              </a:rPr>
              <a:t>actividad</a:t>
            </a:r>
            <a:r>
              <a:rPr lang="es-EC" dirty="0" smtClean="0">
                <a:solidFill>
                  <a:prstClr val="black"/>
                </a:solidFill>
                <a:cs typeface="Times New Roman" panose="02020603050405020304" pitchFamily="18" charset="0"/>
              </a:rPr>
              <a:t>. </a:t>
            </a:r>
            <a:endParaRPr lang="es-EC" dirty="0">
              <a:solidFill>
                <a:prstClr val="black"/>
              </a:solidFill>
              <a:cs typeface="Times New Roman" panose="02020603050405020304" pitchFamily="18" charset="0"/>
            </a:endParaRPr>
          </a:p>
          <a:p>
            <a:pPr algn="just" defTabSz="914400"/>
            <a:endParaRPr lang="es-EC" dirty="0">
              <a:solidFill>
                <a:prstClr val="black"/>
              </a:solidFill>
              <a:cs typeface="Times New Roman" panose="02020603050405020304" pitchFamily="18" charset="0"/>
            </a:endParaRPr>
          </a:p>
          <a:p>
            <a:pPr algn="just" defTabSz="914400"/>
            <a:r>
              <a:rPr lang="es-EC" b="1" dirty="0">
                <a:solidFill>
                  <a:prstClr val="black"/>
                </a:solidFill>
                <a:cs typeface="Times New Roman" panose="02020603050405020304" pitchFamily="18" charset="0"/>
              </a:rPr>
              <a:t>A su vez el Administrador del Sistema, constituirá un Fideicomiso Global al cual se adherirán los subsistemas gestionados por las empresas públicas metropolitanas y operadores privados, con el propósito de que administre los recursos provenientes del Sistema Integrado de Recaudo y los ingresos no operacionales. </a:t>
            </a:r>
          </a:p>
          <a:p>
            <a:pPr algn="just" defTabSz="914400"/>
            <a:r>
              <a:rPr lang="es-EC" b="1" dirty="0">
                <a:solidFill>
                  <a:prstClr val="black"/>
                </a:solidFill>
                <a:cs typeface="Times New Roman" panose="02020603050405020304" pitchFamily="18" charset="0"/>
              </a:rPr>
              <a:t>La constitución del Fideicomiso Global, condiciones e instrucciones, administración, distribución, porcentaje de participación y otros serán responsabilidad del Administrador del sistema.</a:t>
            </a:r>
          </a:p>
        </p:txBody>
      </p:sp>
      <p:sp>
        <p:nvSpPr>
          <p:cNvPr id="10" name="CuadroTexto 9"/>
          <p:cNvSpPr txBox="1"/>
          <p:nvPr/>
        </p:nvSpPr>
        <p:spPr>
          <a:xfrm>
            <a:off x="867857" y="2383060"/>
            <a:ext cx="4458085" cy="2677656"/>
          </a:xfrm>
          <a:prstGeom prst="rect">
            <a:avLst/>
          </a:prstGeom>
          <a:noFill/>
        </p:spPr>
        <p:txBody>
          <a:bodyPr wrap="square" rtlCol="0">
            <a:spAutoFit/>
          </a:bodyPr>
          <a:lstStyle/>
          <a:p>
            <a:pPr algn="just" defTabSz="914400"/>
            <a:r>
              <a:rPr lang="es-EC" sz="1400" b="1" dirty="0">
                <a:solidFill>
                  <a:prstClr val="black"/>
                </a:solidFill>
                <a:cs typeface="Times New Roman" panose="02020603050405020304" pitchFamily="18" charset="0"/>
              </a:rPr>
              <a:t>Art. 2884.- Administración de los ingresos operacionales y no operacionales.-</a:t>
            </a:r>
            <a:r>
              <a:rPr lang="es-EC" sz="1400" dirty="0">
                <a:solidFill>
                  <a:prstClr val="black"/>
                </a:solidFill>
                <a:cs typeface="Times New Roman" panose="02020603050405020304" pitchFamily="18" charset="0"/>
              </a:rPr>
              <a:t> El Administrador del Sistema constituirá un Fideicomiso Global con el propósito de que administre los ingresos provenientes del Sistema Integrado de Recaudo y los ingresos no operacionales. Cada Subsistema constituirá su propio Fideicomiso Individual, el cual se alimentará de los recursos distribuidos por el Fideicomiso Global y de los ingresos no operacionales.</a:t>
            </a:r>
          </a:p>
          <a:p>
            <a:pPr algn="just" defTabSz="914400"/>
            <a:endParaRPr lang="es-EC" sz="1400" dirty="0">
              <a:solidFill>
                <a:prstClr val="black"/>
              </a:solidFill>
              <a:cs typeface="Times New Roman" panose="02020603050405020304" pitchFamily="18" charset="0"/>
            </a:endParaRPr>
          </a:p>
          <a:p>
            <a:pPr algn="just" defTabSz="914400"/>
            <a:r>
              <a:rPr lang="es-EC" sz="1400" dirty="0">
                <a:solidFill>
                  <a:prstClr val="black"/>
                </a:solidFill>
                <a:cs typeface="Times New Roman" panose="02020603050405020304" pitchFamily="18" charset="0"/>
              </a:rPr>
              <a:t>Dentro de las funciones que se conferirán al Fideicomiso Global, está la conciliación de los valores recaudados por tarifa, contrastando con los reportes </a:t>
            </a:r>
          </a:p>
        </p:txBody>
      </p:sp>
      <p:sp>
        <p:nvSpPr>
          <p:cNvPr id="7" name="Título 1"/>
          <p:cNvSpPr txBox="1">
            <a:spLocks/>
          </p:cNvSpPr>
          <p:nvPr/>
        </p:nvSpPr>
        <p:spPr>
          <a:xfrm>
            <a:off x="5834130" y="16855"/>
            <a:ext cx="508152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16558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24257" y="16855"/>
            <a:ext cx="63578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2" name="Rectángulo 1"/>
          <p:cNvSpPr/>
          <p:nvPr/>
        </p:nvSpPr>
        <p:spPr>
          <a:xfrm>
            <a:off x="1287887" y="1849220"/>
            <a:ext cx="9118243" cy="4493538"/>
          </a:xfrm>
          <a:prstGeom prst="rect">
            <a:avLst/>
          </a:prstGeom>
        </p:spPr>
        <p:txBody>
          <a:bodyPr wrap="square">
            <a:spAutoFit/>
          </a:bodyPr>
          <a:lstStyle/>
          <a:p>
            <a:pPr algn="ctr">
              <a:spcAft>
                <a:spcPts val="0"/>
              </a:spcAft>
            </a:pPr>
            <a:r>
              <a:rPr lang="es-EC" b="1" dirty="0">
                <a:solidFill>
                  <a:srgbClr val="000000"/>
                </a:solidFill>
                <a:ea typeface="Times New Roman" panose="02020603050405020304" pitchFamily="18" charset="0"/>
                <a:cs typeface="Arial" panose="020B0604020202020204" pitchFamily="34" charset="0"/>
              </a:rPr>
              <a:t>DISPOSICIONES </a:t>
            </a:r>
            <a:r>
              <a:rPr lang="es-EC" b="1" dirty="0" smtClean="0">
                <a:solidFill>
                  <a:srgbClr val="000000"/>
                </a:solidFill>
                <a:ea typeface="Times New Roman" panose="02020603050405020304" pitchFamily="18" charset="0"/>
                <a:cs typeface="Arial" panose="020B0604020202020204" pitchFamily="34" charset="0"/>
              </a:rPr>
              <a:t>TRANSITORIAS</a:t>
            </a:r>
          </a:p>
          <a:p>
            <a:pPr algn="ctr">
              <a:spcAft>
                <a:spcPts val="0"/>
              </a:spcAft>
            </a:pPr>
            <a:endParaRPr lang="es-EC" sz="1600" dirty="0">
              <a:ea typeface="Calibri" panose="020F0502020204030204" pitchFamily="34" charset="0"/>
              <a:cs typeface="Arial" panose="020B0604020202020204" pitchFamily="34" charset="0"/>
            </a:endParaRPr>
          </a:p>
          <a:p>
            <a:pPr algn="just">
              <a:spcAft>
                <a:spcPts val="0"/>
              </a:spcAft>
            </a:pPr>
            <a:r>
              <a:rPr lang="es-EC" b="1" dirty="0">
                <a:solidFill>
                  <a:srgbClr val="000000"/>
                </a:solidFill>
                <a:ea typeface="Times New Roman" panose="02020603050405020304" pitchFamily="18" charset="0"/>
                <a:cs typeface="Arial" panose="020B0604020202020204" pitchFamily="34" charset="0"/>
              </a:rPr>
              <a:t>Disposición Transitoria Primera.-</a:t>
            </a:r>
            <a:r>
              <a:rPr lang="es-EC" dirty="0">
                <a:solidFill>
                  <a:srgbClr val="000000"/>
                </a:solidFill>
                <a:ea typeface="Times New Roman" panose="02020603050405020304" pitchFamily="18" charset="0"/>
                <a:cs typeface="Arial" panose="020B0604020202020204" pitchFamily="34" charset="0"/>
              </a:rPr>
              <a:t> La Secretaría de Movilidad, en el término de 30 días contados a partir de la sanción de la presente ordenanza, realizará la revisión y actualización de su normativa interna aplicable, e informará al Concejo Metropolitano las acciones realizadas sobre lo dispuesto en la presente ordenanza. </a:t>
            </a:r>
            <a:endParaRPr lang="es-EC" sz="1600" dirty="0">
              <a:ea typeface="Calibri" panose="020F0502020204030204" pitchFamily="34" charset="0"/>
              <a:cs typeface="Arial" panose="020B0604020202020204" pitchFamily="34" charset="0"/>
            </a:endParaRPr>
          </a:p>
          <a:p>
            <a:pPr algn="just">
              <a:spcAft>
                <a:spcPts val="0"/>
              </a:spcAft>
            </a:pPr>
            <a:r>
              <a:rPr lang="es-EC" b="1" dirty="0"/>
              <a:t>Disposición Transitoria Segunda.- </a:t>
            </a:r>
            <a:r>
              <a:rPr lang="es-EC" dirty="0"/>
              <a:t>Se establece un periodo de transición de hasta 18 meses contados desde la sanción de la presente ordenanza,  para la revisión, análisis y desarrollo de una correcta distribución de rutas, modelo de gestión, determinación del presupuesto para el financiamiento y tarifa aplicable así como la realización de nuevos procesos de asignación de rutas. </a:t>
            </a:r>
          </a:p>
          <a:p>
            <a:pPr algn="just">
              <a:spcAft>
                <a:spcPts val="0"/>
              </a:spcAft>
            </a:pPr>
            <a:r>
              <a:rPr lang="es-EC" dirty="0"/>
              <a:t>Dentro del periodo descrito en el inciso anterior, corresponderá a la Secretaría de Movilidad como ente rector de movilidad del Distrito Metropolitano de Quito, generar un Plan Contingente que permita garantizar la cobertura de transporte público a los ciudadanos, para lo cual deberá realizar las acciones técnicas y legales que correspondan en el ámbito de sus competencias.</a:t>
            </a:r>
          </a:p>
        </p:txBody>
      </p:sp>
    </p:spTree>
    <p:extLst>
      <p:ext uri="{BB962C8B-B14F-4D97-AF65-F5344CB8AC3E}">
        <p14:creationId xmlns:p14="http://schemas.microsoft.com/office/powerpoint/2010/main" val="513556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24257" y="16855"/>
            <a:ext cx="63578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5" name="11 Rectángulo"/>
          <p:cNvSpPr/>
          <p:nvPr/>
        </p:nvSpPr>
        <p:spPr>
          <a:xfrm>
            <a:off x="1661374" y="2348880"/>
            <a:ext cx="8500057" cy="3139321"/>
          </a:xfrm>
          <a:prstGeom prst="rect">
            <a:avLst/>
          </a:prstGeom>
        </p:spPr>
        <p:txBody>
          <a:bodyPr wrap="square">
            <a:spAutoFit/>
          </a:bodyPr>
          <a:lstStyle/>
          <a:p>
            <a:pPr algn="just" defTabSz="914400"/>
            <a:r>
              <a:rPr lang="es-EC" b="1" dirty="0" smtClean="0">
                <a:solidFill>
                  <a:prstClr val="black"/>
                </a:solidFill>
                <a:cs typeface="Times New Roman" panose="02020603050405020304" pitchFamily="18" charset="0"/>
              </a:rPr>
              <a:t>Disposición </a:t>
            </a:r>
            <a:r>
              <a:rPr lang="es-EC" b="1" dirty="0">
                <a:solidFill>
                  <a:prstClr val="black"/>
                </a:solidFill>
                <a:cs typeface="Times New Roman" panose="02020603050405020304" pitchFamily="18" charset="0"/>
              </a:rPr>
              <a:t>General Única.</a:t>
            </a:r>
            <a:r>
              <a:rPr lang="es-EC" dirty="0">
                <a:solidFill>
                  <a:prstClr val="black"/>
                </a:solidFill>
                <a:cs typeface="Times New Roman" panose="02020603050405020304" pitchFamily="18" charset="0"/>
              </a:rPr>
              <a:t>-</a:t>
            </a:r>
            <a:r>
              <a:rPr lang="es-EC" b="1" dirty="0">
                <a:solidFill>
                  <a:prstClr val="black"/>
                </a:solidFill>
                <a:cs typeface="Times New Roman" panose="02020603050405020304" pitchFamily="18" charset="0"/>
              </a:rPr>
              <a:t> </a:t>
            </a:r>
            <a:r>
              <a:rPr lang="es-EC" dirty="0">
                <a:solidFill>
                  <a:prstClr val="black"/>
                </a:solidFill>
                <a:cs typeface="Times New Roman" panose="02020603050405020304" pitchFamily="18" charset="0"/>
              </a:rPr>
              <a:t>Corresponderá a la Secretaría de Movilidad en el marco de sus competencias como ente rector y administrador del sistema, instrumentar y establecer instructivos o directrices que permitan el cumplimiento de las disposiciones contenidas en la presente ordenanza</a:t>
            </a:r>
            <a:r>
              <a:rPr lang="es-EC" dirty="0" smtClean="0">
                <a:solidFill>
                  <a:prstClr val="black"/>
                </a:solidFill>
                <a:cs typeface="Times New Roman" panose="02020603050405020304" pitchFamily="18" charset="0"/>
              </a:rPr>
              <a:t>.</a:t>
            </a:r>
          </a:p>
          <a:p>
            <a:pPr algn="just" defTabSz="914400"/>
            <a:endParaRPr lang="es-EC" dirty="0">
              <a:solidFill>
                <a:prstClr val="black"/>
              </a:solidFill>
              <a:cs typeface="Times New Roman" panose="02020603050405020304" pitchFamily="18" charset="0"/>
            </a:endParaRPr>
          </a:p>
          <a:p>
            <a:pPr algn="just"/>
            <a:r>
              <a:rPr lang="es-EC" b="1" dirty="0">
                <a:solidFill>
                  <a:prstClr val="black"/>
                </a:solidFill>
                <a:cs typeface="Times New Roman" panose="02020603050405020304" pitchFamily="18" charset="0"/>
              </a:rPr>
              <a:t>Disposición derogatoria.</a:t>
            </a:r>
            <a:r>
              <a:rPr lang="es-EC" dirty="0">
                <a:solidFill>
                  <a:prstClr val="black"/>
                </a:solidFill>
                <a:cs typeface="Times New Roman" panose="02020603050405020304" pitchFamily="18" charset="0"/>
              </a:rPr>
              <a:t>-</a:t>
            </a:r>
            <a:r>
              <a:rPr lang="es-EC" b="1" dirty="0">
                <a:solidFill>
                  <a:prstClr val="black"/>
                </a:solidFill>
                <a:cs typeface="Times New Roman" panose="02020603050405020304" pitchFamily="18" charset="0"/>
              </a:rPr>
              <a:t> </a:t>
            </a:r>
            <a:r>
              <a:rPr lang="es-EC" dirty="0">
                <a:solidFill>
                  <a:prstClr val="black"/>
                </a:solidFill>
                <a:cs typeface="Times New Roman" panose="02020603050405020304" pitchFamily="18" charset="0"/>
              </a:rPr>
              <a:t>Elimínese del Código Municipal los anexos a los que hace referencia la ordenanza Nro. 017 sancionada el 01 de diciembre de 2020.</a:t>
            </a:r>
          </a:p>
          <a:p>
            <a:pPr algn="just" defTabSz="914400"/>
            <a:endParaRPr lang="es-EC" b="1" dirty="0">
              <a:solidFill>
                <a:prstClr val="black"/>
              </a:solidFill>
              <a:cs typeface="Times New Roman" panose="02020603050405020304" pitchFamily="18" charset="0"/>
            </a:endParaRPr>
          </a:p>
          <a:p>
            <a:pPr algn="just" defTabSz="914400"/>
            <a:r>
              <a:rPr lang="es-EC" b="1" dirty="0">
                <a:solidFill>
                  <a:prstClr val="black"/>
                </a:solidFill>
                <a:cs typeface="Times New Roman" panose="02020603050405020304" pitchFamily="18" charset="0"/>
              </a:rPr>
              <a:t>Disposición Final.</a:t>
            </a:r>
            <a:r>
              <a:rPr lang="es-EC" dirty="0">
                <a:solidFill>
                  <a:prstClr val="black"/>
                </a:solidFill>
                <a:cs typeface="Times New Roman" panose="02020603050405020304" pitchFamily="18" charset="0"/>
              </a:rPr>
              <a:t>-</a:t>
            </a:r>
            <a:r>
              <a:rPr lang="es-EC" b="1" dirty="0">
                <a:solidFill>
                  <a:prstClr val="black"/>
                </a:solidFill>
                <a:cs typeface="Times New Roman" panose="02020603050405020304" pitchFamily="18" charset="0"/>
              </a:rPr>
              <a:t> </a:t>
            </a:r>
            <a:r>
              <a:rPr lang="es-EC" dirty="0">
                <a:solidFill>
                  <a:prstClr val="black"/>
                </a:solidFill>
                <a:cs typeface="Times New Roman" panose="02020603050405020304" pitchFamily="18" charset="0"/>
              </a:rPr>
              <a:t>La presente ordenanza entrará en vigencia a partir de la fecha de su sanción, sin perjuicio de su publicación en la Gaceta Oficial y en la página web institucional. </a:t>
            </a:r>
          </a:p>
        </p:txBody>
      </p:sp>
    </p:spTree>
    <p:extLst>
      <p:ext uri="{BB962C8B-B14F-4D97-AF65-F5344CB8AC3E}">
        <p14:creationId xmlns:p14="http://schemas.microsoft.com/office/powerpoint/2010/main" val="3258274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xmlns="" id="{4ED3964D-C0A3-64D2-0467-98F9FE271D43}"/>
              </a:ext>
            </a:extLst>
          </p:cNvPr>
          <p:cNvSpPr>
            <a:spLocks noGrp="1"/>
          </p:cNvSpPr>
          <p:nvPr>
            <p:ph type="ctrTitle"/>
          </p:nvPr>
        </p:nvSpPr>
        <p:spPr>
          <a:xfrm>
            <a:off x="631966" y="1304760"/>
            <a:ext cx="11259804" cy="3655330"/>
          </a:xfrm>
        </p:spPr>
        <p:txBody>
          <a:bodyPr>
            <a:normAutofit/>
          </a:bodyPr>
          <a:lstStyle/>
          <a:p>
            <a:r>
              <a:rPr lang="es-US" sz="4400" b="1" dirty="0">
                <a:solidFill>
                  <a:schemeClr val="accent1">
                    <a:lumMod val="75000"/>
                  </a:schemeClr>
                </a:solidFill>
                <a:latin typeface="Arial"/>
                <a:cs typeface="Arial"/>
              </a:rPr>
              <a:t>INFORME DE CONTROL DE LEGALIDAD</a:t>
            </a:r>
            <a:r>
              <a:rPr lang="es-ES" sz="4400" b="1" dirty="0">
                <a:solidFill>
                  <a:schemeClr val="accent1">
                    <a:lumMod val="75000"/>
                  </a:schemeClr>
                </a:solidFill>
                <a:latin typeface="Arial"/>
                <a:cs typeface="Arial"/>
              </a:rPr>
              <a:t> </a:t>
            </a:r>
            <a:br>
              <a:rPr lang="es-ES" sz="4400" b="1" dirty="0">
                <a:solidFill>
                  <a:schemeClr val="accent1">
                    <a:lumMod val="75000"/>
                  </a:schemeClr>
                </a:solidFill>
                <a:latin typeface="Arial"/>
                <a:cs typeface="Arial"/>
              </a:rPr>
            </a:br>
            <a:r>
              <a:rPr lang="es-ES" sz="4800" b="1" dirty="0">
                <a:solidFill>
                  <a:schemeClr val="accent1">
                    <a:lumMod val="75000"/>
                  </a:schemeClr>
                </a:solidFill>
                <a:latin typeface="Arial"/>
                <a:cs typeface="Arial"/>
              </a:rPr>
              <a:t/>
            </a:r>
            <a:br>
              <a:rPr lang="es-ES" sz="4800" b="1" dirty="0">
                <a:solidFill>
                  <a:schemeClr val="accent1">
                    <a:lumMod val="75000"/>
                  </a:schemeClr>
                </a:solidFill>
                <a:latin typeface="Arial"/>
                <a:cs typeface="Arial"/>
              </a:rPr>
            </a:br>
            <a:r>
              <a:rPr lang="es-ES" sz="4000" b="1" dirty="0">
                <a:solidFill>
                  <a:schemeClr val="accent1">
                    <a:lumMod val="60000"/>
                    <a:lumOff val="40000"/>
                  </a:schemeClr>
                </a:solidFill>
                <a:latin typeface="Arial"/>
                <a:cs typeface="Arial"/>
              </a:rPr>
              <a:t>SECRETARÍA DE MOVILIDAD</a:t>
            </a:r>
            <a:br>
              <a:rPr lang="es-ES" sz="4000" b="1" dirty="0">
                <a:solidFill>
                  <a:schemeClr val="accent1">
                    <a:lumMod val="60000"/>
                    <a:lumOff val="40000"/>
                  </a:schemeClr>
                </a:solidFill>
                <a:latin typeface="Arial"/>
                <a:cs typeface="Arial"/>
              </a:rPr>
            </a:br>
            <a:r>
              <a:rPr lang="es-ES" sz="4000" b="1" dirty="0">
                <a:solidFill>
                  <a:schemeClr val="accent1">
                    <a:lumMod val="60000"/>
                    <a:lumOff val="40000"/>
                  </a:schemeClr>
                </a:solidFill>
                <a:latin typeface="Arial"/>
                <a:cs typeface="Arial"/>
              </a:rPr>
              <a:t/>
            </a:r>
            <a:br>
              <a:rPr lang="es-ES" sz="4000" b="1" dirty="0">
                <a:solidFill>
                  <a:schemeClr val="accent1">
                    <a:lumMod val="60000"/>
                    <a:lumOff val="40000"/>
                  </a:schemeClr>
                </a:solidFill>
                <a:latin typeface="Arial"/>
                <a:cs typeface="Arial"/>
              </a:rPr>
            </a:br>
            <a:r>
              <a:rPr lang="pt-BR" sz="2700" b="1" dirty="0" err="1">
                <a:solidFill>
                  <a:schemeClr val="accent1">
                    <a:lumMod val="50000"/>
                  </a:schemeClr>
                </a:solidFill>
                <a:latin typeface="Arial"/>
                <a:cs typeface="Arial"/>
              </a:rPr>
              <a:t>Junio</a:t>
            </a:r>
            <a:r>
              <a:rPr lang="pt-BR" sz="2700" b="1" dirty="0">
                <a:solidFill>
                  <a:schemeClr val="accent1">
                    <a:lumMod val="50000"/>
                  </a:schemeClr>
                </a:solidFill>
                <a:latin typeface="Arial"/>
                <a:cs typeface="Arial"/>
              </a:rPr>
              <a:t> / 2022</a:t>
            </a:r>
            <a:r>
              <a:rPr lang="es-EC" sz="2700" b="1" dirty="0">
                <a:solidFill>
                  <a:srgbClr val="2F2C80"/>
                </a:solidFill>
                <a:latin typeface="Arial"/>
                <a:cs typeface="Arial"/>
                <a:sym typeface="Calibri"/>
              </a:rPr>
              <a:t/>
            </a:r>
            <a:br>
              <a:rPr lang="es-EC" sz="2700" b="1" dirty="0">
                <a:solidFill>
                  <a:srgbClr val="2F2C80"/>
                </a:solidFill>
                <a:latin typeface="Arial"/>
                <a:cs typeface="Arial"/>
                <a:sym typeface="Calibri"/>
              </a:rPr>
            </a:br>
            <a:endParaRPr lang="es-EC" sz="2700" b="1" dirty="0">
              <a:solidFill>
                <a:srgbClr val="2F2C80"/>
              </a:solidFill>
              <a:latin typeface="Arial"/>
              <a:cs typeface="Arial"/>
            </a:endParaRPr>
          </a:p>
        </p:txBody>
      </p:sp>
    </p:spTree>
    <p:extLst>
      <p:ext uri="{BB962C8B-B14F-4D97-AF65-F5344CB8AC3E}">
        <p14:creationId xmlns:p14="http://schemas.microsoft.com/office/powerpoint/2010/main" val="3584441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nvPr>
        </p:nvGraphicFramePr>
        <p:xfrm>
          <a:off x="568960" y="1137920"/>
          <a:ext cx="9994408" cy="5344160"/>
        </p:xfrm>
        <a:graphic>
          <a:graphicData uri="http://schemas.openxmlformats.org/drawingml/2006/table">
            <a:tbl>
              <a:tblPr>
                <a:tableStyleId>{5C22544A-7EE6-4342-B048-85BDC9FD1C3A}</a:tableStyleId>
              </a:tblPr>
              <a:tblGrid>
                <a:gridCol w="563676">
                  <a:extLst>
                    <a:ext uri="{9D8B030D-6E8A-4147-A177-3AD203B41FA5}">
                      <a16:colId xmlns="" xmlns:a16="http://schemas.microsoft.com/office/drawing/2014/main" val="20000"/>
                    </a:ext>
                  </a:extLst>
                </a:gridCol>
                <a:gridCol w="6959230">
                  <a:extLst>
                    <a:ext uri="{9D8B030D-6E8A-4147-A177-3AD203B41FA5}">
                      <a16:colId xmlns="" xmlns:a16="http://schemas.microsoft.com/office/drawing/2014/main" val="20001"/>
                    </a:ext>
                  </a:extLst>
                </a:gridCol>
                <a:gridCol w="2471502">
                  <a:extLst>
                    <a:ext uri="{9D8B030D-6E8A-4147-A177-3AD203B41FA5}">
                      <a16:colId xmlns="" xmlns:a16="http://schemas.microsoft.com/office/drawing/2014/main" val="20002"/>
                    </a:ext>
                  </a:extLst>
                </a:gridCol>
              </a:tblGrid>
              <a:tr h="267208">
                <a:tc>
                  <a:txBody>
                    <a:bodyPr/>
                    <a:lstStyle/>
                    <a:p>
                      <a:pPr algn="ctr" fontAlgn="ctr"/>
                      <a:r>
                        <a:rPr lang="es-EC" sz="1100" u="none" strike="noStrike" dirty="0">
                          <a:effectLst/>
                        </a:rPr>
                        <a:t>Nro.</a:t>
                      </a:r>
                      <a:endParaRPr lang="es-EC"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100" u="none" strike="noStrike">
                          <a:effectLst/>
                        </a:rPr>
                        <a:t>CONCLUSION PGE</a:t>
                      </a:r>
                      <a:endParaRPr lang="es-EC"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100" u="none" strike="noStrike">
                          <a:effectLst/>
                        </a:rPr>
                        <a:t>ACCION A REALIZAR</a:t>
                      </a:r>
                      <a:endParaRPr lang="es-EC"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0"/>
                  </a:ext>
                </a:extLst>
              </a:tr>
              <a:tr h="1336040">
                <a:tc>
                  <a:txBody>
                    <a:bodyPr/>
                    <a:lstStyle/>
                    <a:p>
                      <a:pPr algn="ctr" fontAlgn="ctr"/>
                      <a:r>
                        <a:rPr lang="es-EC" sz="1600" u="none" strike="noStrike" dirty="0">
                          <a:effectLst/>
                        </a:rPr>
                        <a:t>1. </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Cumplir con la obligación que tiene todo servidor público, en todos los actos y en particular en los procedimientos de gestión delegada, de actuar con la debida diligencia, observando lo preceptuado en los artículos 226, 227 y 233 de la Constitución de la República.</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a:effectLst/>
                        </a:rPr>
                        <a:t>Emitir Instructivo de procesos de gestión delegada</a:t>
                      </a:r>
                      <a:endParaRPr lang="es-MX"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1"/>
                  </a:ext>
                </a:extLst>
              </a:tr>
              <a:tr h="801624">
                <a:tc>
                  <a:txBody>
                    <a:bodyPr/>
                    <a:lstStyle/>
                    <a:p>
                      <a:pPr algn="ctr" fontAlgn="ctr"/>
                      <a:r>
                        <a:rPr lang="es-EC" sz="1600" u="none" strike="noStrike">
                          <a:effectLst/>
                        </a:rPr>
                        <a:t>2. </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Elaborar de forma adecuada y precisa los pliegos o bases del concurso, evitando contradicciones que generen confusiones a los posibles oferentes.</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dirty="0">
                          <a:effectLst/>
                        </a:rPr>
                        <a:t>Elaboración de pliegos (formato) y específicos de nuevo proceso</a:t>
                      </a:r>
                      <a:endParaRPr lang="es-MX"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2"/>
                  </a:ext>
                </a:extLst>
              </a:tr>
              <a:tr h="1068832">
                <a:tc>
                  <a:txBody>
                    <a:bodyPr/>
                    <a:lstStyle/>
                    <a:p>
                      <a:pPr algn="ctr" fontAlgn="ctr"/>
                      <a:r>
                        <a:rPr lang="es-EC" sz="1600" u="none" strike="noStrike">
                          <a:effectLst/>
                        </a:rPr>
                        <a:t>3. </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La comisión técnica, deberá dar una adecuada contestación a las preguntas y aclaraciones planteadas por los oferentes, a fin de que no se vean afectados los principios de igualdad, concurrencia y transparencia.</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dirty="0">
                          <a:effectLst/>
                        </a:rPr>
                        <a:t>Actuación conforme instructivo y pliego</a:t>
                      </a:r>
                      <a:endParaRPr lang="es-MX"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3"/>
                  </a:ext>
                </a:extLst>
              </a:tr>
              <a:tr h="801624">
                <a:tc>
                  <a:txBody>
                    <a:bodyPr/>
                    <a:lstStyle/>
                    <a:p>
                      <a:pPr algn="ctr" fontAlgn="ctr"/>
                      <a:r>
                        <a:rPr lang="es-EC" sz="1600" u="none" strike="noStrike">
                          <a:effectLst/>
                        </a:rPr>
                        <a:t>4.</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Cumplir con los principios generales del procedimiento, asegurando al administrado el ejercicio eficaz de sus derechos consagrados en la Constitución y en la respectiva normativa.</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a:effectLst/>
                        </a:rPr>
                        <a:t>Nuevo proceso de gestión delegada</a:t>
                      </a:r>
                      <a:endParaRPr lang="es-MX"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4"/>
                  </a:ext>
                </a:extLst>
              </a:tr>
              <a:tr h="1068832">
                <a:tc>
                  <a:txBody>
                    <a:bodyPr/>
                    <a:lstStyle/>
                    <a:p>
                      <a:pPr algn="ctr" fontAlgn="ctr"/>
                      <a:r>
                        <a:rPr lang="es-EC" sz="1600" u="none" strike="noStrike">
                          <a:effectLst/>
                        </a:rPr>
                        <a:t>5.</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Efectuar la adecuada verificación del cumplimiento de los requisitos mínimos exigidos en las bases y pliegos de los procedimientos, con la finalidad de no afectar los principios que rigen los mismos.</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dirty="0">
                          <a:effectLst/>
                        </a:rPr>
                        <a:t>Nuevo proceso de gestión delegada</a:t>
                      </a:r>
                      <a:endParaRPr lang="es-MX"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5"/>
                  </a:ext>
                </a:extLst>
              </a:tr>
            </a:tbl>
          </a:graphicData>
        </a:graphic>
      </p:graphicFrame>
      <p:sp>
        <p:nvSpPr>
          <p:cNvPr id="6" name="CuadroTexto 5"/>
          <p:cNvSpPr txBox="1"/>
          <p:nvPr/>
        </p:nvSpPr>
        <p:spPr>
          <a:xfrm>
            <a:off x="1405719" y="491589"/>
            <a:ext cx="3630305" cy="646331"/>
          </a:xfrm>
          <a:prstGeom prst="rect">
            <a:avLst/>
          </a:prstGeom>
          <a:noFill/>
        </p:spPr>
        <p:txBody>
          <a:bodyPr wrap="square" rtlCol="0">
            <a:spAutoFit/>
          </a:bodyPr>
          <a:lstStyle/>
          <a:p>
            <a:r>
              <a:rPr lang="es-MX" b="1" dirty="0"/>
              <a:t>OBSERVACIONES OFICIO </a:t>
            </a:r>
            <a:r>
              <a:rPr lang="es-EC" b="1" dirty="0"/>
              <a:t> No. 19207 </a:t>
            </a:r>
            <a:endParaRPr lang="es-EC" dirty="0"/>
          </a:p>
          <a:p>
            <a:endParaRPr lang="es-EC" dirty="0"/>
          </a:p>
        </p:txBody>
      </p:sp>
    </p:spTree>
    <p:extLst>
      <p:ext uri="{BB962C8B-B14F-4D97-AF65-F5344CB8AC3E}">
        <p14:creationId xmlns:p14="http://schemas.microsoft.com/office/powerpoint/2010/main" val="1636269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405719" y="491589"/>
            <a:ext cx="3630305" cy="646331"/>
          </a:xfrm>
          <a:prstGeom prst="rect">
            <a:avLst/>
          </a:prstGeom>
          <a:noFill/>
        </p:spPr>
        <p:txBody>
          <a:bodyPr wrap="square" rtlCol="0">
            <a:spAutoFit/>
          </a:bodyPr>
          <a:lstStyle/>
          <a:p>
            <a:r>
              <a:rPr lang="es-MX" b="1" dirty="0"/>
              <a:t>OBSERVACIONES OFICIO </a:t>
            </a:r>
            <a:r>
              <a:rPr lang="es-EC" b="1" dirty="0"/>
              <a:t> No.19207 </a:t>
            </a:r>
            <a:endParaRPr lang="es-EC" dirty="0"/>
          </a:p>
          <a:p>
            <a:endParaRPr lang="es-EC" dirty="0"/>
          </a:p>
        </p:txBody>
      </p:sp>
      <p:graphicFrame>
        <p:nvGraphicFramePr>
          <p:cNvPr id="2" name="Tabla 1"/>
          <p:cNvGraphicFramePr>
            <a:graphicFrameLocks noGrp="1"/>
          </p:cNvGraphicFramePr>
          <p:nvPr>
            <p:extLst/>
          </p:nvPr>
        </p:nvGraphicFramePr>
        <p:xfrm>
          <a:off x="614148" y="873457"/>
          <a:ext cx="10577016" cy="4810662"/>
        </p:xfrm>
        <a:graphic>
          <a:graphicData uri="http://schemas.openxmlformats.org/drawingml/2006/table">
            <a:tbl>
              <a:tblPr>
                <a:tableStyleId>{5C22544A-7EE6-4342-B048-85BDC9FD1C3A}</a:tableStyleId>
              </a:tblPr>
              <a:tblGrid>
                <a:gridCol w="596535">
                  <a:extLst>
                    <a:ext uri="{9D8B030D-6E8A-4147-A177-3AD203B41FA5}">
                      <a16:colId xmlns="" xmlns:a16="http://schemas.microsoft.com/office/drawing/2014/main" val="20000"/>
                    </a:ext>
                  </a:extLst>
                </a:gridCol>
                <a:gridCol w="7364907">
                  <a:extLst>
                    <a:ext uri="{9D8B030D-6E8A-4147-A177-3AD203B41FA5}">
                      <a16:colId xmlns="" xmlns:a16="http://schemas.microsoft.com/office/drawing/2014/main" val="20001"/>
                    </a:ext>
                  </a:extLst>
                </a:gridCol>
                <a:gridCol w="2615574">
                  <a:extLst>
                    <a:ext uri="{9D8B030D-6E8A-4147-A177-3AD203B41FA5}">
                      <a16:colId xmlns="" xmlns:a16="http://schemas.microsoft.com/office/drawing/2014/main" val="20002"/>
                    </a:ext>
                  </a:extLst>
                </a:gridCol>
              </a:tblGrid>
              <a:tr h="850074">
                <a:tc>
                  <a:txBody>
                    <a:bodyPr/>
                    <a:lstStyle/>
                    <a:p>
                      <a:pPr algn="ctr" fontAlgn="ctr"/>
                      <a:r>
                        <a:rPr lang="es-EC" sz="1600" u="none" strike="noStrike" dirty="0">
                          <a:effectLst/>
                        </a:rPr>
                        <a:t>6.</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a:effectLst/>
                        </a:rPr>
                        <a:t>Para la suscripción de futuros contratos, la entidad deberá incorporar en los mismos todas las cláusulas y documentación solicitada dentro de los pliegos y de las bases de los concursos.</a:t>
                      </a:r>
                      <a:endParaRPr lang="es-MX"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a:effectLst/>
                        </a:rPr>
                        <a:t>Elaboración de nuevo modelo de contrato y de contratos específicos</a:t>
                      </a:r>
                      <a:endParaRPr lang="es-MX"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0"/>
                  </a:ext>
                </a:extLst>
              </a:tr>
              <a:tr h="1389146">
                <a:tc>
                  <a:txBody>
                    <a:bodyPr/>
                    <a:lstStyle/>
                    <a:p>
                      <a:pPr algn="ctr" fontAlgn="ctr"/>
                      <a:r>
                        <a:rPr lang="es-EC" sz="1600" u="none" strike="noStrike">
                          <a:effectLst/>
                        </a:rPr>
                        <a:t>7.</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a:effectLst/>
                        </a:rPr>
                        <a:t>Previo a autorizar o contraer obligaciones, deberá contar en el presupuesto aprobado con la asignación presupuestaria correspondiente; y, observar lo dispuesto en los artículos 115 y 178 del Código Orgánico de Planificación y Finanzas Públicas con la finalidad de evitar incurrir en una posible causal de nulidad contractual.</a:t>
                      </a:r>
                      <a:endParaRPr lang="es-MX"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dirty="0">
                          <a:effectLst/>
                        </a:rPr>
                        <a:t>Generación de necesidad (informe técnico) y determinación real del Presupuesto que requiere la Secretaría dentro de este proceso</a:t>
                      </a:r>
                      <a:endParaRPr lang="es-MX"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1"/>
                  </a:ext>
                </a:extLst>
              </a:tr>
              <a:tr h="2488023">
                <a:tc>
                  <a:txBody>
                    <a:bodyPr/>
                    <a:lstStyle/>
                    <a:p>
                      <a:pPr algn="ctr" fontAlgn="ctr"/>
                      <a:r>
                        <a:rPr lang="es-EC" sz="1600" u="none" strike="noStrike">
                          <a:effectLst/>
                        </a:rPr>
                        <a:t>8.</a:t>
                      </a:r>
                      <a:endParaRPr lang="es-EC"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MX" sz="1600" u="none" strike="noStrike" dirty="0">
                          <a:effectLst/>
                        </a:rPr>
                        <a:t>Los contratos de operación para la prestación del servicio de transporte público de personas del Distrito Metropolitano de Quito, se generaron a través de la modalidad de gestión delegada, el análisis final sobre la procedencia y conveniencia de iniciar una acción judicial de nulidad es competencia exclusiva del Gobierno del Distrito Autónomo Metropolitano de Quito; para el efecto, sus órganos ejecutivo y legislativo, en el ámbito de sus competencias, arbitrarán las medidas necesarias a fin de garantizar que el transporte de los ciudadanos no se vea afectado por las acciones legales que decidan adoptar, según lo consagrado en los artículos 66 numeral 25, 240, 277 numeral 4, 314 y 326 numeral 15 de la Constitución de la República del Ecuador.</a:t>
                      </a:r>
                      <a:endParaRPr lang="es-MX"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MX" sz="1600" u="none" strike="noStrike" dirty="0">
                          <a:effectLst/>
                        </a:rPr>
                        <a:t>Juicio de nulidad de los contratos</a:t>
                      </a:r>
                      <a:endParaRPr lang="es-MX"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10968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xmlns="" id="{4ED3964D-C0A3-64D2-0467-98F9FE271D43}"/>
              </a:ext>
            </a:extLst>
          </p:cNvPr>
          <p:cNvSpPr>
            <a:spLocks noGrp="1"/>
          </p:cNvSpPr>
          <p:nvPr>
            <p:ph type="ctrTitle"/>
          </p:nvPr>
        </p:nvSpPr>
        <p:spPr>
          <a:xfrm>
            <a:off x="1393371" y="2286000"/>
            <a:ext cx="9801713" cy="1324262"/>
          </a:xfrm>
        </p:spPr>
        <p:txBody>
          <a:bodyPr>
            <a:normAutofit/>
          </a:bodyPr>
          <a:lstStyle/>
          <a:p>
            <a:r>
              <a:rPr lang="es-US" sz="2800" b="1" dirty="0">
                <a:solidFill>
                  <a:schemeClr val="accent1"/>
                </a:solidFill>
              </a:rPr>
              <a:t>PLAN CONTINGENTE DEL TRANSPORTE URBANO EN EL DMQ</a:t>
            </a:r>
            <a:r>
              <a:rPr lang="es-EC" sz="2800" b="1" dirty="0">
                <a:solidFill>
                  <a:schemeClr val="accent1"/>
                </a:solidFill>
              </a:rPr>
              <a:t/>
            </a:r>
            <a:br>
              <a:rPr lang="es-EC" sz="2800" b="1" dirty="0">
                <a:solidFill>
                  <a:schemeClr val="accent1"/>
                </a:solidFill>
              </a:rPr>
            </a:br>
            <a:endParaRPr lang="es-EC" sz="2700" b="1" dirty="0">
              <a:solidFill>
                <a:srgbClr val="2F2C80"/>
              </a:solidFill>
              <a:latin typeface="Arial"/>
              <a:cs typeface="Arial"/>
            </a:endParaRPr>
          </a:p>
        </p:txBody>
      </p:sp>
    </p:spTree>
    <p:extLst>
      <p:ext uri="{BB962C8B-B14F-4D97-AF65-F5344CB8AC3E}">
        <p14:creationId xmlns:p14="http://schemas.microsoft.com/office/powerpoint/2010/main" val="886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5834130" y="16855"/>
            <a:ext cx="5111303"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6" name="5 Rectángulo"/>
          <p:cNvSpPr/>
          <p:nvPr/>
        </p:nvSpPr>
        <p:spPr>
          <a:xfrm>
            <a:off x="1524000" y="1412776"/>
            <a:ext cx="4572000" cy="369332"/>
          </a:xfrm>
          <a:prstGeom prst="rect">
            <a:avLst/>
          </a:prstGeom>
        </p:spPr>
        <p:txBody>
          <a:bodyPr>
            <a:spAutoFit/>
          </a:bodyPr>
          <a:lstStyle/>
          <a:p>
            <a:pPr defTabSz="914400"/>
            <a:r>
              <a:rPr lang="es-EC" b="1" dirty="0">
                <a:solidFill>
                  <a:prstClr val="black"/>
                </a:solidFill>
                <a:latin typeface="Calibri"/>
              </a:rPr>
              <a:t> </a:t>
            </a:r>
            <a:endParaRPr lang="es-EC" dirty="0">
              <a:solidFill>
                <a:prstClr val="black"/>
              </a:solidFill>
              <a:latin typeface="Calibri"/>
            </a:endParaRPr>
          </a:p>
        </p:txBody>
      </p:sp>
      <p:sp>
        <p:nvSpPr>
          <p:cNvPr id="8" name="7 Rectángulo"/>
          <p:cNvSpPr/>
          <p:nvPr/>
        </p:nvSpPr>
        <p:spPr>
          <a:xfrm>
            <a:off x="6807740" y="1882773"/>
            <a:ext cx="4137693" cy="4524315"/>
          </a:xfrm>
          <a:prstGeom prst="rect">
            <a:avLst/>
          </a:prstGeom>
        </p:spPr>
        <p:txBody>
          <a:bodyPr wrap="square">
            <a:spAutoFit/>
          </a:bodyPr>
          <a:lstStyle/>
          <a:p>
            <a:pPr algn="just" defTabSz="914400"/>
            <a:r>
              <a:rPr lang="es-EC" sz="1600" b="1" dirty="0">
                <a:solidFill>
                  <a:prstClr val="black"/>
                </a:solidFill>
                <a:cs typeface="Times New Roman" pitchFamily="18" charset="0"/>
              </a:rPr>
              <a:t>Art. 2548.- De los concursos públicos para la asignación de Rutas. - </a:t>
            </a:r>
            <a:r>
              <a:rPr lang="es-EC" sz="1600" dirty="0">
                <a:solidFill>
                  <a:prstClr val="black"/>
                </a:solidFill>
                <a:cs typeface="Times New Roman" pitchFamily="18" charset="0"/>
              </a:rPr>
              <a:t>El Administrador del Sistema será el responsable de </a:t>
            </a:r>
            <a:r>
              <a:rPr lang="es-EC" sz="1600" b="1" dirty="0">
                <a:solidFill>
                  <a:prstClr val="black"/>
                </a:solidFill>
                <a:cs typeface="Times New Roman" pitchFamily="18" charset="0"/>
              </a:rPr>
              <a:t>realizar el o los concursos públicos</a:t>
            </a:r>
            <a:r>
              <a:rPr lang="es-EC" sz="1600" dirty="0">
                <a:solidFill>
                  <a:prstClr val="black"/>
                </a:solidFill>
                <a:cs typeface="Times New Roman" pitchFamily="18" charset="0"/>
              </a:rPr>
              <a:t> de nuevas rutas o paquetes de rutas definidos en el Plan de Reestructuración de Rutas, </a:t>
            </a:r>
            <a:r>
              <a:rPr lang="es-EC" sz="1600" b="1" dirty="0">
                <a:solidFill>
                  <a:prstClr val="black"/>
                </a:solidFill>
                <a:cs typeface="Times New Roman" pitchFamily="18" charset="0"/>
              </a:rPr>
              <a:t>para lo cual deberá emitir el instructivo para su implementación</a:t>
            </a:r>
            <a:r>
              <a:rPr lang="es-EC" sz="1600" dirty="0">
                <a:solidFill>
                  <a:prstClr val="black"/>
                </a:solidFill>
                <a:cs typeface="Times New Roman" pitchFamily="18" charset="0"/>
              </a:rPr>
              <a:t>.</a:t>
            </a:r>
          </a:p>
          <a:p>
            <a:pPr algn="just" defTabSz="914400"/>
            <a:endParaRPr lang="es-EC" sz="1600" dirty="0">
              <a:solidFill>
                <a:prstClr val="black"/>
              </a:solidFill>
              <a:cs typeface="Times New Roman" pitchFamily="18" charset="0"/>
            </a:endParaRPr>
          </a:p>
          <a:p>
            <a:pPr algn="just" defTabSz="914400"/>
            <a:r>
              <a:rPr lang="es-EC" sz="1600" b="1" dirty="0" smtClean="0">
                <a:solidFill>
                  <a:prstClr val="black"/>
                </a:solidFill>
                <a:cs typeface="Times New Roman" pitchFamily="18" charset="0"/>
              </a:rPr>
              <a:t>El/Los concurso/s </a:t>
            </a:r>
            <a:r>
              <a:rPr lang="es-EC" sz="1600" dirty="0" smtClean="0">
                <a:solidFill>
                  <a:prstClr val="black"/>
                </a:solidFill>
                <a:cs typeface="Times New Roman" pitchFamily="18" charset="0"/>
              </a:rPr>
              <a:t>contendrá/n </a:t>
            </a:r>
            <a:r>
              <a:rPr lang="es-EC" sz="1600" dirty="0">
                <a:solidFill>
                  <a:prstClr val="black"/>
                </a:solidFill>
                <a:cs typeface="Times New Roman" pitchFamily="18" charset="0"/>
              </a:rPr>
              <a:t>al menos las siguientes etapas:</a:t>
            </a:r>
          </a:p>
          <a:p>
            <a:pPr algn="just" defTabSz="914400"/>
            <a:endParaRPr lang="es-EC" sz="1600" dirty="0">
              <a:solidFill>
                <a:prstClr val="black"/>
              </a:solidFill>
              <a:cs typeface="Times New Roman" pitchFamily="18" charset="0"/>
            </a:endParaRPr>
          </a:p>
          <a:p>
            <a:pPr algn="just" defTabSz="914400"/>
            <a:r>
              <a:rPr lang="es-EC" sz="1600" dirty="0">
                <a:solidFill>
                  <a:prstClr val="black"/>
                </a:solidFill>
                <a:cs typeface="Times New Roman" pitchFamily="18" charset="0"/>
              </a:rPr>
              <a:t>1. Convocatoria pública.</a:t>
            </a:r>
          </a:p>
          <a:p>
            <a:pPr algn="just" defTabSz="914400"/>
            <a:r>
              <a:rPr lang="es-EC" sz="1600" dirty="0">
                <a:solidFill>
                  <a:prstClr val="black"/>
                </a:solidFill>
                <a:cs typeface="Times New Roman" pitchFamily="18" charset="0"/>
              </a:rPr>
              <a:t>2. Recepción de ofertas.</a:t>
            </a:r>
          </a:p>
          <a:p>
            <a:pPr algn="just" defTabSz="914400"/>
            <a:r>
              <a:rPr lang="es-EC" sz="1600" dirty="0">
                <a:solidFill>
                  <a:prstClr val="black"/>
                </a:solidFill>
                <a:cs typeface="Times New Roman" pitchFamily="18" charset="0"/>
              </a:rPr>
              <a:t>3. Apertura de ofertas.</a:t>
            </a:r>
          </a:p>
          <a:p>
            <a:pPr algn="just" defTabSz="914400"/>
            <a:r>
              <a:rPr lang="es-EC" sz="1600" dirty="0">
                <a:solidFill>
                  <a:prstClr val="black"/>
                </a:solidFill>
                <a:cs typeface="Times New Roman" pitchFamily="18" charset="0"/>
              </a:rPr>
              <a:t>4. Convalidación.</a:t>
            </a:r>
          </a:p>
          <a:p>
            <a:pPr algn="just" defTabSz="914400"/>
            <a:r>
              <a:rPr lang="es-EC" sz="1600" dirty="0">
                <a:solidFill>
                  <a:prstClr val="black"/>
                </a:solidFill>
                <a:cs typeface="Times New Roman" pitchFamily="18" charset="0"/>
              </a:rPr>
              <a:t>5. Evaluación de ofertas.</a:t>
            </a:r>
          </a:p>
          <a:p>
            <a:pPr algn="just" defTabSz="914400"/>
            <a:r>
              <a:rPr lang="es-EC" sz="1600" dirty="0">
                <a:solidFill>
                  <a:prstClr val="black"/>
                </a:solidFill>
                <a:cs typeface="Times New Roman" pitchFamily="18" charset="0"/>
              </a:rPr>
              <a:t>6. Notificación de resultados.</a:t>
            </a:r>
          </a:p>
          <a:p>
            <a:pPr algn="just" defTabSz="914400"/>
            <a:r>
              <a:rPr lang="es-EC" sz="1600" dirty="0">
                <a:solidFill>
                  <a:prstClr val="black"/>
                </a:solidFill>
                <a:cs typeface="Times New Roman" pitchFamily="18" charset="0"/>
              </a:rPr>
              <a:t>7. Suscripción de contratos.</a:t>
            </a:r>
          </a:p>
        </p:txBody>
      </p:sp>
      <p:sp>
        <p:nvSpPr>
          <p:cNvPr id="9" name="8 Rectángulo"/>
          <p:cNvSpPr/>
          <p:nvPr/>
        </p:nvSpPr>
        <p:spPr>
          <a:xfrm>
            <a:off x="800795" y="1782108"/>
            <a:ext cx="4572000" cy="3539430"/>
          </a:xfrm>
          <a:prstGeom prst="rect">
            <a:avLst/>
          </a:prstGeom>
        </p:spPr>
        <p:txBody>
          <a:bodyPr>
            <a:spAutoFit/>
          </a:bodyPr>
          <a:lstStyle/>
          <a:p>
            <a:pPr algn="just" defTabSz="914400"/>
            <a:r>
              <a:rPr lang="es-EC" sz="1600" b="1" dirty="0">
                <a:solidFill>
                  <a:prstClr val="black"/>
                </a:solidFill>
                <a:cs typeface="Times New Roman" pitchFamily="18" charset="0"/>
              </a:rPr>
              <a:t>Artículo 2548.- Del concurso público para la asignación de Rutas. - </a:t>
            </a:r>
            <a:r>
              <a:rPr lang="es-EC" sz="1600" dirty="0">
                <a:solidFill>
                  <a:prstClr val="black"/>
                </a:solidFill>
                <a:cs typeface="Times New Roman" pitchFamily="18" charset="0"/>
              </a:rPr>
              <a:t>La asignación de los nuevos grupos o paquetes de rutas, definidos en el Plan de Reestructuración de Rutas se realizará a través de un concurso público, el cual tendrá al menos las siguientes etapas:</a:t>
            </a:r>
          </a:p>
          <a:p>
            <a:pPr algn="just" defTabSz="914400"/>
            <a:endParaRPr lang="es-EC" sz="1600" dirty="0">
              <a:solidFill>
                <a:prstClr val="black"/>
              </a:solidFill>
              <a:cs typeface="Times New Roman" pitchFamily="18" charset="0"/>
            </a:endParaRPr>
          </a:p>
          <a:p>
            <a:pPr algn="just" defTabSz="914400"/>
            <a:r>
              <a:rPr lang="es-EC" sz="1600" dirty="0">
                <a:solidFill>
                  <a:prstClr val="black"/>
                </a:solidFill>
                <a:cs typeface="Times New Roman" pitchFamily="18" charset="0"/>
              </a:rPr>
              <a:t>1. Convocatoria pública.</a:t>
            </a:r>
          </a:p>
          <a:p>
            <a:pPr algn="just" defTabSz="914400"/>
            <a:r>
              <a:rPr lang="es-EC" sz="1600" dirty="0">
                <a:solidFill>
                  <a:prstClr val="black"/>
                </a:solidFill>
                <a:cs typeface="Times New Roman" pitchFamily="18" charset="0"/>
              </a:rPr>
              <a:t>2. Recepción de ofertas.</a:t>
            </a:r>
          </a:p>
          <a:p>
            <a:pPr algn="just" defTabSz="914400"/>
            <a:r>
              <a:rPr lang="es-EC" sz="1600" dirty="0">
                <a:solidFill>
                  <a:prstClr val="black"/>
                </a:solidFill>
                <a:cs typeface="Times New Roman" pitchFamily="18" charset="0"/>
              </a:rPr>
              <a:t>3. Apertura de ofertas.</a:t>
            </a:r>
          </a:p>
          <a:p>
            <a:pPr algn="just" defTabSz="914400"/>
            <a:r>
              <a:rPr lang="es-EC" sz="1600" dirty="0">
                <a:solidFill>
                  <a:prstClr val="black"/>
                </a:solidFill>
                <a:cs typeface="Times New Roman" pitchFamily="18" charset="0"/>
              </a:rPr>
              <a:t>4. Convalidación.</a:t>
            </a:r>
          </a:p>
          <a:p>
            <a:pPr algn="just" defTabSz="914400"/>
            <a:r>
              <a:rPr lang="es-EC" sz="1600" dirty="0">
                <a:solidFill>
                  <a:prstClr val="black"/>
                </a:solidFill>
                <a:cs typeface="Times New Roman" pitchFamily="18" charset="0"/>
              </a:rPr>
              <a:t>5. Evaluación de ofertas.</a:t>
            </a:r>
          </a:p>
          <a:p>
            <a:pPr algn="just" defTabSz="914400"/>
            <a:r>
              <a:rPr lang="es-EC" sz="1600" dirty="0">
                <a:solidFill>
                  <a:prstClr val="black"/>
                </a:solidFill>
                <a:cs typeface="Times New Roman" pitchFamily="18" charset="0"/>
              </a:rPr>
              <a:t>6. Notificación de resultados.</a:t>
            </a:r>
          </a:p>
          <a:p>
            <a:pPr algn="just" defTabSz="914400"/>
            <a:r>
              <a:rPr lang="es-EC" sz="1600" dirty="0">
                <a:solidFill>
                  <a:prstClr val="black"/>
                </a:solidFill>
                <a:cs typeface="Times New Roman" pitchFamily="18" charset="0"/>
              </a:rPr>
              <a:t>7. Suscripción de contratos.</a:t>
            </a:r>
          </a:p>
        </p:txBody>
      </p:sp>
      <p:sp>
        <p:nvSpPr>
          <p:cNvPr id="12"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50502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9760" y="641911"/>
            <a:ext cx="10319173" cy="584775"/>
          </a:xfrm>
          <a:prstGeom prst="rect">
            <a:avLst/>
          </a:prstGeom>
          <a:noFill/>
        </p:spPr>
        <p:txBody>
          <a:bodyPr wrap="square" rtlCol="0">
            <a:spAutoFit/>
          </a:bodyPr>
          <a:lstStyle/>
          <a:p>
            <a:r>
              <a:rPr lang="es-US" sz="3200" b="1" dirty="0">
                <a:solidFill>
                  <a:schemeClr val="accent1"/>
                </a:solidFill>
              </a:rPr>
              <a:t>PLAN CONTINGENTE DEL TRANSPORTE URBANO EN EL DMQ</a:t>
            </a:r>
            <a:endParaRPr lang="es-EC" sz="3200" b="1" dirty="0">
              <a:solidFill>
                <a:schemeClr val="accent1"/>
              </a:solidFill>
            </a:endParaRPr>
          </a:p>
        </p:txBody>
      </p:sp>
      <p:sp>
        <p:nvSpPr>
          <p:cNvPr id="3" name="CuadroTexto 2">
            <a:extLst>
              <a:ext uri="{FF2B5EF4-FFF2-40B4-BE49-F238E27FC236}">
                <a16:creationId xmlns:a16="http://schemas.microsoft.com/office/drawing/2014/main" xmlns="" id="{DB5DE9AA-AF6E-E36A-3C80-01B043F99B01}"/>
              </a:ext>
            </a:extLst>
          </p:cNvPr>
          <p:cNvSpPr txBox="1"/>
          <p:nvPr/>
        </p:nvSpPr>
        <p:spPr>
          <a:xfrm>
            <a:off x="1532098" y="1626461"/>
            <a:ext cx="8958470" cy="4524315"/>
          </a:xfrm>
          <a:prstGeom prst="rect">
            <a:avLst/>
          </a:prstGeom>
          <a:noFill/>
        </p:spPr>
        <p:txBody>
          <a:bodyPr wrap="square">
            <a:spAutoFit/>
          </a:bodyPr>
          <a:lstStyle/>
          <a:p>
            <a:pPr marL="342900" indent="-342900" algn="just">
              <a:buFont typeface="Arial" panose="020B0604020202020204" pitchFamily="34" charset="0"/>
              <a:buChar char="•"/>
            </a:pPr>
            <a:r>
              <a:rPr lang="es-US" sz="2400" dirty="0">
                <a:solidFill>
                  <a:schemeClr val="accent1">
                    <a:lumMod val="50000"/>
                  </a:schemeClr>
                </a:solidFill>
                <a:effectLst/>
                <a:latin typeface="+mj-lt"/>
                <a:ea typeface="Times New Roman" panose="02020603050405020304" pitchFamily="18" charset="0"/>
                <a:cs typeface="Arial" panose="020B0604020202020204" pitchFamily="34" charset="0"/>
              </a:rPr>
              <a:t>Régimen transitorio a través de la reforma a la ordenanza 017-2020</a:t>
            </a:r>
          </a:p>
          <a:p>
            <a:pPr algn="just"/>
            <a:endParaRPr lang="es-US" sz="2400" dirty="0">
              <a:solidFill>
                <a:schemeClr val="accent1">
                  <a:lumMod val="50000"/>
                </a:schemeClr>
              </a:solidFill>
              <a:effectLst/>
              <a:latin typeface="+mj-lt"/>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r>
              <a:rPr lang="es-US" sz="2400" dirty="0">
                <a:solidFill>
                  <a:schemeClr val="accent1">
                    <a:lumMod val="50000"/>
                  </a:schemeClr>
                </a:solidFill>
                <a:effectLst/>
                <a:latin typeface="+mj-lt"/>
                <a:ea typeface="Times New Roman" panose="02020603050405020304" pitchFamily="18" charset="0"/>
                <a:cs typeface="Arial" panose="020B0604020202020204" pitchFamily="34" charset="0"/>
              </a:rPr>
              <a:t>Mesas de trabajo participativas con las operadoras de transporte público del DMQ</a:t>
            </a:r>
          </a:p>
          <a:p>
            <a:pPr marL="342900" indent="-342900" algn="just">
              <a:buFont typeface="Arial" panose="020B0604020202020204" pitchFamily="34" charset="0"/>
              <a:buChar char="•"/>
            </a:pPr>
            <a:endParaRPr lang="es-US" sz="2400" dirty="0">
              <a:solidFill>
                <a:schemeClr val="accent1">
                  <a:lumMod val="50000"/>
                </a:schemeClr>
              </a:solidFill>
              <a:latin typeface="+mj-lt"/>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r>
              <a:rPr lang="es-US" sz="2400" dirty="0">
                <a:solidFill>
                  <a:schemeClr val="accent1">
                    <a:lumMod val="50000"/>
                  </a:schemeClr>
                </a:solidFill>
                <a:effectLst/>
                <a:latin typeface="+mj-lt"/>
                <a:ea typeface="Times New Roman" panose="02020603050405020304" pitchFamily="18" charset="0"/>
                <a:cs typeface="Arial" panose="020B0604020202020204" pitchFamily="34" charset="0"/>
              </a:rPr>
              <a:t>Operación con contratos vigentes (Generación de Actos Administrativos)</a:t>
            </a:r>
          </a:p>
          <a:p>
            <a:pPr marL="342900" indent="-342900" algn="just">
              <a:buFont typeface="Arial" panose="020B0604020202020204" pitchFamily="34" charset="0"/>
              <a:buChar char="•"/>
            </a:pPr>
            <a:endParaRPr lang="es-US" sz="2400" dirty="0">
              <a:solidFill>
                <a:schemeClr val="accent1">
                  <a:lumMod val="50000"/>
                </a:schemeClr>
              </a:solidFill>
              <a:latin typeface="+mj-lt"/>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r>
              <a:rPr lang="es-US" sz="2400" dirty="0">
                <a:solidFill>
                  <a:schemeClr val="accent1">
                    <a:lumMod val="50000"/>
                  </a:schemeClr>
                </a:solidFill>
                <a:latin typeface="+mj-lt"/>
                <a:ea typeface="Times New Roman" panose="02020603050405020304" pitchFamily="18" charset="0"/>
                <a:cs typeface="Arial" panose="020B0604020202020204" pitchFamily="34" charset="0"/>
              </a:rPr>
              <a:t>Inicio de operación en Noviembre de 2022</a:t>
            </a:r>
            <a:endParaRPr lang="es-US" sz="2400" dirty="0">
              <a:solidFill>
                <a:schemeClr val="accent1">
                  <a:lumMod val="50000"/>
                </a:schemeClr>
              </a:solidFill>
              <a:effectLst/>
              <a:latin typeface="+mj-lt"/>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endParaRPr lang="es-EC" sz="2400" dirty="0">
              <a:solidFill>
                <a:schemeClr val="accent1">
                  <a:lumMod val="50000"/>
                </a:schemeClr>
              </a:solidFill>
              <a:effectLst/>
              <a:latin typeface="+mj-lt"/>
              <a:ea typeface="Times New Roman" panose="02020603050405020304" pitchFamily="18" charset="0"/>
              <a:cs typeface="Arial" panose="020B0604020202020204" pitchFamily="34" charset="0"/>
            </a:endParaRPr>
          </a:p>
          <a:p>
            <a:pPr algn="just"/>
            <a:endParaRPr lang="es-EC" sz="2400" dirty="0">
              <a:solidFill>
                <a:schemeClr val="accent1">
                  <a:lumMod val="50000"/>
                </a:schemeClr>
              </a:solidFill>
              <a:effectLst/>
              <a:latin typeface="+mj-lt"/>
              <a:ea typeface="Calibri" panose="020F0502020204030204" pitchFamily="34" charset="0"/>
              <a:cs typeface="Arial" panose="020B0604020202020204" pitchFamily="34" charset="0"/>
            </a:endParaRPr>
          </a:p>
          <a:p>
            <a:pPr algn="just"/>
            <a:endParaRPr lang="es-EC" sz="2400" dirty="0">
              <a:solidFill>
                <a:schemeClr val="accent1">
                  <a:lumMod val="50000"/>
                </a:schemeClr>
              </a:solidFill>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543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038608" y="2831493"/>
            <a:ext cx="635787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b="1" dirty="0" smtClean="0">
                <a:solidFill>
                  <a:prstClr val="white"/>
                </a:solidFill>
                <a:latin typeface="+mn-lt"/>
                <a:cs typeface="Times New Roman" pitchFamily="18" charset="0"/>
              </a:rPr>
              <a:t>GRACIAS!</a:t>
            </a:r>
            <a:endParaRPr lang="es-EC" sz="1800" b="1"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956919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31065" y="2427233"/>
            <a:ext cx="4572000" cy="2062103"/>
          </a:xfrm>
          <a:prstGeom prst="rect">
            <a:avLst/>
          </a:prstGeom>
        </p:spPr>
        <p:txBody>
          <a:bodyPr>
            <a:spAutoFit/>
          </a:bodyPr>
          <a:lstStyle/>
          <a:p>
            <a:pPr algn="just" defTabSz="914400"/>
            <a:r>
              <a:rPr lang="es-EC" sz="1600" b="1" dirty="0">
                <a:solidFill>
                  <a:prstClr val="black"/>
                </a:solidFill>
                <a:cs typeface="Times New Roman" pitchFamily="18" charset="0"/>
              </a:rPr>
              <a:t>Artículo 2550.- De la recepción de ofertas. – </a:t>
            </a:r>
            <a:r>
              <a:rPr lang="es-EC" sz="1600" dirty="0">
                <a:solidFill>
                  <a:prstClr val="black"/>
                </a:solidFill>
                <a:cs typeface="Times New Roman" pitchFamily="18" charset="0"/>
              </a:rPr>
              <a:t>Las ofertas podrán ser presentadas por todos los interesados, públicos o privados, nacionales o extranjeros, que cumplieren las condiciones establecidas para el efecto en el formato establecido por el Administrador del Sistema, dentro del periodo habilitado en la convocatoria y adjuntando toda la documentación de respaldo.</a:t>
            </a:r>
          </a:p>
        </p:txBody>
      </p:sp>
      <p:sp>
        <p:nvSpPr>
          <p:cNvPr id="7" name="6 Rectángulo"/>
          <p:cNvSpPr/>
          <p:nvPr/>
        </p:nvSpPr>
        <p:spPr>
          <a:xfrm>
            <a:off x="6473463" y="2427233"/>
            <a:ext cx="4427900" cy="2554545"/>
          </a:xfrm>
          <a:prstGeom prst="rect">
            <a:avLst/>
          </a:prstGeom>
        </p:spPr>
        <p:txBody>
          <a:bodyPr wrap="square">
            <a:spAutoFit/>
          </a:bodyPr>
          <a:lstStyle/>
          <a:p>
            <a:pPr algn="just" defTabSz="914400"/>
            <a:r>
              <a:rPr lang="es-EC" sz="1600" b="1" dirty="0">
                <a:solidFill>
                  <a:prstClr val="black"/>
                </a:solidFill>
                <a:cs typeface="Times New Roman" pitchFamily="18" charset="0"/>
              </a:rPr>
              <a:t>Art. 2550. - De la recepción de ofertas. - </a:t>
            </a:r>
            <a:r>
              <a:rPr lang="es-EC" sz="1600" dirty="0">
                <a:solidFill>
                  <a:prstClr val="black"/>
                </a:solidFill>
                <a:cs typeface="Times New Roman" pitchFamily="18" charset="0"/>
              </a:rPr>
              <a:t>Las ofertas podrán ser presentadas por todos los interesados, públicos o privados, nacionales o extranjeros, </a:t>
            </a:r>
            <a:r>
              <a:rPr lang="es-EC" sz="1600" b="1" dirty="0">
                <a:solidFill>
                  <a:prstClr val="black"/>
                </a:solidFill>
                <a:cs typeface="Times New Roman" pitchFamily="18" charset="0"/>
              </a:rPr>
              <a:t>en el lugar y hora determinada para el efecto de conformidad al formato y condiciones establecidas por el Administrador </a:t>
            </a:r>
            <a:r>
              <a:rPr lang="es-EC" sz="1600" dirty="0">
                <a:solidFill>
                  <a:prstClr val="black"/>
                </a:solidFill>
                <a:cs typeface="Times New Roman" pitchFamily="18" charset="0"/>
              </a:rPr>
              <a:t>del Sistema, dentro del periodo habilitado en la convocatoria y </a:t>
            </a:r>
            <a:r>
              <a:rPr lang="es-EC" sz="1600" b="1" dirty="0">
                <a:solidFill>
                  <a:prstClr val="black"/>
                </a:solidFill>
                <a:cs typeface="Times New Roman" pitchFamily="18" charset="0"/>
              </a:rPr>
              <a:t>adjuntando toda la documentación solicitada en la convocatoria pública, con los respaldos respectivos</a:t>
            </a:r>
            <a:r>
              <a:rPr lang="es-EC" sz="1600" dirty="0">
                <a:solidFill>
                  <a:prstClr val="black"/>
                </a:solidFill>
                <a:cs typeface="Times New Roman" pitchFamily="18" charset="0"/>
              </a:rPr>
              <a:t>.</a:t>
            </a:r>
            <a:r>
              <a:rPr lang="es-EC" sz="1600" dirty="0">
                <a:solidFill>
                  <a:prstClr val="black"/>
                </a:solidFill>
              </a:rPr>
              <a:t> </a:t>
            </a:r>
          </a:p>
        </p:txBody>
      </p:sp>
      <p:sp>
        <p:nvSpPr>
          <p:cNvPr id="6" name="Título 1"/>
          <p:cNvSpPr txBox="1">
            <a:spLocks/>
          </p:cNvSpPr>
          <p:nvPr/>
        </p:nvSpPr>
        <p:spPr>
          <a:xfrm>
            <a:off x="5834130" y="16855"/>
            <a:ext cx="5067233"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2414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378321" y="2614518"/>
            <a:ext cx="4187162" cy="2062103"/>
          </a:xfrm>
          <a:prstGeom prst="rect">
            <a:avLst/>
          </a:prstGeom>
        </p:spPr>
        <p:txBody>
          <a:bodyPr wrap="square">
            <a:spAutoFit/>
          </a:bodyPr>
          <a:lstStyle/>
          <a:p>
            <a:pPr algn="just" defTabSz="914400"/>
            <a:r>
              <a:rPr lang="es-EC" sz="1600" b="1" dirty="0">
                <a:solidFill>
                  <a:prstClr val="black"/>
                </a:solidFill>
                <a:cs typeface="Times New Roman" pitchFamily="18" charset="0"/>
              </a:rPr>
              <a:t>Art. 2551.- Apertura de ofertas. - </a:t>
            </a:r>
            <a:r>
              <a:rPr lang="es-EC" sz="1600" dirty="0">
                <a:solidFill>
                  <a:prstClr val="black"/>
                </a:solidFill>
                <a:cs typeface="Times New Roman" pitchFamily="18" charset="0"/>
              </a:rPr>
              <a:t>La Comisión Técnica designada para el efecto, </a:t>
            </a:r>
            <a:r>
              <a:rPr lang="es-EC" sz="1600" b="1" dirty="0">
                <a:solidFill>
                  <a:prstClr val="black"/>
                </a:solidFill>
                <a:cs typeface="Times New Roman" pitchFamily="18" charset="0"/>
              </a:rPr>
              <a:t>en acto público ya sea de manera física y/o virtual, realizará la apertura las ofertas que han sido recibidas hasta la fecha y hora establecida en la convocatoria, dejando constancia del contenido íntegro de la documentación recibida. </a:t>
            </a:r>
          </a:p>
        </p:txBody>
      </p:sp>
      <p:sp>
        <p:nvSpPr>
          <p:cNvPr id="10" name="CuadroTexto 9"/>
          <p:cNvSpPr txBox="1"/>
          <p:nvPr/>
        </p:nvSpPr>
        <p:spPr>
          <a:xfrm>
            <a:off x="757238" y="2480217"/>
            <a:ext cx="4506431" cy="2554545"/>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2551.- Apertura de ofertas.-</a:t>
            </a:r>
            <a:r>
              <a:rPr lang="es-EC" sz="1600" dirty="0">
                <a:solidFill>
                  <a:prstClr val="black"/>
                </a:solidFill>
                <a:cs typeface="Times New Roman" panose="02020603050405020304" pitchFamily="18" charset="0"/>
              </a:rPr>
              <a:t> El Administrador del Sistema conformará una Comisión Técnica que procederá a </a:t>
            </a:r>
            <a:r>
              <a:rPr lang="es-EC" sz="1600" dirty="0" err="1">
                <a:solidFill>
                  <a:prstClr val="black"/>
                </a:solidFill>
                <a:cs typeface="Times New Roman" panose="02020603050405020304" pitchFamily="18" charset="0"/>
              </a:rPr>
              <a:t>aperturar</a:t>
            </a:r>
            <a:r>
              <a:rPr lang="es-EC" sz="1600" dirty="0">
                <a:solidFill>
                  <a:prstClr val="black"/>
                </a:solidFill>
                <a:cs typeface="Times New Roman" panose="02020603050405020304" pitchFamily="18" charset="0"/>
              </a:rPr>
              <a:t> las ofertas recibidas en acto público, de manera física o virtual, conforme resultare procedente y siempre garantizando la adecuada difusión. Todas las ofertas que cumplieren las condiciones requeridas deberán ser publicadas en el portal institucional del Municipio del Distrito Metropolitano de Quito y en al menos uno de los medios de comunicación social.</a:t>
            </a:r>
          </a:p>
        </p:txBody>
      </p:sp>
      <p:sp>
        <p:nvSpPr>
          <p:cNvPr id="6" name="Título 1"/>
          <p:cNvSpPr txBox="1">
            <a:spLocks/>
          </p:cNvSpPr>
          <p:nvPr/>
        </p:nvSpPr>
        <p:spPr>
          <a:xfrm>
            <a:off x="5834130" y="16855"/>
            <a:ext cx="5152958"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93401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806028" y="2650153"/>
            <a:ext cx="4187162" cy="1569660"/>
          </a:xfrm>
          <a:prstGeom prst="rect">
            <a:avLst/>
          </a:prstGeom>
        </p:spPr>
        <p:txBody>
          <a:bodyPr wrap="square">
            <a:spAutoFit/>
          </a:bodyPr>
          <a:lstStyle/>
          <a:p>
            <a:pPr algn="just" defTabSz="914400"/>
            <a:r>
              <a:rPr lang="es-EC" sz="1600" b="1" dirty="0">
                <a:solidFill>
                  <a:prstClr val="black"/>
                </a:solidFill>
                <a:cs typeface="Times New Roman" pitchFamily="18" charset="0"/>
              </a:rPr>
              <a:t>Art. 2554.- Resultados del Concurso Público.- </a:t>
            </a:r>
            <a:r>
              <a:rPr lang="es-EC" sz="1600" dirty="0">
                <a:solidFill>
                  <a:prstClr val="black"/>
                </a:solidFill>
                <a:cs typeface="Times New Roman" pitchFamily="18" charset="0"/>
              </a:rPr>
              <a:t>El Administrador del Sistema </a:t>
            </a:r>
            <a:r>
              <a:rPr lang="es-EC" sz="1600" b="1" dirty="0">
                <a:solidFill>
                  <a:prstClr val="black"/>
                </a:solidFill>
                <a:cs typeface="Times New Roman" pitchFamily="18" charset="0"/>
              </a:rPr>
              <a:t>procederá a publicar en su página institucional, los resultados de la calificación del concurso público con todos los respaldos del proceso.; y notificará los resultados de este a cada uno de los oferentes</a:t>
            </a:r>
            <a:r>
              <a:rPr lang="es-EC" sz="1600" dirty="0">
                <a:solidFill>
                  <a:prstClr val="black"/>
                </a:solidFill>
                <a:cs typeface="Times New Roman" pitchFamily="18" charset="0"/>
              </a:rPr>
              <a:t>. </a:t>
            </a:r>
          </a:p>
        </p:txBody>
      </p:sp>
      <p:sp>
        <p:nvSpPr>
          <p:cNvPr id="10" name="CuadroTexto 9"/>
          <p:cNvSpPr txBox="1"/>
          <p:nvPr/>
        </p:nvSpPr>
        <p:spPr>
          <a:xfrm>
            <a:off x="789162" y="2896374"/>
            <a:ext cx="4458085" cy="1077218"/>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2554.- Notificación de resultados.- </a:t>
            </a:r>
            <a:r>
              <a:rPr lang="es-EC" sz="1600" dirty="0">
                <a:solidFill>
                  <a:prstClr val="black"/>
                </a:solidFill>
                <a:cs typeface="Times New Roman" panose="02020603050405020304" pitchFamily="18" charset="0"/>
              </a:rPr>
              <a:t>El Administrador del Sistema procederá a notificar los</a:t>
            </a:r>
          </a:p>
          <a:p>
            <a:pPr algn="just" defTabSz="914400"/>
            <a:r>
              <a:rPr lang="es-EC" sz="1600" dirty="0">
                <a:solidFill>
                  <a:prstClr val="black"/>
                </a:solidFill>
                <a:cs typeface="Times New Roman" panose="02020603050405020304" pitchFamily="18" charset="0"/>
              </a:rPr>
              <a:t>resultados del concurso a cada uno de los oferentes a través del acto administrativo correspondiente.</a:t>
            </a:r>
          </a:p>
        </p:txBody>
      </p:sp>
      <p:sp>
        <p:nvSpPr>
          <p:cNvPr id="7" name="Título 1"/>
          <p:cNvSpPr txBox="1">
            <a:spLocks/>
          </p:cNvSpPr>
          <p:nvPr/>
        </p:nvSpPr>
        <p:spPr>
          <a:xfrm>
            <a:off x="5834130" y="16855"/>
            <a:ext cx="5159060"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8"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26474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803929" y="2335382"/>
            <a:ext cx="4187162" cy="3785652"/>
          </a:xfrm>
          <a:prstGeom prst="rect">
            <a:avLst/>
          </a:prstGeom>
        </p:spPr>
        <p:txBody>
          <a:bodyPr wrap="square">
            <a:spAutoFit/>
          </a:bodyPr>
          <a:lstStyle/>
          <a:p>
            <a:r>
              <a:rPr lang="es-EC" sz="1600" b="1" dirty="0" smtClean="0">
                <a:solidFill>
                  <a:prstClr val="black"/>
                </a:solidFill>
                <a:cs typeface="Times New Roman" pitchFamily="18" charset="0"/>
              </a:rPr>
              <a:t>Art. 2556.- Reestructuración y creación de nuevas rutas.- </a:t>
            </a:r>
            <a:r>
              <a:rPr lang="es-EC" sz="1600" dirty="0" smtClean="0">
                <a:solidFill>
                  <a:prstClr val="black"/>
                </a:solidFill>
                <a:cs typeface="Times New Roman" pitchFamily="18" charset="0"/>
              </a:rPr>
              <a:t>El Administrador del Sistema en coordinación con sus órganos dependientes y adscritos </a:t>
            </a:r>
            <a:r>
              <a:rPr lang="es-EC" sz="1600" b="1" dirty="0" smtClean="0">
                <a:solidFill>
                  <a:prstClr val="black"/>
                </a:solidFill>
                <a:cs typeface="Times New Roman" pitchFamily="18" charset="0"/>
              </a:rPr>
              <a:t>será el encargado de actualizar el Plan de Reestructuración de Rutas, </a:t>
            </a:r>
            <a:r>
              <a:rPr lang="es-ES" sz="1600" b="1" dirty="0"/>
              <a:t>para lo cual deberá contar con los respectivos informes técnicos, financieros y </a:t>
            </a:r>
            <a:r>
              <a:rPr lang="es-ES" sz="1600" b="1" dirty="0" smtClean="0"/>
              <a:t>legales </a:t>
            </a:r>
            <a:r>
              <a:rPr lang="es-ES" sz="1600" b="1" dirty="0"/>
              <a:t>que justifiquen la necesidad de cubrir una nueva demanda de transporte </a:t>
            </a:r>
            <a:r>
              <a:rPr lang="es-ES" sz="1600" b="1" dirty="0" smtClean="0"/>
              <a:t>público</a:t>
            </a:r>
            <a:r>
              <a:rPr lang="es-ES" sz="1600" b="1" dirty="0"/>
              <a:t>, lo que deberá ser informado al Alcalde del Distrito Metropolitano de </a:t>
            </a:r>
            <a:r>
              <a:rPr lang="es-ES" sz="1600" b="1" dirty="0" smtClean="0"/>
              <a:t>Quito </a:t>
            </a:r>
            <a:r>
              <a:rPr lang="es-ES" sz="1600" b="1" dirty="0"/>
              <a:t>y al Concejo Metropolitano.</a:t>
            </a:r>
            <a:endParaRPr lang="es-EC" sz="1600" b="1" dirty="0"/>
          </a:p>
          <a:p>
            <a:r>
              <a:rPr lang="es-ES" sz="1600" b="1" dirty="0"/>
              <a:t>Para el efecto, el procedimiento de asignación será el de concurso público, </a:t>
            </a:r>
            <a:r>
              <a:rPr lang="es-ES" sz="1600" b="1" dirty="0" smtClean="0"/>
              <a:t>conforme </a:t>
            </a:r>
            <a:r>
              <a:rPr lang="es-ES" sz="1600" b="1" dirty="0"/>
              <a:t>el procedimiento establecido en los artículos anteriores.</a:t>
            </a:r>
            <a:r>
              <a:rPr lang="es-EC" sz="1600" b="1" dirty="0" smtClean="0">
                <a:solidFill>
                  <a:prstClr val="black"/>
                </a:solidFill>
                <a:cs typeface="Times New Roman" pitchFamily="18" charset="0"/>
              </a:rPr>
              <a:t>.</a:t>
            </a:r>
            <a:endParaRPr lang="es-EC" sz="1600" b="1" dirty="0">
              <a:solidFill>
                <a:prstClr val="black"/>
              </a:solidFill>
              <a:cs typeface="Times New Roman" pitchFamily="18" charset="0"/>
            </a:endParaRPr>
          </a:p>
        </p:txBody>
      </p:sp>
      <p:sp>
        <p:nvSpPr>
          <p:cNvPr id="10" name="CuadroTexto 9"/>
          <p:cNvSpPr txBox="1"/>
          <p:nvPr/>
        </p:nvSpPr>
        <p:spPr>
          <a:xfrm>
            <a:off x="737160" y="2317835"/>
            <a:ext cx="4458085" cy="2554545"/>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2556.- Creación de nuevas rutas.- </a:t>
            </a:r>
            <a:r>
              <a:rPr lang="es-EC" sz="1600" dirty="0">
                <a:solidFill>
                  <a:prstClr val="black"/>
                </a:solidFill>
                <a:cs typeface="Times New Roman" panose="02020603050405020304" pitchFamily="18" charset="0"/>
              </a:rPr>
              <a:t>Luego de haberse realizado la asignación de rutas correspondiente al Plan de Reestructuración de Rutas, el Administrador del Sistema, previa autorización del Alcalde del Distrito Metropolitano de Quito, podrá determinar la creación de nuevas rutas, exclusivamente cuando se comprobare, a través de los respectivos informes técnicos debidamente justificados, la necesidad de cubrir una nueva demanda de transporte público.</a:t>
            </a:r>
          </a:p>
        </p:txBody>
      </p:sp>
      <p:sp>
        <p:nvSpPr>
          <p:cNvPr id="6" name="Título 1"/>
          <p:cNvSpPr txBox="1">
            <a:spLocks/>
          </p:cNvSpPr>
          <p:nvPr/>
        </p:nvSpPr>
        <p:spPr>
          <a:xfrm>
            <a:off x="5834130" y="16855"/>
            <a:ext cx="5156961"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7"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02524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487885" y="2523093"/>
            <a:ext cx="4139789" cy="830997"/>
          </a:xfrm>
          <a:prstGeom prst="rect">
            <a:avLst/>
          </a:prstGeom>
        </p:spPr>
        <p:txBody>
          <a:bodyPr wrap="square">
            <a:spAutoFit/>
          </a:bodyPr>
          <a:lstStyle/>
          <a:p>
            <a:pPr algn="just" defTabSz="914400"/>
            <a:r>
              <a:rPr lang="es-EC" sz="1600" b="1" dirty="0" smtClean="0">
                <a:solidFill>
                  <a:prstClr val="black"/>
                </a:solidFill>
                <a:cs typeface="Times New Roman" panose="02020603050405020304" pitchFamily="18" charset="0"/>
              </a:rPr>
              <a:t>Artículo 2560.- (…)</a:t>
            </a:r>
          </a:p>
          <a:p>
            <a:pPr lvl="0"/>
            <a:r>
              <a:rPr lang="es-ES" sz="1600" b="1" i="1" dirty="0" smtClean="0"/>
              <a:t>1. Administrador </a:t>
            </a:r>
            <a:r>
              <a:rPr lang="es-ES" sz="1600" b="1" i="1" dirty="0"/>
              <a:t>del Sistema o Autoridad Única.</a:t>
            </a:r>
            <a:endParaRPr lang="es-EC" sz="1600" b="1" dirty="0"/>
          </a:p>
        </p:txBody>
      </p:sp>
      <p:sp>
        <p:nvSpPr>
          <p:cNvPr id="10" name="CuadroTexto 9"/>
          <p:cNvSpPr txBox="1"/>
          <p:nvPr/>
        </p:nvSpPr>
        <p:spPr>
          <a:xfrm>
            <a:off x="688022" y="2276873"/>
            <a:ext cx="4458085" cy="1323439"/>
          </a:xfrm>
          <a:prstGeom prst="rect">
            <a:avLst/>
          </a:prstGeom>
          <a:noFill/>
        </p:spPr>
        <p:txBody>
          <a:bodyPr wrap="square" rtlCol="0">
            <a:spAutoFit/>
          </a:bodyPr>
          <a:lstStyle/>
          <a:p>
            <a:r>
              <a:rPr lang="es-EC" sz="1600" b="1" dirty="0">
                <a:solidFill>
                  <a:prstClr val="black"/>
                </a:solidFill>
                <a:cs typeface="Times New Roman" panose="02020603050405020304" pitchFamily="18" charset="0"/>
              </a:rPr>
              <a:t>Artículo </a:t>
            </a:r>
            <a:r>
              <a:rPr lang="es-EC" sz="1600" b="1" dirty="0" smtClean="0">
                <a:solidFill>
                  <a:prstClr val="black"/>
                </a:solidFill>
                <a:cs typeface="Times New Roman" panose="02020603050405020304" pitchFamily="18" charset="0"/>
              </a:rPr>
              <a:t>2560.- </a:t>
            </a:r>
            <a:r>
              <a:rPr lang="es-ES" sz="1600" dirty="0"/>
              <a:t>Art. 2560. - </a:t>
            </a:r>
            <a:r>
              <a:rPr lang="es-ES" sz="1600" b="1" dirty="0"/>
              <a:t>Elementos y sujetos de la integración. - </a:t>
            </a:r>
            <a:r>
              <a:rPr lang="es-ES" sz="1600" dirty="0"/>
              <a:t>En el marco de esta integración intervendrán los siguientes sujetos y elementos:</a:t>
            </a:r>
            <a:endParaRPr lang="es-EC" sz="1600" dirty="0"/>
          </a:p>
          <a:p>
            <a:r>
              <a:rPr lang="es-ES" sz="1600" dirty="0"/>
              <a:t/>
            </a:r>
            <a:br>
              <a:rPr lang="es-ES" sz="1600" dirty="0"/>
            </a:br>
            <a:r>
              <a:rPr lang="es-ES" sz="1600" dirty="0"/>
              <a:t>1. Administrador del Sistema</a:t>
            </a:r>
            <a:r>
              <a:rPr lang="es-ES" sz="1600" dirty="0" smtClean="0"/>
              <a:t>. (…)</a:t>
            </a:r>
            <a:endParaRPr lang="es-EC" sz="1600" dirty="0"/>
          </a:p>
        </p:txBody>
      </p:sp>
      <p:sp>
        <p:nvSpPr>
          <p:cNvPr id="6" name="Título 1"/>
          <p:cNvSpPr txBox="1">
            <a:spLocks/>
          </p:cNvSpPr>
          <p:nvPr/>
        </p:nvSpPr>
        <p:spPr>
          <a:xfrm>
            <a:off x="5834130" y="16855"/>
            <a:ext cx="511009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6513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6919484" y="2153762"/>
            <a:ext cx="4187162" cy="3293209"/>
          </a:xfrm>
          <a:prstGeom prst="rect">
            <a:avLst/>
          </a:prstGeom>
        </p:spPr>
        <p:txBody>
          <a:bodyPr wrap="square">
            <a:spAutoFit/>
          </a:bodyPr>
          <a:lstStyle/>
          <a:p>
            <a:pPr algn="just" defTabSz="914400"/>
            <a:r>
              <a:rPr lang="es-EC" sz="1600" b="1" dirty="0" smtClean="0">
                <a:solidFill>
                  <a:prstClr val="black"/>
                </a:solidFill>
                <a:cs typeface="Times New Roman" panose="02020603050405020304" pitchFamily="18" charset="0"/>
              </a:rPr>
              <a:t>Artículo 2561.- Del diseño, planificación e implementación de la integración. -</a:t>
            </a:r>
          </a:p>
          <a:p>
            <a:pPr algn="just" defTabSz="914400"/>
            <a:r>
              <a:rPr lang="es-EC" sz="1600" dirty="0" smtClean="0">
                <a:solidFill>
                  <a:prstClr val="black"/>
                </a:solidFill>
                <a:cs typeface="Times New Roman" panose="02020603050405020304" pitchFamily="18" charset="0"/>
              </a:rPr>
              <a:t>(…)</a:t>
            </a:r>
          </a:p>
          <a:p>
            <a:pPr algn="just" defTabSz="914400"/>
            <a:r>
              <a:rPr lang="es-EC" sz="1600" dirty="0" smtClean="0">
                <a:solidFill>
                  <a:prstClr val="black"/>
                </a:solidFill>
                <a:cs typeface="Times New Roman" panose="02020603050405020304" pitchFamily="18" charset="0"/>
              </a:rPr>
              <a:t>El Administrador del Sistema diseñará estrategias que vayan acorde al desarrollo del transporte público y al acceso a servicios integrados, para su ejecución obligatoria en cada uno de los subsistemas y en el Manual de Indicadores de servicio de transporte público, debiendo considerar como tales la implementación de adaptaciones inclusivas para la accesibilidad para personas con discapacidad permanente o temporal</a:t>
            </a:r>
            <a:endParaRPr lang="es-EC" sz="1600" dirty="0">
              <a:solidFill>
                <a:prstClr val="black"/>
              </a:solidFill>
              <a:cs typeface="Times New Roman" panose="02020603050405020304" pitchFamily="18" charset="0"/>
            </a:endParaRPr>
          </a:p>
        </p:txBody>
      </p:sp>
      <p:sp>
        <p:nvSpPr>
          <p:cNvPr id="10" name="CuadroTexto 9"/>
          <p:cNvSpPr txBox="1"/>
          <p:nvPr/>
        </p:nvSpPr>
        <p:spPr>
          <a:xfrm>
            <a:off x="688022" y="2276873"/>
            <a:ext cx="4458085" cy="3046988"/>
          </a:xfrm>
          <a:prstGeom prst="rect">
            <a:avLst/>
          </a:prstGeom>
          <a:noFill/>
        </p:spPr>
        <p:txBody>
          <a:bodyPr wrap="square" rtlCol="0">
            <a:spAutoFit/>
          </a:bodyPr>
          <a:lstStyle/>
          <a:p>
            <a:pPr algn="just" defTabSz="914400"/>
            <a:r>
              <a:rPr lang="es-EC" sz="1600" b="1" dirty="0">
                <a:solidFill>
                  <a:prstClr val="black"/>
                </a:solidFill>
                <a:cs typeface="Times New Roman" panose="02020603050405020304" pitchFamily="18" charset="0"/>
              </a:rPr>
              <a:t>Artículo 2561.- Del diseño, planificación e implementación de la integración. -</a:t>
            </a:r>
          </a:p>
          <a:p>
            <a:pPr algn="just" defTabSz="914400"/>
            <a:r>
              <a:rPr lang="es-EC" sz="1600" dirty="0">
                <a:solidFill>
                  <a:prstClr val="black"/>
                </a:solidFill>
                <a:cs typeface="Times New Roman" panose="02020603050405020304" pitchFamily="18" charset="0"/>
              </a:rPr>
              <a:t>(…)</a:t>
            </a:r>
          </a:p>
          <a:p>
            <a:pPr algn="just" defTabSz="914400"/>
            <a:r>
              <a:rPr lang="es-EC" sz="1600" dirty="0">
                <a:solidFill>
                  <a:prstClr val="black"/>
                </a:solidFill>
                <a:cs typeface="Times New Roman" panose="02020603050405020304" pitchFamily="18" charset="0"/>
              </a:rPr>
              <a:t>El Administrador del Sistema diseñará estrategias permanentes con el fin de erradicar prácticas y hechos que limiten la oportunidad de acceder a los servicios integrados, para su ejecución obligatoria en cada uno de los subsistemas y en el Manual de Indicadores de servicio de transporte público considerará como tales la implementación de adaptaciones inclusivas para la accesibilidad para personas con discapacidad permanente o temporal.</a:t>
            </a:r>
          </a:p>
        </p:txBody>
      </p:sp>
      <p:sp>
        <p:nvSpPr>
          <p:cNvPr id="6" name="Título 1"/>
          <p:cNvSpPr txBox="1">
            <a:spLocks/>
          </p:cNvSpPr>
          <p:nvPr/>
        </p:nvSpPr>
        <p:spPr>
          <a:xfrm>
            <a:off x="5834130" y="16855"/>
            <a:ext cx="5110095" cy="1412776"/>
          </a:xfrm>
          <a:prstGeom prst="rect">
            <a:avLst/>
          </a:prstGeom>
          <a:solidFill>
            <a:schemeClr val="tx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1800" b="1" dirty="0" smtClean="0">
                <a:solidFill>
                  <a:prstClr val="white"/>
                </a:solidFill>
                <a:latin typeface="Times New Roman" pitchFamily="18" charset="0"/>
                <a:cs typeface="Times New Roman" pitchFamily="18" charset="0"/>
              </a:rPr>
              <a:t>PROPUESTA </a:t>
            </a:r>
            <a:r>
              <a:rPr lang="es-EC" sz="1800" b="1" dirty="0">
                <a:solidFill>
                  <a:prstClr val="white"/>
                </a:solidFill>
                <a:latin typeface="Times New Roman" pitchFamily="18" charset="0"/>
                <a:cs typeface="Times New Roman" pitchFamily="18" charset="0"/>
              </a:rPr>
              <a:t>DE </a:t>
            </a:r>
            <a:r>
              <a:rPr lang="es-EC" sz="1800" b="1" dirty="0" smtClean="0">
                <a:solidFill>
                  <a:prstClr val="white"/>
                </a:solidFill>
                <a:latin typeface="Times New Roman" pitchFamily="18" charset="0"/>
                <a:cs typeface="Times New Roman" pitchFamily="18" charset="0"/>
              </a:rPr>
              <a:t>REFORMA</a:t>
            </a:r>
            <a:endParaRPr lang="es-EC" sz="1800" b="1" dirty="0">
              <a:solidFill>
                <a:prstClr val="white"/>
              </a:solidFill>
              <a:latin typeface="Times New Roman" pitchFamily="18" charset="0"/>
              <a:cs typeface="Times New Roman" pitchFamily="18" charset="0"/>
            </a:endParaRPr>
          </a:p>
        </p:txBody>
      </p:sp>
      <p:sp>
        <p:nvSpPr>
          <p:cNvPr id="9" name="Título 1"/>
          <p:cNvSpPr txBox="1">
            <a:spLocks/>
          </p:cNvSpPr>
          <p:nvPr/>
        </p:nvSpPr>
        <p:spPr>
          <a:xfrm>
            <a:off x="0" y="16855"/>
            <a:ext cx="5834130" cy="1400302"/>
          </a:xfrm>
          <a:prstGeom prst="rect">
            <a:avLst/>
          </a:prstGeom>
          <a:solidFill>
            <a:schemeClr val="tx2">
              <a:lumMod val="40000"/>
              <a:lumOff val="60000"/>
            </a:schemeClr>
          </a:solidFill>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C" sz="3200" b="1" dirty="0">
                <a:solidFill>
                  <a:prstClr val="white"/>
                </a:solidFill>
                <a:latin typeface="Times New Roman" pitchFamily="18" charset="0"/>
                <a:cs typeface="Times New Roman" pitchFamily="18" charset="0"/>
              </a:rPr>
              <a:t/>
            </a:r>
            <a:br>
              <a:rPr lang="es-EC" sz="3200" b="1" dirty="0">
                <a:solidFill>
                  <a:prstClr val="white"/>
                </a:solidFill>
                <a:latin typeface="Times New Roman" pitchFamily="18" charset="0"/>
                <a:cs typeface="Times New Roman" pitchFamily="18" charset="0"/>
              </a:rPr>
            </a:br>
            <a:r>
              <a:rPr lang="pt-BR" sz="4000" b="1" dirty="0">
                <a:solidFill>
                  <a:schemeClr val="accent2">
                    <a:lumMod val="50000"/>
                  </a:schemeClr>
                </a:solidFill>
                <a:latin typeface="Times New Roman" pitchFamily="18" charset="0"/>
                <a:cs typeface="Times New Roman" pitchFamily="18" charset="0"/>
              </a:rPr>
              <a:t>CÓDIGO MUNICIPAL PARA </a:t>
            </a:r>
            <a:r>
              <a:rPr lang="pt-BR" sz="4000" b="1" dirty="0" smtClean="0">
                <a:solidFill>
                  <a:schemeClr val="accent2">
                    <a:lumMod val="50000"/>
                  </a:schemeClr>
                </a:solidFill>
                <a:latin typeface="Times New Roman" pitchFamily="18" charset="0"/>
                <a:cs typeface="Times New Roman" pitchFamily="18" charset="0"/>
              </a:rPr>
              <a:t>EL DISTRITO METROPOLITANO DE QUITO</a:t>
            </a:r>
            <a:endParaRPr lang="es-EC" sz="4000" b="1" dirty="0" smtClean="0">
              <a:solidFill>
                <a:schemeClr val="accent2">
                  <a:lumMod val="50000"/>
                </a:schemeClr>
              </a:solidFill>
              <a:latin typeface="Times New Roman" pitchFamily="18" charset="0"/>
              <a:cs typeface="Times New Roman" pitchFamily="18" charset="0"/>
            </a:endParaRPr>
          </a:p>
          <a:p>
            <a:pPr algn="ctr"/>
            <a:endParaRPr lang="es-EC" sz="4000" b="1" dirty="0" smtClean="0">
              <a:solidFill>
                <a:schemeClr val="accent2">
                  <a:lumMod val="50000"/>
                </a:schemeClr>
              </a:solidFill>
              <a:latin typeface="Times New Roman" pitchFamily="18" charset="0"/>
              <a:cs typeface="Times New Roman" pitchFamily="18" charset="0"/>
            </a:endParaRPr>
          </a:p>
          <a:p>
            <a:pPr algn="ctr"/>
            <a:r>
              <a:rPr lang="es-EC" sz="4000" b="1" dirty="0" smtClean="0">
                <a:solidFill>
                  <a:schemeClr val="accent2">
                    <a:lumMod val="50000"/>
                  </a:schemeClr>
                </a:solidFill>
                <a:latin typeface="Times New Roman" pitchFamily="18" charset="0"/>
                <a:cs typeface="Times New Roman" pitchFamily="18" charset="0"/>
              </a:rPr>
              <a:t>LIBRO IV.2 </a:t>
            </a:r>
            <a:r>
              <a:rPr lang="es-EC" sz="4000" dirty="0" smtClean="0">
                <a:solidFill>
                  <a:schemeClr val="accent2">
                    <a:lumMod val="50000"/>
                  </a:schemeClr>
                </a:solidFill>
                <a:latin typeface="Times New Roman" pitchFamily="18" charset="0"/>
                <a:cs typeface="Times New Roman" pitchFamily="18" charset="0"/>
              </a:rPr>
              <a:t/>
            </a:r>
            <a:br>
              <a:rPr lang="es-EC" sz="4000" dirty="0" smtClean="0">
                <a:solidFill>
                  <a:schemeClr val="accent2">
                    <a:lumMod val="50000"/>
                  </a:schemeClr>
                </a:solidFill>
                <a:latin typeface="Times New Roman" pitchFamily="18" charset="0"/>
                <a:cs typeface="Times New Roman" pitchFamily="18" charset="0"/>
              </a:rPr>
            </a:br>
            <a:r>
              <a:rPr lang="es-EC" sz="4000" b="1" dirty="0" smtClean="0">
                <a:solidFill>
                  <a:schemeClr val="accent2">
                    <a:lumMod val="50000"/>
                  </a:schemeClr>
                </a:solidFill>
                <a:latin typeface="Times New Roman" pitchFamily="18" charset="0"/>
                <a:cs typeface="Times New Roman" pitchFamily="18" charset="0"/>
              </a:rPr>
              <a:t>DE LA MOVILIDAD</a:t>
            </a:r>
          </a:p>
          <a:p>
            <a:pPr algn="ctr">
              <a:lnSpc>
                <a:spcPct val="120000"/>
              </a:lnSpc>
            </a:pP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r>
              <a:rPr lang="es-EC" sz="1600" b="1" dirty="0">
                <a:solidFill>
                  <a:schemeClr val="accent2">
                    <a:lumMod val="50000"/>
                  </a:schemeClr>
                </a:solidFill>
                <a:latin typeface="Times New Roman" pitchFamily="18" charset="0"/>
                <a:cs typeface="Times New Roman" pitchFamily="18" charset="0"/>
              </a:rPr>
              <a:t/>
            </a:r>
            <a:br>
              <a:rPr lang="es-EC" sz="1600" b="1" dirty="0">
                <a:solidFill>
                  <a:schemeClr val="accent2">
                    <a:lumMod val="50000"/>
                  </a:schemeClr>
                </a:solidFill>
                <a:latin typeface="Times New Roman" pitchFamily="18" charset="0"/>
                <a:cs typeface="Times New Roman" pitchFamily="18" charset="0"/>
              </a:rPr>
            </a:br>
            <a:endParaRPr lang="es-EC" sz="1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68102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6240</TotalTime>
  <Words>5289</Words>
  <Application>Microsoft Office PowerPoint</Application>
  <PresentationFormat>Panorámica</PresentationFormat>
  <Paragraphs>312</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vt:lpstr>
      <vt:lpstr>Calibri</vt:lpstr>
      <vt:lpstr>Calibri Light</vt:lpstr>
      <vt:lpstr>Helvetica</vt:lpstr>
      <vt:lpstr>Times New Roman</vt:lpstr>
      <vt:lpstr>Tema de Office</vt:lpstr>
      <vt:lpstr>REFORMA AL CÓDIGO MUNICIPAL PARA EL DISTRITO METROPOLITANO DE QUITO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INFORME DE CONTROL DE LEGALIDAD   SECRETARÍA DE MOVILIDAD  Junio / 2022 </vt:lpstr>
      <vt:lpstr>Presentación de PowerPoint</vt:lpstr>
      <vt:lpstr>Presentación de PowerPoint</vt:lpstr>
      <vt:lpstr>PLAN CONTINGENTE DEL TRANSPORTE URBANO EN EL DMQ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DEL PLAN OPERACIONAL   CORREDOR LABRADOR CARAPUNGO</dc:title>
  <dc:creator>Glenda Tufino</dc:creator>
  <cp:lastModifiedBy>sukasa</cp:lastModifiedBy>
  <cp:revision>231</cp:revision>
  <dcterms:created xsi:type="dcterms:W3CDTF">2022-02-09T11:42:29Z</dcterms:created>
  <dcterms:modified xsi:type="dcterms:W3CDTF">2022-07-06T03:01:44Z</dcterms:modified>
</cp:coreProperties>
</file>