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mejia\cronograma%20normativ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VARIACIÓN COMBUSTIBLE</a:t>
            </a:r>
            <a:r>
              <a:rPr lang="en-US" b="1" baseline="0"/>
              <a:t> - DEMANDA - TARIFA</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Hoja2!$C$2</c:f>
              <c:strCache>
                <c:ptCount val="1"/>
                <c:pt idx="0">
                  <c:v>COMBUSTIBLE</c:v>
                </c:pt>
              </c:strCache>
            </c:strRef>
          </c:tx>
          <c:spPr>
            <a:ln w="28575" cap="rnd">
              <a:solidFill>
                <a:schemeClr val="accent1"/>
              </a:solidFill>
              <a:round/>
            </a:ln>
            <a:effectLst/>
          </c:spPr>
          <c:marker>
            <c:symbol val="none"/>
          </c:marker>
          <c:cat>
            <c:numRef>
              <c:f>Hoja2!$C$4:$C$7</c:f>
              <c:numCache>
                <c:formatCode>General</c:formatCode>
                <c:ptCount val="4"/>
                <c:pt idx="0">
                  <c:v>2019</c:v>
                </c:pt>
                <c:pt idx="1">
                  <c:v>2020</c:v>
                </c:pt>
                <c:pt idx="2">
                  <c:v>2021</c:v>
                </c:pt>
                <c:pt idx="3">
                  <c:v>2022</c:v>
                </c:pt>
              </c:numCache>
            </c:numRef>
          </c:cat>
          <c:val>
            <c:numRef>
              <c:f>Hoja2!$E$4:$E$7</c:f>
              <c:numCache>
                <c:formatCode>0%</c:formatCode>
                <c:ptCount val="4"/>
                <c:pt idx="0">
                  <c:v>0</c:v>
                </c:pt>
                <c:pt idx="1">
                  <c:v>0.25</c:v>
                </c:pt>
                <c:pt idx="2">
                  <c:v>0.82692307692307676</c:v>
                </c:pt>
                <c:pt idx="3">
                  <c:v>0.6826923076923076</c:v>
                </c:pt>
              </c:numCache>
            </c:numRef>
          </c:val>
          <c:smooth val="0"/>
          <c:extLst>
            <c:ext xmlns:c16="http://schemas.microsoft.com/office/drawing/2014/chart" uri="{C3380CC4-5D6E-409C-BE32-E72D297353CC}">
              <c16:uniqueId val="{00000000-0653-49FB-A80E-68AC68F86B0A}"/>
            </c:ext>
          </c:extLst>
        </c:ser>
        <c:ser>
          <c:idx val="1"/>
          <c:order val="1"/>
          <c:tx>
            <c:strRef>
              <c:f>Hoja2!$C$8</c:f>
              <c:strCache>
                <c:ptCount val="1"/>
                <c:pt idx="0">
                  <c:v>DEMANDA</c:v>
                </c:pt>
              </c:strCache>
            </c:strRef>
          </c:tx>
          <c:spPr>
            <a:ln w="28575" cap="rnd">
              <a:solidFill>
                <a:schemeClr val="accent2"/>
              </a:solidFill>
              <a:round/>
            </a:ln>
            <a:effectLst/>
          </c:spPr>
          <c:marker>
            <c:symbol val="none"/>
          </c:marker>
          <c:val>
            <c:numRef>
              <c:f>Hoja2!$E$9:$E$12</c:f>
              <c:numCache>
                <c:formatCode>0%</c:formatCode>
                <c:ptCount val="4"/>
                <c:pt idx="0">
                  <c:v>0</c:v>
                </c:pt>
                <c:pt idx="1">
                  <c:v>-0.65</c:v>
                </c:pt>
                <c:pt idx="2">
                  <c:v>-0.5</c:v>
                </c:pt>
                <c:pt idx="3">
                  <c:v>-0.2</c:v>
                </c:pt>
              </c:numCache>
            </c:numRef>
          </c:val>
          <c:smooth val="0"/>
          <c:extLst>
            <c:ext xmlns:c16="http://schemas.microsoft.com/office/drawing/2014/chart" uri="{C3380CC4-5D6E-409C-BE32-E72D297353CC}">
              <c16:uniqueId val="{00000001-0653-49FB-A80E-68AC68F86B0A}"/>
            </c:ext>
          </c:extLst>
        </c:ser>
        <c:ser>
          <c:idx val="2"/>
          <c:order val="2"/>
          <c:tx>
            <c:strRef>
              <c:f>Hoja2!$C$14</c:f>
              <c:strCache>
                <c:ptCount val="1"/>
                <c:pt idx="0">
                  <c:v>TARIFA</c:v>
                </c:pt>
              </c:strCache>
            </c:strRef>
          </c:tx>
          <c:spPr>
            <a:ln w="28575" cap="rnd">
              <a:solidFill>
                <a:schemeClr val="accent3"/>
              </a:solidFill>
              <a:round/>
            </a:ln>
            <a:effectLst/>
          </c:spPr>
          <c:marker>
            <c:symbol val="none"/>
          </c:marker>
          <c:val>
            <c:numRef>
              <c:f>Hoja2!$E$15:$E$18</c:f>
              <c:numCache>
                <c:formatCode>0%</c:formatCode>
                <c:ptCount val="4"/>
                <c:pt idx="0">
                  <c:v>0</c:v>
                </c:pt>
                <c:pt idx="1">
                  <c:v>0.39999999999999991</c:v>
                </c:pt>
                <c:pt idx="2">
                  <c:v>0.60000000000000009</c:v>
                </c:pt>
                <c:pt idx="3">
                  <c:v>0.84000000000000008</c:v>
                </c:pt>
              </c:numCache>
            </c:numRef>
          </c:val>
          <c:smooth val="0"/>
          <c:extLst>
            <c:ext xmlns:c16="http://schemas.microsoft.com/office/drawing/2014/chart" uri="{C3380CC4-5D6E-409C-BE32-E72D297353CC}">
              <c16:uniqueId val="{00000002-0653-49FB-A80E-68AC68F86B0A}"/>
            </c:ext>
          </c:extLst>
        </c:ser>
        <c:dLbls>
          <c:showLegendKey val="0"/>
          <c:showVal val="0"/>
          <c:showCatName val="0"/>
          <c:showSerName val="0"/>
          <c:showPercent val="0"/>
          <c:showBubbleSize val="0"/>
        </c:dLbls>
        <c:smooth val="0"/>
        <c:axId val="1997043840"/>
        <c:axId val="1997043424"/>
      </c:lineChart>
      <c:catAx>
        <c:axId val="19970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7043424"/>
        <c:crosses val="autoZero"/>
        <c:auto val="1"/>
        <c:lblAlgn val="ctr"/>
        <c:lblOffset val="100"/>
        <c:noMultiLvlLbl val="0"/>
      </c:catAx>
      <c:valAx>
        <c:axId val="199704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70438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8F410-D7EB-8A5A-F26C-A0B9FA4EF7E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8CE3765-927B-2643-3263-5618C7344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88383D32-B17D-2A48-3F08-2CC50E6D1524}"/>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5" name="Marcador de pie de página 4">
            <a:extLst>
              <a:ext uri="{FF2B5EF4-FFF2-40B4-BE49-F238E27FC236}">
                <a16:creationId xmlns:a16="http://schemas.microsoft.com/office/drawing/2014/main" id="{ADD4010F-8488-030E-7280-5B363493682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8009C81-032A-31BF-B8D2-183A436823E0}"/>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299941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BE027-B1C6-5C70-A81D-12A104DFCD0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C041F3-5047-6A64-A593-25054076770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A0BD47C-12CA-6575-7FF4-0383D75A1424}"/>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5" name="Marcador de pie de página 4">
            <a:extLst>
              <a:ext uri="{FF2B5EF4-FFF2-40B4-BE49-F238E27FC236}">
                <a16:creationId xmlns:a16="http://schemas.microsoft.com/office/drawing/2014/main" id="{5F31ADD9-6DAC-F798-38C3-571CDD3896B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798F6BE-E80B-D12E-FAD2-741FD70D7E52}"/>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424299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3002A9-73E2-8A82-E9A5-49CA1696EE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B3156B99-8958-930B-B56E-0E161EAABB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A6B4560-8D6C-855E-8565-D043A6C319B4}"/>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5" name="Marcador de pie de página 4">
            <a:extLst>
              <a:ext uri="{FF2B5EF4-FFF2-40B4-BE49-F238E27FC236}">
                <a16:creationId xmlns:a16="http://schemas.microsoft.com/office/drawing/2014/main" id="{C3949B71-F7FE-EFC8-A153-551263C1F7A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659E079-CAFB-BEE4-A88A-5AF801757913}"/>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423857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2B242-F0D7-7672-FAE7-1F2A304C39C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C49F36D-A905-03E1-C9D9-6D17741562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D9A8241-A198-CB0B-58A0-FC6565A40707}"/>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5" name="Marcador de pie de página 4">
            <a:extLst>
              <a:ext uri="{FF2B5EF4-FFF2-40B4-BE49-F238E27FC236}">
                <a16:creationId xmlns:a16="http://schemas.microsoft.com/office/drawing/2014/main" id="{86826311-E0AA-06AF-BE91-F5CA3B22584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A6049BD-3863-328A-9867-95CBD0389A06}"/>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54489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51F8B-BAA0-D9D9-A158-C897189602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F5685AC-3B1A-03D6-0898-F09239FCD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48E2198-B6A2-6F27-7D51-F8B6B1D7E6C8}"/>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5" name="Marcador de pie de página 4">
            <a:extLst>
              <a:ext uri="{FF2B5EF4-FFF2-40B4-BE49-F238E27FC236}">
                <a16:creationId xmlns:a16="http://schemas.microsoft.com/office/drawing/2014/main" id="{DA5F87D1-C5EF-C786-A9E3-9EE02C46115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0870782-B2C8-5C74-AAC5-392AD9410961}"/>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285137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B43EE-1C0F-3FF8-6379-91D5A7AF169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CE4C44C-DC68-1647-657A-CB0FB366C1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5CA90E0E-B086-331D-C3DF-2DC7E37183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898CB23-E265-6BCC-53B9-EEE7654B275A}"/>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6" name="Marcador de pie de página 5">
            <a:extLst>
              <a:ext uri="{FF2B5EF4-FFF2-40B4-BE49-F238E27FC236}">
                <a16:creationId xmlns:a16="http://schemas.microsoft.com/office/drawing/2014/main" id="{79824980-711A-B415-29C4-D680D7B85C5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D350843-72E8-8C9B-AF05-D48C9967840F}"/>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151727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B1D02-F989-F6C6-5463-5E84CF80C9E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49C60F67-4014-3B86-3D52-D62941114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F4D393-E53E-DAC9-7DB3-A8B7704D5C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EE52E9D3-239F-7C17-97CD-36030054E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B9CAA5-E00F-01E7-838A-915EFC61919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B57BACB8-BF69-DFF9-821F-A2970A9AC443}"/>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8" name="Marcador de pie de página 7">
            <a:extLst>
              <a:ext uri="{FF2B5EF4-FFF2-40B4-BE49-F238E27FC236}">
                <a16:creationId xmlns:a16="http://schemas.microsoft.com/office/drawing/2014/main" id="{7C1AD226-BF34-8B81-6091-DB03DADFD106}"/>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68070F76-050F-BA19-89B1-54206BA1ED73}"/>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411086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003DD-3EB9-59EC-33A1-921F3A6DA21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B6066BF3-4316-DB1C-BD26-85F346F6CA3E}"/>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4" name="Marcador de pie de página 3">
            <a:extLst>
              <a:ext uri="{FF2B5EF4-FFF2-40B4-BE49-F238E27FC236}">
                <a16:creationId xmlns:a16="http://schemas.microsoft.com/office/drawing/2014/main" id="{9259FA67-C1F6-3DB6-3A2C-52F9226D407A}"/>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C8D08EB5-5B3F-7301-ED29-EF705D47EE78}"/>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78444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B5F9E2-A8E1-935D-7E97-22B776811218}"/>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3" name="Marcador de pie de página 2">
            <a:extLst>
              <a:ext uri="{FF2B5EF4-FFF2-40B4-BE49-F238E27FC236}">
                <a16:creationId xmlns:a16="http://schemas.microsoft.com/office/drawing/2014/main" id="{5CD0A582-6753-42E4-3553-0E9CB861D018}"/>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8CFEE20A-F736-CE06-D4DF-37A0CB4D17C6}"/>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214483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0833F-AEE8-CFDB-E94A-26433EB89F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E6AFB25-C27C-BD28-D8DA-6BA72BC1F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FEC76A5D-4BAB-7827-85D3-3C36A6B17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240B2C-65CC-B06B-9DCD-992EBF6714BC}"/>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6" name="Marcador de pie de página 5">
            <a:extLst>
              <a:ext uri="{FF2B5EF4-FFF2-40B4-BE49-F238E27FC236}">
                <a16:creationId xmlns:a16="http://schemas.microsoft.com/office/drawing/2014/main" id="{4F78A725-FC8D-A161-226C-8B381F5B5A3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7DF5BBA-1365-5E24-3614-037251DCD42E}"/>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172762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FCAEA-643E-D581-27BF-FE6DFDC025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2F357A6-F07F-18E4-0034-CABDAF7A5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01550CEA-283B-2E78-1CB9-790FA16CA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AC992-F0BB-2C70-DC46-719A0B487368}"/>
              </a:ext>
            </a:extLst>
          </p:cNvPr>
          <p:cNvSpPr>
            <a:spLocks noGrp="1"/>
          </p:cNvSpPr>
          <p:nvPr>
            <p:ph type="dt" sz="half" idx="10"/>
          </p:nvPr>
        </p:nvSpPr>
        <p:spPr/>
        <p:txBody>
          <a:bodyPr/>
          <a:lstStyle/>
          <a:p>
            <a:fld id="{8A7FE1F9-BDD4-4222-BD8A-91ED34CBC290}" type="datetimeFigureOut">
              <a:rPr lang="en-US" smtClean="0"/>
              <a:t>10/16/2022</a:t>
            </a:fld>
            <a:endParaRPr lang="en-US"/>
          </a:p>
        </p:txBody>
      </p:sp>
      <p:sp>
        <p:nvSpPr>
          <p:cNvPr id="6" name="Marcador de pie de página 5">
            <a:extLst>
              <a:ext uri="{FF2B5EF4-FFF2-40B4-BE49-F238E27FC236}">
                <a16:creationId xmlns:a16="http://schemas.microsoft.com/office/drawing/2014/main" id="{FCE7A0B5-23F4-7A4E-8A72-683D476FE5F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C32542F-8592-238C-D08A-D70F131966EE}"/>
              </a:ext>
            </a:extLst>
          </p:cNvPr>
          <p:cNvSpPr>
            <a:spLocks noGrp="1"/>
          </p:cNvSpPr>
          <p:nvPr>
            <p:ph type="sldNum" sz="quarter" idx="12"/>
          </p:nvPr>
        </p:nvSpPr>
        <p:spPr/>
        <p:txBody>
          <a:bodyPr/>
          <a:lstStyle/>
          <a:p>
            <a:fld id="{15D514EB-2CBA-4A49-BF6B-56DCD6BCEC80}" type="slidenum">
              <a:rPr lang="en-US" smtClean="0"/>
              <a:t>‹Nº›</a:t>
            </a:fld>
            <a:endParaRPr lang="en-US"/>
          </a:p>
        </p:txBody>
      </p:sp>
    </p:spTree>
    <p:extLst>
      <p:ext uri="{BB962C8B-B14F-4D97-AF65-F5344CB8AC3E}">
        <p14:creationId xmlns:p14="http://schemas.microsoft.com/office/powerpoint/2010/main" val="23087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2A8718-7C0E-4CAE-BE31-F725277CA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A561E1E-FCF0-546C-473F-07E9F2205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ACF01B3-ECC3-9EEE-E147-7BE0C7E86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FE1F9-BDD4-4222-BD8A-91ED34CBC290}" type="datetimeFigureOut">
              <a:rPr lang="en-US" smtClean="0"/>
              <a:t>10/16/2022</a:t>
            </a:fld>
            <a:endParaRPr lang="en-US"/>
          </a:p>
        </p:txBody>
      </p:sp>
      <p:sp>
        <p:nvSpPr>
          <p:cNvPr id="5" name="Marcador de pie de página 4">
            <a:extLst>
              <a:ext uri="{FF2B5EF4-FFF2-40B4-BE49-F238E27FC236}">
                <a16:creationId xmlns:a16="http://schemas.microsoft.com/office/drawing/2014/main" id="{B3C2718A-1DA3-01EF-A102-EC114F459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A9D5268B-C819-43F8-6608-644874BC6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514EB-2CBA-4A49-BF6B-56DCD6BCEC80}" type="slidenum">
              <a:rPr lang="en-US" smtClean="0"/>
              <a:t>‹Nº›</a:t>
            </a:fld>
            <a:endParaRPr lang="en-US"/>
          </a:p>
        </p:txBody>
      </p:sp>
    </p:spTree>
    <p:extLst>
      <p:ext uri="{BB962C8B-B14F-4D97-AF65-F5344CB8AC3E}">
        <p14:creationId xmlns:p14="http://schemas.microsoft.com/office/powerpoint/2010/main" val="327866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524000" y="258164"/>
            <a:ext cx="9144000" cy="1954949"/>
          </a:xfrm>
        </p:spPr>
        <p:txBody>
          <a:bodyPr/>
          <a:lstStyle/>
          <a:p>
            <a:r>
              <a:rPr lang="en-US" dirty="0"/>
              <a:t>REFORMA ORDENANZA 017</a:t>
            </a:r>
            <a:r>
              <a:rPr lang="es-EC" dirty="0"/>
              <a:t>-2020</a:t>
            </a:r>
            <a:endParaRPr lang="en-US" dirty="0"/>
          </a:p>
        </p:txBody>
      </p:sp>
      <p:sp>
        <p:nvSpPr>
          <p:cNvPr id="3" name="Subtítulo 2">
            <a:extLst>
              <a:ext uri="{FF2B5EF4-FFF2-40B4-BE49-F238E27FC236}">
                <a16:creationId xmlns:a16="http://schemas.microsoft.com/office/drawing/2014/main" id="{F9B3111E-FD79-A9A9-16F9-6EA75B1942A3}"/>
              </a:ext>
            </a:extLst>
          </p:cNvPr>
          <p:cNvSpPr>
            <a:spLocks noGrp="1"/>
          </p:cNvSpPr>
          <p:nvPr>
            <p:ph type="subTitle" idx="1"/>
          </p:nvPr>
        </p:nvSpPr>
        <p:spPr>
          <a:xfrm>
            <a:off x="1616766" y="3627647"/>
            <a:ext cx="9144000" cy="559144"/>
          </a:xfrm>
        </p:spPr>
        <p:txBody>
          <a:bodyPr/>
          <a:lstStyle/>
          <a:p>
            <a:r>
              <a:rPr lang="es-EC" dirty="0"/>
              <a:t>Octubre/2022</a:t>
            </a:r>
            <a:endParaRPr lang="en-US" dirty="0"/>
          </a:p>
        </p:txBody>
      </p:sp>
      <p:sp>
        <p:nvSpPr>
          <p:cNvPr id="4" name="CuadroTexto 3">
            <a:extLst>
              <a:ext uri="{FF2B5EF4-FFF2-40B4-BE49-F238E27FC236}">
                <a16:creationId xmlns:a16="http://schemas.microsoft.com/office/drawing/2014/main" id="{E0C4733A-B18A-4762-DAB4-48428CC7F877}"/>
              </a:ext>
            </a:extLst>
          </p:cNvPr>
          <p:cNvSpPr txBox="1"/>
          <p:nvPr/>
        </p:nvSpPr>
        <p:spPr>
          <a:xfrm>
            <a:off x="1219200" y="4186791"/>
            <a:ext cx="9660835" cy="2585323"/>
          </a:xfrm>
          <a:prstGeom prst="rect">
            <a:avLst/>
          </a:prstGeom>
          <a:noFill/>
        </p:spPr>
        <p:txBody>
          <a:bodyPr wrap="square" rtlCol="0">
            <a:spAutoFit/>
          </a:bodyPr>
          <a:lstStyle/>
          <a:p>
            <a:r>
              <a:rPr lang="es-EC" dirty="0"/>
              <a:t>Operadoras representadas: </a:t>
            </a:r>
          </a:p>
          <a:p>
            <a:endParaRPr lang="es-EC" dirty="0"/>
          </a:p>
          <a:p>
            <a:r>
              <a:rPr lang="es-EC" dirty="0"/>
              <a:t>Ecuatoriana						</a:t>
            </a:r>
            <a:r>
              <a:rPr lang="es-EC" dirty="0" err="1"/>
              <a:t>Secuatrans</a:t>
            </a:r>
            <a:r>
              <a:rPr lang="es-EC" dirty="0"/>
              <a:t> </a:t>
            </a:r>
          </a:p>
          <a:p>
            <a:r>
              <a:rPr lang="es-EC" dirty="0"/>
              <a:t>Juan Pablo II						</a:t>
            </a:r>
            <a:r>
              <a:rPr lang="es-EC" dirty="0" err="1"/>
              <a:t>Serviagosto</a:t>
            </a:r>
            <a:endParaRPr lang="es-EC" dirty="0"/>
          </a:p>
          <a:p>
            <a:r>
              <a:rPr lang="es-EC" dirty="0"/>
              <a:t>Latina							</a:t>
            </a:r>
            <a:r>
              <a:rPr lang="es-EC" dirty="0" err="1"/>
              <a:t>Setramas</a:t>
            </a:r>
            <a:endParaRPr lang="es-EC" dirty="0"/>
          </a:p>
          <a:p>
            <a:r>
              <a:rPr lang="es-EC" dirty="0"/>
              <a:t>Pichincha 						Quitumbe</a:t>
            </a:r>
          </a:p>
          <a:p>
            <a:r>
              <a:rPr lang="es-EC" dirty="0"/>
              <a:t>San Cristóbal						Victoria</a:t>
            </a:r>
          </a:p>
          <a:p>
            <a:r>
              <a:rPr lang="es-EC" dirty="0"/>
              <a:t>San Francisco						</a:t>
            </a:r>
          </a:p>
          <a:p>
            <a:endParaRPr lang="en-US" dirty="0"/>
          </a:p>
        </p:txBody>
      </p:sp>
    </p:spTree>
    <p:extLst>
      <p:ext uri="{BB962C8B-B14F-4D97-AF65-F5344CB8AC3E}">
        <p14:creationId xmlns:p14="http://schemas.microsoft.com/office/powerpoint/2010/main" val="126685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lstStyle/>
          <a:p>
            <a:r>
              <a:rPr lang="es-EC" dirty="0"/>
              <a:t>OBJETIVOS PROPUESTA</a:t>
            </a:r>
            <a:endParaRPr lang="en-US" dirty="0"/>
          </a:p>
        </p:txBody>
      </p:sp>
      <p:sp>
        <p:nvSpPr>
          <p:cNvPr id="6" name="Subtítulo 5">
            <a:extLst>
              <a:ext uri="{FF2B5EF4-FFF2-40B4-BE49-F238E27FC236}">
                <a16:creationId xmlns:a16="http://schemas.microsoft.com/office/drawing/2014/main" id="{43639D63-23CF-08D8-8C0A-83BC14A534F3}"/>
              </a:ext>
            </a:extLst>
          </p:cNvPr>
          <p:cNvSpPr>
            <a:spLocks noGrp="1"/>
          </p:cNvSpPr>
          <p:nvPr>
            <p:ph type="subTitle" idx="1"/>
          </p:nvPr>
        </p:nvSpPr>
        <p:spPr>
          <a:xfrm>
            <a:off x="1232452" y="2382838"/>
            <a:ext cx="9144000" cy="1655762"/>
          </a:xfrm>
        </p:spPr>
        <p:txBody>
          <a:bodyPr/>
          <a:lstStyle/>
          <a:p>
            <a:pPr algn="just"/>
            <a:r>
              <a:rPr lang="es-EC" dirty="0"/>
              <a:t>Contribuir en realizar una propuesta que busque el mejoramiento de la calidad de servicio del sistema de transporte público a través de la implementación del Proyecto Metro de Quito como el eje vertebrador del sistema.</a:t>
            </a:r>
            <a:endParaRPr lang="en-US" dirty="0"/>
          </a:p>
        </p:txBody>
      </p:sp>
      <p:pic>
        <p:nvPicPr>
          <p:cNvPr id="8" name="Imagen 7">
            <a:extLst>
              <a:ext uri="{FF2B5EF4-FFF2-40B4-BE49-F238E27FC236}">
                <a16:creationId xmlns:a16="http://schemas.microsoft.com/office/drawing/2014/main" id="{84B4B4A7-DCD9-311D-85D1-A73ECB000DF9}"/>
              </a:ext>
            </a:extLst>
          </p:cNvPr>
          <p:cNvPicPr>
            <a:picLocks noChangeAspect="1"/>
          </p:cNvPicPr>
          <p:nvPr/>
        </p:nvPicPr>
        <p:blipFill>
          <a:blip r:embed="rId2"/>
          <a:stretch>
            <a:fillRect/>
          </a:stretch>
        </p:blipFill>
        <p:spPr>
          <a:xfrm>
            <a:off x="2952869" y="3956396"/>
            <a:ext cx="6064522" cy="2696509"/>
          </a:xfrm>
          <a:prstGeom prst="rect">
            <a:avLst/>
          </a:prstGeom>
        </p:spPr>
      </p:pic>
    </p:spTree>
    <p:extLst>
      <p:ext uri="{BB962C8B-B14F-4D97-AF65-F5344CB8AC3E}">
        <p14:creationId xmlns:p14="http://schemas.microsoft.com/office/powerpoint/2010/main" val="29197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524000" y="584871"/>
            <a:ext cx="9144000" cy="1111898"/>
          </a:xfrm>
        </p:spPr>
        <p:txBody>
          <a:bodyPr>
            <a:noAutofit/>
          </a:bodyPr>
          <a:lstStyle/>
          <a:p>
            <a:r>
              <a:rPr lang="es-EC" sz="4400" dirty="0"/>
              <a:t>EVOLUCIÓN DE LA REESTRUCTURACIÓN DE LOS RED DE TRANSPORTE PÚBLICO</a:t>
            </a:r>
            <a:endParaRPr lang="en-US" sz="4400" dirty="0"/>
          </a:p>
        </p:txBody>
      </p:sp>
      <p:sp>
        <p:nvSpPr>
          <p:cNvPr id="6" name="Subtítulo 5">
            <a:extLst>
              <a:ext uri="{FF2B5EF4-FFF2-40B4-BE49-F238E27FC236}">
                <a16:creationId xmlns:a16="http://schemas.microsoft.com/office/drawing/2014/main" id="{43639D63-23CF-08D8-8C0A-83BC14A534F3}"/>
              </a:ext>
            </a:extLst>
          </p:cNvPr>
          <p:cNvSpPr>
            <a:spLocks noGrp="1"/>
          </p:cNvSpPr>
          <p:nvPr>
            <p:ph type="subTitle" idx="1"/>
          </p:nvPr>
        </p:nvSpPr>
        <p:spPr>
          <a:xfrm>
            <a:off x="198783" y="2011776"/>
            <a:ext cx="9144000" cy="4561301"/>
          </a:xfrm>
        </p:spPr>
        <p:txBody>
          <a:bodyPr>
            <a:normAutofit fontScale="85000" lnSpcReduction="20000"/>
          </a:bodyPr>
          <a:lstStyle/>
          <a:p>
            <a:pPr algn="just"/>
            <a:r>
              <a:rPr lang="es-EC" dirty="0"/>
              <a:t>Desde el inicio de operación del Sistema Trolebús (año 1995) la ciudad empezó un proceso de reestructuración de rutas ocasionado por la implementación de corredores BRT, lo cual forma parte de la planificación que se encuentra descrita en el Plan Maestro de Movilidad para el DMQ año 2009 – 2025 que aún sigue vigente.</a:t>
            </a:r>
          </a:p>
          <a:p>
            <a:pPr algn="just"/>
            <a:r>
              <a:rPr lang="es-EC" dirty="0"/>
              <a:t>Año 2002 – Corredor 6 de Diciembre </a:t>
            </a:r>
            <a:r>
              <a:rPr lang="es-EC" dirty="0" err="1"/>
              <a:t>Ecovía</a:t>
            </a:r>
            <a:r>
              <a:rPr lang="es-EC" dirty="0"/>
              <a:t> (sustitución de 117 buses tipo por 42 articulados) que contiene una troncal de 10 Km y rutas alimentadoras en la Estación Río Coca.</a:t>
            </a:r>
          </a:p>
          <a:p>
            <a:pPr algn="just"/>
            <a:r>
              <a:rPr lang="es-EC" dirty="0"/>
              <a:t>Año 2005 – Corredor Central Norte: Av. América – La Prensa (sustitución de aproximadamente 300 buses tipo por 74 buses articulados).</a:t>
            </a:r>
          </a:p>
          <a:p>
            <a:pPr algn="just"/>
            <a:r>
              <a:rPr lang="es-EC" dirty="0"/>
              <a:t>Año 2011 – Corredor Suroriental: Av. Maldonado (incorporación de 80 buses articulados de propiedad municipal).</a:t>
            </a:r>
          </a:p>
          <a:p>
            <a:pPr algn="just"/>
            <a:r>
              <a:rPr lang="es-EC" dirty="0"/>
              <a:t>Año 2011 – Corredor Suroccidental: Av. Mariscal Sucre tramo Quitumbe – Seminario Mayor, operación con servicios troncales, ramales y alimentadores con 294 buses tipo.</a:t>
            </a:r>
          </a:p>
          <a:p>
            <a:pPr algn="just"/>
            <a:endParaRPr lang="es-EC" dirty="0"/>
          </a:p>
          <a:p>
            <a:pPr algn="just"/>
            <a:r>
              <a:rPr lang="es-EC" dirty="0"/>
              <a:t>El plan Maestro de Transporte contenía dentro de sus programas el Fortalecimiento Empresarial de las operadoras privadas de Transporte Público a corto mediano y largo plazo.</a:t>
            </a:r>
          </a:p>
          <a:p>
            <a:pPr algn="just"/>
            <a:endParaRPr lang="en-US" dirty="0"/>
          </a:p>
        </p:txBody>
      </p:sp>
      <p:pic>
        <p:nvPicPr>
          <p:cNvPr id="4" name="Imagen 3">
            <a:extLst>
              <a:ext uri="{FF2B5EF4-FFF2-40B4-BE49-F238E27FC236}">
                <a16:creationId xmlns:a16="http://schemas.microsoft.com/office/drawing/2014/main" id="{58E762C5-950B-EC75-9529-D25602A31074}"/>
              </a:ext>
            </a:extLst>
          </p:cNvPr>
          <p:cNvPicPr>
            <a:picLocks noChangeAspect="1"/>
          </p:cNvPicPr>
          <p:nvPr/>
        </p:nvPicPr>
        <p:blipFill>
          <a:blip r:embed="rId2"/>
          <a:stretch>
            <a:fillRect/>
          </a:stretch>
        </p:blipFill>
        <p:spPr>
          <a:xfrm>
            <a:off x="9399025" y="2475914"/>
            <a:ext cx="2772878" cy="3207434"/>
          </a:xfrm>
          <a:prstGeom prst="rect">
            <a:avLst/>
          </a:prstGeom>
        </p:spPr>
      </p:pic>
    </p:spTree>
    <p:extLst>
      <p:ext uri="{BB962C8B-B14F-4D97-AF65-F5344CB8AC3E}">
        <p14:creationId xmlns:p14="http://schemas.microsoft.com/office/powerpoint/2010/main" val="323682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normAutofit/>
          </a:bodyPr>
          <a:lstStyle/>
          <a:p>
            <a:r>
              <a:rPr lang="es-EC" sz="3600" b="1" dirty="0"/>
              <a:t>ANÁLISIS DE PRINCIPALES ARTÍCULOS A MODIFICARSE EN LA ORDENANZA 017-2020</a:t>
            </a:r>
            <a:endParaRPr lang="en-US" sz="3600" b="1" dirty="0"/>
          </a:p>
        </p:txBody>
      </p:sp>
      <p:sp>
        <p:nvSpPr>
          <p:cNvPr id="4" name="Subtítulo 3">
            <a:extLst>
              <a:ext uri="{FF2B5EF4-FFF2-40B4-BE49-F238E27FC236}">
                <a16:creationId xmlns:a16="http://schemas.microsoft.com/office/drawing/2014/main" id="{973FACFA-A50C-E6E8-99BA-A8909C845186}"/>
              </a:ext>
            </a:extLst>
          </p:cNvPr>
          <p:cNvSpPr>
            <a:spLocks noGrp="1"/>
          </p:cNvSpPr>
          <p:nvPr>
            <p:ph type="subTitle" idx="1"/>
          </p:nvPr>
        </p:nvSpPr>
        <p:spPr>
          <a:xfrm>
            <a:off x="1205948" y="2329830"/>
            <a:ext cx="9144000" cy="3037300"/>
          </a:xfrm>
        </p:spPr>
        <p:txBody>
          <a:bodyPr>
            <a:normAutofit fontScale="77500" lnSpcReduction="20000"/>
          </a:bodyPr>
          <a:lstStyle/>
          <a:p>
            <a:pPr algn="just"/>
            <a:r>
              <a:rPr lang="es-EC" dirty="0"/>
              <a:t>EFECTOS DE CONCURSOS PÚBLICOS PARA ASIGNACIÓN DE RUTAS Y FRECUENCIAS:</a:t>
            </a:r>
          </a:p>
          <a:p>
            <a:pPr marL="342900" indent="-342900" algn="just">
              <a:buFont typeface="Arial" panose="020B0604020202020204" pitchFamily="34" charset="0"/>
              <a:buChar char="•"/>
            </a:pPr>
            <a:r>
              <a:rPr lang="es-EC" dirty="0"/>
              <a:t>Competencia entre operadoras para lograr mantenerse en sus espacios de servicio.</a:t>
            </a:r>
          </a:p>
          <a:p>
            <a:pPr marL="342900" indent="-342900" algn="just">
              <a:buFont typeface="Arial" panose="020B0604020202020204" pitchFamily="34" charset="0"/>
              <a:buChar char="•"/>
            </a:pPr>
            <a:r>
              <a:rPr lang="es-EC" dirty="0"/>
              <a:t>Retrasos en la reestructuración de la red de transporte a efectos de actuales y futuros litigios judiciales a la Municipalidad por operadoras ganadoras y perdedoras.</a:t>
            </a:r>
          </a:p>
          <a:p>
            <a:pPr marL="342900" indent="-342900" algn="just">
              <a:buFont typeface="Arial" panose="020B0604020202020204" pitchFamily="34" charset="0"/>
              <a:buChar char="•"/>
            </a:pPr>
            <a:r>
              <a:rPr lang="es-EC" dirty="0"/>
              <a:t>Posible operación de dos redes: actual y futura con altos costos de operación y mal servicio por la competencia que se generaría.</a:t>
            </a:r>
          </a:p>
          <a:p>
            <a:pPr marL="342900" indent="-342900" algn="just">
              <a:buFont typeface="Arial" panose="020B0604020202020204" pitchFamily="34" charset="0"/>
              <a:buChar char="•"/>
            </a:pPr>
            <a:r>
              <a:rPr lang="es-EC" dirty="0"/>
              <a:t>Imposibilidad de adaptar la oferta y de mejorar la cobertura.</a:t>
            </a:r>
          </a:p>
          <a:p>
            <a:pPr marL="342900" indent="-342900" algn="just">
              <a:buFont typeface="Arial" panose="020B0604020202020204" pitchFamily="34" charset="0"/>
              <a:buChar char="•"/>
            </a:pPr>
            <a:r>
              <a:rPr lang="es-EC" dirty="0"/>
              <a:t>Desde que el Municipio del Distrito Metropolitano de Quito asumió la competencia de la planificación y gestión del transporte público nunca se ha delegado el servicio mediante la realización de un concurso público.</a:t>
            </a:r>
          </a:p>
        </p:txBody>
      </p:sp>
    </p:spTree>
    <p:extLst>
      <p:ext uri="{BB962C8B-B14F-4D97-AF65-F5344CB8AC3E}">
        <p14:creationId xmlns:p14="http://schemas.microsoft.com/office/powerpoint/2010/main" val="81703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normAutofit/>
          </a:bodyPr>
          <a:lstStyle/>
          <a:p>
            <a:r>
              <a:rPr lang="es-EC" sz="3600" b="1" dirty="0"/>
              <a:t>ANÁLISIS DE PRINCIPALES ARTÍCULOS A MODIFICARSE EN LA ORDENANZA 017-2020</a:t>
            </a:r>
            <a:endParaRPr lang="en-US" sz="3600" b="1" dirty="0"/>
          </a:p>
        </p:txBody>
      </p:sp>
      <p:sp>
        <p:nvSpPr>
          <p:cNvPr id="4" name="Subtítulo 3">
            <a:extLst>
              <a:ext uri="{FF2B5EF4-FFF2-40B4-BE49-F238E27FC236}">
                <a16:creationId xmlns:a16="http://schemas.microsoft.com/office/drawing/2014/main" id="{973FACFA-A50C-E6E8-99BA-A8909C845186}"/>
              </a:ext>
            </a:extLst>
          </p:cNvPr>
          <p:cNvSpPr>
            <a:spLocks noGrp="1"/>
          </p:cNvSpPr>
          <p:nvPr>
            <p:ph type="subTitle" idx="1"/>
          </p:nvPr>
        </p:nvSpPr>
        <p:spPr>
          <a:xfrm>
            <a:off x="150873" y="1921866"/>
            <a:ext cx="7628561" cy="4281985"/>
          </a:xfrm>
        </p:spPr>
        <p:txBody>
          <a:bodyPr>
            <a:normAutofit fontScale="92500" lnSpcReduction="10000"/>
          </a:bodyPr>
          <a:lstStyle/>
          <a:p>
            <a:pPr algn="just"/>
            <a:r>
              <a:rPr lang="es-EC" dirty="0"/>
              <a:t>El COOTAD en su artículo 283 establece: </a:t>
            </a:r>
          </a:p>
          <a:p>
            <a:pPr algn="just"/>
            <a:r>
              <a:rPr lang="es-ES" sz="1800" i="1" dirty="0">
                <a:effectLst/>
                <a:latin typeface="Arial" panose="020B0604020202020204" pitchFamily="34" charset="0"/>
                <a:ea typeface="Calibri" panose="020F0502020204030204" pitchFamily="34" charset="0"/>
              </a:rPr>
              <a:t>“La falta de capacidad técnica o económica para la gestión directa de un servicio público deberá ser debidamente justificada ante el respectivo órgano legislativo local y la ciudadanía por la autoridad ejecutiva, en las condiciones establecidas en la Constitución y la ley. La selección correspondiente deberá realizarse mediante concurso público con excepción de la delegación de las competencias de riego, agua potable y alcantarillado a organizaciones comunitarias”.</a:t>
            </a:r>
          </a:p>
          <a:p>
            <a:pPr algn="just"/>
            <a:r>
              <a:rPr lang="es-ES" sz="1800" dirty="0">
                <a:latin typeface="Arial" panose="020B0604020202020204" pitchFamily="34" charset="0"/>
              </a:rPr>
              <a:t>Sin embargo debe tomarse en cuenta que el Municipio del Distrito Metropolitano de Quito ya mantiene delegado la prestación del servicio público de transporte de pasajeros y solo realiza gestión directa en un tramo de la red que en la actualidad no cubre ni el 15% del total de la demanda diaria de viajes.</a:t>
            </a:r>
          </a:p>
          <a:p>
            <a:pPr algn="just"/>
            <a:r>
              <a:rPr lang="es-ES" sz="1800" dirty="0">
                <a:latin typeface="Arial" panose="020B0604020202020204" pitchFamily="34" charset="0"/>
              </a:rPr>
              <a:t>La reestructuración de la red de transporte público que se necesita implementar para la integración al Metro de Quito no es una nueva red sino una modificación de la existente, por lo cual se puede realizarla a través de mecanismos de asignación directa a los operadores que están en cada zona o sector.</a:t>
            </a:r>
          </a:p>
          <a:p>
            <a:pPr algn="just"/>
            <a:endParaRPr lang="es-EC" dirty="0"/>
          </a:p>
        </p:txBody>
      </p:sp>
      <p:pic>
        <p:nvPicPr>
          <p:cNvPr id="5" name="Imagen 4">
            <a:extLst>
              <a:ext uri="{FF2B5EF4-FFF2-40B4-BE49-F238E27FC236}">
                <a16:creationId xmlns:a16="http://schemas.microsoft.com/office/drawing/2014/main" id="{D391F0F6-80D6-C4DE-2D9C-D5B9B65C3072}"/>
              </a:ext>
            </a:extLst>
          </p:cNvPr>
          <p:cNvPicPr>
            <a:picLocks noChangeAspect="1"/>
          </p:cNvPicPr>
          <p:nvPr/>
        </p:nvPicPr>
        <p:blipFill>
          <a:blip r:embed="rId2"/>
          <a:stretch>
            <a:fillRect/>
          </a:stretch>
        </p:blipFill>
        <p:spPr>
          <a:xfrm>
            <a:off x="7779434" y="2278039"/>
            <a:ext cx="4419466" cy="2301922"/>
          </a:xfrm>
          <a:prstGeom prst="rect">
            <a:avLst/>
          </a:prstGeom>
        </p:spPr>
      </p:pic>
    </p:spTree>
    <p:extLst>
      <p:ext uri="{BB962C8B-B14F-4D97-AF65-F5344CB8AC3E}">
        <p14:creationId xmlns:p14="http://schemas.microsoft.com/office/powerpoint/2010/main" val="11610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normAutofit/>
          </a:bodyPr>
          <a:lstStyle/>
          <a:p>
            <a:r>
              <a:rPr lang="es-EC" sz="3600" b="1" dirty="0"/>
              <a:t>ANÁLISIS DE PRINCIPALES ARTÍCULOS A MODIFICARSE EN LA ORDENANZA 017-2020</a:t>
            </a:r>
            <a:endParaRPr lang="en-US" sz="3600" b="1" dirty="0"/>
          </a:p>
        </p:txBody>
      </p:sp>
      <p:sp>
        <p:nvSpPr>
          <p:cNvPr id="4" name="Subtítulo 3">
            <a:extLst>
              <a:ext uri="{FF2B5EF4-FFF2-40B4-BE49-F238E27FC236}">
                <a16:creationId xmlns:a16="http://schemas.microsoft.com/office/drawing/2014/main" id="{973FACFA-A50C-E6E8-99BA-A8909C845186}"/>
              </a:ext>
            </a:extLst>
          </p:cNvPr>
          <p:cNvSpPr>
            <a:spLocks noGrp="1"/>
          </p:cNvSpPr>
          <p:nvPr>
            <p:ph type="subTitle" idx="1"/>
          </p:nvPr>
        </p:nvSpPr>
        <p:spPr>
          <a:xfrm>
            <a:off x="222025" y="2185891"/>
            <a:ext cx="6970643" cy="3779422"/>
          </a:xfrm>
        </p:spPr>
        <p:txBody>
          <a:bodyPr>
            <a:normAutofit fontScale="85000" lnSpcReduction="10000"/>
          </a:bodyPr>
          <a:lstStyle/>
          <a:p>
            <a:pPr algn="just"/>
            <a:r>
              <a:rPr lang="es-EC" dirty="0"/>
              <a:t>Art. 2605: Proceso de integración.- </a:t>
            </a:r>
          </a:p>
          <a:p>
            <a:pPr algn="just"/>
            <a:r>
              <a:rPr lang="es-EC" dirty="0"/>
              <a:t>Es correcto que se haya eliminado el Anexo que correspondía a la propuesta de reestructuración de rutas, pero se deja toda la responsabilidad sin dar ninguna directriz al Administrador del Sistema para ejecutar un nuevo proyecto de Reestructuración de Rutas. Se eliminó la directriz de que el objeto de la reorganización de rutas es permitirle al Metro de Quito ser el eje vertebrador del sistema integrado.</a:t>
            </a:r>
          </a:p>
          <a:p>
            <a:pPr algn="just"/>
            <a:r>
              <a:rPr lang="es-EC" dirty="0"/>
              <a:t>El proceso de integración debe ser progresivo y midiendo con el SIR el comportamiento de la demanda para que el usuario pueda seleccionar el viaje más eficiente en función de su destino, existen sectores que no atiende el Metro y que para llegar a esos destinos se requieren transferencias adicionales que incrementan el tiempo de viaje y costo de operación.</a:t>
            </a:r>
          </a:p>
        </p:txBody>
      </p:sp>
      <p:pic>
        <p:nvPicPr>
          <p:cNvPr id="5" name="Imagen 4">
            <a:extLst>
              <a:ext uri="{FF2B5EF4-FFF2-40B4-BE49-F238E27FC236}">
                <a16:creationId xmlns:a16="http://schemas.microsoft.com/office/drawing/2014/main" id="{B43FE627-D321-57B1-3FA9-4834AA7EE8DC}"/>
              </a:ext>
            </a:extLst>
          </p:cNvPr>
          <p:cNvPicPr>
            <a:picLocks noChangeAspect="1"/>
          </p:cNvPicPr>
          <p:nvPr/>
        </p:nvPicPr>
        <p:blipFill rotWithShape="1">
          <a:blip r:embed="rId2"/>
          <a:srcRect l="2304" t="2262"/>
          <a:stretch/>
        </p:blipFill>
        <p:spPr>
          <a:xfrm>
            <a:off x="7480580" y="1842868"/>
            <a:ext cx="4711420" cy="3432517"/>
          </a:xfrm>
          <a:prstGeom prst="rect">
            <a:avLst/>
          </a:prstGeom>
        </p:spPr>
      </p:pic>
    </p:spTree>
    <p:extLst>
      <p:ext uri="{BB962C8B-B14F-4D97-AF65-F5344CB8AC3E}">
        <p14:creationId xmlns:p14="http://schemas.microsoft.com/office/powerpoint/2010/main" val="26293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normAutofit/>
          </a:bodyPr>
          <a:lstStyle/>
          <a:p>
            <a:r>
              <a:rPr lang="es-EC" sz="3600" b="1" dirty="0"/>
              <a:t>ANÁLISIS DE PRINCIPALES ARTÍCULOS A MODIFICARSE EN LA ORDENANZA 017-2020</a:t>
            </a:r>
            <a:endParaRPr lang="en-US" sz="3600" b="1" dirty="0"/>
          </a:p>
        </p:txBody>
      </p:sp>
      <p:sp>
        <p:nvSpPr>
          <p:cNvPr id="4" name="Subtítulo 3">
            <a:extLst>
              <a:ext uri="{FF2B5EF4-FFF2-40B4-BE49-F238E27FC236}">
                <a16:creationId xmlns:a16="http://schemas.microsoft.com/office/drawing/2014/main" id="{973FACFA-A50C-E6E8-99BA-A8909C845186}"/>
              </a:ext>
            </a:extLst>
          </p:cNvPr>
          <p:cNvSpPr>
            <a:spLocks noGrp="1"/>
          </p:cNvSpPr>
          <p:nvPr>
            <p:ph type="subTitle" idx="1"/>
          </p:nvPr>
        </p:nvSpPr>
        <p:spPr>
          <a:xfrm>
            <a:off x="236907" y="1965858"/>
            <a:ext cx="5222988" cy="2798761"/>
          </a:xfrm>
        </p:spPr>
        <p:txBody>
          <a:bodyPr>
            <a:normAutofit fontScale="92500" lnSpcReduction="10000"/>
          </a:bodyPr>
          <a:lstStyle/>
          <a:p>
            <a:pPr algn="just"/>
            <a:r>
              <a:rPr lang="es-EC" sz="2000" b="1" dirty="0"/>
              <a:t>Art. 2917 Componentes de los costos.- </a:t>
            </a:r>
            <a:r>
              <a:rPr lang="es-EC" sz="2000" dirty="0"/>
              <a:t>En el detalle de costos a reconocerse para el cálculo de la tarifa se excluyen importantes rubros y exigencias que luego no se podrán cumplir (inversión en flota actual y nueva, infraestructura para operación, electrolineras, recaudo, certificaciones de calidad, rentabilidad, etc.).</a:t>
            </a:r>
          </a:p>
          <a:p>
            <a:pPr algn="just"/>
            <a:endParaRPr lang="es-EC" sz="1600" b="1" dirty="0">
              <a:latin typeface="Arial" panose="020B0604020202020204" pitchFamily="34" charset="0"/>
            </a:endParaRPr>
          </a:p>
          <a:p>
            <a:pPr algn="just"/>
            <a:r>
              <a:rPr lang="es-EC" sz="1600" b="1" dirty="0">
                <a:latin typeface="Arial" panose="020B0604020202020204" pitchFamily="34" charset="0"/>
              </a:rPr>
              <a:t>En la actualidad las variables para cálculo de la tarifa se han modificado (disminución demanda en 19% e incremento de costos mano de obra y combustible) </a:t>
            </a:r>
            <a:endParaRPr lang="es-ES" sz="1600" b="1" dirty="0">
              <a:latin typeface="Arial" panose="020B0604020202020204" pitchFamily="34" charset="0"/>
            </a:endParaRPr>
          </a:p>
          <a:p>
            <a:pPr algn="just"/>
            <a:endParaRPr lang="es-EC" sz="2000" dirty="0"/>
          </a:p>
        </p:txBody>
      </p:sp>
      <p:pic>
        <p:nvPicPr>
          <p:cNvPr id="6" name="Imagen 5">
            <a:extLst>
              <a:ext uri="{FF2B5EF4-FFF2-40B4-BE49-F238E27FC236}">
                <a16:creationId xmlns:a16="http://schemas.microsoft.com/office/drawing/2014/main" id="{5E1629AA-E318-815F-83C0-AF40FCBCE615}"/>
              </a:ext>
            </a:extLst>
          </p:cNvPr>
          <p:cNvPicPr>
            <a:picLocks noChangeAspect="1"/>
          </p:cNvPicPr>
          <p:nvPr/>
        </p:nvPicPr>
        <p:blipFill>
          <a:blip r:embed="rId2"/>
          <a:stretch>
            <a:fillRect/>
          </a:stretch>
        </p:blipFill>
        <p:spPr>
          <a:xfrm>
            <a:off x="0" y="5394010"/>
            <a:ext cx="4838966" cy="922383"/>
          </a:xfrm>
          <a:prstGeom prst="rect">
            <a:avLst/>
          </a:prstGeom>
        </p:spPr>
      </p:pic>
      <p:sp>
        <p:nvSpPr>
          <p:cNvPr id="7" name="CuadroTexto 6">
            <a:extLst>
              <a:ext uri="{FF2B5EF4-FFF2-40B4-BE49-F238E27FC236}">
                <a16:creationId xmlns:a16="http://schemas.microsoft.com/office/drawing/2014/main" id="{E7F47B05-529E-CBD6-6DC2-A3A44C9A6787}"/>
              </a:ext>
            </a:extLst>
          </p:cNvPr>
          <p:cNvSpPr txBox="1"/>
          <p:nvPr/>
        </p:nvSpPr>
        <p:spPr>
          <a:xfrm>
            <a:off x="5970107" y="5116065"/>
            <a:ext cx="6096000" cy="1200329"/>
          </a:xfrm>
          <a:prstGeom prst="rect">
            <a:avLst/>
          </a:prstGeom>
          <a:noFill/>
        </p:spPr>
        <p:txBody>
          <a:bodyPr wrap="square" rtlCol="0">
            <a:spAutoFit/>
          </a:bodyPr>
          <a:lstStyle/>
          <a:p>
            <a:pPr algn="just"/>
            <a:r>
              <a:rPr lang="es-EC" b="1" i="1" dirty="0">
                <a:solidFill>
                  <a:srgbClr val="FF0000"/>
                </a:solidFill>
              </a:rPr>
              <a:t>Tarifa al usuario</a:t>
            </a:r>
            <a:r>
              <a:rPr lang="es-EC" b="1" i="1" dirty="0"/>
              <a:t> </a:t>
            </a:r>
            <a:r>
              <a:rPr lang="es-EC" dirty="0"/>
              <a:t>= </a:t>
            </a:r>
            <a:r>
              <a:rPr lang="es-EC" b="1" i="1" dirty="0"/>
              <a:t>Tarifa técnica </a:t>
            </a:r>
            <a:r>
              <a:rPr lang="es-EC" dirty="0"/>
              <a:t>– (Ingresos no operacionales/Número de usuarios)</a:t>
            </a:r>
          </a:p>
          <a:p>
            <a:pPr algn="just"/>
            <a:r>
              <a:rPr lang="es-EC" i="1" dirty="0"/>
              <a:t>Ingresos no operacionales </a:t>
            </a:r>
            <a:r>
              <a:rPr lang="es-EC" dirty="0"/>
              <a:t>= Explotación comercial + Aporte municipal (Fondo Metropolitano de Movilidad) </a:t>
            </a:r>
            <a:endParaRPr lang="en-US" dirty="0"/>
          </a:p>
        </p:txBody>
      </p:sp>
      <p:sp>
        <p:nvSpPr>
          <p:cNvPr id="8" name="Flecha: a la derecha 7">
            <a:extLst>
              <a:ext uri="{FF2B5EF4-FFF2-40B4-BE49-F238E27FC236}">
                <a16:creationId xmlns:a16="http://schemas.microsoft.com/office/drawing/2014/main" id="{431A585B-9231-3B44-0AC7-ED7D2E5D4FF0}"/>
              </a:ext>
            </a:extLst>
          </p:cNvPr>
          <p:cNvSpPr/>
          <p:nvPr/>
        </p:nvSpPr>
        <p:spPr>
          <a:xfrm>
            <a:off x="4634602" y="55269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Gráfico 8">
            <a:extLst>
              <a:ext uri="{FF2B5EF4-FFF2-40B4-BE49-F238E27FC236}">
                <a16:creationId xmlns:a16="http://schemas.microsoft.com/office/drawing/2014/main" id="{FC6EC3F5-A4EA-0A45-DA51-15DF2AF96F79}"/>
              </a:ext>
            </a:extLst>
          </p:cNvPr>
          <p:cNvGraphicFramePr>
            <a:graphicFrameLocks/>
          </p:cNvGraphicFramePr>
          <p:nvPr>
            <p:extLst>
              <p:ext uri="{D42A27DB-BD31-4B8C-83A1-F6EECF244321}">
                <p14:modId xmlns:p14="http://schemas.microsoft.com/office/powerpoint/2010/main" val="193301732"/>
              </p:ext>
            </p:extLst>
          </p:nvPr>
        </p:nvGraphicFramePr>
        <p:xfrm>
          <a:off x="6308034" y="1680209"/>
          <a:ext cx="4797287" cy="2798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37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normAutofit/>
          </a:bodyPr>
          <a:lstStyle/>
          <a:p>
            <a:r>
              <a:rPr lang="es-EC" sz="3600" b="1" dirty="0"/>
              <a:t>ANÁLISIS DE PRINCIPALES ARTÍCULOS A MODIFICARSE EN LA ORDENANZA 017-2020</a:t>
            </a:r>
            <a:endParaRPr lang="en-US" sz="3600" b="1" dirty="0"/>
          </a:p>
        </p:txBody>
      </p:sp>
      <p:sp>
        <p:nvSpPr>
          <p:cNvPr id="4" name="Subtítulo 3">
            <a:extLst>
              <a:ext uri="{FF2B5EF4-FFF2-40B4-BE49-F238E27FC236}">
                <a16:creationId xmlns:a16="http://schemas.microsoft.com/office/drawing/2014/main" id="{973FACFA-A50C-E6E8-99BA-A8909C845186}"/>
              </a:ext>
            </a:extLst>
          </p:cNvPr>
          <p:cNvSpPr>
            <a:spLocks noGrp="1"/>
          </p:cNvSpPr>
          <p:nvPr>
            <p:ph type="subTitle" idx="1"/>
          </p:nvPr>
        </p:nvSpPr>
        <p:spPr>
          <a:xfrm>
            <a:off x="296824" y="2152357"/>
            <a:ext cx="5702690" cy="3015894"/>
          </a:xfrm>
        </p:spPr>
        <p:txBody>
          <a:bodyPr>
            <a:normAutofit fontScale="70000" lnSpcReduction="20000"/>
          </a:bodyPr>
          <a:lstStyle/>
          <a:p>
            <a:pPr algn="just"/>
            <a:r>
              <a:rPr lang="es-EC" b="1" dirty="0"/>
              <a:t>Art. 2931.- Sistema de Recaudo</a:t>
            </a:r>
          </a:p>
          <a:p>
            <a:pPr algn="just"/>
            <a:r>
              <a:rPr lang="es-EC" dirty="0"/>
              <a:t>Se elige un modelo de operación a cargo del municipio y se pide al operador privado que adquiera los equipos para operar un sistema cerrado de recaudo con tarjeta recargable que implica altos costos de operación.</a:t>
            </a:r>
          </a:p>
          <a:p>
            <a:pPr algn="just"/>
            <a:r>
              <a:rPr lang="es-EC" dirty="0"/>
              <a:t>Se debe permitir al operador privado contratar el servicio y de esta manera se disminuirán los costos y se tendrá una empresa especializada a cargo del SIR.</a:t>
            </a:r>
          </a:p>
          <a:p>
            <a:pPr algn="just"/>
            <a:r>
              <a:rPr lang="es-EC" dirty="0"/>
              <a:t>Es urgente implementar el SIR que es una obligación de la Secretaría de Movilidad que no ha ejecutado desde el año 2017.</a:t>
            </a:r>
          </a:p>
          <a:p>
            <a:pPr algn="just"/>
            <a:r>
              <a:rPr lang="es-EC" b="1" dirty="0"/>
              <a:t>SIN RECAUDO NO HAY RED INTEGRADA LO QUE INCREMENTA EL COSTO DEL SERVICIO AL USUARIO.</a:t>
            </a:r>
          </a:p>
        </p:txBody>
      </p:sp>
      <p:pic>
        <p:nvPicPr>
          <p:cNvPr id="5" name="Imagen 4">
            <a:extLst>
              <a:ext uri="{FF2B5EF4-FFF2-40B4-BE49-F238E27FC236}">
                <a16:creationId xmlns:a16="http://schemas.microsoft.com/office/drawing/2014/main" id="{228E8D66-5D73-DDA0-05CF-E0D383DE2567}"/>
              </a:ext>
            </a:extLst>
          </p:cNvPr>
          <p:cNvPicPr>
            <a:picLocks noChangeAspect="1"/>
          </p:cNvPicPr>
          <p:nvPr/>
        </p:nvPicPr>
        <p:blipFill>
          <a:blip r:embed="rId2"/>
          <a:stretch>
            <a:fillRect/>
          </a:stretch>
        </p:blipFill>
        <p:spPr>
          <a:xfrm>
            <a:off x="6489309" y="2152357"/>
            <a:ext cx="5702691" cy="3305908"/>
          </a:xfrm>
          <a:prstGeom prst="rect">
            <a:avLst/>
          </a:prstGeom>
        </p:spPr>
      </p:pic>
    </p:spTree>
    <p:extLst>
      <p:ext uri="{BB962C8B-B14F-4D97-AF65-F5344CB8AC3E}">
        <p14:creationId xmlns:p14="http://schemas.microsoft.com/office/powerpoint/2010/main" val="273298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ECED6-EE97-378E-0EC9-5ABEB8BB7D90}"/>
              </a:ext>
            </a:extLst>
          </p:cNvPr>
          <p:cNvSpPr>
            <a:spLocks noGrp="1"/>
          </p:cNvSpPr>
          <p:nvPr>
            <p:ph type="ctrTitle"/>
          </p:nvPr>
        </p:nvSpPr>
        <p:spPr>
          <a:xfrm>
            <a:off x="1736035" y="107793"/>
            <a:ext cx="9144000" cy="1111898"/>
          </a:xfrm>
        </p:spPr>
        <p:txBody>
          <a:bodyPr>
            <a:normAutofit/>
          </a:bodyPr>
          <a:lstStyle/>
          <a:p>
            <a:r>
              <a:rPr lang="es-EC" sz="3600" b="1" dirty="0"/>
              <a:t>ANÁLISIS DE PRINCIPALES ARTÍCULOS A MODIFICARSE EN LA ORDENANZA 017-2020</a:t>
            </a:r>
            <a:endParaRPr lang="en-US" sz="3600" b="1" dirty="0"/>
          </a:p>
        </p:txBody>
      </p:sp>
      <p:sp>
        <p:nvSpPr>
          <p:cNvPr id="4" name="Subtítulo 3">
            <a:extLst>
              <a:ext uri="{FF2B5EF4-FFF2-40B4-BE49-F238E27FC236}">
                <a16:creationId xmlns:a16="http://schemas.microsoft.com/office/drawing/2014/main" id="{973FACFA-A50C-E6E8-99BA-A8909C845186}"/>
              </a:ext>
            </a:extLst>
          </p:cNvPr>
          <p:cNvSpPr>
            <a:spLocks noGrp="1"/>
          </p:cNvSpPr>
          <p:nvPr>
            <p:ph type="subTitle" idx="1"/>
          </p:nvPr>
        </p:nvSpPr>
        <p:spPr>
          <a:xfrm>
            <a:off x="143328" y="1707183"/>
            <a:ext cx="6693571" cy="3443633"/>
          </a:xfrm>
        </p:spPr>
        <p:txBody>
          <a:bodyPr>
            <a:normAutofit fontScale="92500" lnSpcReduction="10000"/>
          </a:bodyPr>
          <a:lstStyle/>
          <a:p>
            <a:pPr algn="just"/>
            <a:r>
              <a:rPr lang="es-EC" dirty="0"/>
              <a:t>En ningún artículo de la actual Ordenanza 017-2020 ni en su reforma se incluye directrices para empezar a gestionar de manera eficiente los desplazamientos y de esta manera fomentar el uso del transporte público para mejorar los desplazamientos limitando el uso del vehículo particular que ocasiona los actuales problemas de movilidad y contaminación en la ciudad.</a:t>
            </a:r>
          </a:p>
          <a:p>
            <a:pPr algn="just"/>
            <a:r>
              <a:rPr lang="es-EC" sz="1800" dirty="0">
                <a:latin typeface="Arial" panose="020B0604020202020204" pitchFamily="34" charset="0"/>
              </a:rPr>
              <a:t>Se requiere incrementar los viajes en transporte público para recuperar la demanda del 19% que se ha perdido por efectos de la pandemia y otros factores que han ocasionado la pérdida de demanda, entre otros: inseguridad, mal servicio ocasionado por el actual modelo de gestión, altos tiempos de viaje por congestión, entre otros.</a:t>
            </a:r>
            <a:endParaRPr lang="es-ES" sz="1800" dirty="0">
              <a:latin typeface="Arial" panose="020B0604020202020204" pitchFamily="34" charset="0"/>
            </a:endParaRPr>
          </a:p>
          <a:p>
            <a:pPr algn="just"/>
            <a:endParaRPr lang="es-EC" dirty="0"/>
          </a:p>
        </p:txBody>
      </p:sp>
      <p:pic>
        <p:nvPicPr>
          <p:cNvPr id="5" name="Imagen 4">
            <a:extLst>
              <a:ext uri="{FF2B5EF4-FFF2-40B4-BE49-F238E27FC236}">
                <a16:creationId xmlns:a16="http://schemas.microsoft.com/office/drawing/2014/main" id="{CD50B1CC-AADF-42B2-6C70-1730E3B35BAD}"/>
              </a:ext>
            </a:extLst>
          </p:cNvPr>
          <p:cNvPicPr>
            <a:picLocks noChangeAspect="1"/>
          </p:cNvPicPr>
          <p:nvPr/>
        </p:nvPicPr>
        <p:blipFill>
          <a:blip r:embed="rId2"/>
          <a:stretch>
            <a:fillRect/>
          </a:stretch>
        </p:blipFill>
        <p:spPr>
          <a:xfrm>
            <a:off x="7709096" y="1707183"/>
            <a:ext cx="3807655" cy="2185038"/>
          </a:xfrm>
          <a:prstGeom prst="rect">
            <a:avLst/>
          </a:prstGeom>
        </p:spPr>
      </p:pic>
      <p:pic>
        <p:nvPicPr>
          <p:cNvPr id="7" name="Imagen 6">
            <a:extLst>
              <a:ext uri="{FF2B5EF4-FFF2-40B4-BE49-F238E27FC236}">
                <a16:creationId xmlns:a16="http://schemas.microsoft.com/office/drawing/2014/main" id="{24D78656-AB39-51BA-1692-3ED8178E790D}"/>
              </a:ext>
            </a:extLst>
          </p:cNvPr>
          <p:cNvPicPr>
            <a:picLocks noChangeAspect="1"/>
          </p:cNvPicPr>
          <p:nvPr/>
        </p:nvPicPr>
        <p:blipFill>
          <a:blip r:embed="rId3"/>
          <a:stretch>
            <a:fillRect/>
          </a:stretch>
        </p:blipFill>
        <p:spPr>
          <a:xfrm>
            <a:off x="7709096" y="4135138"/>
            <a:ext cx="3807655" cy="2158980"/>
          </a:xfrm>
          <a:prstGeom prst="rect">
            <a:avLst/>
          </a:prstGeom>
        </p:spPr>
      </p:pic>
    </p:spTree>
    <p:extLst>
      <p:ext uri="{BB962C8B-B14F-4D97-AF65-F5344CB8AC3E}">
        <p14:creationId xmlns:p14="http://schemas.microsoft.com/office/powerpoint/2010/main" val="11900323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1161</Words>
  <Application>Microsoft Office PowerPoint</Application>
  <PresentationFormat>Panorámica</PresentationFormat>
  <Paragraphs>52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REFORMA ORDENANZA 017-2020</vt:lpstr>
      <vt:lpstr>OBJETIVOS PROPUESTA</vt:lpstr>
      <vt:lpstr>EVOLUCIÓN DE LA REESTRUCTURACIÓN DE LOS RED DE TRANSPORTE PÚBLICO</vt:lpstr>
      <vt:lpstr>ANÁLISIS DE PRINCIPALES ARTÍCULOS A MODIFICARSE EN LA ORDENANZA 017-2020</vt:lpstr>
      <vt:lpstr>ANÁLISIS DE PRINCIPALES ARTÍCULOS A MODIFICARSE EN LA ORDENANZA 017-2020</vt:lpstr>
      <vt:lpstr>ANÁLISIS DE PRINCIPALES ARTÍCULOS A MODIFICARSE EN LA ORDENANZA 017-2020</vt:lpstr>
      <vt:lpstr>ANÁLISIS DE PRINCIPALES ARTÍCULOS A MODIFICARSE EN LA ORDENANZA 017-2020</vt:lpstr>
      <vt:lpstr>ANÁLISIS DE PRINCIPALES ARTÍCULOS A MODIFICARSE EN LA ORDENANZA 017-2020</vt:lpstr>
      <vt:lpstr>ANÁLISIS DE PRINCIPALES ARTÍCULOS A MODIFICARSE EN LA ORDENANZA 017-2020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ORDENANZA 017-2020</dc:title>
  <dc:creator>Rubén Lozano Reinoso</dc:creator>
  <cp:lastModifiedBy>Rubén Lozano Reinoso</cp:lastModifiedBy>
  <cp:revision>9</cp:revision>
  <cp:lastPrinted>2022-10-18T14:00:56Z</cp:lastPrinted>
  <dcterms:created xsi:type="dcterms:W3CDTF">2022-10-17T00:15:57Z</dcterms:created>
  <dcterms:modified xsi:type="dcterms:W3CDTF">2022-10-18T14:10:53Z</dcterms:modified>
</cp:coreProperties>
</file>