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4" r:id="rId4"/>
    <p:sldId id="297" r:id="rId5"/>
    <p:sldId id="298" r:id="rId6"/>
    <p:sldId id="299" r:id="rId7"/>
    <p:sldId id="294" r:id="rId8"/>
    <p:sldId id="296" r:id="rId9"/>
    <p:sldId id="325" r:id="rId10"/>
    <p:sldId id="295" r:id="rId11"/>
    <p:sldId id="265" r:id="rId12"/>
    <p:sldId id="258" r:id="rId13"/>
    <p:sldId id="326" r:id="rId14"/>
    <p:sldId id="262" r:id="rId15"/>
    <p:sldId id="263" r:id="rId16"/>
    <p:sldId id="329" r:id="rId17"/>
    <p:sldId id="328" r:id="rId18"/>
    <p:sldId id="323" r:id="rId19"/>
    <p:sldId id="264" r:id="rId20"/>
    <p:sldId id="330" r:id="rId21"/>
    <p:sldId id="300" r:id="rId22"/>
    <p:sldId id="301" r:id="rId23"/>
    <p:sldId id="303" r:id="rId24"/>
    <p:sldId id="305" r:id="rId25"/>
    <p:sldId id="307" r:id="rId26"/>
    <p:sldId id="308" r:id="rId27"/>
    <p:sldId id="309" r:id="rId28"/>
    <p:sldId id="311" r:id="rId29"/>
    <p:sldId id="312" r:id="rId30"/>
    <p:sldId id="313" r:id="rId31"/>
    <p:sldId id="314" r:id="rId32"/>
    <p:sldId id="315" r:id="rId33"/>
    <p:sldId id="317" r:id="rId34"/>
    <p:sldId id="318" r:id="rId35"/>
    <p:sldId id="319" r:id="rId36"/>
    <p:sldId id="320" r:id="rId37"/>
    <p:sldId id="321" r:id="rId38"/>
    <p:sldId id="322" r:id="rId39"/>
    <p:sldId id="260" r:id="rId40"/>
    <p:sldId id="259"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60"/>
  </p:normalViewPr>
  <p:slideViewPr>
    <p:cSldViewPr snapToGrid="0">
      <p:cViewPr varScale="1">
        <p:scale>
          <a:sx n="85" d="100"/>
          <a:sy n="85" d="100"/>
        </p:scale>
        <p:origin x="4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ACB01-62D1-82F6-B8DA-886A2B8CAA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724C575-E2F2-53B4-3A0F-BA2E1CA542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4B5A5D-A8F6-F446-0A4A-5D947820C875}"/>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5" name="Marcador de pie de página 4">
            <a:extLst>
              <a:ext uri="{FF2B5EF4-FFF2-40B4-BE49-F238E27FC236}">
                <a16:creationId xmlns:a16="http://schemas.microsoft.com/office/drawing/2014/main" id="{B4F7D3F5-1060-C86F-F032-5919FEA4D78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DC22798-0A78-C8F7-15DF-638B027FACC1}"/>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2184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2445-ADFF-E5DF-98ED-32F27454FDD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21392A9-E3D7-1819-52F8-1CC3FCAD91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8EF4F06-9BD8-C6A7-9AAA-D7CD01B39A41}"/>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5" name="Marcador de pie de página 4">
            <a:extLst>
              <a:ext uri="{FF2B5EF4-FFF2-40B4-BE49-F238E27FC236}">
                <a16:creationId xmlns:a16="http://schemas.microsoft.com/office/drawing/2014/main" id="{0A991E8C-92AE-A04D-DBC2-EA8EB557043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91D4FA5-B270-A396-1FB5-5D61E774AACF}"/>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64705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C8639B-7F10-D067-301D-AFB7A39D5D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85D2F66-9569-EE98-CD98-FD28437D4D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DE3D3AA-F8D3-F368-E578-0D2253D6B36D}"/>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5" name="Marcador de pie de página 4">
            <a:extLst>
              <a:ext uri="{FF2B5EF4-FFF2-40B4-BE49-F238E27FC236}">
                <a16:creationId xmlns:a16="http://schemas.microsoft.com/office/drawing/2014/main" id="{97DE633C-36D8-D04E-8F9D-CC8F654392D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3BD25F1-CB63-EB29-CE60-1190A2488643}"/>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291769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AA1D0-A53F-2361-8065-ED973D14379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3F29EAD-E179-FD1C-DFD8-2AC6EDCE5C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F2BB0E2-EF01-0701-A730-9F5E84C608E8}"/>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5" name="Marcador de pie de página 4">
            <a:extLst>
              <a:ext uri="{FF2B5EF4-FFF2-40B4-BE49-F238E27FC236}">
                <a16:creationId xmlns:a16="http://schemas.microsoft.com/office/drawing/2014/main" id="{B35A77FC-4705-7680-84FD-9BCB4E5F95A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D236B2B-51E8-EDFF-657A-F681D1517576}"/>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35975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92103-15BD-603F-2FD3-54D2EE08FA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31D9B3-CD2E-4143-070D-5E27D1CF5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BC5D81-B9A2-FF0F-F170-8AB0986C3F10}"/>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5" name="Marcador de pie de página 4">
            <a:extLst>
              <a:ext uri="{FF2B5EF4-FFF2-40B4-BE49-F238E27FC236}">
                <a16:creationId xmlns:a16="http://schemas.microsoft.com/office/drawing/2014/main" id="{F45170D5-75E1-2935-0B47-A6B36622D67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D7F34F4-70D3-D933-52B6-D6ACD034BAEF}"/>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190879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887BA-778A-58F7-C01A-DEDEFF9CC00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E5B796A-E877-360E-9372-EB14D9EB30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8936560-42EA-650C-35CA-0A01E50650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DBDE993-B245-6BDA-6949-BBAC70BA3D77}"/>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6" name="Marcador de pie de página 5">
            <a:extLst>
              <a:ext uri="{FF2B5EF4-FFF2-40B4-BE49-F238E27FC236}">
                <a16:creationId xmlns:a16="http://schemas.microsoft.com/office/drawing/2014/main" id="{9315AC34-F3C4-C4F1-B1E4-834AB9D7370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F864401-BE24-B55E-ABD9-54B9DF268F6F}"/>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39603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E6321-271A-8DC5-1213-CB59905891E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D3F4E9D-1D40-B0F2-8CBB-F2AE846D7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E00C864-E051-AF71-3C7D-DA1C2AB87CB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289330B-D9E2-474A-051C-D2C41ABE18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A75B95-1DFA-9439-B79C-0C5E3BB7E5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7C2579A9-2F3C-64C0-F29D-A48641DE06F7}"/>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8" name="Marcador de pie de página 7">
            <a:extLst>
              <a:ext uri="{FF2B5EF4-FFF2-40B4-BE49-F238E27FC236}">
                <a16:creationId xmlns:a16="http://schemas.microsoft.com/office/drawing/2014/main" id="{1ECC47F8-930C-AD33-CF33-7A8981DE2B3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B97CB9E-6684-0FBF-EEAD-D762B4A8DE83}"/>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9411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CC297-44B3-F5A0-357C-334EC1950C2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738AEB4-639F-8039-6671-9969710EE7BD}"/>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4" name="Marcador de pie de página 3">
            <a:extLst>
              <a:ext uri="{FF2B5EF4-FFF2-40B4-BE49-F238E27FC236}">
                <a16:creationId xmlns:a16="http://schemas.microsoft.com/office/drawing/2014/main" id="{5DD5BA19-FDD6-9058-0C58-F086374B382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FEB0C70-1FC7-7007-A8A2-853DD307B9FD}"/>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198305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8DC911-619D-6907-8A7C-53576B8279DD}"/>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3" name="Marcador de pie de página 2">
            <a:extLst>
              <a:ext uri="{FF2B5EF4-FFF2-40B4-BE49-F238E27FC236}">
                <a16:creationId xmlns:a16="http://schemas.microsoft.com/office/drawing/2014/main" id="{C2566AE0-F128-0C49-474B-C190EAE3BC87}"/>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CFCD9550-3685-377E-C33E-0D3036D2BA79}"/>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166252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4FB38-61F5-ADB7-5D60-BB614B285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1B9730-CC3D-144F-C053-EEF0937A7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77E55D3-6BD2-91AE-DD9D-A51C0B690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12BD9E-13FD-5D5C-A784-3475E0964EBB}"/>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6" name="Marcador de pie de página 5">
            <a:extLst>
              <a:ext uri="{FF2B5EF4-FFF2-40B4-BE49-F238E27FC236}">
                <a16:creationId xmlns:a16="http://schemas.microsoft.com/office/drawing/2014/main" id="{9DBDD1F8-B976-97AA-ED5B-B1779923018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B84DF8D-22AE-5AD9-A5D9-01F3039133A7}"/>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55565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4F8A1-56B7-31E9-3AAC-EA59FAC165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8CF7A80-3628-8774-6FBB-8ADEC673A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1A1D7C6-55C9-6B29-9459-A7AD6828D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E66347-75D5-894A-DF24-79D1D9D9531A}"/>
              </a:ext>
            </a:extLst>
          </p:cNvPr>
          <p:cNvSpPr>
            <a:spLocks noGrp="1"/>
          </p:cNvSpPr>
          <p:nvPr>
            <p:ph type="dt" sz="half" idx="10"/>
          </p:nvPr>
        </p:nvSpPr>
        <p:spPr/>
        <p:txBody>
          <a:bodyPr/>
          <a:lstStyle/>
          <a:p>
            <a:fld id="{70F9302A-BF20-4F00-8F40-994455D37949}" type="datetimeFigureOut">
              <a:rPr lang="es-EC" smtClean="0"/>
              <a:t>17/10/2022</a:t>
            </a:fld>
            <a:endParaRPr lang="es-EC"/>
          </a:p>
        </p:txBody>
      </p:sp>
      <p:sp>
        <p:nvSpPr>
          <p:cNvPr id="6" name="Marcador de pie de página 5">
            <a:extLst>
              <a:ext uri="{FF2B5EF4-FFF2-40B4-BE49-F238E27FC236}">
                <a16:creationId xmlns:a16="http://schemas.microsoft.com/office/drawing/2014/main" id="{4685E6DC-0C35-26DB-D438-C7F2F105FF3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2F92D69-014F-DF60-AF68-2C53FABF519C}"/>
              </a:ext>
            </a:extLst>
          </p:cNvPr>
          <p:cNvSpPr>
            <a:spLocks noGrp="1"/>
          </p:cNvSpPr>
          <p:nvPr>
            <p:ph type="sldNum" sz="quarter" idx="12"/>
          </p:nvPr>
        </p:nvSpPr>
        <p:spPr/>
        <p:txBody>
          <a:bodyPr/>
          <a:lstStyle/>
          <a:p>
            <a:fld id="{14854F41-A88E-41EF-96CC-E6FE3419DE6B}" type="slidenum">
              <a:rPr lang="es-EC" smtClean="0"/>
              <a:t>‹Nº›</a:t>
            </a:fld>
            <a:endParaRPr lang="es-EC"/>
          </a:p>
        </p:txBody>
      </p:sp>
    </p:spTree>
    <p:extLst>
      <p:ext uri="{BB962C8B-B14F-4D97-AF65-F5344CB8AC3E}">
        <p14:creationId xmlns:p14="http://schemas.microsoft.com/office/powerpoint/2010/main" val="108881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E6E3E8-645E-2D45-E610-625C58EBB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D8FEBCD-8B49-2E03-2F45-A5EC56803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76646AC-5BED-D1BC-153F-7B1C924C6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9302A-BF20-4F00-8F40-994455D37949}" type="datetimeFigureOut">
              <a:rPr lang="es-EC" smtClean="0"/>
              <a:t>17/10/2022</a:t>
            </a:fld>
            <a:endParaRPr lang="es-EC"/>
          </a:p>
        </p:txBody>
      </p:sp>
      <p:sp>
        <p:nvSpPr>
          <p:cNvPr id="5" name="Marcador de pie de página 4">
            <a:extLst>
              <a:ext uri="{FF2B5EF4-FFF2-40B4-BE49-F238E27FC236}">
                <a16:creationId xmlns:a16="http://schemas.microsoft.com/office/drawing/2014/main" id="{4470058C-EB0F-3700-3BF5-D62510DC7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E901983-FFC8-B0B0-2EAB-0D0A3B888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54F41-A88E-41EF-96CC-E6FE3419DE6B}" type="slidenum">
              <a:rPr lang="es-EC" smtClean="0"/>
              <a:t>‹Nº›</a:t>
            </a:fld>
            <a:endParaRPr lang="es-EC"/>
          </a:p>
        </p:txBody>
      </p:sp>
    </p:spTree>
    <p:extLst>
      <p:ext uri="{BB962C8B-B14F-4D97-AF65-F5344CB8AC3E}">
        <p14:creationId xmlns:p14="http://schemas.microsoft.com/office/powerpoint/2010/main" val="3764715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1ED034F-A9FB-BEA2-D79D-400DBC1DAB40}"/>
              </a:ext>
            </a:extLst>
          </p:cNvPr>
          <p:cNvPicPr>
            <a:picLocks noChangeAspect="1"/>
          </p:cNvPicPr>
          <p:nvPr/>
        </p:nvPicPr>
        <p:blipFill rotWithShape="1">
          <a:blip r:embed="rId2"/>
          <a:srcRect l="5833" t="24444" r="2292" b="29722"/>
          <a:stretch/>
        </p:blipFill>
        <p:spPr>
          <a:xfrm>
            <a:off x="342553" y="1276350"/>
            <a:ext cx="11506893" cy="4305300"/>
          </a:xfrm>
          <a:prstGeom prst="rect">
            <a:avLst/>
          </a:prstGeom>
        </p:spPr>
      </p:pic>
    </p:spTree>
    <p:extLst>
      <p:ext uri="{BB962C8B-B14F-4D97-AF65-F5344CB8AC3E}">
        <p14:creationId xmlns:p14="http://schemas.microsoft.com/office/powerpoint/2010/main" val="116833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Título 1">
            <a:extLst>
              <a:ext uri="{FF2B5EF4-FFF2-40B4-BE49-F238E27FC236}">
                <a16:creationId xmlns:a16="http://schemas.microsoft.com/office/drawing/2014/main" id="{6CC0ACAB-45ED-0ECC-A1B5-DDC61E5266E9}"/>
              </a:ext>
            </a:extLst>
          </p:cNvPr>
          <p:cNvSpPr txBox="1">
            <a:spLocks/>
          </p:cNvSpPr>
          <p:nvPr/>
        </p:nvSpPr>
        <p:spPr>
          <a:xfrm>
            <a:off x="1683171" y="2423941"/>
            <a:ext cx="8825658" cy="2010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600" b="1" dirty="0">
                <a:solidFill>
                  <a:schemeClr val="accent1">
                    <a:lumMod val="50000"/>
                  </a:schemeClr>
                </a:solidFill>
                <a:latin typeface="Helvetica" pitchFamily="34" charset="0"/>
                <a:cs typeface="Helvetica" pitchFamily="34" charset="0"/>
              </a:rPr>
              <a:t>REFORMA AL CÓDIGO MUNICIPAL PARA EL DISTRITO METROPOLITANO DE QUITO</a:t>
            </a:r>
            <a:endParaRPr lang="es-EC" dirty="0">
              <a:solidFill>
                <a:schemeClr val="accent1">
                  <a:lumMod val="50000"/>
                </a:schemeClr>
              </a:solidFill>
            </a:endParaRPr>
          </a:p>
        </p:txBody>
      </p:sp>
    </p:spTree>
    <p:extLst>
      <p:ext uri="{BB962C8B-B14F-4D97-AF65-F5344CB8AC3E}">
        <p14:creationId xmlns:p14="http://schemas.microsoft.com/office/powerpoint/2010/main" val="360652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657552" y="1776690"/>
            <a:ext cx="10876896" cy="4524315"/>
          </a:xfrm>
          <a:prstGeom prst="rect">
            <a:avLst/>
          </a:prstGeom>
          <a:noFill/>
        </p:spPr>
        <p:txBody>
          <a:bodyPr wrap="square" rtlCol="0">
            <a:spAutoFit/>
          </a:bodyPr>
          <a:lstStyle/>
          <a:p>
            <a:pPr algn="just"/>
            <a:r>
              <a:rPr lang="es-EC" sz="1600" dirty="0">
                <a:solidFill>
                  <a:schemeClr val="tx2"/>
                </a:solidFill>
              </a:rPr>
              <a:t>La Secretaría de Movilidad, en el Libro IV.2 del Código Municipal, referente a la MOVILIDAD, pudo verificar la necesidad de realizar una actualización que permita:</a:t>
            </a:r>
          </a:p>
          <a:p>
            <a:pPr algn="just"/>
            <a:endParaRPr lang="es-EC" sz="1600" dirty="0">
              <a:solidFill>
                <a:schemeClr val="tx2"/>
              </a:solidFill>
            </a:endParaRPr>
          </a:p>
          <a:p>
            <a:pPr marL="285750" indent="-285750" algn="just">
              <a:buFont typeface="Arial" panose="020B0604020202020204" pitchFamily="34" charset="0"/>
              <a:buChar char="•"/>
            </a:pPr>
            <a:r>
              <a:rPr lang="es-EC" sz="1600" dirty="0">
                <a:solidFill>
                  <a:schemeClr val="tx2"/>
                </a:solidFill>
              </a:rPr>
              <a:t>Precisar definiciones o conceptos asi como la eliminación o sustitución de textos que limitan las acciones de la Secretaría tanto como ente rector asi como administrador del Sistema Integrado de Transporte Público.</a:t>
            </a:r>
          </a:p>
          <a:p>
            <a:pPr algn="just"/>
            <a:endParaRPr lang="es-EC" sz="1600" dirty="0">
              <a:solidFill>
                <a:schemeClr val="tx2"/>
              </a:solidFill>
            </a:endParaRPr>
          </a:p>
          <a:p>
            <a:pPr marL="285750" indent="-285750" algn="just">
              <a:buFont typeface="Arial" panose="020B0604020202020204" pitchFamily="34" charset="0"/>
              <a:buChar char="•"/>
            </a:pPr>
            <a:r>
              <a:rPr lang="es-EC" sz="1600" dirty="0">
                <a:solidFill>
                  <a:schemeClr val="tx2"/>
                </a:solidFill>
              </a:rPr>
              <a:t>Permitir la adecuada emisión o actualización de normativa interna que permita la gestión de la Secretaría y sus entidades adscritas.</a:t>
            </a:r>
          </a:p>
          <a:p>
            <a:pPr marL="285750" indent="-285750" algn="just">
              <a:buFont typeface="Arial" panose="020B0604020202020204" pitchFamily="34" charset="0"/>
              <a:buChar char="•"/>
            </a:pPr>
            <a:endParaRPr lang="es-EC" sz="1600" dirty="0">
              <a:solidFill>
                <a:schemeClr val="tx2"/>
              </a:solidFill>
            </a:endParaRPr>
          </a:p>
          <a:p>
            <a:pPr marL="285750" indent="-285750" algn="just">
              <a:buFont typeface="Arial" panose="020B0604020202020204" pitchFamily="34" charset="0"/>
              <a:buChar char="•"/>
            </a:pPr>
            <a:r>
              <a:rPr lang="es-EC" sz="1600" dirty="0">
                <a:solidFill>
                  <a:schemeClr val="tx2"/>
                </a:solidFill>
              </a:rPr>
              <a:t>Generar la posibilidad de realizar concursos públicos para la asignación de rutas (no limitar a un solo proceso), estableciendo posibilidad de actualización y modificación de rutas administrativamente.</a:t>
            </a:r>
          </a:p>
          <a:p>
            <a:pPr marL="285750" indent="-285750" algn="just">
              <a:buFont typeface="Arial" panose="020B0604020202020204" pitchFamily="34" charset="0"/>
              <a:buChar char="•"/>
            </a:pPr>
            <a:endParaRPr lang="es-EC" sz="1600" dirty="0">
              <a:solidFill>
                <a:schemeClr val="tx2"/>
              </a:solidFill>
            </a:endParaRPr>
          </a:p>
          <a:p>
            <a:pPr marL="285750" indent="-285750" algn="just">
              <a:buFont typeface="Arial" panose="020B0604020202020204" pitchFamily="34" charset="0"/>
              <a:buChar char="•"/>
            </a:pPr>
            <a:r>
              <a:rPr lang="es-EC" sz="1600" dirty="0">
                <a:solidFill>
                  <a:schemeClr val="tx2"/>
                </a:solidFill>
              </a:rPr>
              <a:t>Evitar el traslado de la responsabilidad administrativa al legislativo, partiendo del principio que en la norma se debe emitir disposiciones para la generalidad y no establecer el detalle de procesos administrativos o técnicos (eliminación de anexos Ordenanza 017-2020), que son potestad del Ejecutivo (Secretaría de Movilidad).</a:t>
            </a:r>
          </a:p>
          <a:p>
            <a:pPr marL="285750" indent="-285750" algn="just">
              <a:buFont typeface="Arial" panose="020B0604020202020204" pitchFamily="34" charset="0"/>
              <a:buChar char="•"/>
            </a:pPr>
            <a:endParaRPr lang="es-EC" sz="1600" dirty="0">
              <a:solidFill>
                <a:schemeClr val="tx2"/>
              </a:solidFill>
            </a:endParaRPr>
          </a:p>
          <a:p>
            <a:pPr marL="285750" indent="-285750" algn="just">
              <a:buFont typeface="Arial" panose="020B0604020202020204" pitchFamily="34" charset="0"/>
              <a:buChar char="•"/>
            </a:pPr>
            <a:r>
              <a:rPr lang="es-EC" sz="1600" dirty="0">
                <a:solidFill>
                  <a:schemeClr val="tx2"/>
                </a:solidFill>
              </a:rPr>
              <a:t>Modificar el mecanismo de contratación de los Sistemas Inteligentes de Transporte y ampliar los tipos de medios de pago que dispondrá la Secretaría de Movilidad.</a:t>
            </a:r>
            <a:endParaRPr lang="es-EC" sz="1600" dirty="0"/>
          </a:p>
        </p:txBody>
      </p:sp>
      <p:sp>
        <p:nvSpPr>
          <p:cNvPr id="3" name="Título 1">
            <a:extLst>
              <a:ext uri="{FF2B5EF4-FFF2-40B4-BE49-F238E27FC236}">
                <a16:creationId xmlns:a16="http://schemas.microsoft.com/office/drawing/2014/main" id="{8DE3991D-1560-3C23-5A48-8B3267D6A19E}"/>
              </a:ext>
            </a:extLst>
          </p:cNvPr>
          <p:cNvSpPr>
            <a:spLocks noGrp="1"/>
          </p:cNvSpPr>
          <p:nvPr>
            <p:ph type="title"/>
          </p:nvPr>
        </p:nvSpPr>
        <p:spPr>
          <a:xfrm>
            <a:off x="312644" y="859859"/>
            <a:ext cx="10515600" cy="791322"/>
          </a:xfrm>
        </p:spPr>
        <p:txBody>
          <a:bodyPr/>
          <a:lstStyle/>
          <a:p>
            <a:r>
              <a:rPr lang="es-EC" b="1" dirty="0">
                <a:solidFill>
                  <a:schemeClr val="tx2"/>
                </a:solidFill>
              </a:rPr>
              <a:t>PROPUESTAS PRINCIPALES:</a:t>
            </a:r>
          </a:p>
        </p:txBody>
      </p:sp>
    </p:spTree>
    <p:extLst>
      <p:ext uri="{BB962C8B-B14F-4D97-AF65-F5344CB8AC3E}">
        <p14:creationId xmlns:p14="http://schemas.microsoft.com/office/powerpoint/2010/main" val="86401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680729" y="1749548"/>
            <a:ext cx="10830541" cy="4524315"/>
          </a:xfrm>
          <a:prstGeom prst="rect">
            <a:avLst/>
          </a:prstGeom>
          <a:noFill/>
        </p:spPr>
        <p:txBody>
          <a:bodyPr wrap="square" rtlCol="0">
            <a:spAutoFit/>
          </a:bodyPr>
          <a:lstStyle/>
          <a:p>
            <a:pPr algn="just"/>
            <a:r>
              <a:rPr lang="es-ES" b="1" dirty="0">
                <a:solidFill>
                  <a:schemeClr val="tx2"/>
                </a:solidFill>
              </a:rPr>
              <a:t>En cumplimiento de la recomendación del Subprocurador General del Estado, con la finalidad de garantizar la prestación del servicio de trasporte público, se propone la inclusión de la Disposición Transitoria Única:</a:t>
            </a:r>
          </a:p>
          <a:p>
            <a:pPr algn="just"/>
            <a:endParaRPr lang="es-ES" b="1" dirty="0">
              <a:solidFill>
                <a:schemeClr val="tx2"/>
              </a:solidFill>
            </a:endParaRPr>
          </a:p>
          <a:p>
            <a:pPr algn="just"/>
            <a:r>
              <a:rPr lang="es-ES" i="1" dirty="0">
                <a:solidFill>
                  <a:schemeClr val="tx2"/>
                </a:solidFill>
              </a:rPr>
              <a:t>“Se establece un plazo de 18 meses contados desde la sanción de la presente ordenanza, para que el administrador del sistema, realice la revisión, análisis y ejecute las acciones administrativas necesarias a fin de garantizar la cobertura y la continuidad en la provisión del servicio de transporte público a los ciudadanos en el Distrito Metropolitano de Quito”.</a:t>
            </a:r>
          </a:p>
          <a:p>
            <a:pPr algn="just"/>
            <a:endParaRPr lang="es-ES" b="1" dirty="0">
              <a:solidFill>
                <a:schemeClr val="tx2"/>
              </a:solidFill>
            </a:endParaRPr>
          </a:p>
          <a:p>
            <a:pPr algn="just"/>
            <a:r>
              <a:rPr lang="es-ES" b="1" dirty="0">
                <a:solidFill>
                  <a:schemeClr val="tx2"/>
                </a:solidFill>
              </a:rPr>
              <a:t>Concurso público para la asignación de Rutas: </a:t>
            </a:r>
            <a:r>
              <a:rPr lang="es-ES" dirty="0">
                <a:solidFill>
                  <a:schemeClr val="tx2"/>
                </a:solidFill>
              </a:rPr>
              <a:t>El Administrador del Sistema (Secretaría de Movilidad), será el responsable de realizar el o los concursos públicos de nuevas rutas o paquetes de rutas, para lo cual, previamente deberá emitir el instructivo para su implementación a través del acto administrativo correspondiente, conforme lo dispuesto en el ordenamiento jurídico vigente.</a:t>
            </a:r>
          </a:p>
          <a:p>
            <a:pPr algn="just"/>
            <a:endParaRPr lang="es-ES" dirty="0">
              <a:solidFill>
                <a:schemeClr val="tx2"/>
              </a:solidFill>
            </a:endParaRPr>
          </a:p>
          <a:p>
            <a:pPr algn="just"/>
            <a:r>
              <a:rPr lang="es-ES" dirty="0">
                <a:solidFill>
                  <a:schemeClr val="tx2"/>
                </a:solidFill>
              </a:rPr>
              <a:t>Los concursos referidos en la propuesta guardan relación con rutas no adjudicadas, cuyos contratos no se encuentren demandados ante el Tribunal Contencioso Administrativo, producto del concurso desarrollado en el 2021.</a:t>
            </a:r>
          </a:p>
        </p:txBody>
      </p:sp>
      <p:sp>
        <p:nvSpPr>
          <p:cNvPr id="6" name="Título 1">
            <a:extLst>
              <a:ext uri="{FF2B5EF4-FFF2-40B4-BE49-F238E27FC236}">
                <a16:creationId xmlns:a16="http://schemas.microsoft.com/office/drawing/2014/main" id="{6DEC1E70-BB97-5AC0-11EC-152F830CE475}"/>
              </a:ext>
            </a:extLst>
          </p:cNvPr>
          <p:cNvSpPr>
            <a:spLocks noGrp="1"/>
          </p:cNvSpPr>
          <p:nvPr>
            <p:ph type="title"/>
          </p:nvPr>
        </p:nvSpPr>
        <p:spPr>
          <a:xfrm>
            <a:off x="312644" y="859859"/>
            <a:ext cx="10515600" cy="791322"/>
          </a:xfrm>
        </p:spPr>
        <p:txBody>
          <a:bodyPr/>
          <a:lstStyle/>
          <a:p>
            <a:r>
              <a:rPr lang="es-EC" b="1" dirty="0">
                <a:solidFill>
                  <a:schemeClr val="tx2"/>
                </a:solidFill>
              </a:rPr>
              <a:t>DESARROLLO:</a:t>
            </a:r>
          </a:p>
        </p:txBody>
      </p:sp>
    </p:spTree>
    <p:extLst>
      <p:ext uri="{BB962C8B-B14F-4D97-AF65-F5344CB8AC3E}">
        <p14:creationId xmlns:p14="http://schemas.microsoft.com/office/powerpoint/2010/main" val="120956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680729" y="1859339"/>
            <a:ext cx="10830541" cy="3139321"/>
          </a:xfrm>
          <a:prstGeom prst="rect">
            <a:avLst/>
          </a:prstGeom>
          <a:noFill/>
        </p:spPr>
        <p:txBody>
          <a:bodyPr wrap="square" rtlCol="0">
            <a:spAutoFit/>
          </a:bodyPr>
          <a:lstStyle/>
          <a:p>
            <a:pPr algn="just"/>
            <a:r>
              <a:rPr lang="es-ES" b="1" dirty="0">
                <a:solidFill>
                  <a:schemeClr val="tx2"/>
                </a:solidFill>
              </a:rPr>
              <a:t>Plan de Estructuración de Rutas: </a:t>
            </a:r>
            <a:r>
              <a:rPr lang="es-ES" dirty="0">
                <a:solidFill>
                  <a:schemeClr val="tx2"/>
                </a:solidFill>
              </a:rPr>
              <a:t>El Administrador del Sistema (Secretaría de Movilidad), en coordinación con sus órganos dependientes y adscritos será el encargado de elaborar, estructurar y/o actualizar el Plan de Estructuración de Rutas para el DMQ (informes técnicos, financieros y legales que justifiquen la necesidad de cubrir una nueva demanda de transporte público o mejorar las rutas existentes).</a:t>
            </a:r>
          </a:p>
          <a:p>
            <a:pPr algn="just"/>
            <a:endParaRPr lang="es-ES" b="1" dirty="0">
              <a:solidFill>
                <a:schemeClr val="tx2"/>
              </a:solidFill>
            </a:endParaRPr>
          </a:p>
          <a:p>
            <a:pPr algn="just"/>
            <a:r>
              <a:rPr lang="es-ES" b="1" dirty="0">
                <a:solidFill>
                  <a:schemeClr val="tx2"/>
                </a:solidFill>
              </a:rPr>
              <a:t>Asignación de las rutas o servicios de transporte público: </a:t>
            </a:r>
            <a:r>
              <a:rPr lang="es-ES" dirty="0">
                <a:solidFill>
                  <a:schemeClr val="tx2"/>
                </a:solidFill>
              </a:rPr>
              <a:t>El Administrador del Sistema (Secretaría de Movilidad), realizará el proceso para la asignación de las rutas o servicios de transporte público de acuerdo con el Plan de Estructuración de Rutas de Transporte Público del DMQ, con los siguientes objetivos:</a:t>
            </a:r>
          </a:p>
          <a:p>
            <a:pPr marL="285750" indent="-285750" algn="just">
              <a:buFont typeface="Arial" panose="020B0604020202020204" pitchFamily="34" charset="0"/>
              <a:buChar char="•"/>
            </a:pPr>
            <a:r>
              <a:rPr lang="es-ES" dirty="0">
                <a:solidFill>
                  <a:schemeClr val="tx2"/>
                </a:solidFill>
              </a:rPr>
              <a:t>Lograr mayor cobertura territorial.</a:t>
            </a:r>
          </a:p>
          <a:p>
            <a:pPr marL="285750" indent="-285750" algn="just">
              <a:buFont typeface="Arial" panose="020B0604020202020204" pitchFamily="34" charset="0"/>
              <a:buChar char="•"/>
            </a:pPr>
            <a:r>
              <a:rPr lang="es-ES" dirty="0">
                <a:solidFill>
                  <a:schemeClr val="tx2"/>
                </a:solidFill>
              </a:rPr>
              <a:t>Mejorar los tiempos de viaje.</a:t>
            </a:r>
          </a:p>
          <a:p>
            <a:pPr marL="285750" indent="-285750" algn="just">
              <a:buFont typeface="Arial" panose="020B0604020202020204" pitchFamily="34" charset="0"/>
              <a:buChar char="•"/>
            </a:pPr>
            <a:r>
              <a:rPr lang="es-ES" dirty="0">
                <a:solidFill>
                  <a:schemeClr val="tx2"/>
                </a:solidFill>
              </a:rPr>
              <a:t>Mejorar la calidad de los niveles de servicio.</a:t>
            </a:r>
          </a:p>
        </p:txBody>
      </p:sp>
    </p:spTree>
    <p:extLst>
      <p:ext uri="{BB962C8B-B14F-4D97-AF65-F5344CB8AC3E}">
        <p14:creationId xmlns:p14="http://schemas.microsoft.com/office/powerpoint/2010/main" val="276222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937881" y="1169678"/>
            <a:ext cx="10316238" cy="1323439"/>
          </a:xfrm>
          <a:prstGeom prst="rect">
            <a:avLst/>
          </a:prstGeom>
          <a:noFill/>
        </p:spPr>
        <p:txBody>
          <a:bodyPr wrap="square" rtlCol="0">
            <a:spAutoFit/>
          </a:bodyPr>
          <a:lstStyle/>
          <a:p>
            <a:pPr algn="just"/>
            <a:r>
              <a:rPr lang="es-ES" sz="2000" b="1" dirty="0">
                <a:solidFill>
                  <a:schemeClr val="tx2"/>
                </a:solidFill>
              </a:rPr>
              <a:t>Medios de pago: </a:t>
            </a:r>
            <a:r>
              <a:rPr lang="es-ES" sz="2000" dirty="0">
                <a:solidFill>
                  <a:schemeClr val="tx2"/>
                </a:solidFill>
              </a:rPr>
              <a:t>El SIR deberá integrar elementos de interoperabilidad para la integración de los operadores, en este contexto, se establecerán los medios de pago para la tarifa que deberán cumplir con los estándares definidos y la clasificación determinada por el Administrador del Sistema.</a:t>
            </a:r>
            <a:endParaRPr lang="es-ES" sz="1600" dirty="0">
              <a:solidFill>
                <a:schemeClr val="tx2"/>
              </a:solidFill>
            </a:endParaRPr>
          </a:p>
        </p:txBody>
      </p:sp>
      <p:graphicFrame>
        <p:nvGraphicFramePr>
          <p:cNvPr id="4" name="Tabla 3">
            <a:extLst>
              <a:ext uri="{FF2B5EF4-FFF2-40B4-BE49-F238E27FC236}">
                <a16:creationId xmlns:a16="http://schemas.microsoft.com/office/drawing/2014/main" id="{899EC4A2-7F89-3E1A-686E-28052A4CDE5A}"/>
              </a:ext>
            </a:extLst>
          </p:cNvPr>
          <p:cNvGraphicFramePr>
            <a:graphicFrameLocks noGrp="1"/>
          </p:cNvGraphicFramePr>
          <p:nvPr>
            <p:extLst>
              <p:ext uri="{D42A27DB-BD31-4B8C-83A1-F6EECF244321}">
                <p14:modId xmlns:p14="http://schemas.microsoft.com/office/powerpoint/2010/main" val="294738528"/>
              </p:ext>
            </p:extLst>
          </p:nvPr>
        </p:nvGraphicFramePr>
        <p:xfrm>
          <a:off x="937881" y="2814920"/>
          <a:ext cx="10203110" cy="2528336"/>
        </p:xfrm>
        <a:graphic>
          <a:graphicData uri="http://schemas.openxmlformats.org/drawingml/2006/table">
            <a:tbl>
              <a:tblPr firstRow="1" firstCol="1" bandRow="1">
                <a:tableStyleId>{5C22544A-7EE6-4342-B048-85BDC9FD1C3A}</a:tableStyleId>
              </a:tblPr>
              <a:tblGrid>
                <a:gridCol w="5043879">
                  <a:extLst>
                    <a:ext uri="{9D8B030D-6E8A-4147-A177-3AD203B41FA5}">
                      <a16:colId xmlns:a16="http://schemas.microsoft.com/office/drawing/2014/main" val="4101087120"/>
                    </a:ext>
                  </a:extLst>
                </a:gridCol>
                <a:gridCol w="5159231">
                  <a:extLst>
                    <a:ext uri="{9D8B030D-6E8A-4147-A177-3AD203B41FA5}">
                      <a16:colId xmlns:a16="http://schemas.microsoft.com/office/drawing/2014/main" val="4003691743"/>
                    </a:ext>
                  </a:extLst>
                </a:gridCol>
              </a:tblGrid>
              <a:tr h="2528336">
                <a:tc>
                  <a:txBody>
                    <a:bodyPr/>
                    <a:lstStyle/>
                    <a:p>
                      <a:pPr algn="just">
                        <a:lnSpc>
                          <a:spcPct val="107000"/>
                        </a:lnSpc>
                        <a:spcAft>
                          <a:spcPts val="800"/>
                        </a:spcAft>
                      </a:pPr>
                      <a:r>
                        <a:rPr lang="es-EC" sz="1200" dirty="0">
                          <a:solidFill>
                            <a:schemeClr val="tx2"/>
                          </a:solidFill>
                          <a:effectLst/>
                        </a:rPr>
                        <a:t>Artículo 2822.- De los medios de pago.- </a:t>
                      </a:r>
                      <a:r>
                        <a:rPr lang="es-EC" sz="1200" b="0" dirty="0">
                          <a:solidFill>
                            <a:schemeClr val="tx2"/>
                          </a:solidFill>
                          <a:effectLst/>
                        </a:rPr>
                        <a:t>El SIR deberá integrar elementos de interoperabilidad para la integración de los operadores, en este contexto, </a:t>
                      </a:r>
                      <a:r>
                        <a:rPr lang="es-EC" sz="1200" b="0" dirty="0">
                          <a:solidFill>
                            <a:schemeClr val="tx2"/>
                          </a:solidFill>
                          <a:effectLst/>
                          <a:highlight>
                            <a:srgbClr val="00FFFF"/>
                          </a:highlight>
                        </a:rPr>
                        <a:t>se establecerá un solo medio de pago para la tarifa</a:t>
                      </a:r>
                      <a:r>
                        <a:rPr lang="es-EC" sz="1200" b="0" dirty="0">
                          <a:solidFill>
                            <a:schemeClr val="tx2"/>
                          </a:solidFill>
                          <a:effectLst/>
                        </a:rPr>
                        <a:t>, en los terminales a ser instalados dentro del sistema, que deberán cumplir con los estándares definidos y la clasificación determinada por el Administrador del Sistema, garantizando el acceso a beneficios tarifarios preferenciales, conforme lo determinado en la Ley y según la política tarifaria aprobada por la Autoridad municipal.</a:t>
                      </a:r>
                      <a:endParaRPr lang="es-EC"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800"/>
                        </a:spcAft>
                      </a:pPr>
                      <a:r>
                        <a:rPr lang="es-EC" sz="1200" dirty="0">
                          <a:solidFill>
                            <a:schemeClr val="tx2"/>
                          </a:solidFill>
                          <a:effectLst/>
                        </a:rPr>
                        <a:t>Art. 16.- Sustitúyase en el primer inciso del artículo 2822 del Código Municipal para el Distrito Metropolitano de Quito por el siguiente texto:</a:t>
                      </a:r>
                      <a:endParaRPr lang="es-EC" sz="1600" dirty="0">
                        <a:solidFill>
                          <a:schemeClr val="tx2"/>
                        </a:solidFill>
                        <a:effectLst/>
                      </a:endParaRPr>
                    </a:p>
                    <a:p>
                      <a:pPr algn="just">
                        <a:lnSpc>
                          <a:spcPct val="107000"/>
                        </a:lnSpc>
                        <a:spcAft>
                          <a:spcPts val="800"/>
                        </a:spcAft>
                      </a:pPr>
                      <a:r>
                        <a:rPr lang="es-EC" sz="1200" b="0" dirty="0">
                          <a:solidFill>
                            <a:schemeClr val="tx2"/>
                          </a:solidFill>
                          <a:effectLst/>
                        </a:rPr>
                        <a:t>Articulo 2822.- De los medios de pago.- El SIR deberá integrar elementos de interoperabilidad para la integración de los operadores, en este contexto, </a:t>
                      </a:r>
                      <a:r>
                        <a:rPr lang="es-EC" sz="1200" b="0" dirty="0">
                          <a:solidFill>
                            <a:schemeClr val="tx2"/>
                          </a:solidFill>
                          <a:effectLst/>
                          <a:highlight>
                            <a:srgbClr val="00FFFF"/>
                          </a:highlight>
                        </a:rPr>
                        <a:t>se establecerán los medios de pago para la tarifa</a:t>
                      </a:r>
                      <a:r>
                        <a:rPr lang="es-EC" sz="1200" b="0" dirty="0">
                          <a:solidFill>
                            <a:schemeClr val="tx2"/>
                          </a:solidFill>
                          <a:effectLst/>
                        </a:rPr>
                        <a:t>, en los terminales a ser instalados dentro del sistema, que deberán cumplir con los estándares definidos y la clasificación determinada por el Administrador del Sistema, garantizando el acceso a beneficios tarifarios preferenciales, conforme lo determinado en la Ley y según la política tarifaria aprobada por la Autoridad Municipal.</a:t>
                      </a:r>
                      <a:endParaRPr lang="es-EC"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1036"/>
                  </a:ext>
                </a:extLst>
              </a:tr>
            </a:tbl>
          </a:graphicData>
        </a:graphic>
      </p:graphicFrame>
    </p:spTree>
    <p:extLst>
      <p:ext uri="{BB962C8B-B14F-4D97-AF65-F5344CB8AC3E}">
        <p14:creationId xmlns:p14="http://schemas.microsoft.com/office/powerpoint/2010/main" val="254924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749972" y="1164016"/>
            <a:ext cx="10692056" cy="1077218"/>
          </a:xfrm>
          <a:prstGeom prst="rect">
            <a:avLst/>
          </a:prstGeom>
          <a:noFill/>
        </p:spPr>
        <p:txBody>
          <a:bodyPr wrap="square" rtlCol="0">
            <a:spAutoFit/>
          </a:bodyPr>
          <a:lstStyle/>
          <a:p>
            <a:pPr algn="just"/>
            <a:r>
              <a:rPr lang="es-ES" sz="1600" b="1" dirty="0">
                <a:solidFill>
                  <a:schemeClr val="tx2"/>
                </a:solidFill>
              </a:rPr>
              <a:t>Implementación de los Sistemas Inteligentes de Transporte del DMQ: </a:t>
            </a:r>
            <a:r>
              <a:rPr lang="es-ES" sz="1600" dirty="0">
                <a:solidFill>
                  <a:schemeClr val="tx2"/>
                </a:solidFill>
              </a:rPr>
              <a:t>La Autoridad Única de transporte público o quien haga sus veces, será la responsable de garantizar la implementación de los Sistemas Inteligentes, mediante gestión propia a través de la adquisición de bienes y prestación de servicios realizada con base en los mecanismos de contratación  pública o cualquier modalidad permitida por la legislación ecuatoriana.</a:t>
            </a:r>
          </a:p>
        </p:txBody>
      </p:sp>
      <p:graphicFrame>
        <p:nvGraphicFramePr>
          <p:cNvPr id="6" name="Tabla 5">
            <a:extLst>
              <a:ext uri="{FF2B5EF4-FFF2-40B4-BE49-F238E27FC236}">
                <a16:creationId xmlns:a16="http://schemas.microsoft.com/office/drawing/2014/main" id="{5041C6C9-6982-EE9D-4E17-1898AA2E6955}"/>
              </a:ext>
            </a:extLst>
          </p:cNvPr>
          <p:cNvGraphicFramePr>
            <a:graphicFrameLocks noGrp="1"/>
          </p:cNvGraphicFramePr>
          <p:nvPr>
            <p:extLst>
              <p:ext uri="{D42A27DB-BD31-4B8C-83A1-F6EECF244321}">
                <p14:modId xmlns:p14="http://schemas.microsoft.com/office/powerpoint/2010/main" val="1779596869"/>
              </p:ext>
            </p:extLst>
          </p:nvPr>
        </p:nvGraphicFramePr>
        <p:xfrm>
          <a:off x="868218" y="2754155"/>
          <a:ext cx="10455563" cy="2682240"/>
        </p:xfrm>
        <a:graphic>
          <a:graphicData uri="http://schemas.openxmlformats.org/drawingml/2006/table">
            <a:tbl>
              <a:tblPr firstRow="1" firstCol="1" bandRow="1">
                <a:tableStyleId>{5C22544A-7EE6-4342-B048-85BDC9FD1C3A}</a:tableStyleId>
              </a:tblPr>
              <a:tblGrid>
                <a:gridCol w="5168679">
                  <a:extLst>
                    <a:ext uri="{9D8B030D-6E8A-4147-A177-3AD203B41FA5}">
                      <a16:colId xmlns:a16="http://schemas.microsoft.com/office/drawing/2014/main" val="2776509366"/>
                    </a:ext>
                  </a:extLst>
                </a:gridCol>
                <a:gridCol w="5286884">
                  <a:extLst>
                    <a:ext uri="{9D8B030D-6E8A-4147-A177-3AD203B41FA5}">
                      <a16:colId xmlns:a16="http://schemas.microsoft.com/office/drawing/2014/main" val="2881108638"/>
                    </a:ext>
                  </a:extLst>
                </a:gridCol>
              </a:tblGrid>
              <a:tr h="2528336">
                <a:tc>
                  <a:txBody>
                    <a:bodyPr/>
                    <a:lstStyle/>
                    <a:p>
                      <a:pPr algn="just"/>
                      <a:r>
                        <a:rPr lang="es-ES" sz="1600" b="1" kern="1200" dirty="0">
                          <a:solidFill>
                            <a:schemeClr val="tx2"/>
                          </a:solidFill>
                          <a:effectLst/>
                          <a:latin typeface="+mn-lt"/>
                          <a:ea typeface="+mn-ea"/>
                          <a:cs typeface="+mn-cs"/>
                        </a:rPr>
                        <a:t>GESTIÓN DELEGADA:</a:t>
                      </a:r>
                    </a:p>
                    <a:p>
                      <a:pPr algn="just"/>
                      <a:endParaRPr lang="es-ES" sz="1600" b="1" kern="1200" dirty="0">
                        <a:solidFill>
                          <a:schemeClr val="tx2"/>
                        </a:solidFill>
                        <a:effectLst/>
                        <a:latin typeface="+mn-lt"/>
                        <a:ea typeface="+mn-ea"/>
                        <a:cs typeface="+mn-cs"/>
                      </a:endParaRPr>
                    </a:p>
                    <a:p>
                      <a:pPr algn="just"/>
                      <a:r>
                        <a:rPr lang="es-ES" sz="1600" b="0" kern="1200" dirty="0">
                          <a:solidFill>
                            <a:schemeClr val="tx2"/>
                          </a:solidFill>
                          <a:effectLst/>
                          <a:latin typeface="+mn-lt"/>
                          <a:ea typeface="+mn-ea"/>
                          <a:cs typeface="+mn-cs"/>
                        </a:rPr>
                        <a:t>Previo a calificar un proyecto como “Delegable”, se debe verificar:</a:t>
                      </a:r>
                    </a:p>
                    <a:p>
                      <a:pPr algn="just"/>
                      <a:endParaRPr lang="es-EC" sz="1600" b="1"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Capacidad legal para delegar.</a:t>
                      </a:r>
                      <a:endParaRPr lang="es-EC" sz="1600" b="0"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Objeto delegable.</a:t>
                      </a:r>
                      <a:endParaRPr lang="es-EC" sz="1600" b="0"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Viabilidad financiera (corrida financiera y punto de equilibrio).</a:t>
                      </a:r>
                      <a:endParaRPr lang="es-EC" sz="1600" b="0"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Iniciativa privada: Genera el beneficio para el proponente a través de puntajes adicionales.</a:t>
                      </a:r>
                      <a:endParaRPr lang="es-EC" sz="1600" b="0" kern="1200" dirty="0">
                        <a:solidFill>
                          <a:schemeClr val="tx2"/>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600" b="1" kern="1200" dirty="0">
                          <a:solidFill>
                            <a:schemeClr val="tx2"/>
                          </a:solidFill>
                          <a:effectLst/>
                          <a:latin typeface="+mn-lt"/>
                          <a:ea typeface="+mn-ea"/>
                          <a:cs typeface="+mn-cs"/>
                        </a:rPr>
                        <a:t>CONTRATACIÓN PÚBLICA:</a:t>
                      </a:r>
                    </a:p>
                    <a:p>
                      <a:pPr algn="just"/>
                      <a:endParaRPr lang="es-EC" sz="1600" b="1"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Estudio de presupuesto que permite conocer la situación actual del mercado.</a:t>
                      </a:r>
                      <a:endParaRPr lang="es-EC" sz="1600" b="0"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Participación de oferentes en igualdad de condiciones.</a:t>
                      </a:r>
                      <a:endParaRPr lang="es-EC" sz="1600" b="0"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Principios de contratación pública (legalidad, trato justo, igualdad, calidad, vigencia tecnológica, oportunidad, concurrencia, transparencia, publicidad; y, participación nacional).</a:t>
                      </a:r>
                      <a:endParaRPr lang="es-EC" sz="1600" b="0" kern="1200" dirty="0">
                        <a:solidFill>
                          <a:schemeClr val="tx2"/>
                        </a:solidFill>
                        <a:effectLst/>
                        <a:latin typeface="+mn-lt"/>
                        <a:ea typeface="+mn-ea"/>
                        <a:cs typeface="+mn-cs"/>
                      </a:endParaRPr>
                    </a:p>
                    <a:p>
                      <a:pPr marL="342900" lvl="0" indent="-342900" algn="just">
                        <a:buFont typeface="+mj-lt"/>
                        <a:buAutoNum type="arabicPeriod"/>
                      </a:pPr>
                      <a:r>
                        <a:rPr lang="es-ES" sz="1600" b="0" kern="1200" dirty="0">
                          <a:solidFill>
                            <a:schemeClr val="tx2"/>
                          </a:solidFill>
                          <a:effectLst/>
                          <a:latin typeface="+mn-lt"/>
                          <a:ea typeface="+mn-ea"/>
                          <a:cs typeface="+mn-cs"/>
                        </a:rPr>
                        <a:t>Trasferencia de conocimiento: Operación propia al finalizar el contrato de adquisición.</a:t>
                      </a:r>
                      <a:endParaRPr lang="es-EC" sz="1600" b="0" kern="1200" dirty="0">
                        <a:solidFill>
                          <a:schemeClr val="tx2"/>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8888258"/>
                  </a:ext>
                </a:extLst>
              </a:tr>
            </a:tbl>
          </a:graphicData>
        </a:graphic>
      </p:graphicFrame>
    </p:spTree>
    <p:extLst>
      <p:ext uri="{BB962C8B-B14F-4D97-AF65-F5344CB8AC3E}">
        <p14:creationId xmlns:p14="http://schemas.microsoft.com/office/powerpoint/2010/main" val="270783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634424" y="860611"/>
            <a:ext cx="4557134" cy="338554"/>
          </a:xfrm>
          <a:prstGeom prst="rect">
            <a:avLst/>
          </a:prstGeom>
          <a:noFill/>
        </p:spPr>
        <p:txBody>
          <a:bodyPr wrap="square" rtlCol="0">
            <a:spAutoFit/>
          </a:bodyPr>
          <a:lstStyle/>
          <a:p>
            <a:pPr algn="just"/>
            <a:r>
              <a:rPr lang="es-ES" sz="1600" b="1" dirty="0">
                <a:solidFill>
                  <a:schemeClr val="tx2"/>
                </a:solidFill>
              </a:rPr>
              <a:t>OFICIO PGE NO. 08382 DE 10 DE MARZO DE 2020:</a:t>
            </a:r>
            <a:endParaRPr lang="es-ES" sz="1600" dirty="0">
              <a:solidFill>
                <a:schemeClr val="tx2"/>
              </a:solidFill>
            </a:endParaRPr>
          </a:p>
        </p:txBody>
      </p:sp>
      <p:pic>
        <p:nvPicPr>
          <p:cNvPr id="3" name="Imagen 2">
            <a:extLst>
              <a:ext uri="{FF2B5EF4-FFF2-40B4-BE49-F238E27FC236}">
                <a16:creationId xmlns:a16="http://schemas.microsoft.com/office/drawing/2014/main" id="{FE5C7ABE-6AD8-9E6A-DC53-19BD8532EA1B}"/>
              </a:ext>
            </a:extLst>
          </p:cNvPr>
          <p:cNvPicPr>
            <a:picLocks noChangeAspect="1"/>
          </p:cNvPicPr>
          <p:nvPr/>
        </p:nvPicPr>
        <p:blipFill rotWithShape="1">
          <a:blip r:embed="rId3"/>
          <a:srcRect l="9559" t="23530" r="8529" b="9412"/>
          <a:stretch/>
        </p:blipFill>
        <p:spPr>
          <a:xfrm>
            <a:off x="634424" y="1380565"/>
            <a:ext cx="10517670" cy="4616824"/>
          </a:xfrm>
          <a:prstGeom prst="rect">
            <a:avLst/>
          </a:prstGeom>
        </p:spPr>
      </p:pic>
    </p:spTree>
    <p:extLst>
      <p:ext uri="{BB962C8B-B14F-4D97-AF65-F5344CB8AC3E}">
        <p14:creationId xmlns:p14="http://schemas.microsoft.com/office/powerpoint/2010/main" val="331384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graphicFrame>
        <p:nvGraphicFramePr>
          <p:cNvPr id="4" name="Objeto 3">
            <a:extLst>
              <a:ext uri="{FF2B5EF4-FFF2-40B4-BE49-F238E27FC236}">
                <a16:creationId xmlns:a16="http://schemas.microsoft.com/office/drawing/2014/main" id="{C4F4DD6D-33FB-00F5-1A1D-146F30052847}"/>
              </a:ext>
            </a:extLst>
          </p:cNvPr>
          <p:cNvGraphicFramePr>
            <a:graphicFrameLocks noChangeAspect="1"/>
          </p:cNvGraphicFramePr>
          <p:nvPr>
            <p:extLst>
              <p:ext uri="{D42A27DB-BD31-4B8C-83A1-F6EECF244321}">
                <p14:modId xmlns:p14="http://schemas.microsoft.com/office/powerpoint/2010/main" val="483877759"/>
              </p:ext>
            </p:extLst>
          </p:nvPr>
        </p:nvGraphicFramePr>
        <p:xfrm>
          <a:off x="3800474" y="503146"/>
          <a:ext cx="8051426" cy="5632543"/>
        </p:xfrm>
        <a:graphic>
          <a:graphicData uri="http://schemas.openxmlformats.org/presentationml/2006/ole">
            <mc:AlternateContent xmlns:mc="http://schemas.openxmlformats.org/markup-compatibility/2006">
              <mc:Choice xmlns:v="urn:schemas-microsoft-com:vml" Requires="v">
                <p:oleObj name="Bitmap Image" r:id="rId3" imgW="8877240" imgH="6210360" progId="PBrush">
                  <p:embed/>
                </p:oleObj>
              </mc:Choice>
              <mc:Fallback>
                <p:oleObj name="Bitmap Image" r:id="rId3" imgW="8877240" imgH="6210360" progId="PBrush">
                  <p:embed/>
                  <p:pic>
                    <p:nvPicPr>
                      <p:cNvPr id="0" name=""/>
                      <p:cNvPicPr/>
                      <p:nvPr/>
                    </p:nvPicPr>
                    <p:blipFill>
                      <a:blip r:embed="rId4"/>
                      <a:stretch>
                        <a:fillRect/>
                      </a:stretch>
                    </p:blipFill>
                    <p:spPr>
                      <a:xfrm>
                        <a:off x="3800474" y="503146"/>
                        <a:ext cx="8051426" cy="5632543"/>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D1811CF8-7E97-53AF-6F40-907B40C35045}"/>
              </a:ext>
            </a:extLst>
          </p:cNvPr>
          <p:cNvPicPr>
            <a:picLocks noChangeAspect="1"/>
          </p:cNvPicPr>
          <p:nvPr/>
        </p:nvPicPr>
        <p:blipFill rotWithShape="1">
          <a:blip r:embed="rId5"/>
          <a:srcRect l="13382" t="35163" r="11470" b="24837"/>
          <a:stretch/>
        </p:blipFill>
        <p:spPr>
          <a:xfrm>
            <a:off x="268941" y="1299882"/>
            <a:ext cx="7198657" cy="2155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Conector: angular 10">
            <a:extLst>
              <a:ext uri="{FF2B5EF4-FFF2-40B4-BE49-F238E27FC236}">
                <a16:creationId xmlns:a16="http://schemas.microsoft.com/office/drawing/2014/main" id="{36700E12-37F0-F1A1-A85E-921098F2B593}"/>
              </a:ext>
            </a:extLst>
          </p:cNvPr>
          <p:cNvCxnSpPr>
            <a:cxnSpLocks/>
          </p:cNvCxnSpPr>
          <p:nvPr/>
        </p:nvCxnSpPr>
        <p:spPr>
          <a:xfrm rot="16200000" flipH="1">
            <a:off x="5820192" y="1591011"/>
            <a:ext cx="436227" cy="4475663"/>
          </a:xfrm>
          <a:prstGeom prst="bentConnector2">
            <a:avLst/>
          </a:prstGeom>
          <a:ln w="5715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3601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749972" y="1896110"/>
            <a:ext cx="10692056" cy="3046988"/>
          </a:xfrm>
          <a:prstGeom prst="rect">
            <a:avLst/>
          </a:prstGeom>
          <a:noFill/>
        </p:spPr>
        <p:txBody>
          <a:bodyPr wrap="square" rtlCol="0">
            <a:spAutoFit/>
          </a:bodyPr>
          <a:lstStyle/>
          <a:p>
            <a:pPr algn="just"/>
            <a:r>
              <a:rPr lang="es-ES" sz="1600" b="1" dirty="0">
                <a:solidFill>
                  <a:schemeClr val="tx2"/>
                </a:solidFill>
              </a:rPr>
              <a:t>Sistema Integrado de Recaudo: </a:t>
            </a:r>
            <a:r>
              <a:rPr lang="es-ES" sz="1600" dirty="0">
                <a:solidFill>
                  <a:schemeClr val="tx2"/>
                </a:solidFill>
              </a:rPr>
              <a:t>La implementación del SIR integrará a todos los operadores del transporte público, a través del pago de la tarifa con medios de pago electrónico, previamente definidos y se efectuará con base a las normas, lineamientos, políticas y criterios de homologación definidos por el Administrador del Sistema.</a:t>
            </a:r>
          </a:p>
          <a:p>
            <a:pPr algn="just"/>
            <a:endParaRPr lang="es-ES" sz="1600" dirty="0">
              <a:solidFill>
                <a:schemeClr val="tx2"/>
              </a:solidFill>
            </a:endParaRPr>
          </a:p>
          <a:p>
            <a:pPr algn="just"/>
            <a:r>
              <a:rPr lang="es-ES" sz="1600" dirty="0">
                <a:solidFill>
                  <a:schemeClr val="tx2"/>
                </a:solidFill>
              </a:rPr>
              <a:t>Las Operadoras tienen la obligación de adquirir, instalar y mantener los equipos tecnológicos necesarios para el funcionamiento de los Sistemas Inteligentes de Transporte.</a:t>
            </a:r>
          </a:p>
          <a:p>
            <a:pPr algn="just"/>
            <a:endParaRPr lang="es-ES" sz="1600" dirty="0">
              <a:solidFill>
                <a:schemeClr val="tx2"/>
              </a:solidFill>
            </a:endParaRPr>
          </a:p>
          <a:p>
            <a:pPr algn="just"/>
            <a:r>
              <a:rPr lang="es-ES" sz="1600" dirty="0">
                <a:solidFill>
                  <a:schemeClr val="tx2"/>
                </a:solidFill>
              </a:rPr>
              <a:t>Actores del transporte público que incluye los municipales y privados:</a:t>
            </a:r>
          </a:p>
          <a:p>
            <a:pPr algn="just"/>
            <a:r>
              <a:rPr lang="es-ES" sz="1600" i="1" dirty="0">
                <a:solidFill>
                  <a:schemeClr val="tx2"/>
                </a:solidFill>
              </a:rPr>
              <a:t>“g. El delegatario, la contratista o entidad que se encarguen de la implementación, operación e integración de los Sistemas Inteligentes de Transporte que les hayan sido asignados formalmente.</a:t>
            </a:r>
          </a:p>
          <a:p>
            <a:pPr algn="just"/>
            <a:r>
              <a:rPr lang="es-ES" sz="1600" i="1" dirty="0">
                <a:solidFill>
                  <a:schemeClr val="tx2"/>
                </a:solidFill>
              </a:rPr>
              <a:t>h. Un Administrador de Fondos, que será el responsable de la distribución de los ingresos de acuerdo a las instrucciones que emita el Administrador del Sistema”</a:t>
            </a:r>
            <a:r>
              <a:rPr lang="es-ES" sz="1600" dirty="0">
                <a:solidFill>
                  <a:schemeClr val="tx2"/>
                </a:solidFill>
              </a:rPr>
              <a:t>.</a:t>
            </a:r>
          </a:p>
        </p:txBody>
      </p:sp>
    </p:spTree>
    <p:extLst>
      <p:ext uri="{BB962C8B-B14F-4D97-AF65-F5344CB8AC3E}">
        <p14:creationId xmlns:p14="http://schemas.microsoft.com/office/powerpoint/2010/main" val="40565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CuadroTexto 1">
            <a:extLst>
              <a:ext uri="{FF2B5EF4-FFF2-40B4-BE49-F238E27FC236}">
                <a16:creationId xmlns:a16="http://schemas.microsoft.com/office/drawing/2014/main" id="{3740E6E1-C92A-D25D-170A-85B0DF4AEC6A}"/>
              </a:ext>
            </a:extLst>
          </p:cNvPr>
          <p:cNvSpPr txBox="1"/>
          <p:nvPr/>
        </p:nvSpPr>
        <p:spPr>
          <a:xfrm>
            <a:off x="781397" y="1597729"/>
            <a:ext cx="10629205" cy="3662541"/>
          </a:xfrm>
          <a:prstGeom prst="rect">
            <a:avLst/>
          </a:prstGeom>
          <a:noFill/>
        </p:spPr>
        <p:txBody>
          <a:bodyPr wrap="square" rtlCol="0">
            <a:spAutoFit/>
          </a:bodyPr>
          <a:lstStyle/>
          <a:p>
            <a:pPr algn="just"/>
            <a:r>
              <a:rPr lang="es-ES" sz="2400" b="1" dirty="0">
                <a:solidFill>
                  <a:schemeClr val="tx2"/>
                </a:solidFill>
              </a:rPr>
              <a:t>Administración de los ingresos operacionales y no operacionales:</a:t>
            </a:r>
            <a:r>
              <a:rPr lang="es-ES" sz="2400" dirty="0">
                <a:solidFill>
                  <a:schemeClr val="tx2"/>
                </a:solidFill>
              </a:rPr>
              <a:t> Cada Subsistema gestionado por las empresas públicas metropolitanas y operadores privados, bajo su responsabilidad, deberán constituir su propio Fideicomiso Individual con la finalidad de manejar y administrar los ingresos operacionales y no operacionales provenientes de su actividad. </a:t>
            </a:r>
          </a:p>
          <a:p>
            <a:pPr algn="just"/>
            <a:endParaRPr lang="es-ES" sz="2400" dirty="0">
              <a:solidFill>
                <a:schemeClr val="tx2"/>
              </a:solidFill>
            </a:endParaRPr>
          </a:p>
          <a:p>
            <a:pPr algn="just"/>
            <a:r>
              <a:rPr lang="es-ES" sz="2400" dirty="0">
                <a:solidFill>
                  <a:schemeClr val="tx2"/>
                </a:solidFill>
              </a:rPr>
              <a:t>El Administrador del Sistema constituirá un Fideicomiso Global al cual se adherirán los subsistemas gestionados por las empresas públicas metropolitanas y operadores privados.</a:t>
            </a:r>
          </a:p>
          <a:p>
            <a:endParaRPr lang="es-ES" sz="1600" dirty="0">
              <a:solidFill>
                <a:schemeClr val="tx2"/>
              </a:solidFill>
            </a:endParaRPr>
          </a:p>
        </p:txBody>
      </p:sp>
    </p:spTree>
    <p:extLst>
      <p:ext uri="{BB962C8B-B14F-4D97-AF65-F5344CB8AC3E}">
        <p14:creationId xmlns:p14="http://schemas.microsoft.com/office/powerpoint/2010/main" val="236205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3" name="Título 1">
            <a:extLst>
              <a:ext uri="{FF2B5EF4-FFF2-40B4-BE49-F238E27FC236}">
                <a16:creationId xmlns:a16="http://schemas.microsoft.com/office/drawing/2014/main" id="{3C546353-89B2-A17F-30E7-AA676202A157}"/>
              </a:ext>
            </a:extLst>
          </p:cNvPr>
          <p:cNvSpPr txBox="1">
            <a:spLocks/>
          </p:cNvSpPr>
          <p:nvPr/>
        </p:nvSpPr>
        <p:spPr>
          <a:xfrm>
            <a:off x="299724" y="1357456"/>
            <a:ext cx="11592552" cy="4143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chemeClr val="accent1">
                    <a:lumMod val="50000"/>
                  </a:schemeClr>
                </a:solidFill>
                <a:latin typeface="Helvetica" pitchFamily="34" charset="0"/>
                <a:cs typeface="Helvetica" pitchFamily="34" charset="0"/>
              </a:rPr>
              <a:t>PROYECTO DE ORDENANZA METROPOLITANA REFORMATORIA A VARIOS ARTÍCULOS DEL LIBRO IV. 2 DE LA MOVILIDAD DEL CÓDIGO MUNICIPAL PARA EL DISTRITO METROPOLITANO DE QUITO.</a:t>
            </a:r>
            <a:endParaRPr lang="es-EC" sz="3600" dirty="0">
              <a:solidFill>
                <a:schemeClr val="accent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80104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2" name="Título 1">
            <a:extLst>
              <a:ext uri="{FF2B5EF4-FFF2-40B4-BE49-F238E27FC236}">
                <a16:creationId xmlns:a16="http://schemas.microsoft.com/office/drawing/2014/main" id="{6CC0ACAB-45ED-0ECC-A1B5-DDC61E5266E9}"/>
              </a:ext>
            </a:extLst>
          </p:cNvPr>
          <p:cNvSpPr txBox="1">
            <a:spLocks/>
          </p:cNvSpPr>
          <p:nvPr/>
        </p:nvSpPr>
        <p:spPr>
          <a:xfrm>
            <a:off x="1011915" y="2414545"/>
            <a:ext cx="10168170" cy="2010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600" b="1" dirty="0">
                <a:solidFill>
                  <a:schemeClr val="accent1">
                    <a:lumMod val="50000"/>
                  </a:schemeClr>
                </a:solidFill>
                <a:latin typeface="Helvetica" pitchFamily="34" charset="0"/>
                <a:cs typeface="Helvetica" pitchFamily="34" charset="0"/>
              </a:rPr>
              <a:t>COMPARATIVO</a:t>
            </a:r>
          </a:p>
          <a:p>
            <a:pPr algn="ctr"/>
            <a:endParaRPr lang="es-EC" sz="3600" b="1" dirty="0">
              <a:solidFill>
                <a:schemeClr val="accent1">
                  <a:lumMod val="50000"/>
                </a:schemeClr>
              </a:solidFill>
              <a:latin typeface="Helvetica" pitchFamily="34" charset="0"/>
              <a:cs typeface="Helvetica" pitchFamily="34" charset="0"/>
            </a:endParaRPr>
          </a:p>
          <a:p>
            <a:pPr algn="ctr"/>
            <a:r>
              <a:rPr lang="es-EC" sz="3600" b="1" dirty="0">
                <a:solidFill>
                  <a:schemeClr val="accent1">
                    <a:lumMod val="50000"/>
                  </a:schemeClr>
                </a:solidFill>
                <a:latin typeface="Helvetica" pitchFamily="34" charset="0"/>
                <a:cs typeface="Helvetica" pitchFamily="34" charset="0"/>
              </a:rPr>
              <a:t>NORMA VIGENTE – REFORMA PROPUESTA </a:t>
            </a:r>
            <a:endParaRPr lang="es-EC" dirty="0">
              <a:solidFill>
                <a:schemeClr val="accent1">
                  <a:lumMod val="50000"/>
                </a:schemeClr>
              </a:solidFill>
            </a:endParaRPr>
          </a:p>
        </p:txBody>
      </p:sp>
    </p:spTree>
    <p:extLst>
      <p:ext uri="{BB962C8B-B14F-4D97-AF65-F5344CB8AC3E}">
        <p14:creationId xmlns:p14="http://schemas.microsoft.com/office/powerpoint/2010/main" val="42433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6" name="Imagen 5">
            <a:extLst>
              <a:ext uri="{FF2B5EF4-FFF2-40B4-BE49-F238E27FC236}">
                <a16:creationId xmlns:a16="http://schemas.microsoft.com/office/drawing/2014/main" id="{ADB2BE2E-DBA2-2F6E-1661-7675A985A42D}"/>
              </a:ext>
            </a:extLst>
          </p:cNvPr>
          <p:cNvPicPr>
            <a:picLocks noChangeAspect="1"/>
          </p:cNvPicPr>
          <p:nvPr/>
        </p:nvPicPr>
        <p:blipFill rotWithShape="1">
          <a:blip r:embed="rId3"/>
          <a:srcRect l="1582" t="13333" r="1094" b="33701"/>
          <a:stretch/>
        </p:blipFill>
        <p:spPr>
          <a:xfrm>
            <a:off x="163148" y="1603387"/>
            <a:ext cx="11865704" cy="3632433"/>
          </a:xfrm>
          <a:prstGeom prst="rect">
            <a:avLst/>
          </a:prstGeom>
        </p:spPr>
      </p:pic>
    </p:spTree>
    <p:extLst>
      <p:ext uri="{BB962C8B-B14F-4D97-AF65-F5344CB8AC3E}">
        <p14:creationId xmlns:p14="http://schemas.microsoft.com/office/powerpoint/2010/main" val="211490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8" name="Imagen 7">
            <a:extLst>
              <a:ext uri="{FF2B5EF4-FFF2-40B4-BE49-F238E27FC236}">
                <a16:creationId xmlns:a16="http://schemas.microsoft.com/office/drawing/2014/main" id="{CA69AF75-7560-C71A-437C-22EDB28BB359}"/>
              </a:ext>
            </a:extLst>
          </p:cNvPr>
          <p:cNvPicPr>
            <a:picLocks noChangeAspect="1"/>
          </p:cNvPicPr>
          <p:nvPr/>
        </p:nvPicPr>
        <p:blipFill rotWithShape="1">
          <a:blip r:embed="rId3"/>
          <a:srcRect l="1650" t="31804" r="1094" b="40184"/>
          <a:stretch/>
        </p:blipFill>
        <p:spPr>
          <a:xfrm>
            <a:off x="167343" y="1081090"/>
            <a:ext cx="11857314" cy="1921079"/>
          </a:xfrm>
          <a:prstGeom prst="rect">
            <a:avLst/>
          </a:prstGeom>
        </p:spPr>
      </p:pic>
      <p:pic>
        <p:nvPicPr>
          <p:cNvPr id="9" name="Imagen 8">
            <a:extLst>
              <a:ext uri="{FF2B5EF4-FFF2-40B4-BE49-F238E27FC236}">
                <a16:creationId xmlns:a16="http://schemas.microsoft.com/office/drawing/2014/main" id="{C6633854-B88A-4F15-5368-248B11DDE55F}"/>
              </a:ext>
            </a:extLst>
          </p:cNvPr>
          <p:cNvPicPr>
            <a:picLocks noChangeAspect="1"/>
          </p:cNvPicPr>
          <p:nvPr/>
        </p:nvPicPr>
        <p:blipFill rotWithShape="1">
          <a:blip r:embed="rId4"/>
          <a:srcRect l="1720" t="31559" r="1094" b="34067"/>
          <a:stretch/>
        </p:blipFill>
        <p:spPr>
          <a:xfrm>
            <a:off x="167343" y="3419604"/>
            <a:ext cx="11848925" cy="2357306"/>
          </a:xfrm>
          <a:prstGeom prst="rect">
            <a:avLst/>
          </a:prstGeom>
        </p:spPr>
      </p:pic>
    </p:spTree>
    <p:extLst>
      <p:ext uri="{BB962C8B-B14F-4D97-AF65-F5344CB8AC3E}">
        <p14:creationId xmlns:p14="http://schemas.microsoft.com/office/powerpoint/2010/main" val="407003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F02CE707-25E0-2BCD-1630-A1192FD8ECF9}"/>
              </a:ext>
            </a:extLst>
          </p:cNvPr>
          <p:cNvPicPr>
            <a:picLocks noChangeAspect="1"/>
          </p:cNvPicPr>
          <p:nvPr/>
        </p:nvPicPr>
        <p:blipFill rotWithShape="1">
          <a:blip r:embed="rId3"/>
          <a:srcRect l="1926" t="31682" r="1094" b="43119"/>
          <a:stretch/>
        </p:blipFill>
        <p:spPr>
          <a:xfrm>
            <a:off x="184120" y="947956"/>
            <a:ext cx="11823759" cy="1728133"/>
          </a:xfrm>
          <a:prstGeom prst="rect">
            <a:avLst/>
          </a:prstGeom>
        </p:spPr>
      </p:pic>
      <p:pic>
        <p:nvPicPr>
          <p:cNvPr id="4" name="Imagen 3">
            <a:extLst>
              <a:ext uri="{FF2B5EF4-FFF2-40B4-BE49-F238E27FC236}">
                <a16:creationId xmlns:a16="http://schemas.microsoft.com/office/drawing/2014/main" id="{03B33F18-1405-FDC8-7F69-DDAC5E56E40A}"/>
              </a:ext>
            </a:extLst>
          </p:cNvPr>
          <p:cNvPicPr>
            <a:picLocks noChangeAspect="1"/>
          </p:cNvPicPr>
          <p:nvPr/>
        </p:nvPicPr>
        <p:blipFill rotWithShape="1">
          <a:blip r:embed="rId4"/>
          <a:srcRect l="1652" t="31804" r="1094" b="21835"/>
          <a:stretch/>
        </p:blipFill>
        <p:spPr>
          <a:xfrm>
            <a:off x="150565" y="2860646"/>
            <a:ext cx="11857314" cy="3179427"/>
          </a:xfrm>
          <a:prstGeom prst="rect">
            <a:avLst/>
          </a:prstGeom>
        </p:spPr>
      </p:pic>
    </p:spTree>
    <p:extLst>
      <p:ext uri="{BB962C8B-B14F-4D97-AF65-F5344CB8AC3E}">
        <p14:creationId xmlns:p14="http://schemas.microsoft.com/office/powerpoint/2010/main" val="3110324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A5DA4B90-5C62-8EE1-6A28-6DA99E075A73}"/>
              </a:ext>
            </a:extLst>
          </p:cNvPr>
          <p:cNvPicPr>
            <a:picLocks noChangeAspect="1"/>
          </p:cNvPicPr>
          <p:nvPr/>
        </p:nvPicPr>
        <p:blipFill rotWithShape="1">
          <a:blip r:embed="rId3"/>
          <a:srcRect l="1652" t="31926" r="1094" b="49114"/>
          <a:stretch/>
        </p:blipFill>
        <p:spPr>
          <a:xfrm>
            <a:off x="167343" y="1442907"/>
            <a:ext cx="11857314" cy="1300294"/>
          </a:xfrm>
          <a:prstGeom prst="rect">
            <a:avLst/>
          </a:prstGeom>
        </p:spPr>
      </p:pic>
      <p:pic>
        <p:nvPicPr>
          <p:cNvPr id="4" name="Imagen 3">
            <a:extLst>
              <a:ext uri="{FF2B5EF4-FFF2-40B4-BE49-F238E27FC236}">
                <a16:creationId xmlns:a16="http://schemas.microsoft.com/office/drawing/2014/main" id="{F7A060FA-D29B-7CED-1305-B6710F69003B}"/>
              </a:ext>
            </a:extLst>
          </p:cNvPr>
          <p:cNvPicPr>
            <a:picLocks noChangeAspect="1"/>
          </p:cNvPicPr>
          <p:nvPr/>
        </p:nvPicPr>
        <p:blipFill rotWithShape="1">
          <a:blip r:embed="rId4"/>
          <a:srcRect l="1720" t="31682" r="1094" b="37126"/>
          <a:stretch/>
        </p:blipFill>
        <p:spPr>
          <a:xfrm>
            <a:off x="175732" y="3419604"/>
            <a:ext cx="11848925" cy="2139193"/>
          </a:xfrm>
          <a:prstGeom prst="rect">
            <a:avLst/>
          </a:prstGeom>
        </p:spPr>
      </p:pic>
    </p:spTree>
    <p:extLst>
      <p:ext uri="{BB962C8B-B14F-4D97-AF65-F5344CB8AC3E}">
        <p14:creationId xmlns:p14="http://schemas.microsoft.com/office/powerpoint/2010/main" val="409203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42A504A8-F65C-E883-0C26-1C5D2B3457AB}"/>
              </a:ext>
            </a:extLst>
          </p:cNvPr>
          <p:cNvPicPr>
            <a:picLocks noChangeAspect="1"/>
          </p:cNvPicPr>
          <p:nvPr/>
        </p:nvPicPr>
        <p:blipFill rotWithShape="1">
          <a:blip r:embed="rId3"/>
          <a:srcRect l="1652" t="31682" r="1094" b="27951"/>
          <a:stretch/>
        </p:blipFill>
        <p:spPr>
          <a:xfrm>
            <a:off x="167343" y="2035420"/>
            <a:ext cx="11857314" cy="2768368"/>
          </a:xfrm>
          <a:prstGeom prst="rect">
            <a:avLst/>
          </a:prstGeom>
        </p:spPr>
      </p:pic>
    </p:spTree>
    <p:extLst>
      <p:ext uri="{BB962C8B-B14F-4D97-AF65-F5344CB8AC3E}">
        <p14:creationId xmlns:p14="http://schemas.microsoft.com/office/powerpoint/2010/main" val="79968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13DF043C-AC97-E05D-E344-91163328CE5E}"/>
              </a:ext>
            </a:extLst>
          </p:cNvPr>
          <p:cNvPicPr>
            <a:picLocks noChangeAspect="1"/>
          </p:cNvPicPr>
          <p:nvPr/>
        </p:nvPicPr>
        <p:blipFill rotWithShape="1">
          <a:blip r:embed="rId3"/>
          <a:srcRect l="1652" t="31560" r="1094" b="15473"/>
          <a:stretch/>
        </p:blipFill>
        <p:spPr>
          <a:xfrm>
            <a:off x="167343" y="1603387"/>
            <a:ext cx="11857314" cy="3632433"/>
          </a:xfrm>
          <a:prstGeom prst="rect">
            <a:avLst/>
          </a:prstGeom>
        </p:spPr>
      </p:pic>
    </p:spTree>
    <p:extLst>
      <p:ext uri="{BB962C8B-B14F-4D97-AF65-F5344CB8AC3E}">
        <p14:creationId xmlns:p14="http://schemas.microsoft.com/office/powerpoint/2010/main" val="479001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4B81F8C2-58AC-6CE6-7BCB-B92CB564DC0C}"/>
              </a:ext>
            </a:extLst>
          </p:cNvPr>
          <p:cNvPicPr>
            <a:picLocks noChangeAspect="1"/>
          </p:cNvPicPr>
          <p:nvPr/>
        </p:nvPicPr>
        <p:blipFill rotWithShape="1">
          <a:blip r:embed="rId3"/>
          <a:srcRect l="1789" t="12233" r="1094" b="53272"/>
          <a:stretch/>
        </p:blipFill>
        <p:spPr>
          <a:xfrm>
            <a:off x="218114" y="838899"/>
            <a:ext cx="11840536" cy="2365696"/>
          </a:xfrm>
          <a:prstGeom prst="rect">
            <a:avLst/>
          </a:prstGeom>
        </p:spPr>
      </p:pic>
      <p:pic>
        <p:nvPicPr>
          <p:cNvPr id="4" name="Imagen 3">
            <a:extLst>
              <a:ext uri="{FF2B5EF4-FFF2-40B4-BE49-F238E27FC236}">
                <a16:creationId xmlns:a16="http://schemas.microsoft.com/office/drawing/2014/main" id="{309D345D-D2DB-1E23-5389-6732116AD63E}"/>
              </a:ext>
            </a:extLst>
          </p:cNvPr>
          <p:cNvPicPr>
            <a:picLocks noChangeAspect="1"/>
          </p:cNvPicPr>
          <p:nvPr/>
        </p:nvPicPr>
        <p:blipFill rotWithShape="1">
          <a:blip r:embed="rId4"/>
          <a:srcRect l="1652" t="12355" r="1094" b="53150"/>
          <a:stretch/>
        </p:blipFill>
        <p:spPr>
          <a:xfrm>
            <a:off x="218114" y="3489821"/>
            <a:ext cx="11857314" cy="2365695"/>
          </a:xfrm>
          <a:prstGeom prst="rect">
            <a:avLst/>
          </a:prstGeom>
        </p:spPr>
      </p:pic>
    </p:spTree>
    <p:extLst>
      <p:ext uri="{BB962C8B-B14F-4D97-AF65-F5344CB8AC3E}">
        <p14:creationId xmlns:p14="http://schemas.microsoft.com/office/powerpoint/2010/main" val="397907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E11005BC-4FAB-89E8-679A-59A19A3367A1}"/>
              </a:ext>
            </a:extLst>
          </p:cNvPr>
          <p:cNvPicPr>
            <a:picLocks noChangeAspect="1"/>
          </p:cNvPicPr>
          <p:nvPr/>
        </p:nvPicPr>
        <p:blipFill rotWithShape="1">
          <a:blip r:embed="rId3"/>
          <a:srcRect l="20711" t="10397" r="20872" b="10703"/>
          <a:stretch/>
        </p:blipFill>
        <p:spPr>
          <a:xfrm>
            <a:off x="1661021" y="713064"/>
            <a:ext cx="7986318" cy="5410899"/>
          </a:xfrm>
          <a:prstGeom prst="rect">
            <a:avLst/>
          </a:prstGeom>
        </p:spPr>
      </p:pic>
    </p:spTree>
    <p:extLst>
      <p:ext uri="{BB962C8B-B14F-4D97-AF65-F5344CB8AC3E}">
        <p14:creationId xmlns:p14="http://schemas.microsoft.com/office/powerpoint/2010/main" val="279339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5ABEF853-7919-8743-0138-169C3D8C92C4}"/>
              </a:ext>
            </a:extLst>
          </p:cNvPr>
          <p:cNvPicPr>
            <a:picLocks noChangeAspect="1"/>
          </p:cNvPicPr>
          <p:nvPr/>
        </p:nvPicPr>
        <p:blipFill rotWithShape="1">
          <a:blip r:embed="rId3"/>
          <a:srcRect l="1583" t="12355" r="1674" b="32111"/>
          <a:stretch/>
        </p:blipFill>
        <p:spPr>
          <a:xfrm>
            <a:off x="198539" y="1515303"/>
            <a:ext cx="11794921" cy="3808602"/>
          </a:xfrm>
          <a:prstGeom prst="rect">
            <a:avLst/>
          </a:prstGeom>
        </p:spPr>
      </p:pic>
    </p:spTree>
    <p:extLst>
      <p:ext uri="{BB962C8B-B14F-4D97-AF65-F5344CB8AC3E}">
        <p14:creationId xmlns:p14="http://schemas.microsoft.com/office/powerpoint/2010/main" val="314971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3" name="Título 1">
            <a:extLst>
              <a:ext uri="{FF2B5EF4-FFF2-40B4-BE49-F238E27FC236}">
                <a16:creationId xmlns:a16="http://schemas.microsoft.com/office/drawing/2014/main" id="{3C546353-89B2-A17F-30E7-AA676202A157}"/>
              </a:ext>
            </a:extLst>
          </p:cNvPr>
          <p:cNvSpPr txBox="1">
            <a:spLocks/>
          </p:cNvSpPr>
          <p:nvPr/>
        </p:nvSpPr>
        <p:spPr>
          <a:xfrm>
            <a:off x="299724" y="1357456"/>
            <a:ext cx="11592552" cy="414308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600" b="1" dirty="0">
                <a:solidFill>
                  <a:schemeClr val="accent1">
                    <a:lumMod val="50000"/>
                  </a:schemeClr>
                </a:solidFill>
                <a:latin typeface="Helvetica" pitchFamily="34" charset="0"/>
                <a:cs typeface="Helvetica" pitchFamily="34" charset="0"/>
              </a:rPr>
              <a:t>MOTIVACIÓN:</a:t>
            </a:r>
          </a:p>
          <a:p>
            <a:pPr algn="ctr"/>
            <a:endParaRPr lang="es-US" sz="3600" b="1" dirty="0">
              <a:solidFill>
                <a:schemeClr val="accent1">
                  <a:lumMod val="50000"/>
                </a:schemeClr>
              </a:solidFill>
              <a:latin typeface="Helvetica" pitchFamily="34" charset="0"/>
              <a:cs typeface="Helvetica" pitchFamily="34" charset="0"/>
            </a:endParaRPr>
          </a:p>
          <a:p>
            <a:pPr algn="ctr"/>
            <a:r>
              <a:rPr lang="es-US" sz="3600" b="1" dirty="0">
                <a:solidFill>
                  <a:schemeClr val="accent1">
                    <a:lumMod val="50000"/>
                  </a:schemeClr>
                </a:solidFill>
                <a:latin typeface="Helvetica" pitchFamily="34" charset="0"/>
                <a:cs typeface="Helvetica" pitchFamily="34" charset="0"/>
              </a:rPr>
              <a:t>INFORME DE CONTROL LEGAL</a:t>
            </a:r>
          </a:p>
          <a:p>
            <a:endParaRPr lang="es-US" sz="3600" b="1" dirty="0">
              <a:solidFill>
                <a:schemeClr val="accent1">
                  <a:lumMod val="50000"/>
                </a:schemeClr>
              </a:solidFill>
              <a:latin typeface="Helvetica" pitchFamily="34" charset="0"/>
              <a:cs typeface="Helvetica" pitchFamily="34" charset="0"/>
            </a:endParaRPr>
          </a:p>
          <a:p>
            <a:pPr algn="ctr"/>
            <a:r>
              <a:rPr lang="es-MX" sz="3600" b="1" dirty="0">
                <a:solidFill>
                  <a:schemeClr val="accent1">
                    <a:lumMod val="50000"/>
                  </a:schemeClr>
                </a:solidFill>
                <a:latin typeface="Helvetica" pitchFamily="34" charset="0"/>
                <a:cs typeface="Helvetica" pitchFamily="34" charset="0"/>
              </a:rPr>
              <a:t>PROCURADURÍA GENERAL DEL ESTADO</a:t>
            </a:r>
          </a:p>
          <a:p>
            <a:pPr algn="ctr"/>
            <a:r>
              <a:rPr lang="es-MX" sz="3100" b="1" dirty="0">
                <a:solidFill>
                  <a:schemeClr val="accent1">
                    <a:lumMod val="50000"/>
                  </a:schemeClr>
                </a:solidFill>
                <a:latin typeface="Helvetica" pitchFamily="34" charset="0"/>
                <a:cs typeface="Helvetica" pitchFamily="34" charset="0"/>
              </a:rPr>
              <a:t>DIRECCIÓN NACIONAL DE CONTROL DE LA LEGALIDAD DE CONTRATOS</a:t>
            </a:r>
            <a:endParaRPr lang="es-US" sz="3100" b="1" dirty="0">
              <a:solidFill>
                <a:schemeClr val="accent1">
                  <a:lumMod val="50000"/>
                </a:schemeClr>
              </a:solidFill>
              <a:latin typeface="Helvetica" pitchFamily="34" charset="0"/>
              <a:cs typeface="Helvetica" pitchFamily="34" charset="0"/>
            </a:endParaRPr>
          </a:p>
          <a:p>
            <a:pPr algn="ctr"/>
            <a:br>
              <a:rPr lang="es-ES" sz="3600" b="1" dirty="0">
                <a:solidFill>
                  <a:schemeClr val="accent1">
                    <a:lumMod val="50000"/>
                  </a:schemeClr>
                </a:solidFill>
                <a:latin typeface="Helvetica" pitchFamily="34" charset="0"/>
                <a:cs typeface="Helvetica" pitchFamily="34" charset="0"/>
              </a:rPr>
            </a:br>
            <a:r>
              <a:rPr lang="es-MX" sz="3600" b="1" dirty="0">
                <a:solidFill>
                  <a:schemeClr val="accent1">
                    <a:lumMod val="50000"/>
                  </a:schemeClr>
                </a:solidFill>
                <a:latin typeface="Helvetica" pitchFamily="34" charset="0"/>
                <a:cs typeface="Helvetica" pitchFamily="34" charset="0"/>
              </a:rPr>
              <a:t>Oficio No. 19207 de 22 de junio de 2022.</a:t>
            </a:r>
          </a:p>
          <a:p>
            <a:pPr algn="ctr"/>
            <a:endParaRPr lang="es-MX" sz="3600" b="1" dirty="0">
              <a:solidFill>
                <a:schemeClr val="accent1">
                  <a:lumMod val="50000"/>
                </a:schemeClr>
              </a:solidFill>
              <a:latin typeface="Helvetica" pitchFamily="34" charset="0"/>
              <a:cs typeface="Helvetica" pitchFamily="34" charset="0"/>
            </a:endParaRPr>
          </a:p>
          <a:p>
            <a:pPr algn="ctr"/>
            <a:r>
              <a:rPr lang="es-MX" sz="3600" b="1" dirty="0">
                <a:solidFill>
                  <a:schemeClr val="accent1">
                    <a:lumMod val="50000"/>
                  </a:schemeClr>
                </a:solidFill>
                <a:latin typeface="Helvetica" pitchFamily="34" charset="0"/>
                <a:cs typeface="Helvetica" pitchFamily="34" charset="0"/>
              </a:rPr>
              <a:t>Caso No. 384232.</a:t>
            </a:r>
          </a:p>
          <a:p>
            <a:pPr algn="just"/>
            <a:br>
              <a:rPr lang="es-EC" sz="3600" b="1" dirty="0">
                <a:solidFill>
                  <a:schemeClr val="accent1">
                    <a:lumMod val="50000"/>
                  </a:schemeClr>
                </a:solidFill>
                <a:latin typeface="Helvetica" pitchFamily="34" charset="0"/>
                <a:cs typeface="Helvetica" pitchFamily="34" charset="0"/>
                <a:sym typeface="Calibri"/>
              </a:rPr>
            </a:br>
            <a:r>
              <a:rPr lang="es-MX" sz="3600" b="1" dirty="0">
                <a:solidFill>
                  <a:schemeClr val="accent1">
                    <a:lumMod val="50000"/>
                  </a:schemeClr>
                </a:solidFill>
                <a:latin typeface="Helvetica" pitchFamily="34" charset="0"/>
                <a:cs typeface="Helvetica" pitchFamily="34" charset="0"/>
                <a:sym typeface="Calibri"/>
              </a:rPr>
              <a:t>OBJETO: </a:t>
            </a:r>
            <a:r>
              <a:rPr lang="es-MX" sz="3600" dirty="0">
                <a:solidFill>
                  <a:schemeClr val="accent1">
                    <a:lumMod val="50000"/>
                  </a:schemeClr>
                </a:solidFill>
                <a:latin typeface="Helvetica" pitchFamily="34" charset="0"/>
                <a:cs typeface="Helvetica" pitchFamily="34" charset="0"/>
                <a:sym typeface="Calibri"/>
              </a:rPr>
              <a:t>Asignación de rutas para el Distrito Metropolitano de Quito, en el marco de lo señalado en la Ordenanza Metropolitana No. 017-2020.</a:t>
            </a:r>
            <a:endParaRPr lang="es-EC" sz="3600" dirty="0">
              <a:solidFill>
                <a:schemeClr val="accent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190602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3CDB8C30-8D13-F7F4-AE40-32C07405B0C4}"/>
              </a:ext>
            </a:extLst>
          </p:cNvPr>
          <p:cNvPicPr>
            <a:picLocks noChangeAspect="1"/>
          </p:cNvPicPr>
          <p:nvPr/>
        </p:nvPicPr>
        <p:blipFill rotWithShape="1">
          <a:blip r:embed="rId3"/>
          <a:srcRect l="1582" t="12355" r="1606" b="44220"/>
          <a:stretch/>
        </p:blipFill>
        <p:spPr>
          <a:xfrm>
            <a:off x="194345" y="1930558"/>
            <a:ext cx="11803310" cy="2978092"/>
          </a:xfrm>
          <a:prstGeom prst="rect">
            <a:avLst/>
          </a:prstGeom>
        </p:spPr>
      </p:pic>
    </p:spTree>
    <p:extLst>
      <p:ext uri="{BB962C8B-B14F-4D97-AF65-F5344CB8AC3E}">
        <p14:creationId xmlns:p14="http://schemas.microsoft.com/office/powerpoint/2010/main" val="228794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34730B34-B485-001C-C679-994C6896951A}"/>
              </a:ext>
            </a:extLst>
          </p:cNvPr>
          <p:cNvPicPr>
            <a:picLocks noChangeAspect="1"/>
          </p:cNvPicPr>
          <p:nvPr/>
        </p:nvPicPr>
        <p:blipFill rotWithShape="1">
          <a:blip r:embed="rId3"/>
          <a:srcRect l="1582" t="12355" r="1606" b="35169"/>
          <a:stretch/>
        </p:blipFill>
        <p:spPr>
          <a:xfrm>
            <a:off x="194345" y="1620165"/>
            <a:ext cx="11803310" cy="3598877"/>
          </a:xfrm>
          <a:prstGeom prst="rect">
            <a:avLst/>
          </a:prstGeom>
        </p:spPr>
      </p:pic>
    </p:spTree>
    <p:extLst>
      <p:ext uri="{BB962C8B-B14F-4D97-AF65-F5344CB8AC3E}">
        <p14:creationId xmlns:p14="http://schemas.microsoft.com/office/powerpoint/2010/main" val="317565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5755DDEF-C846-A13D-1559-6E6DD5FCF111}"/>
              </a:ext>
            </a:extLst>
          </p:cNvPr>
          <p:cNvPicPr>
            <a:picLocks noChangeAspect="1"/>
          </p:cNvPicPr>
          <p:nvPr/>
        </p:nvPicPr>
        <p:blipFill rotWithShape="1">
          <a:blip r:embed="rId3"/>
          <a:srcRect l="1582" t="12722" r="1673" b="50000"/>
          <a:stretch/>
        </p:blipFill>
        <p:spPr>
          <a:xfrm>
            <a:off x="192946" y="794856"/>
            <a:ext cx="11794922" cy="2556546"/>
          </a:xfrm>
          <a:prstGeom prst="rect">
            <a:avLst/>
          </a:prstGeom>
        </p:spPr>
      </p:pic>
      <p:pic>
        <p:nvPicPr>
          <p:cNvPr id="4" name="Imagen 3">
            <a:extLst>
              <a:ext uri="{FF2B5EF4-FFF2-40B4-BE49-F238E27FC236}">
                <a16:creationId xmlns:a16="http://schemas.microsoft.com/office/drawing/2014/main" id="{28875D35-85E9-79D9-BE8E-4B683E2C57D9}"/>
              </a:ext>
            </a:extLst>
          </p:cNvPr>
          <p:cNvPicPr>
            <a:picLocks noChangeAspect="1"/>
          </p:cNvPicPr>
          <p:nvPr/>
        </p:nvPicPr>
        <p:blipFill rotWithShape="1">
          <a:blip r:embed="rId4"/>
          <a:srcRect l="1582" t="12233" r="1606" b="47156"/>
          <a:stretch/>
        </p:blipFill>
        <p:spPr>
          <a:xfrm>
            <a:off x="184557" y="3351402"/>
            <a:ext cx="11803311" cy="2785146"/>
          </a:xfrm>
          <a:prstGeom prst="rect">
            <a:avLst/>
          </a:prstGeom>
        </p:spPr>
      </p:pic>
    </p:spTree>
    <p:extLst>
      <p:ext uri="{BB962C8B-B14F-4D97-AF65-F5344CB8AC3E}">
        <p14:creationId xmlns:p14="http://schemas.microsoft.com/office/powerpoint/2010/main" val="76269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903D0481-DF58-2034-1088-EE048381471E}"/>
              </a:ext>
            </a:extLst>
          </p:cNvPr>
          <p:cNvPicPr>
            <a:picLocks noChangeAspect="1"/>
          </p:cNvPicPr>
          <p:nvPr/>
        </p:nvPicPr>
        <p:blipFill rotWithShape="1">
          <a:blip r:embed="rId3"/>
          <a:srcRect l="1583" t="12722" r="1743" b="46667"/>
          <a:stretch/>
        </p:blipFill>
        <p:spPr>
          <a:xfrm>
            <a:off x="202733" y="2027031"/>
            <a:ext cx="11786533" cy="2785146"/>
          </a:xfrm>
          <a:prstGeom prst="rect">
            <a:avLst/>
          </a:prstGeom>
        </p:spPr>
      </p:pic>
    </p:spTree>
    <p:extLst>
      <p:ext uri="{BB962C8B-B14F-4D97-AF65-F5344CB8AC3E}">
        <p14:creationId xmlns:p14="http://schemas.microsoft.com/office/powerpoint/2010/main" val="124230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9AF7DA7B-7D1E-26A5-A881-E73FB3086580}"/>
              </a:ext>
            </a:extLst>
          </p:cNvPr>
          <p:cNvPicPr>
            <a:picLocks noChangeAspect="1"/>
          </p:cNvPicPr>
          <p:nvPr/>
        </p:nvPicPr>
        <p:blipFill rotWithShape="1">
          <a:blip r:embed="rId3"/>
          <a:srcRect l="1583" t="12355" r="1674" b="23058"/>
          <a:stretch/>
        </p:blipFill>
        <p:spPr>
          <a:xfrm>
            <a:off x="198539" y="1204910"/>
            <a:ext cx="11794922" cy="4429387"/>
          </a:xfrm>
          <a:prstGeom prst="rect">
            <a:avLst/>
          </a:prstGeom>
        </p:spPr>
      </p:pic>
    </p:spTree>
    <p:extLst>
      <p:ext uri="{BB962C8B-B14F-4D97-AF65-F5344CB8AC3E}">
        <p14:creationId xmlns:p14="http://schemas.microsoft.com/office/powerpoint/2010/main" val="244419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16086836-3930-9CE2-4161-E63CF8781821}"/>
              </a:ext>
            </a:extLst>
          </p:cNvPr>
          <p:cNvPicPr>
            <a:picLocks noChangeAspect="1"/>
          </p:cNvPicPr>
          <p:nvPr/>
        </p:nvPicPr>
        <p:blipFill rotWithShape="1">
          <a:blip r:embed="rId3"/>
          <a:srcRect l="1582" t="12233" r="1606" b="44342"/>
          <a:stretch/>
        </p:blipFill>
        <p:spPr>
          <a:xfrm>
            <a:off x="194344" y="1939953"/>
            <a:ext cx="11803311" cy="2978093"/>
          </a:xfrm>
          <a:prstGeom prst="rect">
            <a:avLst/>
          </a:prstGeom>
        </p:spPr>
      </p:pic>
    </p:spTree>
    <p:extLst>
      <p:ext uri="{BB962C8B-B14F-4D97-AF65-F5344CB8AC3E}">
        <p14:creationId xmlns:p14="http://schemas.microsoft.com/office/powerpoint/2010/main" val="244429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451D30CA-22FD-D5C8-11A9-69EC3BAB88A1}"/>
              </a:ext>
            </a:extLst>
          </p:cNvPr>
          <p:cNvPicPr>
            <a:picLocks noChangeAspect="1"/>
          </p:cNvPicPr>
          <p:nvPr/>
        </p:nvPicPr>
        <p:blipFill rotWithShape="1">
          <a:blip r:embed="rId3"/>
          <a:srcRect l="1583" t="12722" r="1674" b="50000"/>
          <a:stretch/>
        </p:blipFill>
        <p:spPr>
          <a:xfrm>
            <a:off x="198539" y="2141331"/>
            <a:ext cx="11794922" cy="2556546"/>
          </a:xfrm>
          <a:prstGeom prst="rect">
            <a:avLst/>
          </a:prstGeom>
        </p:spPr>
      </p:pic>
    </p:spTree>
    <p:extLst>
      <p:ext uri="{BB962C8B-B14F-4D97-AF65-F5344CB8AC3E}">
        <p14:creationId xmlns:p14="http://schemas.microsoft.com/office/powerpoint/2010/main" val="302062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90F483ED-DD20-25F3-5A9A-BD2FEC6D4E0A}"/>
              </a:ext>
            </a:extLst>
          </p:cNvPr>
          <p:cNvPicPr>
            <a:picLocks noChangeAspect="1"/>
          </p:cNvPicPr>
          <p:nvPr/>
        </p:nvPicPr>
        <p:blipFill rotWithShape="1">
          <a:blip r:embed="rId3"/>
          <a:srcRect l="1583" t="12477" r="1674" b="29052"/>
          <a:stretch/>
        </p:blipFill>
        <p:spPr>
          <a:xfrm>
            <a:off x="198539" y="1414634"/>
            <a:ext cx="11794922" cy="4009939"/>
          </a:xfrm>
          <a:prstGeom prst="rect">
            <a:avLst/>
          </a:prstGeom>
        </p:spPr>
      </p:pic>
    </p:spTree>
    <p:extLst>
      <p:ext uri="{BB962C8B-B14F-4D97-AF65-F5344CB8AC3E}">
        <p14:creationId xmlns:p14="http://schemas.microsoft.com/office/powerpoint/2010/main" val="2358026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BC7EB8F2-5A88-6684-6B30-F80283D40906}"/>
              </a:ext>
            </a:extLst>
          </p:cNvPr>
          <p:cNvPicPr>
            <a:picLocks noChangeAspect="1"/>
          </p:cNvPicPr>
          <p:nvPr/>
        </p:nvPicPr>
        <p:blipFill rotWithShape="1">
          <a:blip r:embed="rId3"/>
          <a:srcRect l="1582" t="12477" r="1606" b="10825"/>
          <a:stretch/>
        </p:blipFill>
        <p:spPr>
          <a:xfrm>
            <a:off x="194345" y="789655"/>
            <a:ext cx="11803310" cy="5259898"/>
          </a:xfrm>
          <a:prstGeom prst="rect">
            <a:avLst/>
          </a:prstGeom>
        </p:spPr>
      </p:pic>
    </p:spTree>
    <p:extLst>
      <p:ext uri="{BB962C8B-B14F-4D97-AF65-F5344CB8AC3E}">
        <p14:creationId xmlns:p14="http://schemas.microsoft.com/office/powerpoint/2010/main" val="3973144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73309"/>
            <a:ext cx="11925300" cy="6711382"/>
          </a:xfrm>
          <a:prstGeom prst="rect">
            <a:avLst/>
          </a:prstGeom>
        </p:spPr>
      </p:pic>
      <p:sp>
        <p:nvSpPr>
          <p:cNvPr id="6" name="Rectángulo 5">
            <a:extLst>
              <a:ext uri="{FF2B5EF4-FFF2-40B4-BE49-F238E27FC236}">
                <a16:creationId xmlns:a16="http://schemas.microsoft.com/office/drawing/2014/main" id="{2E791580-438C-00D6-3CCC-7A14820EBECB}"/>
              </a:ext>
            </a:extLst>
          </p:cNvPr>
          <p:cNvSpPr/>
          <p:nvPr/>
        </p:nvSpPr>
        <p:spPr>
          <a:xfrm>
            <a:off x="687028" y="1645684"/>
            <a:ext cx="10817944" cy="4524315"/>
          </a:xfrm>
          <a:prstGeom prst="rect">
            <a:avLst/>
          </a:prstGeom>
        </p:spPr>
        <p:txBody>
          <a:bodyPr wrap="square">
            <a:spAutoFit/>
          </a:bodyPr>
          <a:lstStyle/>
          <a:p>
            <a:pPr algn="just">
              <a:spcAft>
                <a:spcPts val="0"/>
              </a:spcAft>
            </a:pPr>
            <a:r>
              <a:rPr lang="es-ES" sz="1600" b="1" dirty="0">
                <a:solidFill>
                  <a:schemeClr val="tx2"/>
                </a:solidFill>
                <a:ea typeface="Times New Roman" panose="02020603050405020304" pitchFamily="18" charset="0"/>
                <a:cs typeface="Arial" panose="020B0604020202020204" pitchFamily="34" charset="0"/>
              </a:rPr>
              <a:t>Disposición Transitoria Única: </a:t>
            </a:r>
            <a:r>
              <a:rPr lang="es-ES" sz="1600" dirty="0">
                <a:solidFill>
                  <a:schemeClr val="tx2"/>
                </a:solidFill>
                <a:ea typeface="Times New Roman" panose="02020603050405020304" pitchFamily="18" charset="0"/>
                <a:cs typeface="Arial" panose="020B0604020202020204" pitchFamily="34" charset="0"/>
              </a:rPr>
              <a:t>Se establece un plazo de 18 meses contados desde la sanción de la presente ordenanza, para que el administrador del sistema, realice la revisión, análisis y ejecute las acciones administrativas necesarias a fin de garantizar la cobertura y la continuidad en la provisión del servicio de transporte público a los ciudadanos en el Distrito Metropolitano de Quito.</a:t>
            </a:r>
          </a:p>
          <a:p>
            <a:pPr algn="just">
              <a:spcAft>
                <a:spcPts val="0"/>
              </a:spcAft>
            </a:pPr>
            <a:endParaRPr lang="es-ES" sz="1600" dirty="0">
              <a:solidFill>
                <a:schemeClr val="tx2"/>
              </a:solidFill>
              <a:ea typeface="Times New Roman" panose="02020603050405020304" pitchFamily="18" charset="0"/>
              <a:cs typeface="Arial" panose="020B0604020202020204" pitchFamily="34" charset="0"/>
            </a:endParaRPr>
          </a:p>
          <a:p>
            <a:pPr algn="just">
              <a:spcAft>
                <a:spcPts val="0"/>
              </a:spcAft>
            </a:pPr>
            <a:r>
              <a:rPr lang="es-ES" sz="1600" b="1" dirty="0">
                <a:solidFill>
                  <a:schemeClr val="tx2"/>
                </a:solidFill>
                <a:cs typeface="Arial" panose="020B0604020202020204" pitchFamily="34" charset="0"/>
              </a:rPr>
              <a:t>Disposición General Primera: </a:t>
            </a:r>
            <a:r>
              <a:rPr lang="es-ES" sz="1600" dirty="0">
                <a:solidFill>
                  <a:schemeClr val="tx2"/>
                </a:solidFill>
                <a:cs typeface="Arial" panose="020B0604020202020204" pitchFamily="34" charset="0"/>
              </a:rPr>
              <a:t>Corresponde al Administrador del Sistema en el marco de sus competencias instrumentar y establecer los actos administrativos necesarios que permitan el cumplimiento de las disposiciones contenidas en la presente ordenanza en lo que corresponda.</a:t>
            </a:r>
          </a:p>
          <a:p>
            <a:pPr algn="just">
              <a:spcAft>
                <a:spcPts val="0"/>
              </a:spcAft>
            </a:pPr>
            <a:endParaRPr lang="es-ES" sz="1600" b="1" dirty="0">
              <a:solidFill>
                <a:schemeClr val="tx2"/>
              </a:solidFill>
              <a:cs typeface="Arial" panose="020B0604020202020204" pitchFamily="34" charset="0"/>
            </a:endParaRPr>
          </a:p>
          <a:p>
            <a:pPr algn="just">
              <a:spcAft>
                <a:spcPts val="0"/>
              </a:spcAft>
            </a:pPr>
            <a:r>
              <a:rPr lang="es-ES" sz="1600" b="1" dirty="0">
                <a:solidFill>
                  <a:schemeClr val="tx2"/>
                </a:solidFill>
                <a:cs typeface="Arial" panose="020B0604020202020204" pitchFamily="34" charset="0"/>
              </a:rPr>
              <a:t>Disposición General Segunda: </a:t>
            </a:r>
            <a:r>
              <a:rPr lang="es-ES" sz="1600" dirty="0">
                <a:solidFill>
                  <a:schemeClr val="tx2"/>
                </a:solidFill>
                <a:cs typeface="Arial" panose="020B0604020202020204" pitchFamily="34" charset="0"/>
              </a:rPr>
              <a:t>Corresponde a la Secretaría de Movilidad actualizar la metodología, cálculo, modelo tarifario y determinación de la tarifa del transporte público de conformidad a la normativa vigente, el cual deberá ser puesto en conocimiento del Concejo Metropolitano para su aprobación.</a:t>
            </a:r>
          </a:p>
          <a:p>
            <a:pPr algn="just">
              <a:spcAft>
                <a:spcPts val="0"/>
              </a:spcAft>
            </a:pPr>
            <a:endParaRPr lang="es-ES" sz="1600" b="1" dirty="0">
              <a:solidFill>
                <a:schemeClr val="tx2"/>
              </a:solidFill>
              <a:cs typeface="Arial" panose="020B0604020202020204" pitchFamily="34" charset="0"/>
            </a:endParaRPr>
          </a:p>
          <a:p>
            <a:pPr algn="just">
              <a:spcAft>
                <a:spcPts val="0"/>
              </a:spcAft>
            </a:pPr>
            <a:r>
              <a:rPr lang="es-ES" sz="1600" b="1" dirty="0">
                <a:solidFill>
                  <a:schemeClr val="tx2"/>
                </a:solidFill>
                <a:cs typeface="Arial" panose="020B0604020202020204" pitchFamily="34" charset="0"/>
              </a:rPr>
              <a:t>Disposición Derogatoria: </a:t>
            </a:r>
            <a:r>
              <a:rPr lang="es-ES" sz="1600" dirty="0">
                <a:solidFill>
                  <a:schemeClr val="tx2"/>
                </a:solidFill>
                <a:cs typeface="Arial" panose="020B0604020202020204" pitchFamily="34" charset="0"/>
              </a:rPr>
              <a:t>Deróguese los Anexos del art. 1 de la Ordenanza Metropolitana 017-2020:  Anexo 1.- Cronograma, Anexo 2.- Plan de Reestructuración de rutas, Anexo 3.- Propuesta de Lineamientos Generales Fideicomiso.</a:t>
            </a:r>
          </a:p>
          <a:p>
            <a:pPr algn="just">
              <a:spcAft>
                <a:spcPts val="0"/>
              </a:spcAft>
            </a:pPr>
            <a:endParaRPr lang="es-ES" sz="1600" b="1" dirty="0">
              <a:solidFill>
                <a:schemeClr val="tx2"/>
              </a:solidFill>
              <a:cs typeface="Arial" panose="020B0604020202020204" pitchFamily="34" charset="0"/>
            </a:endParaRPr>
          </a:p>
          <a:p>
            <a:pPr algn="just">
              <a:spcAft>
                <a:spcPts val="0"/>
              </a:spcAft>
            </a:pPr>
            <a:r>
              <a:rPr lang="es-ES" sz="1600" b="1" dirty="0">
                <a:solidFill>
                  <a:schemeClr val="tx2"/>
                </a:solidFill>
                <a:cs typeface="Arial" panose="020B0604020202020204" pitchFamily="34" charset="0"/>
              </a:rPr>
              <a:t>Disposición Final: </a:t>
            </a:r>
            <a:r>
              <a:rPr lang="es-ES" sz="1600" dirty="0">
                <a:solidFill>
                  <a:schemeClr val="tx2"/>
                </a:solidFill>
                <a:cs typeface="Arial" panose="020B0604020202020204" pitchFamily="34" charset="0"/>
              </a:rPr>
              <a:t>La presente ordenanza entrará en vigencia a partir de la fecha de su sanción, sin perjuicio de su publicación en la Gaceta Oficial y en la página web institucional.</a:t>
            </a:r>
            <a:endParaRPr lang="es-EC" sz="1600" dirty="0">
              <a:solidFill>
                <a:schemeClr val="tx2"/>
              </a:solidFill>
            </a:endParaRPr>
          </a:p>
        </p:txBody>
      </p:sp>
      <p:sp>
        <p:nvSpPr>
          <p:cNvPr id="8" name="Título 1">
            <a:extLst>
              <a:ext uri="{FF2B5EF4-FFF2-40B4-BE49-F238E27FC236}">
                <a16:creationId xmlns:a16="http://schemas.microsoft.com/office/drawing/2014/main" id="{E07B14D4-9F33-D370-C016-052F58684D53}"/>
              </a:ext>
            </a:extLst>
          </p:cNvPr>
          <p:cNvSpPr>
            <a:spLocks noGrp="1"/>
          </p:cNvSpPr>
          <p:nvPr>
            <p:ph type="title"/>
          </p:nvPr>
        </p:nvSpPr>
        <p:spPr>
          <a:xfrm>
            <a:off x="448471" y="854362"/>
            <a:ext cx="10515600" cy="791322"/>
          </a:xfrm>
        </p:spPr>
        <p:txBody>
          <a:bodyPr/>
          <a:lstStyle/>
          <a:p>
            <a:r>
              <a:rPr lang="es-EC" b="1" dirty="0">
                <a:solidFill>
                  <a:schemeClr val="tx2"/>
                </a:solidFill>
              </a:rPr>
              <a:t>DISPOSICIONES:</a:t>
            </a:r>
          </a:p>
        </p:txBody>
      </p:sp>
    </p:spTree>
    <p:extLst>
      <p:ext uri="{BB962C8B-B14F-4D97-AF65-F5344CB8AC3E}">
        <p14:creationId xmlns:p14="http://schemas.microsoft.com/office/powerpoint/2010/main" val="261063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4" name="Imagen 3">
            <a:extLst>
              <a:ext uri="{FF2B5EF4-FFF2-40B4-BE49-F238E27FC236}">
                <a16:creationId xmlns:a16="http://schemas.microsoft.com/office/drawing/2014/main" id="{63ECFC32-8CF3-787A-50EF-1542E16631C7}"/>
              </a:ext>
            </a:extLst>
          </p:cNvPr>
          <p:cNvPicPr>
            <a:picLocks noChangeAspect="1"/>
          </p:cNvPicPr>
          <p:nvPr/>
        </p:nvPicPr>
        <p:blipFill rotWithShape="1">
          <a:blip r:embed="rId3"/>
          <a:srcRect l="21541" t="11708" r="49324" b="15514"/>
          <a:stretch/>
        </p:blipFill>
        <p:spPr>
          <a:xfrm>
            <a:off x="1419584" y="721454"/>
            <a:ext cx="4556527" cy="5813570"/>
          </a:xfrm>
          <a:prstGeom prst="rect">
            <a:avLst/>
          </a:prstGeom>
        </p:spPr>
      </p:pic>
      <p:pic>
        <p:nvPicPr>
          <p:cNvPr id="2" name="Imagen 1">
            <a:extLst>
              <a:ext uri="{FF2B5EF4-FFF2-40B4-BE49-F238E27FC236}">
                <a16:creationId xmlns:a16="http://schemas.microsoft.com/office/drawing/2014/main" id="{A69F0CE0-70DC-EC55-523F-E8BE97789A3F}"/>
              </a:ext>
            </a:extLst>
          </p:cNvPr>
          <p:cNvPicPr>
            <a:picLocks noChangeAspect="1"/>
          </p:cNvPicPr>
          <p:nvPr/>
        </p:nvPicPr>
        <p:blipFill rotWithShape="1">
          <a:blip r:embed="rId3"/>
          <a:srcRect l="51518" t="11708" r="19348" b="34701"/>
          <a:stretch/>
        </p:blipFill>
        <p:spPr>
          <a:xfrm>
            <a:off x="6511332" y="721454"/>
            <a:ext cx="4556527" cy="4280950"/>
          </a:xfrm>
          <a:prstGeom prst="rect">
            <a:avLst/>
          </a:prstGeom>
        </p:spPr>
      </p:pic>
    </p:spTree>
    <p:extLst>
      <p:ext uri="{BB962C8B-B14F-4D97-AF65-F5344CB8AC3E}">
        <p14:creationId xmlns:p14="http://schemas.microsoft.com/office/powerpoint/2010/main" val="3504526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C6833C-FC8A-31B2-503B-5F61408CDABC}"/>
              </a:ext>
            </a:extLst>
          </p:cNvPr>
          <p:cNvPicPr>
            <a:picLocks noChangeAspect="1"/>
          </p:cNvPicPr>
          <p:nvPr/>
        </p:nvPicPr>
        <p:blipFill rotWithShape="1">
          <a:blip r:embed="rId2"/>
          <a:srcRect l="5625" t="31944" r="2499" b="34722"/>
          <a:stretch/>
        </p:blipFill>
        <p:spPr>
          <a:xfrm>
            <a:off x="1370409" y="2143125"/>
            <a:ext cx="9451181" cy="2571750"/>
          </a:xfrm>
          <a:prstGeom prst="rect">
            <a:avLst/>
          </a:prstGeom>
        </p:spPr>
      </p:pic>
    </p:spTree>
    <p:extLst>
      <p:ext uri="{BB962C8B-B14F-4D97-AF65-F5344CB8AC3E}">
        <p14:creationId xmlns:p14="http://schemas.microsoft.com/office/powerpoint/2010/main" val="108862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3" name="Imagen 2">
            <a:extLst>
              <a:ext uri="{FF2B5EF4-FFF2-40B4-BE49-F238E27FC236}">
                <a16:creationId xmlns:a16="http://schemas.microsoft.com/office/drawing/2014/main" id="{C6F1C4ED-A693-7EF3-F573-87F7AEBEE783}"/>
              </a:ext>
            </a:extLst>
          </p:cNvPr>
          <p:cNvPicPr>
            <a:picLocks noChangeAspect="1"/>
          </p:cNvPicPr>
          <p:nvPr/>
        </p:nvPicPr>
        <p:blipFill rotWithShape="1">
          <a:blip r:embed="rId3"/>
          <a:srcRect l="20023" t="11017" r="51097" b="15114"/>
          <a:stretch/>
        </p:blipFill>
        <p:spPr>
          <a:xfrm>
            <a:off x="1850483" y="649363"/>
            <a:ext cx="4057946" cy="5600712"/>
          </a:xfrm>
          <a:prstGeom prst="rect">
            <a:avLst/>
          </a:prstGeom>
        </p:spPr>
      </p:pic>
      <p:pic>
        <p:nvPicPr>
          <p:cNvPr id="2" name="Imagen 1">
            <a:extLst>
              <a:ext uri="{FF2B5EF4-FFF2-40B4-BE49-F238E27FC236}">
                <a16:creationId xmlns:a16="http://schemas.microsoft.com/office/drawing/2014/main" id="{744AAA71-7B94-3E06-F249-303B55E0BBAE}"/>
              </a:ext>
            </a:extLst>
          </p:cNvPr>
          <p:cNvPicPr>
            <a:picLocks noChangeAspect="1"/>
          </p:cNvPicPr>
          <p:nvPr/>
        </p:nvPicPr>
        <p:blipFill rotWithShape="1">
          <a:blip r:embed="rId3"/>
          <a:srcRect l="54362" t="11017" r="19565" b="18449"/>
          <a:stretch/>
        </p:blipFill>
        <p:spPr>
          <a:xfrm>
            <a:off x="6852975" y="600798"/>
            <a:ext cx="3749247" cy="5472989"/>
          </a:xfrm>
          <a:prstGeom prst="rect">
            <a:avLst/>
          </a:prstGeom>
        </p:spPr>
      </p:pic>
    </p:spTree>
    <p:extLst>
      <p:ext uri="{BB962C8B-B14F-4D97-AF65-F5344CB8AC3E}">
        <p14:creationId xmlns:p14="http://schemas.microsoft.com/office/powerpoint/2010/main" val="421590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11" name="Imagen 10">
            <a:extLst>
              <a:ext uri="{FF2B5EF4-FFF2-40B4-BE49-F238E27FC236}">
                <a16:creationId xmlns:a16="http://schemas.microsoft.com/office/drawing/2014/main" id="{ADCD59D3-AB32-9C94-1378-D9222DCF836D}"/>
              </a:ext>
            </a:extLst>
          </p:cNvPr>
          <p:cNvPicPr>
            <a:picLocks noChangeAspect="1"/>
          </p:cNvPicPr>
          <p:nvPr/>
        </p:nvPicPr>
        <p:blipFill>
          <a:blip r:embed="rId3"/>
          <a:stretch>
            <a:fillRect/>
          </a:stretch>
        </p:blipFill>
        <p:spPr>
          <a:xfrm>
            <a:off x="3528209" y="82705"/>
            <a:ext cx="8371571" cy="6016448"/>
          </a:xfrm>
          <a:prstGeom prst="rect">
            <a:avLst/>
          </a:prstGeom>
        </p:spPr>
      </p:pic>
      <p:pic>
        <p:nvPicPr>
          <p:cNvPr id="9" name="Imagen 8">
            <a:extLst>
              <a:ext uri="{FF2B5EF4-FFF2-40B4-BE49-F238E27FC236}">
                <a16:creationId xmlns:a16="http://schemas.microsoft.com/office/drawing/2014/main" id="{17CB31EA-279C-C201-D06E-55D5F6867C84}"/>
              </a:ext>
            </a:extLst>
          </p:cNvPr>
          <p:cNvPicPr>
            <a:picLocks noChangeAspect="1"/>
          </p:cNvPicPr>
          <p:nvPr/>
        </p:nvPicPr>
        <p:blipFill rotWithShape="1">
          <a:blip r:embed="rId4"/>
          <a:srcRect l="6331" t="28991" r="2431" b="19877"/>
          <a:stretch/>
        </p:blipFill>
        <p:spPr>
          <a:xfrm>
            <a:off x="230462" y="1140904"/>
            <a:ext cx="7265064" cy="2290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Conector: angular 14">
            <a:extLst>
              <a:ext uri="{FF2B5EF4-FFF2-40B4-BE49-F238E27FC236}">
                <a16:creationId xmlns:a16="http://schemas.microsoft.com/office/drawing/2014/main" id="{48EB8E5D-E18A-85CF-F87E-84360629011B}"/>
              </a:ext>
            </a:extLst>
          </p:cNvPr>
          <p:cNvCxnSpPr>
            <a:cxnSpLocks/>
          </p:cNvCxnSpPr>
          <p:nvPr/>
        </p:nvCxnSpPr>
        <p:spPr>
          <a:xfrm rot="16200000" flipH="1">
            <a:off x="5857545" y="1453324"/>
            <a:ext cx="436227" cy="4475663"/>
          </a:xfrm>
          <a:prstGeom prst="bentConnector2">
            <a:avLst/>
          </a:prstGeom>
          <a:ln w="5715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501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73309"/>
            <a:ext cx="11925300" cy="6711382"/>
          </a:xfrm>
          <a:prstGeom prst="rect">
            <a:avLst/>
          </a:prstGeom>
        </p:spPr>
      </p:pic>
      <p:graphicFrame>
        <p:nvGraphicFramePr>
          <p:cNvPr id="3" name="Tabla 2">
            <a:extLst>
              <a:ext uri="{FF2B5EF4-FFF2-40B4-BE49-F238E27FC236}">
                <a16:creationId xmlns:a16="http://schemas.microsoft.com/office/drawing/2014/main" id="{416A0CEB-44B0-BDEA-4898-6A7B3C0BB9E6}"/>
              </a:ext>
            </a:extLst>
          </p:cNvPr>
          <p:cNvGraphicFramePr>
            <a:graphicFrameLocks noGrp="1"/>
          </p:cNvGraphicFramePr>
          <p:nvPr>
            <p:extLst>
              <p:ext uri="{D42A27DB-BD31-4B8C-83A1-F6EECF244321}">
                <p14:modId xmlns:p14="http://schemas.microsoft.com/office/powerpoint/2010/main" val="1704845382"/>
              </p:ext>
            </p:extLst>
          </p:nvPr>
        </p:nvGraphicFramePr>
        <p:xfrm>
          <a:off x="1253003" y="1223535"/>
          <a:ext cx="9685994" cy="4895254"/>
        </p:xfrm>
        <a:graphic>
          <a:graphicData uri="http://schemas.openxmlformats.org/drawingml/2006/table">
            <a:tbl>
              <a:tblPr>
                <a:tableStyleId>{5C22544A-7EE6-4342-B048-85BDC9FD1C3A}</a:tableStyleId>
              </a:tblPr>
              <a:tblGrid>
                <a:gridCol w="546282">
                  <a:extLst>
                    <a:ext uri="{9D8B030D-6E8A-4147-A177-3AD203B41FA5}">
                      <a16:colId xmlns:a16="http://schemas.microsoft.com/office/drawing/2014/main" val="20000"/>
                    </a:ext>
                  </a:extLst>
                </a:gridCol>
                <a:gridCol w="6744477">
                  <a:extLst>
                    <a:ext uri="{9D8B030D-6E8A-4147-A177-3AD203B41FA5}">
                      <a16:colId xmlns:a16="http://schemas.microsoft.com/office/drawing/2014/main" val="20001"/>
                    </a:ext>
                  </a:extLst>
                </a:gridCol>
                <a:gridCol w="2395235">
                  <a:extLst>
                    <a:ext uri="{9D8B030D-6E8A-4147-A177-3AD203B41FA5}">
                      <a16:colId xmlns:a16="http://schemas.microsoft.com/office/drawing/2014/main" val="20002"/>
                    </a:ext>
                  </a:extLst>
                </a:gridCol>
              </a:tblGrid>
              <a:tr h="243061">
                <a:tc>
                  <a:txBody>
                    <a:bodyPr/>
                    <a:lstStyle/>
                    <a:p>
                      <a:pPr algn="ctr" fontAlgn="ctr"/>
                      <a:r>
                        <a:rPr lang="es-EC" sz="1600" b="1" u="none" strike="noStrike" dirty="0">
                          <a:solidFill>
                            <a:schemeClr val="tx2"/>
                          </a:solidFill>
                          <a:effectLst/>
                        </a:rPr>
                        <a:t>No.</a:t>
                      </a:r>
                      <a:endParaRPr lang="es-EC" sz="16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EC" sz="1600" b="1" u="none" strike="noStrike" dirty="0">
                          <a:solidFill>
                            <a:schemeClr val="tx2"/>
                          </a:solidFill>
                          <a:effectLst/>
                        </a:rPr>
                        <a:t>CONCLUSIÓN PGE</a:t>
                      </a:r>
                      <a:endParaRPr lang="es-EC" sz="16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EC" sz="1600" b="1" u="none" strike="noStrike" dirty="0">
                          <a:solidFill>
                            <a:schemeClr val="tx2"/>
                          </a:solidFill>
                          <a:effectLst/>
                        </a:rPr>
                        <a:t>ACCIÓN A REALIZAR</a:t>
                      </a:r>
                      <a:endParaRPr lang="es-EC" sz="1600" b="1"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215307">
                <a:tc>
                  <a:txBody>
                    <a:bodyPr/>
                    <a:lstStyle/>
                    <a:p>
                      <a:pPr algn="ctr" fontAlgn="ctr"/>
                      <a:r>
                        <a:rPr lang="es-EC" sz="1600" u="none" strike="noStrike" dirty="0">
                          <a:solidFill>
                            <a:schemeClr val="tx2"/>
                          </a:solidFill>
                          <a:effectLst/>
                        </a:rPr>
                        <a:t>1. </a:t>
                      </a:r>
                      <a:endParaRPr lang="es-EC"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Cumplir con la obligación que tiene todo servidor público, en todos los actos y en particular en los procedimientos de gestión delegada, de actuar con la debida diligencia, observando lo preceptuado en los artículos 226, 227 y 233 de la Constitución de la República.</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a:solidFill>
                            <a:schemeClr val="tx2"/>
                          </a:solidFill>
                          <a:effectLst/>
                        </a:rPr>
                        <a:t>Emitir Instructivo de procesos de gestión delegada</a:t>
                      </a:r>
                      <a:endParaRPr lang="es-MX" sz="16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729184">
                <a:tc>
                  <a:txBody>
                    <a:bodyPr/>
                    <a:lstStyle/>
                    <a:p>
                      <a:pPr algn="ctr" fontAlgn="ctr"/>
                      <a:r>
                        <a:rPr lang="es-EC" sz="1600" u="none" strike="noStrike">
                          <a:solidFill>
                            <a:schemeClr val="tx2"/>
                          </a:solidFill>
                          <a:effectLst/>
                        </a:rPr>
                        <a:t>2. </a:t>
                      </a:r>
                      <a:endParaRPr lang="es-EC" sz="1600" b="0" i="0" u="none" strike="noStrike">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Elaborar de forma adecuada y precisa los pliegos o bases del concurso, evitando contradicciones que generen confusiones a los posibles oferentes.</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solidFill>
                            <a:schemeClr val="tx2"/>
                          </a:solidFill>
                          <a:effectLst/>
                        </a:rPr>
                        <a:t>Elaboración de pliegos (formato) y específicos de nuevo proceso</a:t>
                      </a:r>
                      <a:endParaRPr lang="es-MX" sz="16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972246">
                <a:tc>
                  <a:txBody>
                    <a:bodyPr/>
                    <a:lstStyle/>
                    <a:p>
                      <a:pPr algn="ctr" fontAlgn="ctr"/>
                      <a:r>
                        <a:rPr lang="es-EC" sz="1600" u="none" strike="noStrike">
                          <a:solidFill>
                            <a:schemeClr val="tx2"/>
                          </a:solidFill>
                          <a:effectLst/>
                        </a:rPr>
                        <a:t>3. </a:t>
                      </a:r>
                      <a:endParaRPr lang="es-EC" sz="1600" b="0" i="0" u="none" strike="noStrike">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La comisión técnica, deberá dar una adecuada contestación a las preguntas y aclaraciones planteadas por los oferentes, a fin de que no se vean afectados los principios de igualdad, concurrencia y transparencia.</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solidFill>
                            <a:schemeClr val="tx2"/>
                          </a:solidFill>
                          <a:effectLst/>
                        </a:rPr>
                        <a:t>Actuación conforme instructivo y pliego</a:t>
                      </a:r>
                      <a:endParaRPr lang="es-MX" sz="16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729184">
                <a:tc>
                  <a:txBody>
                    <a:bodyPr/>
                    <a:lstStyle/>
                    <a:p>
                      <a:pPr algn="ctr" fontAlgn="ctr"/>
                      <a:r>
                        <a:rPr lang="es-EC" sz="1600" u="none" strike="noStrike">
                          <a:solidFill>
                            <a:schemeClr val="tx2"/>
                          </a:solidFill>
                          <a:effectLst/>
                        </a:rPr>
                        <a:t>4.</a:t>
                      </a:r>
                      <a:endParaRPr lang="es-EC" sz="1600" b="0" i="0" u="none" strike="noStrike">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Cumplir con los principios generales del procedimiento, asegurando al administrado el ejercicio eficaz de sus derechos consagrados en la Constitución y en la respectiva normativa.</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solidFill>
                            <a:schemeClr val="tx2"/>
                          </a:solidFill>
                          <a:effectLst/>
                        </a:rPr>
                        <a:t>Nuevo proceso de gestión delegada</a:t>
                      </a:r>
                      <a:endParaRPr lang="es-MX" sz="16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972246">
                <a:tc>
                  <a:txBody>
                    <a:bodyPr/>
                    <a:lstStyle/>
                    <a:p>
                      <a:pPr algn="ctr" fontAlgn="ctr"/>
                      <a:r>
                        <a:rPr lang="es-EC" sz="1600" u="none" strike="noStrike">
                          <a:solidFill>
                            <a:schemeClr val="tx2"/>
                          </a:solidFill>
                          <a:effectLst/>
                        </a:rPr>
                        <a:t>5.</a:t>
                      </a:r>
                      <a:endParaRPr lang="es-EC" sz="1600" b="0" i="0" u="none" strike="noStrike">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Efectuar la adecuada verificación del cumplimiento de los requisitos mínimos exigidos en las bases y pliegos de los procedimientos, con la finalidad de no afectar los principios que rigen los mismos.</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solidFill>
                            <a:schemeClr val="tx2"/>
                          </a:solidFill>
                          <a:effectLst/>
                        </a:rPr>
                        <a:t>Nuevo proceso de gestión delegada</a:t>
                      </a:r>
                      <a:endParaRPr lang="es-MX" sz="16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
        <p:nvSpPr>
          <p:cNvPr id="4" name="CuadroTexto 3">
            <a:extLst>
              <a:ext uri="{FF2B5EF4-FFF2-40B4-BE49-F238E27FC236}">
                <a16:creationId xmlns:a16="http://schemas.microsoft.com/office/drawing/2014/main" id="{0CABE702-1C81-0267-B6A5-DF910A100413}"/>
              </a:ext>
            </a:extLst>
          </p:cNvPr>
          <p:cNvSpPr txBox="1"/>
          <p:nvPr/>
        </p:nvSpPr>
        <p:spPr>
          <a:xfrm>
            <a:off x="4299215" y="741126"/>
            <a:ext cx="3593569" cy="369332"/>
          </a:xfrm>
          <a:prstGeom prst="rect">
            <a:avLst/>
          </a:prstGeom>
          <a:noFill/>
        </p:spPr>
        <p:txBody>
          <a:bodyPr wrap="square" rtlCol="0">
            <a:spAutoFit/>
          </a:bodyPr>
          <a:lstStyle/>
          <a:p>
            <a:r>
              <a:rPr lang="es-MX" b="1" dirty="0">
                <a:solidFill>
                  <a:schemeClr val="tx2"/>
                </a:solidFill>
              </a:rPr>
              <a:t>OBSERVACIONES OFICIO </a:t>
            </a:r>
            <a:r>
              <a:rPr lang="es-EC" b="1" dirty="0">
                <a:solidFill>
                  <a:schemeClr val="tx2"/>
                </a:solidFill>
              </a:rPr>
              <a:t> No. 19207</a:t>
            </a:r>
            <a:endParaRPr lang="es-EC" dirty="0"/>
          </a:p>
        </p:txBody>
      </p:sp>
    </p:spTree>
    <p:extLst>
      <p:ext uri="{BB962C8B-B14F-4D97-AF65-F5344CB8AC3E}">
        <p14:creationId xmlns:p14="http://schemas.microsoft.com/office/powerpoint/2010/main" val="184471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graphicFrame>
        <p:nvGraphicFramePr>
          <p:cNvPr id="3" name="Tabla 2">
            <a:extLst>
              <a:ext uri="{FF2B5EF4-FFF2-40B4-BE49-F238E27FC236}">
                <a16:creationId xmlns:a16="http://schemas.microsoft.com/office/drawing/2014/main" id="{27EE2B3D-9F14-A6A2-0E46-B016FB1F2A92}"/>
              </a:ext>
            </a:extLst>
          </p:cNvPr>
          <p:cNvGraphicFramePr>
            <a:graphicFrameLocks noGrp="1"/>
          </p:cNvGraphicFramePr>
          <p:nvPr>
            <p:extLst>
              <p:ext uri="{D42A27DB-BD31-4B8C-83A1-F6EECF244321}">
                <p14:modId xmlns:p14="http://schemas.microsoft.com/office/powerpoint/2010/main" val="1571599425"/>
              </p:ext>
            </p:extLst>
          </p:nvPr>
        </p:nvGraphicFramePr>
        <p:xfrm>
          <a:off x="1104425" y="1053775"/>
          <a:ext cx="9983149" cy="4750450"/>
        </p:xfrm>
        <a:graphic>
          <a:graphicData uri="http://schemas.openxmlformats.org/drawingml/2006/table">
            <a:tbl>
              <a:tblPr>
                <a:tableStyleId>{5C22544A-7EE6-4342-B048-85BDC9FD1C3A}</a:tableStyleId>
              </a:tblPr>
              <a:tblGrid>
                <a:gridCol w="563041">
                  <a:extLst>
                    <a:ext uri="{9D8B030D-6E8A-4147-A177-3AD203B41FA5}">
                      <a16:colId xmlns:a16="http://schemas.microsoft.com/office/drawing/2014/main" val="20000"/>
                    </a:ext>
                  </a:extLst>
                </a:gridCol>
                <a:gridCol w="6989054">
                  <a:extLst>
                    <a:ext uri="{9D8B030D-6E8A-4147-A177-3AD203B41FA5}">
                      <a16:colId xmlns:a16="http://schemas.microsoft.com/office/drawing/2014/main" val="20001"/>
                    </a:ext>
                  </a:extLst>
                </a:gridCol>
                <a:gridCol w="2431054">
                  <a:extLst>
                    <a:ext uri="{9D8B030D-6E8A-4147-A177-3AD203B41FA5}">
                      <a16:colId xmlns:a16="http://schemas.microsoft.com/office/drawing/2014/main" val="20002"/>
                    </a:ext>
                  </a:extLst>
                </a:gridCol>
              </a:tblGrid>
              <a:tr h="829960">
                <a:tc>
                  <a:txBody>
                    <a:bodyPr/>
                    <a:lstStyle/>
                    <a:p>
                      <a:pPr algn="ctr" fontAlgn="ctr"/>
                      <a:r>
                        <a:rPr lang="es-EC" sz="1600" u="none" strike="noStrike" dirty="0">
                          <a:solidFill>
                            <a:schemeClr val="tx2"/>
                          </a:solidFill>
                          <a:effectLst/>
                        </a:rPr>
                        <a:t>6.</a:t>
                      </a:r>
                      <a:endParaRPr lang="es-EC"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Para la suscripción de futuros contratos, la entidad deberá incorporar en los mismos todas las cláusulas y documentación solicitada dentro de los pliegos y de las bases de los concursos.</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a:solidFill>
                            <a:schemeClr val="tx2"/>
                          </a:solidFill>
                          <a:effectLst/>
                        </a:rPr>
                        <a:t>Elaboración de nuevo modelo de contrato y de contratos específicos</a:t>
                      </a:r>
                      <a:endParaRPr lang="es-MX" sz="16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1437721">
                <a:tc>
                  <a:txBody>
                    <a:bodyPr/>
                    <a:lstStyle/>
                    <a:p>
                      <a:pPr algn="ctr" fontAlgn="ctr"/>
                      <a:r>
                        <a:rPr lang="es-EC" sz="1600" u="none" strike="noStrike">
                          <a:solidFill>
                            <a:schemeClr val="tx2"/>
                          </a:solidFill>
                          <a:effectLst/>
                        </a:rPr>
                        <a:t>7.</a:t>
                      </a:r>
                      <a:endParaRPr lang="es-EC" sz="1600" b="0" i="0" u="none" strike="noStrike">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Previo a autorizar o contraer obligaciones, deberá contar en el presupuesto aprobado con la asignación presupuestaria correspondiente; y, observar lo dispuesto en los artículos 115 y 178 del Código Orgánico de Planificación y Finanzas Públicas con la finalidad de evitar incurrir en una posible causal de nulidad contractual.</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solidFill>
                            <a:schemeClr val="tx2"/>
                          </a:solidFill>
                          <a:effectLst/>
                        </a:rPr>
                        <a:t>Generación de necesidad (informe técnico) y determinación real del Presupuesto que requiere la Secretaría dentro de este proceso</a:t>
                      </a:r>
                      <a:endParaRPr lang="es-MX" sz="16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429153">
                <a:tc>
                  <a:txBody>
                    <a:bodyPr/>
                    <a:lstStyle/>
                    <a:p>
                      <a:pPr algn="ctr" fontAlgn="ctr"/>
                      <a:r>
                        <a:rPr lang="es-EC" sz="1600" u="none" strike="noStrike" dirty="0">
                          <a:solidFill>
                            <a:schemeClr val="tx2"/>
                          </a:solidFill>
                          <a:effectLst/>
                        </a:rPr>
                        <a:t>8.</a:t>
                      </a:r>
                      <a:endParaRPr lang="es-EC"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just" fontAlgn="ctr"/>
                      <a:r>
                        <a:rPr lang="es-MX" sz="1600" u="none" strike="noStrike" dirty="0">
                          <a:solidFill>
                            <a:schemeClr val="tx2"/>
                          </a:solidFill>
                          <a:effectLst/>
                        </a:rPr>
                        <a:t>Los contratos de operación para la prestación del servicio de transporte público de personas del Distrito Metropolitano de Quito, se generaron a través de la modalidad de gestión delegada, el análisis final sobre la procedencia y conveniencia de iniciar una acción judicial de nulidad es competencia exclusiva del Gobierno del Distrito Autónomo Metropolitano de Quito; para el efecto, sus órganos ejecutivo y legislativo, en el ámbito de sus competencias, arbitrarán las medidas necesarias a fin de garantizar que el transporte de los ciudadanos no se vea afectado por las acciones legales que decidan adoptar, según lo consagrado en los artículos 66 numeral 25, 240, 277 numeral 4, 314 y 326 numeral 15 de la Constitución de la República del Ecuador.</a:t>
                      </a:r>
                      <a:endParaRPr lang="es-MX" sz="16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s-MX" sz="1600" u="none" strike="noStrike" dirty="0">
                          <a:solidFill>
                            <a:schemeClr val="tx2"/>
                          </a:solidFill>
                          <a:effectLst/>
                        </a:rPr>
                        <a:t>Juicio de nulidad de los contratos</a:t>
                      </a:r>
                      <a:endParaRPr lang="es-MX" sz="16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934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73309"/>
            <a:ext cx="11925300" cy="6711382"/>
          </a:xfrm>
          <a:prstGeom prst="rect">
            <a:avLst/>
          </a:prstGeom>
        </p:spPr>
      </p:pic>
      <p:graphicFrame>
        <p:nvGraphicFramePr>
          <p:cNvPr id="3" name="Tabla 2">
            <a:extLst>
              <a:ext uri="{FF2B5EF4-FFF2-40B4-BE49-F238E27FC236}">
                <a16:creationId xmlns:a16="http://schemas.microsoft.com/office/drawing/2014/main" id="{FDC22296-942A-75FA-37C6-35A049FA76BF}"/>
              </a:ext>
            </a:extLst>
          </p:cNvPr>
          <p:cNvGraphicFramePr>
            <a:graphicFrameLocks noGrp="1"/>
          </p:cNvGraphicFramePr>
          <p:nvPr>
            <p:extLst>
              <p:ext uri="{D42A27DB-BD31-4B8C-83A1-F6EECF244321}">
                <p14:modId xmlns:p14="http://schemas.microsoft.com/office/powerpoint/2010/main" val="1997392813"/>
              </p:ext>
            </p:extLst>
          </p:nvPr>
        </p:nvGraphicFramePr>
        <p:xfrm>
          <a:off x="970429" y="1515036"/>
          <a:ext cx="10251140" cy="4342185"/>
        </p:xfrm>
        <a:graphic>
          <a:graphicData uri="http://schemas.openxmlformats.org/drawingml/2006/table">
            <a:tbl>
              <a:tblPr firstRow="1" firstCol="1" bandRow="1">
                <a:tableStyleId>{5C22544A-7EE6-4342-B048-85BDC9FD1C3A}</a:tableStyleId>
              </a:tblPr>
              <a:tblGrid>
                <a:gridCol w="448235">
                  <a:extLst>
                    <a:ext uri="{9D8B030D-6E8A-4147-A177-3AD203B41FA5}">
                      <a16:colId xmlns:a16="http://schemas.microsoft.com/office/drawing/2014/main" val="1884170636"/>
                    </a:ext>
                  </a:extLst>
                </a:gridCol>
                <a:gridCol w="4939553">
                  <a:extLst>
                    <a:ext uri="{9D8B030D-6E8A-4147-A177-3AD203B41FA5}">
                      <a16:colId xmlns:a16="http://schemas.microsoft.com/office/drawing/2014/main" val="3579891369"/>
                    </a:ext>
                  </a:extLst>
                </a:gridCol>
                <a:gridCol w="1667435">
                  <a:extLst>
                    <a:ext uri="{9D8B030D-6E8A-4147-A177-3AD203B41FA5}">
                      <a16:colId xmlns:a16="http://schemas.microsoft.com/office/drawing/2014/main" val="1316458636"/>
                    </a:ext>
                  </a:extLst>
                </a:gridCol>
                <a:gridCol w="1479177">
                  <a:extLst>
                    <a:ext uri="{9D8B030D-6E8A-4147-A177-3AD203B41FA5}">
                      <a16:colId xmlns:a16="http://schemas.microsoft.com/office/drawing/2014/main" val="3727252584"/>
                    </a:ext>
                  </a:extLst>
                </a:gridCol>
                <a:gridCol w="1716740">
                  <a:extLst>
                    <a:ext uri="{9D8B030D-6E8A-4147-A177-3AD203B41FA5}">
                      <a16:colId xmlns:a16="http://schemas.microsoft.com/office/drawing/2014/main" val="1104373635"/>
                    </a:ext>
                  </a:extLst>
                </a:gridCol>
              </a:tblGrid>
              <a:tr h="365121">
                <a:tc>
                  <a:txBody>
                    <a:bodyPr/>
                    <a:lstStyle/>
                    <a:p>
                      <a:pPr algn="ctr">
                        <a:lnSpc>
                          <a:spcPct val="107000"/>
                        </a:lnSpc>
                        <a:spcAft>
                          <a:spcPts val="800"/>
                        </a:spcAft>
                      </a:pPr>
                      <a:r>
                        <a:rPr lang="es-EC" sz="1200" dirty="0">
                          <a:solidFill>
                            <a:schemeClr val="tx2"/>
                          </a:solidFill>
                          <a:effectLst/>
                        </a:rPr>
                        <a:t>Nro.</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NOMBRE DEL OFERENTE</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PAQUETE OFERTADO</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No. DE CAUSA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FECHA DE PRESENTACIÓN DE LA DEMANDA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63868"/>
                  </a:ext>
                </a:extLst>
              </a:tr>
              <a:tr h="223160">
                <a:tc>
                  <a:txBody>
                    <a:bodyPr/>
                    <a:lstStyle/>
                    <a:p>
                      <a:pPr algn="ctr">
                        <a:lnSpc>
                          <a:spcPct val="107000"/>
                        </a:lnSpc>
                        <a:spcAft>
                          <a:spcPts val="800"/>
                        </a:spcAft>
                      </a:pPr>
                      <a:r>
                        <a:rPr lang="es-EC" sz="1200" dirty="0">
                          <a:solidFill>
                            <a:schemeClr val="tx2"/>
                          </a:solidFill>
                          <a:effectLst/>
                        </a:rPr>
                        <a:t>1</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EC" sz="1200">
                          <a:solidFill>
                            <a:schemeClr val="tx2"/>
                          </a:solidFill>
                          <a:effectLst/>
                        </a:rPr>
                        <a:t>Compañía Guadalajara.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Paquete Nro. 07</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a:solidFill>
                            <a:schemeClr val="tx2"/>
                          </a:solidFill>
                          <a:effectLst/>
                        </a:rPr>
                        <a:t>17811-2022-01515 </a:t>
                      </a:r>
                      <a:endParaRPr lang="es-EC"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19 de julio de 2022</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000765"/>
                  </a:ext>
                </a:extLst>
              </a:tr>
              <a:tr h="2540673">
                <a:tc>
                  <a:txBody>
                    <a:bodyPr/>
                    <a:lstStyle/>
                    <a:p>
                      <a:pPr algn="ctr">
                        <a:lnSpc>
                          <a:spcPct val="107000"/>
                        </a:lnSpc>
                        <a:spcAft>
                          <a:spcPts val="800"/>
                        </a:spcAft>
                      </a:pPr>
                      <a:r>
                        <a:rPr lang="es-EC" sz="1200" dirty="0">
                          <a:solidFill>
                            <a:schemeClr val="tx2"/>
                          </a:solidFill>
                          <a:effectLst/>
                        </a:rPr>
                        <a:t>2</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EC" sz="1200" dirty="0">
                          <a:solidFill>
                            <a:schemeClr val="tx2"/>
                          </a:solidFill>
                          <a:effectLst/>
                        </a:rPr>
                        <a:t>Compromiso de Asociación:</a:t>
                      </a:r>
                    </a:p>
                    <a:p>
                      <a:pPr marL="342900" lvl="0" indent="-342900">
                        <a:lnSpc>
                          <a:spcPct val="107000"/>
                        </a:lnSpc>
                        <a:buFont typeface="Calibri" panose="020F0502020204030204" pitchFamily="34" charset="0"/>
                        <a:buChar char="-"/>
                      </a:pPr>
                      <a:r>
                        <a:rPr lang="es-EC" sz="1200" dirty="0">
                          <a:solidFill>
                            <a:schemeClr val="tx2"/>
                          </a:solidFill>
                          <a:effectLst/>
                        </a:rPr>
                        <a:t>Cooperativa de Transportes Urbano de Pasajeros en busetas Paquisha Quito Ecuador.</a:t>
                      </a:r>
                    </a:p>
                    <a:p>
                      <a:pPr marL="342900" lvl="0" indent="-342900">
                        <a:lnSpc>
                          <a:spcPct val="107000"/>
                        </a:lnSpc>
                        <a:buFont typeface="Calibri" panose="020F0502020204030204" pitchFamily="34" charset="0"/>
                        <a:buChar char="-"/>
                      </a:pPr>
                      <a:r>
                        <a:rPr lang="es-EC" sz="1200" dirty="0">
                          <a:solidFill>
                            <a:schemeClr val="tx2"/>
                          </a:solidFill>
                          <a:effectLst/>
                        </a:rPr>
                        <a:t>Compañía de Transportes Carcelén Tarqui C.A.</a:t>
                      </a:r>
                    </a:p>
                    <a:p>
                      <a:pPr marL="342900" lvl="0" indent="-342900">
                        <a:lnSpc>
                          <a:spcPct val="107000"/>
                        </a:lnSpc>
                        <a:buFont typeface="Calibri" panose="020F0502020204030204" pitchFamily="34" charset="0"/>
                        <a:buChar char="-"/>
                      </a:pPr>
                      <a:r>
                        <a:rPr lang="es-EC" sz="1200" dirty="0">
                          <a:solidFill>
                            <a:schemeClr val="tx2"/>
                          </a:solidFill>
                          <a:effectLst/>
                        </a:rPr>
                        <a:t>Compañía de Transportes Reino de Quito S.A.</a:t>
                      </a:r>
                    </a:p>
                    <a:p>
                      <a:pPr marL="342900" lvl="0" indent="-342900">
                        <a:lnSpc>
                          <a:spcPct val="107000"/>
                        </a:lnSpc>
                        <a:buFont typeface="Calibri" panose="020F0502020204030204" pitchFamily="34" charset="0"/>
                        <a:buChar char="-"/>
                      </a:pPr>
                      <a:r>
                        <a:rPr lang="es-EC" sz="1200" dirty="0">
                          <a:solidFill>
                            <a:schemeClr val="tx2"/>
                          </a:solidFill>
                          <a:effectLst/>
                        </a:rPr>
                        <a:t>Compañía de Transporte Lujoexpress Águila Dorada S.A.</a:t>
                      </a:r>
                    </a:p>
                    <a:p>
                      <a:pPr marL="342900" lvl="0" indent="-342900">
                        <a:lnSpc>
                          <a:spcPct val="107000"/>
                        </a:lnSpc>
                        <a:buFont typeface="Calibri" panose="020F0502020204030204" pitchFamily="34" charset="0"/>
                        <a:buChar char="-"/>
                      </a:pPr>
                      <a:r>
                        <a:rPr lang="es-EC" sz="1200" dirty="0">
                          <a:solidFill>
                            <a:schemeClr val="tx2"/>
                          </a:solidFill>
                          <a:effectLst/>
                        </a:rPr>
                        <a:t>Alborada Compañía de Transportes S.A.</a:t>
                      </a:r>
                    </a:p>
                    <a:p>
                      <a:pPr marL="342900" lvl="0" indent="-342900">
                        <a:lnSpc>
                          <a:spcPct val="107000"/>
                        </a:lnSpc>
                        <a:buFont typeface="Calibri" panose="020F0502020204030204" pitchFamily="34" charset="0"/>
                        <a:buChar char="-"/>
                      </a:pPr>
                      <a:r>
                        <a:rPr lang="es-EC" sz="1200" dirty="0">
                          <a:solidFill>
                            <a:schemeClr val="tx2"/>
                          </a:solidFill>
                          <a:effectLst/>
                        </a:rPr>
                        <a:t>Compañía de Transporte Urbano TRANSANCARLOS S.A.</a:t>
                      </a:r>
                    </a:p>
                    <a:p>
                      <a:pPr marL="342900" lvl="0" indent="-342900">
                        <a:lnSpc>
                          <a:spcPct val="107000"/>
                        </a:lnSpc>
                        <a:buFont typeface="Calibri" panose="020F0502020204030204" pitchFamily="34" charset="0"/>
                        <a:buChar char="-"/>
                      </a:pPr>
                      <a:r>
                        <a:rPr lang="es-EC" sz="1200" dirty="0">
                          <a:solidFill>
                            <a:schemeClr val="tx2"/>
                          </a:solidFill>
                          <a:effectLst/>
                        </a:rPr>
                        <a:t>Compañía de Transporte Semgyllfor S.A.</a:t>
                      </a:r>
                    </a:p>
                    <a:p>
                      <a:pPr marL="342900" lvl="0" indent="-342900">
                        <a:lnSpc>
                          <a:spcPct val="107000"/>
                        </a:lnSpc>
                        <a:buFont typeface="Calibri" panose="020F0502020204030204" pitchFamily="34" charset="0"/>
                        <a:buChar char="-"/>
                      </a:pPr>
                      <a:r>
                        <a:rPr lang="es-EC" sz="1200" dirty="0">
                          <a:solidFill>
                            <a:schemeClr val="tx2"/>
                          </a:solidFill>
                          <a:effectLst/>
                        </a:rPr>
                        <a:t>Consorcio empresarial de transporte CONETRA S.A.</a:t>
                      </a:r>
                    </a:p>
                    <a:p>
                      <a:pPr marL="342900" lvl="0" indent="-342900">
                        <a:lnSpc>
                          <a:spcPct val="107000"/>
                        </a:lnSpc>
                        <a:buFont typeface="Calibri" panose="020F0502020204030204" pitchFamily="34" charset="0"/>
                        <a:buChar char="-"/>
                      </a:pPr>
                      <a:r>
                        <a:rPr lang="es-EC" sz="1200" dirty="0">
                          <a:solidFill>
                            <a:schemeClr val="tx2"/>
                          </a:solidFill>
                          <a:effectLst/>
                        </a:rPr>
                        <a:t>Cooperativa de Transportes de pasajeros Turismonserrat .</a:t>
                      </a:r>
                    </a:p>
                    <a:p>
                      <a:pPr marL="342900" lvl="0" indent="-342900">
                        <a:lnSpc>
                          <a:spcPct val="107000"/>
                        </a:lnSpc>
                        <a:spcAft>
                          <a:spcPts val="800"/>
                        </a:spcAft>
                        <a:buFont typeface="Calibri" panose="020F0502020204030204" pitchFamily="34" charset="0"/>
                        <a:buChar char="-"/>
                      </a:pPr>
                      <a:r>
                        <a:rPr lang="es-EC" sz="1200" dirty="0">
                          <a:solidFill>
                            <a:schemeClr val="tx2"/>
                          </a:solidFill>
                          <a:effectLst/>
                        </a:rPr>
                        <a:t>Compañía de Transporte Ejecutivo Rapitrans S.A.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Paquetes Nro. 02, 04, 06, 09, 12, 13</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17811-2022-01574 </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25 de julio de 2022</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821785"/>
                  </a:ext>
                </a:extLst>
              </a:tr>
              <a:tr h="223160">
                <a:tc>
                  <a:txBody>
                    <a:bodyPr/>
                    <a:lstStyle/>
                    <a:p>
                      <a:pPr algn="ctr">
                        <a:lnSpc>
                          <a:spcPct val="107000"/>
                        </a:lnSpc>
                        <a:spcAft>
                          <a:spcPts val="800"/>
                        </a:spcAft>
                      </a:pPr>
                      <a:r>
                        <a:rPr lang="es-EC" sz="1200">
                          <a:solidFill>
                            <a:schemeClr val="tx2"/>
                          </a:solidFill>
                          <a:effectLst/>
                        </a:rPr>
                        <a:t>3</a:t>
                      </a:r>
                      <a:endParaRPr lang="es-EC"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EC" sz="1200">
                          <a:solidFill>
                            <a:schemeClr val="tx2"/>
                          </a:solidFill>
                          <a:effectLst/>
                        </a:rPr>
                        <a:t>Transhemisféricos Compañía de Transportes Hemisféricos S.A.</a:t>
                      </a:r>
                      <a:endParaRPr lang="es-EC"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Paquete Nro. 10</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17811-2022-01562 </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22 de julio de 2022</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892402"/>
                  </a:ext>
                </a:extLst>
              </a:tr>
              <a:tr h="972414">
                <a:tc>
                  <a:txBody>
                    <a:bodyPr/>
                    <a:lstStyle/>
                    <a:p>
                      <a:pPr algn="ctr">
                        <a:lnSpc>
                          <a:spcPct val="107000"/>
                        </a:lnSpc>
                        <a:spcAft>
                          <a:spcPts val="800"/>
                        </a:spcAft>
                      </a:pPr>
                      <a:r>
                        <a:rPr lang="es-EC" sz="1200" dirty="0">
                          <a:solidFill>
                            <a:schemeClr val="tx2"/>
                          </a:solidFill>
                          <a:effectLst/>
                        </a:rPr>
                        <a:t>4</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EC" sz="1200" dirty="0">
                          <a:solidFill>
                            <a:schemeClr val="tx2"/>
                          </a:solidFill>
                          <a:effectLst/>
                        </a:rPr>
                        <a:t>Compromiso de Asociación:</a:t>
                      </a:r>
                    </a:p>
                    <a:p>
                      <a:pPr marL="342900" lvl="0" indent="-342900">
                        <a:lnSpc>
                          <a:spcPct val="107000"/>
                        </a:lnSpc>
                        <a:buFont typeface="Calibri" panose="020F0502020204030204" pitchFamily="34" charset="0"/>
                        <a:buChar char="-"/>
                      </a:pPr>
                      <a:r>
                        <a:rPr lang="es-EC" sz="1200" dirty="0">
                          <a:solidFill>
                            <a:schemeClr val="tx2"/>
                          </a:solidFill>
                          <a:effectLst/>
                        </a:rPr>
                        <a:t>Cooperativa de Transportes Calderón. </a:t>
                      </a:r>
                    </a:p>
                    <a:p>
                      <a:pPr marL="342900" lvl="0" indent="-342900">
                        <a:lnSpc>
                          <a:spcPct val="107000"/>
                        </a:lnSpc>
                        <a:buFont typeface="Calibri" panose="020F0502020204030204" pitchFamily="34" charset="0"/>
                        <a:buChar char="-"/>
                      </a:pPr>
                      <a:r>
                        <a:rPr lang="es-EC" sz="1200" dirty="0">
                          <a:solidFill>
                            <a:schemeClr val="tx2"/>
                          </a:solidFill>
                          <a:effectLst/>
                        </a:rPr>
                        <a:t>Cooperativa de Transportes de Pasajeros en buses Llano Grande.</a:t>
                      </a:r>
                    </a:p>
                    <a:p>
                      <a:pPr marL="342900" lvl="0" indent="-342900">
                        <a:lnSpc>
                          <a:spcPct val="107000"/>
                        </a:lnSpc>
                        <a:spcAft>
                          <a:spcPts val="800"/>
                        </a:spcAft>
                        <a:buFont typeface="Calibri" panose="020F0502020204030204" pitchFamily="34" charset="0"/>
                        <a:buChar char="-"/>
                      </a:pPr>
                      <a:r>
                        <a:rPr lang="es-EC" sz="1200" dirty="0">
                          <a:solidFill>
                            <a:schemeClr val="tx2"/>
                          </a:solidFill>
                          <a:effectLst/>
                        </a:rPr>
                        <a:t>Cooperativa en buses y Microbuses San Juan.</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Paquete Nro. 03</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17811-2022-1884 </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200" dirty="0">
                          <a:solidFill>
                            <a:schemeClr val="tx2"/>
                          </a:solidFill>
                          <a:effectLst/>
                        </a:rPr>
                        <a:t>15 de septiembre de 2022</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91" marR="396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6612786"/>
                  </a:ext>
                </a:extLst>
              </a:tr>
            </a:tbl>
          </a:graphicData>
        </a:graphic>
      </p:graphicFrame>
      <p:sp>
        <p:nvSpPr>
          <p:cNvPr id="6" name="CuadroTexto 5">
            <a:extLst>
              <a:ext uri="{FF2B5EF4-FFF2-40B4-BE49-F238E27FC236}">
                <a16:creationId xmlns:a16="http://schemas.microsoft.com/office/drawing/2014/main" id="{47D86403-C267-5D01-FE88-5A4B974EB8DE}"/>
              </a:ext>
            </a:extLst>
          </p:cNvPr>
          <p:cNvSpPr txBox="1"/>
          <p:nvPr/>
        </p:nvSpPr>
        <p:spPr>
          <a:xfrm>
            <a:off x="3619819" y="774854"/>
            <a:ext cx="4952361" cy="369332"/>
          </a:xfrm>
          <a:prstGeom prst="rect">
            <a:avLst/>
          </a:prstGeom>
          <a:noFill/>
        </p:spPr>
        <p:txBody>
          <a:bodyPr wrap="square" rtlCol="0">
            <a:spAutoFit/>
          </a:bodyPr>
          <a:lstStyle/>
          <a:p>
            <a:r>
              <a:rPr lang="es-ES" b="1" dirty="0">
                <a:solidFill>
                  <a:schemeClr val="tx2"/>
                </a:solidFill>
              </a:rPr>
              <a:t>DEMANDAS PRESENTADAS POR EL MUNICIPIO</a:t>
            </a:r>
            <a:endParaRPr lang="es-EC" dirty="0"/>
          </a:p>
        </p:txBody>
      </p:sp>
    </p:spTree>
    <p:extLst>
      <p:ext uri="{BB962C8B-B14F-4D97-AF65-F5344CB8AC3E}">
        <p14:creationId xmlns:p14="http://schemas.microsoft.com/office/powerpoint/2010/main" val="31531988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2224</Words>
  <Application>Microsoft Office PowerPoint</Application>
  <PresentationFormat>Panorámica</PresentationFormat>
  <Paragraphs>148</Paragraphs>
  <Slides>40</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6" baseType="lpstr">
      <vt:lpstr>Arial</vt:lpstr>
      <vt:lpstr>Calibri</vt:lpstr>
      <vt:lpstr>Calibri Light</vt:lpstr>
      <vt:lpstr>Helvetica</vt:lpstr>
      <vt:lpstr>Tema de Office</vt:lpstr>
      <vt:lpstr>Bitmap 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PROPUESTAS PRINCIPALES:</vt:lpstr>
      <vt:lpstr>DESARROLLO: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DISPOSICIONES: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Miguel Guaman Peñaherrera</dc:creator>
  <cp:lastModifiedBy>Luis Manuel Guaman Peñaherrera</cp:lastModifiedBy>
  <cp:revision>43</cp:revision>
  <dcterms:created xsi:type="dcterms:W3CDTF">2022-08-15T16:00:44Z</dcterms:created>
  <dcterms:modified xsi:type="dcterms:W3CDTF">2022-10-17T17:54:31Z</dcterms:modified>
</cp:coreProperties>
</file>