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0"/>
  </p:notesMasterIdLst>
  <p:sldIdLst>
    <p:sldId id="256" r:id="rId2"/>
    <p:sldId id="332" r:id="rId3"/>
    <p:sldId id="393" r:id="rId4"/>
    <p:sldId id="385" r:id="rId5"/>
    <p:sldId id="391" r:id="rId6"/>
    <p:sldId id="389" r:id="rId7"/>
    <p:sldId id="390" r:id="rId8"/>
    <p:sldId id="392" r:id="rId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1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o Jose Madera Arends" initials="RJM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  <a:srgbClr val="99CC00"/>
    <a:srgbClr val="0FD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9" autoAdjust="0"/>
    <p:restoredTop sz="91471" autoAdjust="0"/>
  </p:normalViewPr>
  <p:slideViewPr>
    <p:cSldViewPr>
      <p:cViewPr varScale="1">
        <p:scale>
          <a:sx n="70" d="100"/>
          <a:sy n="70" d="100"/>
        </p:scale>
        <p:origin x="72" y="546"/>
      </p:cViewPr>
      <p:guideLst>
        <p:guide orient="horz" pos="2160"/>
        <p:guide pos="2880"/>
        <p:guide orient="horz" pos="21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8D439-B7C7-4743-8F5B-85F9017A9B97}" type="datetimeFigureOut">
              <a:rPr lang="es-EC" smtClean="0"/>
              <a:t>26/04/2022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7E8B1-6C87-49DD-8FDE-3AAC4896FE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7772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7E8B1-6C87-49DD-8FDE-3AAC4896FEA7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122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7E8B1-6C87-49DD-8FDE-3AAC4896FEA7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985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FDC-FB64-42D4-A03A-5C0229F94204}" type="datetimeFigureOut">
              <a:rPr lang="es-EC" smtClean="0"/>
              <a:t>26/04/2022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370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FDC-FB64-42D4-A03A-5C0229F94204}" type="datetimeFigureOut">
              <a:rPr lang="es-EC" smtClean="0"/>
              <a:t>26/04/2022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016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FDC-FB64-42D4-A03A-5C0229F94204}" type="datetimeFigureOut">
              <a:rPr lang="es-EC" smtClean="0"/>
              <a:t>26/04/2022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195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 STH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3826768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 b="1">
                <a:latin typeface="HelveticaNeueLT Pro 57 Cn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3933056"/>
            <a:ext cx="3826768" cy="23762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HelveticaNeueLT Pro 45 Lt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Haga clic para modificar el estilo de texto del patrón</a:t>
            </a:r>
          </a:p>
          <a:p>
            <a:pPr lvl="0"/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4008" y="1700808"/>
            <a:ext cx="4041775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="0">
                <a:latin typeface="HelveticaNeueLT Pro 45 L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3933056"/>
            <a:ext cx="4041775" cy="237626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HelveticaNeueLT Pro 45 Lt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0"/>
            <a:endParaRPr lang="es-EC" dirty="0"/>
          </a:p>
        </p:txBody>
      </p:sp>
      <p:sp>
        <p:nvSpPr>
          <p:cNvPr id="12" name="1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95 Blk" pitchFamily="34" charset="0"/>
              </a:defRPr>
            </a:lvl1pPr>
          </a:lstStyle>
          <a:p>
            <a:r>
              <a:rPr lang="es-ES" dirty="0"/>
              <a:t>TÍTULO</a:t>
            </a:r>
            <a:endParaRPr lang="es-EC" dirty="0"/>
          </a:p>
        </p:txBody>
      </p:sp>
      <p:sp>
        <p:nvSpPr>
          <p:cNvPr id="21" name="20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8533134" y="188640"/>
            <a:ext cx="287338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3 Ex" pitchFamily="34" charset="0"/>
              </a:defRPr>
            </a:lvl1pPr>
          </a:lstStyle>
          <a:p>
            <a:pPr lvl="0"/>
            <a:r>
              <a:rPr lang="es-ES" dirty="0"/>
              <a:t>N</a:t>
            </a:r>
            <a:endParaRPr lang="es-EC" dirty="0"/>
          </a:p>
        </p:txBody>
      </p:sp>
      <p:sp>
        <p:nvSpPr>
          <p:cNvPr id="23" name="22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260649"/>
            <a:ext cx="1944216" cy="216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35 Th" pitchFamily="34" charset="0"/>
              </a:defRPr>
            </a:lvl1pPr>
          </a:lstStyle>
          <a:p>
            <a:pPr lvl="0"/>
            <a:r>
              <a:rPr lang="es-EC" dirty="0"/>
              <a:t>Referencia</a:t>
            </a:r>
          </a:p>
        </p:txBody>
      </p:sp>
    </p:spTree>
    <p:extLst>
      <p:ext uri="{BB962C8B-B14F-4D97-AF65-F5344CB8AC3E}">
        <p14:creationId xmlns:p14="http://schemas.microsoft.com/office/powerpoint/2010/main" val="173918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FDC-FB64-42D4-A03A-5C0229F94204}" type="datetimeFigureOut">
              <a:rPr lang="es-EC" smtClean="0"/>
              <a:t>26/04/2022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5864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FDC-FB64-42D4-A03A-5C0229F94204}" type="datetimeFigureOut">
              <a:rPr lang="es-EC" smtClean="0"/>
              <a:t>26/04/2022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315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FDC-FB64-42D4-A03A-5C0229F94204}" type="datetimeFigureOut">
              <a:rPr lang="es-EC" smtClean="0"/>
              <a:t>26/04/2022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579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FDC-FB64-42D4-A03A-5C0229F94204}" type="datetimeFigureOut">
              <a:rPr lang="es-EC" smtClean="0"/>
              <a:t>26/04/2022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425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A4D9-F51D-4AA1-8397-25114B06ED71}" type="datetimeFigureOut">
              <a:rPr lang="es-EC" smtClean="0"/>
              <a:t>26/04/2022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2008-8438-49E9-88D6-D90C9E44F4C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119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FDC-FB64-42D4-A03A-5C0229F94204}" type="datetimeFigureOut">
              <a:rPr lang="es-EC" smtClean="0"/>
              <a:t>26/04/2022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26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FDC-FB64-42D4-A03A-5C0229F94204}" type="datetimeFigureOut">
              <a:rPr lang="es-EC" smtClean="0"/>
              <a:t>26/04/2022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525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FDC-FB64-42D4-A03A-5C0229F94204}" type="datetimeFigureOut">
              <a:rPr lang="es-EC" smtClean="0"/>
              <a:t>26/04/2022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585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DA4D9-F51D-4AA1-8397-25114B06ED71}" type="datetimeFigureOut">
              <a:rPr lang="es-EC" smtClean="0"/>
              <a:t>26/04/2022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42008-8438-49E9-88D6-D90C9E44F4CD}" type="slidenum">
              <a:rPr lang="es-EC" smtClean="0"/>
              <a:t>‹Nº›</a:t>
            </a:fld>
            <a:endParaRPr lang="es-EC"/>
          </a:p>
        </p:txBody>
      </p:sp>
      <p:pic>
        <p:nvPicPr>
          <p:cNvPr id="7" name="7 Imagen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233"/>
            <a:ext cx="9180512" cy="65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/>
          <a:srcRect l="10800" t="34364" r="29892" b="37023"/>
          <a:stretch/>
        </p:blipFill>
        <p:spPr bwMode="auto">
          <a:xfrm>
            <a:off x="1763688" y="2060848"/>
            <a:ext cx="5832648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653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539552" y="476672"/>
            <a:ext cx="8291264" cy="936103"/>
          </a:xfrm>
          <a:noFill/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s-EC" sz="2600" b="1" dirty="0"/>
          </a:p>
          <a:p>
            <a:pPr marL="0" indent="0" algn="ctr">
              <a:buNone/>
            </a:pPr>
            <a:r>
              <a:rPr lang="es-EC" sz="2900" b="1" dirty="0" smtClean="0"/>
              <a:t>URBANIZACIÓN</a:t>
            </a:r>
            <a:endParaRPr lang="es-EC" sz="2900" b="1" dirty="0"/>
          </a:p>
          <a:p>
            <a:pPr marL="0" indent="0" algn="ctr">
              <a:buNone/>
            </a:pPr>
            <a:r>
              <a:rPr lang="es-EC" sz="4000" dirty="0" smtClean="0"/>
              <a:t>“NUEVA VISTA DEL SUR</a:t>
            </a:r>
            <a:r>
              <a:rPr lang="es-EC" sz="4000" b="1" dirty="0" smtClean="0"/>
              <a:t>”</a:t>
            </a:r>
            <a:endParaRPr lang="es-EC" sz="4000" b="1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1FC069A-7371-4CE8-A749-7AE3A23D73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2"/>
          <a:stretch/>
        </p:blipFill>
        <p:spPr>
          <a:xfrm>
            <a:off x="899592" y="1772816"/>
            <a:ext cx="7326824" cy="44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5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539552" y="476672"/>
            <a:ext cx="8291264" cy="936103"/>
          </a:xfrm>
          <a:noFill/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s-EC" sz="2600" b="1" dirty="0"/>
          </a:p>
          <a:p>
            <a:pPr marL="0" indent="0" algn="ctr">
              <a:buNone/>
            </a:pPr>
            <a:r>
              <a:rPr lang="es-EC" sz="2900" b="1" dirty="0" smtClean="0"/>
              <a:t>URBANIZACIÓN</a:t>
            </a:r>
            <a:endParaRPr lang="es-EC" sz="2900" b="1" dirty="0"/>
          </a:p>
          <a:p>
            <a:pPr marL="0" indent="0" algn="ctr">
              <a:buNone/>
            </a:pPr>
            <a:r>
              <a:rPr lang="es-EC" sz="4000" dirty="0" smtClean="0"/>
              <a:t>“NUEVA VISTA DEL SUR</a:t>
            </a:r>
            <a:r>
              <a:rPr lang="es-EC" sz="4000" b="1" dirty="0" smtClean="0"/>
              <a:t>”</a:t>
            </a:r>
            <a:endParaRPr lang="es-EC" sz="4000" b="1" dirty="0"/>
          </a:p>
        </p:txBody>
      </p:sp>
      <p:pic>
        <p:nvPicPr>
          <p:cNvPr id="6" name="Imagen 5"/>
          <p:cNvPicPr/>
          <p:nvPr/>
        </p:nvPicPr>
        <p:blipFill rotWithShape="1">
          <a:blip r:embed="rId3"/>
          <a:srcRect l="14635" t="20374" r="13955" b="10049"/>
          <a:stretch/>
        </p:blipFill>
        <p:spPr bwMode="auto">
          <a:xfrm>
            <a:off x="899592" y="2255520"/>
            <a:ext cx="7272808" cy="4125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7343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357470"/>
              </p:ext>
            </p:extLst>
          </p:nvPr>
        </p:nvGraphicFramePr>
        <p:xfrm>
          <a:off x="5508104" y="1124744"/>
          <a:ext cx="3260158" cy="2071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2222"/>
                <a:gridCol w="1317936"/>
              </a:tblGrid>
              <a:tr h="345257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NÚMERO</a:t>
                      </a:r>
                      <a:r>
                        <a:rPr lang="es-EC" sz="800" b="1" baseline="0" dirty="0" smtClean="0"/>
                        <a:t> DE LOTES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="0" dirty="0" smtClean="0"/>
                        <a:t>56</a:t>
                      </a:r>
                      <a:endParaRPr lang="es-EC" sz="800" b="0" dirty="0"/>
                    </a:p>
                  </a:txBody>
                  <a:tcPr/>
                </a:tc>
              </a:tr>
              <a:tr h="345257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ÁREA DE LOTES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14.091 m2</a:t>
                      </a:r>
                      <a:endParaRPr lang="es-EC" sz="800" dirty="0"/>
                    </a:p>
                  </a:txBody>
                  <a:tcPr/>
                </a:tc>
              </a:tr>
              <a:tr h="345257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ÁREA DE VÍAS PROYECTADAS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aseline="0" dirty="0" smtClean="0"/>
                        <a:t>6.235,31 m2</a:t>
                      </a:r>
                      <a:endParaRPr lang="es-EC" sz="800" dirty="0"/>
                    </a:p>
                  </a:txBody>
                  <a:tcPr/>
                </a:tc>
              </a:tr>
              <a:tr h="345257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ÁREA VERDE  PÚBLICA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1756,56  m2</a:t>
                      </a:r>
                      <a:endParaRPr lang="es-EC" sz="800" dirty="0"/>
                    </a:p>
                  </a:txBody>
                  <a:tcPr/>
                </a:tc>
              </a:tr>
              <a:tr h="345257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ÁREA DE EQUIPAMIENTO PÚBLICO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439,14  m2</a:t>
                      </a:r>
                      <a:endParaRPr lang="es-EC" sz="800" dirty="0"/>
                    </a:p>
                  </a:txBody>
                  <a:tcPr/>
                </a:tc>
              </a:tr>
              <a:tr h="345257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ÁREA DEL TERRENO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20.327,17</a:t>
                      </a:r>
                      <a:endParaRPr lang="es-EC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413100"/>
              </p:ext>
            </p:extLst>
          </p:nvPr>
        </p:nvGraphicFramePr>
        <p:xfrm>
          <a:off x="1763688" y="4365104"/>
          <a:ext cx="6052060" cy="1485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3015"/>
                <a:gridCol w="1513015"/>
                <a:gridCol w="1513015"/>
                <a:gridCol w="1513015"/>
              </a:tblGrid>
              <a:tr h="371347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PREDIO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115145</a:t>
                      </a:r>
                      <a:endParaRPr lang="es-EC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FORMA DE OCUPACIÓN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SOBRE LÍNEA DE FÁBRICA (D)</a:t>
                      </a:r>
                      <a:endParaRPr lang="es-EC" sz="800" dirty="0"/>
                    </a:p>
                  </a:txBody>
                  <a:tcPr/>
                </a:tc>
              </a:tr>
              <a:tr h="371347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CLAVE CATASTRAL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33404-03-003</a:t>
                      </a:r>
                      <a:endParaRPr lang="es-EC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USO PRINCIPAL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RU2</a:t>
                      </a:r>
                      <a:endParaRPr lang="es-EC" sz="800" dirty="0"/>
                    </a:p>
                  </a:txBody>
                  <a:tcPr/>
                </a:tc>
              </a:tr>
              <a:tr h="371347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ZONIFICACIÓN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D3(D203-80)</a:t>
                      </a:r>
                      <a:endParaRPr lang="es-EC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CALLE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PARCELACIÓN</a:t>
                      </a:r>
                      <a:endParaRPr lang="es-EC" sz="800" dirty="0"/>
                    </a:p>
                  </a:txBody>
                  <a:tcPr/>
                </a:tc>
              </a:tr>
              <a:tr h="371347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LOTE MÍNIMO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200 m2</a:t>
                      </a:r>
                      <a:endParaRPr lang="es-EC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PARROQUIA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TURUBAMBA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113" t="27320" r="25747" b="31100"/>
          <a:stretch/>
        </p:blipFill>
        <p:spPr>
          <a:xfrm>
            <a:off x="827584" y="1196752"/>
            <a:ext cx="4377438" cy="1783508"/>
          </a:xfrm>
          <a:prstGeom prst="rect">
            <a:avLst/>
          </a:prstGeom>
          <a:ln w="31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5817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332656"/>
            <a:ext cx="7886700" cy="5556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_tradnl" sz="1800" dirty="0"/>
          </a:p>
          <a:p>
            <a:pPr algn="just"/>
            <a:r>
              <a:rPr lang="es-ES_tradnl" sz="2200" dirty="0" smtClean="0"/>
              <a:t>La urbanización contribuye con 2.195,70m2 por concepto de </a:t>
            </a:r>
            <a:r>
              <a:rPr lang="es-ES_tradnl" sz="2200" dirty="0"/>
              <a:t>áreas verdes </a:t>
            </a:r>
            <a:r>
              <a:rPr lang="es-ES_tradnl" sz="2200" dirty="0" smtClean="0"/>
              <a:t>(1.756,56m2</a:t>
            </a:r>
            <a:r>
              <a:rPr lang="es-ES_tradnl" sz="2200" dirty="0"/>
              <a:t>) </a:t>
            </a:r>
            <a:r>
              <a:rPr lang="es-ES_tradnl" sz="2200" dirty="0" smtClean="0"/>
              <a:t>y </a:t>
            </a:r>
            <a:r>
              <a:rPr lang="es-ES_tradnl" sz="2200" dirty="0"/>
              <a:t>equipamiento público (1.356,36m2), </a:t>
            </a:r>
            <a:r>
              <a:rPr lang="es-ES_tradnl" sz="2200" dirty="0" smtClean="0"/>
              <a:t>que corresponde al 15% del área útil del terreno, conforme  lo establece el Art. 424 del COOTAD, reformado. </a:t>
            </a:r>
          </a:p>
          <a:p>
            <a:pPr algn="just"/>
            <a:endParaRPr lang="es-ES_tradnl" sz="2200" dirty="0"/>
          </a:p>
          <a:p>
            <a:pPr algn="just"/>
            <a:r>
              <a:rPr lang="es-EC" sz="2200" dirty="0"/>
              <a:t>Los promotores de la urbanización han procedido a obtener los informes y planos aprobados de los proyectos de infraestructura (alcantarillado, agua potable, energía eléctrica y telefonía) por las empresas públicas respectivas</a:t>
            </a:r>
            <a:r>
              <a:rPr lang="es-EC" sz="2200" dirty="0" smtClean="0"/>
              <a:t>.</a:t>
            </a:r>
          </a:p>
          <a:p>
            <a:pPr algn="just"/>
            <a:endParaRPr lang="es-EC" sz="2200" dirty="0" smtClean="0"/>
          </a:p>
          <a:p>
            <a:pPr algn="just"/>
            <a:r>
              <a:rPr lang="es-EC" sz="2200" dirty="0" smtClean="0"/>
              <a:t>De conformidad al </a:t>
            </a:r>
            <a:r>
              <a:rPr lang="es-EC" sz="2200" dirty="0" smtClean="0"/>
              <a:t>Artículo </a:t>
            </a:r>
            <a:r>
              <a:rPr lang="es-EC" sz="2200" dirty="0" smtClean="0"/>
              <a:t>1863 del Código Municipal para el Distrito Metropolitano de Quito, el promotor entregará una garantía por el 100% del costo total de las obras de urbanización.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49327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260648"/>
            <a:ext cx="7886700" cy="562828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s-ES_tradnl" sz="7200" dirty="0" smtClean="0"/>
              <a:t>Dentro del proceso de aprobación de la urbanización se emitieron los siguientes informes:</a:t>
            </a:r>
          </a:p>
          <a:p>
            <a:pPr marL="0" indent="0" algn="just">
              <a:buNone/>
            </a:pPr>
            <a:endParaRPr lang="es-ES_tradnl" sz="7200" dirty="0"/>
          </a:p>
          <a:p>
            <a:pPr algn="just"/>
            <a:r>
              <a:rPr lang="es-EC" sz="7200" dirty="0"/>
              <a:t>Informe Técnico No. </a:t>
            </a:r>
            <a:r>
              <a:rPr lang="es-EC" sz="7200" dirty="0" smtClean="0"/>
              <a:t>006-DMC-2017 </a:t>
            </a:r>
            <a:r>
              <a:rPr lang="es-EC" sz="7200" dirty="0"/>
              <a:t>el </a:t>
            </a:r>
            <a:r>
              <a:rPr lang="es-EC" sz="7200" dirty="0" smtClean="0"/>
              <a:t>19 </a:t>
            </a:r>
            <a:r>
              <a:rPr lang="es-EC" sz="7200" dirty="0"/>
              <a:t>de julio de </a:t>
            </a:r>
            <a:r>
              <a:rPr lang="es-EC" sz="7200" dirty="0" smtClean="0"/>
              <a:t>2017, de la Dirección </a:t>
            </a:r>
            <a:r>
              <a:rPr lang="es-EC" sz="7200" dirty="0"/>
              <a:t>Metropolitana de </a:t>
            </a:r>
            <a:r>
              <a:rPr lang="es-EC" sz="7200" dirty="0" smtClean="0"/>
              <a:t>Catastro. </a:t>
            </a:r>
            <a:endParaRPr lang="es-EC" sz="7200" dirty="0"/>
          </a:p>
          <a:p>
            <a:pPr algn="just"/>
            <a:endParaRPr lang="es-EC" sz="7200" dirty="0" smtClean="0"/>
          </a:p>
          <a:p>
            <a:pPr algn="just"/>
            <a:r>
              <a:rPr lang="es-EC" sz="7200" dirty="0" smtClean="0"/>
              <a:t>Una </a:t>
            </a:r>
            <a:r>
              <a:rPr lang="es-EC" sz="7200" dirty="0"/>
              <a:t>vez que el administrado ha aprobado los proyectos de infraestructura en las empresas públicas </a:t>
            </a:r>
            <a:r>
              <a:rPr lang="es-EC" sz="7200" dirty="0" smtClean="0"/>
              <a:t>competentes, la </a:t>
            </a:r>
            <a:r>
              <a:rPr lang="es-EC" sz="7200" dirty="0"/>
              <a:t>Secretaría de Territorio, Hábitat y Vivienda</a:t>
            </a:r>
            <a:r>
              <a:rPr lang="es-EC" sz="7200" dirty="0" smtClean="0"/>
              <a:t> emite los Informes Técnicos </a:t>
            </a:r>
            <a:r>
              <a:rPr lang="es-EC" sz="7200" dirty="0"/>
              <a:t>No. Expediente </a:t>
            </a:r>
            <a:r>
              <a:rPr lang="es-EC" sz="7200" dirty="0" smtClean="0"/>
              <a:t>2017-115145-URB-GEN-01 de fecha 26 de julio </a:t>
            </a:r>
            <a:r>
              <a:rPr lang="es-EC" sz="7200" dirty="0"/>
              <a:t>de 2018, 6 de mayo de </a:t>
            </a:r>
            <a:r>
              <a:rPr lang="es-EC" sz="7200" dirty="0" smtClean="0"/>
              <a:t>2020 (</a:t>
            </a:r>
            <a:r>
              <a:rPr lang="es-EC" sz="7200" dirty="0"/>
              <a:t>se modifica la sección transversal de la “Calle 1”</a:t>
            </a:r>
            <a:r>
              <a:rPr lang="es-EC" sz="7200" dirty="0" smtClean="0"/>
              <a:t>) y </a:t>
            </a:r>
            <a:r>
              <a:rPr lang="es-EC" sz="7200" dirty="0"/>
              <a:t>11 de noviembre de </a:t>
            </a:r>
            <a:r>
              <a:rPr lang="es-EC" sz="7200" dirty="0" smtClean="0"/>
              <a:t>2021 (se actualiza el valor de la garantía en base al Memorando </a:t>
            </a:r>
            <a:r>
              <a:rPr lang="es-EC" sz="7200" dirty="0"/>
              <a:t>No. 249-UCPP del 19 de octubre de </a:t>
            </a:r>
            <a:r>
              <a:rPr lang="es-EC" sz="7200" dirty="0" smtClean="0"/>
              <a:t>2021 de la EPMOOP). </a:t>
            </a:r>
          </a:p>
          <a:p>
            <a:pPr algn="just"/>
            <a:endParaRPr lang="es-ES" sz="7200" dirty="0"/>
          </a:p>
          <a:p>
            <a:pPr algn="just"/>
            <a:r>
              <a:rPr lang="es-ES" sz="7200" dirty="0" smtClean="0"/>
              <a:t>Procuraduría Metropolitana con Oficios Expediente No. 2017-115145-URB-GEN-01 de fecha 26 de julio de 2018 y 3 de agosto de 2020, respectivamente, remite el Informe Legal y Proyecto de Ordenanza. Una vez que se actualiza el costo del m2 de obras de urbanización, con Oficio No. GADDMQ-PM-2022-0841-O del 21-02-2022 hace un alcance al criterio legal constante en el oficio antes indicado, y remite el proyecto de ordenanza actualizando el valor de la garantía por ejecución de obras.</a:t>
            </a:r>
            <a:endParaRPr lang="es-ES" sz="7200" dirty="0"/>
          </a:p>
          <a:p>
            <a:pPr algn="just"/>
            <a:endParaRPr lang="es-ES" sz="7200" dirty="0"/>
          </a:p>
          <a:p>
            <a:pPr marL="0" indent="0" algn="just">
              <a:buNone/>
            </a:pPr>
            <a:r>
              <a:rPr lang="es-ES_tradnl" sz="8800" dirty="0" smtClean="0"/>
              <a:t> </a:t>
            </a:r>
            <a:endParaRPr lang="es-EC" sz="8800" dirty="0"/>
          </a:p>
          <a:p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20744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539552" y="692696"/>
            <a:ext cx="7886700" cy="5400600"/>
          </a:xfrm>
        </p:spPr>
        <p:txBody>
          <a:bodyPr>
            <a:noAutofit/>
          </a:bodyPr>
          <a:lstStyle/>
          <a:p>
            <a:pPr algn="just"/>
            <a:endParaRPr lang="es-ES" sz="1800" dirty="0" smtClean="0"/>
          </a:p>
          <a:p>
            <a:pPr algn="just"/>
            <a:endParaRPr lang="es-ES" sz="1800" dirty="0"/>
          </a:p>
          <a:p>
            <a:pPr algn="just"/>
            <a:r>
              <a:rPr lang="es-ES" sz="1800" dirty="0" smtClean="0"/>
              <a:t>La </a:t>
            </a:r>
            <a:r>
              <a:rPr lang="es-ES" sz="1800" dirty="0"/>
              <a:t>STHV mediante </a:t>
            </a:r>
            <a:r>
              <a:rPr lang="es-ES_tradnl" sz="1800" dirty="0"/>
              <a:t>Oficio No. </a:t>
            </a:r>
            <a:r>
              <a:rPr lang="es-ES_tradnl" sz="1800" strike="sngStrike" dirty="0"/>
              <a:t>STHV-2022-0222-O</a:t>
            </a:r>
            <a:r>
              <a:rPr lang="es-ES_tradnl" sz="1800" dirty="0"/>
              <a:t> de fecha </a:t>
            </a:r>
            <a:r>
              <a:rPr lang="es-ES_tradnl" sz="1800" strike="sngStrike" dirty="0"/>
              <a:t>14 de febrero </a:t>
            </a:r>
            <a:r>
              <a:rPr lang="es-ES_tradnl" sz="1800" dirty="0"/>
              <a:t>de 2022, remite el Expediente No</a:t>
            </a:r>
            <a:r>
              <a:rPr lang="es-ES_tradnl" sz="1800" dirty="0" smtClean="0"/>
              <a:t>. </a:t>
            </a:r>
            <a:r>
              <a:rPr lang="es-EC" sz="1800" dirty="0"/>
              <a:t>017-115145-URB-GEN-01, para que la Secretaría General del Concejo ponga el trámite en conocimiento </a:t>
            </a:r>
            <a:r>
              <a:rPr lang="es-EC" sz="1800" dirty="0" smtClean="0"/>
              <a:t>de </a:t>
            </a:r>
            <a:r>
              <a:rPr lang="es-EC" sz="1800" dirty="0"/>
              <a:t>la Comisión de Uso de Suelo previa aprobación por parte del Concejo Metropolitano de Quito</a:t>
            </a:r>
            <a:r>
              <a:rPr lang="es-EC" sz="1800" dirty="0" smtClean="0"/>
              <a:t>.</a:t>
            </a:r>
          </a:p>
          <a:p>
            <a:pPr algn="just"/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1185563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539552" y="188640"/>
            <a:ext cx="7886700" cy="59046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EC" sz="1800" dirty="0" smtClean="0"/>
          </a:p>
          <a:p>
            <a:pPr marL="0" indent="0" algn="ctr">
              <a:buNone/>
            </a:pPr>
            <a:endParaRPr lang="es-EC" sz="1800" dirty="0"/>
          </a:p>
          <a:p>
            <a:pPr marL="0" indent="0" algn="ctr">
              <a:buNone/>
            </a:pPr>
            <a:endParaRPr lang="es-EC" sz="1800" dirty="0" smtClean="0"/>
          </a:p>
          <a:p>
            <a:pPr marL="0" indent="0" algn="ctr">
              <a:buNone/>
            </a:pPr>
            <a:endParaRPr lang="es-EC" sz="1800" dirty="0"/>
          </a:p>
          <a:p>
            <a:pPr marL="0" indent="0" algn="ctr">
              <a:buNone/>
            </a:pPr>
            <a:endParaRPr lang="es-EC" sz="1800" dirty="0" smtClean="0"/>
          </a:p>
          <a:p>
            <a:pPr marL="0" indent="0" algn="ctr">
              <a:buNone/>
            </a:pPr>
            <a:endParaRPr lang="es-EC" sz="1800" dirty="0"/>
          </a:p>
          <a:p>
            <a:pPr marL="0" indent="0" algn="ctr">
              <a:buNone/>
            </a:pPr>
            <a:endParaRPr lang="es-EC" sz="1800" dirty="0" smtClean="0"/>
          </a:p>
        </p:txBody>
      </p:sp>
      <p:pic>
        <p:nvPicPr>
          <p:cNvPr id="3" name="Imagen 2"/>
          <p:cNvPicPr/>
          <p:nvPr/>
        </p:nvPicPr>
        <p:blipFill rotWithShape="1">
          <a:blip r:embed="rId2"/>
          <a:srcRect l="10800" t="34364" r="29892" b="37023"/>
          <a:stretch/>
        </p:blipFill>
        <p:spPr bwMode="auto">
          <a:xfrm>
            <a:off x="1763688" y="2060848"/>
            <a:ext cx="5832648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3409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3522</TotalTime>
  <Words>444</Words>
  <Application>Microsoft Office PowerPoint</Application>
  <PresentationFormat>Presentación en pantalla (4:3)</PresentationFormat>
  <Paragraphs>59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HelveticaNeueLT Pro 35 Th</vt:lpstr>
      <vt:lpstr>HelveticaNeueLT Pro 45 Lt</vt:lpstr>
      <vt:lpstr>HelveticaNeueLT Pro 53 Ex</vt:lpstr>
      <vt:lpstr>HelveticaNeueLT Pro 57 Cn</vt:lpstr>
      <vt:lpstr>HelveticaNeueLT Pro 95 Blk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Barros Mosquera</dc:creator>
  <cp:lastModifiedBy>Elizabeth del Carmen Ortiz Pesantez</cp:lastModifiedBy>
  <cp:revision>297</cp:revision>
  <dcterms:created xsi:type="dcterms:W3CDTF">2017-08-09T20:56:21Z</dcterms:created>
  <dcterms:modified xsi:type="dcterms:W3CDTF">2022-04-26T16:35:36Z</dcterms:modified>
</cp:coreProperties>
</file>