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sldIdLst>
    <p:sldId id="256" r:id="rId2"/>
    <p:sldId id="332" r:id="rId3"/>
    <p:sldId id="393" r:id="rId4"/>
    <p:sldId id="385" r:id="rId5"/>
    <p:sldId id="389" r:id="rId6"/>
    <p:sldId id="391" r:id="rId7"/>
    <p:sldId id="392" r:id="rId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Jose Madera Arends" initials="RJ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99CC00"/>
    <a:srgbClr val="0FD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9" autoAdjust="0"/>
    <p:restoredTop sz="91471" autoAdjust="0"/>
  </p:normalViewPr>
  <p:slideViewPr>
    <p:cSldViewPr>
      <p:cViewPr varScale="1">
        <p:scale>
          <a:sx n="99" d="100"/>
          <a:sy n="99" d="100"/>
        </p:scale>
        <p:origin x="1416" y="84"/>
      </p:cViewPr>
      <p:guideLst>
        <p:guide orient="horz" pos="2160"/>
        <p:guide pos="2880"/>
        <p:guide orient="horz" pos="21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D439-B7C7-4743-8F5B-85F9017A9B97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7E8B1-6C87-49DD-8FDE-3AAC4896FE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777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7E8B1-6C87-49DD-8FDE-3AAC4896FEA7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122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7E8B1-6C87-49DD-8FDE-3AAC4896FEA7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985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370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016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195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STH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826768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1">
                <a:latin typeface="HelveticaNeueLT Pro 57 C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3826768" cy="23762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HelveticaNeueLT Pro 45 Lt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atin typeface="HelveticaNeueLT Pro 45 L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4041775" cy="2376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HelveticaNeueLT Pro 45 Lt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endParaRPr lang="es-EC" dirty="0"/>
          </a:p>
        </p:txBody>
      </p:sp>
      <p:sp>
        <p:nvSpPr>
          <p:cNvPr id="12" name="1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95 Blk" pitchFamily="34" charset="0"/>
              </a:defRPr>
            </a:lvl1pPr>
          </a:lstStyle>
          <a:p>
            <a:r>
              <a:rPr lang="es-ES" dirty="0"/>
              <a:t>TÍTULO</a:t>
            </a:r>
            <a:endParaRPr lang="es-EC" dirty="0"/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33134" y="188640"/>
            <a:ext cx="287338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3 Ex" pitchFamily="34" charset="0"/>
              </a:defRPr>
            </a:lvl1pPr>
          </a:lstStyle>
          <a:p>
            <a:pPr lvl="0"/>
            <a:r>
              <a:rPr lang="es-ES" dirty="0"/>
              <a:t>N</a:t>
            </a:r>
            <a:endParaRPr lang="es-EC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260649"/>
            <a:ext cx="1944216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35 Th" pitchFamily="34" charset="0"/>
              </a:defRPr>
            </a:lvl1pPr>
          </a:lstStyle>
          <a:p>
            <a:pPr lvl="0"/>
            <a:r>
              <a:rPr lang="es-EC" dirty="0"/>
              <a:t>Referencia</a:t>
            </a:r>
          </a:p>
        </p:txBody>
      </p:sp>
    </p:spTree>
    <p:extLst>
      <p:ext uri="{BB962C8B-B14F-4D97-AF65-F5344CB8AC3E}">
        <p14:creationId xmlns:p14="http://schemas.microsoft.com/office/powerpoint/2010/main" val="173918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86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315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579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425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A4D9-F51D-4AA1-8397-25114B06ED71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2008-8438-49E9-88D6-D90C9E44F4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19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2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525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58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A4D9-F51D-4AA1-8397-25114B06ED71}" type="datetimeFigureOut">
              <a:rPr lang="es-EC" smtClean="0"/>
              <a:t>30/09/2022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42008-8438-49E9-88D6-D90C9E44F4CD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7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33"/>
            <a:ext cx="9180512" cy="65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0800" t="34364" r="29892" b="37023"/>
          <a:stretch/>
        </p:blipFill>
        <p:spPr bwMode="auto">
          <a:xfrm>
            <a:off x="1763688" y="2060848"/>
            <a:ext cx="583264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653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539552" y="476672"/>
            <a:ext cx="8291264" cy="936103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s-EC" sz="2600" b="1" dirty="0"/>
          </a:p>
          <a:p>
            <a:pPr marL="0" indent="0" algn="ctr">
              <a:buNone/>
            </a:pPr>
            <a:r>
              <a:rPr lang="es-EC" sz="2900" b="1" dirty="0" smtClean="0"/>
              <a:t>URBANIZACIÓN</a:t>
            </a:r>
            <a:endParaRPr lang="es-EC" sz="2900" b="1" dirty="0"/>
          </a:p>
          <a:p>
            <a:pPr marL="0" indent="0" algn="ctr">
              <a:buNone/>
            </a:pPr>
            <a:r>
              <a:rPr lang="es-EC" sz="4000" dirty="0" smtClean="0"/>
              <a:t>“NUEVA VISTA DEL SUR</a:t>
            </a:r>
            <a:r>
              <a:rPr lang="es-EC" sz="4000" b="1" dirty="0" smtClean="0"/>
              <a:t>”</a:t>
            </a:r>
            <a:endParaRPr lang="es-EC" sz="4000" b="1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1FC069A-7371-4CE8-A749-7AE3A23D7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2"/>
          <a:stretch/>
        </p:blipFill>
        <p:spPr>
          <a:xfrm>
            <a:off x="899592" y="1772816"/>
            <a:ext cx="7326824" cy="44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539552" y="476672"/>
            <a:ext cx="8291264" cy="936103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s-EC" sz="2600" b="1" dirty="0"/>
          </a:p>
          <a:p>
            <a:pPr marL="0" indent="0" algn="ctr">
              <a:buNone/>
            </a:pPr>
            <a:r>
              <a:rPr lang="es-EC" sz="2900" b="1" dirty="0" smtClean="0"/>
              <a:t>URBANIZACIÓN</a:t>
            </a:r>
            <a:endParaRPr lang="es-EC" sz="2900" b="1" dirty="0"/>
          </a:p>
          <a:p>
            <a:pPr marL="0" indent="0" algn="ctr">
              <a:buNone/>
            </a:pPr>
            <a:r>
              <a:rPr lang="es-EC" sz="4000" dirty="0" smtClean="0"/>
              <a:t>“NUEVA VISTA DEL SUR</a:t>
            </a:r>
            <a:r>
              <a:rPr lang="es-EC" sz="4000" b="1" dirty="0" smtClean="0"/>
              <a:t>”</a:t>
            </a:r>
            <a:endParaRPr lang="es-EC" sz="40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14635" t="20374" r="13955" b="10049"/>
          <a:stretch/>
        </p:blipFill>
        <p:spPr bwMode="auto">
          <a:xfrm>
            <a:off x="899592" y="2255520"/>
            <a:ext cx="7272808" cy="4125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734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57470"/>
              </p:ext>
            </p:extLst>
          </p:nvPr>
        </p:nvGraphicFramePr>
        <p:xfrm>
          <a:off x="5508104" y="1124744"/>
          <a:ext cx="3260158" cy="2071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2222"/>
                <a:gridCol w="1317936"/>
              </a:tblGrid>
              <a:tr h="34525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NÚMERO</a:t>
                      </a:r>
                      <a:r>
                        <a:rPr lang="es-EC" sz="800" b="1" baseline="0" dirty="0" smtClean="0"/>
                        <a:t> DE LOTES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0" dirty="0" smtClean="0"/>
                        <a:t>56</a:t>
                      </a:r>
                      <a:endParaRPr lang="es-EC" sz="800" b="0" dirty="0"/>
                    </a:p>
                  </a:txBody>
                  <a:tcPr/>
                </a:tc>
              </a:tr>
              <a:tr h="34525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LOTES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14.091 m2</a:t>
                      </a:r>
                      <a:endParaRPr lang="es-EC" sz="800" dirty="0"/>
                    </a:p>
                  </a:txBody>
                  <a:tcPr/>
                </a:tc>
              </a:tr>
              <a:tr h="34525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VÍAS PROYECTADAS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aseline="0" dirty="0" smtClean="0"/>
                        <a:t>6.235,31 m2</a:t>
                      </a:r>
                      <a:endParaRPr lang="es-EC" sz="800" dirty="0"/>
                    </a:p>
                  </a:txBody>
                  <a:tcPr/>
                </a:tc>
              </a:tr>
              <a:tr h="34525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VERDE  PÚBLICA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1756,56  m2</a:t>
                      </a:r>
                      <a:endParaRPr lang="es-EC" sz="800" dirty="0"/>
                    </a:p>
                  </a:txBody>
                  <a:tcPr/>
                </a:tc>
              </a:tr>
              <a:tr h="34525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EQUIPAMIENTO PÚBLICO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439,14  m2</a:t>
                      </a:r>
                      <a:endParaRPr lang="es-EC" sz="800" dirty="0"/>
                    </a:p>
                  </a:txBody>
                  <a:tcPr/>
                </a:tc>
              </a:tr>
              <a:tr h="34525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DEL TERRENO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20.327,17</a:t>
                      </a:r>
                      <a:endParaRPr lang="es-EC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13100"/>
              </p:ext>
            </p:extLst>
          </p:nvPr>
        </p:nvGraphicFramePr>
        <p:xfrm>
          <a:off x="1763688" y="4365104"/>
          <a:ext cx="6052060" cy="1485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3015"/>
                <a:gridCol w="1513015"/>
                <a:gridCol w="1513015"/>
                <a:gridCol w="1513015"/>
              </a:tblGrid>
              <a:tr h="37134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PREDIO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115145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FORMA DE OCUPACIÓN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SOBRE LÍNEA DE FÁBRICA (D)</a:t>
                      </a:r>
                      <a:endParaRPr lang="es-EC" sz="800" dirty="0"/>
                    </a:p>
                  </a:txBody>
                  <a:tcPr/>
                </a:tc>
              </a:tr>
              <a:tr h="37134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CLAVE CATASTRAL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33404-03-003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USO PRINCIPAL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RU2</a:t>
                      </a:r>
                      <a:endParaRPr lang="es-EC" sz="800" dirty="0"/>
                    </a:p>
                  </a:txBody>
                  <a:tcPr/>
                </a:tc>
              </a:tr>
              <a:tr h="37134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ZONIFICACIÓN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D3(D203-80)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CALLE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PARCELACIÓN</a:t>
                      </a:r>
                      <a:endParaRPr lang="es-EC" sz="800" dirty="0"/>
                    </a:p>
                  </a:txBody>
                  <a:tcPr/>
                </a:tc>
              </a:tr>
              <a:tr h="371347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LOTE MÍNIMO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200 m2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PARROQUIA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TURUBAMBA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113" t="27320" r="25747" b="31100"/>
          <a:stretch/>
        </p:blipFill>
        <p:spPr>
          <a:xfrm>
            <a:off x="827584" y="1196752"/>
            <a:ext cx="4377438" cy="1783508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817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60648"/>
            <a:ext cx="7886700" cy="5628283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s-ES_tradnl" sz="7200" dirty="0" smtClean="0"/>
              <a:t>Dentro del proceso de aprobación de la urbanización se emitieron los siguientes informes:</a:t>
            </a:r>
          </a:p>
          <a:p>
            <a:pPr marL="0" indent="0" algn="just">
              <a:buNone/>
            </a:pPr>
            <a:endParaRPr lang="es-ES_tradnl" sz="7200" dirty="0"/>
          </a:p>
          <a:p>
            <a:pPr algn="just"/>
            <a:r>
              <a:rPr lang="es-EC" sz="7200" dirty="0"/>
              <a:t>Informe Técnico No. </a:t>
            </a:r>
            <a:r>
              <a:rPr lang="es-EC" sz="7200" dirty="0" smtClean="0"/>
              <a:t>006-DMC-2017 </a:t>
            </a:r>
            <a:r>
              <a:rPr lang="es-EC" sz="7200" dirty="0"/>
              <a:t>el </a:t>
            </a:r>
            <a:r>
              <a:rPr lang="es-EC" sz="7200" dirty="0" smtClean="0"/>
              <a:t>19 </a:t>
            </a:r>
            <a:r>
              <a:rPr lang="es-EC" sz="7200" dirty="0"/>
              <a:t>de julio de </a:t>
            </a:r>
            <a:r>
              <a:rPr lang="es-EC" sz="7200" dirty="0" smtClean="0"/>
              <a:t>2017, de la Dirección </a:t>
            </a:r>
            <a:r>
              <a:rPr lang="es-EC" sz="7200" dirty="0"/>
              <a:t>Metropolitana de </a:t>
            </a:r>
            <a:r>
              <a:rPr lang="es-EC" sz="7200" dirty="0" smtClean="0"/>
              <a:t>Catastro. </a:t>
            </a:r>
            <a:endParaRPr lang="es-EC" sz="7200" dirty="0"/>
          </a:p>
          <a:p>
            <a:pPr algn="just"/>
            <a:endParaRPr lang="es-EC" sz="7200" dirty="0" smtClean="0"/>
          </a:p>
          <a:p>
            <a:pPr algn="just"/>
            <a:r>
              <a:rPr lang="es-EC" sz="7200" dirty="0" smtClean="0"/>
              <a:t>Informes </a:t>
            </a:r>
            <a:r>
              <a:rPr lang="es-EC" sz="7200" dirty="0" smtClean="0"/>
              <a:t>Técnicos </a:t>
            </a:r>
            <a:r>
              <a:rPr lang="es-EC" sz="7200" dirty="0"/>
              <a:t>No. Expediente </a:t>
            </a:r>
            <a:r>
              <a:rPr lang="es-EC" sz="7200" dirty="0" smtClean="0"/>
              <a:t>2017-115145-URB-GEN-01 de fecha 26 de julio </a:t>
            </a:r>
            <a:r>
              <a:rPr lang="es-EC" sz="7200" dirty="0"/>
              <a:t>de 2018, 6 de mayo de </a:t>
            </a:r>
            <a:r>
              <a:rPr lang="es-EC" sz="7200" dirty="0" smtClean="0"/>
              <a:t>2020 y </a:t>
            </a:r>
            <a:r>
              <a:rPr lang="es-EC" sz="7200" dirty="0"/>
              <a:t>11 de noviembre </a:t>
            </a:r>
            <a:r>
              <a:rPr lang="es-EC" sz="7200" dirty="0" smtClean="0"/>
              <a:t>de </a:t>
            </a:r>
            <a:r>
              <a:rPr lang="es-EC" sz="7200" dirty="0" smtClean="0"/>
              <a:t>2021, de l</a:t>
            </a:r>
            <a:r>
              <a:rPr lang="es-EC" sz="7200" dirty="0" smtClean="0"/>
              <a:t>a </a:t>
            </a:r>
            <a:r>
              <a:rPr lang="es-EC" sz="7200" dirty="0"/>
              <a:t>Secretaría de Territorio, Hábitat y Vivienda </a:t>
            </a:r>
            <a:endParaRPr lang="es-EC" sz="7200" dirty="0" smtClean="0"/>
          </a:p>
          <a:p>
            <a:pPr algn="just"/>
            <a:endParaRPr lang="es-ES" sz="7200" dirty="0" smtClean="0"/>
          </a:p>
          <a:p>
            <a:pPr algn="just"/>
            <a:r>
              <a:rPr lang="es-ES" sz="7200" dirty="0" smtClean="0"/>
              <a:t>Oficios </a:t>
            </a:r>
            <a:r>
              <a:rPr lang="es-ES" sz="7200" dirty="0" smtClean="0"/>
              <a:t>Expediente No. 2017-115145-URB-GEN-01 de fecha 26 de julio de 2018 y 3 de agosto de 2020, respectivamente, </a:t>
            </a:r>
            <a:r>
              <a:rPr lang="es-ES" sz="7200" dirty="0"/>
              <a:t>y</a:t>
            </a:r>
            <a:r>
              <a:rPr lang="es-ES" sz="7200" dirty="0" smtClean="0"/>
              <a:t> Oficio No</a:t>
            </a:r>
            <a:r>
              <a:rPr lang="es-ES" sz="7200" dirty="0"/>
              <a:t>. GADDMQ-PM-2022-0841-O del </a:t>
            </a:r>
            <a:r>
              <a:rPr lang="es-ES" sz="7200" dirty="0" smtClean="0"/>
              <a:t>21-02-2022, de </a:t>
            </a:r>
            <a:r>
              <a:rPr lang="es-ES" sz="7200" dirty="0"/>
              <a:t>Procuraduría Metropolitana </a:t>
            </a:r>
            <a:r>
              <a:rPr lang="es-ES" sz="7200" dirty="0" smtClean="0"/>
              <a:t>que </a:t>
            </a:r>
            <a:r>
              <a:rPr lang="es-ES" sz="7200" dirty="0" smtClean="0"/>
              <a:t>remite </a:t>
            </a:r>
            <a:r>
              <a:rPr lang="es-ES" sz="7200" dirty="0" smtClean="0"/>
              <a:t>el Informe Legal y Proyecto de Ordenanza. </a:t>
            </a:r>
            <a:endParaRPr lang="es-EC" sz="8800" dirty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074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332656"/>
            <a:ext cx="7886700" cy="5556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_tradnl" sz="1800" dirty="0"/>
          </a:p>
          <a:p>
            <a:pPr algn="just"/>
            <a:r>
              <a:rPr lang="es-ES_tradnl" sz="2300" dirty="0" smtClean="0"/>
              <a:t>La urbanización contribuye con </a:t>
            </a:r>
            <a:r>
              <a:rPr lang="es-ES_tradnl" sz="2300" dirty="0" smtClean="0"/>
              <a:t>2.195,70m2, </a:t>
            </a:r>
            <a:r>
              <a:rPr lang="es-ES_tradnl" sz="2300" dirty="0" smtClean="0"/>
              <a:t>por concepto de </a:t>
            </a:r>
            <a:r>
              <a:rPr lang="es-ES_tradnl" sz="2300" dirty="0"/>
              <a:t>áreas verdes </a:t>
            </a:r>
            <a:r>
              <a:rPr lang="es-ES_tradnl" sz="2300" dirty="0" smtClean="0"/>
              <a:t>(1.756,56m2</a:t>
            </a:r>
            <a:r>
              <a:rPr lang="es-ES_tradnl" sz="2300" dirty="0"/>
              <a:t>) </a:t>
            </a:r>
            <a:r>
              <a:rPr lang="es-ES_tradnl" sz="2300" dirty="0" smtClean="0"/>
              <a:t>y </a:t>
            </a:r>
            <a:r>
              <a:rPr lang="es-ES_tradnl" sz="2300" dirty="0"/>
              <a:t>equipamiento público </a:t>
            </a:r>
            <a:r>
              <a:rPr lang="es-ES_tradnl" sz="2300" dirty="0" smtClean="0"/>
              <a:t>(439,14m2</a:t>
            </a:r>
            <a:r>
              <a:rPr lang="es-ES_tradnl" sz="2300" dirty="0"/>
              <a:t>), </a:t>
            </a:r>
            <a:r>
              <a:rPr lang="es-ES_tradnl" sz="2300" dirty="0" smtClean="0"/>
              <a:t>que corresponde al 15% del área útil del terreno, conforme  lo establece el Art. 424 del COOTAD, reformado. </a:t>
            </a:r>
          </a:p>
          <a:p>
            <a:pPr algn="just"/>
            <a:endParaRPr lang="es-ES_tradnl" sz="2300" dirty="0"/>
          </a:p>
          <a:p>
            <a:pPr algn="just"/>
            <a:r>
              <a:rPr lang="es-EC" sz="2300" dirty="0"/>
              <a:t>Los promotores de la urbanización han procedido a obtener los informes y planos aprobados de los proyectos de infraestructura (alcantarillado, agua potable, energía eléctrica y telefonía) por las empresas públicas respectivas</a:t>
            </a:r>
            <a:r>
              <a:rPr lang="es-EC" sz="2300" dirty="0" smtClean="0"/>
              <a:t>.</a:t>
            </a:r>
          </a:p>
          <a:p>
            <a:pPr algn="just"/>
            <a:endParaRPr lang="es-EC" sz="2300" dirty="0" smtClean="0"/>
          </a:p>
          <a:p>
            <a:pPr algn="just"/>
            <a:r>
              <a:rPr lang="es-EC" sz="2300" dirty="0" smtClean="0"/>
              <a:t>De conformidad al Artículo 1889 del Código Municipal para el Distrito Metropolitano de Quito, el promotor entregará una garantía por el 100% del costo total de las obras de urbanización.</a:t>
            </a:r>
            <a:endParaRPr lang="es-EC" sz="2300" dirty="0"/>
          </a:p>
        </p:txBody>
      </p:sp>
    </p:spTree>
    <p:extLst>
      <p:ext uri="{BB962C8B-B14F-4D97-AF65-F5344CB8AC3E}">
        <p14:creationId xmlns:p14="http://schemas.microsoft.com/office/powerpoint/2010/main" val="344932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9552" y="188640"/>
            <a:ext cx="7886700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C" sz="1800" dirty="0" smtClean="0"/>
          </a:p>
          <a:p>
            <a:pPr marL="0" indent="0" algn="ctr">
              <a:buNone/>
            </a:pPr>
            <a:endParaRPr lang="es-EC" sz="1800" dirty="0"/>
          </a:p>
          <a:p>
            <a:pPr marL="0" indent="0" algn="ctr">
              <a:buNone/>
            </a:pPr>
            <a:endParaRPr lang="es-EC" sz="1800" dirty="0" smtClean="0"/>
          </a:p>
          <a:p>
            <a:pPr marL="0" indent="0" algn="ctr">
              <a:buNone/>
            </a:pPr>
            <a:endParaRPr lang="es-EC" sz="1800" dirty="0"/>
          </a:p>
          <a:p>
            <a:pPr marL="0" indent="0" algn="ctr">
              <a:buNone/>
            </a:pPr>
            <a:endParaRPr lang="es-EC" sz="1800" dirty="0" smtClean="0"/>
          </a:p>
          <a:p>
            <a:pPr marL="0" indent="0" algn="ctr">
              <a:buNone/>
            </a:pPr>
            <a:endParaRPr lang="es-EC" sz="1800" dirty="0"/>
          </a:p>
          <a:p>
            <a:pPr marL="0" indent="0" algn="ctr">
              <a:buNone/>
            </a:pPr>
            <a:endParaRPr lang="es-EC" sz="1800" dirty="0" smtClean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10800" t="34364" r="29892" b="37023"/>
          <a:stretch/>
        </p:blipFill>
        <p:spPr bwMode="auto">
          <a:xfrm>
            <a:off x="1763688" y="2060848"/>
            <a:ext cx="583264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340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3615</TotalTime>
  <Words>297</Words>
  <Application>Microsoft Office PowerPoint</Application>
  <PresentationFormat>Presentación en pantalla (4:3)</PresentationFormat>
  <Paragraphs>54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HelveticaNeueLT Pro 35 Th</vt:lpstr>
      <vt:lpstr>HelveticaNeueLT Pro 45 Lt</vt:lpstr>
      <vt:lpstr>HelveticaNeueLT Pro 53 Ex</vt:lpstr>
      <vt:lpstr>HelveticaNeueLT Pro 57 Cn</vt:lpstr>
      <vt:lpstr>HelveticaNeueLT Pro 95 Blk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Barros Mosquera</dc:creator>
  <cp:lastModifiedBy>Elizabeth del Carmen Ortiz Pesantez</cp:lastModifiedBy>
  <cp:revision>305</cp:revision>
  <dcterms:created xsi:type="dcterms:W3CDTF">2017-08-09T20:56:21Z</dcterms:created>
  <dcterms:modified xsi:type="dcterms:W3CDTF">2022-09-30T21:25:18Z</dcterms:modified>
</cp:coreProperties>
</file>