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311" r:id="rId2"/>
    <p:sldId id="314" r:id="rId3"/>
    <p:sldId id="336" r:id="rId4"/>
    <p:sldId id="315" r:id="rId5"/>
    <p:sldId id="338" r:id="rId6"/>
    <p:sldId id="340" r:id="rId7"/>
    <p:sldId id="316" r:id="rId8"/>
    <p:sldId id="339" r:id="rId9"/>
    <p:sldId id="313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28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30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2" y="6189134"/>
            <a:ext cx="3612449" cy="6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9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5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8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>
          <a:xfrm>
            <a:off x="271462" y="210373"/>
            <a:ext cx="11444288" cy="5811715"/>
          </a:xfrm>
          <a:prstGeom prst="rect">
            <a:avLst/>
          </a:prstGeom>
          <a:effectLst>
            <a:outerShdw blurRad="635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464343" y="1535806"/>
            <a:ext cx="11058525" cy="2785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</a:rPr>
              <a:t>ORDENANZA METROPOLITANA REFORMATORIA DEL LIBRO IV.1 DEL USO DEL SUELO, TÍTULO I DEL RÉGIMEN ADMINISTRATIVO DEL SUELO EN EL DISTRITO METROPOLITANO DE QUITO, CAPÍTULO II DEL RÉGIMEN GENERAL DEL USO DEL SUELO, SECCIÓN VI DEL DESARROLLO URBANÍSTICO, PARÁGRAFO III PREVENCIÓN, PROTECCIÓN E IMPLEMENTACIÓN, QUE INCORPORA COMO SUB PARÁGRAFO I DE LOS ACCIDENTES GEOGRÁFICOS, DEL CÓDIGO MUNICIPAL PARA EL DISTRITO METROPOLITANO DE </a:t>
            </a:r>
            <a:r>
              <a:rPr lang="es-ES" sz="2500" b="1" dirty="0" smtClean="0">
                <a:solidFill>
                  <a:schemeClr val="bg1"/>
                </a:solidFill>
              </a:rPr>
              <a:t>QUITO</a:t>
            </a:r>
            <a:endParaRPr lang="es-EC" sz="2500" b="1" dirty="0">
              <a:solidFill>
                <a:schemeClr val="bg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020291" y="4321184"/>
            <a:ext cx="6151418" cy="1433679"/>
          </a:xfrm>
          <a:prstGeom prst="rect">
            <a:avLst/>
          </a:prstGeom>
          <a:solidFill>
            <a:schemeClr val="tx2">
              <a:lumMod val="75000"/>
              <a:alpha val="32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es-ES"/>
            </a:defPPr>
            <a:lvl1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Dirección Metropolitana de Catastro</a:t>
            </a:r>
            <a:endParaRPr lang="es-E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55065" y="6022088"/>
            <a:ext cx="16818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211D72"/>
                </a:solidFill>
              </a:rPr>
              <a:t>Octubre 2022</a:t>
            </a:r>
            <a:endParaRPr lang="es-ES" sz="1600" b="1" dirty="0">
              <a:solidFill>
                <a:srgbClr val="211D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0" y="376819"/>
            <a:ext cx="9666871" cy="79007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dirty="0" smtClean="0">
                <a:solidFill>
                  <a:srgbClr val="0070C0"/>
                </a:solidFill>
              </a:rPr>
              <a:t>ESTADO ACTUAL DE LA PROPUESTA DE ORDENANZA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471487" y="2528888"/>
            <a:ext cx="11072813" cy="2171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Elipse 9"/>
          <p:cNvSpPr/>
          <p:nvPr/>
        </p:nvSpPr>
        <p:spPr>
          <a:xfrm>
            <a:off x="1085852" y="3486146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Elipse 10"/>
          <p:cNvSpPr/>
          <p:nvPr/>
        </p:nvSpPr>
        <p:spPr>
          <a:xfrm>
            <a:off x="2708039" y="3482491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Elipse 11"/>
          <p:cNvSpPr/>
          <p:nvPr/>
        </p:nvSpPr>
        <p:spPr>
          <a:xfrm>
            <a:off x="5964481" y="3477493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7959052" y="3486146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Elipse 13"/>
          <p:cNvSpPr/>
          <p:nvPr/>
        </p:nvSpPr>
        <p:spPr>
          <a:xfrm>
            <a:off x="10410823" y="3524231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185738" y="1337029"/>
            <a:ext cx="233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>
                    <a:lumMod val="50000"/>
                  </a:schemeClr>
                </a:solidFill>
              </a:rPr>
              <a:t>PERIODO NOV 2020 – JUNIO 2021</a:t>
            </a:r>
            <a:endParaRPr lang="es-EC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104483" y="2078260"/>
            <a:ext cx="249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Proceso de construcción normativa</a:t>
            </a:r>
            <a:endParaRPr lang="es-EC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3049735" y="1428258"/>
            <a:ext cx="266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>
                    <a:lumMod val="50000"/>
                  </a:schemeClr>
                </a:solidFill>
              </a:rPr>
              <a:t>14/02/2022</a:t>
            </a:r>
            <a:endParaRPr lang="es-EC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3338485" y="1806689"/>
            <a:ext cx="2077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Informe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CUS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/IC-O-CUS-2022-025/ Dictamen Favorable (Primer Debate)</a:t>
            </a:r>
            <a:endParaRPr lang="es-EC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1490075" y="4272009"/>
            <a:ext cx="266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>
                    <a:lumMod val="50000"/>
                  </a:schemeClr>
                </a:solidFill>
              </a:rPr>
              <a:t>31/08/2021</a:t>
            </a:r>
            <a:endParaRPr lang="es-EC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1612473" y="4665948"/>
            <a:ext cx="242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Remisión de Informes y Propuesta ajustada</a:t>
            </a:r>
          </a:p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STHV-2021-0942-O</a:t>
            </a:r>
            <a:endParaRPr lang="es-EC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4746517" y="4327394"/>
            <a:ext cx="266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>
                    <a:lumMod val="50000"/>
                  </a:schemeClr>
                </a:solidFill>
              </a:rPr>
              <a:t>28/06/2022</a:t>
            </a:r>
            <a:endParaRPr lang="es-EC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4653647" y="4682413"/>
            <a:ext cx="285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Sesión Concejo No. 230</a:t>
            </a:r>
          </a:p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(Conocimiento del Proyecto en Primer Debate)</a:t>
            </a:r>
            <a:endParaRPr lang="es-EC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6741087" y="1433915"/>
            <a:ext cx="266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>
                    <a:lumMod val="50000"/>
                  </a:schemeClr>
                </a:solidFill>
              </a:rPr>
              <a:t>16/07/2022</a:t>
            </a:r>
            <a:endParaRPr lang="es-EC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6648219" y="1806689"/>
            <a:ext cx="2850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GADDMQ-STHV-DMC-2022-1115-O – Versión final Ordenanza - Post Primer Debate</a:t>
            </a:r>
            <a:endParaRPr lang="es-EC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9188336" y="4666635"/>
            <a:ext cx="2664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4">
                    <a:lumMod val="50000"/>
                  </a:schemeClr>
                </a:solidFill>
              </a:rPr>
              <a:t>16/07/2022</a:t>
            </a:r>
            <a:endParaRPr lang="es-EC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9095466" y="5005189"/>
            <a:ext cx="285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Informe CUS /IC-O-CUS-2022-071/ Dictamen Favorable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(Segundo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</a:rPr>
              <a:t>Debate)</a:t>
            </a:r>
            <a:endParaRPr lang="es-EC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4258753" y="3477493"/>
            <a:ext cx="228600" cy="228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33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9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-1203235" y="277059"/>
            <a:ext cx="9666871" cy="790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smtClean="0">
                <a:solidFill>
                  <a:srgbClr val="0070C0"/>
                </a:solidFill>
              </a:rPr>
              <a:t>EXPOSICIÓN DE MOTIVOS</a:t>
            </a:r>
            <a:endParaRPr lang="es-EC" b="1" dirty="0">
              <a:solidFill>
                <a:srgbClr val="0070C0"/>
              </a:solidFill>
            </a:endParaRPr>
          </a:p>
        </p:txBody>
      </p:sp>
      <p:sp>
        <p:nvSpPr>
          <p:cNvPr id="9" name="Marcador de contenido 3"/>
          <p:cNvSpPr txBox="1">
            <a:spLocks/>
          </p:cNvSpPr>
          <p:nvPr/>
        </p:nvSpPr>
        <p:spPr>
          <a:xfrm>
            <a:off x="465085" y="1166893"/>
            <a:ext cx="10890453" cy="480527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300" smtClean="0">
                <a:latin typeface="CIDFont+F1"/>
              </a:rPr>
              <a:t>La propuesta de la Ordenanza, está fundamentada en lo que dispone el literal d) del artículo 417 y artículo 430 del Código Orgánico de Organización Territorial, Autonomía y Descentralización (COOTAD); el primero, que establece los bienes de usos público con respecto de la propiedad privada en función de los accidentes geográficos; y, el segundo, que faculta a los Gobiernos Autónomos Descentralizados delimitar playas de mar, riberas de lechos de ríos, lagos y lagunas, quebradas, cursos de aguas, acequias y sus márgenes de protección.</a:t>
            </a:r>
          </a:p>
          <a:p>
            <a:pPr algn="just"/>
            <a:r>
              <a:rPr lang="es-ES" sz="2300" smtClean="0">
                <a:latin typeface="CIDFont+F1"/>
              </a:rPr>
              <a:t>El Concejo Metropolitano de Quito, en la Segunda Disposición Transitoria de la Resolución No. 334 aprobada el 7 de diciembre de 2015, dispone que; </a:t>
            </a:r>
            <a:r>
              <a:rPr lang="es-ES" sz="2300" i="1" smtClean="0">
                <a:latin typeface="CIDFont+F1"/>
              </a:rPr>
              <a:t>“…En el plazo de noventa (90) días la Dirección Metropolitana de Catastro, en coordinación con la Empresa Pública Metropolitana de Agua Potable y Saneamiento, procederán a elaborar el proyecto de Ordenanza que categorice las depresiones del suelo del Distrito Metropolitano de Quito, en función de los mapas y planos hidrográficos con los que cuenta la Administración Municipal, sin perjuicio de que se trate de quebradillas, correntías y quebradas de cualquier magnitud</a:t>
            </a:r>
            <a:r>
              <a:rPr lang="es-ES" sz="2300" smtClean="0">
                <a:latin typeface="CIDFont+F1"/>
              </a:rPr>
              <a:t>.”.</a:t>
            </a:r>
            <a:endParaRPr lang="es-ES" sz="2300" dirty="0">
              <a:latin typeface="CIDFont+F1"/>
            </a:endParaRPr>
          </a:p>
        </p:txBody>
      </p:sp>
    </p:spTree>
    <p:extLst>
      <p:ext uri="{BB962C8B-B14F-4D97-AF65-F5344CB8AC3E}">
        <p14:creationId xmlns:p14="http://schemas.microsoft.com/office/powerpoint/2010/main" val="37804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36583" y="173430"/>
            <a:ext cx="9666871" cy="790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70C0"/>
                </a:solidFill>
              </a:rPr>
              <a:t>OBJETIVOS DE LA ORDENANZA REFORMATORIA</a:t>
            </a:r>
            <a:endParaRPr lang="es-EC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3"/>
          <p:cNvSpPr txBox="1">
            <a:spLocks/>
          </p:cNvSpPr>
          <p:nvPr/>
        </p:nvSpPr>
        <p:spPr>
          <a:xfrm>
            <a:off x="426719" y="839586"/>
            <a:ext cx="11338564" cy="54469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latin typeface="CIDFont+F1"/>
              </a:rPr>
              <a:t>Establecer parámetros técnicos y objetivos que permitan categorizar adecuadamente los accidentes geográficos inscritos dentro del Distrito Metropolitano de Quito.</a:t>
            </a:r>
          </a:p>
          <a:p>
            <a:pPr algn="just"/>
            <a:r>
              <a:rPr lang="es-ES" sz="2400" dirty="0" smtClean="0">
                <a:latin typeface="CIDFont+F1"/>
              </a:rPr>
              <a:t>Definir los procedimientos administrativos para la actualización de accidentes geográficos, así como el procedimiento para la revisión en la definición y categorización de accidentes geográficos.</a:t>
            </a:r>
          </a:p>
          <a:p>
            <a:pPr algn="just"/>
            <a:r>
              <a:rPr lang="es-ES" sz="2400" dirty="0" smtClean="0">
                <a:latin typeface="CIDFont+F1"/>
              </a:rPr>
              <a:t>Gestionar el establecimiento de áreas de protección para accidentes geográficos en </a:t>
            </a:r>
            <a:r>
              <a:rPr lang="es-ES" sz="2400" u="sng" dirty="0" smtClean="0">
                <a:latin typeface="CIDFont+F1"/>
              </a:rPr>
              <a:t>casos especiales a nivel de riesgos, ambientales y de intervención para obra pública a través de un órgano colegiado y multidisciplinario del GADDMQ</a:t>
            </a:r>
            <a:r>
              <a:rPr lang="es-ES" sz="2400" dirty="0" smtClean="0">
                <a:latin typeface="CIDFont+F1"/>
              </a:rPr>
              <a:t>.</a:t>
            </a:r>
          </a:p>
          <a:p>
            <a:pPr algn="just"/>
            <a:r>
              <a:rPr lang="es-ES" sz="2400" dirty="0" smtClean="0">
                <a:latin typeface="CIDFont+F1"/>
              </a:rPr>
              <a:t>Establecer procedimientos de revisión en la determinación de los accidentes geográficos, sobre todo para los administrados.</a:t>
            </a:r>
          </a:p>
          <a:p>
            <a:pPr algn="just"/>
            <a:r>
              <a:rPr lang="es-ES" sz="2400" dirty="0" smtClean="0">
                <a:latin typeface="CIDFont+F1"/>
              </a:rPr>
              <a:t>Mejorar los tiempos de atención a todo tipo de usuario dentro de los trámites inherentes al territorio, específicamente los trámites catastrales relacionados con los accidentes geográficos.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400" dirty="0" smtClean="0">
              <a:latin typeface="CIDFont+F1"/>
            </a:endParaRPr>
          </a:p>
          <a:p>
            <a:pPr algn="just"/>
            <a:endParaRPr lang="es-ES" sz="2400" dirty="0">
              <a:latin typeface="CIDFont+F1"/>
            </a:endParaRPr>
          </a:p>
        </p:txBody>
      </p:sp>
    </p:spTree>
    <p:extLst>
      <p:ext uri="{BB962C8B-B14F-4D97-AF65-F5344CB8AC3E}">
        <p14:creationId xmlns:p14="http://schemas.microsoft.com/office/powerpoint/2010/main" val="4604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36583" y="173430"/>
            <a:ext cx="9666871" cy="790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3600" b="1" dirty="0" smtClean="0">
                <a:solidFill>
                  <a:srgbClr val="0070C0"/>
                </a:solidFill>
              </a:rPr>
              <a:t>Mapa oficial de Accidentes Geográficos</a:t>
            </a:r>
            <a:endParaRPr lang="es-EC" sz="3600" b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8" y="724678"/>
            <a:ext cx="7789113" cy="603807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818747" y="1119715"/>
            <a:ext cx="2611253" cy="225525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1800" b="1" dirty="0" smtClean="0">
                <a:solidFill>
                  <a:srgbClr val="0070C0"/>
                </a:solidFill>
              </a:rPr>
              <a:t>Acceso:</a:t>
            </a:r>
          </a:p>
          <a:p>
            <a:endParaRPr lang="es-EC" sz="1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smtClean="0"/>
              <a:t>Anexo Técnico</a:t>
            </a:r>
          </a:p>
          <a:p>
            <a:r>
              <a:rPr lang="es-ES" sz="18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/>
              <a:t>Tu Catastro en </a:t>
            </a:r>
            <a:r>
              <a:rPr lang="es-ES" sz="1800" b="1" dirty="0" smtClean="0"/>
              <a:t>Línea: </a:t>
            </a:r>
            <a:r>
              <a:rPr lang="es-ES" sz="1800" dirty="0" smtClean="0"/>
              <a:t>https</a:t>
            </a:r>
            <a:r>
              <a:rPr lang="es-ES" sz="1800" dirty="0"/>
              <a:t>://territorio.maps.arcgis.com/apps/webappviewer/index.html?id=a505264a91b24856972fb4b278076c7e</a:t>
            </a:r>
            <a:endParaRPr lang="es-EC" sz="1800" dirty="0" smtClean="0"/>
          </a:p>
          <a:p>
            <a:endParaRPr lang="es-EC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236583" y="173430"/>
            <a:ext cx="9666871" cy="79007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Atención a Observaciones del Concejo Metropolitano</a:t>
            </a:r>
            <a:endParaRPr lang="es-EC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022998"/>
              </p:ext>
            </p:extLst>
          </p:nvPr>
        </p:nvGraphicFramePr>
        <p:xfrm>
          <a:off x="2443943" y="831620"/>
          <a:ext cx="6658493" cy="495490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56977">
                  <a:extLst>
                    <a:ext uri="{9D8B030D-6E8A-4147-A177-3AD203B41FA5}">
                      <a16:colId xmlns:a16="http://schemas.microsoft.com/office/drawing/2014/main" val="2899092787"/>
                    </a:ext>
                  </a:extLst>
                </a:gridCol>
                <a:gridCol w="1547396">
                  <a:extLst>
                    <a:ext uri="{9D8B030D-6E8A-4147-A177-3AD203B41FA5}">
                      <a16:colId xmlns:a16="http://schemas.microsoft.com/office/drawing/2014/main" val="201157864"/>
                    </a:ext>
                  </a:extLst>
                </a:gridCol>
                <a:gridCol w="1547396">
                  <a:extLst>
                    <a:ext uri="{9D8B030D-6E8A-4147-A177-3AD203B41FA5}">
                      <a16:colId xmlns:a16="http://schemas.microsoft.com/office/drawing/2014/main" val="1359666508"/>
                    </a:ext>
                  </a:extLst>
                </a:gridCol>
                <a:gridCol w="1406724">
                  <a:extLst>
                    <a:ext uri="{9D8B030D-6E8A-4147-A177-3AD203B41FA5}">
                      <a16:colId xmlns:a16="http://schemas.microsoft.com/office/drawing/2014/main" val="23136419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Concejal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Acogidas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No Acogidas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Total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9085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Luis </a:t>
                      </a:r>
                      <a:r>
                        <a:rPr lang="es-EC" sz="1600" u="none" strike="noStrike" dirty="0" err="1">
                          <a:effectLst/>
                        </a:rPr>
                        <a:t>Eucevio</a:t>
                      </a:r>
                      <a:r>
                        <a:rPr lang="es-EC" sz="1600" u="none" strike="noStrike" dirty="0">
                          <a:effectLst/>
                        </a:rPr>
                        <a:t> Reina Chamorro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29377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</a:rPr>
                        <a:t>Dr. Santiago Mauricio </a:t>
                      </a:r>
                      <a:r>
                        <a:rPr lang="es-ES" sz="1600" u="none" strike="noStrike" dirty="0" err="1">
                          <a:effectLst/>
                        </a:rPr>
                        <a:t>Guarderas</a:t>
                      </a:r>
                      <a:r>
                        <a:rPr lang="es-ES" sz="1600" u="none" strike="noStrike" dirty="0">
                          <a:effectLst/>
                        </a:rPr>
                        <a:t> Izquierdo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4113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 dirty="0">
                          <a:effectLst/>
                        </a:rPr>
                        <a:t>Andrea Hidalgo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8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840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Soledad Benítez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844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Omar Cevallos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9929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Blanca Paucar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5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333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Luz Elena Coloma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3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3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7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Gissela Chalá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7180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Luis Robles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718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Paulina Izurieta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2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89650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Rene Bedón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30919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Juan Manuel Carrión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7365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Juan Carlos Fiallo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1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47903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Amparito Narvaéz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>
                          <a:effectLst/>
                        </a:rPr>
                        <a:t>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455582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TOTAL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>
                          <a:effectLst/>
                        </a:rPr>
                        <a:t>46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20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u="none" strike="noStrike" dirty="0">
                          <a:effectLst/>
                        </a:rPr>
                        <a:t>66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435089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70%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30%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u="none" strike="noStrike" dirty="0">
                          <a:effectLst/>
                        </a:rPr>
                        <a:t> 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98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-1203235" y="277059"/>
            <a:ext cx="7273109" cy="790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smtClean="0">
                <a:solidFill>
                  <a:srgbClr val="0070C0"/>
                </a:solidFill>
              </a:rPr>
              <a:t>ANTECEDENTES</a:t>
            </a:r>
            <a:endParaRPr lang="es-EC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Obras de mitigación continúan en Río Monjas – Quito Informa">
            <a:extLst>
              <a:ext uri="{FF2B5EF4-FFF2-40B4-BE49-F238E27FC236}">
                <a16:creationId xmlns:a16="http://schemas.microsoft.com/office/drawing/2014/main" id="{6BD41072-54BD-46F9-9E98-18219AC7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151839"/>
            <a:ext cx="4876800" cy="324802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914579" y="4697234"/>
            <a:ext cx="395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Dinámica erosiva variable VS Regulación generalizada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3136A3-BBBA-4BBA-A3BE-45FF9939EBB0}"/>
              </a:ext>
            </a:extLst>
          </p:cNvPr>
          <p:cNvSpPr txBox="1"/>
          <p:nvPr/>
        </p:nvSpPr>
        <p:spPr>
          <a:xfrm flipH="1">
            <a:off x="1467223" y="4389457"/>
            <a:ext cx="395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/>
              <a:t>Río Monjas, 2021 – (Quito Informa)</a:t>
            </a:r>
          </a:p>
        </p:txBody>
      </p:sp>
      <p:pic>
        <p:nvPicPr>
          <p:cNvPr id="6" name="Picture 4" descr="En Quito: ¡Al borde del abismo!">
            <a:extLst>
              <a:ext uri="{FF2B5EF4-FFF2-40B4-BE49-F238E27FC236}">
                <a16:creationId xmlns:a16="http://schemas.microsoft.com/office/drawing/2014/main" id="{504B4CDF-D766-4F9E-A12B-6AFA0DAE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22" y="2265772"/>
            <a:ext cx="5178345" cy="311585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5D7430A-9957-41B7-B749-644FAB145CA1}"/>
              </a:ext>
            </a:extLst>
          </p:cNvPr>
          <p:cNvSpPr txBox="1"/>
          <p:nvPr/>
        </p:nvSpPr>
        <p:spPr>
          <a:xfrm flipH="1">
            <a:off x="6216788" y="5641080"/>
            <a:ext cx="530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Riesgos naturales VS planificación desordenada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7B8C92-1713-46A0-B874-8F39650580D9}"/>
              </a:ext>
            </a:extLst>
          </p:cNvPr>
          <p:cNvSpPr txBox="1"/>
          <p:nvPr/>
        </p:nvSpPr>
        <p:spPr>
          <a:xfrm flipH="1">
            <a:off x="7625482" y="5398311"/>
            <a:ext cx="395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/>
              <a:t>Quebrada Carretas, 2021 – (Extra)</a:t>
            </a:r>
          </a:p>
        </p:txBody>
      </p:sp>
    </p:spTree>
    <p:extLst>
      <p:ext uri="{BB962C8B-B14F-4D97-AF65-F5344CB8AC3E}">
        <p14:creationId xmlns:p14="http://schemas.microsoft.com/office/powerpoint/2010/main" val="25790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4B5FB7-17B3-46FD-9586-93E0E3B669F5}"/>
              </a:ext>
            </a:extLst>
          </p:cNvPr>
          <p:cNvSpPr txBox="1"/>
          <p:nvPr/>
        </p:nvSpPr>
        <p:spPr>
          <a:xfrm flipH="1">
            <a:off x="470947" y="4333654"/>
            <a:ext cx="4253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Parametrización de accidentes inexistente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D7430A-9957-41B7-B749-644FAB145CA1}"/>
              </a:ext>
            </a:extLst>
          </p:cNvPr>
          <p:cNvSpPr txBox="1"/>
          <p:nvPr/>
        </p:nvSpPr>
        <p:spPr>
          <a:xfrm flipH="1">
            <a:off x="6216788" y="5641080"/>
            <a:ext cx="5305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/>
              <a:t>Ausencia normativa para generar insumos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7B8C92-1713-46A0-B874-8F39650580D9}"/>
              </a:ext>
            </a:extLst>
          </p:cNvPr>
          <p:cNvSpPr txBox="1"/>
          <p:nvPr/>
        </p:nvSpPr>
        <p:spPr>
          <a:xfrm flipH="1">
            <a:off x="7625482" y="5398311"/>
            <a:ext cx="3952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400" dirty="0"/>
              <a:t>El Quinche, 2019 – (DMC)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C6BBA5-06D4-41EB-BE8F-C500E232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40" y="936318"/>
            <a:ext cx="4728410" cy="44394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1203235" y="248484"/>
            <a:ext cx="7273109" cy="790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b="1" smtClean="0">
                <a:solidFill>
                  <a:srgbClr val="0070C0"/>
                </a:solidFill>
              </a:rPr>
              <a:t>ANTECEDENTES</a:t>
            </a:r>
            <a:endParaRPr lang="es-EC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3d Man Thinking - Red Question Mark Stock Illustration - Illustration of  question, person: 19473026">
            <a:extLst>
              <a:ext uri="{FF2B5EF4-FFF2-40B4-BE49-F238E27FC236}">
                <a16:creationId xmlns:a16="http://schemas.microsoft.com/office/drawing/2014/main" id="{DF31436C-ABF7-4C8D-BD13-19E76525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538" y="2311525"/>
            <a:ext cx="1831115" cy="183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cuperación de quebradas en Quito es referente mundial : Noticias de Quito  : La Hora Noticias de Ecuador, sus provincias y el mundo">
            <a:extLst>
              <a:ext uri="{FF2B5EF4-FFF2-40B4-BE49-F238E27FC236}">
                <a16:creationId xmlns:a16="http://schemas.microsoft.com/office/drawing/2014/main" id="{EEFC31D2-C1D8-4E36-A380-AC375129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65373"/>
            <a:ext cx="3378053" cy="317726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B5ED609-7E5D-4601-A8C9-2C601137487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3682853" y="965372"/>
            <a:ext cx="1192243" cy="1346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DA45FB8-1C16-42BC-903A-2C222E686FD5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682853" y="4142640"/>
            <a:ext cx="11922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69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"/>
          <a:stretch/>
        </p:blipFill>
        <p:spPr>
          <a:xfrm>
            <a:off x="985840" y="1"/>
            <a:ext cx="9753600" cy="61991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DBB70D7-6808-48D6-AA33-CD42D7687C27}"/>
              </a:ext>
            </a:extLst>
          </p:cNvPr>
          <p:cNvSpPr/>
          <p:nvPr/>
        </p:nvSpPr>
        <p:spPr>
          <a:xfrm>
            <a:off x="2297723" y="2136417"/>
            <a:ext cx="7596554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bg1"/>
                </a:solidFill>
              </a:rPr>
              <a:t>Muchas Gracias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597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657</Words>
  <Application>Microsoft Office PowerPoint</Application>
  <PresentationFormat>Panorámica</PresentationFormat>
  <Paragraphs>111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CIDFont+F1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 DEL DISTRITO METROPOLITANO DE QUITO ALCALDÍA ADMINISTRACIÓN GENERAL  DIRECCIÓN METROPOLITANA DE CATASTRO  2020</dc:title>
  <dc:creator>Nelson Anibal Munoz Barrezueta</dc:creator>
  <cp:lastModifiedBy>Jose Sebastian Duque Martinez</cp:lastModifiedBy>
  <cp:revision>170</cp:revision>
  <dcterms:created xsi:type="dcterms:W3CDTF">2020-11-30T15:31:43Z</dcterms:created>
  <dcterms:modified xsi:type="dcterms:W3CDTF">2022-10-03T20:54:02Z</dcterms:modified>
</cp:coreProperties>
</file>