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550" r:id="rId3"/>
    <p:sldId id="551" r:id="rId4"/>
    <p:sldId id="552" r:id="rId5"/>
    <p:sldId id="553" r:id="rId6"/>
    <p:sldId id="518" r:id="rId7"/>
  </p:sldIdLst>
  <p:sldSz cx="9144000" cy="6858000" type="screen4x3"/>
  <p:notesSz cx="6797675" cy="992822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78D41DFC-2EBF-4414-9021-B20AAD5DE218}">
          <p14:sldIdLst>
            <p14:sldId id="391"/>
            <p14:sldId id="550"/>
            <p14:sldId id="551"/>
            <p14:sldId id="552"/>
            <p14:sldId id="553"/>
          </p14:sldIdLst>
        </p14:section>
        <p14:section name="Sección sin título" id="{6332911C-6D50-4249-829E-8CA9CE9A623C}">
          <p14:sldIdLst>
            <p14:sldId id="518"/>
          </p14:sldIdLst>
        </p14:section>
        <p14:section name="Sección sin título" id="{351028C6-5764-4B43-A152-862819559B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BCF4"/>
    <a:srgbClr val="3ED4C2"/>
    <a:srgbClr val="7173A1"/>
    <a:srgbClr val="E6CEEA"/>
    <a:srgbClr val="E2D0D3"/>
    <a:srgbClr val="C7D6EB"/>
    <a:srgbClr val="A50021"/>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43" autoAdjust="0"/>
    <p:restoredTop sz="94343" autoAdjust="0"/>
  </p:normalViewPr>
  <p:slideViewPr>
    <p:cSldViewPr>
      <p:cViewPr varScale="1">
        <p:scale>
          <a:sx n="110" d="100"/>
          <a:sy n="110" d="100"/>
        </p:scale>
        <p:origin x="129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s-EC" dirty="0"/>
          </a:p>
        </p:txBody>
      </p:sp>
      <p:sp>
        <p:nvSpPr>
          <p:cNvPr id="3" name="2 Marcador de fecha"/>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35A299D5-F8FB-47F5-829E-A11C751F9A9A}" type="datetimeFigureOut">
              <a:rPr lang="es-EC" smtClean="0"/>
              <a:t>26/9/2022</a:t>
            </a:fld>
            <a:endParaRPr lang="es-EC" dirty="0"/>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s-EC" dirty="0"/>
          </a:p>
        </p:txBody>
      </p:sp>
      <p:sp>
        <p:nvSpPr>
          <p:cNvPr id="5" name="4 Marcador de notas"/>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5 Marcador de pie de página"/>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s-EC" dirty="0"/>
          </a:p>
        </p:txBody>
      </p:sp>
      <p:sp>
        <p:nvSpPr>
          <p:cNvPr id="7" name="6 Marcador de número de diapositiva"/>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EE1522A2-087B-4A88-9E9B-25EAEF3AC842}" type="slidenum">
              <a:rPr lang="es-EC" smtClean="0"/>
              <a:t>‹Nº›</a:t>
            </a:fld>
            <a:endParaRPr lang="es-EC" dirty="0"/>
          </a:p>
        </p:txBody>
      </p:sp>
    </p:spTree>
    <p:extLst>
      <p:ext uri="{BB962C8B-B14F-4D97-AF65-F5344CB8AC3E}">
        <p14:creationId xmlns:p14="http://schemas.microsoft.com/office/powerpoint/2010/main" val="3918688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4477E8B1-6C87-49DD-8FDE-3AAC4896FEA7}" type="slidenum">
              <a:rPr lang="es-EC" smtClean="0"/>
              <a:t>6</a:t>
            </a:fld>
            <a:endParaRPr lang="es-EC" dirty="0"/>
          </a:p>
        </p:txBody>
      </p:sp>
    </p:spTree>
    <p:extLst>
      <p:ext uri="{BB962C8B-B14F-4D97-AF65-F5344CB8AC3E}">
        <p14:creationId xmlns:p14="http://schemas.microsoft.com/office/powerpoint/2010/main" val="377910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C"/>
          </a:p>
        </p:txBody>
      </p:sp>
      <p:sp>
        <p:nvSpPr>
          <p:cNvPr id="4" name="3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106250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310299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388369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172966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349040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3219953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6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8" name="7 Marcador de pie de página"/>
          <p:cNvSpPr>
            <a:spLocks noGrp="1"/>
          </p:cNvSpPr>
          <p:nvPr>
            <p:ph type="ftr" sz="quarter" idx="11"/>
          </p:nvPr>
        </p:nvSpPr>
        <p:spPr/>
        <p:txBody>
          <a:bodyPr/>
          <a:lstStyle/>
          <a:p>
            <a:endParaRPr lang="es-EC" dirty="0"/>
          </a:p>
        </p:txBody>
      </p:sp>
      <p:sp>
        <p:nvSpPr>
          <p:cNvPr id="9" name="8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425313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4" name="3 Marcador de pie de página"/>
          <p:cNvSpPr>
            <a:spLocks noGrp="1"/>
          </p:cNvSpPr>
          <p:nvPr>
            <p:ph type="ftr" sz="quarter" idx="11"/>
          </p:nvPr>
        </p:nvSpPr>
        <p:spPr/>
        <p:txBody>
          <a:bodyPr/>
          <a:lstStyle/>
          <a:p>
            <a:endParaRPr lang="es-EC" dirty="0"/>
          </a:p>
        </p:txBody>
      </p:sp>
      <p:sp>
        <p:nvSpPr>
          <p:cNvPr id="5" name="4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4245543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3" name="2 Marcador de pie de página"/>
          <p:cNvSpPr>
            <a:spLocks noGrp="1"/>
          </p:cNvSpPr>
          <p:nvPr>
            <p:ph type="ftr" sz="quarter" idx="11"/>
          </p:nvPr>
        </p:nvSpPr>
        <p:spPr/>
        <p:txBody>
          <a:bodyPr/>
          <a:lstStyle/>
          <a:p>
            <a:endParaRPr lang="es-EC" dirty="0"/>
          </a:p>
        </p:txBody>
      </p:sp>
      <p:sp>
        <p:nvSpPr>
          <p:cNvPr id="4" name="3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390075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342289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C5B46E3-A408-4EDC-8E16-7DB45CE60569}" type="datetimeFigureOut">
              <a:rPr lang="es-EC" smtClean="0"/>
              <a:t>26/9/2022</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F9F60C4A-295A-4EFE-AF4C-59E0614F9C2B}" type="slidenum">
              <a:rPr lang="es-EC" smtClean="0"/>
              <a:t>‹Nº›</a:t>
            </a:fld>
            <a:endParaRPr lang="es-EC" dirty="0"/>
          </a:p>
        </p:txBody>
      </p:sp>
    </p:spTree>
    <p:extLst>
      <p:ext uri="{BB962C8B-B14F-4D97-AF65-F5344CB8AC3E}">
        <p14:creationId xmlns:p14="http://schemas.microsoft.com/office/powerpoint/2010/main" val="2306090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B46E3-A408-4EDC-8E16-7DB45CE60569}" type="datetimeFigureOut">
              <a:rPr lang="es-EC" smtClean="0"/>
              <a:t>26/9/2022</a:t>
            </a:fld>
            <a:endParaRPr lang="es-EC"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60C4A-295A-4EFE-AF4C-59E0614F9C2B}" type="slidenum">
              <a:rPr lang="es-EC" smtClean="0"/>
              <a:t>‹Nº›</a:t>
            </a:fld>
            <a:endParaRPr lang="es-EC" dirty="0"/>
          </a:p>
        </p:txBody>
      </p:sp>
    </p:spTree>
    <p:extLst>
      <p:ext uri="{BB962C8B-B14F-4D97-AF65-F5344CB8AC3E}">
        <p14:creationId xmlns:p14="http://schemas.microsoft.com/office/powerpoint/2010/main" val="3658281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Rectángulo"/>
          <p:cNvSpPr/>
          <p:nvPr/>
        </p:nvSpPr>
        <p:spPr>
          <a:xfrm>
            <a:off x="839995" y="3639629"/>
            <a:ext cx="7776864" cy="1200329"/>
          </a:xfrm>
          <a:prstGeom prst="rect">
            <a:avLst/>
          </a:prstGeom>
        </p:spPr>
        <p:txBody>
          <a:bodyPr wrap="square">
            <a:spAutoFit/>
          </a:bodyPr>
          <a:lstStyle/>
          <a:p>
            <a:pPr algn="ctr"/>
            <a:r>
              <a:rPr lang="es-ES" b="1" dirty="0">
                <a:solidFill>
                  <a:schemeClr val="tx2"/>
                </a:solidFill>
                <a:ea typeface="Times New Roman" panose="02020603050405020304" pitchFamily="18" charset="0"/>
              </a:rPr>
              <a:t>ORDENANZA METROPOLITANA REFORMATORIA DEL CÓDIGO MUNICIPAL PARA EL DISTRITO METROPOLITANO DE QUITO, QUE REGULA LA INFRAESTRUCTURA FÍSICA PARA LAS REDES DE ENERGÍA ELÉCTRICA Y DE TELECOMUNICACIONES INSTALADAS EN LOS BIENES DE DOMINIO PÚBLICO DE USO PÚBLICO</a:t>
            </a:r>
            <a:endParaRPr lang="es-EC" b="1" dirty="0">
              <a:solidFill>
                <a:schemeClr val="tx2"/>
              </a:solidFill>
              <a:effectLst/>
              <a:ea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2195736" y="1045976"/>
            <a:ext cx="4734143" cy="2160240"/>
          </a:xfrm>
          <a:prstGeom prst="rect">
            <a:avLst/>
          </a:prstGeom>
        </p:spPr>
      </p:pic>
      <p:sp>
        <p:nvSpPr>
          <p:cNvPr id="6" name="1 Rectángulo"/>
          <p:cNvSpPr/>
          <p:nvPr/>
        </p:nvSpPr>
        <p:spPr>
          <a:xfrm>
            <a:off x="827584" y="5027149"/>
            <a:ext cx="7776864" cy="338554"/>
          </a:xfrm>
          <a:prstGeom prst="rect">
            <a:avLst/>
          </a:prstGeom>
        </p:spPr>
        <p:txBody>
          <a:bodyPr wrap="square">
            <a:spAutoFit/>
          </a:bodyPr>
          <a:lstStyle/>
          <a:p>
            <a:pPr algn="ctr"/>
            <a:r>
              <a:rPr lang="es-ES" sz="1600" b="1" dirty="0">
                <a:solidFill>
                  <a:schemeClr val="tx2"/>
                </a:solidFill>
                <a:ea typeface="Times New Roman" panose="02020603050405020304" pitchFamily="18" charset="0"/>
              </a:rPr>
              <a:t>SEGUNDO</a:t>
            </a:r>
            <a:r>
              <a:rPr lang="es-ES" sz="1600" b="1" dirty="0">
                <a:solidFill>
                  <a:schemeClr val="tx2"/>
                </a:solidFill>
                <a:effectLst/>
                <a:ea typeface="Times New Roman" panose="02020603050405020304" pitchFamily="18" charset="0"/>
              </a:rPr>
              <a:t> DEBATE </a:t>
            </a:r>
            <a:endParaRPr lang="es-EC" sz="1600" b="1" dirty="0">
              <a:solidFill>
                <a:schemeClr val="tx2"/>
              </a:solidFill>
              <a:effectLst/>
              <a:ea typeface="Times New Roman" panose="02020603050405020304" pitchFamily="18" charset="0"/>
            </a:endParaRPr>
          </a:p>
        </p:txBody>
      </p:sp>
      <p:sp>
        <p:nvSpPr>
          <p:cNvPr id="9" name="Rectángulo 8">
            <a:extLst>
              <a:ext uri="{FF2B5EF4-FFF2-40B4-BE49-F238E27FC236}">
                <a16:creationId xmlns:a16="http://schemas.microsoft.com/office/drawing/2014/main" xmlns="" id="{E45788C1-AD64-4717-96CE-B06B362AB7B1}"/>
              </a:ext>
            </a:extLst>
          </p:cNvPr>
          <p:cNvSpPr/>
          <p:nvPr/>
        </p:nvSpPr>
        <p:spPr>
          <a:xfrm>
            <a:off x="27006" y="44624"/>
            <a:ext cx="9116994" cy="679884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pic>
        <p:nvPicPr>
          <p:cNvPr id="10" name="Imagen 9"/>
          <p:cNvPicPr>
            <a:picLocks noChangeAspect="1"/>
          </p:cNvPicPr>
          <p:nvPr/>
        </p:nvPicPr>
        <p:blipFill>
          <a:blip r:embed="rId3"/>
          <a:stretch>
            <a:fillRect/>
          </a:stretch>
        </p:blipFill>
        <p:spPr>
          <a:xfrm>
            <a:off x="6210436" y="6465354"/>
            <a:ext cx="2898068" cy="348022"/>
          </a:xfrm>
          <a:prstGeom prst="rect">
            <a:avLst/>
          </a:prstGeom>
        </p:spPr>
      </p:pic>
    </p:spTree>
    <p:extLst>
      <p:ext uri="{BB962C8B-B14F-4D97-AF65-F5344CB8AC3E}">
        <p14:creationId xmlns:p14="http://schemas.microsoft.com/office/powerpoint/2010/main" val="3584475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xmlns="" id="{AB0402E4-A745-460B-945C-4161013C5D56}"/>
              </a:ext>
            </a:extLst>
          </p:cNvPr>
          <p:cNvSpPr/>
          <p:nvPr/>
        </p:nvSpPr>
        <p:spPr>
          <a:xfrm>
            <a:off x="35496" y="17504"/>
            <a:ext cx="9108504" cy="6376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b="1" dirty="0" smtClean="0">
              <a:solidFill>
                <a:schemeClr val="tx2"/>
              </a:solidFill>
              <a:ea typeface="Times New Roman" panose="02020603050405020304" pitchFamily="18" charset="0"/>
            </a:endParaRPr>
          </a:p>
          <a:p>
            <a:pPr algn="ctr"/>
            <a:r>
              <a:rPr lang="es-EC" sz="1400" b="1" dirty="0" smtClean="0">
                <a:solidFill>
                  <a:schemeClr val="tx2"/>
                </a:solidFill>
                <a:ea typeface="Times New Roman" panose="02020603050405020304" pitchFamily="18" charset="0"/>
              </a:rPr>
              <a:t>OBSERVACIONES A LA </a:t>
            </a:r>
            <a:r>
              <a:rPr lang="es-EC" sz="1400" b="1" dirty="0" smtClean="0">
                <a:solidFill>
                  <a:schemeClr val="tx2"/>
                </a:solidFill>
                <a:ea typeface="Times New Roman" panose="02020603050405020304" pitchFamily="18" charset="0"/>
              </a:rPr>
              <a:t>ORDENANZA METROPOLITANA DE </a:t>
            </a:r>
            <a:r>
              <a:rPr lang="es-ES" sz="1400" b="1" dirty="0">
                <a:solidFill>
                  <a:schemeClr val="tx2"/>
                </a:solidFill>
                <a:ea typeface="Times New Roman" panose="02020603050405020304" pitchFamily="18" charset="0"/>
              </a:rPr>
              <a:t>INFRAESTRUCTURA FÍSICA PARA LAS REDES DE ENERGÍA ELÉCTRICA Y DE TELECOMUNICACIONES INSTALADAS EN LOS BIENES DE DOMINIO PÚBLICO DE USO PÚBLICO</a:t>
            </a:r>
            <a:endParaRPr lang="es-EC" sz="1400" b="1" dirty="0">
              <a:solidFill>
                <a:schemeClr val="tx2"/>
              </a:solidFill>
              <a:ea typeface="Times New Roman" panose="02020603050405020304" pitchFamily="18" charset="0"/>
            </a:endParaRPr>
          </a:p>
          <a:p>
            <a:pPr algn="ctr"/>
            <a:endParaRPr lang="es-EC" b="1" dirty="0">
              <a:solidFill>
                <a:schemeClr val="tx2"/>
              </a:solidFill>
            </a:endParaRPr>
          </a:p>
        </p:txBody>
      </p:sp>
      <p:sp>
        <p:nvSpPr>
          <p:cNvPr id="16" name="Rectángulo 15">
            <a:extLst>
              <a:ext uri="{FF2B5EF4-FFF2-40B4-BE49-F238E27FC236}">
                <a16:creationId xmlns:a16="http://schemas.microsoft.com/office/drawing/2014/main" xmlns="" id="{E45788C1-AD64-4717-96CE-B06B362AB7B1}"/>
              </a:ext>
            </a:extLst>
          </p:cNvPr>
          <p:cNvSpPr/>
          <p:nvPr/>
        </p:nvSpPr>
        <p:spPr>
          <a:xfrm>
            <a:off x="27006" y="634311"/>
            <a:ext cx="9099246" cy="6223689"/>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sp>
        <p:nvSpPr>
          <p:cNvPr id="12" name="Rectángulo 11">
            <a:extLst>
              <a:ext uri="{FF2B5EF4-FFF2-40B4-BE49-F238E27FC236}">
                <a16:creationId xmlns:a16="http://schemas.microsoft.com/office/drawing/2014/main" xmlns="" id="{E45788C1-AD64-4717-96CE-B06B362AB7B1}"/>
              </a:ext>
            </a:extLst>
          </p:cNvPr>
          <p:cNvSpPr/>
          <p:nvPr/>
        </p:nvSpPr>
        <p:spPr>
          <a:xfrm>
            <a:off x="27006" y="0"/>
            <a:ext cx="9099246" cy="634311"/>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pic>
        <p:nvPicPr>
          <p:cNvPr id="21" name="Imagen 20"/>
          <p:cNvPicPr>
            <a:picLocks noChangeAspect="1"/>
          </p:cNvPicPr>
          <p:nvPr/>
        </p:nvPicPr>
        <p:blipFill>
          <a:blip r:embed="rId2"/>
          <a:stretch>
            <a:fillRect/>
          </a:stretch>
        </p:blipFill>
        <p:spPr>
          <a:xfrm>
            <a:off x="6210436" y="6465354"/>
            <a:ext cx="2898068" cy="348022"/>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735265665"/>
              </p:ext>
            </p:extLst>
          </p:nvPr>
        </p:nvGraphicFramePr>
        <p:xfrm>
          <a:off x="251520" y="831405"/>
          <a:ext cx="8712968" cy="5390109"/>
        </p:xfrm>
        <a:graphic>
          <a:graphicData uri="http://schemas.openxmlformats.org/drawingml/2006/table">
            <a:tbl>
              <a:tblPr>
                <a:tableStyleId>{5C22544A-7EE6-4342-B048-85BDC9FD1C3A}</a:tableStyleId>
              </a:tblPr>
              <a:tblGrid>
                <a:gridCol w="4530744"/>
                <a:gridCol w="4182224"/>
              </a:tblGrid>
              <a:tr h="146440">
                <a:tc>
                  <a:txBody>
                    <a:bodyPr/>
                    <a:lstStyle/>
                    <a:p>
                      <a:pPr algn="ctr" fontAlgn="b"/>
                      <a:r>
                        <a:rPr lang="es-EC" sz="1400" b="1" u="none" strike="noStrike" dirty="0" smtClean="0">
                          <a:effectLst/>
                        </a:rPr>
                        <a:t>PROYECTO OM</a:t>
                      </a:r>
                      <a:endParaRPr lang="es-EC" sz="1400" b="1" i="0" u="none" strike="noStrike" dirty="0">
                        <a:solidFill>
                          <a:srgbClr val="000000"/>
                        </a:solidFill>
                        <a:effectLst/>
                        <a:latin typeface="Calibri" panose="020F0502020204030204" pitchFamily="34" charset="0"/>
                      </a:endParaRPr>
                    </a:p>
                  </a:txBody>
                  <a:tcPr marL="6826" marR="6826" marT="6826" marB="0" anchor="b">
                    <a:solidFill>
                      <a:schemeClr val="bg1">
                        <a:lumMod val="65000"/>
                      </a:schemeClr>
                    </a:solidFill>
                  </a:tcPr>
                </a:tc>
                <a:tc>
                  <a:txBody>
                    <a:bodyPr/>
                    <a:lstStyle/>
                    <a:p>
                      <a:pPr algn="ctr" fontAlgn="b"/>
                      <a:r>
                        <a:rPr lang="es-EC" sz="1400" b="1" u="none" strike="noStrike" dirty="0" smtClean="0">
                          <a:effectLst/>
                        </a:rPr>
                        <a:t>OBSERVACIONES</a:t>
                      </a:r>
                      <a:r>
                        <a:rPr lang="es-EC" sz="1400" b="1" u="none" strike="noStrike" baseline="0" dirty="0" smtClean="0">
                          <a:effectLst/>
                        </a:rPr>
                        <a:t> EN SEGUNDO DEBATE A LA OM</a:t>
                      </a:r>
                      <a:endParaRPr lang="es-EC" sz="1400" b="1" i="0" u="none" strike="noStrike" dirty="0">
                        <a:solidFill>
                          <a:srgbClr val="000000"/>
                        </a:solidFill>
                        <a:effectLst/>
                        <a:latin typeface="Calibri" panose="020F0502020204030204" pitchFamily="34" charset="0"/>
                      </a:endParaRPr>
                    </a:p>
                  </a:txBody>
                  <a:tcPr marL="6826" marR="6826" marT="6826" marB="0" anchor="b">
                    <a:solidFill>
                      <a:schemeClr val="bg1">
                        <a:lumMod val="65000"/>
                      </a:schemeClr>
                    </a:solidFill>
                  </a:tcPr>
                </a:tc>
              </a:tr>
              <a:tr h="761486">
                <a:tc>
                  <a:txBody>
                    <a:bodyPr/>
                    <a:lstStyle/>
                    <a:p>
                      <a:pPr algn="l" fontAlgn="ctr"/>
                      <a:r>
                        <a:rPr lang="es-ES" sz="1000" u="none" strike="noStrike" dirty="0">
                          <a:effectLst/>
                        </a:rPr>
                        <a:t>ORDENANZA METROPOLITANA REFORMATORIA DEL CÓDIGO MUNICIPAL PARA EL DISTRITO METROPOLITANO DE QUITO, QUE REGULA LA INFRAESTRUCTURA FÍSICA PARA LAS REDES DE ENERGÍA ELÉCTRICA Y DE TELECOMUNICACIONES INSTALADAS EN LOS BIENES DE DOMINIO PÚBLICO DE USO PÚBLICO</a:t>
                      </a:r>
                      <a:endParaRPr lang="es-ES" sz="1000" b="0" i="0" u="none" strike="noStrike" dirty="0">
                        <a:solidFill>
                          <a:srgbClr val="000000"/>
                        </a:solidFill>
                        <a:effectLst/>
                        <a:latin typeface="Calibri" panose="020F0502020204030204" pitchFamily="34" charset="0"/>
                      </a:endParaRPr>
                    </a:p>
                  </a:txBody>
                  <a:tcPr marL="6826" marR="6826" marT="6826" marB="0" anchor="ctr"/>
                </a:tc>
                <a:tc>
                  <a:txBody>
                    <a:bodyPr/>
                    <a:lstStyle/>
                    <a:p>
                      <a:pPr algn="l" fontAlgn="ctr"/>
                      <a:r>
                        <a:rPr lang="es-ES" sz="1000" u="none" strike="noStrike" dirty="0">
                          <a:effectLst/>
                        </a:rPr>
                        <a:t>ORDENANZA METROPOLITANA REFORMATORIA DEL CÓDIGO MUNICIPAL PARA EL DISTRITO METROPOLITANO DE QUITO, QUE REGULA LA INFRAESTRUCTURA FÍSICA PARA LAS REDES DE ENERGÍA ELÉCTRICA Y DE TELECOMUNICACIONES </a:t>
                      </a:r>
                      <a:r>
                        <a:rPr lang="es-ES" sz="1000" u="sng" strike="noStrike" dirty="0">
                          <a:solidFill>
                            <a:schemeClr val="tx1"/>
                          </a:solidFill>
                          <a:effectLst/>
                        </a:rPr>
                        <a:t>Y </a:t>
                      </a:r>
                      <a:r>
                        <a:rPr lang="es-ES" sz="1000" b="1" u="sng" strike="noStrike" dirty="0">
                          <a:solidFill>
                            <a:schemeClr val="tx1"/>
                          </a:solidFill>
                          <a:effectLst/>
                        </a:rPr>
                        <a:t>SEMAFORIZACIÓN Y VIDEOVIGILANCIA  </a:t>
                      </a:r>
                      <a:r>
                        <a:rPr lang="es-ES" sz="1000" u="none" strike="noStrike" dirty="0">
                          <a:effectLst/>
                        </a:rPr>
                        <a:t>INSTALADAS EN LOS BIENES DE DOMINIO PÚBLICO DE USO PÚBLICO</a:t>
                      </a:r>
                      <a:endParaRPr lang="es-ES" sz="1000" b="0" i="0" u="none" strike="noStrike" dirty="0">
                        <a:solidFill>
                          <a:srgbClr val="000000"/>
                        </a:solidFill>
                        <a:effectLst/>
                        <a:latin typeface="Calibri" panose="020F0502020204030204" pitchFamily="34" charset="0"/>
                      </a:endParaRPr>
                    </a:p>
                  </a:txBody>
                  <a:tcPr marL="6826" marR="6826" marT="6826" marB="0" anchor="ctr"/>
                </a:tc>
              </a:tr>
              <a:tr h="600402">
                <a:tc gridSpan="2">
                  <a:txBody>
                    <a:bodyPr/>
                    <a:lstStyle/>
                    <a:p>
                      <a:pPr algn="ctr" fontAlgn="ctr"/>
                      <a:r>
                        <a:rPr lang="es-ES" sz="1000" b="1" u="none" strike="noStrike" dirty="0">
                          <a:effectLst/>
                        </a:rPr>
                        <a:t>TÍTULO V</a:t>
                      </a:r>
                      <a:br>
                        <a:rPr lang="es-ES" sz="1000" b="1" u="none" strike="noStrike" dirty="0">
                          <a:effectLst/>
                        </a:rPr>
                      </a:br>
                      <a:r>
                        <a:rPr lang="es-ES" sz="1000" b="1" u="none" strike="noStrike" dirty="0">
                          <a:effectLst/>
                        </a:rPr>
                        <a:t>DEL SOTERRAMIENTO DE REDES DE SERVICIO DE TELECOMUNICACIONES Y ENERGÍA ELÉCTRICA EN EL DISTRITO METROPOLITANO DE QUITO</a:t>
                      </a:r>
                      <a:r>
                        <a:rPr lang="es-ES" sz="1000" u="none" strike="noStrike" dirty="0">
                          <a:effectLst/>
                        </a:rPr>
                        <a:t/>
                      </a:r>
                      <a:br>
                        <a:rPr lang="es-ES" sz="1000" u="none" strike="noStrike" dirty="0">
                          <a:effectLst/>
                        </a:rPr>
                      </a:br>
                      <a:r>
                        <a:rPr lang="es-ES" sz="1000" u="none" strike="noStrike" dirty="0">
                          <a:effectLst/>
                        </a:rPr>
                        <a:t/>
                      </a:r>
                      <a:br>
                        <a:rPr lang="es-ES" sz="1000" u="none" strike="noStrike" dirty="0">
                          <a:effectLst/>
                        </a:rPr>
                      </a:br>
                      <a:endParaRPr lang="es-ES" sz="1000" b="0" i="0" u="none" strike="noStrike" dirty="0">
                        <a:solidFill>
                          <a:srgbClr val="000000"/>
                        </a:solidFill>
                        <a:effectLst/>
                        <a:latin typeface="Calibri" panose="020F0502020204030204" pitchFamily="34" charset="0"/>
                      </a:endParaRPr>
                    </a:p>
                  </a:txBody>
                  <a:tcPr marL="6826" marR="6826" marT="6826" marB="0" anchor="ctr"/>
                </a:tc>
                <a:tc hMerge="1">
                  <a:txBody>
                    <a:bodyPr/>
                    <a:lstStyle/>
                    <a:p>
                      <a:endParaRPr lang="es-EC"/>
                    </a:p>
                  </a:txBody>
                  <a:tcPr/>
                </a:tc>
              </a:tr>
              <a:tr h="1010434">
                <a:tc>
                  <a:txBody>
                    <a:bodyPr/>
                    <a:lstStyle/>
                    <a:p>
                      <a:pPr algn="l" fontAlgn="ctr"/>
                      <a:r>
                        <a:rPr lang="es-ES" sz="1000" u="none" strike="noStrike" dirty="0">
                          <a:effectLst/>
                        </a:rPr>
                        <a:t>Art. […] 1. - Objeto y ámbito. - El objeto del presente Título es regular la planificación y gestión del soterramiento de redes de servicio de telecomunicaciones y energía eléctrica existentes y futuras; así como, la construcción de la infraestructura física que hacen uso de la ocupación de suelo, espacios de vía pública en los bienes de dominio público, en el ámbito de las competencias del Municipio del Distrito Metropolitano de Quito.</a:t>
                      </a:r>
                      <a:endParaRPr lang="es-ES" sz="1000" b="0" i="0" u="none" strike="noStrike" dirty="0">
                        <a:solidFill>
                          <a:srgbClr val="000000"/>
                        </a:solidFill>
                        <a:effectLst/>
                        <a:latin typeface="Calibri" panose="020F0502020204030204" pitchFamily="34" charset="0"/>
                      </a:endParaRPr>
                    </a:p>
                  </a:txBody>
                  <a:tcPr marL="6826" marR="6826" marT="6826" marB="0" anchor="ctr"/>
                </a:tc>
                <a:tc>
                  <a:txBody>
                    <a:bodyPr/>
                    <a:lstStyle/>
                    <a:p>
                      <a:pPr algn="l" fontAlgn="ctr"/>
                      <a:r>
                        <a:rPr lang="es-ES" sz="1000" u="none" strike="noStrike" dirty="0">
                          <a:effectLst/>
                        </a:rPr>
                        <a:t>Art. […] 1. - Objeto y ámbito. - El objeto del presente Título es regular la planificación y gestión del soterramiento de redes de servicio de telecomunicaciones, energía eléctrica, y </a:t>
                      </a:r>
                      <a:r>
                        <a:rPr lang="es-ES" sz="1000" b="1" u="sng" strike="noStrike" dirty="0">
                          <a:effectLst/>
                        </a:rPr>
                        <a:t>semaforización y video vigilancia</a:t>
                      </a:r>
                      <a:r>
                        <a:rPr lang="es-ES" sz="1000" u="none" strike="noStrike" dirty="0">
                          <a:effectLst/>
                        </a:rPr>
                        <a:t> existentes y futuras; así como, la construcción de la infraestructura física que hacen uso de la ocupación de suelo, espacios de vía pública en los bienes de dominio público, en el ámbito de las competencias del Municipio del Distrito Metropolitano de Quito.</a:t>
                      </a:r>
                      <a:endParaRPr lang="es-ES" sz="1000" b="0" i="0" u="none" strike="noStrike" dirty="0">
                        <a:solidFill>
                          <a:srgbClr val="000000"/>
                        </a:solidFill>
                        <a:effectLst/>
                        <a:latin typeface="Calibri" panose="020F0502020204030204" pitchFamily="34" charset="0"/>
                      </a:endParaRPr>
                    </a:p>
                  </a:txBody>
                  <a:tcPr marL="6826" marR="6826" marT="6826" marB="0" anchor="ctr"/>
                </a:tc>
              </a:tr>
              <a:tr h="563793">
                <a:tc gridSpan="2">
                  <a:txBody>
                    <a:bodyPr/>
                    <a:lstStyle/>
                    <a:p>
                      <a:pPr algn="ctr" fontAlgn="ctr"/>
                      <a:r>
                        <a:rPr lang="es-ES" sz="1000" b="1" u="none" strike="noStrike" dirty="0">
                          <a:effectLst/>
                        </a:rPr>
                        <a:t>CAPÍTULO II</a:t>
                      </a:r>
                      <a:br>
                        <a:rPr lang="es-ES" sz="1000" b="1" u="none" strike="noStrike" dirty="0">
                          <a:effectLst/>
                        </a:rPr>
                      </a:br>
                      <a:r>
                        <a:rPr lang="es-ES" sz="1000" b="1" u="none" strike="noStrike" dirty="0">
                          <a:effectLst/>
                        </a:rPr>
                        <a:t>DE LA PLANIFICACIÓN DEL SOTERRAMIENTO</a:t>
                      </a:r>
                      <a:r>
                        <a:rPr lang="es-ES" sz="1000" u="none" strike="noStrike" dirty="0">
                          <a:effectLst/>
                        </a:rPr>
                        <a:t/>
                      </a:r>
                      <a:br>
                        <a:rPr lang="es-ES" sz="1000" u="none" strike="noStrike" dirty="0">
                          <a:effectLst/>
                        </a:rPr>
                      </a:br>
                      <a:endParaRPr lang="es-ES" sz="1000" b="1" i="0" u="none" strike="noStrike" dirty="0">
                        <a:solidFill>
                          <a:srgbClr val="000000"/>
                        </a:solidFill>
                        <a:effectLst/>
                        <a:latin typeface="Calibri" panose="020F0502020204030204" pitchFamily="34" charset="0"/>
                      </a:endParaRPr>
                    </a:p>
                  </a:txBody>
                  <a:tcPr marL="6826" marR="6826" marT="6826" marB="0" anchor="ctr"/>
                </a:tc>
                <a:tc hMerge="1">
                  <a:txBody>
                    <a:bodyPr/>
                    <a:lstStyle/>
                    <a:p>
                      <a:endParaRPr lang="es-EC"/>
                    </a:p>
                  </a:txBody>
                  <a:tcPr/>
                </a:tc>
              </a:tr>
              <a:tr h="1003112">
                <a:tc>
                  <a:txBody>
                    <a:bodyPr/>
                    <a:lstStyle/>
                    <a:p>
                      <a:pPr algn="l" fontAlgn="ctr"/>
                      <a:r>
                        <a:rPr lang="es-ES" sz="1000" u="none" strike="noStrike" dirty="0">
                          <a:effectLst/>
                        </a:rPr>
                        <a:t/>
                      </a:r>
                      <a:br>
                        <a:rPr lang="es-ES" sz="1000" u="none" strike="noStrike" dirty="0">
                          <a:effectLst/>
                        </a:rPr>
                      </a:br>
                      <a:r>
                        <a:rPr lang="es-ES" sz="1000" u="none" strike="noStrike" dirty="0">
                          <a:effectLst/>
                        </a:rPr>
                        <a:t>Art. […] 4. - De la propiedad de los sistemas de canalización soterrada en el DMQ.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En el caso de que la infraestructura física soterrada del régimen general de telecomunicaciones sea construida por empresas públicas responsables del servicio en el ámbito de sus competencias, será de propiedad de la misma.</a:t>
                      </a:r>
                      <a:br>
                        <a:rPr lang="es-ES" sz="1000" u="none" strike="noStrike" dirty="0">
                          <a:effectLst/>
                        </a:rPr>
                      </a:br>
                      <a:r>
                        <a:rPr lang="es-ES" sz="1000" u="none" strike="noStrike" dirty="0">
                          <a:effectLst/>
                        </a:rPr>
                        <a:t/>
                      </a:r>
                      <a:br>
                        <a:rPr lang="es-ES" sz="1000" u="none" strike="noStrike" dirty="0">
                          <a:effectLst/>
                        </a:rPr>
                      </a:br>
                      <a:endParaRPr lang="es-ES" sz="1000" b="0" i="0" u="none" strike="noStrike" dirty="0">
                        <a:solidFill>
                          <a:srgbClr val="000000"/>
                        </a:solidFill>
                        <a:effectLst/>
                        <a:latin typeface="Calibri" panose="020F0502020204030204" pitchFamily="34" charset="0"/>
                      </a:endParaRPr>
                    </a:p>
                  </a:txBody>
                  <a:tcPr marL="6826" marR="6826" marT="6826" marB="0" anchor="ctr"/>
                </a:tc>
                <a:tc>
                  <a:txBody>
                    <a:bodyPr/>
                    <a:lstStyle/>
                    <a:p>
                      <a:pPr algn="l" fontAlgn="ctr"/>
                      <a:r>
                        <a:rPr lang="es-ES" sz="1000" u="none" strike="noStrike" dirty="0">
                          <a:effectLst/>
                        </a:rPr>
                        <a:t>Art. […] 4. - De la propiedad de los sistemas de canalización soterrada en el DMQ.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En el caso de que la infraestructura física soterrada del régimen general de telecomunicaciones </a:t>
                      </a:r>
                      <a:r>
                        <a:rPr lang="es-ES" sz="1000" b="1" u="sng" strike="noStrike" dirty="0">
                          <a:solidFill>
                            <a:schemeClr val="tx1"/>
                          </a:solidFill>
                          <a:effectLst/>
                        </a:rPr>
                        <a:t>o energía eléctrica</a:t>
                      </a:r>
                      <a:r>
                        <a:rPr lang="es-ES" sz="1000" u="none" strike="noStrike" dirty="0">
                          <a:effectLst/>
                        </a:rPr>
                        <a:t> sea construida por empresas públicas responsables del servicio en el ámbito de sus competencias, será de propiedad de la misma.</a:t>
                      </a:r>
                      <a:endParaRPr lang="es-ES" sz="1000" b="0" i="0" u="none" strike="noStrike" dirty="0">
                        <a:solidFill>
                          <a:srgbClr val="000000"/>
                        </a:solidFill>
                        <a:effectLst/>
                        <a:latin typeface="Calibri" panose="020F0502020204030204" pitchFamily="34" charset="0"/>
                      </a:endParaRPr>
                    </a:p>
                  </a:txBody>
                  <a:tcPr marL="6826" marR="6826" marT="6826" marB="0" anchor="ctr"/>
                </a:tc>
              </a:tr>
              <a:tr h="768808">
                <a:tc>
                  <a:txBody>
                    <a:bodyPr/>
                    <a:lstStyle/>
                    <a:p>
                      <a:pPr algn="l" fontAlgn="ctr"/>
                      <a:r>
                        <a:rPr lang="es-ES" sz="1000" u="none" strike="noStrike" dirty="0">
                          <a:effectLst/>
                        </a:rPr>
                        <a:t>Art. […] 7.- De los contenidos del PMI</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b. Los polígonos de soterramiento prioritarios para el Municipio del Distrito Metropolitano de Quito</a:t>
                      </a:r>
                      <a:endParaRPr lang="es-ES" sz="1000" b="1" i="0" u="none" strike="noStrike" dirty="0">
                        <a:solidFill>
                          <a:srgbClr val="000000"/>
                        </a:solidFill>
                        <a:effectLst/>
                        <a:latin typeface="Calibri" panose="020F0502020204030204" pitchFamily="34" charset="0"/>
                      </a:endParaRPr>
                    </a:p>
                  </a:txBody>
                  <a:tcPr marL="6826" marR="6826" marT="6826" marB="0" anchor="ctr"/>
                </a:tc>
                <a:tc>
                  <a:txBody>
                    <a:bodyPr/>
                    <a:lstStyle/>
                    <a:p>
                      <a:pPr algn="l" fontAlgn="ctr"/>
                      <a:r>
                        <a:rPr lang="es-ES" sz="1000" u="none" strike="noStrike" dirty="0">
                          <a:effectLst/>
                        </a:rPr>
                        <a:t>Art. […] 7.- De los contenidos del PMI</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b. Los polígonos de soterramiento prioritarios para el Municipio del Distrito Metropolitano de Quito</a:t>
                      </a:r>
                      <a:r>
                        <a:rPr lang="es-ES" sz="1000" b="1" u="sng" strike="noStrike" dirty="0">
                          <a:solidFill>
                            <a:schemeClr val="tx1"/>
                          </a:solidFill>
                          <a:effectLst/>
                        </a:rPr>
                        <a:t>, en sectores con alta, media y baja densidad de redes, de modo que se ejecuten obras de canalización soterrada equitativamente en el territorio; </a:t>
                      </a:r>
                      <a:endParaRPr lang="es-ES" sz="1000" b="1" i="0" u="sng" strike="noStrike" dirty="0">
                        <a:solidFill>
                          <a:schemeClr val="tx1"/>
                        </a:solidFill>
                        <a:effectLst/>
                        <a:latin typeface="Calibri" panose="020F0502020204030204" pitchFamily="34" charset="0"/>
                      </a:endParaRPr>
                    </a:p>
                  </a:txBody>
                  <a:tcPr marL="6826" marR="6826" marT="6826" marB="0" anchor="ctr"/>
                </a:tc>
              </a:tr>
            </a:tbl>
          </a:graphicData>
        </a:graphic>
      </p:graphicFrame>
    </p:spTree>
    <p:extLst>
      <p:ext uri="{BB962C8B-B14F-4D97-AF65-F5344CB8AC3E}">
        <p14:creationId xmlns:p14="http://schemas.microsoft.com/office/powerpoint/2010/main" val="861741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xmlns="" id="{AB0402E4-A745-460B-945C-4161013C5D56}"/>
              </a:ext>
            </a:extLst>
          </p:cNvPr>
          <p:cNvSpPr/>
          <p:nvPr/>
        </p:nvSpPr>
        <p:spPr>
          <a:xfrm>
            <a:off x="35496" y="17504"/>
            <a:ext cx="9108504" cy="6376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b="1" dirty="0" smtClean="0">
              <a:solidFill>
                <a:schemeClr val="tx2"/>
              </a:solidFill>
              <a:ea typeface="Times New Roman" panose="02020603050405020304" pitchFamily="18" charset="0"/>
            </a:endParaRPr>
          </a:p>
          <a:p>
            <a:pPr algn="ctr"/>
            <a:r>
              <a:rPr lang="es-EC" sz="1400" b="1" dirty="0" smtClean="0">
                <a:solidFill>
                  <a:schemeClr val="tx2"/>
                </a:solidFill>
                <a:ea typeface="Times New Roman" panose="02020603050405020304" pitchFamily="18" charset="0"/>
              </a:rPr>
              <a:t>OBSERVACIONES A LA </a:t>
            </a:r>
            <a:r>
              <a:rPr lang="es-EC" sz="1400" b="1" dirty="0" smtClean="0">
                <a:solidFill>
                  <a:schemeClr val="tx2"/>
                </a:solidFill>
                <a:ea typeface="Times New Roman" panose="02020603050405020304" pitchFamily="18" charset="0"/>
              </a:rPr>
              <a:t>ORDENANZA METROPOLITANA DE </a:t>
            </a:r>
            <a:r>
              <a:rPr lang="es-ES" sz="1400" b="1" dirty="0">
                <a:solidFill>
                  <a:schemeClr val="tx2"/>
                </a:solidFill>
                <a:ea typeface="Times New Roman" panose="02020603050405020304" pitchFamily="18" charset="0"/>
              </a:rPr>
              <a:t>INFRAESTRUCTURA FÍSICA PARA LAS REDES DE ENERGÍA ELÉCTRICA Y DE TELECOMUNICACIONES INSTALADAS EN LOS BIENES DE DOMINIO PÚBLICO DE USO PÚBLICO</a:t>
            </a:r>
            <a:endParaRPr lang="es-EC" sz="1400" b="1" dirty="0">
              <a:solidFill>
                <a:schemeClr val="tx2"/>
              </a:solidFill>
              <a:ea typeface="Times New Roman" panose="02020603050405020304" pitchFamily="18" charset="0"/>
            </a:endParaRPr>
          </a:p>
          <a:p>
            <a:pPr algn="ctr"/>
            <a:endParaRPr lang="es-EC" b="1" dirty="0">
              <a:solidFill>
                <a:schemeClr val="tx2"/>
              </a:solidFill>
            </a:endParaRPr>
          </a:p>
        </p:txBody>
      </p:sp>
      <p:sp>
        <p:nvSpPr>
          <p:cNvPr id="16" name="Rectángulo 15">
            <a:extLst>
              <a:ext uri="{FF2B5EF4-FFF2-40B4-BE49-F238E27FC236}">
                <a16:creationId xmlns:a16="http://schemas.microsoft.com/office/drawing/2014/main" xmlns="" id="{E45788C1-AD64-4717-96CE-B06B362AB7B1}"/>
              </a:ext>
            </a:extLst>
          </p:cNvPr>
          <p:cNvSpPr/>
          <p:nvPr/>
        </p:nvSpPr>
        <p:spPr>
          <a:xfrm>
            <a:off x="27006" y="634311"/>
            <a:ext cx="9099246" cy="6223689"/>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sp>
        <p:nvSpPr>
          <p:cNvPr id="12" name="Rectángulo 11">
            <a:extLst>
              <a:ext uri="{FF2B5EF4-FFF2-40B4-BE49-F238E27FC236}">
                <a16:creationId xmlns:a16="http://schemas.microsoft.com/office/drawing/2014/main" xmlns="" id="{E45788C1-AD64-4717-96CE-B06B362AB7B1}"/>
              </a:ext>
            </a:extLst>
          </p:cNvPr>
          <p:cNvSpPr/>
          <p:nvPr/>
        </p:nvSpPr>
        <p:spPr>
          <a:xfrm>
            <a:off x="27006" y="0"/>
            <a:ext cx="9099246" cy="634311"/>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pic>
        <p:nvPicPr>
          <p:cNvPr id="21" name="Imagen 20"/>
          <p:cNvPicPr>
            <a:picLocks noChangeAspect="1"/>
          </p:cNvPicPr>
          <p:nvPr/>
        </p:nvPicPr>
        <p:blipFill>
          <a:blip r:embed="rId2"/>
          <a:stretch>
            <a:fillRect/>
          </a:stretch>
        </p:blipFill>
        <p:spPr>
          <a:xfrm>
            <a:off x="6210436" y="6465354"/>
            <a:ext cx="2898068" cy="348022"/>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2830841538"/>
              </p:ext>
            </p:extLst>
          </p:nvPr>
        </p:nvGraphicFramePr>
        <p:xfrm>
          <a:off x="251520" y="806193"/>
          <a:ext cx="8640960" cy="5503127"/>
        </p:xfrm>
        <a:graphic>
          <a:graphicData uri="http://schemas.openxmlformats.org/drawingml/2006/table">
            <a:tbl>
              <a:tblPr>
                <a:tableStyleId>{5C22544A-7EE6-4342-B048-85BDC9FD1C3A}</a:tableStyleId>
              </a:tblPr>
              <a:tblGrid>
                <a:gridCol w="4598748"/>
                <a:gridCol w="4042212"/>
              </a:tblGrid>
              <a:tr h="721182">
                <a:tc gridSpan="2">
                  <a:txBody>
                    <a:bodyPr/>
                    <a:lstStyle/>
                    <a:p>
                      <a:pPr algn="ctr" fontAlgn="ctr"/>
                      <a:r>
                        <a:rPr lang="es-ES" sz="1000" b="1" u="none" strike="noStrike" dirty="0">
                          <a:effectLst/>
                        </a:rPr>
                        <a:t>CAPÍTULO III</a:t>
                      </a:r>
                      <a:br>
                        <a:rPr lang="es-ES" sz="1000" b="1" u="none" strike="noStrike" dirty="0">
                          <a:effectLst/>
                        </a:rPr>
                      </a:br>
                      <a:r>
                        <a:rPr lang="es-ES" sz="1000" b="1" u="none" strike="noStrike" dirty="0">
                          <a:effectLst/>
                        </a:rPr>
                        <a:t>DE LA </a:t>
                      </a:r>
                      <a:r>
                        <a:rPr lang="es-ES" sz="1000" b="1" u="none" strike="noStrike" dirty="0" smtClean="0">
                          <a:effectLst/>
                        </a:rPr>
                        <a:t>GESTIÓN</a:t>
                      </a:r>
                      <a:r>
                        <a:rPr lang="es-ES" sz="1000" b="1" u="none" strike="noStrike" dirty="0">
                          <a:effectLst/>
                        </a:rPr>
                        <a:t/>
                      </a:r>
                      <a:br>
                        <a:rPr lang="es-ES" sz="1000" b="1" u="none" strike="noStrike" dirty="0">
                          <a:effectLst/>
                        </a:rPr>
                      </a:br>
                      <a:r>
                        <a:rPr lang="es-ES" sz="1000" b="1" u="none" strike="noStrike" dirty="0">
                          <a:effectLst/>
                        </a:rPr>
                        <a:t>SECCIÓN I</a:t>
                      </a:r>
                      <a:br>
                        <a:rPr lang="es-ES" sz="1000" b="1" u="none" strike="noStrike" dirty="0">
                          <a:effectLst/>
                        </a:rPr>
                      </a:br>
                      <a:r>
                        <a:rPr lang="es-ES" sz="1000" b="1" u="none" strike="noStrike" dirty="0">
                          <a:effectLst/>
                        </a:rPr>
                        <a:t>ADMINISTRACIÓN DEL SISTEMAS DE CANALIZACIÓN SOTERRADA PARA EL DESPLIEGUE DE REDES DE SERVICIO DE </a:t>
                      </a:r>
                      <a:r>
                        <a:rPr lang="es-ES" sz="1000" b="1" u="none" strike="noStrike" dirty="0" smtClean="0">
                          <a:effectLst/>
                        </a:rPr>
                        <a:t>TELECOMUNICACIONES</a:t>
                      </a:r>
                      <a:endParaRPr lang="es-ES" sz="1000" b="1" i="0" u="none" strike="noStrike" dirty="0">
                        <a:solidFill>
                          <a:srgbClr val="000000"/>
                        </a:solidFill>
                        <a:effectLst/>
                        <a:latin typeface="Calibri" panose="020F0502020204030204" pitchFamily="34" charset="0"/>
                      </a:endParaRPr>
                    </a:p>
                  </a:txBody>
                  <a:tcPr marL="6765" marR="6765" marT="6765" marB="0" anchor="ctr"/>
                </a:tc>
                <a:tc hMerge="1">
                  <a:txBody>
                    <a:bodyPr/>
                    <a:lstStyle/>
                    <a:p>
                      <a:endParaRPr lang="es-EC"/>
                    </a:p>
                  </a:txBody>
                  <a:tcPr/>
                </a:tc>
              </a:tr>
              <a:tr h="583814">
                <a:tc>
                  <a:txBody>
                    <a:bodyPr/>
                    <a:lstStyle/>
                    <a:p>
                      <a:pPr algn="l" fontAlgn="ctr"/>
                      <a:r>
                        <a:rPr lang="es-ES" sz="1000" u="none" strike="noStrike" dirty="0">
                          <a:effectLst/>
                        </a:rPr>
                        <a:t>Art. […] 10. - Del sistema metropolitano de canalización soterrada.- El sistema metropolitano de canalización soterrada despliegue de redes y servicios de telecomunicaciones está conformado por:</a:t>
                      </a:r>
                      <a:endParaRPr lang="es-ES" sz="1000" b="1" i="0" u="none" strike="noStrike" dirty="0">
                        <a:solidFill>
                          <a:srgbClr val="000000"/>
                        </a:solidFill>
                        <a:effectLst/>
                        <a:latin typeface="Calibri" panose="020F0502020204030204" pitchFamily="34" charset="0"/>
                      </a:endParaRPr>
                    </a:p>
                  </a:txBody>
                  <a:tcPr marL="6765" marR="6765" marT="6765" marB="0" anchor="ctr"/>
                </a:tc>
                <a:tc>
                  <a:txBody>
                    <a:bodyPr/>
                    <a:lstStyle/>
                    <a:p>
                      <a:pPr algn="l" fontAlgn="ctr"/>
                      <a:r>
                        <a:rPr lang="es-ES" sz="1000" u="none" strike="noStrike" dirty="0">
                          <a:effectLst/>
                        </a:rPr>
                        <a:t>Art. […] 10. - Del sistema metropolitano de canalización soterrada.- El sistema metropolitano de canalización soterrada </a:t>
                      </a:r>
                      <a:r>
                        <a:rPr lang="es-ES" sz="1000" b="1" u="sng" strike="noStrike" dirty="0">
                          <a:effectLst/>
                        </a:rPr>
                        <a:t>para el  </a:t>
                      </a:r>
                      <a:r>
                        <a:rPr lang="es-ES" sz="1000" u="none" strike="noStrike" dirty="0">
                          <a:effectLst/>
                        </a:rPr>
                        <a:t>despliegue de redes y servicios de telecomunicaciones está conformado por:</a:t>
                      </a:r>
                      <a:endParaRPr lang="es-ES" sz="1000" b="0" i="0" u="none" strike="noStrike" dirty="0">
                        <a:solidFill>
                          <a:srgbClr val="000000"/>
                        </a:solidFill>
                        <a:effectLst/>
                        <a:latin typeface="Calibri" panose="020F0502020204030204" pitchFamily="34" charset="0"/>
                      </a:endParaRPr>
                    </a:p>
                  </a:txBody>
                  <a:tcPr marL="6765" marR="6765" marT="6765" marB="0" anchor="ctr"/>
                </a:tc>
              </a:tr>
              <a:tr h="1089931">
                <a:tc>
                  <a:txBody>
                    <a:bodyPr/>
                    <a:lstStyle/>
                    <a:p>
                      <a:pPr algn="l" fontAlgn="ctr"/>
                      <a:r>
                        <a:rPr lang="es-ES" sz="1000" u="none" strike="noStrike" dirty="0">
                          <a:effectLst/>
                        </a:rPr>
                        <a:t>Art. […] 11.- Administración del sistema de canalización soterrada para el despliegue de las redes de servicio de telecomunicaciones.-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según lo establecido en la normativa nacional vigente; así como ejecutará las obras necesarias y complementarías para la consecución del PMI, de sus polígonos de soterramiento y el mejoramiento del espacio público.</a:t>
                      </a:r>
                      <a:br>
                        <a:rPr lang="es-ES" sz="1000" u="none" strike="noStrike" dirty="0">
                          <a:effectLst/>
                        </a:rPr>
                      </a:br>
                      <a:endParaRPr lang="es-ES" sz="1000" b="1" i="0" u="none" strike="noStrike" dirty="0">
                        <a:solidFill>
                          <a:srgbClr val="000000"/>
                        </a:solidFill>
                        <a:effectLst/>
                        <a:latin typeface="Calibri" panose="020F0502020204030204" pitchFamily="34" charset="0"/>
                      </a:endParaRPr>
                    </a:p>
                  </a:txBody>
                  <a:tcPr marL="6765" marR="6765" marT="6765" marB="0" anchor="ctr"/>
                </a:tc>
                <a:tc>
                  <a:txBody>
                    <a:bodyPr/>
                    <a:lstStyle/>
                    <a:p>
                      <a:pPr algn="l" fontAlgn="ctr"/>
                      <a:r>
                        <a:rPr lang="es-ES" sz="1000" u="none" strike="noStrike" dirty="0">
                          <a:effectLst/>
                        </a:rPr>
                        <a:t>Art. […] 11.- Administración del sistema de canalización soterrada para el despliegue de las redes de servicio de telecomunicaciones.-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según lo establecido en la normativa nacional vigente; así como ejecutará las obras necesarias y complementarías para la consecución del PMI, de sus polígonos de soterramiento y el mejoramiento del espacio público </a:t>
                      </a:r>
                      <a:r>
                        <a:rPr lang="es-ES" sz="1000" b="1" u="sng" strike="noStrike" dirty="0">
                          <a:effectLst/>
                        </a:rPr>
                        <a:t>en superficie de estos polígonos </a:t>
                      </a:r>
                      <a:endParaRPr lang="es-ES" sz="1000" b="1" i="0" u="sng" strike="noStrike" dirty="0">
                        <a:solidFill>
                          <a:srgbClr val="000000"/>
                        </a:solidFill>
                        <a:effectLst/>
                        <a:latin typeface="Calibri" panose="020F0502020204030204" pitchFamily="34" charset="0"/>
                      </a:endParaRPr>
                    </a:p>
                  </a:txBody>
                  <a:tcPr marL="6765" marR="6765" marT="6765" marB="0" anchor="ctr"/>
                </a:tc>
              </a:tr>
              <a:tr h="1708823">
                <a:tc>
                  <a:txBody>
                    <a:bodyPr/>
                    <a:lstStyle/>
                    <a:p>
                      <a:pPr algn="l" fontAlgn="ctr"/>
                      <a:r>
                        <a:rPr lang="es-ES" sz="1000" u="none" strike="noStrike" dirty="0">
                          <a:effectLst/>
                        </a:rPr>
                        <a:t>Art. […] 12. - De la restitución de costos por la construcción exclusiva de infraestructura soterrada .– </a:t>
                      </a:r>
                      <a:br>
                        <a:rPr lang="es-ES" sz="1000" u="none" strike="noStrike" dirty="0">
                          <a:effectLst/>
                        </a:rPr>
                      </a:br>
                      <a:r>
                        <a:rPr lang="es-ES" sz="1000" u="none" strike="noStrike" dirty="0">
                          <a:effectLst/>
                        </a:rPr>
                        <a:t>Cuando se realice la construcción exclusiva de infraestructura soterrada por parte del Gobierno Autónomo Descentralizado del Distrito Metropolitano de Quito, directamente o a través de sus empresas públicas, y el beneficiario de la misma sea una empresa pública prestadora de servicios públicos no perteneciente al municipio, el órgano o entidad municipal que ejecutó la obra deberá exigir la restitución del costo de la misma.</a:t>
                      </a:r>
                      <a:br>
                        <a:rPr lang="es-ES" sz="1000" u="none" strike="noStrike" dirty="0">
                          <a:effectLst/>
                        </a:rPr>
                      </a:br>
                      <a:endParaRPr lang="es-ES" sz="1000" b="1" i="0" u="none" strike="noStrike" dirty="0">
                        <a:solidFill>
                          <a:srgbClr val="000000"/>
                        </a:solidFill>
                        <a:effectLst/>
                        <a:latin typeface="Calibri" panose="020F0502020204030204" pitchFamily="34" charset="0"/>
                      </a:endParaRPr>
                    </a:p>
                  </a:txBody>
                  <a:tcPr marL="6765" marR="6765" marT="6765" marB="0" anchor="ctr"/>
                </a:tc>
                <a:tc>
                  <a:txBody>
                    <a:bodyPr/>
                    <a:lstStyle/>
                    <a:p>
                      <a:pPr algn="l" fontAlgn="ctr"/>
                      <a:r>
                        <a:rPr lang="es-ES" sz="1000" u="none" strike="noStrike" dirty="0">
                          <a:effectLst/>
                        </a:rPr>
                        <a:t>Art. […] 12. - De la restitución de costos por la construcción exclusiva de infraestructura soterrada .– </a:t>
                      </a:r>
                      <a:br>
                        <a:rPr lang="es-ES" sz="1000" u="none" strike="noStrike" dirty="0">
                          <a:effectLst/>
                        </a:rPr>
                      </a:br>
                      <a:r>
                        <a:rPr lang="es-ES" sz="1000" u="none" strike="noStrike" dirty="0">
                          <a:effectLst/>
                        </a:rPr>
                        <a:t>Cuando se realice la construcción exclusiva de infraestructura soterrada por parte del Gobierno Autónomo Descentralizado del Distrito Metropolitano de Quito, directamente o a través de sus empresas públicas, y el beneficiario de la misma sea una empresa pública prestadora de servicios públicos no perteneciente al municipio, el órgano o entidad municipal que ejecutó la obra deberá exigir la restitución del costo de la misma.</a:t>
                      </a:r>
                      <a:br>
                        <a:rPr lang="es-ES" sz="1000" u="none" strike="noStrike" dirty="0">
                          <a:effectLst/>
                        </a:rPr>
                      </a:br>
                      <a:r>
                        <a:rPr lang="es-ES" sz="1000" b="1" u="sng" strike="noStrike" dirty="0">
                          <a:effectLst/>
                        </a:rPr>
                        <a:t>Se podrá cobrar una contribución especial por mejoras cuando se regenere integralmente el espacio público en superficie, sin contar el monto de la obra civil de la canalización subterránea</a:t>
                      </a:r>
                      <a:endParaRPr lang="es-ES" sz="1000" b="1" i="0" u="sng" strike="noStrike" dirty="0">
                        <a:solidFill>
                          <a:srgbClr val="000000"/>
                        </a:solidFill>
                        <a:effectLst/>
                        <a:latin typeface="Calibri" panose="020F0502020204030204" pitchFamily="34" charset="0"/>
                      </a:endParaRPr>
                    </a:p>
                  </a:txBody>
                  <a:tcPr marL="6765" marR="6765" marT="6765" marB="0" anchor="ctr"/>
                </a:tc>
              </a:tr>
              <a:tr h="1399377">
                <a:tc>
                  <a:txBody>
                    <a:bodyPr/>
                    <a:lstStyle/>
                    <a:p>
                      <a:pPr algn="just" fontAlgn="ctr"/>
                      <a:r>
                        <a:rPr lang="es-ES" sz="1000" u="none" strike="noStrike">
                          <a:effectLst/>
                        </a:rPr>
                        <a:t>Art. […] 13. - Del presupuesto para sistemas de canalización soterrada. - El presupuesto asignado en un ejercicio económico por la empresa pública metropolitana encargada de la movilidad y obras públicas, para la construcción, operación y mantenimiento de sistemas de canalización soterrada, no podrá ser inferior a la totalidad de las contraprestaciones recaudadas por concepto de los contratos de provisión de infraestructura física de soterramiento.</a:t>
                      </a:r>
                      <a:endParaRPr lang="es-ES" sz="1000" b="0" i="0" u="none" strike="noStrike">
                        <a:solidFill>
                          <a:srgbClr val="000000"/>
                        </a:solidFill>
                        <a:effectLst/>
                        <a:latin typeface="Calibri" panose="020F0502020204030204" pitchFamily="34" charset="0"/>
                      </a:endParaRPr>
                    </a:p>
                  </a:txBody>
                  <a:tcPr marL="6765" marR="6765" marT="6765" marB="0" anchor="ctr"/>
                </a:tc>
                <a:tc>
                  <a:txBody>
                    <a:bodyPr/>
                    <a:lstStyle/>
                    <a:p>
                      <a:pPr algn="just" fontAlgn="b"/>
                      <a:r>
                        <a:rPr lang="es-ES" sz="1000" u="none" strike="noStrike" dirty="0">
                          <a:effectLst/>
                        </a:rPr>
                        <a:t>Art. […] 13. - Del presupuesto para sistemas de canalización soterrada. - El presupuesto asignado en un ejercicio económico por la empresa pública metropolitana encargada de la movilidad y obras públicas, para </a:t>
                      </a:r>
                      <a:r>
                        <a:rPr lang="es-ES" sz="1000" b="1" u="sng" strike="noStrike" dirty="0">
                          <a:effectLst/>
                        </a:rPr>
                        <a:t>el diseño</a:t>
                      </a:r>
                      <a:r>
                        <a:rPr lang="es-ES" sz="1000" u="none" strike="noStrike" dirty="0">
                          <a:effectLst/>
                        </a:rPr>
                        <a:t>,  la construcción, operación y mantenimiento, </a:t>
                      </a:r>
                      <a:r>
                        <a:rPr lang="es-ES" sz="1000" b="1" u="sng" strike="noStrike" dirty="0">
                          <a:effectLst/>
                        </a:rPr>
                        <a:t>financiamiento y fiscalización  </a:t>
                      </a:r>
                      <a:r>
                        <a:rPr lang="es-ES" sz="1000" u="none" strike="noStrike" dirty="0">
                          <a:effectLst/>
                        </a:rPr>
                        <a:t>de sistemas de canalización soterrada, no podrá ser inferior a la totalidad de las contraprestaciones recaudadas por concepto de los contratos de provisión de infraestructura física de soterramiento, </a:t>
                      </a:r>
                      <a:r>
                        <a:rPr lang="es-ES" sz="1000" b="1" u="sng" strike="noStrike" dirty="0">
                          <a:effectLst/>
                        </a:rPr>
                        <a:t>y de la recaudación por la contribución especial por mejoras para el soterramiento integral del espacio público en los polígonos de soterramiento.</a:t>
                      </a:r>
                      <a:endParaRPr lang="es-ES" sz="1000" b="1" i="0" u="sng" strike="noStrike" dirty="0">
                        <a:solidFill>
                          <a:srgbClr val="000000"/>
                        </a:solidFill>
                        <a:effectLst/>
                        <a:latin typeface="Calibri" panose="020F0502020204030204" pitchFamily="34" charset="0"/>
                      </a:endParaRPr>
                    </a:p>
                  </a:txBody>
                  <a:tcPr marL="6765" marR="6765" marT="6765" marB="0" anchor="b"/>
                </a:tc>
              </a:tr>
            </a:tbl>
          </a:graphicData>
        </a:graphic>
      </p:graphicFrame>
    </p:spTree>
    <p:extLst>
      <p:ext uri="{BB962C8B-B14F-4D97-AF65-F5344CB8AC3E}">
        <p14:creationId xmlns:p14="http://schemas.microsoft.com/office/powerpoint/2010/main" val="3004900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xmlns="" id="{AB0402E4-A745-460B-945C-4161013C5D56}"/>
              </a:ext>
            </a:extLst>
          </p:cNvPr>
          <p:cNvSpPr/>
          <p:nvPr/>
        </p:nvSpPr>
        <p:spPr>
          <a:xfrm>
            <a:off x="35496" y="17504"/>
            <a:ext cx="9108504" cy="6376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b="1" dirty="0" smtClean="0">
              <a:solidFill>
                <a:schemeClr val="tx2"/>
              </a:solidFill>
              <a:ea typeface="Times New Roman" panose="02020603050405020304" pitchFamily="18" charset="0"/>
            </a:endParaRPr>
          </a:p>
          <a:p>
            <a:pPr algn="ctr"/>
            <a:r>
              <a:rPr lang="es-EC" sz="1400" b="1" dirty="0" smtClean="0">
                <a:solidFill>
                  <a:schemeClr val="tx2"/>
                </a:solidFill>
                <a:ea typeface="Times New Roman" panose="02020603050405020304" pitchFamily="18" charset="0"/>
              </a:rPr>
              <a:t>OBSERVACIONES A LA </a:t>
            </a:r>
            <a:r>
              <a:rPr lang="es-EC" sz="1400" b="1" dirty="0" smtClean="0">
                <a:solidFill>
                  <a:schemeClr val="tx2"/>
                </a:solidFill>
                <a:ea typeface="Times New Roman" panose="02020603050405020304" pitchFamily="18" charset="0"/>
              </a:rPr>
              <a:t>ORDENANZA METROPOLITANA DE </a:t>
            </a:r>
            <a:r>
              <a:rPr lang="es-ES" sz="1400" b="1" dirty="0">
                <a:solidFill>
                  <a:schemeClr val="tx2"/>
                </a:solidFill>
                <a:ea typeface="Times New Roman" panose="02020603050405020304" pitchFamily="18" charset="0"/>
              </a:rPr>
              <a:t>INFRAESTRUCTURA FÍSICA PARA LAS REDES DE ENERGÍA ELÉCTRICA Y DE TELECOMUNICACIONES INSTALADAS EN LOS BIENES DE DOMINIO PÚBLICO DE USO PÚBLICO</a:t>
            </a:r>
            <a:endParaRPr lang="es-EC" sz="1400" b="1" dirty="0">
              <a:solidFill>
                <a:schemeClr val="tx2"/>
              </a:solidFill>
              <a:ea typeface="Times New Roman" panose="02020603050405020304" pitchFamily="18" charset="0"/>
            </a:endParaRPr>
          </a:p>
          <a:p>
            <a:pPr algn="ctr"/>
            <a:endParaRPr lang="es-EC" b="1" dirty="0">
              <a:solidFill>
                <a:schemeClr val="tx2"/>
              </a:solidFill>
            </a:endParaRPr>
          </a:p>
        </p:txBody>
      </p:sp>
      <p:sp>
        <p:nvSpPr>
          <p:cNvPr id="16" name="Rectángulo 15">
            <a:extLst>
              <a:ext uri="{FF2B5EF4-FFF2-40B4-BE49-F238E27FC236}">
                <a16:creationId xmlns:a16="http://schemas.microsoft.com/office/drawing/2014/main" xmlns="" id="{E45788C1-AD64-4717-96CE-B06B362AB7B1}"/>
              </a:ext>
            </a:extLst>
          </p:cNvPr>
          <p:cNvSpPr/>
          <p:nvPr/>
        </p:nvSpPr>
        <p:spPr>
          <a:xfrm>
            <a:off x="27006" y="634311"/>
            <a:ext cx="9099246" cy="6223689"/>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sp>
        <p:nvSpPr>
          <p:cNvPr id="12" name="Rectángulo 11">
            <a:extLst>
              <a:ext uri="{FF2B5EF4-FFF2-40B4-BE49-F238E27FC236}">
                <a16:creationId xmlns:a16="http://schemas.microsoft.com/office/drawing/2014/main" xmlns="" id="{E45788C1-AD64-4717-96CE-B06B362AB7B1}"/>
              </a:ext>
            </a:extLst>
          </p:cNvPr>
          <p:cNvSpPr/>
          <p:nvPr/>
        </p:nvSpPr>
        <p:spPr>
          <a:xfrm>
            <a:off x="27006" y="0"/>
            <a:ext cx="9099246" cy="634311"/>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pic>
        <p:nvPicPr>
          <p:cNvPr id="21" name="Imagen 20"/>
          <p:cNvPicPr>
            <a:picLocks noChangeAspect="1"/>
          </p:cNvPicPr>
          <p:nvPr/>
        </p:nvPicPr>
        <p:blipFill>
          <a:blip r:embed="rId2"/>
          <a:stretch>
            <a:fillRect/>
          </a:stretch>
        </p:blipFill>
        <p:spPr>
          <a:xfrm>
            <a:off x="6210436" y="6465354"/>
            <a:ext cx="2898068" cy="348022"/>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4192528439"/>
              </p:ext>
            </p:extLst>
          </p:nvPr>
        </p:nvGraphicFramePr>
        <p:xfrm>
          <a:off x="179512" y="764704"/>
          <a:ext cx="8784976" cy="5603581"/>
        </p:xfrm>
        <a:graphic>
          <a:graphicData uri="http://schemas.openxmlformats.org/drawingml/2006/table">
            <a:tbl>
              <a:tblPr>
                <a:tableStyleId>{5C22544A-7EE6-4342-B048-85BDC9FD1C3A}</a:tableStyleId>
              </a:tblPr>
              <a:tblGrid>
                <a:gridCol w="4605177"/>
                <a:gridCol w="4179799"/>
              </a:tblGrid>
              <a:tr h="385304">
                <a:tc gridSpan="2">
                  <a:txBody>
                    <a:bodyPr/>
                    <a:lstStyle/>
                    <a:p>
                      <a:pPr algn="ctr" fontAlgn="ctr"/>
                      <a:r>
                        <a:rPr lang="es-ES" sz="1000" b="1" u="none" strike="noStrike" dirty="0">
                          <a:effectLst/>
                        </a:rPr>
                        <a:t>SECCIÓN II</a:t>
                      </a:r>
                      <a:br>
                        <a:rPr lang="es-ES" sz="1000" b="1" u="none" strike="noStrike" dirty="0">
                          <a:effectLst/>
                        </a:rPr>
                      </a:br>
                      <a:r>
                        <a:rPr lang="es-ES" sz="1000" b="1" u="none" strike="noStrike" dirty="0">
                          <a:effectLst/>
                        </a:rPr>
                        <a:t>DEL USO DEL SISTEMA METROPOLITANO DE CANALIZACIÓN </a:t>
                      </a:r>
                      <a:r>
                        <a:rPr lang="es-ES" sz="1000" b="1" u="none" strike="noStrike" dirty="0" smtClean="0">
                          <a:effectLst/>
                        </a:rPr>
                        <a:t>SOTERRADA</a:t>
                      </a:r>
                      <a:endParaRPr lang="es-ES" sz="1000" b="0" i="0" u="none" strike="noStrike" dirty="0">
                        <a:solidFill>
                          <a:srgbClr val="000000"/>
                        </a:solidFill>
                        <a:effectLst/>
                        <a:latin typeface="Calibri" panose="020F0502020204030204" pitchFamily="34" charset="0"/>
                      </a:endParaRPr>
                    </a:p>
                  </a:txBody>
                  <a:tcPr marL="5427" marR="5427" marT="5427" marB="0" anchor="ctr"/>
                </a:tc>
                <a:tc hMerge="1">
                  <a:txBody>
                    <a:bodyPr/>
                    <a:lstStyle/>
                    <a:p>
                      <a:endParaRPr lang="es-EC"/>
                    </a:p>
                  </a:txBody>
                  <a:tcPr/>
                </a:tc>
              </a:tr>
              <a:tr h="618657">
                <a:tc>
                  <a:txBody>
                    <a:bodyPr/>
                    <a:lstStyle/>
                    <a:p>
                      <a:pPr algn="l" fontAlgn="b"/>
                      <a:r>
                        <a:rPr lang="es-ES" sz="1000" u="none" strike="noStrike" dirty="0">
                          <a:effectLst/>
                        </a:rPr>
                        <a:t>Art. […] 14.- Del uso del sistema metropolitano de canalización soterrada.-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La fórmula de cálculo para determinar el valor de la contraprestación será determinada mediante resolución del Concejo del Distrito Metropolitano de Quito, con base al informe presentado por el órgano responsable del territorio, hábitat y vivienda, en función del principio de máxima rentabilidad financiera. </a:t>
                      </a:r>
                      <a:endParaRPr lang="es-ES" sz="1000" b="1" i="0" u="none" strike="noStrike" dirty="0">
                        <a:solidFill>
                          <a:srgbClr val="000000"/>
                        </a:solidFill>
                        <a:effectLst/>
                        <a:latin typeface="Calibri" panose="020F0502020204030204" pitchFamily="34" charset="0"/>
                      </a:endParaRPr>
                    </a:p>
                  </a:txBody>
                  <a:tcPr marL="5427" marR="5427" marT="5427" marB="0" anchor="b"/>
                </a:tc>
                <a:tc>
                  <a:txBody>
                    <a:bodyPr/>
                    <a:lstStyle/>
                    <a:p>
                      <a:pPr algn="l" fontAlgn="b"/>
                      <a:r>
                        <a:rPr lang="es-ES" sz="1000" u="none" strike="noStrike" dirty="0">
                          <a:effectLst/>
                        </a:rPr>
                        <a:t>Art. […] 14.- Del uso del sistema metropolitano de canalización soterrada.-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La fórmula de cálculo para determinar </a:t>
                      </a:r>
                      <a:r>
                        <a:rPr lang="es-ES" sz="1000" b="1" u="sng" strike="noStrike" dirty="0">
                          <a:effectLst/>
                        </a:rPr>
                        <a:t>los rangos de valor de la contraprestación serán determinados por el Administrador del sistema metropolitanos de canalización soterrada</a:t>
                      </a:r>
                      <a:r>
                        <a:rPr lang="es-ES" sz="1000" u="none" strike="noStrike" dirty="0">
                          <a:effectLst/>
                        </a:rPr>
                        <a:t>, con base al informe presentado por el órgano responsable del territorio, hábitat y vivienda, en función del principio de máxima rentabilidad financiera. </a:t>
                      </a:r>
                      <a:endParaRPr lang="es-ES" sz="1000" b="1" i="0" u="none" strike="noStrike" dirty="0">
                        <a:solidFill>
                          <a:srgbClr val="000000"/>
                        </a:solidFill>
                        <a:effectLst/>
                        <a:latin typeface="Calibri" panose="020F0502020204030204" pitchFamily="34" charset="0"/>
                      </a:endParaRPr>
                    </a:p>
                  </a:txBody>
                  <a:tcPr marL="5427" marR="5427" marT="5427" marB="0" anchor="b"/>
                </a:tc>
              </a:tr>
              <a:tr h="640364">
                <a:tc>
                  <a:txBody>
                    <a:bodyPr/>
                    <a:lstStyle/>
                    <a:p>
                      <a:pPr algn="l" fontAlgn="ctr"/>
                      <a:r>
                        <a:rPr lang="es-ES" sz="1000" u="none" strike="noStrike" dirty="0">
                          <a:effectLst/>
                        </a:rPr>
                        <a:t>Art. […] 15.- Del contrato de provisión de infraestructura física de soterramiento. -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Estos contratos podrán renovarse anualmente a petición de parte, salvo que una de las partes señale lo contrario con sesenta (60) días, previo a la fecha de vencimiento.</a:t>
                      </a:r>
                      <a:br>
                        <a:rPr lang="es-ES" sz="1000" u="none" strike="noStrike" dirty="0">
                          <a:effectLst/>
                        </a:rPr>
                      </a:br>
                      <a:r>
                        <a:rPr lang="es-ES" sz="1000" u="none" strike="noStrike" dirty="0">
                          <a:effectLst/>
                        </a:rPr>
                        <a:t/>
                      </a:r>
                      <a:br>
                        <a:rPr lang="es-ES" sz="1000" u="none" strike="noStrike" dirty="0">
                          <a:effectLst/>
                        </a:rPr>
                      </a:br>
                      <a:endParaRPr lang="es-ES" sz="1000" b="1" i="0" u="none" strike="noStrike" dirty="0">
                        <a:solidFill>
                          <a:srgbClr val="000000"/>
                        </a:solidFill>
                        <a:effectLst/>
                        <a:latin typeface="Calibri" panose="020F0502020204030204" pitchFamily="34" charset="0"/>
                      </a:endParaRPr>
                    </a:p>
                  </a:txBody>
                  <a:tcPr marL="5427" marR="5427" marT="5427" marB="0" anchor="ctr"/>
                </a:tc>
                <a:tc>
                  <a:txBody>
                    <a:bodyPr/>
                    <a:lstStyle/>
                    <a:p>
                      <a:pPr algn="l" fontAlgn="ctr"/>
                      <a:r>
                        <a:rPr lang="es-ES" sz="1000" u="none" strike="noStrike" dirty="0">
                          <a:effectLst/>
                        </a:rPr>
                        <a:t>Art. […] 15.- Del contrato de provisión de infraestructura física de soterramiento. </a:t>
                      </a:r>
                      <a:br>
                        <a:rPr lang="es-ES" sz="1000" u="none" strike="noStrike" dirty="0">
                          <a:effectLst/>
                        </a:rPr>
                      </a:br>
                      <a:r>
                        <a:rPr lang="es-ES" sz="1000" u="none" strike="noStrike" dirty="0">
                          <a:effectLst/>
                        </a:rPr>
                        <a:t>(…)</a:t>
                      </a:r>
                      <a:br>
                        <a:rPr lang="es-ES" sz="1000" u="none" strike="noStrike" dirty="0">
                          <a:effectLst/>
                        </a:rPr>
                      </a:br>
                      <a:r>
                        <a:rPr lang="es-ES" sz="1000" b="1" u="sng" strike="noStrike" dirty="0">
                          <a:effectLst/>
                        </a:rPr>
                        <a:t>La duración de estos contratos será de mínimo de un año, y un máximo de cinco años</a:t>
                      </a:r>
                      <a:r>
                        <a:rPr lang="es-ES" sz="1000" u="none" strike="noStrike" dirty="0">
                          <a:effectLst/>
                        </a:rPr>
                        <a:t>. Podrán renovarse anualmente a petición de parte, </a:t>
                      </a:r>
                      <a:r>
                        <a:rPr lang="es-ES" sz="1000" b="1" u="sng" strike="noStrike" dirty="0">
                          <a:effectLst/>
                        </a:rPr>
                        <a:t>por el mismo plazo del contrato original</a:t>
                      </a:r>
                      <a:r>
                        <a:rPr lang="es-ES" sz="1000" u="none" strike="noStrike" dirty="0">
                          <a:effectLst/>
                        </a:rPr>
                        <a:t>,  salvo que una de las partes señale lo contrario con sesenta (60) días, previo a la fecha de vencimiento.</a:t>
                      </a:r>
                      <a:endParaRPr lang="es-ES" sz="1000" b="0" i="0" u="none" strike="noStrike" dirty="0">
                        <a:solidFill>
                          <a:srgbClr val="000000"/>
                        </a:solidFill>
                        <a:effectLst/>
                        <a:latin typeface="Calibri" panose="020F0502020204030204" pitchFamily="34" charset="0"/>
                      </a:endParaRPr>
                    </a:p>
                  </a:txBody>
                  <a:tcPr marL="5427" marR="5427" marT="5427" marB="0" anchor="ctr"/>
                </a:tc>
              </a:tr>
              <a:tr h="575242">
                <a:tc>
                  <a:txBody>
                    <a:bodyPr/>
                    <a:lstStyle/>
                    <a:p>
                      <a:pPr algn="l" fontAlgn="ctr"/>
                      <a:r>
                        <a:rPr lang="es-ES" sz="1000" u="none" strike="noStrike" dirty="0">
                          <a:effectLst/>
                        </a:rPr>
                        <a:t>Art. [...] 16.- Registro de contratos. - Los contratos de provisión de infraestructura física de soterramiento, para el uso del sistema metropolitano de canalización soterrada, sus modificaciones, adendas y actualizaciones deberán registrarse en una plataforma digital administrada por la empresa pública metropolitana encargada de la movilidad y obras públicas.</a:t>
                      </a:r>
                      <a:endParaRPr lang="es-ES" sz="1000" b="0" i="0" u="none" strike="noStrike" dirty="0">
                        <a:solidFill>
                          <a:srgbClr val="000000"/>
                        </a:solidFill>
                        <a:effectLst/>
                        <a:latin typeface="Calibri" panose="020F0502020204030204" pitchFamily="34" charset="0"/>
                      </a:endParaRPr>
                    </a:p>
                  </a:txBody>
                  <a:tcPr marL="5427" marR="5427" marT="5427" marB="0" anchor="ctr"/>
                </a:tc>
                <a:tc>
                  <a:txBody>
                    <a:bodyPr/>
                    <a:lstStyle/>
                    <a:p>
                      <a:pPr algn="l" fontAlgn="ctr"/>
                      <a:r>
                        <a:rPr lang="es-ES" sz="1000" u="none" strike="noStrike" dirty="0">
                          <a:effectLst/>
                        </a:rPr>
                        <a:t>Art. [...] 16.- Registro de contratos. - Los contratos de provisión de infraestructura física de soterramiento, para el uso del sistema metropolitano de canalización soterrada, sus modificaciones, adendas y actualizaciones deberán registrarse en una plataforma digital administrada por la empresa pública metropolitana encargada de la movilidad y obras públicas, </a:t>
                      </a:r>
                      <a:r>
                        <a:rPr lang="es-ES" sz="1000" b="1" u="sng" strike="noStrike" dirty="0">
                          <a:effectLst/>
                        </a:rPr>
                        <a:t>e integrada a la plataforma del organismo de planificación del territorio, hábitat y vivienda. </a:t>
                      </a:r>
                      <a:endParaRPr lang="es-ES" sz="1000" b="1" i="0" u="sng" strike="noStrike" dirty="0">
                        <a:solidFill>
                          <a:srgbClr val="000000"/>
                        </a:solidFill>
                        <a:effectLst/>
                        <a:latin typeface="Calibri" panose="020F0502020204030204" pitchFamily="34" charset="0"/>
                      </a:endParaRPr>
                    </a:p>
                  </a:txBody>
                  <a:tcPr marL="5427" marR="5427" marT="5427" marB="0" anchor="ctr"/>
                </a:tc>
              </a:tr>
              <a:tr h="439572">
                <a:tc gridSpan="2">
                  <a:txBody>
                    <a:bodyPr/>
                    <a:lstStyle/>
                    <a:p>
                      <a:pPr algn="ctr" fontAlgn="ctr"/>
                      <a:r>
                        <a:rPr lang="es-ES" sz="1000" b="1" u="none" strike="noStrike" dirty="0">
                          <a:effectLst/>
                        </a:rPr>
                        <a:t>SECCIÓN III</a:t>
                      </a:r>
                      <a:br>
                        <a:rPr lang="es-ES" sz="1000" b="1" u="none" strike="noStrike" dirty="0">
                          <a:effectLst/>
                        </a:rPr>
                      </a:br>
                      <a:r>
                        <a:rPr lang="es-ES" sz="1000" b="1" u="none" strike="noStrike" dirty="0">
                          <a:effectLst/>
                        </a:rPr>
                        <a:t>DE LA CONSTRUCCIÓN DE OBRAS DE CANALIZACIÓN SOTERRADA PARA EL SERVICIO DE </a:t>
                      </a:r>
                      <a:r>
                        <a:rPr lang="es-ES" sz="1000" b="1" u="none" strike="noStrike" dirty="0" smtClean="0">
                          <a:effectLst/>
                        </a:rPr>
                        <a:t>TELECOMUNICACIONES</a:t>
                      </a:r>
                      <a:endParaRPr lang="es-ES" sz="1000" b="1" i="0" u="none" strike="noStrike" dirty="0">
                        <a:solidFill>
                          <a:srgbClr val="000000"/>
                        </a:solidFill>
                        <a:effectLst/>
                        <a:latin typeface="Calibri" panose="020F0502020204030204" pitchFamily="34" charset="0"/>
                      </a:endParaRPr>
                    </a:p>
                  </a:txBody>
                  <a:tcPr marL="5427" marR="5427" marT="5427" marB="0" anchor="ctr"/>
                </a:tc>
                <a:tc hMerge="1">
                  <a:txBody>
                    <a:bodyPr/>
                    <a:lstStyle/>
                    <a:p>
                      <a:endParaRPr lang="es-EC"/>
                    </a:p>
                  </a:txBody>
                  <a:tcPr/>
                </a:tc>
              </a:tr>
              <a:tr h="1866824">
                <a:tc>
                  <a:txBody>
                    <a:bodyPr/>
                    <a:lstStyle/>
                    <a:p>
                      <a:pPr algn="l" fontAlgn="ctr"/>
                      <a:r>
                        <a:rPr lang="es-ES" sz="1000" u="none" strike="noStrike" dirty="0">
                          <a:effectLst/>
                        </a:rPr>
                        <a:t>Art. […] 19.- Del acuerdo de intervención. </a:t>
                      </a:r>
                      <a:r>
                        <a:rPr lang="es-ES" sz="1000" u="none" strike="noStrike" dirty="0" smtClean="0">
                          <a:effectLst/>
                        </a:rPr>
                        <a:t/>
                      </a:r>
                      <a:br>
                        <a:rPr lang="es-ES" sz="1000" u="none" strike="noStrike" dirty="0" smtClean="0">
                          <a:effectLst/>
                        </a:rPr>
                      </a:br>
                      <a:r>
                        <a:rPr lang="es-ES" sz="1000" u="none" strike="noStrike" dirty="0" smtClean="0">
                          <a:effectLst/>
                        </a:rPr>
                        <a:t>(…)</a:t>
                      </a:r>
                      <a:r>
                        <a:rPr lang="es-ES" sz="1000" u="none" strike="noStrike" dirty="0">
                          <a:effectLst/>
                        </a:rPr>
                        <a:t/>
                      </a:r>
                      <a:br>
                        <a:rPr lang="es-ES" sz="1000" u="none" strike="noStrike" dirty="0">
                          <a:effectLst/>
                        </a:rPr>
                      </a:br>
                      <a:r>
                        <a:rPr lang="es-ES" sz="1000" u="none" strike="noStrike" dirty="0">
                          <a:effectLst/>
                        </a:rPr>
                        <a:t>a) Recuperación de la inversión: El sujeto de derecho público o privado, deberá administrar la infraestructura física soterrada de telecomunicaciones en calidad de promotor, por un tiempo a acordar con el administrador del sistema de canalización soterrada, para el despliegue de las redes de servicio de telecomunicaciones, por un máximo de veinticinco años. Luego de cumplido el tiempo acordado en el acuerdo de intervención, el sujeto cederá gratuitamente la infraestructura al administrador del sistema metropolitano de canalización soterrada.</a:t>
                      </a:r>
                      <a:endParaRPr lang="es-ES" sz="1000" b="1" i="0" u="none" strike="noStrike" dirty="0">
                        <a:solidFill>
                          <a:srgbClr val="000000"/>
                        </a:solidFill>
                        <a:effectLst/>
                        <a:latin typeface="Calibri" panose="020F0502020204030204" pitchFamily="34" charset="0"/>
                      </a:endParaRPr>
                    </a:p>
                  </a:txBody>
                  <a:tcPr marL="5427" marR="5427" marT="5427" marB="0" anchor="ctr"/>
                </a:tc>
                <a:tc>
                  <a:txBody>
                    <a:bodyPr/>
                    <a:lstStyle/>
                    <a:p>
                      <a:pPr algn="l" fontAlgn="ctr"/>
                      <a:r>
                        <a:rPr lang="es-ES" sz="1000" u="none" strike="noStrike" dirty="0">
                          <a:effectLst/>
                        </a:rPr>
                        <a:t>Art. […] 19.- Del acuerdo de intervención. </a:t>
                      </a:r>
                      <a:br>
                        <a:rPr lang="es-ES" sz="1000" u="none" strike="noStrike" dirty="0">
                          <a:effectLst/>
                        </a:rPr>
                      </a:br>
                      <a:r>
                        <a:rPr lang="es-ES" sz="1000" u="none" strike="noStrike" dirty="0">
                          <a:effectLst/>
                        </a:rPr>
                        <a:t>(…)</a:t>
                      </a:r>
                      <a:br>
                        <a:rPr lang="es-ES" sz="1000" u="none" strike="noStrike" dirty="0">
                          <a:effectLst/>
                        </a:rPr>
                      </a:br>
                      <a:r>
                        <a:rPr lang="es-ES" sz="1000" u="none" strike="noStrike" dirty="0">
                          <a:effectLst/>
                        </a:rPr>
                        <a:t>a) Recuperación de la inversión: El sujeto de derecho público o privado, deberá administrar la infraestructura física soterrada de telecomunicaciones en calidad de promotor, </a:t>
                      </a:r>
                      <a:r>
                        <a:rPr lang="es-ES" sz="1000" b="1" u="sng" strike="noStrike" dirty="0">
                          <a:effectLst/>
                        </a:rPr>
                        <a:t>pudiendo convenir la ocupación de los ductos y su contraprestación con los prestadores de servicio de telecomunicaciones en cumplimiento de la normativa nacional vigente</a:t>
                      </a:r>
                      <a:r>
                        <a:rPr lang="es-ES" sz="1000" u="none" strike="noStrike" dirty="0">
                          <a:effectLst/>
                        </a:rPr>
                        <a:t>, por un tiempo a acordar con el administrador del sistema de canalización soterrada, para el despliegue de las redes de servicio de telecomunicaciones, por un máximo de veinticinco años. Luego de cumplido el tiempo acordado en el acuerdo de intervención, el sujeto cederá gratuitamente la infraestructura al administrador del sistema metropolitano de canalización soterrada.</a:t>
                      </a:r>
                      <a:endParaRPr lang="es-ES" sz="1000" b="0" i="0" u="none" strike="noStrike" dirty="0">
                        <a:solidFill>
                          <a:srgbClr val="000000"/>
                        </a:solidFill>
                        <a:effectLst/>
                        <a:latin typeface="Calibri" panose="020F0502020204030204" pitchFamily="34" charset="0"/>
                      </a:endParaRPr>
                    </a:p>
                  </a:txBody>
                  <a:tcPr marL="5427" marR="5427" marT="5427" marB="0" anchor="ctr"/>
                </a:tc>
              </a:tr>
            </a:tbl>
          </a:graphicData>
        </a:graphic>
      </p:graphicFrame>
    </p:spTree>
    <p:extLst>
      <p:ext uri="{BB962C8B-B14F-4D97-AF65-F5344CB8AC3E}">
        <p14:creationId xmlns:p14="http://schemas.microsoft.com/office/powerpoint/2010/main" val="168534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xmlns="" id="{AB0402E4-A745-460B-945C-4161013C5D56}"/>
              </a:ext>
            </a:extLst>
          </p:cNvPr>
          <p:cNvSpPr/>
          <p:nvPr/>
        </p:nvSpPr>
        <p:spPr>
          <a:xfrm>
            <a:off x="35496" y="17504"/>
            <a:ext cx="9108504" cy="6376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400" b="1" dirty="0" smtClean="0">
              <a:solidFill>
                <a:schemeClr val="tx2"/>
              </a:solidFill>
              <a:ea typeface="Times New Roman" panose="02020603050405020304" pitchFamily="18" charset="0"/>
            </a:endParaRPr>
          </a:p>
          <a:p>
            <a:pPr algn="ctr"/>
            <a:r>
              <a:rPr lang="es-EC" sz="1400" b="1" dirty="0" smtClean="0">
                <a:solidFill>
                  <a:schemeClr val="tx2"/>
                </a:solidFill>
                <a:ea typeface="Times New Roman" panose="02020603050405020304" pitchFamily="18" charset="0"/>
              </a:rPr>
              <a:t>OBSERVACIONES A LA </a:t>
            </a:r>
            <a:r>
              <a:rPr lang="es-EC" sz="1400" b="1" dirty="0" smtClean="0">
                <a:solidFill>
                  <a:schemeClr val="tx2"/>
                </a:solidFill>
                <a:ea typeface="Times New Roman" panose="02020603050405020304" pitchFamily="18" charset="0"/>
              </a:rPr>
              <a:t>ORDENANZA METROPOLITANA DE </a:t>
            </a:r>
            <a:r>
              <a:rPr lang="es-ES" sz="1400" b="1" dirty="0">
                <a:solidFill>
                  <a:schemeClr val="tx2"/>
                </a:solidFill>
                <a:ea typeface="Times New Roman" panose="02020603050405020304" pitchFamily="18" charset="0"/>
              </a:rPr>
              <a:t>INFRAESTRUCTURA FÍSICA PARA LAS REDES DE ENERGÍA ELÉCTRICA Y DE TELECOMUNICACIONES INSTALADAS EN LOS BIENES DE DOMINIO PÚBLICO DE USO PÚBLICO</a:t>
            </a:r>
            <a:endParaRPr lang="es-EC" sz="1400" b="1" dirty="0">
              <a:solidFill>
                <a:schemeClr val="tx2"/>
              </a:solidFill>
              <a:ea typeface="Times New Roman" panose="02020603050405020304" pitchFamily="18" charset="0"/>
            </a:endParaRPr>
          </a:p>
          <a:p>
            <a:pPr algn="ctr"/>
            <a:endParaRPr lang="es-EC" b="1" dirty="0">
              <a:solidFill>
                <a:schemeClr val="tx2"/>
              </a:solidFill>
            </a:endParaRPr>
          </a:p>
        </p:txBody>
      </p:sp>
      <p:sp>
        <p:nvSpPr>
          <p:cNvPr id="16" name="Rectángulo 15">
            <a:extLst>
              <a:ext uri="{FF2B5EF4-FFF2-40B4-BE49-F238E27FC236}">
                <a16:creationId xmlns:a16="http://schemas.microsoft.com/office/drawing/2014/main" xmlns="" id="{E45788C1-AD64-4717-96CE-B06B362AB7B1}"/>
              </a:ext>
            </a:extLst>
          </p:cNvPr>
          <p:cNvSpPr/>
          <p:nvPr/>
        </p:nvSpPr>
        <p:spPr>
          <a:xfrm>
            <a:off x="27006" y="634311"/>
            <a:ext cx="9099246" cy="6223689"/>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sp>
        <p:nvSpPr>
          <p:cNvPr id="12" name="Rectángulo 11">
            <a:extLst>
              <a:ext uri="{FF2B5EF4-FFF2-40B4-BE49-F238E27FC236}">
                <a16:creationId xmlns:a16="http://schemas.microsoft.com/office/drawing/2014/main" xmlns="" id="{E45788C1-AD64-4717-96CE-B06B362AB7B1}"/>
              </a:ext>
            </a:extLst>
          </p:cNvPr>
          <p:cNvSpPr/>
          <p:nvPr/>
        </p:nvSpPr>
        <p:spPr>
          <a:xfrm>
            <a:off x="27006" y="0"/>
            <a:ext cx="9099246" cy="634311"/>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chemeClr val="tx2">
                  <a:lumMod val="75000"/>
                </a:schemeClr>
              </a:solidFill>
            </a:endParaRPr>
          </a:p>
        </p:txBody>
      </p:sp>
      <p:pic>
        <p:nvPicPr>
          <p:cNvPr id="21" name="Imagen 20"/>
          <p:cNvPicPr>
            <a:picLocks noChangeAspect="1"/>
          </p:cNvPicPr>
          <p:nvPr/>
        </p:nvPicPr>
        <p:blipFill>
          <a:blip r:embed="rId2"/>
          <a:stretch>
            <a:fillRect/>
          </a:stretch>
        </p:blipFill>
        <p:spPr>
          <a:xfrm>
            <a:off x="6210436" y="6465354"/>
            <a:ext cx="2898068" cy="348022"/>
          </a:xfrm>
          <a:prstGeom prst="rect">
            <a:avLst/>
          </a:prstGeom>
        </p:spPr>
      </p:pic>
      <p:graphicFrame>
        <p:nvGraphicFramePr>
          <p:cNvPr id="4" name="Tabla 3"/>
          <p:cNvGraphicFramePr>
            <a:graphicFrameLocks noGrp="1"/>
          </p:cNvGraphicFramePr>
          <p:nvPr>
            <p:extLst>
              <p:ext uri="{D42A27DB-BD31-4B8C-83A1-F6EECF244321}">
                <p14:modId xmlns:p14="http://schemas.microsoft.com/office/powerpoint/2010/main" val="484263122"/>
              </p:ext>
            </p:extLst>
          </p:nvPr>
        </p:nvGraphicFramePr>
        <p:xfrm>
          <a:off x="179512" y="764704"/>
          <a:ext cx="8712968" cy="5494213"/>
        </p:xfrm>
        <a:graphic>
          <a:graphicData uri="http://schemas.openxmlformats.org/drawingml/2006/table">
            <a:tbl>
              <a:tblPr>
                <a:tableStyleId>{5C22544A-7EE6-4342-B048-85BDC9FD1C3A}</a:tableStyleId>
              </a:tblPr>
              <a:tblGrid>
                <a:gridCol w="4735265"/>
                <a:gridCol w="3977703"/>
              </a:tblGrid>
              <a:tr h="827269">
                <a:tc>
                  <a:txBody>
                    <a:bodyPr/>
                    <a:lstStyle/>
                    <a:p>
                      <a:pPr algn="l" fontAlgn="ctr"/>
                      <a:r>
                        <a:rPr lang="es-ES" sz="950" u="none" strike="noStrike" dirty="0">
                          <a:effectLst/>
                        </a:rPr>
                        <a:t>Art. […] 20.- De la ejecución de polígonos de soterramiento del PMI. La empresa encargada de la movilidad y obras públicas será la encargada de ejecutar todos los polígonos de soterramiento del PMI. En el caso de que no tenga la capacidad económica para hacerlo, certificará aquella y celebrará un concurso público con el fin de adjudicar los polígonos a un promotor de infraestructura física. Se adjudicará el polígono o los polígonos, al oferente que presente la mejor propuesta económica para la municipalidad, expresada en el menor número de años en el que ofrezca ser administrador de los ductos que construya en el acuerdo de intervención.</a:t>
                      </a:r>
                      <a:endParaRPr lang="es-ES" sz="950" b="0" i="0" u="none" strike="noStrike" dirty="0">
                        <a:solidFill>
                          <a:srgbClr val="000000"/>
                        </a:solidFill>
                        <a:effectLst/>
                        <a:latin typeface="Calibri" panose="020F0502020204030204" pitchFamily="34" charset="0"/>
                      </a:endParaRPr>
                    </a:p>
                  </a:txBody>
                  <a:tcPr marL="5337" marR="5337" marT="5337" marB="0" anchor="ctr"/>
                </a:tc>
                <a:tc>
                  <a:txBody>
                    <a:bodyPr/>
                    <a:lstStyle/>
                    <a:p>
                      <a:pPr algn="l" fontAlgn="b"/>
                      <a:r>
                        <a:rPr lang="es-ES" sz="950" u="none" strike="noStrike" dirty="0">
                          <a:effectLst/>
                        </a:rPr>
                        <a:t>Art. […] 20.- De la ejecución de polígonos de soterramiento del PMI. La empresa encargada de la movilidad y obras públicas será la encargada de ejecutar todos los polígonos de soterramiento del PMI. </a:t>
                      </a:r>
                      <a:r>
                        <a:rPr lang="es-ES" sz="950" b="1" u="sng" strike="noStrike" dirty="0">
                          <a:effectLst/>
                        </a:rPr>
                        <a:t>Para esto, empleará los mecanismos de contratación pública o asociativos que permite la normativa nacional vigente </a:t>
                      </a:r>
                      <a:r>
                        <a:rPr lang="es-ES" sz="950" u="none" strike="noStrike" dirty="0">
                          <a:effectLst/>
                        </a:rPr>
                        <a:t>En el caso de que no tenga la capacidad económica para hacerlo, certificará aquella y celebrará un concurso público con el fin de adjudicar los polígonos a un promotor de infraestructura física. </a:t>
                      </a:r>
                      <a:endParaRPr lang="es-ES" sz="950" b="0" i="0" u="none" strike="noStrike" dirty="0">
                        <a:solidFill>
                          <a:srgbClr val="000000"/>
                        </a:solidFill>
                        <a:effectLst/>
                        <a:latin typeface="Calibri" panose="020F0502020204030204" pitchFamily="34" charset="0"/>
                      </a:endParaRPr>
                    </a:p>
                  </a:txBody>
                  <a:tcPr marL="5337" marR="5337" marT="5337" marB="0" anchor="b"/>
                </a:tc>
              </a:tr>
              <a:tr h="629792">
                <a:tc gridSpan="2">
                  <a:txBody>
                    <a:bodyPr/>
                    <a:lstStyle/>
                    <a:p>
                      <a:pPr algn="ctr" fontAlgn="ctr"/>
                      <a:r>
                        <a:rPr lang="es-ES" sz="950" b="1" u="none" strike="noStrike" dirty="0">
                          <a:effectLst/>
                        </a:rPr>
                        <a:t>CAPÍTULO V</a:t>
                      </a:r>
                      <a:br>
                        <a:rPr lang="es-ES" sz="950" b="1" u="none" strike="noStrike" dirty="0">
                          <a:effectLst/>
                        </a:rPr>
                      </a:br>
                      <a:r>
                        <a:rPr lang="es-ES" sz="950" b="1" u="none" strike="noStrike" dirty="0">
                          <a:effectLst/>
                        </a:rPr>
                        <a:t>DE LAS LICENCIAS METROPOLITANAS URBANÍSTICAS PARA LA CONSTRUCCIÓN DE INFRAESTRUCTURA FÍSICA, Y PARA EL USO Y OCUPACIÓN DE SUELO EN BIENES DE </a:t>
                      </a:r>
                      <a:r>
                        <a:rPr lang="es-ES" sz="950" b="1" u="none" strike="noStrike" dirty="0" smtClean="0">
                          <a:effectLst/>
                        </a:rPr>
                        <a:t>USO SECCIÓN I</a:t>
                      </a:r>
                      <a:endParaRPr lang="es-ES" sz="950" b="1" i="0" u="none" strike="noStrike" dirty="0">
                        <a:solidFill>
                          <a:srgbClr val="000000"/>
                        </a:solidFill>
                        <a:effectLst/>
                        <a:latin typeface="Calibri" panose="020F0502020204030204" pitchFamily="34" charset="0"/>
                      </a:endParaRPr>
                    </a:p>
                  </a:txBody>
                  <a:tcPr marL="5337" marR="5337" marT="5337" marB="0" anchor="ctr"/>
                </a:tc>
                <a:tc hMerge="1">
                  <a:txBody>
                    <a:bodyPr/>
                    <a:lstStyle/>
                    <a:p>
                      <a:endParaRPr lang="es-EC"/>
                    </a:p>
                  </a:txBody>
                  <a:tcPr/>
                </a:tc>
              </a:tr>
              <a:tr h="480350">
                <a:tc>
                  <a:txBody>
                    <a:bodyPr/>
                    <a:lstStyle/>
                    <a:p>
                      <a:pPr algn="l" fontAlgn="b"/>
                      <a:r>
                        <a:rPr lang="es-ES" sz="950" u="none" strike="noStrike" dirty="0">
                          <a:effectLst/>
                        </a:rPr>
                        <a:t>Art. […] 3.- Acto administrativo de la LMU 40.- La LMU 40, es el acto administrativo con el que el Gobierno Autónomo Descentralizado del Distrito Metropolitano de Quito, autoriza la construcción de infraestructura física, para el despliegue de redes de telecomunicaciones y energía eléctrica, y la consecuente ocupación de bienes de uso público. </a:t>
                      </a:r>
                      <a:endParaRPr lang="es-ES" sz="950" b="0" i="0" u="none" strike="noStrike" dirty="0">
                        <a:solidFill>
                          <a:srgbClr val="000000"/>
                        </a:solidFill>
                        <a:effectLst/>
                        <a:latin typeface="Calibri" panose="020F0502020204030204" pitchFamily="34" charset="0"/>
                      </a:endParaRPr>
                    </a:p>
                  </a:txBody>
                  <a:tcPr marL="5337" marR="5337" marT="5337" marB="0" anchor="b"/>
                </a:tc>
                <a:tc>
                  <a:txBody>
                    <a:bodyPr/>
                    <a:lstStyle/>
                    <a:p>
                      <a:pPr algn="l" fontAlgn="b"/>
                      <a:r>
                        <a:rPr lang="es-ES" sz="950" u="none" strike="noStrike" dirty="0">
                          <a:effectLst/>
                        </a:rPr>
                        <a:t>Art. […] 3.- Acto administrativo de la LMU 40.- La LMU 40, es el acto administrativo con el que el Gobierno Autónomo Descentralizado del Distrito Metropolitano de Quito, autoriza la construcción de infraestructura física, para el despliegue de redes de telecomunicaciones y energía eléctrica, </a:t>
                      </a:r>
                      <a:r>
                        <a:rPr lang="es-ES" sz="950" b="1" u="sng" strike="noStrike" dirty="0">
                          <a:effectLst/>
                        </a:rPr>
                        <a:t>semaforización y video vigilancia </a:t>
                      </a:r>
                      <a:r>
                        <a:rPr lang="es-ES" sz="950" u="none" strike="noStrike" dirty="0">
                          <a:effectLst/>
                        </a:rPr>
                        <a:t>y la consecuente ocupación de bienes de uso público. </a:t>
                      </a:r>
                      <a:endParaRPr lang="es-ES" sz="950" b="0" i="0" u="none" strike="noStrike" dirty="0">
                        <a:solidFill>
                          <a:srgbClr val="000000"/>
                        </a:solidFill>
                        <a:effectLst/>
                        <a:latin typeface="Calibri" panose="020F0502020204030204" pitchFamily="34" charset="0"/>
                      </a:endParaRPr>
                    </a:p>
                  </a:txBody>
                  <a:tcPr marL="5337" marR="5337" marT="5337" marB="0" anchor="b"/>
                </a:tc>
              </a:tr>
              <a:tr h="480350">
                <a:tc gridSpan="2">
                  <a:txBody>
                    <a:bodyPr/>
                    <a:lstStyle/>
                    <a:p>
                      <a:pPr algn="ctr" fontAlgn="b"/>
                      <a:r>
                        <a:rPr lang="es-ES" sz="950" b="1" u="none" strike="noStrike" dirty="0">
                          <a:effectLst/>
                        </a:rPr>
                        <a:t>SECCIÓN II</a:t>
                      </a:r>
                      <a:br>
                        <a:rPr lang="es-ES" sz="950" b="1" u="none" strike="noStrike" dirty="0">
                          <a:effectLst/>
                        </a:rPr>
                      </a:br>
                      <a:r>
                        <a:rPr lang="es-ES" sz="950" b="1" u="none" strike="noStrike" dirty="0">
                          <a:effectLst/>
                        </a:rPr>
                        <a:t>DE LA LICENCIA METROPOLITANA URBANÍSTICA PARA LA CONSTRUCCIÓN DE INFRAESTRUCTURA FÍSICA - LMU </a:t>
                      </a:r>
                      <a:r>
                        <a:rPr lang="es-ES" sz="950" b="1" u="none" strike="noStrike" dirty="0" smtClean="0">
                          <a:effectLst/>
                        </a:rPr>
                        <a:t>40-A</a:t>
                      </a:r>
                    </a:p>
                    <a:p>
                      <a:pPr algn="ctr" fontAlgn="b"/>
                      <a:endParaRPr lang="es-ES" sz="950" b="0" i="0" u="none" strike="noStrike" dirty="0">
                        <a:solidFill>
                          <a:srgbClr val="000000"/>
                        </a:solidFill>
                        <a:effectLst/>
                        <a:latin typeface="Calibri" panose="020F0502020204030204" pitchFamily="34" charset="0"/>
                      </a:endParaRPr>
                    </a:p>
                  </a:txBody>
                  <a:tcPr marL="5337" marR="5337" marT="5337" marB="0" anchor="b"/>
                </a:tc>
                <a:tc hMerge="1">
                  <a:txBody>
                    <a:bodyPr/>
                    <a:lstStyle/>
                    <a:p>
                      <a:endParaRPr lang="es-EC"/>
                    </a:p>
                  </a:txBody>
                  <a:tcPr/>
                </a:tc>
              </a:tr>
              <a:tr h="442989">
                <a:tc>
                  <a:txBody>
                    <a:bodyPr/>
                    <a:lstStyle/>
                    <a:p>
                      <a:pPr algn="l" fontAlgn="b"/>
                      <a:r>
                        <a:rPr lang="es-ES" sz="950" u="none" strike="noStrike" dirty="0">
                          <a:effectLst/>
                        </a:rPr>
                        <a:t>Art. […] 13.- Sujetos obligados a obtener la LMU 40-A.</a:t>
                      </a:r>
                      <a:br>
                        <a:rPr lang="es-ES" sz="950" u="none" strike="noStrike" dirty="0">
                          <a:effectLst/>
                        </a:rPr>
                      </a:br>
                      <a:r>
                        <a:rPr lang="es-ES" sz="950" u="none" strike="noStrike" dirty="0" smtClean="0">
                          <a:effectLst/>
                        </a:rPr>
                        <a:t>(…) (</a:t>
                      </a:r>
                      <a:r>
                        <a:rPr lang="es-ES" sz="950" u="none" strike="noStrike" dirty="0">
                          <a:effectLst/>
                        </a:rPr>
                        <a:t>d) Las empresas públicas que prestan servicios en el Distrito Metropolitano de Quito y que requieran de la construcción de infraestructura física.</a:t>
                      </a:r>
                      <a:endParaRPr lang="es-ES" sz="950" b="0" i="0" u="none" strike="noStrike" dirty="0">
                        <a:solidFill>
                          <a:srgbClr val="000000"/>
                        </a:solidFill>
                        <a:effectLst/>
                        <a:latin typeface="Calibri" panose="020F0502020204030204" pitchFamily="34" charset="0"/>
                      </a:endParaRPr>
                    </a:p>
                  </a:txBody>
                  <a:tcPr marL="5337" marR="5337" marT="5337" marB="0" anchor="b"/>
                </a:tc>
                <a:tc>
                  <a:txBody>
                    <a:bodyPr/>
                    <a:lstStyle/>
                    <a:p>
                      <a:pPr algn="l" fontAlgn="b"/>
                      <a:r>
                        <a:rPr lang="es-ES" sz="950" u="none" strike="noStrike" dirty="0">
                          <a:effectLst/>
                        </a:rPr>
                        <a:t>Art. […] 13.- Sujetos obligados a obtener la LMU 40-A.</a:t>
                      </a:r>
                      <a:br>
                        <a:rPr lang="es-ES" sz="950" u="none" strike="noStrike" dirty="0">
                          <a:effectLst/>
                        </a:rPr>
                      </a:br>
                      <a:r>
                        <a:rPr lang="es-ES" sz="950" u="none" strike="noStrike" dirty="0" smtClean="0">
                          <a:effectLst/>
                        </a:rPr>
                        <a:t>(…) (</a:t>
                      </a:r>
                      <a:r>
                        <a:rPr lang="es-ES" sz="950" u="none" strike="noStrike" dirty="0">
                          <a:effectLst/>
                        </a:rPr>
                        <a:t>d) Las empresas públicas </a:t>
                      </a:r>
                      <a:r>
                        <a:rPr lang="es-ES" sz="950" b="1" u="sng" strike="noStrike" dirty="0" smtClean="0">
                          <a:effectLst/>
                        </a:rPr>
                        <a:t>de</a:t>
                      </a:r>
                      <a:r>
                        <a:rPr lang="es-ES" sz="950" b="1" u="sng" strike="noStrike" baseline="0" dirty="0" smtClean="0">
                          <a:effectLst/>
                        </a:rPr>
                        <a:t> </a:t>
                      </a:r>
                      <a:r>
                        <a:rPr lang="es-ES" sz="950" b="1" u="sng" strike="noStrike" dirty="0" smtClean="0">
                          <a:effectLst/>
                        </a:rPr>
                        <a:t>semaforización y video vigilancia </a:t>
                      </a:r>
                      <a:r>
                        <a:rPr lang="es-ES" sz="950" u="none" strike="noStrike" dirty="0" smtClean="0">
                          <a:effectLst/>
                        </a:rPr>
                        <a:t>e que </a:t>
                      </a:r>
                      <a:r>
                        <a:rPr lang="es-ES" sz="950" u="none" strike="noStrike" dirty="0">
                          <a:effectLst/>
                        </a:rPr>
                        <a:t>prestan servicios en el Distrito Metropolitano de Quito y que requieran de la construcción de infraestructura física.</a:t>
                      </a:r>
                      <a:endParaRPr lang="es-ES" sz="950" b="0" i="0" u="none" strike="noStrike" dirty="0">
                        <a:solidFill>
                          <a:srgbClr val="000000"/>
                        </a:solidFill>
                        <a:effectLst/>
                        <a:latin typeface="Calibri" panose="020F0502020204030204" pitchFamily="34" charset="0"/>
                      </a:endParaRPr>
                    </a:p>
                  </a:txBody>
                  <a:tcPr marL="5337" marR="5337" marT="5337" marB="0" anchor="b"/>
                </a:tc>
              </a:tr>
              <a:tr h="442989">
                <a:tc gridSpan="2">
                  <a:txBody>
                    <a:bodyPr/>
                    <a:lstStyle/>
                    <a:p>
                      <a:pPr algn="ctr" fontAlgn="b"/>
                      <a:r>
                        <a:rPr lang="es-ES" sz="950" b="1" u="none" strike="noStrike" dirty="0">
                          <a:effectLst/>
                        </a:rPr>
                        <a:t>SECCIÓN IV</a:t>
                      </a:r>
                      <a:br>
                        <a:rPr lang="es-ES" sz="950" b="1" u="none" strike="noStrike" dirty="0">
                          <a:effectLst/>
                        </a:rPr>
                      </a:br>
                      <a:r>
                        <a:rPr lang="es-ES" sz="950" b="1" u="none" strike="noStrike" dirty="0">
                          <a:effectLst/>
                        </a:rPr>
                        <a:t>DEL PROCEDIMIENTO DIGITAL ADMINISTRATIVO </a:t>
                      </a:r>
                      <a:br>
                        <a:rPr lang="es-ES" sz="950" b="1" u="none" strike="noStrike" dirty="0">
                          <a:effectLst/>
                        </a:rPr>
                      </a:br>
                      <a:r>
                        <a:rPr lang="es-ES" sz="950" b="1" u="none" strike="noStrike" dirty="0">
                          <a:effectLst/>
                        </a:rPr>
                        <a:t>PARA LA OBTENCIÓN DE LA LICENCIA METROPOLITANA URBANÍSTICA PARA LA CONSTRUCCIÓN DE INFRAESTRUCTURA FÍSICA LMU 40-A </a:t>
                      </a:r>
                      <a:endParaRPr lang="es-ES" sz="950" b="1" i="0" u="none" strike="noStrike" dirty="0">
                        <a:solidFill>
                          <a:srgbClr val="000000"/>
                        </a:solidFill>
                        <a:effectLst/>
                        <a:latin typeface="Calibri" panose="020F0502020204030204" pitchFamily="34" charset="0"/>
                      </a:endParaRPr>
                    </a:p>
                  </a:txBody>
                  <a:tcPr marL="5337" marR="5337" marT="5337" marB="0" anchor="b"/>
                </a:tc>
                <a:tc hMerge="1">
                  <a:txBody>
                    <a:bodyPr/>
                    <a:lstStyle/>
                    <a:p>
                      <a:endParaRPr lang="es-EC"/>
                    </a:p>
                  </a:txBody>
                  <a:tcPr/>
                </a:tc>
              </a:tr>
              <a:tr h="426978">
                <a:tc>
                  <a:txBody>
                    <a:bodyPr/>
                    <a:lstStyle/>
                    <a:p>
                      <a:pPr algn="l" fontAlgn="ctr"/>
                      <a:r>
                        <a:rPr lang="es-ES" sz="950" u="none" strike="noStrike" dirty="0">
                          <a:effectLst/>
                        </a:rPr>
                        <a:t>Art. […] 32.- Requisitos para el procedimiento digital de obtención de la LMU 40-A.- </a:t>
                      </a:r>
                      <a:br>
                        <a:rPr lang="es-ES" sz="950" u="none" strike="noStrike" dirty="0">
                          <a:effectLst/>
                        </a:rPr>
                      </a:br>
                      <a:r>
                        <a:rPr lang="es-ES" sz="950" u="none" strike="noStrike" dirty="0" smtClean="0">
                          <a:effectLst/>
                        </a:rPr>
                        <a:t>(…) (</a:t>
                      </a:r>
                      <a:r>
                        <a:rPr lang="es-ES" sz="950" u="none" strike="noStrike" dirty="0">
                          <a:effectLst/>
                        </a:rPr>
                        <a:t>d) Ser un prestador de servicio de telecomunicaciones o de energía eléctrica;</a:t>
                      </a:r>
                      <a:endParaRPr lang="es-ES" sz="950" b="0" i="0" u="none" strike="noStrike" dirty="0">
                        <a:solidFill>
                          <a:srgbClr val="000000"/>
                        </a:solidFill>
                        <a:effectLst/>
                        <a:latin typeface="Calibri" panose="020F0502020204030204" pitchFamily="34" charset="0"/>
                      </a:endParaRPr>
                    </a:p>
                  </a:txBody>
                  <a:tcPr marL="5337" marR="5337" marT="5337" marB="0" anchor="ctr"/>
                </a:tc>
                <a:tc>
                  <a:txBody>
                    <a:bodyPr/>
                    <a:lstStyle/>
                    <a:p>
                      <a:pPr algn="l" fontAlgn="ctr"/>
                      <a:r>
                        <a:rPr lang="es-ES" sz="950" u="none" strike="noStrike" dirty="0">
                          <a:effectLst/>
                        </a:rPr>
                        <a:t>Art. […] 32.- Requisitos para el procedimiento digital de obtención de la LMU 40-A.- </a:t>
                      </a:r>
                      <a:r>
                        <a:rPr lang="es-ES" sz="950" u="none" strike="noStrike" dirty="0" smtClean="0">
                          <a:effectLst/>
                        </a:rPr>
                        <a:t> (…) (</a:t>
                      </a:r>
                      <a:r>
                        <a:rPr lang="es-ES" sz="950" u="none" strike="noStrike" dirty="0">
                          <a:effectLst/>
                        </a:rPr>
                        <a:t>d) Ser un prestador de servicio de telecomunicaciones o de energía eléctrica </a:t>
                      </a:r>
                      <a:r>
                        <a:rPr lang="es-ES" sz="950" b="1" u="sng" strike="noStrike" dirty="0">
                          <a:effectLst/>
                        </a:rPr>
                        <a:t>y de semaforización y video vigilancia</a:t>
                      </a:r>
                      <a:endParaRPr lang="es-ES" sz="950" b="1" i="0" u="sng" strike="noStrike" dirty="0">
                        <a:solidFill>
                          <a:srgbClr val="000000"/>
                        </a:solidFill>
                        <a:effectLst/>
                        <a:latin typeface="Calibri" panose="020F0502020204030204" pitchFamily="34" charset="0"/>
                      </a:endParaRPr>
                    </a:p>
                  </a:txBody>
                  <a:tcPr marL="5337" marR="5337" marT="5337" marB="0" anchor="ctr"/>
                </a:tc>
              </a:tr>
              <a:tr h="426978">
                <a:tc gridSpan="2">
                  <a:txBody>
                    <a:bodyPr/>
                    <a:lstStyle/>
                    <a:p>
                      <a:pPr algn="ctr" fontAlgn="ctr"/>
                      <a:r>
                        <a:rPr lang="es-ES" sz="950" b="1" u="none" strike="noStrike" dirty="0">
                          <a:effectLst/>
                        </a:rPr>
                        <a:t>SECCIÓN V</a:t>
                      </a:r>
                      <a:br>
                        <a:rPr lang="es-ES" sz="950" b="1" u="none" strike="noStrike" dirty="0">
                          <a:effectLst/>
                        </a:rPr>
                      </a:br>
                      <a:r>
                        <a:rPr lang="es-ES" sz="950" b="1" u="none" strike="noStrike" dirty="0">
                          <a:effectLst/>
                        </a:rPr>
                        <a:t>DEL PROCEDIMIENTO DIGITAL ADMINISTRATIVO </a:t>
                      </a:r>
                      <a:br>
                        <a:rPr lang="es-ES" sz="950" b="1" u="none" strike="noStrike" dirty="0">
                          <a:effectLst/>
                        </a:rPr>
                      </a:br>
                      <a:r>
                        <a:rPr lang="es-ES" sz="950" b="1" u="none" strike="noStrike" dirty="0">
                          <a:effectLst/>
                        </a:rPr>
                        <a:t>PARA LA OBTENCIÓN DE LA LICENCIA METROPOLITANA URBANÍSTICA PARA EL USO Y OCUPACIÓN DE SUELO EN BIENES DE USO PÚBLICO LMU 40-B</a:t>
                      </a:r>
                      <a:br>
                        <a:rPr lang="es-ES" sz="950" b="1" u="none" strike="noStrike" dirty="0">
                          <a:effectLst/>
                        </a:rPr>
                      </a:br>
                      <a:endParaRPr lang="es-ES" sz="950" b="1" i="0" u="none" strike="noStrike" dirty="0">
                        <a:solidFill>
                          <a:srgbClr val="000000"/>
                        </a:solidFill>
                        <a:effectLst/>
                        <a:latin typeface="Calibri" panose="020F0502020204030204" pitchFamily="34" charset="0"/>
                      </a:endParaRPr>
                    </a:p>
                  </a:txBody>
                  <a:tcPr marL="5337" marR="5337" marT="5337" marB="0" anchor="ctr"/>
                </a:tc>
                <a:tc hMerge="1">
                  <a:txBody>
                    <a:bodyPr/>
                    <a:lstStyle/>
                    <a:p>
                      <a:endParaRPr lang="es-EC"/>
                    </a:p>
                  </a:txBody>
                  <a:tcPr/>
                </a:tc>
              </a:tr>
              <a:tr h="368268">
                <a:tc>
                  <a:txBody>
                    <a:bodyPr/>
                    <a:lstStyle/>
                    <a:p>
                      <a:pPr algn="l" fontAlgn="ctr"/>
                      <a:r>
                        <a:rPr lang="es-ES" sz="950" u="none" strike="noStrike">
                          <a:effectLst/>
                        </a:rPr>
                        <a:t>Art. […] 35.- Requisitos para el procedimiento digital de obtención de la LMU 40-B.-</a:t>
                      </a:r>
                      <a:br>
                        <a:rPr lang="es-ES" sz="950" u="none" strike="noStrike">
                          <a:effectLst/>
                        </a:rPr>
                      </a:br>
                      <a:r>
                        <a:rPr lang="es-ES" sz="950" u="none" strike="noStrike">
                          <a:effectLst/>
                        </a:rPr>
                        <a:t>(…)</a:t>
                      </a:r>
                      <a:br>
                        <a:rPr lang="es-ES" sz="950" u="none" strike="noStrike">
                          <a:effectLst/>
                        </a:rPr>
                      </a:br>
                      <a:r>
                        <a:rPr lang="es-ES" sz="950" u="none" strike="noStrike">
                          <a:effectLst/>
                        </a:rPr>
                        <a:t>(d) Ser un prestador de servicio de telecomunicaciones o de energía eléctrica;</a:t>
                      </a:r>
                      <a:endParaRPr lang="es-ES" sz="950" b="0" i="0" u="none" strike="noStrike">
                        <a:solidFill>
                          <a:srgbClr val="000000"/>
                        </a:solidFill>
                        <a:effectLst/>
                        <a:latin typeface="Calibri" panose="020F0502020204030204" pitchFamily="34" charset="0"/>
                      </a:endParaRPr>
                    </a:p>
                  </a:txBody>
                  <a:tcPr marL="5337" marR="5337" marT="5337" marB="0" anchor="ctr"/>
                </a:tc>
                <a:tc>
                  <a:txBody>
                    <a:bodyPr/>
                    <a:lstStyle/>
                    <a:p>
                      <a:pPr algn="l" fontAlgn="b"/>
                      <a:r>
                        <a:rPr lang="es-ES" sz="950" u="none" strike="noStrike" dirty="0">
                          <a:effectLst/>
                        </a:rPr>
                        <a:t>Art. […] 35.- Requisitos para el procedimiento digital de obtención de la LMU 40-B</a:t>
                      </a:r>
                      <a:r>
                        <a:rPr lang="es-ES" sz="950" u="none" strike="noStrike" dirty="0" smtClean="0">
                          <a:effectLst/>
                        </a:rPr>
                        <a:t>.-(…)</a:t>
                      </a:r>
                      <a:r>
                        <a:rPr lang="es-ES" sz="950" u="none" strike="noStrike" dirty="0">
                          <a:effectLst/>
                        </a:rPr>
                        <a:t/>
                      </a:r>
                      <a:br>
                        <a:rPr lang="es-ES" sz="950" u="none" strike="noStrike" dirty="0">
                          <a:effectLst/>
                        </a:rPr>
                      </a:br>
                      <a:r>
                        <a:rPr lang="es-ES" sz="950" u="none" strike="noStrike" dirty="0">
                          <a:effectLst/>
                        </a:rPr>
                        <a:t>(d) Ser un prestador de servicio de telecomunicaciones o de energía eléctrica </a:t>
                      </a:r>
                      <a:r>
                        <a:rPr lang="es-ES" sz="950" b="1" u="sng" strike="noStrike" dirty="0">
                          <a:effectLst/>
                        </a:rPr>
                        <a:t>y de semaforización y video vigilancia</a:t>
                      </a:r>
                      <a:endParaRPr lang="es-ES" sz="950" b="1" i="0" u="sng" strike="noStrike" dirty="0">
                        <a:solidFill>
                          <a:srgbClr val="000000"/>
                        </a:solidFill>
                        <a:effectLst/>
                        <a:latin typeface="Calibri" panose="020F0502020204030204" pitchFamily="34" charset="0"/>
                      </a:endParaRPr>
                    </a:p>
                  </a:txBody>
                  <a:tcPr marL="5337" marR="5337" marT="5337" marB="0" anchor="b"/>
                </a:tc>
              </a:tr>
            </a:tbl>
          </a:graphicData>
        </a:graphic>
      </p:graphicFrame>
    </p:spTree>
    <p:extLst>
      <p:ext uri="{BB962C8B-B14F-4D97-AF65-F5344CB8AC3E}">
        <p14:creationId xmlns:p14="http://schemas.microsoft.com/office/powerpoint/2010/main" val="3092746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1475656" y="1628800"/>
            <a:ext cx="6084168" cy="3136682"/>
          </a:xfrm>
          <a:prstGeom prst="rect">
            <a:avLst/>
          </a:prstGeom>
        </p:spPr>
      </p:pic>
      <p:sp>
        <p:nvSpPr>
          <p:cNvPr id="4" name="Rectángulo 3">
            <a:extLst>
              <a:ext uri="{FF2B5EF4-FFF2-40B4-BE49-F238E27FC236}">
                <a16:creationId xmlns:a16="http://schemas.microsoft.com/office/drawing/2014/main" xmlns="" id="{E45788C1-AD64-4717-96CE-B06B362AB7B1}"/>
              </a:ext>
            </a:extLst>
          </p:cNvPr>
          <p:cNvSpPr/>
          <p:nvPr/>
        </p:nvSpPr>
        <p:spPr>
          <a:xfrm>
            <a:off x="27006" y="44624"/>
            <a:ext cx="9116994" cy="679884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EC" dirty="0">
              <a:solidFill>
                <a:srgbClr val="1F497D">
                  <a:lumMod val="75000"/>
                </a:srgbClr>
              </a:solidFill>
            </a:endParaRPr>
          </a:p>
        </p:txBody>
      </p:sp>
    </p:spTree>
    <p:extLst>
      <p:ext uri="{BB962C8B-B14F-4D97-AF65-F5344CB8AC3E}">
        <p14:creationId xmlns:p14="http://schemas.microsoft.com/office/powerpoint/2010/main" val="2493065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24402</TotalTime>
  <Words>1427</Words>
  <Application>Microsoft Office PowerPoint</Application>
  <PresentationFormat>Presentación en pantalla (4:3)</PresentationFormat>
  <Paragraphs>56</Paragraphs>
  <Slides>6</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Lucia Avila Santacruz</dc:creator>
  <cp:lastModifiedBy>Cristian Fernando Zapata Yugsi</cp:lastModifiedBy>
  <cp:revision>1122</cp:revision>
  <cp:lastPrinted>2020-01-23T12:58:54Z</cp:lastPrinted>
  <dcterms:created xsi:type="dcterms:W3CDTF">2019-07-11T18:34:52Z</dcterms:created>
  <dcterms:modified xsi:type="dcterms:W3CDTF">2022-09-26T20:08:25Z</dcterms:modified>
</cp:coreProperties>
</file>