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48" r:id="rId2"/>
    <p:sldId id="515" r:id="rId3"/>
    <p:sldId id="461" r:id="rId4"/>
    <p:sldId id="500" r:id="rId5"/>
    <p:sldId id="501" r:id="rId6"/>
    <p:sldId id="502" r:id="rId7"/>
    <p:sldId id="510" r:id="rId8"/>
    <p:sldId id="513" r:id="rId9"/>
    <p:sldId id="514" r:id="rId10"/>
    <p:sldId id="516" r:id="rId11"/>
    <p:sldId id="518" r:id="rId12"/>
    <p:sldId id="519" r:id="rId13"/>
    <p:sldId id="520" r:id="rId14"/>
    <p:sldId id="521" r:id="rId15"/>
    <p:sldId id="522" r:id="rId16"/>
    <p:sldId id="528" r:id="rId17"/>
    <p:sldId id="533" r:id="rId18"/>
    <p:sldId id="532" r:id="rId19"/>
    <p:sldId id="534" r:id="rId20"/>
    <p:sldId id="535" r:id="rId21"/>
    <p:sldId id="542" r:id="rId22"/>
    <p:sldId id="536" r:id="rId23"/>
    <p:sldId id="537" r:id="rId24"/>
    <p:sldId id="540" r:id="rId25"/>
    <p:sldId id="541" r:id="rId26"/>
  </p:sldIdLst>
  <p:sldSz cx="18286413" cy="10287000"/>
  <p:notesSz cx="7010400" cy="92964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60A8"/>
    <a:srgbClr val="6EA92D"/>
    <a:srgbClr val="293279"/>
    <a:srgbClr val="C31D25"/>
    <a:srgbClr val="FFFF8F"/>
    <a:srgbClr val="97D694"/>
    <a:srgbClr val="E62E34"/>
    <a:srgbClr val="4DFD62"/>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1" autoAdjust="0"/>
    <p:restoredTop sz="94434" autoAdjust="0"/>
  </p:normalViewPr>
  <p:slideViewPr>
    <p:cSldViewPr snapToGrid="0">
      <p:cViewPr varScale="1">
        <p:scale>
          <a:sx n="73" d="100"/>
          <a:sy n="73" d="100"/>
        </p:scale>
        <p:origin x="828" y="72"/>
      </p:cViewPr>
      <p:guideLst>
        <p:guide orient="horz" pos="3238"/>
        <p:guide pos="5759"/>
      </p:guideLst>
    </p:cSldViewPr>
  </p:slideViewPr>
  <p:notesTextViewPr>
    <p:cViewPr>
      <p:scale>
        <a:sx n="3" d="2"/>
        <a:sy n="3" d="2"/>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723736021420701E-2"/>
          <c:y val="0.16290007813153493"/>
          <c:w val="0.85"/>
          <c:h val="0.59794291338582684"/>
        </c:manualLayout>
      </c:layout>
      <c:pie3DChart>
        <c:varyColors val="1"/>
        <c:ser>
          <c:idx val="0"/>
          <c:order val="0"/>
          <c:explosion val="1"/>
          <c:dPt>
            <c:idx val="0"/>
            <c:bubble3D val="0"/>
            <c:explosion val="9"/>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BB8A-430F-9694-C3CE4040102B}"/>
              </c:ext>
            </c:extLst>
          </c:dPt>
          <c:dPt>
            <c:idx val="1"/>
            <c:bubble3D val="0"/>
            <c:explosion val="9"/>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3-BB8A-430F-9694-C3CE4040102B}"/>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BB8A-430F-9694-C3CE4040102B}"/>
              </c:ext>
            </c:extLst>
          </c:dPt>
          <c:dLbls>
            <c:dLbl>
              <c:idx val="0"/>
              <c:layout>
                <c:manualLayout>
                  <c:x val="-3.7811431710036758E-2"/>
                  <c:y val="0.1470423473903215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r>
                      <a:rPr lang="en-US" dirty="0" smtClean="0"/>
                      <a:t>USD 93,70</a:t>
                    </a:r>
                    <a:r>
                      <a:rPr lang="en-US" baseline="0" dirty="0" smtClean="0"/>
                      <a:t> M</a:t>
                    </a:r>
                  </a:p>
                  <a:p>
                    <a:pPr>
                      <a:defRPr sz="1800" b="1"/>
                    </a:pPr>
                    <a:r>
                      <a:rPr lang="en-US" baseline="0" dirty="0" smtClean="0"/>
                      <a:t>71,6%</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extLst>
                <c:ext xmlns:c15="http://schemas.microsoft.com/office/drawing/2012/chart" uri="{CE6537A1-D6FC-4f65-9D91-7224C49458BB}">
                  <c15:layout>
                    <c:manualLayout>
                      <c:w val="0.30752075473955298"/>
                      <c:h val="0.19202177686079705"/>
                    </c:manualLayout>
                  </c15:layout>
                </c:ext>
                <c:ext xmlns:c16="http://schemas.microsoft.com/office/drawing/2014/chart" uri="{C3380CC4-5D6E-409C-BE32-E72D297353CC}">
                  <c16:uniqueId val="{00000001-BB8A-430F-9694-C3CE4040102B}"/>
                </c:ext>
              </c:extLst>
            </c:dLbl>
            <c:dLbl>
              <c:idx val="1"/>
              <c:layout>
                <c:manualLayout>
                  <c:x val="6.3884988103441731E-3"/>
                  <c:y val="-9.348502902529307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r>
                      <a:rPr lang="en-US" dirty="0" smtClean="0"/>
                      <a:t>USD 36.84M</a:t>
                    </a:r>
                  </a:p>
                  <a:p>
                    <a:pPr>
                      <a:defRPr sz="1800" b="1"/>
                    </a:pPr>
                    <a:r>
                      <a:rPr lang="en-US" dirty="0" smtClean="0"/>
                      <a:t>28,1%</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extLst>
                <c:ext xmlns:c15="http://schemas.microsoft.com/office/drawing/2012/chart" uri="{CE6537A1-D6FC-4f65-9D91-7224C49458BB}">
                  <c15:layout>
                    <c:manualLayout>
                      <c:w val="0.3041286716770833"/>
                      <c:h val="0.1725128683618479"/>
                    </c:manualLayout>
                  </c15:layout>
                </c:ext>
                <c:ext xmlns:c16="http://schemas.microsoft.com/office/drawing/2014/chart" uri="{C3380CC4-5D6E-409C-BE32-E72D297353CC}">
                  <c16:uniqueId val="{00000003-BB8A-430F-9694-C3CE4040102B}"/>
                </c:ext>
              </c:extLst>
            </c:dLbl>
            <c:dLbl>
              <c:idx val="2"/>
              <c:layout>
                <c:manualLayout>
                  <c:x val="9.8759181913213048E-2"/>
                  <c:y val="-0.10361647685464308"/>
                </c:manualLayout>
              </c:layout>
              <c:tx>
                <c:rich>
                  <a:bodyPr/>
                  <a:lstStyle/>
                  <a:p>
                    <a:r>
                      <a:rPr lang="en-US" dirty="0" smtClean="0"/>
                      <a:t>USD 364mil</a:t>
                    </a:r>
                  </a:p>
                  <a:p>
                    <a:r>
                      <a:rPr lang="en-US" dirty="0" smtClean="0"/>
                      <a:t>0,3%</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8A-430F-9694-C3CE4040102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Hoja1!$F$10:$F$12</c:f>
              <c:strCache>
                <c:ptCount val="3"/>
                <c:pt idx="0">
                  <c:v>Inversión</c:v>
                </c:pt>
                <c:pt idx="1">
                  <c:v>Proyecto Metro</c:v>
                </c:pt>
                <c:pt idx="2">
                  <c:v>Gasto Corriente</c:v>
                </c:pt>
              </c:strCache>
            </c:strRef>
          </c:cat>
          <c:val>
            <c:numRef>
              <c:f>Hoja1!$G$10:$G$12</c:f>
              <c:numCache>
                <c:formatCode>_(* #,##0.00_);_(* \(#,##0.00\);_(* "-"??_);_(@_)</c:formatCode>
                <c:ptCount val="3"/>
                <c:pt idx="0">
                  <c:v>93695845.179999992</c:v>
                </c:pt>
                <c:pt idx="1">
                  <c:v>36843482.840000004</c:v>
                </c:pt>
                <c:pt idx="2">
                  <c:v>364033.58999999915</c:v>
                </c:pt>
              </c:numCache>
            </c:numRef>
          </c:val>
          <c:extLst>
            <c:ext xmlns:c16="http://schemas.microsoft.com/office/drawing/2014/chart" uri="{C3380CC4-5D6E-409C-BE32-E72D297353CC}">
              <c16:uniqueId val="{00000006-BB8A-430F-9694-C3CE4040102B}"/>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418720060465117E-2"/>
          <c:y val="9.6347041500449052E-2"/>
          <c:w val="0.8228828818120173"/>
          <c:h val="0.73594765329411838"/>
        </c:manualLayout>
      </c:layout>
      <c:pie3DChart>
        <c:varyColors val="1"/>
        <c:ser>
          <c:idx val="0"/>
          <c:order val="0"/>
          <c:explosion val="13"/>
          <c:dPt>
            <c:idx val="0"/>
            <c:bubble3D val="0"/>
            <c:spPr>
              <a:solidFill>
                <a:srgbClr val="0060A8"/>
              </a:solidFill>
              <a:ln w="25400">
                <a:solidFill>
                  <a:schemeClr val="lt1"/>
                </a:solidFill>
              </a:ln>
              <a:effectLst/>
              <a:sp3d contourW="25400">
                <a:contourClr>
                  <a:schemeClr val="lt1"/>
                </a:contourClr>
              </a:sp3d>
            </c:spPr>
            <c:extLst>
              <c:ext xmlns:c16="http://schemas.microsoft.com/office/drawing/2014/chart" uri="{C3380CC4-5D6E-409C-BE32-E72D297353CC}">
                <c16:uniqueId val="{00000001-2C5C-4A39-BBA4-98D4FD68D247}"/>
              </c:ext>
            </c:extLst>
          </c:dPt>
          <c:dPt>
            <c:idx val="1"/>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5C-4A39-BBA4-98D4FD68D247}"/>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2C5C-4A39-BBA4-98D4FD68D247}"/>
              </c:ext>
            </c:extLst>
          </c:dPt>
          <c:dLbls>
            <c:dLbl>
              <c:idx val="0"/>
              <c:layout>
                <c:manualLayout>
                  <c:x val="-1.3943905903074958E-2"/>
                  <c:y val="0.11825734271024005"/>
                </c:manualLayout>
              </c:layout>
              <c:tx>
                <c:rich>
                  <a:bodyPr/>
                  <a:lstStyle/>
                  <a:p>
                    <a:r>
                      <a:rPr lang="en-US" dirty="0" smtClean="0"/>
                      <a:t>USD 93,72M</a:t>
                    </a:r>
                  </a:p>
                  <a:p>
                    <a:r>
                      <a:rPr lang="en-US" dirty="0" smtClean="0"/>
                      <a:t>72%</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5C-4A39-BBA4-98D4FD68D247}"/>
                </c:ext>
              </c:extLst>
            </c:dLbl>
            <c:dLbl>
              <c:idx val="1"/>
              <c:layout>
                <c:manualLayout>
                  <c:x val="1.1706917724109702E-2"/>
                  <c:y val="-2.2038902088553709E-2"/>
                </c:manualLayout>
              </c:layout>
              <c:tx>
                <c:rich>
                  <a:bodyPr/>
                  <a:lstStyle/>
                  <a:p>
                    <a:r>
                      <a:rPr lang="en-US" dirty="0" smtClean="0"/>
                      <a:t>USD 34,42 M</a:t>
                    </a:r>
                  </a:p>
                  <a:p>
                    <a:r>
                      <a:rPr lang="en-US" dirty="0" smtClean="0"/>
                      <a:t>26%</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5C-4A39-BBA4-98D4FD68D247}"/>
                </c:ext>
              </c:extLst>
            </c:dLbl>
            <c:dLbl>
              <c:idx val="2"/>
              <c:layout>
                <c:manualLayout>
                  <c:x val="7.4975207930745219E-2"/>
                  <c:y val="-5.1995003644719137E-2"/>
                </c:manualLayout>
              </c:layout>
              <c:tx>
                <c:rich>
                  <a:bodyPr/>
                  <a:lstStyle/>
                  <a:p>
                    <a:r>
                      <a:rPr lang="en-US" dirty="0" smtClean="0"/>
                      <a:t>USD 2,76M</a:t>
                    </a:r>
                  </a:p>
                  <a:p>
                    <a:r>
                      <a:rPr lang="en-US" dirty="0" smtClean="0"/>
                      <a:t>2%</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5C-4A39-BBA4-98D4FD68D24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Hoja1!$F$19:$F$21</c:f>
              <c:strCache>
                <c:ptCount val="3"/>
                <c:pt idx="0">
                  <c:v>Inversión</c:v>
                </c:pt>
                <c:pt idx="1">
                  <c:v>Proyecto Metro</c:v>
                </c:pt>
                <c:pt idx="2">
                  <c:v>Gasto Corriente</c:v>
                </c:pt>
              </c:strCache>
            </c:strRef>
          </c:cat>
          <c:val>
            <c:numRef>
              <c:f>Hoja1!$G$19:$G$21</c:f>
              <c:numCache>
                <c:formatCode>_(* #,##0.00_);_(* \(#,##0.00\);_(* "-"??_);_(@_)</c:formatCode>
                <c:ptCount val="3"/>
                <c:pt idx="0">
                  <c:v>93717083.389999986</c:v>
                </c:pt>
                <c:pt idx="1">
                  <c:v>34422244.630000003</c:v>
                </c:pt>
                <c:pt idx="2">
                  <c:v>2764033.5899999989</c:v>
                </c:pt>
              </c:numCache>
            </c:numRef>
          </c:val>
          <c:extLst>
            <c:ext xmlns:c16="http://schemas.microsoft.com/office/drawing/2014/chart" uri="{C3380CC4-5D6E-409C-BE32-E72D297353CC}">
              <c16:uniqueId val="{00000006-2C5C-4A39-BBA4-98D4FD68D247}"/>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37839" cy="464820"/>
          </a:xfrm>
          <a:prstGeom prst="rect">
            <a:avLst/>
          </a:prstGeom>
        </p:spPr>
        <p:txBody>
          <a:bodyPr vert="horz" lIns="93446" tIns="46721" rIns="93446" bIns="46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970938" y="0"/>
            <a:ext cx="3037839" cy="464820"/>
          </a:xfrm>
          <a:prstGeom prst="rect">
            <a:avLst/>
          </a:prstGeom>
        </p:spPr>
        <p:txBody>
          <a:bodyPr vert="horz" lIns="93446" tIns="46721" rIns="93446" bIns="46721" rtlCol="0"/>
          <a:lstStyle>
            <a:lvl1pPr algn="r">
              <a:defRPr sz="1200"/>
            </a:lvl1pPr>
          </a:lstStyle>
          <a:p>
            <a:fld id="{C440410B-B5DF-44D5-B438-62561615F79B}" type="datetimeFigureOut">
              <a:rPr kumimoji="1" lang="ja-JP" altLang="en-US" smtClean="0"/>
              <a:t>2022/9/23</a:t>
            </a:fld>
            <a:endParaRPr kumimoji="1" lang="ja-JP" altLang="en-US"/>
          </a:p>
        </p:txBody>
      </p:sp>
      <p:sp>
        <p:nvSpPr>
          <p:cNvPr id="4" name="スライド イメージ プレースホルダー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446" tIns="46721" rIns="93446" bIns="46721" rtlCol="0" anchor="ctr"/>
          <a:lstStyle/>
          <a:p>
            <a:endParaRPr lang="ja-JP" altLang="en-US"/>
          </a:p>
        </p:txBody>
      </p:sp>
      <p:sp>
        <p:nvSpPr>
          <p:cNvPr id="5" name="ノート プレースホルダー 4"/>
          <p:cNvSpPr>
            <a:spLocks noGrp="1"/>
          </p:cNvSpPr>
          <p:nvPr>
            <p:ph type="body" sz="quarter" idx="3"/>
          </p:nvPr>
        </p:nvSpPr>
        <p:spPr>
          <a:xfrm>
            <a:off x="701040" y="4415790"/>
            <a:ext cx="5608320" cy="4183380"/>
          </a:xfrm>
          <a:prstGeom prst="rect">
            <a:avLst/>
          </a:prstGeom>
        </p:spPr>
        <p:txBody>
          <a:bodyPr vert="horz" lIns="93446" tIns="46721" rIns="93446" bIns="467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8829969"/>
            <a:ext cx="3037839" cy="464820"/>
          </a:xfrm>
          <a:prstGeom prst="rect">
            <a:avLst/>
          </a:prstGeom>
        </p:spPr>
        <p:txBody>
          <a:bodyPr vert="horz" lIns="93446" tIns="46721" rIns="93446" bIns="46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70938" y="8829969"/>
            <a:ext cx="3037839" cy="464820"/>
          </a:xfrm>
          <a:prstGeom prst="rect">
            <a:avLst/>
          </a:prstGeom>
        </p:spPr>
        <p:txBody>
          <a:bodyPr vert="horz" lIns="93446" tIns="46721" rIns="93446" bIns="46721" rtlCol="0" anchor="b"/>
          <a:lstStyle>
            <a:lvl1pPr algn="r">
              <a:defRPr sz="1200"/>
            </a:lvl1pPr>
          </a:lstStyle>
          <a:p>
            <a:fld id="{BA0F6D12-D0E5-42E3-AE9E-4CBB24513023}" type="slidenum">
              <a:rPr kumimoji="1" lang="ja-JP" altLang="en-US" smtClean="0"/>
              <a:t>‹Nº›</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4</a:t>
            </a:fld>
            <a:endParaRPr kumimoji="1" lang="ja-JP" altLang="en-US"/>
          </a:p>
        </p:txBody>
      </p:sp>
    </p:spTree>
    <p:extLst>
      <p:ext uri="{BB962C8B-B14F-4D97-AF65-F5344CB8AC3E}">
        <p14:creationId xmlns:p14="http://schemas.microsoft.com/office/powerpoint/2010/main" val="283202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688" indent="-285688" algn="just">
              <a:buFont typeface="Wingdings" pitchFamily="2" charset="2"/>
              <a:buChar char="Ø"/>
            </a:pPr>
            <a:endParaRPr lang="es-EC" sz="2400" dirty="0">
              <a:solidFill>
                <a:srgbClr val="C00000"/>
              </a:solidFill>
            </a:endParaRPr>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5</a:t>
            </a:fld>
            <a:endParaRPr kumimoji="1" lang="ja-JP" altLang="en-US"/>
          </a:p>
        </p:txBody>
      </p:sp>
    </p:spTree>
    <p:extLst>
      <p:ext uri="{BB962C8B-B14F-4D97-AF65-F5344CB8AC3E}">
        <p14:creationId xmlns:p14="http://schemas.microsoft.com/office/powerpoint/2010/main" val="320753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6</a:t>
            </a:fld>
            <a:endParaRPr kumimoji="1" lang="ja-JP" altLang="en-US"/>
          </a:p>
        </p:txBody>
      </p:sp>
    </p:spTree>
    <p:extLst>
      <p:ext uri="{BB962C8B-B14F-4D97-AF65-F5344CB8AC3E}">
        <p14:creationId xmlns:p14="http://schemas.microsoft.com/office/powerpoint/2010/main" val="61362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7</a:t>
            </a:fld>
            <a:endParaRPr kumimoji="1" lang="ja-JP" altLang="en-US"/>
          </a:p>
        </p:txBody>
      </p:sp>
    </p:spTree>
    <p:extLst>
      <p:ext uri="{BB962C8B-B14F-4D97-AF65-F5344CB8AC3E}">
        <p14:creationId xmlns:p14="http://schemas.microsoft.com/office/powerpoint/2010/main" val="95613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8</a:t>
            </a:fld>
            <a:endParaRPr kumimoji="1" lang="ja-JP" altLang="en-US"/>
          </a:p>
        </p:txBody>
      </p:sp>
    </p:spTree>
    <p:extLst>
      <p:ext uri="{BB962C8B-B14F-4D97-AF65-F5344CB8AC3E}">
        <p14:creationId xmlns:p14="http://schemas.microsoft.com/office/powerpoint/2010/main" val="3713295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F9AC9B53-0C31-5051-0B34-3D4B33ADB394}"/>
              </a:ext>
            </a:extLst>
          </p:cNvPr>
          <p:cNvSpPr/>
          <p:nvPr userDrawn="1"/>
        </p:nvSpPr>
        <p:spPr>
          <a:xfrm>
            <a:off x="-1" y="0"/>
            <a:ext cx="3477911" cy="10287000"/>
          </a:xfrm>
          <a:prstGeom prst="rect">
            <a:avLst/>
          </a:prstGeom>
          <a:solidFill>
            <a:srgbClr val="293279"/>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3" name="Rectángulo 12">
            <a:extLst>
              <a:ext uri="{FF2B5EF4-FFF2-40B4-BE49-F238E27FC236}">
                <a16:creationId xmlns:a16="http://schemas.microsoft.com/office/drawing/2014/main" id="{EEDB78AE-3CD4-D0D1-AC15-D1979E000AE0}"/>
              </a:ext>
            </a:extLst>
          </p:cNvPr>
          <p:cNvSpPr/>
          <p:nvPr userDrawn="1"/>
        </p:nvSpPr>
        <p:spPr>
          <a:xfrm>
            <a:off x="16176253" y="0"/>
            <a:ext cx="2110160" cy="10287000"/>
          </a:xfrm>
          <a:prstGeom prst="rect">
            <a:avLst/>
          </a:prstGeom>
          <a:solidFill>
            <a:srgbClr val="C00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4" name="Rectángulo: esquinas redondeadas 13">
            <a:extLst>
              <a:ext uri="{FF2B5EF4-FFF2-40B4-BE49-F238E27FC236}">
                <a16:creationId xmlns:a16="http://schemas.microsoft.com/office/drawing/2014/main" id="{56695022-D366-B8A1-30FE-09755C904DE1}"/>
              </a:ext>
            </a:extLst>
          </p:cNvPr>
          <p:cNvSpPr/>
          <p:nvPr userDrawn="1"/>
        </p:nvSpPr>
        <p:spPr>
          <a:xfrm>
            <a:off x="697832" y="0"/>
            <a:ext cx="17349536" cy="10287000"/>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 name="Título 1">
            <a:extLst>
              <a:ext uri="{FF2B5EF4-FFF2-40B4-BE49-F238E27FC236}">
                <a16:creationId xmlns:a16="http://schemas.microsoft.com/office/drawing/2014/main" id="{6EF1ED71-0B2B-4516-86B6-5FB4C46C91AA}"/>
              </a:ext>
            </a:extLst>
          </p:cNvPr>
          <p:cNvSpPr>
            <a:spLocks noGrp="1"/>
          </p:cNvSpPr>
          <p:nvPr>
            <p:ph type="title"/>
          </p:nvPr>
        </p:nvSpPr>
        <p:spPr>
          <a:xfrm>
            <a:off x="2579078" y="5597867"/>
            <a:ext cx="13692554" cy="2011530"/>
          </a:xfrm>
          <a:solidFill>
            <a:srgbClr val="293279"/>
          </a:solidFill>
          <a:effectLst>
            <a:outerShdw blurRad="215900" dist="152400" dir="2700000" algn="tl" rotWithShape="0">
              <a:prstClr val="black">
                <a:alpha val="74000"/>
              </a:prstClr>
            </a:outerShdw>
          </a:effectLst>
        </p:spPr>
        <p:txBody>
          <a:bodyPr>
            <a:spAutoFit/>
          </a:bodyPr>
          <a:lstStyle>
            <a:lvl1pPr algn="ctr">
              <a:defRPr>
                <a:solidFill>
                  <a:schemeClr val="bg1"/>
                </a:solidFill>
              </a:defRPr>
            </a:lvl1pPr>
          </a:lstStyle>
          <a:p>
            <a:r>
              <a:rPr lang="es-ES" dirty="0"/>
              <a:t>Haga clic para modificar el estilo de título del patrón</a:t>
            </a:r>
            <a:endParaRPr lang="es-EC" dirty="0"/>
          </a:p>
        </p:txBody>
      </p:sp>
      <p:sp>
        <p:nvSpPr>
          <p:cNvPr id="5" name="テキスト プレースホルダー 6">
            <a:extLst>
              <a:ext uri="{FF2B5EF4-FFF2-40B4-BE49-F238E27FC236}">
                <a16:creationId xmlns:a16="http://schemas.microsoft.com/office/drawing/2014/main" id="{966F3A14-C3F3-48A1-B6A7-A08D01E79DFD}"/>
              </a:ext>
            </a:extLst>
          </p:cNvPr>
          <p:cNvSpPr>
            <a:spLocks noGrp="1"/>
          </p:cNvSpPr>
          <p:nvPr>
            <p:ph type="body" sz="quarter" idx="20" hasCustomPrompt="1"/>
          </p:nvPr>
        </p:nvSpPr>
        <p:spPr>
          <a:xfrm>
            <a:off x="2579079" y="8204182"/>
            <a:ext cx="13692554" cy="1033666"/>
          </a:xfrm>
        </p:spPr>
        <p:txBody>
          <a:bodyPr anchor="t">
            <a:normAutofit/>
          </a:bodyPr>
          <a:lstStyle>
            <a:lvl1pPr algn="ctr">
              <a:defRPr sz="2800" baseline="0">
                <a:solidFill>
                  <a:schemeClr val="tx2"/>
                </a:solidFill>
              </a:defRPr>
            </a:lvl1pPr>
          </a:lstStyle>
          <a:p>
            <a:pPr lvl="0"/>
            <a:r>
              <a:rPr kumimoji="1" lang="en-US" altLang="ja-JP" dirty="0"/>
              <a:t>Autor / </a:t>
            </a:r>
            <a:r>
              <a:rPr kumimoji="1" lang="en-US" altLang="ja-JP" dirty="0" err="1"/>
              <a:t>Dirección</a:t>
            </a:r>
            <a:r>
              <a:rPr kumimoji="1" lang="en-US" altLang="ja-JP" dirty="0"/>
              <a:t> / </a:t>
            </a:r>
            <a:r>
              <a:rPr kumimoji="1" lang="en-US" altLang="ja-JP" dirty="0" err="1"/>
              <a:t>Fecha</a:t>
            </a:r>
            <a:endParaRPr kumimoji="1" lang="ja-JP" altLang="en-US" dirty="0"/>
          </a:p>
        </p:txBody>
      </p:sp>
      <p:pic>
        <p:nvPicPr>
          <p:cNvPr id="8" name="Gráfico 7">
            <a:extLst>
              <a:ext uri="{FF2B5EF4-FFF2-40B4-BE49-F238E27FC236}">
                <a16:creationId xmlns:a16="http://schemas.microsoft.com/office/drawing/2014/main" id="{5B5DB710-20A4-6CE3-41EA-96767298A07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504631" y="2529814"/>
            <a:ext cx="9277149" cy="2613686"/>
          </a:xfrm>
          <a:prstGeom prst="rect">
            <a:avLst/>
          </a:prstGeom>
        </p:spPr>
      </p:pic>
    </p:spTree>
    <p:extLst>
      <p:ext uri="{BB962C8B-B14F-4D97-AF65-F5344CB8AC3E}">
        <p14:creationId xmlns:p14="http://schemas.microsoft.com/office/powerpoint/2010/main" val="280454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3FE0617-96A0-4CFF-B816-C7CA81672EE6}"/>
              </a:ext>
            </a:extLst>
          </p:cNvPr>
          <p:cNvSpPr/>
          <p:nvPr userDrawn="1"/>
        </p:nvSpPr>
        <p:spPr>
          <a:xfrm>
            <a:off x="-1" y="256018"/>
            <a:ext cx="18286413" cy="1011673"/>
          </a:xfrm>
          <a:prstGeom prst="rect">
            <a:avLst/>
          </a:prstGeom>
          <a:solidFill>
            <a:srgbClr val="293279"/>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kumimoji="1" lang="es-EC" dirty="0">
              <a:solidFill>
                <a:schemeClr val="bg1"/>
              </a:solidFill>
            </a:endParaRPr>
          </a:p>
        </p:txBody>
      </p:sp>
      <p:sp>
        <p:nvSpPr>
          <p:cNvPr id="2" name="タイトル 1"/>
          <p:cNvSpPr>
            <a:spLocks noGrp="1"/>
          </p:cNvSpPr>
          <p:nvPr>
            <p:ph type="title" hasCustomPrompt="1"/>
          </p:nvPr>
        </p:nvSpPr>
        <p:spPr>
          <a:xfrm>
            <a:off x="794004" y="256018"/>
            <a:ext cx="16236850" cy="1011673"/>
          </a:xfrm>
        </p:spPr>
        <p:txBody>
          <a:bodyPr/>
          <a:lstStyle>
            <a:lvl1pPr>
              <a:defRPr>
                <a:solidFill>
                  <a:schemeClr val="bg1"/>
                </a:solidFill>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5" name="テキスト プレースホルダー 6"/>
          <p:cNvSpPr>
            <a:spLocks noGrp="1"/>
          </p:cNvSpPr>
          <p:nvPr>
            <p:ph type="body" sz="quarter" idx="14" hasCustomPrompt="1"/>
          </p:nvPr>
        </p:nvSpPr>
        <p:spPr>
          <a:xfrm>
            <a:off x="1078310" y="1491917"/>
            <a:ext cx="16200313" cy="7417622"/>
          </a:xfrm>
        </p:spPr>
        <p:txBody>
          <a:bodyPr anchor="t">
            <a:normAutofit/>
          </a:bodyPr>
          <a:lstStyle>
            <a:lvl1pPr algn="l">
              <a:defRPr sz="2800"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9036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FC5DCF-F779-66F3-19D4-A8F4D408CA72}"/>
              </a:ext>
            </a:extLst>
          </p:cNvPr>
          <p:cNvSpPr/>
          <p:nvPr userDrawn="1"/>
        </p:nvSpPr>
        <p:spPr>
          <a:xfrm>
            <a:off x="0" y="0"/>
            <a:ext cx="18286413" cy="2695074"/>
          </a:xfrm>
          <a:prstGeom prst="rect">
            <a:avLst/>
          </a:prstGeom>
          <a:solidFill>
            <a:srgbClr val="293279"/>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3" name="Rectángulo: esquinas redondeadas 2">
            <a:extLst>
              <a:ext uri="{FF2B5EF4-FFF2-40B4-BE49-F238E27FC236}">
                <a16:creationId xmlns:a16="http://schemas.microsoft.com/office/drawing/2014/main" id="{C2BC79B8-5ABE-232D-8C79-DEE40B7240F3}"/>
              </a:ext>
            </a:extLst>
          </p:cNvPr>
          <p:cNvSpPr/>
          <p:nvPr userDrawn="1"/>
        </p:nvSpPr>
        <p:spPr>
          <a:xfrm>
            <a:off x="0" y="1034713"/>
            <a:ext cx="18286413" cy="4957013"/>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 name="Título 1">
            <a:extLst>
              <a:ext uri="{FF2B5EF4-FFF2-40B4-BE49-F238E27FC236}">
                <a16:creationId xmlns:a16="http://schemas.microsoft.com/office/drawing/2014/main" id="{72D06F2D-75A9-54F4-8017-6E150726CD37}"/>
              </a:ext>
            </a:extLst>
          </p:cNvPr>
          <p:cNvSpPr>
            <a:spLocks noGrp="1"/>
          </p:cNvSpPr>
          <p:nvPr>
            <p:ph type="title"/>
          </p:nvPr>
        </p:nvSpPr>
        <p:spPr>
          <a:xfrm>
            <a:off x="914320" y="0"/>
            <a:ext cx="16457772" cy="1034713"/>
          </a:xfrm>
        </p:spPr>
        <p:txBody>
          <a:bodyPr>
            <a:normAutofit/>
          </a:bodyPr>
          <a:lstStyle>
            <a:lvl1pPr algn="ctr">
              <a:defRPr sz="4400">
                <a:solidFill>
                  <a:schemeClr val="bg1"/>
                </a:solidFill>
              </a:defRPr>
            </a:lvl1pPr>
          </a:lstStyle>
          <a:p>
            <a:r>
              <a:rPr lang="es-ES"/>
              <a:t>Haga clic para modificar el estilo de título del patrón</a:t>
            </a:r>
            <a:endParaRPr lang="es-EC"/>
          </a:p>
        </p:txBody>
      </p:sp>
    </p:spTree>
    <p:extLst>
      <p:ext uri="{BB962C8B-B14F-4D97-AF65-F5344CB8AC3E}">
        <p14:creationId xmlns:p14="http://schemas.microsoft.com/office/powerpoint/2010/main" val="174358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15" name="テキスト プレースホルダー 6"/>
          <p:cNvSpPr>
            <a:spLocks noGrp="1"/>
          </p:cNvSpPr>
          <p:nvPr>
            <p:ph type="body" sz="quarter" idx="15" hasCustomPrompt="1"/>
          </p:nvPr>
        </p:nvSpPr>
        <p:spPr>
          <a:xfrm>
            <a:off x="1964684" y="1958917"/>
            <a:ext cx="7426863" cy="790352"/>
          </a:xfrm>
        </p:spPr>
        <p:txBody>
          <a:bodyPr anchor="b">
            <a:noAutofit/>
          </a:bodyPr>
          <a:lstStyle>
            <a:lvl1pPr algn="l">
              <a:defRPr sz="4400" b="1" baseline="0">
                <a:solidFill>
                  <a:srgbClr val="293279"/>
                </a:solidFill>
                <a:latin typeface="Route 159 SemiBold" pitchFamily="50" charset="0"/>
              </a:defRPr>
            </a:lvl1pPr>
          </a:lstStyle>
          <a:p>
            <a:pPr lvl="0"/>
            <a:r>
              <a:rPr kumimoji="1" lang="en-US" altLang="ja-JP" dirty="0" err="1"/>
              <a:t>Texto</a:t>
            </a:r>
            <a:endParaRPr kumimoji="1" lang="ja-JP" altLang="en-US" dirty="0"/>
          </a:p>
        </p:txBody>
      </p:sp>
      <p:sp>
        <p:nvSpPr>
          <p:cNvPr id="17" name="テキスト プレースホルダー 6"/>
          <p:cNvSpPr>
            <a:spLocks noGrp="1"/>
          </p:cNvSpPr>
          <p:nvPr>
            <p:ph type="body" sz="quarter" idx="14" hasCustomPrompt="1"/>
          </p:nvPr>
        </p:nvSpPr>
        <p:spPr>
          <a:xfrm>
            <a:off x="2709065" y="3113733"/>
            <a:ext cx="13938025" cy="5600679"/>
          </a:xfrm>
        </p:spPr>
        <p:txBody>
          <a:bodyPr anchor="t">
            <a:normAutofit/>
          </a:bodyPr>
          <a:lstStyle>
            <a:lvl1pPr algn="l">
              <a:defRPr sz="2800"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390953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4320" y="561935"/>
            <a:ext cx="16457772" cy="547689"/>
          </a:xfrm>
        </p:spPr>
        <p:txBody>
          <a:bodyPr/>
          <a:lstStyle>
            <a:lvl1pPr>
              <a:defRPr/>
            </a:lvl1pPr>
          </a:lstStyle>
          <a:p>
            <a:r>
              <a:rPr kumimoji="1" lang="en-US" altLang="ja-JP" dirty="0" err="1"/>
              <a:t>Título</a:t>
            </a:r>
            <a:r>
              <a:rPr kumimoji="1" lang="en-US" altLang="ja-JP" dirty="0"/>
              <a:t> de </a:t>
            </a:r>
            <a:r>
              <a:rPr kumimoji="1" lang="en-US" altLang="ja-JP" dirty="0" err="1"/>
              <a:t>lámina</a:t>
            </a:r>
            <a:endParaRPr kumimoji="1" lang="ja-JP" altLang="en-US" dirty="0"/>
          </a:p>
        </p:txBody>
      </p:sp>
    </p:spTree>
    <p:extLst>
      <p:ext uri="{BB962C8B-B14F-4D97-AF65-F5344CB8AC3E}">
        <p14:creationId xmlns:p14="http://schemas.microsoft.com/office/powerpoint/2010/main" val="273261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22" name="テキスト プレースホルダー 6"/>
          <p:cNvSpPr>
            <a:spLocks noGrp="1"/>
          </p:cNvSpPr>
          <p:nvPr>
            <p:ph type="body" sz="quarter" idx="15" hasCustomPrompt="1"/>
          </p:nvPr>
        </p:nvSpPr>
        <p:spPr>
          <a:xfrm>
            <a:off x="2023051" y="2119827"/>
            <a:ext cx="6833566" cy="790352"/>
          </a:xfrm>
        </p:spPr>
        <p:txBody>
          <a:bodyPr anchor="b">
            <a:noAutofit/>
          </a:bodyPr>
          <a:lstStyle>
            <a:lvl1pPr algn="l">
              <a:defRPr sz="4400" b="1" baseline="0">
                <a:solidFill>
                  <a:srgbClr val="293279"/>
                </a:solidFill>
                <a:latin typeface="Route 159 SemiBold" pitchFamily="50" charset="0"/>
              </a:defRPr>
            </a:lvl1pPr>
          </a:lstStyle>
          <a:p>
            <a:pPr lvl="0"/>
            <a:r>
              <a:rPr kumimoji="1" lang="en-US" altLang="ja-JP" dirty="0" err="1"/>
              <a:t>Texto</a:t>
            </a:r>
            <a:endParaRPr kumimoji="1" lang="ja-JP" altLang="en-US" dirty="0"/>
          </a:p>
        </p:txBody>
      </p:sp>
      <p:sp>
        <p:nvSpPr>
          <p:cNvPr id="23" name="テキスト プレースホルダー 6"/>
          <p:cNvSpPr>
            <a:spLocks noGrp="1"/>
          </p:cNvSpPr>
          <p:nvPr>
            <p:ph type="body" sz="quarter" idx="14" hasCustomPrompt="1"/>
          </p:nvPr>
        </p:nvSpPr>
        <p:spPr>
          <a:xfrm>
            <a:off x="2709066" y="2826004"/>
            <a:ext cx="6147552" cy="6366122"/>
          </a:xfrm>
        </p:spPr>
        <p:txBody>
          <a:bodyPr anchor="t">
            <a:normAutofit/>
          </a:bodyPr>
          <a:lstStyle>
            <a:lvl1pPr algn="l">
              <a:defRPr sz="2800" baseline="0">
                <a:solidFill>
                  <a:schemeClr val="tx2"/>
                </a:solidFill>
              </a:defRPr>
            </a:lvl1pPr>
          </a:lstStyle>
          <a:p>
            <a:pPr lvl="0"/>
            <a:r>
              <a:rPr kumimoji="1" lang="en-US" altLang="ja-JP" dirty="0" err="1"/>
              <a:t>Texto</a:t>
            </a:r>
            <a:endParaRPr kumimoji="1" lang="ja-JP" altLang="en-US" dirty="0"/>
          </a:p>
        </p:txBody>
      </p:sp>
      <p:sp>
        <p:nvSpPr>
          <p:cNvPr id="29" name="テキスト プレースホルダー 6"/>
          <p:cNvSpPr>
            <a:spLocks noGrp="1"/>
          </p:cNvSpPr>
          <p:nvPr>
            <p:ph type="body" sz="quarter" idx="16" hasCustomPrompt="1"/>
          </p:nvPr>
        </p:nvSpPr>
        <p:spPr>
          <a:xfrm>
            <a:off x="10272884" y="2116730"/>
            <a:ext cx="6833566" cy="790352"/>
          </a:xfrm>
        </p:spPr>
        <p:txBody>
          <a:bodyPr anchor="b">
            <a:noAutofit/>
          </a:bodyPr>
          <a:lstStyle>
            <a:lvl1pPr algn="l">
              <a:defRPr sz="4400" b="1" baseline="0">
                <a:solidFill>
                  <a:schemeClr val="accent2"/>
                </a:solidFill>
                <a:latin typeface="Route 159 SemiBold" pitchFamily="50" charset="0"/>
              </a:defRPr>
            </a:lvl1pPr>
          </a:lstStyle>
          <a:p>
            <a:pPr lvl="0"/>
            <a:r>
              <a:rPr kumimoji="1" lang="en-US" altLang="ja-JP" dirty="0" err="1"/>
              <a:t>Texto</a:t>
            </a:r>
            <a:endParaRPr kumimoji="1" lang="ja-JP" altLang="en-US" dirty="0"/>
          </a:p>
        </p:txBody>
      </p:sp>
      <p:sp>
        <p:nvSpPr>
          <p:cNvPr id="30" name="テキスト プレースホルダー 6"/>
          <p:cNvSpPr>
            <a:spLocks noGrp="1"/>
          </p:cNvSpPr>
          <p:nvPr>
            <p:ph type="body" sz="quarter" idx="17" hasCustomPrompt="1"/>
          </p:nvPr>
        </p:nvSpPr>
        <p:spPr>
          <a:xfrm>
            <a:off x="10958899" y="2822906"/>
            <a:ext cx="6147552" cy="6366121"/>
          </a:xfrm>
        </p:spPr>
        <p:txBody>
          <a:bodyPr anchor="t">
            <a:normAutofit/>
          </a:bodyPr>
          <a:lstStyle>
            <a:lvl1pPr algn="l">
              <a:defRPr sz="2800" baseline="0">
                <a:solidFill>
                  <a:schemeClr val="tx2"/>
                </a:solidFill>
              </a:defRPr>
            </a:lvl1pPr>
          </a:lstStyle>
          <a:p>
            <a:pPr lvl="0"/>
            <a:r>
              <a:rPr kumimoji="1" lang="en-US" altLang="ja-JP" dirty="0" err="1"/>
              <a:t>Texto</a:t>
            </a:r>
            <a:endParaRPr kumimoji="1" lang="ja-JP" altLang="en-US" dirty="0"/>
          </a:p>
        </p:txBody>
      </p:sp>
    </p:spTree>
    <p:extLst>
      <p:ext uri="{BB962C8B-B14F-4D97-AF65-F5344CB8AC3E}">
        <p14:creationId xmlns:p14="http://schemas.microsoft.com/office/powerpoint/2010/main" val="378901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grpSp>
        <p:nvGrpSpPr>
          <p:cNvPr id="9" name="グループ化 8"/>
          <p:cNvGrpSpPr/>
          <p:nvPr userDrawn="1"/>
        </p:nvGrpSpPr>
        <p:grpSpPr>
          <a:xfrm>
            <a:off x="0" y="1831132"/>
            <a:ext cx="9664975" cy="3312368"/>
            <a:chOff x="0" y="2839244"/>
            <a:chExt cx="9664975" cy="3312368"/>
          </a:xfrm>
          <a:solidFill>
            <a:srgbClr val="293279"/>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2319598"/>
            <a:ext cx="9664975" cy="3312368"/>
            <a:chOff x="0" y="2839244"/>
            <a:chExt cx="9664975" cy="3312368"/>
          </a:xfrm>
          <a:solidFill>
            <a:srgbClr val="C00000"/>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2120169"/>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err="1"/>
              <a:t>Texto</a:t>
            </a:r>
            <a:endParaRPr kumimoji="1" lang="ja-JP" altLang="en-US" dirty="0"/>
          </a:p>
        </p:txBody>
      </p:sp>
      <p:sp>
        <p:nvSpPr>
          <p:cNvPr id="38" name="テキスト プレースホルダー 6"/>
          <p:cNvSpPr>
            <a:spLocks noGrp="1"/>
          </p:cNvSpPr>
          <p:nvPr>
            <p:ph type="body" sz="quarter" idx="28" hasCustomPrompt="1"/>
          </p:nvPr>
        </p:nvSpPr>
        <p:spPr>
          <a:xfrm>
            <a:off x="10065028" y="2621886"/>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err="1"/>
              <a:t>Texto</a:t>
            </a:r>
            <a:endParaRPr kumimoji="1" lang="ja-JP" altLang="en-US" dirty="0"/>
          </a:p>
        </p:txBody>
      </p:sp>
      <p:grpSp>
        <p:nvGrpSpPr>
          <p:cNvPr id="11" name="グループ化 10"/>
          <p:cNvGrpSpPr/>
          <p:nvPr userDrawn="1"/>
        </p:nvGrpSpPr>
        <p:grpSpPr>
          <a:xfrm>
            <a:off x="0" y="5127969"/>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2216443"/>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5365110"/>
            <a:ext cx="7412834" cy="3675392"/>
          </a:xfrm>
        </p:spPr>
        <p:txBody>
          <a:bodyPr anchor="t">
            <a:normAutofit/>
          </a:bodyPr>
          <a:lstStyle>
            <a:lvl1pPr algn="l">
              <a:defRPr sz="2800" baseline="0">
                <a:solidFill>
                  <a:schemeClr val="tx2"/>
                </a:solidFill>
              </a:defRPr>
            </a:lvl1pPr>
          </a:lstStyle>
          <a:p>
            <a:pPr lvl="0"/>
            <a:r>
              <a:rPr kumimoji="1" lang="en-US" altLang="ja-JP" dirty="0" err="1"/>
              <a:t>Texto</a:t>
            </a:r>
            <a:endParaRPr kumimoji="1" lang="ja-JP" altLang="en-US" dirty="0"/>
          </a:p>
        </p:txBody>
      </p:sp>
      <p:sp>
        <p:nvSpPr>
          <p:cNvPr id="46" name="テキスト プレースホルダー 6"/>
          <p:cNvSpPr>
            <a:spLocks noGrp="1"/>
          </p:cNvSpPr>
          <p:nvPr>
            <p:ph type="body" sz="quarter" idx="29" hasCustomPrompt="1"/>
          </p:nvPr>
        </p:nvSpPr>
        <p:spPr>
          <a:xfrm>
            <a:off x="10054379" y="5746266"/>
            <a:ext cx="7412834" cy="3294236"/>
          </a:xfrm>
        </p:spPr>
        <p:txBody>
          <a:bodyPr anchor="t">
            <a:normAutofit/>
          </a:bodyPr>
          <a:lstStyle>
            <a:lvl1pPr algn="l">
              <a:defRPr sz="2800" baseline="0">
                <a:solidFill>
                  <a:schemeClr val="tx2"/>
                </a:solidFill>
              </a:defRPr>
            </a:lvl1pPr>
          </a:lstStyle>
          <a:p>
            <a:pPr lvl="0"/>
            <a:r>
              <a:rPr kumimoji="1" lang="en-US" altLang="ja-JP" dirty="0" err="1"/>
              <a:t>Texto</a:t>
            </a:r>
            <a:endParaRPr kumimoji="1" lang="ja-JP" altLang="en-US" dirty="0"/>
          </a:p>
        </p:txBody>
      </p:sp>
    </p:spTree>
    <p:extLst>
      <p:ext uri="{BB962C8B-B14F-4D97-AF65-F5344CB8AC3E}">
        <p14:creationId xmlns:p14="http://schemas.microsoft.com/office/powerpoint/2010/main" val="190355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0" name="テキスト プレースホルダー 6"/>
          <p:cNvSpPr>
            <a:spLocks noGrp="1"/>
          </p:cNvSpPr>
          <p:nvPr>
            <p:ph type="body" sz="quarter" idx="16" hasCustomPrompt="1"/>
          </p:nvPr>
        </p:nvSpPr>
        <p:spPr>
          <a:xfrm>
            <a:off x="1932912" y="1964027"/>
            <a:ext cx="7426863" cy="790352"/>
          </a:xfrm>
        </p:spPr>
        <p:txBody>
          <a:bodyPr anchor="b">
            <a:noAutofit/>
          </a:bodyPr>
          <a:lstStyle>
            <a:lvl1pPr algn="l">
              <a:defRPr sz="4400" b="1" baseline="0">
                <a:solidFill>
                  <a:srgbClr val="293279"/>
                </a:solidFill>
                <a:latin typeface="Route 159 SemiBold" pitchFamily="50" charset="0"/>
              </a:defRPr>
            </a:lvl1pPr>
          </a:lstStyle>
          <a:p>
            <a:pPr lvl="0"/>
            <a:r>
              <a:rPr kumimoji="1" lang="en-US" altLang="ja-JP" dirty="0" err="1"/>
              <a:t>Texto</a:t>
            </a:r>
            <a:endParaRPr kumimoji="1" lang="ja-JP" altLang="en-US" dirty="0"/>
          </a:p>
        </p:txBody>
      </p:sp>
      <p:sp>
        <p:nvSpPr>
          <p:cNvPr id="41" name="テキスト プレースホルダー 6"/>
          <p:cNvSpPr>
            <a:spLocks noGrp="1"/>
          </p:cNvSpPr>
          <p:nvPr>
            <p:ph type="body" sz="quarter" idx="17" hasCustomPrompt="1"/>
          </p:nvPr>
        </p:nvSpPr>
        <p:spPr>
          <a:xfrm>
            <a:off x="2618927" y="2670204"/>
            <a:ext cx="13938025" cy="1275244"/>
          </a:xfrm>
        </p:spPr>
        <p:txBody>
          <a:bodyPr anchor="t">
            <a:normAutofit/>
          </a:bodyPr>
          <a:lstStyle>
            <a:lvl1pPr algn="l">
              <a:defRPr sz="2800" baseline="0">
                <a:solidFill>
                  <a:schemeClr val="tx2"/>
                </a:solidFill>
              </a:defRPr>
            </a:lvl1pPr>
          </a:lstStyle>
          <a:p>
            <a:pPr lvl="0"/>
            <a:r>
              <a:rPr kumimoji="1" lang="en-US" altLang="ja-JP" dirty="0" err="1"/>
              <a:t>Texto</a:t>
            </a:r>
            <a:endParaRPr kumimoji="1" lang="ja-JP" altLang="en-US" dirty="0"/>
          </a:p>
        </p:txBody>
      </p:sp>
      <p:sp>
        <p:nvSpPr>
          <p:cNvPr id="44" name="テキスト プレースホルダー 6"/>
          <p:cNvSpPr>
            <a:spLocks noGrp="1"/>
          </p:cNvSpPr>
          <p:nvPr>
            <p:ph type="body" sz="quarter" idx="16" hasCustomPrompt="1"/>
          </p:nvPr>
        </p:nvSpPr>
        <p:spPr>
          <a:xfrm>
            <a:off x="1944479" y="4239204"/>
            <a:ext cx="7426863" cy="790352"/>
          </a:xfrm>
        </p:spPr>
        <p:txBody>
          <a:bodyPr anchor="b">
            <a:noAutofit/>
          </a:bodyPr>
          <a:lstStyle>
            <a:lvl1pPr algn="l">
              <a:defRPr sz="4400" b="1" baseline="0">
                <a:solidFill>
                  <a:schemeClr val="accent2"/>
                </a:solidFill>
                <a:latin typeface="Route 159 SemiBold" pitchFamily="50" charset="0"/>
              </a:defRPr>
            </a:lvl1pPr>
          </a:lstStyle>
          <a:p>
            <a:pPr lvl="0"/>
            <a:r>
              <a:rPr kumimoji="1" lang="en-US" altLang="ja-JP" dirty="0" err="1"/>
              <a:t>Texto</a:t>
            </a:r>
            <a:endParaRPr kumimoji="1" lang="ja-JP" altLang="en-US" dirty="0"/>
          </a:p>
        </p:txBody>
      </p:sp>
      <p:sp>
        <p:nvSpPr>
          <p:cNvPr id="45" name="テキスト プレースホルダー 6"/>
          <p:cNvSpPr>
            <a:spLocks noGrp="1"/>
          </p:cNvSpPr>
          <p:nvPr>
            <p:ph type="body" sz="quarter" idx="17" hasCustomPrompt="1"/>
          </p:nvPr>
        </p:nvSpPr>
        <p:spPr>
          <a:xfrm>
            <a:off x="2630494" y="4945381"/>
            <a:ext cx="13938025" cy="1275244"/>
          </a:xfrm>
        </p:spPr>
        <p:txBody>
          <a:bodyPr anchor="t">
            <a:normAutofit/>
          </a:bodyPr>
          <a:lstStyle>
            <a:lvl1pPr algn="l">
              <a:defRPr sz="2800" baseline="0">
                <a:solidFill>
                  <a:schemeClr val="tx2"/>
                </a:solidFill>
              </a:defRPr>
            </a:lvl1pPr>
          </a:lstStyle>
          <a:p>
            <a:pPr lvl="0"/>
            <a:r>
              <a:rPr kumimoji="1" lang="en-US" altLang="ja-JP" dirty="0" err="1"/>
              <a:t>Texto</a:t>
            </a:r>
            <a:endParaRPr kumimoji="1" lang="ja-JP" altLang="en-US" dirty="0"/>
          </a:p>
        </p:txBody>
      </p:sp>
      <p:sp>
        <p:nvSpPr>
          <p:cNvPr id="12" name="テキスト プレースホルダー 6">
            <a:extLst>
              <a:ext uri="{FF2B5EF4-FFF2-40B4-BE49-F238E27FC236}">
                <a16:creationId xmlns:a16="http://schemas.microsoft.com/office/drawing/2014/main" id="{61113DA8-6156-4AB1-665F-C9EAC9AFD891}"/>
              </a:ext>
            </a:extLst>
          </p:cNvPr>
          <p:cNvSpPr>
            <a:spLocks noGrp="1"/>
          </p:cNvSpPr>
          <p:nvPr>
            <p:ph type="body" sz="quarter" idx="18" hasCustomPrompt="1"/>
          </p:nvPr>
        </p:nvSpPr>
        <p:spPr>
          <a:xfrm>
            <a:off x="1932912" y="6514381"/>
            <a:ext cx="7426863" cy="790352"/>
          </a:xfrm>
        </p:spPr>
        <p:txBody>
          <a:bodyPr anchor="b">
            <a:noAutofit/>
          </a:bodyPr>
          <a:lstStyle>
            <a:lvl1pPr algn="l">
              <a:defRPr sz="4400" b="1" baseline="0">
                <a:solidFill>
                  <a:srgbClr val="293279"/>
                </a:solidFill>
                <a:latin typeface="Route 159 SemiBold" pitchFamily="50" charset="0"/>
              </a:defRPr>
            </a:lvl1pPr>
          </a:lstStyle>
          <a:p>
            <a:pPr lvl="0"/>
            <a:r>
              <a:rPr kumimoji="1" lang="en-US" altLang="ja-JP" dirty="0" err="1"/>
              <a:t>Texto</a:t>
            </a:r>
            <a:endParaRPr kumimoji="1" lang="ja-JP" altLang="en-US" dirty="0"/>
          </a:p>
        </p:txBody>
      </p:sp>
      <p:sp>
        <p:nvSpPr>
          <p:cNvPr id="13" name="テキスト プレースホルダー 6">
            <a:extLst>
              <a:ext uri="{FF2B5EF4-FFF2-40B4-BE49-F238E27FC236}">
                <a16:creationId xmlns:a16="http://schemas.microsoft.com/office/drawing/2014/main" id="{0CA4B8E6-4432-E3CD-1DA5-10A76C52685B}"/>
              </a:ext>
            </a:extLst>
          </p:cNvPr>
          <p:cNvSpPr>
            <a:spLocks noGrp="1"/>
          </p:cNvSpPr>
          <p:nvPr>
            <p:ph type="body" sz="quarter" idx="19" hasCustomPrompt="1"/>
          </p:nvPr>
        </p:nvSpPr>
        <p:spPr>
          <a:xfrm>
            <a:off x="2618927" y="7220558"/>
            <a:ext cx="13938025" cy="1275244"/>
          </a:xfrm>
        </p:spPr>
        <p:txBody>
          <a:bodyPr anchor="t">
            <a:normAutofit/>
          </a:bodyPr>
          <a:lstStyle>
            <a:lvl1pPr algn="l">
              <a:defRPr sz="2800" baseline="0">
                <a:solidFill>
                  <a:schemeClr val="tx2"/>
                </a:solidFill>
              </a:defRPr>
            </a:lvl1pPr>
          </a:lstStyle>
          <a:p>
            <a:pPr lvl="0"/>
            <a:r>
              <a:rPr kumimoji="1" lang="en-US" altLang="ja-JP" dirty="0" err="1"/>
              <a:t>Texto</a:t>
            </a:r>
            <a:endParaRPr kumimoji="1" lang="ja-JP" altLang="en-US" dirty="0"/>
          </a:p>
        </p:txBody>
      </p:sp>
    </p:spTree>
    <p:extLst>
      <p:ext uri="{BB962C8B-B14F-4D97-AF65-F5344CB8AC3E}">
        <p14:creationId xmlns:p14="http://schemas.microsoft.com/office/powerpoint/2010/main" val="153872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3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42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0" y="391302"/>
            <a:ext cx="16457772" cy="1203151"/>
          </a:xfrm>
          <a:prstGeom prst="rect">
            <a:avLst/>
          </a:prstGeom>
        </p:spPr>
        <p:txBody>
          <a:bodyPr vert="horz" lIns="163275" tIns="81638" rIns="163275" bIns="81638" rtlCol="0" anchor="ctr">
            <a:normAutofit/>
          </a:bodyPr>
          <a:lstStyle/>
          <a:p>
            <a:r>
              <a:rPr kumimoji="1" lang="en-US" altLang="ja-JP" dirty="0" err="1"/>
              <a:t>Título</a:t>
            </a:r>
            <a:r>
              <a:rPr kumimoji="1" lang="en-US" altLang="ja-JP" dirty="0"/>
              <a:t> principal</a:t>
            </a:r>
            <a:endParaRPr kumimoji="1" lang="ja-JP" altLang="en-US" dirty="0"/>
          </a:p>
        </p:txBody>
      </p:sp>
      <p:sp>
        <p:nvSpPr>
          <p:cNvPr id="3" name="テキスト プレースホルダー 2"/>
          <p:cNvSpPr>
            <a:spLocks noGrp="1"/>
          </p:cNvSpPr>
          <p:nvPr>
            <p:ph type="body" idx="1"/>
          </p:nvPr>
        </p:nvSpPr>
        <p:spPr>
          <a:xfrm>
            <a:off x="914321" y="1973179"/>
            <a:ext cx="16457772" cy="7170821"/>
          </a:xfrm>
          <a:prstGeom prst="rect">
            <a:avLst/>
          </a:prstGeom>
        </p:spPr>
        <p:txBody>
          <a:bodyPr vert="horz" lIns="163275" tIns="81638" rIns="163275" bIns="81638" rtlCol="0">
            <a:normAutofit/>
          </a:bodyPr>
          <a:lstStyle/>
          <a:p>
            <a:pPr lvl="0"/>
            <a:r>
              <a:rPr kumimoji="1" lang="en-US" altLang="ja-JP" dirty="0" err="1"/>
              <a:t>Texto</a:t>
            </a:r>
            <a:r>
              <a:rPr kumimoji="1" lang="en-US" altLang="ja-JP" dirty="0"/>
              <a:t> principal</a:t>
            </a:r>
            <a:endParaRPr kumimoji="1" lang="ja-JP" altLang="en-US" dirty="0"/>
          </a:p>
        </p:txBody>
      </p:sp>
      <p:sp>
        <p:nvSpPr>
          <p:cNvPr id="5" name="Rectángulo 4">
            <a:extLst>
              <a:ext uri="{FF2B5EF4-FFF2-40B4-BE49-F238E27FC236}">
                <a16:creationId xmlns:a16="http://schemas.microsoft.com/office/drawing/2014/main" id="{D06A33B6-E7FC-4949-9340-6C36E6889315}"/>
              </a:ext>
            </a:extLst>
          </p:cNvPr>
          <p:cNvSpPr/>
          <p:nvPr userDrawn="1"/>
        </p:nvSpPr>
        <p:spPr>
          <a:xfrm>
            <a:off x="5756564" y="9661390"/>
            <a:ext cx="10079181" cy="313883"/>
          </a:xfrm>
          <a:prstGeom prst="rect">
            <a:avLst/>
          </a:prstGeom>
          <a:solidFill>
            <a:srgbClr val="C00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0" name="Rectángulo 9">
            <a:extLst>
              <a:ext uri="{FF2B5EF4-FFF2-40B4-BE49-F238E27FC236}">
                <a16:creationId xmlns:a16="http://schemas.microsoft.com/office/drawing/2014/main" id="{19AF9137-FBEF-4BF0-B0C3-1292AA2243D9}"/>
              </a:ext>
            </a:extLst>
          </p:cNvPr>
          <p:cNvSpPr/>
          <p:nvPr userDrawn="1"/>
        </p:nvSpPr>
        <p:spPr>
          <a:xfrm>
            <a:off x="1" y="9676668"/>
            <a:ext cx="1203158" cy="298605"/>
          </a:xfrm>
          <a:prstGeom prst="rect">
            <a:avLst/>
          </a:prstGeom>
          <a:solidFill>
            <a:srgbClr val="293279"/>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1" name="Rectángulo 10">
            <a:extLst>
              <a:ext uri="{FF2B5EF4-FFF2-40B4-BE49-F238E27FC236}">
                <a16:creationId xmlns:a16="http://schemas.microsoft.com/office/drawing/2014/main" id="{6CC3713B-051A-4DAB-B23E-3849F80CA565}"/>
              </a:ext>
            </a:extLst>
          </p:cNvPr>
          <p:cNvSpPr/>
          <p:nvPr userDrawn="1"/>
        </p:nvSpPr>
        <p:spPr>
          <a:xfrm>
            <a:off x="17083255" y="9684307"/>
            <a:ext cx="1203158" cy="298605"/>
          </a:xfrm>
          <a:prstGeom prst="rect">
            <a:avLst/>
          </a:prstGeom>
          <a:solidFill>
            <a:srgbClr val="293279"/>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pic>
        <p:nvPicPr>
          <p:cNvPr id="9" name="Gráfico 8">
            <a:extLst>
              <a:ext uri="{FF2B5EF4-FFF2-40B4-BE49-F238E27FC236}">
                <a16:creationId xmlns:a16="http://schemas.microsoft.com/office/drawing/2014/main" id="{94604CC6-030B-0E53-A936-2467E494413E}"/>
              </a:ext>
            </a:extLst>
          </p:cNvPr>
          <p:cNvPicPr>
            <a:picLocks noChangeAspect="1"/>
          </p:cNvPicPr>
          <p:nvPr userDrawn="1"/>
        </p:nvPicPr>
        <p:blipFill>
          <a:blip r:embed="rId11">
            <a:extLst>
              <a:ext uri="{96DAC541-7B7A-43D3-8B79-37D633B846F1}">
                <asvg:svgBlip xmlns="" xmlns:asvg="http://schemas.microsoft.com/office/drawing/2016/SVG/main" r:embed="rId12"/>
              </a:ext>
            </a:extLst>
          </a:blip>
          <a:stretch>
            <a:fillRect/>
          </a:stretch>
        </p:blipFill>
        <p:spPr>
          <a:xfrm>
            <a:off x="1596629" y="9144000"/>
            <a:ext cx="3719683" cy="1047960"/>
          </a:xfrm>
          <a:prstGeom prst="rect">
            <a:avLst/>
          </a:prstGeom>
        </p:spPr>
      </p:pic>
      <p:sp>
        <p:nvSpPr>
          <p:cNvPr id="6" name="CuadroTexto 5">
            <a:extLst>
              <a:ext uri="{FF2B5EF4-FFF2-40B4-BE49-F238E27FC236}">
                <a16:creationId xmlns:a16="http://schemas.microsoft.com/office/drawing/2014/main" id="{4AEA60E4-C90A-0384-CBE4-64156502EF59}"/>
              </a:ext>
            </a:extLst>
          </p:cNvPr>
          <p:cNvSpPr txBox="1"/>
          <p:nvPr userDrawn="1"/>
        </p:nvSpPr>
        <p:spPr>
          <a:xfrm>
            <a:off x="15835745" y="9505526"/>
            <a:ext cx="1247510" cy="646331"/>
          </a:xfrm>
          <a:prstGeom prst="rect">
            <a:avLst/>
          </a:prstGeom>
          <a:noFill/>
        </p:spPr>
        <p:txBody>
          <a:bodyPr wrap="square" rtlCol="0">
            <a:spAutoFit/>
          </a:bodyPr>
          <a:lstStyle/>
          <a:p>
            <a:pPr algn="ctr"/>
            <a:fld id="{5EB9B6B1-451A-4BDD-BEC3-0AA88183CED8}" type="slidenum">
              <a:rPr lang="es-EC" sz="3600" b="1" smtClean="0">
                <a:solidFill>
                  <a:srgbClr val="293279"/>
                </a:solidFill>
                <a:latin typeface="Calibri" panose="020F0502020204030204" pitchFamily="34" charset="0"/>
                <a:cs typeface="Calibri" panose="020F0502020204030204" pitchFamily="34" charset="0"/>
              </a:rPr>
              <a:pPr algn="ctr"/>
              <a:t>‹Nº›</a:t>
            </a:fld>
            <a:endParaRPr lang="es-EC" sz="3600" b="1" dirty="0">
              <a:solidFill>
                <a:srgbClr val="29327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775" r:id="rId1"/>
    <p:sldLayoutId id="2147483659" r:id="rId2"/>
    <p:sldLayoutId id="2147483777" r:id="rId3"/>
    <p:sldLayoutId id="2147483748" r:id="rId4"/>
    <p:sldLayoutId id="2147483774" r:id="rId5"/>
    <p:sldLayoutId id="2147483675" r:id="rId6"/>
    <p:sldLayoutId id="2147483751" r:id="rId7"/>
    <p:sldLayoutId id="2147483676" r:id="rId8"/>
    <p:sldLayoutId id="2147483776" r:id="rId9"/>
  </p:sldLayoutIdLst>
  <p:hf hdr="0" ftr="0" dt="0"/>
  <p:txStyles>
    <p:titleStyle>
      <a:lvl1pPr algn="l" defTabSz="1632753" rtl="0" eaLnBrk="1" latinLnBrk="0" hangingPunct="1">
        <a:spcBef>
          <a:spcPct val="0"/>
        </a:spcBef>
        <a:buNone/>
        <a:defRPr kumimoji="1" sz="6000" b="1" kern="1200" baseline="0">
          <a:solidFill>
            <a:schemeClr val="tx1">
              <a:lumMod val="75000"/>
              <a:lumOff val="25000"/>
            </a:schemeClr>
          </a:solidFill>
          <a:latin typeface="Calibri" panose="020F0502020204030204" pitchFamily="34" charset="0"/>
          <a:ea typeface="+mj-ea"/>
          <a:cs typeface="Calibri" panose="020F0502020204030204" pitchFamily="34" charset="0"/>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800" kern="1200" baseline="0">
          <a:solidFill>
            <a:schemeClr val="tx2"/>
          </a:solidFill>
          <a:latin typeface="Calibri" panose="020F0502020204030204" pitchFamily="34" charset="0"/>
          <a:ea typeface="+mn-ea"/>
          <a:cs typeface="Calibri" panose="020F0502020204030204" pitchFamily="34" charset="0"/>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C3199-7CE2-B129-A71B-B8D17FC84E41}"/>
              </a:ext>
            </a:extLst>
          </p:cNvPr>
          <p:cNvSpPr>
            <a:spLocks noGrp="1"/>
          </p:cNvSpPr>
          <p:nvPr>
            <p:ph type="title"/>
          </p:nvPr>
        </p:nvSpPr>
        <p:spPr>
          <a:xfrm>
            <a:off x="2579078" y="5597867"/>
            <a:ext cx="13692554" cy="2011530"/>
          </a:xfrm>
        </p:spPr>
        <p:txBody>
          <a:bodyPr/>
          <a:lstStyle/>
          <a:p>
            <a:r>
              <a:rPr lang="es-EC" dirty="0" smtClean="0"/>
              <a:t>REFORMA AL PLAN OPERATIVO ANUAL 2022</a:t>
            </a:r>
            <a:endParaRPr lang="es-EC" dirty="0"/>
          </a:p>
        </p:txBody>
      </p:sp>
      <p:sp>
        <p:nvSpPr>
          <p:cNvPr id="3" name="Marcador de texto 2">
            <a:extLst>
              <a:ext uri="{FF2B5EF4-FFF2-40B4-BE49-F238E27FC236}">
                <a16:creationId xmlns:a16="http://schemas.microsoft.com/office/drawing/2014/main" id="{220E7870-86AD-1A55-808F-A5C44DFB4328}"/>
              </a:ext>
            </a:extLst>
          </p:cNvPr>
          <p:cNvSpPr>
            <a:spLocks noGrp="1"/>
          </p:cNvSpPr>
          <p:nvPr>
            <p:ph type="body" sz="quarter" idx="20"/>
          </p:nvPr>
        </p:nvSpPr>
        <p:spPr/>
        <p:txBody>
          <a:bodyPr/>
          <a:lstStyle/>
          <a:p>
            <a:r>
              <a:rPr lang="es-EC" b="1" dirty="0" smtClean="0"/>
              <a:t>Septiembre 2022</a:t>
            </a:r>
            <a:endParaRPr lang="es-EC" b="1" dirty="0"/>
          </a:p>
        </p:txBody>
      </p:sp>
    </p:spTree>
    <p:extLst>
      <p:ext uri="{BB962C8B-B14F-4D97-AF65-F5344CB8AC3E}">
        <p14:creationId xmlns:p14="http://schemas.microsoft.com/office/powerpoint/2010/main" val="3209168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4"/>
          </p:nvPr>
        </p:nvSpPr>
        <p:spPr/>
        <p:txBody>
          <a:bodyPr>
            <a:normAutofit/>
          </a:bodyPr>
          <a:lstStyle/>
          <a:p>
            <a:pPr algn="ctr"/>
            <a:endParaRPr lang="es-EC" sz="6600" dirty="0" smtClean="0"/>
          </a:p>
          <a:p>
            <a:pPr algn="ctr"/>
            <a:r>
              <a:rPr lang="es-EC" sz="7200" b="1" dirty="0" smtClean="0">
                <a:effectLst>
                  <a:outerShdw blurRad="38100" dist="38100" dir="2700000" algn="tl">
                    <a:srgbClr val="000000">
                      <a:alpha val="43137"/>
                    </a:srgbClr>
                  </a:outerShdw>
                </a:effectLst>
              </a:rPr>
              <a:t>OBSERVACIONES PRIMER DEBATE </a:t>
            </a:r>
          </a:p>
          <a:p>
            <a:pPr algn="ctr"/>
            <a:r>
              <a:rPr lang="es-EC" sz="7200" b="1" dirty="0" smtClean="0">
                <a:effectLst>
                  <a:outerShdw blurRad="38100" dist="38100" dir="2700000" algn="tl">
                    <a:srgbClr val="000000">
                      <a:alpha val="43137"/>
                    </a:srgbClr>
                  </a:outerShdw>
                </a:effectLst>
              </a:rPr>
              <a:t>DEL CONCEJO METROPOLITANO</a:t>
            </a:r>
            <a:endParaRPr lang="es-EC"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555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445" y="665091"/>
            <a:ext cx="16457772" cy="1203151"/>
          </a:xfrm>
        </p:spPr>
        <p:txBody>
          <a:bodyPr>
            <a:normAutofit/>
          </a:bodyPr>
          <a:lstStyle/>
          <a:p>
            <a:r>
              <a:rPr lang="es-EC" sz="4800" dirty="0" smtClean="0"/>
              <a:t>Tema: </a:t>
            </a:r>
            <a:r>
              <a:rPr lang="es-EC" sz="4800" b="0" dirty="0" smtClean="0"/>
              <a:t>Pago de Jubilaciones</a:t>
            </a:r>
            <a:endParaRPr lang="es-EC" sz="4800" b="0" dirty="0"/>
          </a:p>
        </p:txBody>
      </p:sp>
      <p:sp>
        <p:nvSpPr>
          <p:cNvPr id="3" name="Marcador de texto 2"/>
          <p:cNvSpPr>
            <a:spLocks noGrp="1"/>
          </p:cNvSpPr>
          <p:nvPr>
            <p:ph type="body" sz="quarter" idx="15"/>
          </p:nvPr>
        </p:nvSpPr>
        <p:spPr/>
        <p:txBody>
          <a:bodyPr/>
          <a:lstStyle/>
          <a:p>
            <a:r>
              <a:rPr lang="es-EC" dirty="0" smtClean="0"/>
              <a:t>Observación</a:t>
            </a:r>
            <a:endParaRPr lang="es-EC" dirty="0"/>
          </a:p>
        </p:txBody>
      </p:sp>
      <p:sp>
        <p:nvSpPr>
          <p:cNvPr id="4" name="Marcador de texto 3"/>
          <p:cNvSpPr>
            <a:spLocks noGrp="1"/>
          </p:cNvSpPr>
          <p:nvPr>
            <p:ph type="body" sz="quarter" idx="14"/>
          </p:nvPr>
        </p:nvSpPr>
        <p:spPr/>
        <p:txBody>
          <a:bodyPr/>
          <a:lstStyle/>
          <a:p>
            <a:r>
              <a:rPr lang="es-EC" sz="3200" b="1" dirty="0" smtClean="0"/>
              <a:t>Concejal Eduardo del Pozo</a:t>
            </a:r>
          </a:p>
          <a:p>
            <a:pPr algn="just"/>
            <a:r>
              <a:rPr lang="es-MX" dirty="0" smtClean="0"/>
              <a:t>Empresas públicas que han solicitado recursos para el pago de jubilación patronal.</a:t>
            </a:r>
            <a:endParaRPr lang="es-EC" dirty="0"/>
          </a:p>
        </p:txBody>
      </p:sp>
      <p:sp>
        <p:nvSpPr>
          <p:cNvPr id="5" name="Marcador de texto 4"/>
          <p:cNvSpPr>
            <a:spLocks noGrp="1"/>
          </p:cNvSpPr>
          <p:nvPr>
            <p:ph type="body" sz="quarter" idx="16"/>
          </p:nvPr>
        </p:nvSpPr>
        <p:spPr/>
        <p:txBody>
          <a:bodyPr/>
          <a:lstStyle/>
          <a:p>
            <a:r>
              <a:rPr lang="es-EC" dirty="0" smtClean="0"/>
              <a:t>Respuesta</a:t>
            </a:r>
            <a:endParaRPr lang="es-EC" dirty="0"/>
          </a:p>
        </p:txBody>
      </p:sp>
      <p:sp>
        <p:nvSpPr>
          <p:cNvPr id="6" name="Marcador de texto 5"/>
          <p:cNvSpPr>
            <a:spLocks noGrp="1"/>
          </p:cNvSpPr>
          <p:nvPr>
            <p:ph type="body" sz="quarter" idx="17"/>
          </p:nvPr>
        </p:nvSpPr>
        <p:spPr>
          <a:xfrm>
            <a:off x="10958898" y="6352211"/>
            <a:ext cx="6147552" cy="1181496"/>
          </a:xfrm>
        </p:spPr>
        <p:txBody>
          <a:bodyPr/>
          <a:lstStyle/>
          <a:p>
            <a:r>
              <a:rPr lang="es-ES_tradnl" sz="2000" b="1" dirty="0"/>
              <a:t>Nota: </a:t>
            </a:r>
            <a:r>
              <a:rPr lang="es-ES_tradnl" sz="2000" dirty="0"/>
              <a:t>La EPMMOP ha devengado en el 2022, un monto de USD 4,3 MM por concepto de jubilaciones.</a:t>
            </a:r>
            <a:endParaRPr lang="es-EC" sz="2000" dirty="0"/>
          </a:p>
          <a:p>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2154021202"/>
              </p:ext>
            </p:extLst>
          </p:nvPr>
        </p:nvGraphicFramePr>
        <p:xfrm>
          <a:off x="11119915" y="2907082"/>
          <a:ext cx="5783421" cy="3245525"/>
        </p:xfrm>
        <a:graphic>
          <a:graphicData uri="http://schemas.openxmlformats.org/drawingml/2006/table">
            <a:tbl>
              <a:tblPr firstRow="1" firstCol="1" bandRow="1"/>
              <a:tblGrid>
                <a:gridCol w="3445171">
                  <a:extLst>
                    <a:ext uri="{9D8B030D-6E8A-4147-A177-3AD203B41FA5}">
                      <a16:colId xmlns:a16="http://schemas.microsoft.com/office/drawing/2014/main" val="772986248"/>
                    </a:ext>
                  </a:extLst>
                </a:gridCol>
                <a:gridCol w="2338250">
                  <a:extLst>
                    <a:ext uri="{9D8B030D-6E8A-4147-A177-3AD203B41FA5}">
                      <a16:colId xmlns:a16="http://schemas.microsoft.com/office/drawing/2014/main" val="1036362367"/>
                    </a:ext>
                  </a:extLst>
                </a:gridCol>
              </a:tblGrid>
              <a:tr h="837386">
                <a:tc>
                  <a:txBody>
                    <a:bodyPr/>
                    <a:lstStyle/>
                    <a:p>
                      <a:pPr algn="ctr">
                        <a:lnSpc>
                          <a:spcPct val="107000"/>
                        </a:lnSpc>
                        <a:spcAft>
                          <a:spcPts val="0"/>
                        </a:spcAft>
                      </a:pPr>
                      <a:r>
                        <a:rPr lang="es-EC" sz="2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EMPRESA PÚBLICA METROPOLITANA</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2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JUBILACIONES</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2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USD $</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929273400"/>
                  </a:ext>
                </a:extLst>
              </a:tr>
              <a:tr h="476084">
                <a:tc>
                  <a:txBody>
                    <a:bodyPr/>
                    <a:lstStyle/>
                    <a:p>
                      <a:pPr>
                        <a:lnSpc>
                          <a:spcPct val="107000"/>
                        </a:lnSpc>
                        <a:spcAft>
                          <a:spcPts val="0"/>
                        </a:spcAft>
                      </a:pPr>
                      <a:r>
                        <a:rPr lang="es-EC"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EPMMOP</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8.025.143,18 </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852055"/>
                  </a:ext>
                </a:extLst>
              </a:tr>
              <a:tr h="489128">
                <a:tc>
                  <a:txBody>
                    <a:bodyPr/>
                    <a:lstStyle/>
                    <a:p>
                      <a:pPr>
                        <a:lnSpc>
                          <a:spcPct val="107000"/>
                        </a:lnSpc>
                        <a:spcAft>
                          <a:spcPts val="0"/>
                        </a:spcAft>
                      </a:pPr>
                      <a:r>
                        <a:rPr lang="es-EC"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RASTRO</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484.545,00 </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566152"/>
                  </a:ext>
                </a:extLst>
              </a:tr>
              <a:tr h="489128">
                <a:tc>
                  <a:txBody>
                    <a:bodyPr/>
                    <a:lstStyle/>
                    <a:p>
                      <a:pPr>
                        <a:lnSpc>
                          <a:spcPct val="107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PASAJEROS</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330.285,73 </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254029"/>
                  </a:ext>
                </a:extLst>
              </a:tr>
              <a:tr h="489128">
                <a:tc>
                  <a:txBody>
                    <a:bodyPr/>
                    <a:lstStyle/>
                    <a:p>
                      <a:pPr>
                        <a:lnSpc>
                          <a:spcPct val="107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EMASEO</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1.094.196,38 </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641244"/>
                  </a:ext>
                </a:extLst>
              </a:tr>
              <a:tr h="464671">
                <a:tc>
                  <a:txBody>
                    <a:bodyPr/>
                    <a:lstStyle/>
                    <a:p>
                      <a:pPr>
                        <a:lnSpc>
                          <a:spcPct val="107000"/>
                        </a:lnSpc>
                        <a:spcAft>
                          <a:spcPts val="0"/>
                        </a:spcAft>
                      </a:pPr>
                      <a:r>
                        <a:rPr lang="es-EC"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9.934.170,29 </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414728"/>
                  </a:ext>
                </a:extLst>
              </a:tr>
            </a:tbl>
          </a:graphicData>
        </a:graphic>
      </p:graphicFrame>
    </p:spTree>
    <p:extLst>
      <p:ext uri="{BB962C8B-B14F-4D97-AF65-F5344CB8AC3E}">
        <p14:creationId xmlns:p14="http://schemas.microsoft.com/office/powerpoint/2010/main" val="56042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445" y="665091"/>
            <a:ext cx="16457772" cy="1203151"/>
          </a:xfrm>
        </p:spPr>
        <p:txBody>
          <a:bodyPr>
            <a:normAutofit/>
          </a:bodyPr>
          <a:lstStyle/>
          <a:p>
            <a:r>
              <a:rPr lang="es-EC" sz="4800" dirty="0" smtClean="0"/>
              <a:t>Tema: </a:t>
            </a:r>
            <a:r>
              <a:rPr lang="es-EC" sz="4800" b="0" dirty="0" smtClean="0"/>
              <a:t>Ampliación de la Oferta Educativa</a:t>
            </a:r>
            <a:endParaRPr lang="es-EC" sz="4800" b="0" dirty="0"/>
          </a:p>
        </p:txBody>
      </p:sp>
      <p:sp>
        <p:nvSpPr>
          <p:cNvPr id="3" name="Marcador de texto 2"/>
          <p:cNvSpPr>
            <a:spLocks noGrp="1"/>
          </p:cNvSpPr>
          <p:nvPr>
            <p:ph type="body" sz="quarter" idx="15"/>
          </p:nvPr>
        </p:nvSpPr>
        <p:spPr/>
        <p:txBody>
          <a:bodyPr/>
          <a:lstStyle/>
          <a:p>
            <a:r>
              <a:rPr lang="es-EC" dirty="0"/>
              <a:t>Observación</a:t>
            </a:r>
          </a:p>
        </p:txBody>
      </p:sp>
      <p:sp>
        <p:nvSpPr>
          <p:cNvPr id="4" name="Marcador de texto 3"/>
          <p:cNvSpPr>
            <a:spLocks noGrp="1"/>
          </p:cNvSpPr>
          <p:nvPr>
            <p:ph type="body" sz="quarter" idx="14"/>
          </p:nvPr>
        </p:nvSpPr>
        <p:spPr/>
        <p:txBody>
          <a:bodyPr>
            <a:normAutofit/>
          </a:bodyPr>
          <a:lstStyle/>
          <a:p>
            <a:r>
              <a:rPr lang="es-EC" sz="3200" b="1" dirty="0" smtClean="0"/>
              <a:t>Concejal Eduardo del Pozo</a:t>
            </a:r>
          </a:p>
          <a:p>
            <a:pPr algn="just"/>
            <a:r>
              <a:rPr lang="es-MX" dirty="0"/>
              <a:t>Fondo requerido por la SERD para el proyectos “Fortalecimiento Pedagógico”, que permita la ampliación de la oferta educativa y para el mantenimiento de su infraestructura.</a:t>
            </a:r>
            <a:endParaRPr lang="es-EC" sz="3200" dirty="0"/>
          </a:p>
        </p:txBody>
      </p:sp>
      <p:sp>
        <p:nvSpPr>
          <p:cNvPr id="5" name="Marcador de texto 4"/>
          <p:cNvSpPr>
            <a:spLocks noGrp="1"/>
          </p:cNvSpPr>
          <p:nvPr>
            <p:ph type="body" sz="quarter" idx="16"/>
          </p:nvPr>
        </p:nvSpPr>
        <p:spPr/>
        <p:txBody>
          <a:bodyPr/>
          <a:lstStyle/>
          <a:p>
            <a:r>
              <a:rPr lang="es-EC" dirty="0" smtClean="0"/>
              <a:t>Respuesta</a:t>
            </a:r>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2351502176"/>
              </p:ext>
            </p:extLst>
          </p:nvPr>
        </p:nvGraphicFramePr>
        <p:xfrm>
          <a:off x="10155383" y="3345578"/>
          <a:ext cx="7883235" cy="4416783"/>
        </p:xfrm>
        <a:graphic>
          <a:graphicData uri="http://schemas.openxmlformats.org/drawingml/2006/table">
            <a:tbl>
              <a:tblPr firstRow="1" firstCol="1" bandRow="1"/>
              <a:tblGrid>
                <a:gridCol w="2602478">
                  <a:extLst>
                    <a:ext uri="{9D8B030D-6E8A-4147-A177-3AD203B41FA5}">
                      <a16:colId xmlns:a16="http://schemas.microsoft.com/office/drawing/2014/main" val="4233601197"/>
                    </a:ext>
                  </a:extLst>
                </a:gridCol>
                <a:gridCol w="1718141">
                  <a:extLst>
                    <a:ext uri="{9D8B030D-6E8A-4147-A177-3AD203B41FA5}">
                      <a16:colId xmlns:a16="http://schemas.microsoft.com/office/drawing/2014/main" val="2065558587"/>
                    </a:ext>
                  </a:extLst>
                </a:gridCol>
                <a:gridCol w="1516007">
                  <a:extLst>
                    <a:ext uri="{9D8B030D-6E8A-4147-A177-3AD203B41FA5}">
                      <a16:colId xmlns:a16="http://schemas.microsoft.com/office/drawing/2014/main" val="894236228"/>
                    </a:ext>
                  </a:extLst>
                </a:gridCol>
                <a:gridCol w="2046609">
                  <a:extLst>
                    <a:ext uri="{9D8B030D-6E8A-4147-A177-3AD203B41FA5}">
                      <a16:colId xmlns:a16="http://schemas.microsoft.com/office/drawing/2014/main" val="1539320315"/>
                    </a:ext>
                  </a:extLst>
                </a:gridCol>
              </a:tblGrid>
              <a:tr h="1105983">
                <a:tc>
                  <a:txBody>
                    <a:bodyPr/>
                    <a:lstStyle/>
                    <a:p>
                      <a:pPr algn="ctr">
                        <a:lnSpc>
                          <a:spcPct val="107000"/>
                        </a:lnSpc>
                        <a:spcAft>
                          <a:spcPts val="0"/>
                        </a:spcAft>
                      </a:pPr>
                      <a:r>
                        <a:rPr lang="es-EC"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UNIDAD EDUCATIVA</a:t>
                      </a:r>
                      <a:endParaRPr lang="es-EC"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s-EC"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Monto actual (USD)</a:t>
                      </a:r>
                      <a:endParaRPr lang="es-EC"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s-EC"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Incremento (USD)</a:t>
                      </a:r>
                      <a:endParaRPr lang="es-EC"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s-EC"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Monto con reforma (USD)</a:t>
                      </a:r>
                      <a:endParaRPr lang="es-EC"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308613305"/>
                  </a:ext>
                </a:extLst>
              </a:tr>
              <a:tr h="737322">
                <a:tc>
                  <a:txBody>
                    <a:bodyPr/>
                    <a:lstStyle/>
                    <a:p>
                      <a:pPr algn="l">
                        <a:lnSpc>
                          <a:spcPct val="107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UEM Quitumbe</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113.214,00</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150.000,00</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263.214,00</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842433"/>
                  </a:ext>
                </a:extLst>
              </a:tr>
              <a:tr h="737322">
                <a:tc>
                  <a:txBody>
                    <a:bodyPr/>
                    <a:lstStyle/>
                    <a:p>
                      <a:pPr algn="l">
                        <a:lnSpc>
                          <a:spcPct val="107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UEM Eugenio Espejo</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95.714,00</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125.000,00</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220.714,00</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418041"/>
                  </a:ext>
                </a:extLst>
              </a:tr>
              <a:tr h="1053455">
                <a:tc>
                  <a:txBody>
                    <a:bodyPr/>
                    <a:lstStyle/>
                    <a:p>
                      <a:pPr algn="l">
                        <a:lnSpc>
                          <a:spcPct val="107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UEM Fernández Madrid</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95.117,00</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125.000,00</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220.117,00</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591295"/>
                  </a:ext>
                </a:extLst>
              </a:tr>
              <a:tr h="737322">
                <a:tc>
                  <a:txBody>
                    <a:bodyPr/>
                    <a:lstStyle/>
                    <a:p>
                      <a:pPr algn="l">
                        <a:lnSpc>
                          <a:spcPct val="107000"/>
                        </a:lnSpc>
                        <a:spcAft>
                          <a:spcPts val="0"/>
                        </a:spcAft>
                      </a:pPr>
                      <a:r>
                        <a:rPr lang="es-EC"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304.045,00</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400.000,00</a:t>
                      </a:r>
                      <a:endParaRPr lang="es-EC"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704.045,00</a:t>
                      </a:r>
                      <a:endParaRPr lang="es-EC"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187577"/>
                  </a:ext>
                </a:extLst>
              </a:tr>
            </a:tbl>
          </a:graphicData>
        </a:graphic>
      </p:graphicFrame>
    </p:spTree>
    <p:extLst>
      <p:ext uri="{BB962C8B-B14F-4D97-AF65-F5344CB8AC3E}">
        <p14:creationId xmlns:p14="http://schemas.microsoft.com/office/powerpoint/2010/main" val="210807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445" y="665091"/>
            <a:ext cx="16457772" cy="1203151"/>
          </a:xfrm>
        </p:spPr>
        <p:txBody>
          <a:bodyPr>
            <a:normAutofit/>
          </a:bodyPr>
          <a:lstStyle/>
          <a:p>
            <a:r>
              <a:rPr lang="es-EC" sz="4800" dirty="0" smtClean="0"/>
              <a:t>Tema: </a:t>
            </a:r>
            <a:r>
              <a:rPr lang="es-EC" sz="4800" b="0" dirty="0" smtClean="0"/>
              <a:t>Fundación Teatro Nacional Sucre</a:t>
            </a:r>
            <a:endParaRPr lang="es-EC" sz="4800" b="0" dirty="0"/>
          </a:p>
        </p:txBody>
      </p:sp>
      <p:sp>
        <p:nvSpPr>
          <p:cNvPr id="3" name="Marcador de texto 2"/>
          <p:cNvSpPr>
            <a:spLocks noGrp="1"/>
          </p:cNvSpPr>
          <p:nvPr>
            <p:ph type="body" sz="quarter" idx="15"/>
          </p:nvPr>
        </p:nvSpPr>
        <p:spPr/>
        <p:txBody>
          <a:bodyPr/>
          <a:lstStyle/>
          <a:p>
            <a:r>
              <a:rPr lang="es-EC" dirty="0"/>
              <a:t>Observación</a:t>
            </a:r>
          </a:p>
        </p:txBody>
      </p:sp>
      <p:sp>
        <p:nvSpPr>
          <p:cNvPr id="4" name="Marcador de texto 3"/>
          <p:cNvSpPr>
            <a:spLocks noGrp="1"/>
          </p:cNvSpPr>
          <p:nvPr>
            <p:ph type="body" sz="quarter" idx="14"/>
          </p:nvPr>
        </p:nvSpPr>
        <p:spPr/>
        <p:txBody>
          <a:bodyPr/>
          <a:lstStyle/>
          <a:p>
            <a:r>
              <a:rPr lang="es-EC" sz="3200" b="1" dirty="0" smtClean="0"/>
              <a:t>Concejal Juan Manuel Carrión</a:t>
            </a:r>
          </a:p>
          <a:p>
            <a:r>
              <a:rPr lang="es-EC" dirty="0"/>
              <a:t>Solicitud de fondos para la Fundación Teatro Nacional </a:t>
            </a:r>
            <a:r>
              <a:rPr lang="es-EC" dirty="0" smtClean="0"/>
              <a:t>Sucre.</a:t>
            </a:r>
            <a:endParaRPr lang="es-EC" dirty="0"/>
          </a:p>
        </p:txBody>
      </p:sp>
      <p:sp>
        <p:nvSpPr>
          <p:cNvPr id="5" name="Marcador de texto 4"/>
          <p:cNvSpPr>
            <a:spLocks noGrp="1"/>
          </p:cNvSpPr>
          <p:nvPr>
            <p:ph type="body" sz="quarter" idx="16"/>
          </p:nvPr>
        </p:nvSpPr>
        <p:spPr/>
        <p:txBody>
          <a:bodyPr/>
          <a:lstStyle/>
          <a:p>
            <a:r>
              <a:rPr lang="es-EC" dirty="0" smtClean="0"/>
              <a:t>Respuesta</a:t>
            </a:r>
            <a:endParaRPr lang="es-EC" dirty="0"/>
          </a:p>
        </p:txBody>
      </p:sp>
      <p:sp>
        <p:nvSpPr>
          <p:cNvPr id="6" name="Marcador de texto 5"/>
          <p:cNvSpPr>
            <a:spLocks noGrp="1"/>
          </p:cNvSpPr>
          <p:nvPr>
            <p:ph type="body" sz="quarter" idx="17"/>
          </p:nvPr>
        </p:nvSpPr>
        <p:spPr/>
        <p:txBody>
          <a:bodyPr>
            <a:normAutofit fontScale="40000" lnSpcReduction="20000"/>
          </a:bodyPr>
          <a:lstStyle/>
          <a:p>
            <a:pPr lvl="0" algn="just"/>
            <a:r>
              <a:rPr lang="es-MX" sz="5100" b="1" dirty="0" smtClean="0"/>
              <a:t>Incorporada.- </a:t>
            </a:r>
            <a:r>
              <a:rPr lang="es-MX" sz="4500" dirty="0" smtClean="0"/>
              <a:t>El </a:t>
            </a:r>
            <a:r>
              <a:rPr lang="es-MX" sz="4500" dirty="0"/>
              <a:t>16 de agosto de 2022, con memorando Nro. FTNS-2022-0102-M, de la FTNS realiza un alcance a la Secretaría de Cultura solicitando un incremento de presupuesto de </a:t>
            </a:r>
            <a:r>
              <a:rPr lang="es-MX" sz="4500" b="1" dirty="0"/>
              <a:t>USD 582.164,79</a:t>
            </a:r>
            <a:r>
              <a:rPr lang="es-MX" sz="4500" dirty="0"/>
              <a:t>: </a:t>
            </a:r>
            <a:endParaRPr lang="es-EC" sz="4500" dirty="0"/>
          </a:p>
          <a:p>
            <a:pPr marL="457200" lvl="0" indent="-457200" algn="just">
              <a:buFont typeface="Arial" panose="020B0604020202020204" pitchFamily="34" charset="0"/>
              <a:buChar char="•"/>
            </a:pPr>
            <a:r>
              <a:rPr lang="es-MX" sz="4500" dirty="0"/>
              <a:t>Actualización de equipos de sonorización.</a:t>
            </a:r>
            <a:endParaRPr lang="es-EC" sz="4500" dirty="0"/>
          </a:p>
          <a:p>
            <a:pPr marL="457200" lvl="0" indent="-457200" algn="just">
              <a:buFont typeface="Arial" panose="020B0604020202020204" pitchFamily="34" charset="0"/>
              <a:buChar char="•"/>
            </a:pPr>
            <a:r>
              <a:rPr lang="es-MX" sz="4500" dirty="0"/>
              <a:t>Mantenimiento de equipos y sistemas informáticos.</a:t>
            </a:r>
            <a:endParaRPr lang="es-EC" sz="4500" dirty="0"/>
          </a:p>
          <a:p>
            <a:pPr marL="457200" lvl="0" indent="-457200" algn="just">
              <a:buFont typeface="Arial" panose="020B0604020202020204" pitchFamily="34" charset="0"/>
              <a:buChar char="•"/>
            </a:pPr>
            <a:r>
              <a:rPr lang="es-MX" sz="4500" dirty="0"/>
              <a:t>Mantenimiento de instalaciones (pisos y escenarios).</a:t>
            </a:r>
            <a:endParaRPr lang="es-EC" sz="4500" dirty="0"/>
          </a:p>
          <a:p>
            <a:pPr marL="457200" lvl="0" indent="-457200" algn="just">
              <a:buFont typeface="Arial" panose="020B0604020202020204" pitchFamily="34" charset="0"/>
              <a:buChar char="•"/>
            </a:pPr>
            <a:r>
              <a:rPr lang="es-MX" sz="4500" dirty="0"/>
              <a:t>Administración del talento humano, en el marco de la estructura organizacional aprobada.</a:t>
            </a:r>
            <a:endParaRPr lang="es-EC" sz="4500" dirty="0"/>
          </a:p>
          <a:p>
            <a:pPr lvl="0" algn="just"/>
            <a:r>
              <a:rPr lang="es-MX" sz="4500" dirty="0"/>
              <a:t>El 17 de agosto de 2022, con oficio No GADDMQ-SGP-2022-1233-O, la Secretaría General de Planificación informa que el Anteproyecto de Reforma </a:t>
            </a:r>
            <a:r>
              <a:rPr lang="es-MX" sz="4500" b="1" dirty="0"/>
              <a:t>se encuentra en trámite legislativo</a:t>
            </a:r>
            <a:r>
              <a:rPr lang="es-MX" sz="4500" dirty="0"/>
              <a:t> y que es con esta instancia con la que se debe gestionar este requerimiento.</a:t>
            </a:r>
            <a:endParaRPr lang="es-EC" sz="4500" dirty="0"/>
          </a:p>
          <a:p>
            <a:pPr lvl="0" algn="just"/>
            <a:r>
              <a:rPr lang="es-MX" sz="4500" dirty="0"/>
              <a:t>El 30 de agosto de 2022, con oficio No GADDMQ-SECU-2022-1933-O, el Secretario de Cultura </a:t>
            </a:r>
            <a:r>
              <a:rPr lang="es-MX" sz="4500" b="1" dirty="0"/>
              <a:t>solicita Presidente de la Comisión de Presupuesto</a:t>
            </a:r>
            <a:r>
              <a:rPr lang="es-MX" sz="4500" dirty="0"/>
              <a:t>, la reforma presupuestaría y programática del sector, que incluye el incremento de presupuesto solicitado por la FTNS</a:t>
            </a:r>
            <a:r>
              <a:rPr lang="es-MX" sz="4500" dirty="0" smtClean="0"/>
              <a:t>.</a:t>
            </a:r>
            <a:endParaRPr lang="es-EC" sz="4500" dirty="0"/>
          </a:p>
        </p:txBody>
      </p:sp>
    </p:spTree>
    <p:extLst>
      <p:ext uri="{BB962C8B-B14F-4D97-AF65-F5344CB8AC3E}">
        <p14:creationId xmlns:p14="http://schemas.microsoft.com/office/powerpoint/2010/main" val="32279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445" y="665091"/>
            <a:ext cx="16457772" cy="1203151"/>
          </a:xfrm>
        </p:spPr>
        <p:txBody>
          <a:bodyPr>
            <a:normAutofit/>
          </a:bodyPr>
          <a:lstStyle/>
          <a:p>
            <a:r>
              <a:rPr lang="es-EC" sz="4800" dirty="0" smtClean="0"/>
              <a:t>Tema: </a:t>
            </a:r>
            <a:r>
              <a:rPr lang="es-EC" sz="4800" b="0" dirty="0" smtClean="0"/>
              <a:t>Excedentes Empresas Públicas</a:t>
            </a:r>
            <a:endParaRPr lang="es-EC" sz="4800" b="0" dirty="0"/>
          </a:p>
        </p:txBody>
      </p:sp>
      <p:sp>
        <p:nvSpPr>
          <p:cNvPr id="3" name="Marcador de texto 2"/>
          <p:cNvSpPr>
            <a:spLocks noGrp="1"/>
          </p:cNvSpPr>
          <p:nvPr>
            <p:ph type="body" sz="quarter" idx="15"/>
          </p:nvPr>
        </p:nvSpPr>
        <p:spPr/>
        <p:txBody>
          <a:bodyPr/>
          <a:lstStyle/>
          <a:p>
            <a:r>
              <a:rPr lang="es-EC" dirty="0"/>
              <a:t>Observación</a:t>
            </a:r>
          </a:p>
        </p:txBody>
      </p:sp>
      <p:sp>
        <p:nvSpPr>
          <p:cNvPr id="4" name="Marcador de texto 3"/>
          <p:cNvSpPr>
            <a:spLocks noGrp="1"/>
          </p:cNvSpPr>
          <p:nvPr>
            <p:ph type="body" sz="quarter" idx="14"/>
          </p:nvPr>
        </p:nvSpPr>
        <p:spPr/>
        <p:txBody>
          <a:bodyPr/>
          <a:lstStyle/>
          <a:p>
            <a:pPr algn="just"/>
            <a:r>
              <a:rPr lang="es-EC" sz="3200" b="1" dirty="0" smtClean="0"/>
              <a:t>Concejal Juan Carlos Fiallos y Marco </a:t>
            </a:r>
            <a:r>
              <a:rPr lang="es-EC" sz="3200" b="1" dirty="0" err="1" smtClean="0"/>
              <a:t>Collaguazo</a:t>
            </a:r>
            <a:endParaRPr lang="es-EC" sz="3200" b="1" dirty="0" smtClean="0"/>
          </a:p>
          <a:p>
            <a:pPr algn="just"/>
            <a:r>
              <a:rPr lang="es-ES_tradnl" dirty="0"/>
              <a:t>Devolución de los excedentes de las Empresas Públicas que reciben recursos Municipales</a:t>
            </a:r>
            <a:endParaRPr lang="es-EC" dirty="0"/>
          </a:p>
        </p:txBody>
      </p:sp>
      <p:sp>
        <p:nvSpPr>
          <p:cNvPr id="5" name="Marcador de texto 4"/>
          <p:cNvSpPr>
            <a:spLocks noGrp="1"/>
          </p:cNvSpPr>
          <p:nvPr>
            <p:ph type="body" sz="quarter" idx="16"/>
          </p:nvPr>
        </p:nvSpPr>
        <p:spPr/>
        <p:txBody>
          <a:bodyPr/>
          <a:lstStyle/>
          <a:p>
            <a:r>
              <a:rPr lang="es-EC" dirty="0" smtClean="0"/>
              <a:t>Respuesta</a:t>
            </a:r>
            <a:endParaRPr lang="es-EC" dirty="0"/>
          </a:p>
        </p:txBody>
      </p:sp>
      <p:sp>
        <p:nvSpPr>
          <p:cNvPr id="6" name="Marcador de texto 5"/>
          <p:cNvSpPr>
            <a:spLocks noGrp="1"/>
          </p:cNvSpPr>
          <p:nvPr>
            <p:ph type="body" sz="quarter" idx="17"/>
          </p:nvPr>
        </p:nvSpPr>
        <p:spPr>
          <a:xfrm>
            <a:off x="10958899" y="2822906"/>
            <a:ext cx="6793524" cy="6366121"/>
          </a:xfrm>
        </p:spPr>
        <p:txBody>
          <a:bodyPr>
            <a:noAutofit/>
          </a:bodyPr>
          <a:lstStyle/>
          <a:p>
            <a:pPr lvl="0" algn="just"/>
            <a:r>
              <a:rPr lang="es-MX" sz="1900" dirty="0"/>
              <a:t>LOEP, Título VI, CAPITULO I, Articulo No 39.- Excedentes: </a:t>
            </a:r>
            <a:r>
              <a:rPr lang="es-MX" sz="1900" i="1" dirty="0"/>
              <a:t>“[…] Los excedentes que no fueran invertidos o reinvertidos se transferirán al Presupuesto General del Estado para que sean utilizados en los fines que la Función Ejecutiva considere pertinente,</a:t>
            </a:r>
            <a:r>
              <a:rPr lang="es-MX" sz="1900" dirty="0"/>
              <a:t> </a:t>
            </a:r>
            <a:r>
              <a:rPr lang="es-MX" sz="1900" b="1" u="sng" dirty="0"/>
              <a:t>con excepción de los correspondientes a los gobiernos autónomos descentralizados que de conformidad a lo dispuesto en el artículo 292 de la Constitución de la República, se considerarán recursos propios que se integrarán directamente al presupuesto del gobierno autónomo descentralizado correspondiente</a:t>
            </a:r>
            <a:r>
              <a:rPr lang="es-MX" sz="1900" dirty="0"/>
              <a:t> […]”</a:t>
            </a:r>
            <a:endParaRPr lang="es-EC" sz="1900" dirty="0"/>
          </a:p>
          <a:p>
            <a:pPr lvl="0" algn="just"/>
            <a:r>
              <a:rPr lang="es-MX" sz="1900" dirty="0"/>
              <a:t>Acuerdo Nro. 103 del Ministerio de Finanzas -NORMATIVA TÉCNICA DEL SISTEMA NACIONAL DE LAS FINANZAS PÚBLICAS – SINFIP, NTT 2. MANEJO INTEGRADO DE LA LIQUIDEZ, Excedentes de Caja al Final del Ejercicio Fiscal: “14. De igual forma, los saldos de efectivo en las cuentas de los Gobiernos Autónomos Descentralizados al final del ejercicio fiscal, se constituirán en ingresos de caja para cancelar sus obligaciones pendientes, y los excedentes se deberán incorporar, a través de reformas, para financiar sus respectivos presupuestos del nuevo ejercicio fiscal</a:t>
            </a:r>
            <a:r>
              <a:rPr lang="es-MX" sz="1900" dirty="0" smtClean="0"/>
              <a:t>.”</a:t>
            </a:r>
            <a:endParaRPr lang="es-EC" sz="1900" dirty="0"/>
          </a:p>
        </p:txBody>
      </p:sp>
    </p:spTree>
    <p:extLst>
      <p:ext uri="{BB962C8B-B14F-4D97-AF65-F5344CB8AC3E}">
        <p14:creationId xmlns:p14="http://schemas.microsoft.com/office/powerpoint/2010/main" val="258608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445" y="665091"/>
            <a:ext cx="16457772" cy="1203151"/>
          </a:xfrm>
        </p:spPr>
        <p:txBody>
          <a:bodyPr>
            <a:normAutofit/>
          </a:bodyPr>
          <a:lstStyle/>
          <a:p>
            <a:r>
              <a:rPr lang="es-EC" sz="4800" dirty="0" smtClean="0"/>
              <a:t>Tema: </a:t>
            </a:r>
            <a:r>
              <a:rPr lang="es-EC" sz="4800" b="0" dirty="0" smtClean="0"/>
              <a:t>Anticipos No Devengados</a:t>
            </a:r>
            <a:endParaRPr lang="es-EC" sz="4800" b="0" dirty="0"/>
          </a:p>
        </p:txBody>
      </p:sp>
      <p:sp>
        <p:nvSpPr>
          <p:cNvPr id="3" name="Marcador de texto 2"/>
          <p:cNvSpPr>
            <a:spLocks noGrp="1"/>
          </p:cNvSpPr>
          <p:nvPr>
            <p:ph type="body" sz="quarter" idx="15"/>
          </p:nvPr>
        </p:nvSpPr>
        <p:spPr/>
        <p:txBody>
          <a:bodyPr/>
          <a:lstStyle/>
          <a:p>
            <a:r>
              <a:rPr lang="es-EC" dirty="0"/>
              <a:t>Observación</a:t>
            </a:r>
          </a:p>
        </p:txBody>
      </p:sp>
      <p:sp>
        <p:nvSpPr>
          <p:cNvPr id="4" name="Marcador de texto 3"/>
          <p:cNvSpPr>
            <a:spLocks noGrp="1"/>
          </p:cNvSpPr>
          <p:nvPr>
            <p:ph type="body" sz="quarter" idx="14"/>
          </p:nvPr>
        </p:nvSpPr>
        <p:spPr/>
        <p:txBody>
          <a:bodyPr/>
          <a:lstStyle/>
          <a:p>
            <a:r>
              <a:rPr lang="es-EC" sz="3200" b="1" dirty="0" smtClean="0"/>
              <a:t>Concejal Juan Carlos Fiallos</a:t>
            </a:r>
          </a:p>
          <a:p>
            <a:pPr algn="just"/>
            <a:r>
              <a:rPr lang="es-ES_tradnl" dirty="0"/>
              <a:t>Explicación sobre la devolución de fondos por anticipos no devengados de las Administraciones Zonales Eloy Alfaro y Manuela Saenz.</a:t>
            </a:r>
            <a:endParaRPr lang="es-EC" dirty="0"/>
          </a:p>
        </p:txBody>
      </p:sp>
      <p:sp>
        <p:nvSpPr>
          <p:cNvPr id="5" name="Marcador de texto 4"/>
          <p:cNvSpPr>
            <a:spLocks noGrp="1"/>
          </p:cNvSpPr>
          <p:nvPr>
            <p:ph type="body" sz="quarter" idx="16"/>
          </p:nvPr>
        </p:nvSpPr>
        <p:spPr/>
        <p:txBody>
          <a:bodyPr/>
          <a:lstStyle/>
          <a:p>
            <a:r>
              <a:rPr lang="es-EC" dirty="0" smtClean="0"/>
              <a:t>Respuesta</a:t>
            </a:r>
            <a:endParaRPr lang="es-EC" dirty="0"/>
          </a:p>
        </p:txBody>
      </p:sp>
      <p:sp>
        <p:nvSpPr>
          <p:cNvPr id="6" name="Marcador de texto 5"/>
          <p:cNvSpPr>
            <a:spLocks noGrp="1"/>
          </p:cNvSpPr>
          <p:nvPr>
            <p:ph type="body" sz="quarter" idx="17"/>
          </p:nvPr>
        </p:nvSpPr>
        <p:spPr/>
        <p:txBody>
          <a:bodyPr>
            <a:normAutofit fontScale="92500" lnSpcReduction="20000"/>
          </a:bodyPr>
          <a:lstStyle/>
          <a:p>
            <a:pPr algn="just"/>
            <a:r>
              <a:rPr lang="es-MX" dirty="0"/>
              <a:t>La ordenanza PMU-006 incluye un fondo para devengar los anticipos de las obras que se ejecutaron en 2021  (página no 42, 3.2.6 Espacios presupuestarios de anticipos), cuyo cálculo se realizó en septiembre del 2021, sobre la base de una estimación de valores no devengados; sin embargo, una vez </a:t>
            </a:r>
            <a:r>
              <a:rPr lang="es-MX" dirty="0" smtClean="0"/>
              <a:t>que se </a:t>
            </a:r>
            <a:r>
              <a:rPr lang="es-MX" dirty="0"/>
              <a:t>contrata la obra existen diferencias entre lo planificado y lo contratado, por lo que las mismas son devueltas en el proceso de reforma al POA 2022, conforme el análisis de cada dependencia sobre </a:t>
            </a:r>
            <a:r>
              <a:rPr lang="es-MX" dirty="0" smtClean="0"/>
              <a:t>los valores </a:t>
            </a:r>
            <a:r>
              <a:rPr lang="es-MX" dirty="0"/>
              <a:t>que no serán </a:t>
            </a:r>
            <a:r>
              <a:rPr lang="es-MX" dirty="0" smtClean="0"/>
              <a:t>utilizados, </a:t>
            </a:r>
            <a:r>
              <a:rPr lang="es-MX" dirty="0"/>
              <a:t>toda vez que fueron ejecutados en el año 2021. </a:t>
            </a:r>
            <a:endParaRPr lang="es-EC" dirty="0"/>
          </a:p>
          <a:p>
            <a:endParaRPr lang="es-EC" dirty="0"/>
          </a:p>
        </p:txBody>
      </p:sp>
    </p:spTree>
    <p:extLst>
      <p:ext uri="{BB962C8B-B14F-4D97-AF65-F5344CB8AC3E}">
        <p14:creationId xmlns:p14="http://schemas.microsoft.com/office/powerpoint/2010/main" val="1587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445" y="665091"/>
            <a:ext cx="16457772" cy="1203151"/>
          </a:xfrm>
        </p:spPr>
        <p:txBody>
          <a:bodyPr>
            <a:normAutofit/>
          </a:bodyPr>
          <a:lstStyle/>
          <a:p>
            <a:r>
              <a:rPr lang="es-EC" sz="4800" dirty="0" smtClean="0"/>
              <a:t>Tema: </a:t>
            </a:r>
            <a:r>
              <a:rPr lang="es-EC" sz="4800" b="0" dirty="0" smtClean="0"/>
              <a:t>Devolución excedentes EPMSA</a:t>
            </a:r>
            <a:endParaRPr lang="es-EC" sz="4800" b="0" dirty="0"/>
          </a:p>
        </p:txBody>
      </p:sp>
      <p:sp>
        <p:nvSpPr>
          <p:cNvPr id="3" name="Marcador de texto 2"/>
          <p:cNvSpPr>
            <a:spLocks noGrp="1"/>
          </p:cNvSpPr>
          <p:nvPr>
            <p:ph type="body" sz="quarter" idx="15"/>
          </p:nvPr>
        </p:nvSpPr>
        <p:spPr/>
        <p:txBody>
          <a:bodyPr/>
          <a:lstStyle/>
          <a:p>
            <a:r>
              <a:rPr lang="es-EC" dirty="0"/>
              <a:t>Observación</a:t>
            </a:r>
          </a:p>
        </p:txBody>
      </p:sp>
      <p:sp>
        <p:nvSpPr>
          <p:cNvPr id="4" name="Marcador de texto 3"/>
          <p:cNvSpPr>
            <a:spLocks noGrp="1"/>
          </p:cNvSpPr>
          <p:nvPr>
            <p:ph type="body" sz="quarter" idx="14"/>
          </p:nvPr>
        </p:nvSpPr>
        <p:spPr/>
        <p:txBody>
          <a:bodyPr/>
          <a:lstStyle/>
          <a:p>
            <a:r>
              <a:rPr lang="es-EC" sz="3200" b="1" dirty="0" smtClean="0"/>
              <a:t>Concejala Soledad Benítez</a:t>
            </a:r>
          </a:p>
          <a:p>
            <a:pPr algn="just"/>
            <a:r>
              <a:rPr lang="es-EC" dirty="0"/>
              <a:t>Explicación de la devolución de excedentes de la EPMSA por un valor de USD 1,1 </a:t>
            </a:r>
            <a:r>
              <a:rPr lang="es-EC" dirty="0" smtClean="0"/>
              <a:t>MM.</a:t>
            </a:r>
            <a:endParaRPr lang="es-EC" dirty="0"/>
          </a:p>
        </p:txBody>
      </p:sp>
      <p:sp>
        <p:nvSpPr>
          <p:cNvPr id="5" name="Marcador de texto 4"/>
          <p:cNvSpPr>
            <a:spLocks noGrp="1"/>
          </p:cNvSpPr>
          <p:nvPr>
            <p:ph type="body" sz="quarter" idx="16"/>
          </p:nvPr>
        </p:nvSpPr>
        <p:spPr/>
        <p:txBody>
          <a:bodyPr/>
          <a:lstStyle/>
          <a:p>
            <a:r>
              <a:rPr lang="es-EC" dirty="0" smtClean="0"/>
              <a:t>Respuesta</a:t>
            </a:r>
            <a:endParaRPr lang="es-EC" dirty="0"/>
          </a:p>
        </p:txBody>
      </p:sp>
      <p:sp>
        <p:nvSpPr>
          <p:cNvPr id="6" name="Marcador de texto 5"/>
          <p:cNvSpPr>
            <a:spLocks noGrp="1"/>
          </p:cNvSpPr>
          <p:nvPr>
            <p:ph type="body" sz="quarter" idx="17"/>
          </p:nvPr>
        </p:nvSpPr>
        <p:spPr>
          <a:xfrm>
            <a:off x="10958899" y="2822906"/>
            <a:ext cx="6558392" cy="6366121"/>
          </a:xfrm>
        </p:spPr>
        <p:txBody>
          <a:bodyPr>
            <a:noAutofit/>
          </a:bodyPr>
          <a:lstStyle/>
          <a:p>
            <a:pPr marL="342900" lvl="0" indent="-342900" algn="just">
              <a:buFont typeface="Arial" panose="020B0604020202020204" pitchFamily="34" charset="0"/>
              <a:buChar char="•"/>
            </a:pPr>
            <a:r>
              <a:rPr lang="es-MX" sz="2200" dirty="0"/>
              <a:t>En Sesión de Directorio de 28 de enero de 2022, la Gerente General de EPMSA presentó los Estados Financieros 2021 con corte a 31 de diciembre, en los cuales se evidenció una disponibilidad de caja de más de un millón de dólares, la cual no había sido considerada dentro de la planificación presupuestaria de la empresa. </a:t>
            </a:r>
            <a:endParaRPr lang="es-EC" sz="2200" dirty="0"/>
          </a:p>
          <a:p>
            <a:pPr marL="342900" lvl="0" indent="-342900" algn="just">
              <a:buFont typeface="Arial" panose="020B0604020202020204" pitchFamily="34" charset="0"/>
              <a:buChar char="•"/>
            </a:pPr>
            <a:r>
              <a:rPr lang="es-MX" sz="2200" dirty="0"/>
              <a:t>Al respecto, la SGP solicitó un informe, para conocer el posible destino de los valores, mismos que recurrían en la figura de excedentes.</a:t>
            </a:r>
            <a:endParaRPr lang="es-EC" sz="2200" dirty="0"/>
          </a:p>
          <a:p>
            <a:pPr marL="342900" lvl="0" indent="-342900" algn="just">
              <a:buFont typeface="Arial" panose="020B0604020202020204" pitchFamily="34" charset="0"/>
              <a:buChar char="•"/>
            </a:pPr>
            <a:r>
              <a:rPr lang="es-MX" sz="2200" dirty="0"/>
              <a:t>En reunión mantenida entre la Administración General, EPMSA y la SGP se acordó proceder conforme dictamina la LOEP e instrumentar la devolución de fondos.</a:t>
            </a:r>
            <a:endParaRPr lang="es-EC" sz="2200" dirty="0"/>
          </a:p>
        </p:txBody>
      </p:sp>
    </p:spTree>
    <p:extLst>
      <p:ext uri="{BB962C8B-B14F-4D97-AF65-F5344CB8AC3E}">
        <p14:creationId xmlns:p14="http://schemas.microsoft.com/office/powerpoint/2010/main" val="396991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445" y="665091"/>
            <a:ext cx="16457772" cy="1203151"/>
          </a:xfrm>
        </p:spPr>
        <p:txBody>
          <a:bodyPr>
            <a:normAutofit/>
          </a:bodyPr>
          <a:lstStyle/>
          <a:p>
            <a:r>
              <a:rPr lang="es-EC" sz="4800" dirty="0" smtClean="0"/>
              <a:t>Tema: </a:t>
            </a:r>
            <a:r>
              <a:rPr lang="es-EC" sz="4800" b="0" dirty="0" smtClean="0"/>
              <a:t>Traspasos Presupuestarios SIR</a:t>
            </a:r>
            <a:endParaRPr lang="es-EC" sz="4800" b="0" dirty="0"/>
          </a:p>
        </p:txBody>
      </p:sp>
      <p:sp>
        <p:nvSpPr>
          <p:cNvPr id="3" name="Marcador de texto 2"/>
          <p:cNvSpPr>
            <a:spLocks noGrp="1"/>
          </p:cNvSpPr>
          <p:nvPr>
            <p:ph type="body" sz="quarter" idx="15"/>
          </p:nvPr>
        </p:nvSpPr>
        <p:spPr/>
        <p:txBody>
          <a:bodyPr/>
          <a:lstStyle/>
          <a:p>
            <a:r>
              <a:rPr lang="es-EC" dirty="0"/>
              <a:t>Observación</a:t>
            </a:r>
          </a:p>
        </p:txBody>
      </p:sp>
      <p:sp>
        <p:nvSpPr>
          <p:cNvPr id="4" name="Marcador de texto 3"/>
          <p:cNvSpPr>
            <a:spLocks noGrp="1"/>
          </p:cNvSpPr>
          <p:nvPr>
            <p:ph type="body" sz="quarter" idx="14"/>
          </p:nvPr>
        </p:nvSpPr>
        <p:spPr/>
        <p:txBody>
          <a:bodyPr/>
          <a:lstStyle/>
          <a:p>
            <a:r>
              <a:rPr lang="es-EC" sz="3200" b="1" dirty="0" smtClean="0"/>
              <a:t>Concejala Soledad Benítez</a:t>
            </a:r>
          </a:p>
          <a:p>
            <a:pPr algn="just"/>
            <a:r>
              <a:rPr lang="es-EC" dirty="0"/>
              <a:t>Explicación de traspasos al SIR.</a:t>
            </a:r>
          </a:p>
        </p:txBody>
      </p:sp>
      <p:sp>
        <p:nvSpPr>
          <p:cNvPr id="5" name="Marcador de texto 4"/>
          <p:cNvSpPr>
            <a:spLocks noGrp="1"/>
          </p:cNvSpPr>
          <p:nvPr>
            <p:ph type="body" sz="quarter" idx="16"/>
          </p:nvPr>
        </p:nvSpPr>
        <p:spPr/>
        <p:txBody>
          <a:bodyPr/>
          <a:lstStyle/>
          <a:p>
            <a:r>
              <a:rPr lang="es-EC" dirty="0" smtClean="0"/>
              <a:t>Respuesta</a:t>
            </a:r>
            <a:endParaRPr lang="es-EC" dirty="0"/>
          </a:p>
        </p:txBody>
      </p:sp>
      <p:sp>
        <p:nvSpPr>
          <p:cNvPr id="6" name="Marcador de texto 5"/>
          <p:cNvSpPr>
            <a:spLocks noGrp="1"/>
          </p:cNvSpPr>
          <p:nvPr>
            <p:ph type="body" sz="quarter" idx="17"/>
          </p:nvPr>
        </p:nvSpPr>
        <p:spPr>
          <a:xfrm>
            <a:off x="10958899" y="2822906"/>
            <a:ext cx="6558392" cy="6366121"/>
          </a:xfrm>
        </p:spPr>
        <p:txBody>
          <a:bodyPr>
            <a:noAutofit/>
          </a:bodyPr>
          <a:lstStyle/>
          <a:p>
            <a:pPr marL="342900" lvl="0" indent="-342900" algn="just">
              <a:buFont typeface="Arial" panose="020B0604020202020204" pitchFamily="34" charset="0"/>
              <a:buChar char="•"/>
            </a:pPr>
            <a:r>
              <a:rPr lang="es-MX" dirty="0"/>
              <a:t>Los USD 10,2 MM de traspasos presupuestarios realizados al PPLMQ se realizó con el afán de integrar todo el sistema de recaudo del SITP, a efectos </a:t>
            </a:r>
            <a:r>
              <a:rPr lang="es-MX" dirty="0" smtClean="0"/>
              <a:t>de </a:t>
            </a:r>
            <a:r>
              <a:rPr lang="es-MX" dirty="0"/>
              <a:t>contar con tecnológica homologada en el nivel 3. Es preciso indicar que, el contrato FIDIC contemplaba esta adquisición de manera integral. </a:t>
            </a:r>
            <a:endParaRPr lang="es-EC" dirty="0"/>
          </a:p>
        </p:txBody>
      </p:sp>
    </p:spTree>
    <p:extLst>
      <p:ext uri="{BB962C8B-B14F-4D97-AF65-F5344CB8AC3E}">
        <p14:creationId xmlns:p14="http://schemas.microsoft.com/office/powerpoint/2010/main" val="320021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445" y="665091"/>
            <a:ext cx="16457772" cy="1203151"/>
          </a:xfrm>
        </p:spPr>
        <p:txBody>
          <a:bodyPr>
            <a:normAutofit/>
          </a:bodyPr>
          <a:lstStyle/>
          <a:p>
            <a:r>
              <a:rPr lang="es-EC" sz="4800" dirty="0" smtClean="0"/>
              <a:t>Tema: </a:t>
            </a:r>
            <a:r>
              <a:rPr lang="es-EC" sz="4800" b="0" dirty="0" smtClean="0"/>
              <a:t>Primera Línea del Metro de Quito</a:t>
            </a:r>
            <a:endParaRPr lang="es-EC" sz="4800" b="0" dirty="0"/>
          </a:p>
        </p:txBody>
      </p:sp>
      <p:sp>
        <p:nvSpPr>
          <p:cNvPr id="3" name="Marcador de texto 2"/>
          <p:cNvSpPr>
            <a:spLocks noGrp="1"/>
          </p:cNvSpPr>
          <p:nvPr>
            <p:ph type="body" sz="quarter" idx="15"/>
          </p:nvPr>
        </p:nvSpPr>
        <p:spPr/>
        <p:txBody>
          <a:bodyPr/>
          <a:lstStyle/>
          <a:p>
            <a:r>
              <a:rPr lang="es-EC" dirty="0"/>
              <a:t>Observación</a:t>
            </a:r>
          </a:p>
        </p:txBody>
      </p:sp>
      <p:sp>
        <p:nvSpPr>
          <p:cNvPr id="4" name="Marcador de texto 3"/>
          <p:cNvSpPr>
            <a:spLocks noGrp="1"/>
          </p:cNvSpPr>
          <p:nvPr>
            <p:ph type="body" sz="quarter" idx="14"/>
          </p:nvPr>
        </p:nvSpPr>
        <p:spPr/>
        <p:txBody>
          <a:bodyPr/>
          <a:lstStyle/>
          <a:p>
            <a:r>
              <a:rPr lang="es-EC" sz="3200" b="1" dirty="0" smtClean="0"/>
              <a:t>Concejala Soledad Benítez</a:t>
            </a:r>
          </a:p>
          <a:p>
            <a:pPr algn="just"/>
            <a:r>
              <a:rPr lang="es-EC" dirty="0"/>
              <a:t>Observa </a:t>
            </a:r>
            <a:r>
              <a:rPr lang="es-EC" dirty="0" smtClean="0"/>
              <a:t>la ejecución </a:t>
            </a:r>
            <a:r>
              <a:rPr lang="es-EC" dirty="0"/>
              <a:t>del proyecto “Primera Línea de Metro de Quito”, y pese a ello se prevé asignar fondos en reforma de USD 36,8 MM, a más de los USD 10 MM asignados por traspasos presupuestarios para la adquisición del SIR para la EPMTPQ.</a:t>
            </a:r>
          </a:p>
        </p:txBody>
      </p:sp>
      <p:sp>
        <p:nvSpPr>
          <p:cNvPr id="5" name="Marcador de texto 4"/>
          <p:cNvSpPr>
            <a:spLocks noGrp="1"/>
          </p:cNvSpPr>
          <p:nvPr>
            <p:ph type="body" sz="quarter" idx="16"/>
          </p:nvPr>
        </p:nvSpPr>
        <p:spPr/>
        <p:txBody>
          <a:bodyPr/>
          <a:lstStyle/>
          <a:p>
            <a:r>
              <a:rPr lang="es-EC" dirty="0" smtClean="0"/>
              <a:t>Respuesta</a:t>
            </a:r>
            <a:endParaRPr lang="es-EC" dirty="0"/>
          </a:p>
        </p:txBody>
      </p:sp>
      <p:sp>
        <p:nvSpPr>
          <p:cNvPr id="6" name="Marcador de texto 5"/>
          <p:cNvSpPr>
            <a:spLocks noGrp="1"/>
          </p:cNvSpPr>
          <p:nvPr>
            <p:ph type="body" sz="quarter" idx="17"/>
          </p:nvPr>
        </p:nvSpPr>
        <p:spPr>
          <a:xfrm>
            <a:off x="10958899" y="2822906"/>
            <a:ext cx="6558392" cy="6366121"/>
          </a:xfrm>
        </p:spPr>
        <p:txBody>
          <a:bodyPr>
            <a:noAutofit/>
          </a:bodyPr>
          <a:lstStyle/>
          <a:p>
            <a:pPr marL="457200" lvl="0" indent="-457200" algn="just">
              <a:buFont typeface="Arial" panose="020B0604020202020204" pitchFamily="34" charset="0"/>
              <a:buChar char="•"/>
            </a:pPr>
            <a:r>
              <a:rPr lang="es-MX" sz="2400" dirty="0" smtClean="0"/>
              <a:t>El Gerente General de la EPMMQ comunicó </a:t>
            </a:r>
            <a:r>
              <a:rPr lang="es-MX" sz="2400" dirty="0"/>
              <a:t>mediante Oficio Nro. </a:t>
            </a:r>
            <a:r>
              <a:rPr lang="es-MX" sz="2400" dirty="0" smtClean="0"/>
              <a:t>EPMMQ-GG-2022-1044-O de 12 de septiembre de 2022 a la Secretaría General del Concejo Metropolitano, el desistimiento del ítem presupuestario de seguro correspondiente a USD 2.4M, con lo cual el presupuesto de reforma del proyecto descendería a  34,4M. De los cuales, USD 31,7MM corresponde a espacios presupuestarios que no se considera liquidez y USD 2,6MM para fiscalización, gerencia del proyecto y mantenimientos.</a:t>
            </a:r>
          </a:p>
        </p:txBody>
      </p:sp>
    </p:spTree>
    <p:extLst>
      <p:ext uri="{BB962C8B-B14F-4D97-AF65-F5344CB8AC3E}">
        <p14:creationId xmlns:p14="http://schemas.microsoft.com/office/powerpoint/2010/main" val="3108285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4"/>
          </p:nvPr>
        </p:nvSpPr>
        <p:spPr/>
        <p:txBody>
          <a:bodyPr>
            <a:normAutofit/>
          </a:bodyPr>
          <a:lstStyle/>
          <a:p>
            <a:pPr algn="ctr"/>
            <a:endParaRPr lang="es-EC" sz="6600" dirty="0" smtClean="0"/>
          </a:p>
          <a:p>
            <a:pPr algn="ctr"/>
            <a:r>
              <a:rPr lang="es-EC" sz="7200" b="1" dirty="0" smtClean="0">
                <a:effectLst>
                  <a:outerShdw blurRad="38100" dist="38100" dir="2700000" algn="tl">
                    <a:srgbClr val="000000">
                      <a:alpha val="43137"/>
                    </a:srgbClr>
                  </a:outerShdw>
                </a:effectLst>
              </a:rPr>
              <a:t>OBSERVACIONES EN LA COMISIÓN DE PRESUPUESTO </a:t>
            </a:r>
            <a:r>
              <a:rPr lang="es-EC" sz="7200" b="1" dirty="0">
                <a:effectLst>
                  <a:outerShdw blurRad="38100" dist="38100" dir="2700000" algn="tl">
                    <a:srgbClr val="000000">
                      <a:alpha val="43137"/>
                    </a:srgbClr>
                  </a:outerShdw>
                </a:effectLst>
              </a:rPr>
              <a:t>U</a:t>
            </a:r>
            <a:r>
              <a:rPr lang="es-EC" sz="7200" b="1" dirty="0" smtClean="0">
                <a:effectLst>
                  <a:outerShdw blurRad="38100" dist="38100" dir="2700000" algn="tl">
                    <a:srgbClr val="000000">
                      <a:alpha val="43137"/>
                    </a:srgbClr>
                  </a:outerShdw>
                </a:effectLst>
              </a:rPr>
              <a:t> OFICIADAS A ESA INSTANCIA</a:t>
            </a:r>
            <a:endParaRPr lang="es-EC"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065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D4F01E51-9587-43D3-878B-4D083D7949AB}"/>
              </a:ext>
            </a:extLst>
          </p:cNvPr>
          <p:cNvSpPr>
            <a:spLocks noGrp="1"/>
          </p:cNvSpPr>
          <p:nvPr>
            <p:ph type="title"/>
          </p:nvPr>
        </p:nvSpPr>
        <p:spPr>
          <a:xfrm>
            <a:off x="794004" y="256018"/>
            <a:ext cx="16236850" cy="1011673"/>
          </a:xfrm>
        </p:spPr>
        <p:txBody>
          <a:bodyPr>
            <a:noAutofit/>
          </a:bodyPr>
          <a:lstStyle/>
          <a:p>
            <a:r>
              <a:rPr lang="es-EC" sz="4400" dirty="0" smtClean="0"/>
              <a:t>Reforma Presupuestaria 2022</a:t>
            </a:r>
            <a:endParaRPr lang="es-EC" sz="4400" dirty="0"/>
          </a:p>
        </p:txBody>
      </p:sp>
      <p:sp>
        <p:nvSpPr>
          <p:cNvPr id="24" name="CuadroTexto 23">
            <a:extLst>
              <a:ext uri="{FF2B5EF4-FFF2-40B4-BE49-F238E27FC236}">
                <a16:creationId xmlns:a16="http://schemas.microsoft.com/office/drawing/2014/main" id="{A8629CE6-2CD0-4172-B5F3-93FDC2FA5E6B}"/>
              </a:ext>
            </a:extLst>
          </p:cNvPr>
          <p:cNvSpPr txBox="1"/>
          <p:nvPr/>
        </p:nvSpPr>
        <p:spPr>
          <a:xfrm>
            <a:off x="12328993" y="4979940"/>
            <a:ext cx="665230" cy="830997"/>
          </a:xfrm>
          <a:prstGeom prst="rect">
            <a:avLst/>
          </a:prstGeom>
          <a:noFill/>
        </p:spPr>
        <p:txBody>
          <a:bodyPr wrap="square" rtlCol="0">
            <a:spAutoFit/>
          </a:bodyPr>
          <a:lstStyle/>
          <a:p>
            <a:pPr algn="just"/>
            <a:r>
              <a:rPr lang="es-EC" sz="4800" b="1" dirty="0">
                <a:solidFill>
                  <a:schemeClr val="bg1"/>
                </a:solidFill>
              </a:rPr>
              <a:t>*</a:t>
            </a:r>
            <a:endParaRPr lang="es-EC" sz="4800" dirty="0">
              <a:solidFill>
                <a:schemeClr val="bg1"/>
              </a:solidFill>
            </a:endParaRPr>
          </a:p>
        </p:txBody>
      </p:sp>
      <p:sp>
        <p:nvSpPr>
          <p:cNvPr id="28" name="CuadroTexto 27"/>
          <p:cNvSpPr txBox="1"/>
          <p:nvPr/>
        </p:nvSpPr>
        <p:spPr>
          <a:xfrm>
            <a:off x="9399088" y="4918384"/>
            <a:ext cx="1223319" cy="584775"/>
          </a:xfrm>
          <a:prstGeom prst="rect">
            <a:avLst/>
          </a:prstGeom>
          <a:noFill/>
        </p:spPr>
        <p:txBody>
          <a:bodyPr wrap="square" rtlCol="0">
            <a:spAutoFit/>
          </a:bodyPr>
          <a:lstStyle/>
          <a:p>
            <a:r>
              <a:rPr lang="es-EC" dirty="0" smtClean="0"/>
              <a:t>98%</a:t>
            </a:r>
            <a:endParaRPr lang="es-EC" dirty="0"/>
          </a:p>
        </p:txBody>
      </p:sp>
      <p:sp>
        <p:nvSpPr>
          <p:cNvPr id="29" name="Abrir llave 28"/>
          <p:cNvSpPr/>
          <p:nvPr/>
        </p:nvSpPr>
        <p:spPr>
          <a:xfrm>
            <a:off x="10330396" y="3265135"/>
            <a:ext cx="456432" cy="3991232"/>
          </a:xfrm>
          <a:prstGeom prst="leftBrace">
            <a:avLst/>
          </a:prstGeom>
          <a:ln w="22225"/>
        </p:spPr>
        <p:style>
          <a:lnRef idx="1">
            <a:schemeClr val="accent4"/>
          </a:lnRef>
          <a:fillRef idx="0">
            <a:schemeClr val="accent4"/>
          </a:fillRef>
          <a:effectRef idx="0">
            <a:schemeClr val="accent4"/>
          </a:effectRef>
          <a:fontRef idx="minor">
            <a:schemeClr val="tx1"/>
          </a:fontRef>
        </p:style>
        <p:txBody>
          <a:bodyPr rtlCol="0" anchor="ctr"/>
          <a:lstStyle/>
          <a:p>
            <a:pPr algn="ctr"/>
            <a:endParaRPr lang="es-EC"/>
          </a:p>
        </p:txBody>
      </p:sp>
      <p:sp>
        <p:nvSpPr>
          <p:cNvPr id="31" name="CuadroTexto 30"/>
          <p:cNvSpPr txBox="1"/>
          <p:nvPr/>
        </p:nvSpPr>
        <p:spPr>
          <a:xfrm>
            <a:off x="115738" y="4850517"/>
            <a:ext cx="1451535" cy="584775"/>
          </a:xfrm>
          <a:prstGeom prst="rect">
            <a:avLst/>
          </a:prstGeom>
          <a:noFill/>
        </p:spPr>
        <p:txBody>
          <a:bodyPr wrap="square" rtlCol="0">
            <a:spAutoFit/>
          </a:bodyPr>
          <a:lstStyle/>
          <a:p>
            <a:r>
              <a:rPr lang="es-EC" dirty="0" smtClean="0"/>
              <a:t>99,7%</a:t>
            </a:r>
            <a:endParaRPr lang="es-EC" dirty="0"/>
          </a:p>
        </p:txBody>
      </p:sp>
      <p:sp>
        <p:nvSpPr>
          <p:cNvPr id="32" name="Abrir llave 31"/>
          <p:cNvSpPr/>
          <p:nvPr/>
        </p:nvSpPr>
        <p:spPr>
          <a:xfrm>
            <a:off x="1415586" y="3265135"/>
            <a:ext cx="456432" cy="3991232"/>
          </a:xfrm>
          <a:prstGeom prst="leftBrace">
            <a:avLst/>
          </a:prstGeom>
          <a:ln w="22225"/>
        </p:spPr>
        <p:style>
          <a:lnRef idx="1">
            <a:schemeClr val="accent4"/>
          </a:lnRef>
          <a:fillRef idx="0">
            <a:schemeClr val="accent4"/>
          </a:fillRef>
          <a:effectRef idx="0">
            <a:schemeClr val="accent4"/>
          </a:effectRef>
          <a:fontRef idx="minor">
            <a:schemeClr val="tx1"/>
          </a:fontRef>
        </p:style>
        <p:txBody>
          <a:bodyPr rtlCol="0" anchor="ctr"/>
          <a:lstStyle/>
          <a:p>
            <a:pPr algn="ctr"/>
            <a:endParaRPr lang="es-EC"/>
          </a:p>
        </p:txBody>
      </p:sp>
      <p:sp>
        <p:nvSpPr>
          <p:cNvPr id="33" name="CuadroTexto 32"/>
          <p:cNvSpPr txBox="1"/>
          <p:nvPr/>
        </p:nvSpPr>
        <p:spPr>
          <a:xfrm>
            <a:off x="908562" y="1711423"/>
            <a:ext cx="8141980" cy="553998"/>
          </a:xfrm>
          <a:prstGeom prst="rect">
            <a:avLst/>
          </a:prstGeom>
          <a:no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sz="3000" dirty="0" smtClean="0"/>
              <a:t>REFORMA </a:t>
            </a:r>
            <a:r>
              <a:rPr lang="es-EC" sz="3000" dirty="0"/>
              <a:t>2022: USD </a:t>
            </a:r>
            <a:r>
              <a:rPr lang="es-EC" sz="3000" dirty="0" smtClean="0"/>
              <a:t>130.90 </a:t>
            </a:r>
            <a:r>
              <a:rPr lang="es-EC" sz="3000" dirty="0"/>
              <a:t>M</a:t>
            </a:r>
          </a:p>
        </p:txBody>
      </p:sp>
      <p:cxnSp>
        <p:nvCxnSpPr>
          <p:cNvPr id="34" name="Conector recto 33"/>
          <p:cNvCxnSpPr/>
          <p:nvPr/>
        </p:nvCxnSpPr>
        <p:spPr>
          <a:xfrm>
            <a:off x="9050542" y="2487870"/>
            <a:ext cx="0" cy="603758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3340096" y="2496021"/>
            <a:ext cx="2826415" cy="584775"/>
          </a:xfrm>
          <a:prstGeom prst="rect">
            <a:avLst/>
          </a:prstGeom>
          <a:noFill/>
        </p:spPr>
        <p:txBody>
          <a:bodyPr wrap="none" rtlCol="0">
            <a:spAutoFit/>
          </a:bodyPr>
          <a:lstStyle/>
          <a:p>
            <a:r>
              <a:rPr lang="es-ES" dirty="0"/>
              <a:t>Primer Debate</a:t>
            </a:r>
            <a:endParaRPr lang="es-EC" dirty="0"/>
          </a:p>
        </p:txBody>
      </p:sp>
      <p:sp>
        <p:nvSpPr>
          <p:cNvPr id="37" name="CuadroTexto 36"/>
          <p:cNvSpPr txBox="1"/>
          <p:nvPr/>
        </p:nvSpPr>
        <p:spPr>
          <a:xfrm>
            <a:off x="12498792" y="2487870"/>
            <a:ext cx="3259226" cy="584775"/>
          </a:xfrm>
          <a:prstGeom prst="rect">
            <a:avLst/>
          </a:prstGeom>
          <a:noFill/>
        </p:spPr>
        <p:txBody>
          <a:bodyPr wrap="none" rtlCol="0">
            <a:spAutoFit/>
          </a:bodyPr>
          <a:lstStyle/>
          <a:p>
            <a:r>
              <a:rPr lang="es-ES" dirty="0"/>
              <a:t>Segundo Debate</a:t>
            </a:r>
            <a:endParaRPr lang="es-EC" dirty="0"/>
          </a:p>
        </p:txBody>
      </p:sp>
      <p:graphicFrame>
        <p:nvGraphicFramePr>
          <p:cNvPr id="39" name="Gráfico 38"/>
          <p:cNvGraphicFramePr>
            <a:graphicFrameLocks/>
          </p:cNvGraphicFramePr>
          <p:nvPr>
            <p:extLst>
              <p:ext uri="{D42A27DB-BD31-4B8C-83A1-F6EECF244321}">
                <p14:modId xmlns:p14="http://schemas.microsoft.com/office/powerpoint/2010/main" val="517039522"/>
              </p:ext>
            </p:extLst>
          </p:nvPr>
        </p:nvGraphicFramePr>
        <p:xfrm>
          <a:off x="1643801" y="3190363"/>
          <a:ext cx="6389855" cy="5129339"/>
        </p:xfrm>
        <a:graphic>
          <a:graphicData uri="http://schemas.openxmlformats.org/drawingml/2006/chart">
            <c:chart xmlns:c="http://schemas.openxmlformats.org/drawingml/2006/chart" xmlns:r="http://schemas.openxmlformats.org/officeDocument/2006/relationships" r:id="rId2"/>
          </a:graphicData>
        </a:graphic>
      </p:graphicFrame>
      <p:sp>
        <p:nvSpPr>
          <p:cNvPr id="40" name="CuadroTexto 1"/>
          <p:cNvSpPr txBox="1"/>
          <p:nvPr/>
        </p:nvSpPr>
        <p:spPr>
          <a:xfrm>
            <a:off x="5237003" y="5288095"/>
            <a:ext cx="1408587" cy="5540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800" b="1" dirty="0">
                <a:solidFill>
                  <a:schemeClr val="bg1"/>
                </a:solidFill>
              </a:rPr>
              <a:t>Inversión</a:t>
            </a:r>
          </a:p>
        </p:txBody>
      </p:sp>
      <p:sp>
        <p:nvSpPr>
          <p:cNvPr id="41" name="CuadroTexto 1"/>
          <p:cNvSpPr txBox="1"/>
          <p:nvPr/>
        </p:nvSpPr>
        <p:spPr>
          <a:xfrm>
            <a:off x="6068920" y="3190363"/>
            <a:ext cx="1398770" cy="4933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800" b="1" dirty="0"/>
              <a:t>Gasto Corriente</a:t>
            </a:r>
          </a:p>
        </p:txBody>
      </p:sp>
      <p:sp>
        <p:nvSpPr>
          <p:cNvPr id="42" name="CuadroTexto 1"/>
          <p:cNvSpPr txBox="1"/>
          <p:nvPr/>
        </p:nvSpPr>
        <p:spPr>
          <a:xfrm>
            <a:off x="3400082" y="4229886"/>
            <a:ext cx="1239336" cy="4933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400" b="1" dirty="0" err="1">
                <a:solidFill>
                  <a:schemeClr val="bg1"/>
                </a:solidFill>
              </a:rPr>
              <a:t>Proy</a:t>
            </a:r>
            <a:r>
              <a:rPr lang="es-EC" sz="1400" b="1" dirty="0">
                <a:solidFill>
                  <a:schemeClr val="bg1"/>
                </a:solidFill>
              </a:rPr>
              <a:t>. Metro (PPLMQ)</a:t>
            </a:r>
          </a:p>
        </p:txBody>
      </p:sp>
      <p:graphicFrame>
        <p:nvGraphicFramePr>
          <p:cNvPr id="44" name="Gráfico 43"/>
          <p:cNvGraphicFramePr>
            <a:graphicFrameLocks/>
          </p:cNvGraphicFramePr>
          <p:nvPr>
            <p:extLst>
              <p:ext uri="{D42A27DB-BD31-4B8C-83A1-F6EECF244321}">
                <p14:modId xmlns:p14="http://schemas.microsoft.com/office/powerpoint/2010/main" val="321529950"/>
              </p:ext>
            </p:extLst>
          </p:nvPr>
        </p:nvGraphicFramePr>
        <p:xfrm>
          <a:off x="10633395" y="3190363"/>
          <a:ext cx="7066776" cy="5129339"/>
        </p:xfrm>
        <a:graphic>
          <a:graphicData uri="http://schemas.openxmlformats.org/drawingml/2006/chart">
            <c:chart xmlns:c="http://schemas.openxmlformats.org/drawingml/2006/chart" xmlns:r="http://schemas.openxmlformats.org/officeDocument/2006/relationships" r:id="rId3"/>
          </a:graphicData>
        </a:graphic>
      </p:graphicFrame>
      <p:sp>
        <p:nvSpPr>
          <p:cNvPr id="45" name="CuadroTexto 1"/>
          <p:cNvSpPr txBox="1"/>
          <p:nvPr/>
        </p:nvSpPr>
        <p:spPr>
          <a:xfrm>
            <a:off x="14536388" y="5288095"/>
            <a:ext cx="1408587" cy="5540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800" b="1" dirty="0">
                <a:solidFill>
                  <a:schemeClr val="bg1"/>
                </a:solidFill>
              </a:rPr>
              <a:t>Inversión</a:t>
            </a:r>
          </a:p>
        </p:txBody>
      </p:sp>
      <p:sp>
        <p:nvSpPr>
          <p:cNvPr id="46" name="CuadroTexto 1"/>
          <p:cNvSpPr txBox="1"/>
          <p:nvPr/>
        </p:nvSpPr>
        <p:spPr>
          <a:xfrm>
            <a:off x="12342486" y="4293967"/>
            <a:ext cx="1239336" cy="4933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400" b="1" dirty="0" err="1">
                <a:solidFill>
                  <a:schemeClr val="bg1"/>
                </a:solidFill>
              </a:rPr>
              <a:t>Proy</a:t>
            </a:r>
            <a:r>
              <a:rPr lang="es-EC" sz="1400" b="1" dirty="0">
                <a:solidFill>
                  <a:schemeClr val="bg1"/>
                </a:solidFill>
              </a:rPr>
              <a:t>. Metro (PPLMQ)</a:t>
            </a:r>
          </a:p>
        </p:txBody>
      </p:sp>
      <p:sp>
        <p:nvSpPr>
          <p:cNvPr id="47" name="CuadroTexto 1"/>
          <p:cNvSpPr txBox="1"/>
          <p:nvPr/>
        </p:nvSpPr>
        <p:spPr>
          <a:xfrm>
            <a:off x="14829742" y="3185316"/>
            <a:ext cx="1398770" cy="4933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800" b="1" dirty="0"/>
              <a:t>Gasto Corriente</a:t>
            </a:r>
          </a:p>
        </p:txBody>
      </p:sp>
      <p:sp>
        <p:nvSpPr>
          <p:cNvPr id="48" name="CuadroTexto 47"/>
          <p:cNvSpPr txBox="1"/>
          <p:nvPr/>
        </p:nvSpPr>
        <p:spPr>
          <a:xfrm>
            <a:off x="9739079" y="1711014"/>
            <a:ext cx="8141980" cy="553998"/>
          </a:xfrm>
          <a:prstGeom prst="rect">
            <a:avLst/>
          </a:prstGeom>
          <a:no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sz="3000" dirty="0" smtClean="0"/>
              <a:t>REFORMA </a:t>
            </a:r>
            <a:r>
              <a:rPr lang="es-EC" sz="3000" dirty="0"/>
              <a:t>2022: USD </a:t>
            </a:r>
            <a:r>
              <a:rPr lang="es-EC" sz="3000" dirty="0" smtClean="0"/>
              <a:t>130.90 </a:t>
            </a:r>
            <a:r>
              <a:rPr lang="es-EC" sz="3000" dirty="0"/>
              <a:t>M</a:t>
            </a:r>
          </a:p>
        </p:txBody>
      </p:sp>
      <p:sp>
        <p:nvSpPr>
          <p:cNvPr id="21" name="CuadroTexto 20"/>
          <p:cNvSpPr txBox="1"/>
          <p:nvPr/>
        </p:nvSpPr>
        <p:spPr>
          <a:xfrm>
            <a:off x="1899342" y="8319702"/>
            <a:ext cx="6675322" cy="923330"/>
          </a:xfrm>
          <a:prstGeom prst="rect">
            <a:avLst/>
          </a:prstGeom>
          <a:noFill/>
        </p:spPr>
        <p:txBody>
          <a:bodyPr wrap="square" rtlCol="0">
            <a:spAutoFit/>
          </a:bodyPr>
          <a:lstStyle/>
          <a:p>
            <a:r>
              <a:rPr lang="es-EC" sz="1350" b="1" dirty="0"/>
              <a:t>Elaboración:</a:t>
            </a:r>
            <a:r>
              <a:rPr lang="es-EC" sz="1350" dirty="0"/>
              <a:t> SGP</a:t>
            </a:r>
          </a:p>
          <a:p>
            <a:r>
              <a:rPr lang="es-EC" sz="1350" b="1" dirty="0" smtClean="0"/>
              <a:t>Fuente:</a:t>
            </a:r>
            <a:r>
              <a:rPr lang="es-EC" sz="1350" dirty="0" smtClean="0"/>
              <a:t> Techos de Reforma 2022 remitida por la DMF </a:t>
            </a:r>
            <a:r>
              <a:rPr lang="es-EC" sz="1350" dirty="0"/>
              <a:t>mediante </a:t>
            </a:r>
            <a:r>
              <a:rPr lang="es-EC" sz="1350" dirty="0" smtClean="0"/>
              <a:t>último Oficio </a:t>
            </a:r>
            <a:r>
              <a:rPr lang="es-EC" sz="1350" dirty="0"/>
              <a:t>Nro. </a:t>
            </a:r>
            <a:r>
              <a:rPr lang="es-EC" sz="1350" dirty="0" smtClean="0"/>
              <a:t>GADDMQ-DMF-2022-0996-O de 28 de julio de 2022.</a:t>
            </a:r>
            <a:endParaRPr lang="es-EC" sz="1350" dirty="0"/>
          </a:p>
          <a:p>
            <a:endParaRPr lang="es-EC" sz="1350" dirty="0"/>
          </a:p>
        </p:txBody>
      </p:sp>
      <p:sp>
        <p:nvSpPr>
          <p:cNvPr id="22" name="CuadroTexto 21"/>
          <p:cNvSpPr txBox="1"/>
          <p:nvPr/>
        </p:nvSpPr>
        <p:spPr>
          <a:xfrm>
            <a:off x="10808236" y="8319702"/>
            <a:ext cx="6675322" cy="923330"/>
          </a:xfrm>
          <a:prstGeom prst="rect">
            <a:avLst/>
          </a:prstGeom>
          <a:noFill/>
        </p:spPr>
        <p:txBody>
          <a:bodyPr wrap="square" rtlCol="0">
            <a:spAutoFit/>
          </a:bodyPr>
          <a:lstStyle/>
          <a:p>
            <a:r>
              <a:rPr lang="es-EC" sz="1350" b="1" dirty="0"/>
              <a:t>Elaboración:</a:t>
            </a:r>
            <a:r>
              <a:rPr lang="es-EC" sz="1350" dirty="0"/>
              <a:t> SGP</a:t>
            </a:r>
          </a:p>
          <a:p>
            <a:r>
              <a:rPr lang="es-EC" sz="1350" b="1" dirty="0" smtClean="0"/>
              <a:t>Fuente:</a:t>
            </a:r>
            <a:r>
              <a:rPr lang="es-EC" sz="1350" dirty="0" smtClean="0"/>
              <a:t> Techos de Reforma Presupuestaria Actualizados por la DMF </a:t>
            </a:r>
            <a:r>
              <a:rPr lang="es-EC" sz="1350" dirty="0"/>
              <a:t>mediante Oficio Nro. GADDMQ-DMF-2022-1255-O </a:t>
            </a:r>
            <a:r>
              <a:rPr lang="es-EC" sz="1350" dirty="0" smtClean="0"/>
              <a:t>de 19 de septiembre de 2022.</a:t>
            </a:r>
            <a:endParaRPr lang="es-EC" sz="1350" dirty="0"/>
          </a:p>
          <a:p>
            <a:endParaRPr lang="es-EC" sz="1350" dirty="0"/>
          </a:p>
        </p:txBody>
      </p:sp>
    </p:spTree>
    <p:extLst>
      <p:ext uri="{BB962C8B-B14F-4D97-AF65-F5344CB8AC3E}">
        <p14:creationId xmlns:p14="http://schemas.microsoft.com/office/powerpoint/2010/main" val="1181279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445" y="665091"/>
            <a:ext cx="16457772" cy="1203151"/>
          </a:xfrm>
        </p:spPr>
        <p:txBody>
          <a:bodyPr>
            <a:normAutofit/>
          </a:bodyPr>
          <a:lstStyle/>
          <a:p>
            <a:r>
              <a:rPr lang="es-EC" sz="4800" dirty="0" smtClean="0"/>
              <a:t>Tema: </a:t>
            </a:r>
            <a:r>
              <a:rPr lang="es-EC" sz="4800" b="0" dirty="0" smtClean="0"/>
              <a:t>EMGIRS</a:t>
            </a:r>
            <a:endParaRPr lang="es-EC" sz="4800" b="0" dirty="0"/>
          </a:p>
        </p:txBody>
      </p:sp>
      <p:sp>
        <p:nvSpPr>
          <p:cNvPr id="3" name="Marcador de texto 2"/>
          <p:cNvSpPr>
            <a:spLocks noGrp="1"/>
          </p:cNvSpPr>
          <p:nvPr>
            <p:ph type="body" sz="quarter" idx="15"/>
          </p:nvPr>
        </p:nvSpPr>
        <p:spPr/>
        <p:txBody>
          <a:bodyPr/>
          <a:lstStyle/>
          <a:p>
            <a:r>
              <a:rPr lang="es-EC" dirty="0"/>
              <a:t>Observación</a:t>
            </a:r>
          </a:p>
        </p:txBody>
      </p:sp>
      <p:sp>
        <p:nvSpPr>
          <p:cNvPr id="4" name="Marcador de texto 3"/>
          <p:cNvSpPr>
            <a:spLocks noGrp="1"/>
          </p:cNvSpPr>
          <p:nvPr>
            <p:ph type="body" sz="quarter" idx="14"/>
          </p:nvPr>
        </p:nvSpPr>
        <p:spPr/>
        <p:txBody>
          <a:bodyPr>
            <a:normAutofit fontScale="92500" lnSpcReduction="10000"/>
          </a:bodyPr>
          <a:lstStyle/>
          <a:p>
            <a:r>
              <a:rPr lang="es-EC" sz="3200" b="1" dirty="0" smtClean="0"/>
              <a:t>Concejala Luz Elena Coloma</a:t>
            </a:r>
          </a:p>
          <a:p>
            <a:pPr lvl="0" algn="just"/>
            <a:r>
              <a:rPr lang="es-ES_tradnl" dirty="0"/>
              <a:t>Existe un incremento sustancial en la EMGIRS, de $13,1 millones referente al inicio de proceso de utilidad pública para el nuevo complejo ambiental. </a:t>
            </a:r>
            <a:endParaRPr lang="es-ES_tradnl" dirty="0" smtClean="0"/>
          </a:p>
          <a:p>
            <a:pPr lvl="0" algn="just"/>
            <a:r>
              <a:rPr lang="es-ES_tradnl" dirty="0" smtClean="0"/>
              <a:t>¿</a:t>
            </a:r>
            <a:r>
              <a:rPr lang="es-ES_tradnl" dirty="0"/>
              <a:t>Existen estudios aprobados para realizar este complejo ambiental, que sustenten el espacio requerido para hacer el proceso de expropiación?</a:t>
            </a:r>
            <a:endParaRPr lang="es-EC" dirty="0"/>
          </a:p>
          <a:p>
            <a:pPr algn="just"/>
            <a:r>
              <a:rPr lang="es-ES_tradnl" dirty="0"/>
              <a:t>¿Existe una línea de tiempo para las acciones en este espacio para convertirlo en el nuevo complejo ambiental</a:t>
            </a:r>
            <a:endParaRPr lang="es-EC" dirty="0"/>
          </a:p>
        </p:txBody>
      </p:sp>
      <p:sp>
        <p:nvSpPr>
          <p:cNvPr id="5" name="Marcador de texto 4"/>
          <p:cNvSpPr>
            <a:spLocks noGrp="1"/>
          </p:cNvSpPr>
          <p:nvPr>
            <p:ph type="body" sz="quarter" idx="16"/>
          </p:nvPr>
        </p:nvSpPr>
        <p:spPr/>
        <p:txBody>
          <a:bodyPr/>
          <a:lstStyle/>
          <a:p>
            <a:r>
              <a:rPr lang="es-EC" dirty="0" smtClean="0"/>
              <a:t>Respuesta</a:t>
            </a:r>
            <a:endParaRPr lang="es-EC" dirty="0"/>
          </a:p>
        </p:txBody>
      </p:sp>
      <p:sp>
        <p:nvSpPr>
          <p:cNvPr id="6" name="Marcador de texto 5"/>
          <p:cNvSpPr>
            <a:spLocks noGrp="1"/>
          </p:cNvSpPr>
          <p:nvPr>
            <p:ph type="body" sz="quarter" idx="17"/>
          </p:nvPr>
        </p:nvSpPr>
        <p:spPr>
          <a:xfrm>
            <a:off x="10958899" y="2822906"/>
            <a:ext cx="6558392" cy="6366121"/>
          </a:xfrm>
        </p:spPr>
        <p:txBody>
          <a:bodyPr>
            <a:noAutofit/>
          </a:bodyPr>
          <a:lstStyle/>
          <a:p>
            <a:pPr marL="457200" lvl="0" indent="-457200" algn="just">
              <a:buFont typeface="Arial" panose="020B0604020202020204" pitchFamily="34" charset="0"/>
              <a:buChar char="•"/>
            </a:pPr>
            <a:r>
              <a:rPr lang="es-MX" sz="2400" dirty="0"/>
              <a:t>Con Oficio </a:t>
            </a:r>
            <a:r>
              <a:rPr lang="es-MX" sz="2400" dirty="0" smtClean="0"/>
              <a:t>Nro. EMGIRS-EP-GGE-2022-0617-M de 13 de septiembre de 2022, EMGIRS remite el informe técnico, en el que concluye: </a:t>
            </a:r>
          </a:p>
          <a:p>
            <a:pPr marL="816377" lvl="1" indent="0" algn="just">
              <a:buNone/>
            </a:pPr>
            <a:r>
              <a:rPr lang="es-EC" sz="1600" i="1" dirty="0" smtClean="0"/>
              <a:t>“Con </a:t>
            </a:r>
            <a:r>
              <a:rPr lang="es-EC" sz="1600" i="1" dirty="0"/>
              <a:t>base al estudio realizado por el Comité Interinstitucional conformado por funcionarios del Ministerio de Ambiente, Agua y Transición Ecológica MAATE Zonal 2 y funcionarios de la Empresa Pública Metropolitana de Gestión Integral de Residuos Sólidos EMGIRS-EP, la mejor opción es el predio definido como la Alternativa 1, el cual cumple con todos los requerimiento técnicos, económicos, sociales y ambientales para ser el nuevo Complejo Ambiental del DMQ y tendrá una vida útil de aproximadamente 20 años</a:t>
            </a:r>
            <a:r>
              <a:rPr lang="es-EC" sz="1600" i="1" dirty="0" smtClean="0"/>
              <a:t>.”</a:t>
            </a:r>
          </a:p>
          <a:p>
            <a:pPr algn="just"/>
            <a:r>
              <a:rPr lang="es-EC" sz="2400" dirty="0" smtClean="0"/>
              <a:t>Adicionalmente detalla la línea de tiempo del Nuevo Complejo Ambiental desde octubre 2022 hasta julio 2024.</a:t>
            </a:r>
            <a:endParaRPr lang="es-EC" sz="2400" dirty="0"/>
          </a:p>
          <a:p>
            <a:pPr marL="457200" lvl="0" indent="-457200" algn="just">
              <a:buFont typeface="Arial" panose="020B0604020202020204" pitchFamily="34" charset="0"/>
              <a:buChar char="•"/>
            </a:pPr>
            <a:endParaRPr lang="es-MX" sz="2400" dirty="0" smtClean="0"/>
          </a:p>
        </p:txBody>
      </p:sp>
    </p:spTree>
    <p:extLst>
      <p:ext uri="{BB962C8B-B14F-4D97-AF65-F5344CB8AC3E}">
        <p14:creationId xmlns:p14="http://schemas.microsoft.com/office/powerpoint/2010/main" val="3096888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445" y="665091"/>
            <a:ext cx="16457772" cy="1203151"/>
          </a:xfrm>
        </p:spPr>
        <p:txBody>
          <a:bodyPr>
            <a:normAutofit/>
          </a:bodyPr>
          <a:lstStyle/>
          <a:p>
            <a:r>
              <a:rPr lang="es-EC" sz="4800" dirty="0" smtClean="0"/>
              <a:t>Tema: </a:t>
            </a:r>
            <a:r>
              <a:rPr lang="es-EC" sz="4800" b="0" dirty="0" smtClean="0"/>
              <a:t>Jubilaciones EPMMOP</a:t>
            </a:r>
            <a:endParaRPr lang="es-EC" sz="4800" b="0" dirty="0"/>
          </a:p>
        </p:txBody>
      </p:sp>
      <p:sp>
        <p:nvSpPr>
          <p:cNvPr id="3" name="Marcador de texto 2"/>
          <p:cNvSpPr>
            <a:spLocks noGrp="1"/>
          </p:cNvSpPr>
          <p:nvPr>
            <p:ph type="body" sz="quarter" idx="15"/>
          </p:nvPr>
        </p:nvSpPr>
        <p:spPr/>
        <p:txBody>
          <a:bodyPr/>
          <a:lstStyle/>
          <a:p>
            <a:r>
              <a:rPr lang="es-EC" dirty="0"/>
              <a:t>Observación</a:t>
            </a:r>
          </a:p>
        </p:txBody>
      </p:sp>
      <p:sp>
        <p:nvSpPr>
          <p:cNvPr id="4" name="Marcador de texto 3"/>
          <p:cNvSpPr>
            <a:spLocks noGrp="1"/>
          </p:cNvSpPr>
          <p:nvPr>
            <p:ph type="body" sz="quarter" idx="14"/>
          </p:nvPr>
        </p:nvSpPr>
        <p:spPr/>
        <p:txBody>
          <a:bodyPr>
            <a:normAutofit/>
          </a:bodyPr>
          <a:lstStyle/>
          <a:p>
            <a:pPr algn="just"/>
            <a:r>
              <a:rPr lang="es-EC" sz="3200" b="1" dirty="0" smtClean="0"/>
              <a:t>Concejala Marco </a:t>
            </a:r>
            <a:r>
              <a:rPr lang="es-EC" sz="3200" b="1" dirty="0" err="1" smtClean="0"/>
              <a:t>Collaguazo</a:t>
            </a:r>
            <a:endParaRPr lang="es-EC" sz="3200" b="1" dirty="0" smtClean="0"/>
          </a:p>
          <a:p>
            <a:pPr lvl="0" algn="just"/>
            <a:r>
              <a:rPr lang="es-ES_tradnl" dirty="0"/>
              <a:t>Aclaración </a:t>
            </a:r>
            <a:r>
              <a:rPr lang="es-ES_tradnl" dirty="0" smtClean="0"/>
              <a:t>Jubilaciones EPMMOP.</a:t>
            </a:r>
            <a:endParaRPr lang="es-EC" dirty="0"/>
          </a:p>
        </p:txBody>
      </p:sp>
      <p:sp>
        <p:nvSpPr>
          <p:cNvPr id="5" name="Marcador de texto 4"/>
          <p:cNvSpPr>
            <a:spLocks noGrp="1"/>
          </p:cNvSpPr>
          <p:nvPr>
            <p:ph type="body" sz="quarter" idx="16"/>
          </p:nvPr>
        </p:nvSpPr>
        <p:spPr/>
        <p:txBody>
          <a:bodyPr/>
          <a:lstStyle/>
          <a:p>
            <a:r>
              <a:rPr lang="es-EC" dirty="0" smtClean="0"/>
              <a:t>Respuesta</a:t>
            </a:r>
            <a:endParaRPr lang="es-EC" dirty="0"/>
          </a:p>
        </p:txBody>
      </p:sp>
      <p:sp>
        <p:nvSpPr>
          <p:cNvPr id="6" name="Marcador de texto 5"/>
          <p:cNvSpPr>
            <a:spLocks noGrp="1"/>
          </p:cNvSpPr>
          <p:nvPr>
            <p:ph type="body" sz="quarter" idx="17"/>
          </p:nvPr>
        </p:nvSpPr>
        <p:spPr>
          <a:xfrm>
            <a:off x="10958899" y="2822906"/>
            <a:ext cx="6558392" cy="6366121"/>
          </a:xfrm>
        </p:spPr>
        <p:txBody>
          <a:bodyPr>
            <a:noAutofit/>
          </a:bodyPr>
          <a:lstStyle/>
          <a:p>
            <a:pPr marL="457200" lvl="0" indent="-457200" algn="just">
              <a:buFont typeface="Arial" panose="020B0604020202020204" pitchFamily="34" charset="0"/>
              <a:buChar char="•"/>
            </a:pPr>
            <a:r>
              <a:rPr lang="es-ES_tradnl" sz="2400" dirty="0"/>
              <a:t>La </a:t>
            </a:r>
            <a:r>
              <a:rPr lang="es-ES_tradnl" sz="2400" dirty="0" smtClean="0"/>
              <a:t>EPMMOP con </a:t>
            </a:r>
            <a:r>
              <a:rPr lang="es-ES_tradnl" sz="2400" dirty="0"/>
              <a:t>Oficios Nro. </a:t>
            </a:r>
            <a:r>
              <a:rPr lang="es-ES_tradnl" sz="2400" dirty="0" smtClean="0"/>
              <a:t>EPMMOP-GG-3821-2022-OF y Nro</a:t>
            </a:r>
            <a:r>
              <a:rPr lang="es-ES_tradnl" sz="2400" dirty="0"/>
              <a:t>. </a:t>
            </a:r>
            <a:r>
              <a:rPr lang="es-ES_tradnl" sz="2400" dirty="0" smtClean="0"/>
              <a:t>EPMMOP-GG-3890-2022-OF de 13 y 16 de septiembre de 2022 respectivamente, remite la información:</a:t>
            </a:r>
            <a:endParaRPr lang="es-EC" sz="2400" dirty="0"/>
          </a:p>
        </p:txBody>
      </p:sp>
      <p:pic>
        <p:nvPicPr>
          <p:cNvPr id="7" name="Imagen 6"/>
          <p:cNvPicPr>
            <a:picLocks noChangeAspect="1"/>
          </p:cNvPicPr>
          <p:nvPr/>
        </p:nvPicPr>
        <p:blipFill rotWithShape="1">
          <a:blip r:embed="rId2"/>
          <a:srcRect l="11076" t="21286" r="25567" b="4209"/>
          <a:stretch/>
        </p:blipFill>
        <p:spPr>
          <a:xfrm>
            <a:off x="10549847" y="4765965"/>
            <a:ext cx="7376495" cy="4698670"/>
          </a:xfrm>
          <a:prstGeom prst="rect">
            <a:avLst/>
          </a:prstGeom>
        </p:spPr>
      </p:pic>
    </p:spTree>
    <p:extLst>
      <p:ext uri="{BB962C8B-B14F-4D97-AF65-F5344CB8AC3E}">
        <p14:creationId xmlns:p14="http://schemas.microsoft.com/office/powerpoint/2010/main" val="43027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445" y="665091"/>
            <a:ext cx="16457772" cy="1203151"/>
          </a:xfrm>
        </p:spPr>
        <p:txBody>
          <a:bodyPr>
            <a:normAutofit/>
          </a:bodyPr>
          <a:lstStyle/>
          <a:p>
            <a:r>
              <a:rPr lang="es-EC" sz="4800" dirty="0" smtClean="0"/>
              <a:t>Tema: </a:t>
            </a:r>
            <a:r>
              <a:rPr lang="es-EC" sz="4800" b="0" dirty="0" smtClean="0"/>
              <a:t>Seguros Metro de Quito</a:t>
            </a:r>
            <a:endParaRPr lang="es-EC" sz="4800" b="0" dirty="0"/>
          </a:p>
        </p:txBody>
      </p:sp>
      <p:sp>
        <p:nvSpPr>
          <p:cNvPr id="3" name="Marcador de texto 2"/>
          <p:cNvSpPr>
            <a:spLocks noGrp="1"/>
          </p:cNvSpPr>
          <p:nvPr>
            <p:ph type="body" sz="quarter" idx="15"/>
          </p:nvPr>
        </p:nvSpPr>
        <p:spPr/>
        <p:txBody>
          <a:bodyPr/>
          <a:lstStyle/>
          <a:p>
            <a:r>
              <a:rPr lang="es-EC" dirty="0"/>
              <a:t>Observación</a:t>
            </a:r>
          </a:p>
        </p:txBody>
      </p:sp>
      <p:sp>
        <p:nvSpPr>
          <p:cNvPr id="4" name="Marcador de texto 3"/>
          <p:cNvSpPr>
            <a:spLocks noGrp="1"/>
          </p:cNvSpPr>
          <p:nvPr>
            <p:ph type="body" sz="quarter" idx="14"/>
          </p:nvPr>
        </p:nvSpPr>
        <p:spPr/>
        <p:txBody>
          <a:bodyPr>
            <a:normAutofit/>
          </a:bodyPr>
          <a:lstStyle/>
          <a:p>
            <a:pPr algn="just"/>
            <a:r>
              <a:rPr lang="es-EC" sz="3200" b="1" dirty="0" smtClean="0"/>
              <a:t>Concejalas Soledad Benítez y Analía Ledesma</a:t>
            </a:r>
          </a:p>
          <a:p>
            <a:pPr lvl="0" algn="just"/>
            <a:r>
              <a:rPr lang="es-ES_tradnl" dirty="0"/>
              <a:t>Aclaración Seguros Metro De </a:t>
            </a:r>
            <a:r>
              <a:rPr lang="es-ES_tradnl" dirty="0" smtClean="0"/>
              <a:t>Quito.</a:t>
            </a:r>
            <a:endParaRPr lang="es-EC" dirty="0"/>
          </a:p>
        </p:txBody>
      </p:sp>
      <p:sp>
        <p:nvSpPr>
          <p:cNvPr id="5" name="Marcador de texto 4"/>
          <p:cNvSpPr>
            <a:spLocks noGrp="1"/>
          </p:cNvSpPr>
          <p:nvPr>
            <p:ph type="body" sz="quarter" idx="16"/>
          </p:nvPr>
        </p:nvSpPr>
        <p:spPr/>
        <p:txBody>
          <a:bodyPr/>
          <a:lstStyle/>
          <a:p>
            <a:r>
              <a:rPr lang="es-EC" dirty="0" smtClean="0"/>
              <a:t>Respuesta</a:t>
            </a:r>
            <a:endParaRPr lang="es-EC" dirty="0"/>
          </a:p>
        </p:txBody>
      </p:sp>
      <p:sp>
        <p:nvSpPr>
          <p:cNvPr id="6" name="Marcador de texto 5"/>
          <p:cNvSpPr>
            <a:spLocks noGrp="1"/>
          </p:cNvSpPr>
          <p:nvPr>
            <p:ph type="body" sz="quarter" idx="17"/>
          </p:nvPr>
        </p:nvSpPr>
        <p:spPr>
          <a:xfrm>
            <a:off x="10958899" y="2822906"/>
            <a:ext cx="6558392" cy="6366121"/>
          </a:xfrm>
        </p:spPr>
        <p:txBody>
          <a:bodyPr>
            <a:noAutofit/>
          </a:bodyPr>
          <a:lstStyle/>
          <a:p>
            <a:pPr marL="457200" lvl="0" indent="-457200" algn="just">
              <a:buFont typeface="Arial" panose="020B0604020202020204" pitchFamily="34" charset="0"/>
              <a:buChar char="•"/>
            </a:pPr>
            <a:r>
              <a:rPr lang="es-MX" sz="2400" dirty="0"/>
              <a:t>El Gerente General de la EPMMQ comunicó mediante Oficio Nro. EPMMQ-GG-2022-1044-O de 12 de septiembre de 2022 a la Secretaría General del Concejo Metropolitano, el desistimiento del ítem presupuestario de </a:t>
            </a:r>
            <a:r>
              <a:rPr lang="es-MX" sz="2400" dirty="0" smtClean="0"/>
              <a:t>seguros </a:t>
            </a:r>
            <a:r>
              <a:rPr lang="es-MX" sz="2400" dirty="0"/>
              <a:t>correspondiente a USD 2.4M, con lo cual el presupuesto de reforma del proyecto descendería a  34,4M.</a:t>
            </a:r>
            <a:endParaRPr lang="es-EC" sz="2400" dirty="0"/>
          </a:p>
        </p:txBody>
      </p:sp>
    </p:spTree>
    <p:extLst>
      <p:ext uri="{BB962C8B-B14F-4D97-AF65-F5344CB8AC3E}">
        <p14:creationId xmlns:p14="http://schemas.microsoft.com/office/powerpoint/2010/main" val="4060744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4"/>
          </p:nvPr>
        </p:nvSpPr>
        <p:spPr/>
        <p:txBody>
          <a:bodyPr>
            <a:normAutofit/>
          </a:bodyPr>
          <a:lstStyle/>
          <a:p>
            <a:pPr algn="ctr"/>
            <a:endParaRPr lang="es-EC" sz="6600" dirty="0" smtClean="0"/>
          </a:p>
          <a:p>
            <a:pPr algn="ctr"/>
            <a:r>
              <a:rPr lang="es-EC" sz="7200" b="1" dirty="0" smtClean="0">
                <a:effectLst>
                  <a:outerShdw blurRad="38100" dist="38100" dir="2700000" algn="tl">
                    <a:srgbClr val="000000">
                      <a:alpha val="43137"/>
                    </a:srgbClr>
                  </a:outerShdw>
                </a:effectLst>
              </a:rPr>
              <a:t>OFICIOS REMITIDOS A LA COMISIÓN DE PRESUPUESTO, FINANZAS Y TRIBUTACIÓN DESPUÉS DEL PRIMER DEBATE </a:t>
            </a:r>
            <a:endParaRPr lang="es-EC"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9524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910076742"/>
              </p:ext>
            </p:extLst>
          </p:nvPr>
        </p:nvGraphicFramePr>
        <p:xfrm>
          <a:off x="1463040" y="912793"/>
          <a:ext cx="15675429" cy="7969950"/>
        </p:xfrm>
        <a:graphic>
          <a:graphicData uri="http://schemas.openxmlformats.org/drawingml/2006/table">
            <a:tbl>
              <a:tblPr firstRow="1" firstCol="1" bandRow="1"/>
              <a:tblGrid>
                <a:gridCol w="2193897">
                  <a:extLst>
                    <a:ext uri="{9D8B030D-6E8A-4147-A177-3AD203B41FA5}">
                      <a16:colId xmlns:a16="http://schemas.microsoft.com/office/drawing/2014/main" val="2576429684"/>
                    </a:ext>
                  </a:extLst>
                </a:gridCol>
                <a:gridCol w="1578680">
                  <a:extLst>
                    <a:ext uri="{9D8B030D-6E8A-4147-A177-3AD203B41FA5}">
                      <a16:colId xmlns:a16="http://schemas.microsoft.com/office/drawing/2014/main" val="788952926"/>
                    </a:ext>
                  </a:extLst>
                </a:gridCol>
                <a:gridCol w="2480891">
                  <a:extLst>
                    <a:ext uri="{9D8B030D-6E8A-4147-A177-3AD203B41FA5}">
                      <a16:colId xmlns:a16="http://schemas.microsoft.com/office/drawing/2014/main" val="848023566"/>
                    </a:ext>
                  </a:extLst>
                </a:gridCol>
                <a:gridCol w="5653177">
                  <a:extLst>
                    <a:ext uri="{9D8B030D-6E8A-4147-A177-3AD203B41FA5}">
                      <a16:colId xmlns:a16="http://schemas.microsoft.com/office/drawing/2014/main" val="1028260956"/>
                    </a:ext>
                  </a:extLst>
                </a:gridCol>
                <a:gridCol w="1952176">
                  <a:extLst>
                    <a:ext uri="{9D8B030D-6E8A-4147-A177-3AD203B41FA5}">
                      <a16:colId xmlns:a16="http://schemas.microsoft.com/office/drawing/2014/main" val="2449054182"/>
                    </a:ext>
                  </a:extLst>
                </a:gridCol>
                <a:gridCol w="1816608">
                  <a:extLst>
                    <a:ext uri="{9D8B030D-6E8A-4147-A177-3AD203B41FA5}">
                      <a16:colId xmlns:a16="http://schemas.microsoft.com/office/drawing/2014/main" val="1406407903"/>
                    </a:ext>
                  </a:extLst>
                </a:gridCol>
              </a:tblGrid>
              <a:tr h="557761">
                <a:tc>
                  <a:txBody>
                    <a:bodyPr/>
                    <a:lstStyle/>
                    <a:p>
                      <a:pPr algn="ctr">
                        <a:spcAft>
                          <a:spcPts val="0"/>
                        </a:spcAft>
                      </a:pPr>
                      <a:r>
                        <a:rPr lang="es-ES_tradnl"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ENTIDAD</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FECHA</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OFICIO</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PEDIDO</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PRESUPUESTO</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USD $</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ANTEPROYECTO POA 2022</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728211143"/>
                  </a:ext>
                </a:extLst>
              </a:tr>
              <a:tr h="860836">
                <a:tc>
                  <a:txBody>
                    <a:bodyPr/>
                    <a:lstStyle/>
                    <a:p>
                      <a:pPr algn="just">
                        <a:spcAft>
                          <a:spcPts val="0"/>
                        </a:spcAft>
                      </a:pPr>
                      <a:r>
                        <a:rPr lang="es-MX"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Secretaría de Cultura – Fundación Teatro Nacional Sucre</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07010" algn="l"/>
                        </a:tabLs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30/08/2022</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GADDMQ-SECU-2022-1933-O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Incremento de presupuesto requerido por la Fundación Teatro Nacional Sucre, emitido mediante Memorando Nro. FTNS-2022-0102-M, de 16 de agosto 2022.</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582.164,79</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Incorporada</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260148"/>
                  </a:ext>
                </a:extLst>
              </a:tr>
              <a:tr h="1673284">
                <a:tc rowSpan="3">
                  <a:txBody>
                    <a:bodyPr/>
                    <a:lstStyle/>
                    <a:p>
                      <a:pPr>
                        <a:spcAft>
                          <a:spcPts val="0"/>
                        </a:spcAft>
                      </a:pPr>
                      <a:r>
                        <a:rPr lang="es-MX"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Secretaría de Educación</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07010" algn="l"/>
                        </a:tabLst>
                      </a:pPr>
                      <a:r>
                        <a:rPr lang="es-ES_tradnl"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29/08/2022</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GADDMQ-SERD-2022-01623-M</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Desistimiento del $ 1.630.000,00 para el proyecto Quito a la Cancha, y solicita $ 400.000,00 para las siguientes Ligas Deportivas: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Liga Deportiva Ecuador por $ 140.000</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Liga Deportiva Santa Rita por $ 140.000</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Liga Deportiva Matilde Álvarez por $ 120.000</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1.230.000,00</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s-ES_tradnl"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r>
                        <a:rPr lang="es-ES_tradnl" sz="18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a:t>
                      </a:r>
                      <a:r>
                        <a:rPr lang="es-ES_tradnl"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ncorporado</a:t>
                      </a:r>
                      <a:r>
                        <a:rPr lang="es-ES_tradnl" sz="18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como incremento</a:t>
                      </a:r>
                    </a:p>
                    <a:p>
                      <a:pPr algn="ctr">
                        <a:spcAft>
                          <a:spcPts val="0"/>
                        </a:spcAft>
                      </a:pPr>
                      <a:r>
                        <a:rPr lang="es-EC" sz="1800" dirty="0" smtClean="0">
                          <a:effectLst/>
                          <a:latin typeface="Calibri" panose="020F0502020204030204" pitchFamily="34" charset="0"/>
                          <a:ea typeface="Times New Roman" panose="02020603050405020304" pitchFamily="18" charset="0"/>
                          <a:cs typeface="Calibri" panose="020F0502020204030204" pitchFamily="34" charset="0"/>
                        </a:rPr>
                        <a:t>USD</a:t>
                      </a:r>
                      <a:r>
                        <a:rPr lang="es-EC" sz="18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es-EC"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400.000</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834110"/>
                  </a:ext>
                </a:extLst>
              </a:tr>
              <a:tr h="1147781">
                <a:tc vMerge="1">
                  <a:txBody>
                    <a:bodyPr/>
                    <a:lstStyle/>
                    <a:p>
                      <a:endParaRPr lang="es-EC"/>
                    </a:p>
                  </a:txBody>
                  <a:tcPr/>
                </a:tc>
                <a:tc>
                  <a:txBody>
                    <a:bodyPr/>
                    <a:lstStyle/>
                    <a:p>
                      <a:pPr algn="ctr">
                        <a:spcAft>
                          <a:spcPts val="0"/>
                        </a:spcAft>
                        <a:tabLst>
                          <a:tab pos="207010" algn="l"/>
                        </a:tabLst>
                      </a:pPr>
                      <a:r>
                        <a:rPr lang="es-ES_tradnl"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02/09/2022</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GADDMQ-SERD-2022-01708-M</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Incremento al presupuesto de la SERD por un monto de $ 300.000 para que a través de la EPMAPS se realice la intervención en el alcantarillado de la Unidad Educativa Municipal </a:t>
                      </a:r>
                      <a:r>
                        <a:rPr lang="es-ES_tradnl"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Quitumbe</a:t>
                      </a: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300.000</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405069710"/>
                  </a:ext>
                </a:extLst>
              </a:tr>
              <a:tr h="3730288">
                <a:tc vMerge="1">
                  <a:txBody>
                    <a:bodyPr/>
                    <a:lstStyle/>
                    <a:p>
                      <a:endParaRPr lang="es-EC"/>
                    </a:p>
                  </a:txBody>
                  <a:tcPr/>
                </a:tc>
                <a:tc>
                  <a:txBody>
                    <a:bodyPr/>
                    <a:lstStyle/>
                    <a:p>
                      <a:pPr algn="ctr">
                        <a:spcAft>
                          <a:spcPts val="0"/>
                        </a:spcAft>
                        <a:tabLst>
                          <a:tab pos="207010" algn="l"/>
                        </a:tabLs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09/09/2022</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GADDMQ-SERD-2022-01825-M</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Desistimiento al pedido de incremento al techo presupuestario a la UEM </a:t>
                      </a:r>
                      <a:r>
                        <a:rPr lang="es-ES_tradnl"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Quitumbe</a:t>
                      </a: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por un monto de $300.000, y dejar sin efecto el pedido realizado mediante Memorando Nro. GADDMQ-SERD-2022-01708-M del 02 de septiembre de 2022; y, la ratificación de lo solicitado mediante Memorando Nro. GADDMQ-SERD-2022-01623-M del 29 de agosto de 2022, que indica </a:t>
                      </a:r>
                      <a:r>
                        <a:rPr lang="es-ES_tradnl"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requiere el incremento de USD 157.200,00 para financiar las actividades de Quito Activo que permita la incorporación de más puntos de oferta de actividad física en territorio; y en cuanto al Proyecto Quito a la Cancha desiste del monto inicial solicitado para el proyecto de Quito a la Cancha por $ 1.630.000,00 y requiere $ 400.000,00 (...)".</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1.230.000,00</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11" marR="56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332466187"/>
                  </a:ext>
                </a:extLst>
              </a:tr>
            </a:tbl>
          </a:graphicData>
        </a:graphic>
      </p:graphicFrame>
    </p:spTree>
    <p:extLst>
      <p:ext uri="{BB962C8B-B14F-4D97-AF65-F5344CB8AC3E}">
        <p14:creationId xmlns:p14="http://schemas.microsoft.com/office/powerpoint/2010/main" val="533452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60375620"/>
              </p:ext>
            </p:extLst>
          </p:nvPr>
        </p:nvGraphicFramePr>
        <p:xfrm>
          <a:off x="1317764" y="1309051"/>
          <a:ext cx="16457614" cy="7167539"/>
        </p:xfrm>
        <a:graphic>
          <a:graphicData uri="http://schemas.openxmlformats.org/drawingml/2006/table">
            <a:tbl>
              <a:tblPr firstRow="1" firstCol="1" bandRow="1"/>
              <a:tblGrid>
                <a:gridCol w="2327106">
                  <a:extLst>
                    <a:ext uri="{9D8B030D-6E8A-4147-A177-3AD203B41FA5}">
                      <a16:colId xmlns:a16="http://schemas.microsoft.com/office/drawing/2014/main" val="3512870490"/>
                    </a:ext>
                  </a:extLst>
                </a:gridCol>
                <a:gridCol w="1395808">
                  <a:extLst>
                    <a:ext uri="{9D8B030D-6E8A-4147-A177-3AD203B41FA5}">
                      <a16:colId xmlns:a16="http://schemas.microsoft.com/office/drawing/2014/main" val="144923050"/>
                    </a:ext>
                  </a:extLst>
                </a:gridCol>
                <a:gridCol w="2351315">
                  <a:extLst>
                    <a:ext uri="{9D8B030D-6E8A-4147-A177-3AD203B41FA5}">
                      <a16:colId xmlns:a16="http://schemas.microsoft.com/office/drawing/2014/main" val="1261487573"/>
                    </a:ext>
                  </a:extLst>
                </a:gridCol>
                <a:gridCol w="6407225">
                  <a:extLst>
                    <a:ext uri="{9D8B030D-6E8A-4147-A177-3AD203B41FA5}">
                      <a16:colId xmlns:a16="http://schemas.microsoft.com/office/drawing/2014/main" val="2519549193"/>
                    </a:ext>
                  </a:extLst>
                </a:gridCol>
                <a:gridCol w="1988080">
                  <a:extLst>
                    <a:ext uri="{9D8B030D-6E8A-4147-A177-3AD203B41FA5}">
                      <a16:colId xmlns:a16="http://schemas.microsoft.com/office/drawing/2014/main" val="423967304"/>
                    </a:ext>
                  </a:extLst>
                </a:gridCol>
                <a:gridCol w="1988080">
                  <a:extLst>
                    <a:ext uri="{9D8B030D-6E8A-4147-A177-3AD203B41FA5}">
                      <a16:colId xmlns:a16="http://schemas.microsoft.com/office/drawing/2014/main" val="2403007772"/>
                    </a:ext>
                  </a:extLst>
                </a:gridCol>
              </a:tblGrid>
              <a:tr h="583859">
                <a:tc>
                  <a:txBody>
                    <a:bodyPr/>
                    <a:lstStyle/>
                    <a:p>
                      <a:pPr algn="ctr">
                        <a:spcAft>
                          <a:spcPts val="0"/>
                        </a:spcAft>
                      </a:pPr>
                      <a:r>
                        <a:rPr lang="es-ES_tradnl"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ENTIDAD</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FECHA</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OFICIO</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PEDIDO</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PRESUPUESTO</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USD $</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_tradn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ANTEPROYECTO POA 2022</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6957834"/>
                  </a:ext>
                </a:extLst>
              </a:tr>
              <a:tr h="609600">
                <a:tc>
                  <a:txBody>
                    <a:bodyPr/>
                    <a:lstStyle/>
                    <a:p>
                      <a:pPr algn="just">
                        <a:spcAft>
                          <a:spcPts val="0"/>
                        </a:spcAft>
                      </a:pPr>
                      <a:r>
                        <a:rPr lang="es-MX"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EPMMQ</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07010" algn="l"/>
                        </a:tabLs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12/09/2022</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EPMMQ-GG-2022-1044-O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Remite la certificación presupuestaria y compromiso de gasto que avala la contratación del seguro de los bienes del Proyecto Primera Línea del Metro de Quito, así como la actualización del Informe de justificación de la Reforma Presupuestaria de la Primera Línea del Metro de Quito ejercicio económico 2022, incluye el desistimiento del incremento en el ítem presupuestario de seguros</a:t>
                      </a:r>
                      <a:r>
                        <a:rPr lang="es-ES_tradnl"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just">
                        <a:spcAft>
                          <a:spcPts val="0"/>
                        </a:spcAft>
                      </a:pPr>
                      <a:r>
                        <a:rPr lang="es-ES_tradnl"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Reforma validada</a:t>
                      </a:r>
                      <a:r>
                        <a:rPr lang="es-ES_tradnl" sz="18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2.421.238,21</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Incorporada</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081652"/>
                  </a:ext>
                </a:extLst>
              </a:tr>
              <a:tr h="1066800">
                <a:tc>
                  <a:txBody>
                    <a:bodyPr/>
                    <a:lstStyle/>
                    <a:p>
                      <a:pPr algn="just">
                        <a:spcAft>
                          <a:spcPts val="0"/>
                        </a:spcAft>
                      </a:pPr>
                      <a:r>
                        <a:rPr lang="es-MX"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EPMMOP</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07010" algn="l"/>
                        </a:tabLs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14/09/2022</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EPMMOP-GG-3860-2022-OF</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Remite la actualización de la Propuesta de Reforma al Plan Operativo Anual 2022, que incluye el presupuesto adicional para la realización de los siguientes estudios: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Estudio de Factibilidad, Diseño Definitivo y Obras Complementarias del Escalón 1, tramo comprendido entre la Av. Simón Bolivar hasta la Av. Pedro Vicente Maldonado y la Prolongación Av. Mariscal Sucre hasta la Av. Patricio Romero.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Estudios definitivos de ingeniería del proyecto: Prolongación Av. Mariscal Sucre desde la Av. Patricio Romero hasta la intersección con la Av. Pedro Vicente Maldonado.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669.073,42</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Incorporada</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394738"/>
                  </a:ext>
                </a:extLst>
              </a:tr>
              <a:tr h="152400">
                <a:tc>
                  <a:txBody>
                    <a:bodyPr/>
                    <a:lstStyle/>
                    <a:p>
                      <a:pPr algn="just">
                        <a:spcAft>
                          <a:spcPts val="0"/>
                        </a:spcAft>
                      </a:pPr>
                      <a:r>
                        <a:rPr lang="es-MX"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EPMTPQ</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07010" algn="l"/>
                        </a:tabLst>
                      </a:pPr>
                      <a:r>
                        <a:rPr lang="es-ES_tradnl"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14/09/2022</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EPMTPQ-GG-2022-0675-O</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Incremento en el aporte Municipal para poder dar paso a la renovación de la flota.</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2.400.000,00</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incorporada</a:t>
                      </a: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10824"/>
                  </a:ext>
                </a:extLst>
              </a:tr>
              <a:tr h="762000">
                <a:tc>
                  <a:txBody>
                    <a:bodyPr/>
                    <a:lstStyle/>
                    <a:p>
                      <a:pPr algn="just">
                        <a:spcAft>
                          <a:spcPts val="0"/>
                        </a:spcAft>
                      </a:pPr>
                      <a:r>
                        <a:rPr lang="es-MX"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Administración General</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07010" algn="l"/>
                        </a:tabLs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20/09/2022</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GADDMQ-AG-2022-0994-O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Incremento a la reforma presupuestaria 2022 por el valor de USD 2.400.000,00 para la contratación de las pólizas de seguros de los bienes de la Primera Línea Metro de Quito solicitado mediante memorando Nro</a:t>
                      </a:r>
                      <a:r>
                        <a:rPr lang="es-ES_tradnl" sz="18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GADDMQ-DMA-2022-0641-M</a:t>
                      </a: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del 19 de septiembre del 2022 por la Dirección Metropolitana Administrativa</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2.400.000,00</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Incorporada</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321207"/>
                  </a:ext>
                </a:extLst>
              </a:tr>
            </a:tbl>
          </a:graphicData>
        </a:graphic>
      </p:graphicFrame>
    </p:spTree>
    <p:extLst>
      <p:ext uri="{BB962C8B-B14F-4D97-AF65-F5344CB8AC3E}">
        <p14:creationId xmlns:p14="http://schemas.microsoft.com/office/powerpoint/2010/main" val="54462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01E51-9587-43D3-878B-4D083D7949AB}"/>
              </a:ext>
            </a:extLst>
          </p:cNvPr>
          <p:cNvSpPr>
            <a:spLocks noGrp="1"/>
          </p:cNvSpPr>
          <p:nvPr>
            <p:ph type="title"/>
          </p:nvPr>
        </p:nvSpPr>
        <p:spPr>
          <a:xfrm>
            <a:off x="794003" y="256018"/>
            <a:ext cx="17177473" cy="1011673"/>
          </a:xfrm>
        </p:spPr>
        <p:txBody>
          <a:bodyPr>
            <a:noAutofit/>
          </a:bodyPr>
          <a:lstStyle/>
          <a:p>
            <a:r>
              <a:rPr lang="es-EC" sz="3200" dirty="0" smtClean="0"/>
              <a:t>Peso Presupuestario por Sector para la Reforma de Gastos de Inversión – Asignación Municipal</a:t>
            </a:r>
            <a:endParaRPr lang="es-EC" sz="3200" dirty="0"/>
          </a:p>
        </p:txBody>
      </p:sp>
      <p:sp>
        <p:nvSpPr>
          <p:cNvPr id="6" name="CuadroTexto 5"/>
          <p:cNvSpPr txBox="1"/>
          <p:nvPr/>
        </p:nvSpPr>
        <p:spPr>
          <a:xfrm>
            <a:off x="5442857" y="8716579"/>
            <a:ext cx="12670972" cy="954107"/>
          </a:xfrm>
          <a:prstGeom prst="rect">
            <a:avLst/>
          </a:prstGeom>
          <a:noFill/>
        </p:spPr>
        <p:txBody>
          <a:bodyPr wrap="square" rtlCol="0">
            <a:spAutoFit/>
          </a:bodyPr>
          <a:lstStyle/>
          <a:p>
            <a:pPr algn="just"/>
            <a:r>
              <a:rPr lang="es-EC" sz="1400" b="1" dirty="0" smtClean="0"/>
              <a:t>Notas:</a:t>
            </a:r>
            <a:r>
              <a:rPr lang="es-EC" sz="1400" dirty="0" smtClean="0"/>
              <a:t> (*) En el Sector de Movilidad se incluye el PPLMQ, y se considera el valor total de la transferencia a EPMMOP, por USD 97.092.975,18 desde el MDMQ como parte del presupuesto para Gastos </a:t>
            </a:r>
            <a:r>
              <a:rPr lang="es-EC" sz="1400" dirty="0"/>
              <a:t>de Inversión, transferencia dentro </a:t>
            </a:r>
            <a:r>
              <a:rPr lang="es-EC" sz="1400" dirty="0" smtClean="0"/>
              <a:t>que incluye 932m </a:t>
            </a:r>
            <a:r>
              <a:rPr lang="es-EC" sz="1400" dirty="0"/>
              <a:t>en gastos administrativos</a:t>
            </a:r>
            <a:r>
              <a:rPr lang="es-EC" sz="1400" dirty="0" smtClean="0"/>
              <a:t>. (**) En el Sector de Coordinación de Alcaldía y Secretaría del Concejo Metropolitano se considera el valor total de la transferencia a Quito Honesto por USD 1.200.000 desde el MDMQ como parte del presupuesto para Gastos </a:t>
            </a:r>
            <a:r>
              <a:rPr lang="es-EC" sz="1400" dirty="0"/>
              <a:t>de Inversión</a:t>
            </a:r>
            <a:r>
              <a:rPr lang="es-EC" sz="1400" dirty="0" smtClean="0"/>
              <a:t>, </a:t>
            </a:r>
            <a:r>
              <a:rPr lang="es-EC" sz="1400" dirty="0"/>
              <a:t>transferencia dentro de la cual se considera 1M en gasto </a:t>
            </a:r>
            <a:r>
              <a:rPr lang="es-EC" sz="1400" dirty="0" smtClean="0"/>
              <a:t>corriente.</a:t>
            </a:r>
            <a:endParaRPr lang="es-EC" sz="1400" dirty="0"/>
          </a:p>
        </p:txBody>
      </p:sp>
      <p:graphicFrame>
        <p:nvGraphicFramePr>
          <p:cNvPr id="5" name="Tabla 4"/>
          <p:cNvGraphicFramePr>
            <a:graphicFrameLocks noGrp="1"/>
          </p:cNvGraphicFramePr>
          <p:nvPr>
            <p:extLst>
              <p:ext uri="{D42A27DB-BD31-4B8C-83A1-F6EECF244321}">
                <p14:modId xmlns:p14="http://schemas.microsoft.com/office/powerpoint/2010/main" val="2162426243"/>
              </p:ext>
            </p:extLst>
          </p:nvPr>
        </p:nvGraphicFramePr>
        <p:xfrm>
          <a:off x="1005876" y="1819764"/>
          <a:ext cx="16753726" cy="6070120"/>
        </p:xfrm>
        <a:graphic>
          <a:graphicData uri="http://schemas.openxmlformats.org/drawingml/2006/table">
            <a:tbl>
              <a:tblPr/>
              <a:tblGrid>
                <a:gridCol w="993259">
                  <a:extLst>
                    <a:ext uri="{9D8B030D-6E8A-4147-A177-3AD203B41FA5}">
                      <a16:colId xmlns:a16="http://schemas.microsoft.com/office/drawing/2014/main" val="4276957654"/>
                    </a:ext>
                  </a:extLst>
                </a:gridCol>
                <a:gridCol w="4683165">
                  <a:extLst>
                    <a:ext uri="{9D8B030D-6E8A-4147-A177-3AD203B41FA5}">
                      <a16:colId xmlns:a16="http://schemas.microsoft.com/office/drawing/2014/main" val="1185974250"/>
                    </a:ext>
                  </a:extLst>
                </a:gridCol>
                <a:gridCol w="1841862">
                  <a:extLst>
                    <a:ext uri="{9D8B030D-6E8A-4147-A177-3AD203B41FA5}">
                      <a16:colId xmlns:a16="http://schemas.microsoft.com/office/drawing/2014/main" val="89348571"/>
                    </a:ext>
                  </a:extLst>
                </a:gridCol>
                <a:gridCol w="2103120">
                  <a:extLst>
                    <a:ext uri="{9D8B030D-6E8A-4147-A177-3AD203B41FA5}">
                      <a16:colId xmlns:a16="http://schemas.microsoft.com/office/drawing/2014/main" val="3586062403"/>
                    </a:ext>
                  </a:extLst>
                </a:gridCol>
                <a:gridCol w="2082533">
                  <a:extLst>
                    <a:ext uri="{9D8B030D-6E8A-4147-A177-3AD203B41FA5}">
                      <a16:colId xmlns:a16="http://schemas.microsoft.com/office/drawing/2014/main" val="1639737346"/>
                    </a:ext>
                  </a:extLst>
                </a:gridCol>
                <a:gridCol w="1704303">
                  <a:extLst>
                    <a:ext uri="{9D8B030D-6E8A-4147-A177-3AD203B41FA5}">
                      <a16:colId xmlns:a16="http://schemas.microsoft.com/office/drawing/2014/main" val="368620733"/>
                    </a:ext>
                  </a:extLst>
                </a:gridCol>
                <a:gridCol w="1704303">
                  <a:extLst>
                    <a:ext uri="{9D8B030D-6E8A-4147-A177-3AD203B41FA5}">
                      <a16:colId xmlns:a16="http://schemas.microsoft.com/office/drawing/2014/main" val="2131734509"/>
                    </a:ext>
                  </a:extLst>
                </a:gridCol>
                <a:gridCol w="1641181">
                  <a:extLst>
                    <a:ext uri="{9D8B030D-6E8A-4147-A177-3AD203B41FA5}">
                      <a16:colId xmlns:a16="http://schemas.microsoft.com/office/drawing/2014/main" val="3677832704"/>
                    </a:ext>
                  </a:extLst>
                </a:gridCol>
              </a:tblGrid>
              <a:tr h="207594">
                <a:tc rowSpan="2" gridSpan="2">
                  <a:txBody>
                    <a:bodyPr/>
                    <a:lstStyle/>
                    <a:p>
                      <a:pPr algn="ctr" fontAlgn="ctr"/>
                      <a:r>
                        <a:rPr lang="es-EC" sz="1800" b="1" i="0" u="none" strike="noStrike" dirty="0">
                          <a:solidFill>
                            <a:srgbClr val="FFFFFF"/>
                          </a:solidFill>
                          <a:effectLst/>
                          <a:latin typeface="Arial" panose="020B0604020202020204" pitchFamily="34" charset="0"/>
                        </a:rPr>
                        <a:t>SECTOR / ENTIDAD</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rowSpan="2" hMerge="1">
                  <a:txBody>
                    <a:bodyPr/>
                    <a:lstStyle/>
                    <a:p>
                      <a:endParaRPr lang="es-EC"/>
                    </a:p>
                  </a:txBody>
                  <a:tcPr/>
                </a:tc>
                <a:tc rowSpan="2">
                  <a:txBody>
                    <a:bodyPr/>
                    <a:lstStyle/>
                    <a:p>
                      <a:pPr algn="ctr" fontAlgn="t"/>
                      <a:r>
                        <a:rPr lang="es-EC" sz="1800" b="1" i="0" u="none" strike="noStrike" dirty="0">
                          <a:solidFill>
                            <a:srgbClr val="FFFFFF"/>
                          </a:solidFill>
                          <a:effectLst/>
                          <a:latin typeface="Arial" panose="020B0604020202020204" pitchFamily="34" charset="0"/>
                        </a:rPr>
                        <a:t>Peso del codificado en el presupuesto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rowSpan="2">
                  <a:txBody>
                    <a:bodyPr/>
                    <a:lstStyle/>
                    <a:p>
                      <a:pPr algn="ctr" fontAlgn="ctr"/>
                      <a:r>
                        <a:rPr lang="es-EC" sz="1800" b="1" i="0" u="none" strike="noStrike">
                          <a:solidFill>
                            <a:srgbClr val="FFFFFF"/>
                          </a:solidFill>
                          <a:effectLst/>
                          <a:latin typeface="Arial" panose="020B0604020202020204" pitchFamily="34" charset="0"/>
                        </a:rPr>
                        <a:t>Codificado antes de Reforma - DMF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3">
                  <a:txBody>
                    <a:bodyPr/>
                    <a:lstStyle/>
                    <a:p>
                      <a:pPr algn="ctr" fontAlgn="ctr"/>
                      <a:r>
                        <a:rPr lang="es-EC" sz="2400" b="1" i="0" u="none" strike="noStrike">
                          <a:solidFill>
                            <a:srgbClr val="FFFFFF"/>
                          </a:solidFill>
                          <a:effectLst/>
                          <a:latin typeface="Arial" panose="020B0604020202020204" pitchFamily="34" charset="0"/>
                        </a:rPr>
                        <a:t>Reforma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s-EC"/>
                    </a:p>
                  </a:txBody>
                  <a:tcPr/>
                </a:tc>
                <a:tc hMerge="1">
                  <a:txBody>
                    <a:bodyPr/>
                    <a:lstStyle/>
                    <a:p>
                      <a:endParaRPr lang="es-EC"/>
                    </a:p>
                  </a:txBody>
                  <a:tcPr/>
                </a:tc>
                <a:tc rowSpan="2">
                  <a:txBody>
                    <a:bodyPr/>
                    <a:lstStyle/>
                    <a:p>
                      <a:pPr algn="ctr" fontAlgn="ctr"/>
                      <a:r>
                        <a:rPr lang="es-EC" sz="1800" b="1" i="0" u="none" strike="noStrike">
                          <a:solidFill>
                            <a:srgbClr val="FFFFFF"/>
                          </a:solidFill>
                          <a:effectLst/>
                          <a:latin typeface="Arial" panose="020B0604020202020204" pitchFamily="34" charset="0"/>
                        </a:rPr>
                        <a:t>Propuesta con Reforma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628365593"/>
                  </a:ext>
                </a:extLst>
              </a:tr>
              <a:tr h="408897">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800" b="1" i="0" u="none" strike="noStrike">
                          <a:solidFill>
                            <a:srgbClr val="FFFFFF"/>
                          </a:solidFill>
                          <a:effectLst/>
                          <a:latin typeface="Arial" panose="020B0604020202020204" pitchFamily="34" charset="0"/>
                        </a:rPr>
                        <a:t>PRIMER DEBATE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EC" sz="1800" b="1" i="0" u="none" strike="noStrike">
                          <a:solidFill>
                            <a:srgbClr val="FFFFFF"/>
                          </a:solidFill>
                          <a:effectLst/>
                          <a:latin typeface="Arial" panose="020B0604020202020204" pitchFamily="34" charset="0"/>
                        </a:rPr>
                        <a:t>SEGUNDO DEBATE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EC" sz="1800" b="1" i="0" u="none" strike="noStrike">
                          <a:solidFill>
                            <a:srgbClr val="FFFFFF"/>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vMerge="1">
                  <a:txBody>
                    <a:bodyPr/>
                    <a:lstStyle/>
                    <a:p>
                      <a:endParaRPr lang="es-EC"/>
                    </a:p>
                  </a:txBody>
                  <a:tcPr/>
                </a:tc>
                <a:extLst>
                  <a:ext uri="{0D108BD9-81ED-4DB2-BD59-A6C34878D82A}">
                    <a16:rowId xmlns:a16="http://schemas.microsoft.com/office/drawing/2014/main" val="3909246865"/>
                  </a:ext>
                </a:extLst>
              </a:tr>
              <a:tr h="307848">
                <a:tc>
                  <a:txBody>
                    <a:bodyPr/>
                    <a:lstStyle/>
                    <a:p>
                      <a:pPr algn="ctr" fontAlgn="t"/>
                      <a:r>
                        <a:rPr lang="es-EC" sz="1800" b="0" i="0" u="none" strike="noStrike" dirty="0">
                          <a:effectLst/>
                          <a:latin typeface="Arial" panose="020B0604020202020204" pitchFamily="34" charset="0"/>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dirty="0" smtClean="0">
                          <a:effectLst/>
                          <a:latin typeface="Arial" panose="020B0604020202020204" pitchFamily="34" charset="0"/>
                        </a:rPr>
                        <a:t>Movilidad*</a:t>
                      </a:r>
                      <a:endParaRPr lang="es-EC" sz="1800" b="0" i="0" u="none" strike="noStrike" dirty="0">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a:effectLst/>
                          <a:latin typeface="Arial" panose="020B0604020202020204" pitchFamily="34" charset="0"/>
                        </a:rPr>
                        <a:t>61,5%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317.969.123,27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108.484.015,40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a:effectLst/>
                          <a:latin typeface="Arial" panose="020B0604020202020204" pitchFamily="34" charset="0"/>
                        </a:rPr>
                        <a:t>-1.752.164,79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es-EC" sz="1800" b="0" i="0" u="none" strike="noStrike">
                          <a:effectLst/>
                          <a:latin typeface="Arial" panose="020B0604020202020204" pitchFamily="34" charset="0"/>
                        </a:rPr>
                        <a:t>106.731.850,61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424.700.973,88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243270"/>
                  </a:ext>
                </a:extLst>
              </a:tr>
              <a:tr h="303900">
                <a:tc>
                  <a:txBody>
                    <a:bodyPr/>
                    <a:lstStyle/>
                    <a:p>
                      <a:pPr algn="ctr" fontAlgn="t"/>
                      <a:r>
                        <a:rPr lang="es-EC" sz="1800" b="0" i="0" u="none" strike="noStrike" dirty="0">
                          <a:effectLst/>
                          <a:latin typeface="Arial" panose="020B0604020202020204" pitchFamily="34" charset="0"/>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dirty="0">
                          <a:effectLst/>
                          <a:latin typeface="Arial" panose="020B0604020202020204" pitchFamily="34" charset="0"/>
                        </a:rPr>
                        <a:t>Administración General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a:effectLst/>
                          <a:latin typeface="Arial" panose="020B0604020202020204" pitchFamily="34" charset="0"/>
                        </a:rPr>
                        <a:t>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47.674.346,06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617.711,25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617.711,25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48.292.057,31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970345"/>
                  </a:ext>
                </a:extLst>
              </a:tr>
              <a:tr h="339140">
                <a:tc>
                  <a:txBody>
                    <a:bodyPr/>
                    <a:lstStyle/>
                    <a:p>
                      <a:pPr algn="ctr" fontAlgn="t"/>
                      <a:r>
                        <a:rPr lang="es-EC" sz="1800" b="0" i="0" u="none" strike="noStrike" dirty="0">
                          <a:effectLst/>
                          <a:latin typeface="Arial" panose="020B0604020202020204" pitchFamily="34" charset="0"/>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dirty="0">
                          <a:effectLst/>
                          <a:latin typeface="Arial" panose="020B0604020202020204" pitchFamily="34" charset="0"/>
                        </a:rPr>
                        <a:t>Coordinación </a:t>
                      </a:r>
                      <a:r>
                        <a:rPr lang="es-EC" sz="1800" b="0" i="0" u="none" strike="noStrike" dirty="0" smtClean="0">
                          <a:effectLst/>
                          <a:latin typeface="Arial" panose="020B0604020202020204" pitchFamily="34" charset="0"/>
                        </a:rPr>
                        <a:t>Territorial</a:t>
                      </a:r>
                      <a:endParaRPr lang="es-EC" sz="1800" b="0" i="0" u="none" strike="noStrike" dirty="0">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a:effectLst/>
                          <a:latin typeface="Arial" panose="020B0604020202020204" pitchFamily="34" charset="0"/>
                        </a:rPr>
                        <a:t>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36.515.181,31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945.966,35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dirty="0">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945.966,35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37.461.147,66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377369"/>
                  </a:ext>
                </a:extLst>
              </a:tr>
              <a:tr h="206046">
                <a:tc>
                  <a:txBody>
                    <a:bodyPr/>
                    <a:lstStyle/>
                    <a:p>
                      <a:pPr algn="ctr" fontAlgn="t"/>
                      <a:r>
                        <a:rPr lang="es-EC" sz="1800" b="0" i="0" u="none" strike="noStrike" dirty="0">
                          <a:effectLst/>
                          <a:latin typeface="Arial" panose="020B0604020202020204" pitchFamily="34" charset="0"/>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dirty="0">
                          <a:effectLst/>
                          <a:latin typeface="Arial" panose="020B0604020202020204" pitchFamily="34" charset="0"/>
                        </a:rPr>
                        <a:t>Territorio Hábitat y Vivienda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a:effectLst/>
                          <a:latin typeface="Arial" panose="020B0604020202020204" pitchFamily="34" charset="0"/>
                        </a:rPr>
                        <a:t>4,2%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21.550.383,10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1.470.538,68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dirty="0">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1.470.538,68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23.020.921,78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467789"/>
                  </a:ext>
                </a:extLst>
              </a:tr>
              <a:tr h="278992">
                <a:tc>
                  <a:txBody>
                    <a:bodyPr/>
                    <a:lstStyle/>
                    <a:p>
                      <a:pPr algn="ctr" fontAlgn="t"/>
                      <a:r>
                        <a:rPr lang="es-EC" sz="1800" b="0" i="0" u="none" strike="noStrike" dirty="0">
                          <a:effectLst/>
                          <a:latin typeface="Arial" panose="020B0604020202020204" pitchFamily="34" charset="0"/>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dirty="0">
                          <a:effectLst/>
                          <a:latin typeface="Arial" panose="020B0604020202020204" pitchFamily="34" charset="0"/>
                        </a:rPr>
                        <a:t>Salud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a:effectLst/>
                          <a:latin typeface="Arial" panose="020B0604020202020204" pitchFamily="34" charset="0"/>
                        </a:rPr>
                        <a:t>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20.592.628,32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-2.793.260,39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es-EC" sz="1800" b="0" i="0" u="none" strike="noStrike" dirty="0">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-2.793.260,39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17.799.367,93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343359"/>
                  </a:ext>
                </a:extLst>
              </a:tr>
              <a:tr h="288106">
                <a:tc>
                  <a:txBody>
                    <a:bodyPr/>
                    <a:lstStyle/>
                    <a:p>
                      <a:pPr algn="ctr" fontAlgn="t"/>
                      <a:r>
                        <a:rPr lang="es-EC" sz="1800" b="0" i="0" u="none" strike="noStrike" dirty="0">
                          <a:effectLst/>
                          <a:latin typeface="Arial" panose="020B0604020202020204" pitchFamily="34" charset="0"/>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dirty="0">
                          <a:effectLst/>
                          <a:latin typeface="Arial" panose="020B0604020202020204" pitchFamily="34" charset="0"/>
                        </a:rPr>
                        <a:t>Cultura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a:effectLst/>
                          <a:latin typeface="Arial" panose="020B0604020202020204" pitchFamily="34" charset="0"/>
                        </a:rPr>
                        <a:t>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15.400.000,00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2.650.000,00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dirty="0">
                          <a:effectLst/>
                          <a:latin typeface="Arial" panose="020B0604020202020204" pitchFamily="34" charset="0"/>
                        </a:rPr>
                        <a:t>582.164,79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a:effectLst/>
                          <a:latin typeface="Arial" panose="020B0604020202020204" pitchFamily="34" charset="0"/>
                        </a:rPr>
                        <a:t>3.232.164,79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18.632.164,79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090609"/>
                  </a:ext>
                </a:extLst>
              </a:tr>
              <a:tr h="323346">
                <a:tc>
                  <a:txBody>
                    <a:bodyPr/>
                    <a:lstStyle/>
                    <a:p>
                      <a:pPr algn="ctr" fontAlgn="t"/>
                      <a:r>
                        <a:rPr lang="es-EC" sz="1800" b="0" i="0" u="none" strike="noStrike" dirty="0">
                          <a:effectLst/>
                          <a:latin typeface="Arial" panose="020B0604020202020204" pitchFamily="34" charset="0"/>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dirty="0">
                          <a:effectLst/>
                          <a:latin typeface="Arial" panose="020B0604020202020204" pitchFamily="34" charset="0"/>
                        </a:rPr>
                        <a:t>Desarrollo Productivo y Competitividad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dirty="0">
                          <a:effectLst/>
                          <a:latin typeface="Arial" panose="020B0604020202020204" pitchFamily="34" charset="0"/>
                        </a:rPr>
                        <a:t>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13.792.452,00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244.784,02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244.784,02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14.037.236,02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226903"/>
                  </a:ext>
                </a:extLst>
              </a:tr>
              <a:tr h="280209">
                <a:tc>
                  <a:txBody>
                    <a:bodyPr/>
                    <a:lstStyle/>
                    <a:p>
                      <a:pPr algn="ctr" fontAlgn="t"/>
                      <a:r>
                        <a:rPr lang="es-EC" sz="1800" b="0" i="0" u="none" strike="noStrike" dirty="0">
                          <a:effectLst/>
                          <a:latin typeface="Arial" panose="020B0604020202020204" pitchFamily="34" charset="0"/>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a:effectLst/>
                          <a:latin typeface="Arial" panose="020B0604020202020204" pitchFamily="34" charset="0"/>
                        </a:rPr>
                        <a:t>Inclusión Social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dirty="0">
                          <a:effectLst/>
                          <a:latin typeface="Arial" panose="020B0604020202020204" pitchFamily="34" charset="0"/>
                        </a:rPr>
                        <a:t>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13.450.000,00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-1.154.639,37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es-EC" sz="1800" b="0" i="0" u="none" strike="noStrike">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-1.154.639,37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12.295.360,63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870892"/>
                  </a:ext>
                </a:extLst>
              </a:tr>
              <a:tr h="323445">
                <a:tc>
                  <a:txBody>
                    <a:bodyPr/>
                    <a:lstStyle/>
                    <a:p>
                      <a:pPr algn="ctr" fontAlgn="t"/>
                      <a:r>
                        <a:rPr lang="es-EC" sz="1800" b="0" i="0" u="none" strike="noStrike" dirty="0">
                          <a:effectLst/>
                          <a:latin typeface="Arial" panose="020B0604020202020204" pitchFamily="34" charset="0"/>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dirty="0">
                          <a:effectLst/>
                          <a:latin typeface="Arial" panose="020B0604020202020204" pitchFamily="34" charset="0"/>
                        </a:rPr>
                        <a:t>Educación, Recreación y Deporte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dirty="0">
                          <a:effectLst/>
                          <a:latin typeface="Arial" panose="020B0604020202020204" pitchFamily="34" charset="0"/>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11.070.058,66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2.188.566,00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a:effectLst/>
                          <a:latin typeface="Arial" panose="020B0604020202020204" pitchFamily="34" charset="0"/>
                        </a:rPr>
                        <a:t>-1.230.000,00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es-EC" sz="1800" b="0" i="0" u="none" strike="noStrike" dirty="0">
                          <a:effectLst/>
                          <a:latin typeface="Arial" panose="020B0604020202020204" pitchFamily="34" charset="0"/>
                        </a:rPr>
                        <a:t>958.566,00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12.028.624,66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909052"/>
                  </a:ext>
                </a:extLst>
              </a:tr>
              <a:tr h="261257">
                <a:tc>
                  <a:txBody>
                    <a:bodyPr/>
                    <a:lstStyle/>
                    <a:p>
                      <a:pPr algn="ctr" fontAlgn="t"/>
                      <a:r>
                        <a:rPr lang="es-EC" sz="1800" b="0" i="0" u="none" strike="noStrike" dirty="0">
                          <a:effectLst/>
                          <a:latin typeface="Arial" panose="020B0604020202020204" pitchFamily="34" charset="0"/>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dirty="0" smtClean="0">
                          <a:effectLst/>
                          <a:latin typeface="Arial" panose="020B0604020202020204" pitchFamily="34" charset="0"/>
                        </a:rPr>
                        <a:t>Distrital </a:t>
                      </a:r>
                      <a:r>
                        <a:rPr lang="es-EC" sz="1800" b="0" i="0" u="none" strike="noStrike" dirty="0">
                          <a:effectLst/>
                          <a:latin typeface="Arial" panose="020B0604020202020204" pitchFamily="34" charset="0"/>
                        </a:rPr>
                        <a:t>de Comercio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dirty="0">
                          <a:effectLst/>
                          <a:latin typeface="Arial" panose="020B0604020202020204" pitchFamily="34" charset="0"/>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5.400.000,00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3.592.317,20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3.592.317,20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8.992.317,20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878363"/>
                  </a:ext>
                </a:extLst>
              </a:tr>
              <a:tr h="287383">
                <a:tc>
                  <a:txBody>
                    <a:bodyPr/>
                    <a:lstStyle/>
                    <a:p>
                      <a:pPr algn="ctr" fontAlgn="t"/>
                      <a:r>
                        <a:rPr lang="es-EC" sz="1800" b="0" i="0" u="none" strike="noStrike" dirty="0">
                          <a:effectLst/>
                          <a:latin typeface="Arial" panose="020B0604020202020204" pitchFamily="34" charset="0"/>
                        </a:rPr>
                        <a:t>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dirty="0">
                          <a:effectLst/>
                          <a:latin typeface="Arial" panose="020B0604020202020204" pitchFamily="34" charset="0"/>
                        </a:rPr>
                        <a:t>Ambiente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dirty="0">
                          <a:effectLst/>
                          <a:latin typeface="Arial" panose="020B0604020202020204" pitchFamily="34" charset="0"/>
                        </a:rPr>
                        <a:t>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4.833.468,00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14.299.196,38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14.299.196,38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19.132.664,38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050851"/>
                  </a:ext>
                </a:extLst>
              </a:tr>
              <a:tr h="207594">
                <a:tc>
                  <a:txBody>
                    <a:bodyPr/>
                    <a:lstStyle/>
                    <a:p>
                      <a:pPr algn="ctr" fontAlgn="t"/>
                      <a:r>
                        <a:rPr lang="es-EC" sz="1800" b="0" i="0" u="none" strike="noStrike" dirty="0">
                          <a:effectLst/>
                          <a:latin typeface="Arial" panose="020B0604020202020204" pitchFamily="34" charset="0"/>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a:effectLst/>
                          <a:latin typeface="Arial" panose="020B0604020202020204" pitchFamily="34" charset="0"/>
                        </a:rPr>
                        <a:t>Seguridad y Gobernabilidad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a:effectLst/>
                          <a:latin typeface="Arial" panose="020B0604020202020204" pitchFamily="34" charset="0"/>
                        </a:rPr>
                        <a:t>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3.523.033,75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5.847,00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dirty="0">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5.847,00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3.528.880,75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465218"/>
                  </a:ext>
                </a:extLst>
              </a:tr>
              <a:tr h="207594">
                <a:tc>
                  <a:txBody>
                    <a:bodyPr/>
                    <a:lstStyle/>
                    <a:p>
                      <a:pPr algn="ctr" fontAlgn="t"/>
                      <a:r>
                        <a:rPr lang="es-EC" sz="1800" b="0" i="0" u="none" strike="noStrike" dirty="0">
                          <a:effectLst/>
                          <a:latin typeface="Arial" panose="020B0604020202020204" pitchFamily="34" charset="0"/>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a:effectLst/>
                          <a:latin typeface="Arial" panose="020B0604020202020204" pitchFamily="34" charset="0"/>
                        </a:rPr>
                        <a:t>Comunicación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dirty="0">
                          <a:effectLst/>
                          <a:latin typeface="Arial" panose="020B0604020202020204" pitchFamily="34" charset="0"/>
                        </a:rPr>
                        <a:t>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2.600.000,00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2.600.000,00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408770"/>
                  </a:ext>
                </a:extLst>
              </a:tr>
              <a:tr h="250916">
                <a:tc>
                  <a:txBody>
                    <a:bodyPr/>
                    <a:lstStyle/>
                    <a:p>
                      <a:pPr algn="ctr" fontAlgn="t"/>
                      <a:r>
                        <a:rPr lang="es-EC" sz="1800" b="0" i="0" u="none" strike="noStrike" dirty="0">
                          <a:effectLst/>
                          <a:latin typeface="Arial" panose="020B0604020202020204" pitchFamily="34" charset="0"/>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dirty="0">
                          <a:effectLst/>
                          <a:latin typeface="Arial" panose="020B0604020202020204" pitchFamily="34" charset="0"/>
                        </a:rPr>
                        <a:t>Coord. </a:t>
                      </a:r>
                      <a:r>
                        <a:rPr lang="es-EC" sz="1800" b="0" i="0" u="none" strike="noStrike" dirty="0" smtClean="0">
                          <a:effectLst/>
                          <a:latin typeface="Arial" panose="020B0604020202020204" pitchFamily="34" charset="0"/>
                        </a:rPr>
                        <a:t>de </a:t>
                      </a:r>
                      <a:r>
                        <a:rPr lang="es-EC" sz="1800" b="0" i="0" u="none" strike="noStrike" dirty="0">
                          <a:effectLst/>
                          <a:latin typeface="Arial" panose="020B0604020202020204" pitchFamily="34" charset="0"/>
                        </a:rPr>
                        <a:t>Alcaldía y Secretaría del </a:t>
                      </a:r>
                      <a:r>
                        <a:rPr lang="es-EC" sz="1800" b="0" i="0" u="none" strike="noStrike" dirty="0" smtClean="0">
                          <a:effectLst/>
                          <a:latin typeface="Arial" panose="020B0604020202020204" pitchFamily="34" charset="0"/>
                        </a:rPr>
                        <a:t>Concejo**</a:t>
                      </a:r>
                      <a:endParaRPr lang="es-EC" sz="1800" b="0" i="0" u="none" strike="noStrike" dirty="0">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a:effectLst/>
                          <a:latin typeface="Arial" panose="020B0604020202020204" pitchFamily="34" charset="0"/>
                        </a:rPr>
                        <a:t>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1.570.000,00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132.768,46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EC" sz="1800" b="0" i="0" u="none" strike="noStrike" dirty="0">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132.768,46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a:effectLst/>
                          <a:latin typeface="Arial" panose="020B0604020202020204" pitchFamily="34" charset="0"/>
                        </a:rPr>
                        <a:t>1.702.768,46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410420"/>
                  </a:ext>
                </a:extLst>
              </a:tr>
              <a:tr h="207594">
                <a:tc>
                  <a:txBody>
                    <a:bodyPr/>
                    <a:lstStyle/>
                    <a:p>
                      <a:pPr algn="ctr" fontAlgn="t"/>
                      <a:r>
                        <a:rPr lang="es-EC" sz="1800" b="0" i="0" u="none" strike="noStrike" dirty="0">
                          <a:effectLst/>
                          <a:latin typeface="Arial" panose="020B0604020202020204" pitchFamily="34" charset="0"/>
                        </a:rPr>
                        <a:t>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a:effectLst/>
                          <a:latin typeface="Arial" panose="020B0604020202020204" pitchFamily="34" charset="0"/>
                        </a:rPr>
                        <a:t>Planificación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a:effectLst/>
                          <a:latin typeface="Arial" panose="020B0604020202020204" pitchFamily="34" charset="0"/>
                        </a:rPr>
                        <a:t>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711.106,56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-144.482,96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es-EC" sz="1800" b="0" i="0" u="none" strike="noStrike" dirty="0">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-144.482,96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dirty="0">
                          <a:effectLst/>
                          <a:latin typeface="Arial" panose="020B0604020202020204" pitchFamily="34" charset="0"/>
                        </a:rPr>
                        <a:t>566.623,60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555188"/>
                  </a:ext>
                </a:extLst>
              </a:tr>
              <a:tr h="207594">
                <a:tc>
                  <a:txBody>
                    <a:bodyPr/>
                    <a:lstStyle/>
                    <a:p>
                      <a:pPr algn="ctr" fontAlgn="t"/>
                      <a:r>
                        <a:rPr lang="es-EC" sz="1800" b="0" i="0" u="none" strike="noStrike" dirty="0">
                          <a:effectLst/>
                          <a:latin typeface="Arial" panose="020B0604020202020204" pitchFamily="34" charset="0"/>
                        </a:rPr>
                        <a:t>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800" b="0" i="0" u="none" strike="noStrike">
                          <a:effectLst/>
                          <a:latin typeface="Arial" panose="020B0604020202020204" pitchFamily="34" charset="0"/>
                        </a:rPr>
                        <a:t>Agencia Metropolitana de Control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800" b="0" i="0" u="none" strike="noStrike">
                          <a:effectLst/>
                          <a:latin typeface="Arial" panose="020B0604020202020204" pitchFamily="34" charset="0"/>
                        </a:rPr>
                        <a:t>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400.000,00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800" b="0" i="0" u="none" strike="noStrike" dirty="0">
                          <a:effectLst/>
                          <a:latin typeface="Arial" panose="020B0604020202020204" pitchFamily="34" charset="0"/>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s-EC" sz="1800" b="0" i="0" u="none" strike="noStrike" dirty="0">
                          <a:effectLst/>
                          <a:latin typeface="Arial" panose="020B0604020202020204" pitchFamily="34" charset="0"/>
                        </a:rPr>
                        <a:t>400.000,00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365967"/>
                  </a:ext>
                </a:extLst>
              </a:tr>
              <a:tr h="408897">
                <a:tc gridSpan="2">
                  <a:txBody>
                    <a:bodyPr/>
                    <a:lstStyle/>
                    <a:p>
                      <a:pPr algn="ctr" fontAlgn="t"/>
                      <a:r>
                        <a:rPr lang="es-EC" sz="1800" b="1" i="0" u="none" strike="noStrike" dirty="0">
                          <a:solidFill>
                            <a:srgbClr val="FFFFFF"/>
                          </a:solidFill>
                          <a:effectLst/>
                          <a:latin typeface="Arial" panose="020B0604020202020204" pitchFamily="34" charset="0"/>
                        </a:rPr>
                        <a:t>TOTAL REFORMA INVERSIÓN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a:txBody>
                    <a:bodyPr/>
                    <a:lstStyle/>
                    <a:p>
                      <a:pPr algn="ctr" fontAlgn="t"/>
                      <a:r>
                        <a:rPr lang="es-EC" sz="1800" b="1" i="0" u="none" strike="noStrike">
                          <a:solidFill>
                            <a:srgbClr val="FFFFFF"/>
                          </a:solidFill>
                          <a:effectLst/>
                          <a:latin typeface="Arial" panose="020B0604020202020204" pitchFamily="34" charset="0"/>
                        </a:rPr>
                        <a:t>100,0%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t"/>
                      <a:r>
                        <a:rPr lang="es-EC" sz="1800" b="1" i="0" u="none" strike="noStrike">
                          <a:solidFill>
                            <a:srgbClr val="FFFFFF"/>
                          </a:solidFill>
                          <a:effectLst/>
                          <a:latin typeface="Arial" panose="020B0604020202020204" pitchFamily="34" charset="0"/>
                        </a:rPr>
                        <a:t>517.051.781,03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t"/>
                      <a:r>
                        <a:rPr lang="es-EC" sz="1800" b="1" i="0" u="none" strike="noStrike">
                          <a:solidFill>
                            <a:srgbClr val="FFFFFF"/>
                          </a:solidFill>
                          <a:effectLst/>
                          <a:latin typeface="Arial" panose="020B0604020202020204" pitchFamily="34" charset="0"/>
                        </a:rPr>
                        <a:t>130.539.328,02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t"/>
                      <a:r>
                        <a:rPr lang="es-EC" sz="1800" b="1" i="0" u="none" strike="noStrike">
                          <a:solidFill>
                            <a:srgbClr val="FFFFFF"/>
                          </a:solidFill>
                          <a:effectLst/>
                          <a:latin typeface="Arial" panose="020B0604020202020204" pitchFamily="34" charset="0"/>
                        </a:rPr>
                        <a:t>-2.400.000,00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t"/>
                      <a:r>
                        <a:rPr lang="es-EC" sz="1800" b="1" i="0" u="none" strike="noStrike" dirty="0">
                          <a:solidFill>
                            <a:srgbClr val="FFFFFF"/>
                          </a:solidFill>
                          <a:effectLst/>
                          <a:latin typeface="Arial" panose="020B0604020202020204" pitchFamily="34" charset="0"/>
                        </a:rPr>
                        <a:t>128.139.328,02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t"/>
                      <a:r>
                        <a:rPr lang="es-EC" sz="1800" b="1" i="0" u="none" strike="noStrike" dirty="0">
                          <a:solidFill>
                            <a:srgbClr val="FFFFFF"/>
                          </a:solidFill>
                          <a:effectLst/>
                          <a:latin typeface="Arial" panose="020B0604020202020204" pitchFamily="34" charset="0"/>
                        </a:rPr>
                        <a:t>645.191.109,05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979270859"/>
                  </a:ext>
                </a:extLst>
              </a:tr>
            </a:tbl>
          </a:graphicData>
        </a:graphic>
      </p:graphicFrame>
      <p:sp>
        <p:nvSpPr>
          <p:cNvPr id="3" name="Llamada rectangular 2"/>
          <p:cNvSpPr/>
          <p:nvPr/>
        </p:nvSpPr>
        <p:spPr>
          <a:xfrm rot="10800000">
            <a:off x="12714515" y="7990117"/>
            <a:ext cx="1741713" cy="674912"/>
          </a:xfrm>
          <a:prstGeom prst="wedgeRectCallout">
            <a:avLst/>
          </a:prstGeom>
          <a:solidFill>
            <a:schemeClr val="bg1"/>
          </a:solid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4" name="CuadroTexto 3"/>
          <p:cNvSpPr txBox="1"/>
          <p:nvPr/>
        </p:nvSpPr>
        <p:spPr>
          <a:xfrm>
            <a:off x="12795408" y="8036617"/>
            <a:ext cx="1639055" cy="623248"/>
          </a:xfrm>
          <a:prstGeom prst="rect">
            <a:avLst/>
          </a:prstGeom>
          <a:noFill/>
        </p:spPr>
        <p:txBody>
          <a:bodyPr wrap="square" rtlCol="0">
            <a:spAutoFit/>
          </a:bodyPr>
          <a:lstStyle/>
          <a:p>
            <a:pPr algn="ctr"/>
            <a:r>
              <a:rPr lang="es-MX" sz="1150" b="1" dirty="0" smtClean="0"/>
              <a:t>VALOR TRASLADADO A GASTO CORRIENTE</a:t>
            </a:r>
            <a:endParaRPr lang="es-EC" sz="1150" b="1" dirty="0"/>
          </a:p>
        </p:txBody>
      </p:sp>
    </p:spTree>
    <p:extLst>
      <p:ext uri="{BB962C8B-B14F-4D97-AF65-F5344CB8AC3E}">
        <p14:creationId xmlns:p14="http://schemas.microsoft.com/office/powerpoint/2010/main" val="1658387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CA53F31-4584-EDC7-EB7D-253D54B5F07B}"/>
              </a:ext>
            </a:extLst>
          </p:cNvPr>
          <p:cNvSpPr txBox="1">
            <a:spLocks/>
          </p:cNvSpPr>
          <p:nvPr/>
        </p:nvSpPr>
        <p:spPr>
          <a:xfrm>
            <a:off x="794004" y="1299412"/>
            <a:ext cx="5884554" cy="1034713"/>
          </a:xfrm>
          <a:prstGeom prst="rect">
            <a:avLst/>
          </a:prstGeom>
        </p:spPr>
        <p:txBody>
          <a:bodyPr vert="horz" lIns="163275" tIns="81638" rIns="163275" bIns="81638" rtlCol="0" anchor="ctr">
            <a:normAutofit fontScale="97500"/>
          </a:bodyPr>
          <a:lstStyle>
            <a:lvl1pPr algn="l" defTabSz="1632753" rtl="0" eaLnBrk="1" latinLnBrk="0" hangingPunct="1">
              <a:spcBef>
                <a:spcPct val="0"/>
              </a:spcBef>
              <a:buNone/>
              <a:defRPr kumimoji="1" sz="6000" b="1" kern="1200" baseline="0">
                <a:solidFill>
                  <a:schemeClr val="bg1"/>
                </a:solidFill>
                <a:latin typeface="Calibri" panose="020F0502020204030204" pitchFamily="34" charset="0"/>
                <a:ea typeface="+mj-ea"/>
                <a:cs typeface="Calibri" panose="020F0502020204030204" pitchFamily="34" charset="0"/>
              </a:defRPr>
            </a:lvl1pPr>
          </a:lstStyle>
          <a:p>
            <a:r>
              <a:rPr lang="es-EC" sz="4000" dirty="0">
                <a:solidFill>
                  <a:srgbClr val="C00000"/>
                </a:solidFill>
              </a:rPr>
              <a:t>Sector Movilidad</a:t>
            </a:r>
          </a:p>
        </p:txBody>
      </p:sp>
      <p:sp>
        <p:nvSpPr>
          <p:cNvPr id="9" name="Título 1">
            <a:extLst>
              <a:ext uri="{FF2B5EF4-FFF2-40B4-BE49-F238E27FC236}">
                <a16:creationId xmlns:a16="http://schemas.microsoft.com/office/drawing/2014/main" id="{0CA53F31-4584-EDC7-EB7D-253D54B5F07B}"/>
              </a:ext>
            </a:extLst>
          </p:cNvPr>
          <p:cNvSpPr txBox="1">
            <a:spLocks/>
          </p:cNvSpPr>
          <p:nvPr/>
        </p:nvSpPr>
        <p:spPr>
          <a:xfrm>
            <a:off x="4727959" y="2168434"/>
            <a:ext cx="8679464" cy="767901"/>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bg1"/>
                </a:solidFill>
                <a:latin typeface="Calibri" panose="020F0502020204030204" pitchFamily="34" charset="0"/>
                <a:ea typeface="+mj-ea"/>
                <a:cs typeface="Calibri" panose="020F0502020204030204" pitchFamily="34" charset="0"/>
              </a:defRPr>
            </a:lvl1pPr>
          </a:lstStyle>
          <a:p>
            <a:pPr algn="ctr"/>
            <a:r>
              <a:rPr lang="es-EC" sz="3200" dirty="0" smtClean="0">
                <a:solidFill>
                  <a:schemeClr val="accent5"/>
                </a:solidFill>
              </a:rPr>
              <a:t>Reforma Presupuestaria de Gastos de Inversión </a:t>
            </a:r>
          </a:p>
          <a:p>
            <a:pPr algn="ctr"/>
            <a:r>
              <a:rPr lang="es-EC" sz="3200" dirty="0" smtClean="0">
                <a:solidFill>
                  <a:schemeClr val="accent5"/>
                </a:solidFill>
              </a:rPr>
              <a:t>de las Entidades del Sector</a:t>
            </a:r>
            <a:endParaRPr lang="es-EC" sz="3200" dirty="0">
              <a:solidFill>
                <a:schemeClr val="accent5"/>
              </a:solidFill>
            </a:endParaRPr>
          </a:p>
        </p:txBody>
      </p:sp>
      <p:sp>
        <p:nvSpPr>
          <p:cNvPr id="10" name="Título 1">
            <a:extLst>
              <a:ext uri="{FF2B5EF4-FFF2-40B4-BE49-F238E27FC236}">
                <a16:creationId xmlns:a16="http://schemas.microsoft.com/office/drawing/2014/main" id="{D4F01E51-9587-43D3-878B-4D083D7949AB}"/>
              </a:ext>
            </a:extLst>
          </p:cNvPr>
          <p:cNvSpPr>
            <a:spLocks noGrp="1"/>
          </p:cNvSpPr>
          <p:nvPr>
            <p:ph type="title"/>
          </p:nvPr>
        </p:nvSpPr>
        <p:spPr>
          <a:xfrm>
            <a:off x="794004" y="256018"/>
            <a:ext cx="16236850" cy="1011673"/>
          </a:xfrm>
        </p:spPr>
        <p:txBody>
          <a:bodyPr>
            <a:noAutofit/>
          </a:bodyPr>
          <a:lstStyle/>
          <a:p>
            <a:r>
              <a:rPr lang="es-EC" sz="4400" dirty="0" smtClean="0"/>
              <a:t>Detalle </a:t>
            </a:r>
            <a:r>
              <a:rPr lang="es-EC" sz="4400" dirty="0"/>
              <a:t>de la Reforma Presupuestaria de Gastos de </a:t>
            </a:r>
            <a:r>
              <a:rPr lang="es-EC" sz="4400" dirty="0" smtClean="0"/>
              <a:t>Inversión</a:t>
            </a:r>
            <a:endParaRPr lang="es-EC" sz="4400" dirty="0"/>
          </a:p>
        </p:txBody>
      </p:sp>
      <p:sp>
        <p:nvSpPr>
          <p:cNvPr id="11" name="CuadroTexto 10"/>
          <p:cNvSpPr txBox="1"/>
          <p:nvPr/>
        </p:nvSpPr>
        <p:spPr>
          <a:xfrm>
            <a:off x="3562791" y="7923441"/>
            <a:ext cx="10699276" cy="461665"/>
          </a:xfrm>
          <a:prstGeom prst="rect">
            <a:avLst/>
          </a:prstGeom>
          <a:noFill/>
        </p:spPr>
        <p:txBody>
          <a:bodyPr wrap="square" rtlCol="0">
            <a:spAutoFit/>
          </a:bodyPr>
          <a:lstStyle/>
          <a:p>
            <a:pPr algn="just"/>
            <a:r>
              <a:rPr lang="es-EC" sz="2400" b="1" dirty="0" smtClean="0"/>
              <a:t>Nota: </a:t>
            </a:r>
            <a:r>
              <a:rPr lang="es-EC" sz="2400" dirty="0" smtClean="0"/>
              <a:t>La EPMMQ mantiene su presupuesto asignado de USD 14.640.197,58</a:t>
            </a:r>
            <a:endParaRPr lang="es-EC" sz="2400" dirty="0"/>
          </a:p>
        </p:txBody>
      </p:sp>
      <p:graphicFrame>
        <p:nvGraphicFramePr>
          <p:cNvPr id="3" name="Tabla 2"/>
          <p:cNvGraphicFramePr>
            <a:graphicFrameLocks noGrp="1"/>
          </p:cNvGraphicFramePr>
          <p:nvPr>
            <p:extLst>
              <p:ext uri="{D42A27DB-BD31-4B8C-83A1-F6EECF244321}">
                <p14:modId xmlns:p14="http://schemas.microsoft.com/office/powerpoint/2010/main" val="3525708639"/>
              </p:ext>
            </p:extLst>
          </p:nvPr>
        </p:nvGraphicFramePr>
        <p:xfrm>
          <a:off x="2279763" y="3354687"/>
          <a:ext cx="14140247" cy="4568754"/>
        </p:xfrm>
        <a:graphic>
          <a:graphicData uri="http://schemas.openxmlformats.org/drawingml/2006/table">
            <a:tbl>
              <a:tblPr/>
              <a:tblGrid>
                <a:gridCol w="4040071">
                  <a:extLst>
                    <a:ext uri="{9D8B030D-6E8A-4147-A177-3AD203B41FA5}">
                      <a16:colId xmlns:a16="http://schemas.microsoft.com/office/drawing/2014/main" val="130452658"/>
                    </a:ext>
                  </a:extLst>
                </a:gridCol>
                <a:gridCol w="2522931">
                  <a:extLst>
                    <a:ext uri="{9D8B030D-6E8A-4147-A177-3AD203B41FA5}">
                      <a16:colId xmlns:a16="http://schemas.microsoft.com/office/drawing/2014/main" val="3533387570"/>
                    </a:ext>
                  </a:extLst>
                </a:gridCol>
                <a:gridCol w="1842543">
                  <a:extLst>
                    <a:ext uri="{9D8B030D-6E8A-4147-A177-3AD203B41FA5}">
                      <a16:colId xmlns:a16="http://schemas.microsoft.com/office/drawing/2014/main" val="2527405188"/>
                    </a:ext>
                  </a:extLst>
                </a:gridCol>
                <a:gridCol w="1842543">
                  <a:extLst>
                    <a:ext uri="{9D8B030D-6E8A-4147-A177-3AD203B41FA5}">
                      <a16:colId xmlns:a16="http://schemas.microsoft.com/office/drawing/2014/main" val="88904392"/>
                    </a:ext>
                  </a:extLst>
                </a:gridCol>
                <a:gridCol w="1812960">
                  <a:extLst>
                    <a:ext uri="{9D8B030D-6E8A-4147-A177-3AD203B41FA5}">
                      <a16:colId xmlns:a16="http://schemas.microsoft.com/office/drawing/2014/main" val="752270680"/>
                    </a:ext>
                  </a:extLst>
                </a:gridCol>
                <a:gridCol w="2079199">
                  <a:extLst>
                    <a:ext uri="{9D8B030D-6E8A-4147-A177-3AD203B41FA5}">
                      <a16:colId xmlns:a16="http://schemas.microsoft.com/office/drawing/2014/main" val="3539921093"/>
                    </a:ext>
                  </a:extLst>
                </a:gridCol>
              </a:tblGrid>
              <a:tr h="478719">
                <a:tc rowSpan="2">
                  <a:txBody>
                    <a:bodyPr/>
                    <a:lstStyle/>
                    <a:p>
                      <a:pPr algn="ctr" rtl="0" fontAlgn="ctr"/>
                      <a:r>
                        <a:rPr lang="es-EC" sz="2400" b="1" i="0" u="none" strike="noStrike" dirty="0">
                          <a:solidFill>
                            <a:srgbClr val="FFFFFF"/>
                          </a:solidFill>
                          <a:effectLst/>
                          <a:latin typeface="Arial" panose="020B0604020202020204" pitchFamily="34" charset="0"/>
                        </a:rPr>
                        <a:t>Entidades del 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3279"/>
                    </a:solidFill>
                  </a:tcPr>
                </a:tc>
                <a:tc rowSpan="2">
                  <a:txBody>
                    <a:bodyPr/>
                    <a:lstStyle/>
                    <a:p>
                      <a:pPr algn="ctr" rtl="0" fontAlgn="ctr"/>
                      <a:r>
                        <a:rPr lang="es-EC" sz="2400" b="1" i="0" u="none" strike="noStrike" dirty="0">
                          <a:solidFill>
                            <a:srgbClr val="FFFFFF"/>
                          </a:solidFill>
                          <a:effectLst/>
                          <a:latin typeface="Arial" panose="020B0604020202020204" pitchFamily="34" charset="0"/>
                        </a:rPr>
                        <a:t> Codificado antes de Reforma - DMF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3279"/>
                    </a:solidFill>
                  </a:tcPr>
                </a:tc>
                <a:tc gridSpan="3">
                  <a:txBody>
                    <a:bodyPr/>
                    <a:lstStyle/>
                    <a:p>
                      <a:pPr algn="ctr" rtl="0" fontAlgn="ctr"/>
                      <a:r>
                        <a:rPr lang="es-EC" sz="2400" b="1" i="0" u="none" strike="noStrike">
                          <a:solidFill>
                            <a:srgbClr val="FFFFFF"/>
                          </a:solidFill>
                          <a:effectLst/>
                          <a:latin typeface="Arial" panose="020B0604020202020204" pitchFamily="34" charset="0"/>
                        </a:rPr>
                        <a:t> Reforma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s-EC"/>
                    </a:p>
                  </a:txBody>
                  <a:tcPr/>
                </a:tc>
                <a:tc hMerge="1">
                  <a:txBody>
                    <a:bodyPr/>
                    <a:lstStyle/>
                    <a:p>
                      <a:endParaRPr lang="es-EC"/>
                    </a:p>
                  </a:txBody>
                  <a:tcPr/>
                </a:tc>
                <a:tc rowSpan="2">
                  <a:txBody>
                    <a:bodyPr/>
                    <a:lstStyle/>
                    <a:p>
                      <a:pPr algn="ctr" rtl="0" fontAlgn="ctr"/>
                      <a:r>
                        <a:rPr lang="es-EC" sz="2400" b="1" i="0" u="none" strike="noStrike">
                          <a:solidFill>
                            <a:srgbClr val="FFFFFF"/>
                          </a:solidFill>
                          <a:effectLst/>
                          <a:latin typeface="Arial" panose="020B0604020202020204" pitchFamily="34" charset="0"/>
                        </a:rPr>
                        <a:t> Propuesta con Reforma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3279"/>
                    </a:solidFill>
                  </a:tcPr>
                </a:tc>
                <a:extLst>
                  <a:ext uri="{0D108BD9-81ED-4DB2-BD59-A6C34878D82A}">
                    <a16:rowId xmlns:a16="http://schemas.microsoft.com/office/drawing/2014/main" val="1192899355"/>
                  </a:ext>
                </a:extLst>
              </a:tr>
              <a:tr h="706681">
                <a:tc vMerge="1">
                  <a:txBody>
                    <a:bodyPr/>
                    <a:lstStyle/>
                    <a:p>
                      <a:endParaRPr lang="es-EC"/>
                    </a:p>
                  </a:txBody>
                  <a:tcPr/>
                </a:tc>
                <a:tc vMerge="1">
                  <a:txBody>
                    <a:bodyPr/>
                    <a:lstStyle/>
                    <a:p>
                      <a:endParaRPr lang="es-EC"/>
                    </a:p>
                  </a:txBody>
                  <a:tcPr/>
                </a:tc>
                <a:tc>
                  <a:txBody>
                    <a:bodyPr/>
                    <a:lstStyle/>
                    <a:p>
                      <a:pPr algn="ctr" rtl="0" fontAlgn="ctr"/>
                      <a:r>
                        <a:rPr lang="es-EC" sz="2400" b="1" i="0" u="none" strike="noStrike" dirty="0">
                          <a:solidFill>
                            <a:srgbClr val="FFFFFF"/>
                          </a:solidFill>
                          <a:effectLst/>
                          <a:latin typeface="Arial" panose="020B0604020202020204" pitchFamily="34" charset="0"/>
                        </a:rPr>
                        <a:t>Primer Debate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2400" b="1" i="0" u="none" strike="noStrike">
                          <a:solidFill>
                            <a:srgbClr val="FFFFFF"/>
                          </a:solidFill>
                          <a:effectLst/>
                          <a:latin typeface="Arial" panose="020B0604020202020204" pitchFamily="34" charset="0"/>
                        </a:rPr>
                        <a:t>Segundo Debate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2400" b="1" i="0" u="none" strike="noStrike">
                          <a:solidFill>
                            <a:srgbClr val="FFFFFF"/>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vMerge="1">
                  <a:txBody>
                    <a:bodyPr/>
                    <a:lstStyle/>
                    <a:p>
                      <a:endParaRPr lang="es-EC"/>
                    </a:p>
                  </a:txBody>
                  <a:tcPr/>
                </a:tc>
                <a:extLst>
                  <a:ext uri="{0D108BD9-81ED-4DB2-BD59-A6C34878D82A}">
                    <a16:rowId xmlns:a16="http://schemas.microsoft.com/office/drawing/2014/main" val="1547324409"/>
                  </a:ext>
                </a:extLst>
              </a:tr>
              <a:tr h="353340">
                <a:tc>
                  <a:txBody>
                    <a:bodyPr/>
                    <a:lstStyle/>
                    <a:p>
                      <a:pPr algn="l" rtl="0" fontAlgn="ctr"/>
                      <a:r>
                        <a:rPr lang="es-EC" sz="2400" b="0" i="0" u="none" strike="noStrike">
                          <a:solidFill>
                            <a:srgbClr val="000000"/>
                          </a:solidFill>
                          <a:effectLst/>
                          <a:latin typeface="Arial" panose="020B0604020202020204" pitchFamily="34" charset="0"/>
                        </a:rPr>
                        <a:t>EPMMOP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a:solidFill>
                            <a:srgbClr val="000000"/>
                          </a:solidFill>
                          <a:effectLst/>
                          <a:latin typeface="Arial" panose="020B0604020202020204" pitchFamily="34" charset="0"/>
                        </a:rPr>
                        <a:t>97.092.975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dirty="0">
                          <a:solidFill>
                            <a:srgbClr val="000000"/>
                          </a:solidFill>
                          <a:effectLst/>
                          <a:latin typeface="Arial" panose="020B0604020202020204" pitchFamily="34" charset="0"/>
                        </a:rPr>
                        <a:t>38.768.481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EC" sz="2400" b="0" i="0" u="none" strike="noStrike" dirty="0">
                          <a:solidFill>
                            <a:srgbClr val="000000"/>
                          </a:solidFill>
                          <a:effectLst/>
                          <a:latin typeface="Arial" panose="020B0604020202020204" pitchFamily="34" charset="0"/>
                        </a:rPr>
                        <a:t>669.073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EC" sz="2400" b="0" i="0" u="none" strike="noStrike" dirty="0">
                          <a:solidFill>
                            <a:srgbClr val="000000"/>
                          </a:solidFill>
                          <a:effectLst/>
                          <a:latin typeface="Arial" panose="020B0604020202020204" pitchFamily="34" charset="0"/>
                        </a:rPr>
                        <a:t>39.437.554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es-EC" sz="2400" b="0" i="0" u="none" strike="noStrike">
                          <a:solidFill>
                            <a:srgbClr val="000000"/>
                          </a:solidFill>
                          <a:effectLst/>
                          <a:latin typeface="Arial" panose="020B0604020202020204" pitchFamily="34" charset="0"/>
                        </a:rPr>
                        <a:t>136.530.529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243846"/>
                  </a:ext>
                </a:extLst>
              </a:tr>
              <a:tr h="353340">
                <a:tc>
                  <a:txBody>
                    <a:bodyPr/>
                    <a:lstStyle/>
                    <a:p>
                      <a:pPr algn="l" rtl="0" fontAlgn="ctr"/>
                      <a:r>
                        <a:rPr lang="es-EC" sz="2400" b="0" i="0" u="none" strike="noStrike">
                          <a:solidFill>
                            <a:srgbClr val="000000"/>
                          </a:solidFill>
                          <a:effectLst/>
                          <a:latin typeface="Arial" panose="020B0604020202020204" pitchFamily="34" charset="0"/>
                        </a:rPr>
                        <a:t>PPLMQ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a:solidFill>
                            <a:srgbClr val="000000"/>
                          </a:solidFill>
                          <a:effectLst/>
                          <a:latin typeface="Arial" panose="020B0604020202020204" pitchFamily="34" charset="0"/>
                        </a:rPr>
                        <a:t>162.960.405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a:solidFill>
                            <a:srgbClr val="000000"/>
                          </a:solidFill>
                          <a:effectLst/>
                          <a:latin typeface="Arial" panose="020B0604020202020204" pitchFamily="34" charset="0"/>
                        </a:rPr>
                        <a:t>36.843.483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EC" sz="2400" b="0" i="0" u="none" strike="noStrike" dirty="0">
                          <a:solidFill>
                            <a:srgbClr val="000000"/>
                          </a:solidFill>
                          <a:effectLst/>
                          <a:latin typeface="Arial" panose="020B0604020202020204" pitchFamily="34" charset="0"/>
                        </a:rPr>
                        <a:t>-2.421.238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s-EC" sz="2400" b="0" i="0" u="none" strike="noStrike" dirty="0">
                          <a:solidFill>
                            <a:srgbClr val="000000"/>
                          </a:solidFill>
                          <a:effectLst/>
                          <a:latin typeface="Arial" panose="020B0604020202020204" pitchFamily="34" charset="0"/>
                        </a:rPr>
                        <a:t>34.422.245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es-EC" sz="2400" b="0" i="0" u="none" strike="noStrike">
                          <a:solidFill>
                            <a:srgbClr val="000000"/>
                          </a:solidFill>
                          <a:effectLst/>
                          <a:latin typeface="Arial" panose="020B0604020202020204" pitchFamily="34" charset="0"/>
                        </a:rPr>
                        <a:t>197.382.650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947893"/>
                  </a:ext>
                </a:extLst>
              </a:tr>
              <a:tr h="706681">
                <a:tc>
                  <a:txBody>
                    <a:bodyPr/>
                    <a:lstStyle/>
                    <a:p>
                      <a:pPr algn="l" rtl="0" fontAlgn="ctr"/>
                      <a:r>
                        <a:rPr lang="es-EC" sz="2400" b="0" i="0" u="none" strike="noStrike">
                          <a:solidFill>
                            <a:srgbClr val="000000"/>
                          </a:solidFill>
                          <a:effectLst/>
                          <a:latin typeface="Arial" panose="020B0604020202020204" pitchFamily="34" charset="0"/>
                        </a:rPr>
                        <a:t>EPM Transporte de Pasjaeros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a:solidFill>
                            <a:srgbClr val="000000"/>
                          </a:solidFill>
                          <a:effectLst/>
                          <a:latin typeface="Arial" panose="020B0604020202020204" pitchFamily="34" charset="0"/>
                        </a:rPr>
                        <a:t>32.226.867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a:solidFill>
                            <a:srgbClr val="000000"/>
                          </a:solidFill>
                          <a:effectLst/>
                          <a:latin typeface="Arial" panose="020B0604020202020204" pitchFamily="34" charset="0"/>
                        </a:rPr>
                        <a:t>15.893.680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EC" sz="2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dirty="0">
                          <a:solidFill>
                            <a:srgbClr val="000000"/>
                          </a:solidFill>
                          <a:effectLst/>
                          <a:latin typeface="Arial" panose="020B0604020202020204" pitchFamily="34" charset="0"/>
                        </a:rPr>
                        <a:t>15.893.680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es-EC" sz="2400" b="0" i="0" u="none" strike="noStrike">
                          <a:solidFill>
                            <a:srgbClr val="000000"/>
                          </a:solidFill>
                          <a:effectLst/>
                          <a:latin typeface="Arial" panose="020B0604020202020204" pitchFamily="34" charset="0"/>
                        </a:rPr>
                        <a:t>48.120.547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647225"/>
                  </a:ext>
                </a:extLst>
              </a:tr>
              <a:tr h="353340">
                <a:tc>
                  <a:txBody>
                    <a:bodyPr/>
                    <a:lstStyle/>
                    <a:p>
                      <a:pPr algn="l" rtl="0" fontAlgn="ctr"/>
                      <a:r>
                        <a:rPr lang="es-EC" sz="2400" b="0" i="0" u="none" strike="noStrike">
                          <a:solidFill>
                            <a:srgbClr val="000000"/>
                          </a:solidFill>
                          <a:effectLst/>
                          <a:latin typeface="Arial" panose="020B0604020202020204" pitchFamily="34" charset="0"/>
                        </a:rPr>
                        <a:t>Secretaría de Movilidad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a:solidFill>
                            <a:srgbClr val="000000"/>
                          </a:solidFill>
                          <a:effectLst/>
                          <a:latin typeface="Arial" panose="020B0604020202020204" pitchFamily="34" charset="0"/>
                        </a:rPr>
                        <a:t>366.770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a:solidFill>
                            <a:srgbClr val="000000"/>
                          </a:solidFill>
                          <a:effectLst/>
                          <a:latin typeface="Arial" panose="020B0604020202020204" pitchFamily="34" charset="0"/>
                        </a:rPr>
                        <a:t>12.944.480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EC" sz="2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dirty="0">
                          <a:solidFill>
                            <a:srgbClr val="000000"/>
                          </a:solidFill>
                          <a:effectLst/>
                          <a:latin typeface="Arial" panose="020B0604020202020204" pitchFamily="34" charset="0"/>
                        </a:rPr>
                        <a:t>12.944.480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es-EC" sz="2400" b="0" i="0" u="none" strike="noStrike">
                          <a:solidFill>
                            <a:srgbClr val="000000"/>
                          </a:solidFill>
                          <a:effectLst/>
                          <a:latin typeface="Arial" panose="020B0604020202020204" pitchFamily="34" charset="0"/>
                        </a:rPr>
                        <a:t>13.311.250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96736"/>
                  </a:ext>
                </a:extLst>
              </a:tr>
              <a:tr h="1060021">
                <a:tc>
                  <a:txBody>
                    <a:bodyPr/>
                    <a:lstStyle/>
                    <a:p>
                      <a:pPr algn="l" rtl="0" fontAlgn="ctr"/>
                      <a:r>
                        <a:rPr lang="es-EC" sz="2400" b="0" i="0" u="none" strike="noStrike">
                          <a:solidFill>
                            <a:srgbClr val="000000"/>
                          </a:solidFill>
                          <a:effectLst/>
                          <a:latin typeface="Arial" panose="020B0604020202020204" pitchFamily="34" charset="0"/>
                        </a:rPr>
                        <a:t>Agencia Metropolitana de Control de Transporte, Tránsito y SV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a:solidFill>
                            <a:srgbClr val="000000"/>
                          </a:solidFill>
                          <a:effectLst/>
                          <a:latin typeface="Arial" panose="020B0604020202020204" pitchFamily="34" charset="0"/>
                        </a:rPr>
                        <a:t>10.681.909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a:solidFill>
                            <a:srgbClr val="000000"/>
                          </a:solidFill>
                          <a:effectLst/>
                          <a:latin typeface="Arial" panose="020B0604020202020204" pitchFamily="34" charset="0"/>
                        </a:rPr>
                        <a:t>4.033.892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EC" sz="2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2400" b="0" i="0" u="none" strike="noStrike" dirty="0">
                          <a:solidFill>
                            <a:srgbClr val="000000"/>
                          </a:solidFill>
                          <a:effectLst/>
                          <a:latin typeface="Arial" panose="020B0604020202020204" pitchFamily="34" charset="0"/>
                        </a:rPr>
                        <a:t>4.033.892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es-EC" sz="2400" b="0" i="0" u="none" strike="noStrike" dirty="0">
                          <a:solidFill>
                            <a:srgbClr val="000000"/>
                          </a:solidFill>
                          <a:effectLst/>
                          <a:latin typeface="Arial" panose="020B0604020202020204" pitchFamily="34" charset="0"/>
                        </a:rPr>
                        <a:t>14.715.801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450494"/>
                  </a:ext>
                </a:extLst>
              </a:tr>
              <a:tr h="353340">
                <a:tc>
                  <a:txBody>
                    <a:bodyPr/>
                    <a:lstStyle/>
                    <a:p>
                      <a:pPr algn="ctr" rtl="0" fontAlgn="ctr"/>
                      <a:r>
                        <a:rPr lang="es-EC" sz="2400" b="1" i="0" u="none" strike="noStrike">
                          <a:solidFill>
                            <a:srgbClr val="FFFFFF"/>
                          </a:solidFill>
                          <a:effectLst/>
                          <a:latin typeface="Arial" panose="020B0604020202020204" pitchFamily="34" charset="0"/>
                        </a:rPr>
                        <a:t>Total del 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2400" b="1" i="0" u="none" strike="noStrike">
                          <a:solidFill>
                            <a:srgbClr val="FFFFFF"/>
                          </a:solidFill>
                          <a:effectLst/>
                          <a:latin typeface="Arial" panose="020B0604020202020204" pitchFamily="34" charset="0"/>
                        </a:rPr>
                        <a:t>303.328.926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2400" b="1" i="0" u="none" strike="noStrike">
                          <a:solidFill>
                            <a:srgbClr val="FFFFFF"/>
                          </a:solidFill>
                          <a:effectLst/>
                          <a:latin typeface="Arial" panose="020B0604020202020204" pitchFamily="34" charset="0"/>
                        </a:rPr>
                        <a:t>108.484.016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2400" b="1" i="0" u="none" strike="noStrike">
                          <a:solidFill>
                            <a:srgbClr val="FFFFFF"/>
                          </a:solidFill>
                          <a:effectLst/>
                          <a:latin typeface="Arial" panose="020B0604020202020204" pitchFamily="34" charset="0"/>
                        </a:rPr>
                        <a:t>-1.752.165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2400" b="1" i="0" u="none" strike="noStrike">
                          <a:solidFill>
                            <a:srgbClr val="FFFFFF"/>
                          </a:solidFill>
                          <a:effectLst/>
                          <a:latin typeface="Arial" panose="020B0604020202020204" pitchFamily="34" charset="0"/>
                        </a:rPr>
                        <a:t>106.731.851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2400" b="1" i="0" u="none" strike="noStrike" dirty="0">
                          <a:solidFill>
                            <a:srgbClr val="FFFFFF"/>
                          </a:solidFill>
                          <a:effectLst/>
                          <a:latin typeface="Arial" panose="020B0604020202020204" pitchFamily="34" charset="0"/>
                        </a:rPr>
                        <a:t>410.060.777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526883924"/>
                  </a:ext>
                </a:extLst>
              </a:tr>
            </a:tbl>
          </a:graphicData>
        </a:graphic>
      </p:graphicFrame>
    </p:spTree>
    <p:extLst>
      <p:ext uri="{BB962C8B-B14F-4D97-AF65-F5344CB8AC3E}">
        <p14:creationId xmlns:p14="http://schemas.microsoft.com/office/powerpoint/2010/main" val="2599638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CA53F31-4584-EDC7-EB7D-253D54B5F07B}"/>
              </a:ext>
            </a:extLst>
          </p:cNvPr>
          <p:cNvSpPr txBox="1">
            <a:spLocks/>
          </p:cNvSpPr>
          <p:nvPr/>
        </p:nvSpPr>
        <p:spPr>
          <a:xfrm>
            <a:off x="432495" y="1289720"/>
            <a:ext cx="5394145" cy="624904"/>
          </a:xfrm>
          <a:prstGeom prst="rect">
            <a:avLst/>
          </a:prstGeom>
        </p:spPr>
        <p:txBody>
          <a:bodyPr vert="horz" lIns="163275" tIns="81638" rIns="163275" bIns="81638" rtlCol="0" anchor="ctr">
            <a:normAutofit fontScale="90000" lnSpcReduction="20000"/>
          </a:bodyPr>
          <a:lstStyle>
            <a:lvl1pPr algn="l" defTabSz="1632753" rtl="0" eaLnBrk="1" latinLnBrk="0" hangingPunct="1">
              <a:spcBef>
                <a:spcPct val="0"/>
              </a:spcBef>
              <a:buNone/>
              <a:defRPr kumimoji="1" sz="6000" b="1" kern="1200" baseline="0">
                <a:solidFill>
                  <a:schemeClr val="bg1"/>
                </a:solidFill>
                <a:latin typeface="Calibri" panose="020F0502020204030204" pitchFamily="34" charset="0"/>
                <a:ea typeface="+mj-ea"/>
                <a:cs typeface="Calibri" panose="020F0502020204030204" pitchFamily="34" charset="0"/>
              </a:defRPr>
            </a:lvl1pPr>
          </a:lstStyle>
          <a:p>
            <a:r>
              <a:rPr lang="es-EC" sz="4000" dirty="0">
                <a:solidFill>
                  <a:srgbClr val="C00000"/>
                </a:solidFill>
              </a:rPr>
              <a:t>Sector Movilidad</a:t>
            </a:r>
          </a:p>
        </p:txBody>
      </p:sp>
      <p:sp>
        <p:nvSpPr>
          <p:cNvPr id="6" name="Rectángulo 5"/>
          <p:cNvSpPr/>
          <p:nvPr/>
        </p:nvSpPr>
        <p:spPr>
          <a:xfrm>
            <a:off x="1190149" y="1904318"/>
            <a:ext cx="15438872" cy="5335344"/>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kumimoji="1" lang="es-EC" sz="2000" b="1" dirty="0" smtClean="0">
                <a:solidFill>
                  <a:schemeClr val="tx1"/>
                </a:solidFill>
              </a:rPr>
              <a:t>EPMMOP</a:t>
            </a:r>
          </a:p>
          <a:p>
            <a:pPr algn="just"/>
            <a:r>
              <a:rPr lang="es-EC" sz="1900" b="1" dirty="0">
                <a:solidFill>
                  <a:schemeClr val="tx1"/>
                </a:solidFill>
              </a:rPr>
              <a:t>Administración-TH</a:t>
            </a:r>
          </a:p>
          <a:p>
            <a:pPr marL="285750" indent="-285750" algn="just">
              <a:buFont typeface="Wingdings" pitchFamily="2" charset="2"/>
              <a:buChar char="Ø"/>
            </a:pPr>
            <a:r>
              <a:rPr lang="es-EC" sz="1900" dirty="0">
                <a:solidFill>
                  <a:schemeClr val="tx1"/>
                </a:solidFill>
              </a:rPr>
              <a:t>Jubilaciones  - Personal de varias gerencias de la EPMMOP 2020-2021-2022. Ordenanza Interpretativa 211-2022</a:t>
            </a:r>
          </a:p>
          <a:p>
            <a:pPr marL="285750" indent="-285750" algn="just">
              <a:buFont typeface="Wingdings" pitchFamily="2" charset="2"/>
              <a:buChar char="Ø"/>
            </a:pPr>
            <a:r>
              <a:rPr lang="es-EC" sz="1900" dirty="0">
                <a:solidFill>
                  <a:schemeClr val="tx1"/>
                </a:solidFill>
              </a:rPr>
              <a:t>Pago de sentencias judiciales.</a:t>
            </a:r>
          </a:p>
          <a:p>
            <a:pPr algn="just"/>
            <a:r>
              <a:rPr lang="es-EC" sz="1900" b="1" dirty="0" smtClean="0">
                <a:solidFill>
                  <a:schemeClr val="tx1"/>
                </a:solidFill>
              </a:rPr>
              <a:t>Imagen </a:t>
            </a:r>
            <a:r>
              <a:rPr lang="es-EC" sz="1900" b="1" dirty="0">
                <a:solidFill>
                  <a:schemeClr val="tx1"/>
                </a:solidFill>
              </a:rPr>
              <a:t>Urbana</a:t>
            </a:r>
            <a:r>
              <a:rPr lang="es-EC" sz="1900" dirty="0">
                <a:solidFill>
                  <a:schemeClr val="tx1"/>
                </a:solidFill>
              </a:rPr>
              <a:t> </a:t>
            </a:r>
          </a:p>
          <a:p>
            <a:pPr marL="342900" indent="-342900" algn="just">
              <a:buFont typeface="Wingdings" pitchFamily="2" charset="2"/>
              <a:buChar char="Ø"/>
            </a:pPr>
            <a:r>
              <a:rPr lang="es-EC" sz="1900" dirty="0">
                <a:solidFill>
                  <a:schemeClr val="tx1"/>
                </a:solidFill>
              </a:rPr>
              <a:t>Construcción del sistema eléctrico e iluminación de parques (Plan de Mantenimiento y Repotenciación de Parques del DMQ)</a:t>
            </a:r>
          </a:p>
          <a:p>
            <a:pPr marL="342900" indent="-342900" algn="just">
              <a:buFont typeface="Wingdings" pitchFamily="2" charset="2"/>
              <a:buChar char="Ø"/>
            </a:pPr>
            <a:r>
              <a:rPr lang="es-EC" sz="1900" dirty="0">
                <a:solidFill>
                  <a:schemeClr val="tx1"/>
                </a:solidFill>
              </a:rPr>
              <a:t>Mantenimiento de puentes metálicos (peatonales).</a:t>
            </a:r>
          </a:p>
          <a:p>
            <a:pPr algn="just"/>
            <a:r>
              <a:rPr lang="es-EC" sz="1900" b="1" dirty="0">
                <a:solidFill>
                  <a:schemeClr val="tx1"/>
                </a:solidFill>
              </a:rPr>
              <a:t>Espacios Verdes </a:t>
            </a:r>
          </a:p>
          <a:p>
            <a:pPr marL="285750" indent="-285750" algn="just">
              <a:buFont typeface="Wingdings" panose="05000000000000000000" pitchFamily="2" charset="2"/>
              <a:buChar char="Ø"/>
            </a:pPr>
            <a:r>
              <a:rPr lang="es-EC" sz="1900" dirty="0">
                <a:solidFill>
                  <a:schemeClr val="tx1"/>
                </a:solidFill>
              </a:rPr>
              <a:t>Mantenimiento de áreas verdes y jardines.</a:t>
            </a:r>
          </a:p>
          <a:p>
            <a:pPr algn="just"/>
            <a:r>
              <a:rPr lang="es-EC" sz="1900" b="1" dirty="0">
                <a:solidFill>
                  <a:schemeClr val="tx1"/>
                </a:solidFill>
              </a:rPr>
              <a:t>Infraestructura Vial</a:t>
            </a:r>
            <a:r>
              <a:rPr lang="es-EC" sz="1900" dirty="0">
                <a:solidFill>
                  <a:schemeClr val="tx1"/>
                </a:solidFill>
              </a:rPr>
              <a:t> </a:t>
            </a:r>
          </a:p>
          <a:p>
            <a:pPr marL="285750" indent="-285750" algn="just">
              <a:buFont typeface="Wingdings" pitchFamily="2" charset="2"/>
              <a:buChar char="Ø"/>
            </a:pPr>
            <a:r>
              <a:rPr lang="es-EC" sz="1900" dirty="0">
                <a:solidFill>
                  <a:schemeClr val="tx1"/>
                </a:solidFill>
              </a:rPr>
              <a:t>Pago de </a:t>
            </a:r>
            <a:r>
              <a:rPr lang="es-EC" sz="1900" dirty="0" smtClean="0">
                <a:solidFill>
                  <a:schemeClr val="tx1"/>
                </a:solidFill>
              </a:rPr>
              <a:t>expropiaciones. </a:t>
            </a:r>
            <a:endParaRPr lang="es-EC" sz="1900" dirty="0">
              <a:solidFill>
                <a:schemeClr val="tx1"/>
              </a:solidFill>
            </a:endParaRPr>
          </a:p>
          <a:p>
            <a:pPr marL="285750" indent="-285750" algn="just">
              <a:buFont typeface="Wingdings" pitchFamily="2" charset="2"/>
              <a:buChar char="Ø"/>
            </a:pPr>
            <a:r>
              <a:rPr lang="es-EC" sz="1900" dirty="0">
                <a:solidFill>
                  <a:schemeClr val="tx1"/>
                </a:solidFill>
              </a:rPr>
              <a:t>Intervenciones </a:t>
            </a:r>
            <a:r>
              <a:rPr lang="es-EC" sz="1900" dirty="0" smtClean="0">
                <a:solidFill>
                  <a:schemeClr val="tx1"/>
                </a:solidFill>
              </a:rPr>
              <a:t>viales (con énfasis en la ruralidad) / Paquete </a:t>
            </a:r>
            <a:r>
              <a:rPr lang="es-EC" sz="1900" dirty="0">
                <a:solidFill>
                  <a:schemeClr val="tx1"/>
                </a:solidFill>
              </a:rPr>
              <a:t>5 (Av. Colón) </a:t>
            </a:r>
            <a:r>
              <a:rPr lang="es-EC" sz="1900" dirty="0" smtClean="0">
                <a:solidFill>
                  <a:schemeClr val="tx1"/>
                </a:solidFill>
              </a:rPr>
              <a:t>/ Paquete </a:t>
            </a:r>
            <a:r>
              <a:rPr lang="es-EC" sz="1900" dirty="0">
                <a:solidFill>
                  <a:schemeClr val="tx1"/>
                </a:solidFill>
              </a:rPr>
              <a:t>6 (Av. Napo</a:t>
            </a:r>
            <a:r>
              <a:rPr lang="es-EC" sz="1900" dirty="0" smtClean="0">
                <a:solidFill>
                  <a:schemeClr val="tx1"/>
                </a:solidFill>
              </a:rPr>
              <a:t>))</a:t>
            </a:r>
          </a:p>
          <a:p>
            <a:pPr marL="285750" indent="-285750" algn="just">
              <a:buFont typeface="Wingdings" pitchFamily="2" charset="2"/>
              <a:buChar char="Ø"/>
            </a:pPr>
            <a:r>
              <a:rPr lang="es-EC" sz="1900" b="1" dirty="0" smtClean="0">
                <a:solidFill>
                  <a:srgbClr val="FF0000"/>
                </a:solidFill>
              </a:rPr>
              <a:t>Intervenciones planificadas en el sur del DMQ. Estudios para Escalones 1 y Ampliación Av. Mariscal Sucre.</a:t>
            </a:r>
            <a:endParaRPr lang="es-EC" sz="1900" b="1" dirty="0">
              <a:solidFill>
                <a:srgbClr val="FF0000"/>
              </a:solidFill>
            </a:endParaRPr>
          </a:p>
          <a:p>
            <a:pPr algn="just"/>
            <a:r>
              <a:rPr lang="es-EC" sz="1900" b="1" dirty="0">
                <a:solidFill>
                  <a:schemeClr val="tx1"/>
                </a:solidFill>
              </a:rPr>
              <a:t>Mantenimiento y Rehabilitación Vial </a:t>
            </a:r>
          </a:p>
          <a:p>
            <a:pPr marL="285750" indent="-285750" algn="just">
              <a:buFont typeface="Wingdings" pitchFamily="2" charset="2"/>
              <a:buChar char="Ø"/>
            </a:pPr>
            <a:r>
              <a:rPr lang="es-EC" sz="1900" dirty="0">
                <a:solidFill>
                  <a:schemeClr val="tx1"/>
                </a:solidFill>
              </a:rPr>
              <a:t>Programa de Pavimentación y Repavimentación Vial en las administraciones </a:t>
            </a:r>
            <a:r>
              <a:rPr lang="es-EC" sz="1900" dirty="0" smtClean="0">
                <a:solidFill>
                  <a:schemeClr val="tx1"/>
                </a:solidFill>
              </a:rPr>
              <a:t>zonales (con énfasis en la ruralidad).</a:t>
            </a:r>
            <a:endParaRPr lang="es-EC" sz="1900" dirty="0">
              <a:solidFill>
                <a:srgbClr val="FF0000"/>
              </a:solidFill>
            </a:endParaRPr>
          </a:p>
          <a:p>
            <a:pPr algn="just"/>
            <a:r>
              <a:rPr lang="es-EC" sz="1900" b="1" dirty="0">
                <a:solidFill>
                  <a:schemeClr val="tx1"/>
                </a:solidFill>
              </a:rPr>
              <a:t>Señalización y Semaforización</a:t>
            </a:r>
          </a:p>
          <a:p>
            <a:pPr marL="285750" indent="-285750" algn="just">
              <a:buFont typeface="Wingdings" pitchFamily="2" charset="2"/>
              <a:buChar char="Ø"/>
            </a:pPr>
            <a:r>
              <a:rPr lang="es-EC" sz="1900" dirty="0">
                <a:solidFill>
                  <a:schemeClr val="tx1"/>
                </a:solidFill>
              </a:rPr>
              <a:t>Señalización horizontal, instalación de placas prediales y viales  </a:t>
            </a:r>
          </a:p>
          <a:p>
            <a:pPr marL="285750" indent="-285750" algn="just">
              <a:buFont typeface="Wingdings" pitchFamily="2" charset="2"/>
              <a:buChar char="Ø"/>
            </a:pPr>
            <a:r>
              <a:rPr lang="es-EC" sz="1900" dirty="0">
                <a:solidFill>
                  <a:schemeClr val="tx1"/>
                </a:solidFill>
              </a:rPr>
              <a:t>Plan de Mantenimiento de Semaforización (intersecciones semaforizadas)</a:t>
            </a:r>
          </a:p>
          <a:p>
            <a:pPr algn="just"/>
            <a:endParaRPr kumimoji="1" lang="es-EC" sz="1800" dirty="0">
              <a:solidFill>
                <a:schemeClr val="tx1"/>
              </a:solidFill>
            </a:endParaRPr>
          </a:p>
        </p:txBody>
      </p:sp>
      <p:sp>
        <p:nvSpPr>
          <p:cNvPr id="10" name="Rectángulo 9">
            <a:extLst>
              <a:ext uri="{FF2B5EF4-FFF2-40B4-BE49-F238E27FC236}">
                <a16:creationId xmlns:a16="http://schemas.microsoft.com/office/drawing/2014/main" id="{C178A66E-EA67-E145-9F07-13D0ECA95442}"/>
              </a:ext>
            </a:extLst>
          </p:cNvPr>
          <p:cNvSpPr/>
          <p:nvPr/>
        </p:nvSpPr>
        <p:spPr>
          <a:xfrm>
            <a:off x="1196829" y="7239662"/>
            <a:ext cx="15406065" cy="2243975"/>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es-EC" sz="2400" b="1" dirty="0">
                <a:solidFill>
                  <a:schemeClr val="tx1"/>
                </a:solidFill>
              </a:rPr>
              <a:t>PPLMQ</a:t>
            </a:r>
          </a:p>
          <a:p>
            <a:pPr marL="285750" indent="-285750" algn="just">
              <a:buFont typeface="Wingdings" pitchFamily="2" charset="2"/>
              <a:buChar char="Ø"/>
            </a:pPr>
            <a:r>
              <a:rPr lang="es-EC" sz="1900" dirty="0">
                <a:solidFill>
                  <a:schemeClr val="tx1"/>
                </a:solidFill>
              </a:rPr>
              <a:t>Fiscalización y gerencia del proyecto. </a:t>
            </a:r>
            <a:endParaRPr lang="es-EC" sz="1900" dirty="0">
              <a:solidFill>
                <a:srgbClr val="FF0000"/>
              </a:solidFill>
            </a:endParaRPr>
          </a:p>
          <a:p>
            <a:pPr marL="285750" indent="-285750" algn="just">
              <a:buFont typeface="Wingdings" pitchFamily="2" charset="2"/>
              <a:buChar char="Ø"/>
            </a:pPr>
            <a:r>
              <a:rPr lang="es-EC" sz="1900" dirty="0">
                <a:solidFill>
                  <a:schemeClr val="tx1"/>
                </a:solidFill>
              </a:rPr>
              <a:t>Mantenimiento de infraestructura operativa (pre-operación)</a:t>
            </a:r>
          </a:p>
          <a:p>
            <a:pPr marL="1102126" lvl="1" indent="-285750" algn="just">
              <a:buFont typeface="Wingdings" pitchFamily="2" charset="2"/>
              <a:buChar char="Ø"/>
            </a:pPr>
            <a:r>
              <a:rPr lang="es-EC" sz="1900" dirty="0">
                <a:solidFill>
                  <a:schemeClr val="tx1"/>
                </a:solidFill>
              </a:rPr>
              <a:t>Señalización, Material Móvil, e Infraestructura</a:t>
            </a:r>
          </a:p>
          <a:p>
            <a:pPr marL="285750" indent="-285750" algn="just">
              <a:buFont typeface="Wingdings" pitchFamily="2" charset="2"/>
              <a:buChar char="Ø"/>
            </a:pPr>
            <a:r>
              <a:rPr lang="es-EC" sz="1900" dirty="0">
                <a:solidFill>
                  <a:schemeClr val="tx1"/>
                </a:solidFill>
              </a:rPr>
              <a:t>Contratación de seguros</a:t>
            </a:r>
            <a:r>
              <a:rPr lang="es-EC" sz="1900" dirty="0" smtClean="0">
                <a:solidFill>
                  <a:schemeClr val="tx1"/>
                </a:solidFill>
              </a:rPr>
              <a:t>. </a:t>
            </a:r>
            <a:r>
              <a:rPr lang="es-EC" sz="1900" b="1" dirty="0" smtClean="0">
                <a:solidFill>
                  <a:srgbClr val="FF0000"/>
                </a:solidFill>
              </a:rPr>
              <a:t>Se desiste del  incremento del gasto en el</a:t>
            </a:r>
            <a:r>
              <a:rPr lang="es-EC" sz="1900" dirty="0" smtClean="0">
                <a:solidFill>
                  <a:srgbClr val="FF0000"/>
                </a:solidFill>
              </a:rPr>
              <a:t> </a:t>
            </a:r>
            <a:r>
              <a:rPr lang="es-EC" sz="1900" b="1" dirty="0" smtClean="0">
                <a:solidFill>
                  <a:srgbClr val="FF0000"/>
                </a:solidFill>
              </a:rPr>
              <a:t>Ítem presupuestario de seguros.</a:t>
            </a:r>
          </a:p>
          <a:p>
            <a:pPr marL="285750" indent="-285750" algn="just">
              <a:buFont typeface="Wingdings" pitchFamily="2" charset="2"/>
              <a:buChar char="Ø"/>
            </a:pPr>
            <a:r>
              <a:rPr lang="es-EC" sz="1900" dirty="0" smtClean="0">
                <a:solidFill>
                  <a:schemeClr val="tx1"/>
                </a:solidFill>
              </a:rPr>
              <a:t>Reforma a los espacios presupuestarios</a:t>
            </a:r>
            <a:r>
              <a:rPr lang="es-EC" sz="1900" dirty="0">
                <a:solidFill>
                  <a:schemeClr val="tx1"/>
                </a:solidFill>
              </a:rPr>
              <a:t> </a:t>
            </a:r>
            <a:r>
              <a:rPr lang="es-EC" sz="1900" dirty="0" smtClean="0">
                <a:solidFill>
                  <a:schemeClr val="tx1"/>
                </a:solidFill>
              </a:rPr>
              <a:t>de las diferentes fuentes de financiamiento, resultado de la conciliación de ejercicios anteriores, valor que asciende a USD 31.742,559,89</a:t>
            </a:r>
            <a:endParaRPr lang="es-EC" sz="1900" dirty="0">
              <a:solidFill>
                <a:schemeClr val="accent2"/>
              </a:solidFill>
            </a:endParaRPr>
          </a:p>
        </p:txBody>
      </p:sp>
      <p:sp>
        <p:nvSpPr>
          <p:cNvPr id="13" name="Título 1">
            <a:extLst>
              <a:ext uri="{FF2B5EF4-FFF2-40B4-BE49-F238E27FC236}">
                <a16:creationId xmlns:a16="http://schemas.microsoft.com/office/drawing/2014/main" id="{D4F01E51-9587-43D3-878B-4D083D7949AB}"/>
              </a:ext>
            </a:extLst>
          </p:cNvPr>
          <p:cNvSpPr>
            <a:spLocks noGrp="1"/>
          </p:cNvSpPr>
          <p:nvPr>
            <p:ph type="title"/>
          </p:nvPr>
        </p:nvSpPr>
        <p:spPr>
          <a:xfrm>
            <a:off x="794004" y="256018"/>
            <a:ext cx="16236850" cy="1011673"/>
          </a:xfrm>
        </p:spPr>
        <p:txBody>
          <a:bodyPr>
            <a:noAutofit/>
          </a:bodyPr>
          <a:lstStyle/>
          <a:p>
            <a:r>
              <a:rPr lang="es-EC" sz="4400" dirty="0" smtClean="0"/>
              <a:t>Detalle </a:t>
            </a:r>
            <a:r>
              <a:rPr lang="es-EC" sz="4400" dirty="0"/>
              <a:t>de la Reforma Presupuestaria de Gastos de </a:t>
            </a:r>
            <a:r>
              <a:rPr lang="es-EC" sz="4400" dirty="0" smtClean="0"/>
              <a:t>Inversión</a:t>
            </a:r>
            <a:endParaRPr lang="es-EC" sz="4400" dirty="0"/>
          </a:p>
        </p:txBody>
      </p:sp>
      <p:sp>
        <p:nvSpPr>
          <p:cNvPr id="8" name="CuadroTexto 7"/>
          <p:cNvSpPr txBox="1"/>
          <p:nvPr/>
        </p:nvSpPr>
        <p:spPr>
          <a:xfrm>
            <a:off x="311920" y="2103990"/>
            <a:ext cx="761747" cy="646331"/>
          </a:xfrm>
          <a:prstGeom prst="rect">
            <a:avLst/>
          </a:prstGeom>
          <a:noFill/>
        </p:spPr>
        <p:txBody>
          <a:bodyPr wrap="none" rtlCol="0">
            <a:spAutoFit/>
          </a:bodyPr>
          <a:lstStyle/>
          <a:p>
            <a:r>
              <a:rPr lang="es-EC" sz="3600" b="1" dirty="0" smtClean="0"/>
              <a:t>(+)</a:t>
            </a:r>
            <a:endParaRPr lang="es-EC" sz="3600" b="1" dirty="0"/>
          </a:p>
        </p:txBody>
      </p:sp>
      <p:sp>
        <p:nvSpPr>
          <p:cNvPr id="9" name="CuadroTexto 8"/>
          <p:cNvSpPr txBox="1"/>
          <p:nvPr/>
        </p:nvSpPr>
        <p:spPr>
          <a:xfrm>
            <a:off x="360046" y="7221422"/>
            <a:ext cx="761747" cy="646331"/>
          </a:xfrm>
          <a:prstGeom prst="rect">
            <a:avLst/>
          </a:prstGeom>
          <a:noFill/>
        </p:spPr>
        <p:txBody>
          <a:bodyPr wrap="none" rtlCol="0">
            <a:spAutoFit/>
          </a:bodyPr>
          <a:lstStyle/>
          <a:p>
            <a:r>
              <a:rPr lang="es-EC" sz="3600" b="1" dirty="0" smtClean="0"/>
              <a:t>(+)</a:t>
            </a:r>
            <a:endParaRPr lang="es-EC" sz="3600" b="1" dirty="0"/>
          </a:p>
        </p:txBody>
      </p:sp>
    </p:spTree>
    <p:extLst>
      <p:ext uri="{BB962C8B-B14F-4D97-AF65-F5344CB8AC3E}">
        <p14:creationId xmlns:p14="http://schemas.microsoft.com/office/powerpoint/2010/main" val="1020037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65541" y="1941757"/>
            <a:ext cx="15762936" cy="2412529"/>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kumimoji="1" lang="es-EC" sz="2000" b="1" dirty="0">
              <a:solidFill>
                <a:schemeClr val="tx1"/>
              </a:solidFill>
            </a:endParaRPr>
          </a:p>
          <a:p>
            <a:pPr algn="just"/>
            <a:r>
              <a:rPr lang="es-EC" sz="2000" b="1" dirty="0">
                <a:solidFill>
                  <a:schemeClr val="tx1"/>
                </a:solidFill>
              </a:rPr>
              <a:t>EPM Transporte de Pasajeros</a:t>
            </a:r>
          </a:p>
          <a:p>
            <a:pPr algn="just"/>
            <a:r>
              <a:rPr lang="es-EC" sz="1900" b="1" dirty="0" smtClean="0">
                <a:solidFill>
                  <a:schemeClr val="tx1"/>
                </a:solidFill>
              </a:rPr>
              <a:t>Administrativo-TH</a:t>
            </a:r>
            <a:endParaRPr lang="es-EC" sz="1900" b="1" dirty="0">
              <a:solidFill>
                <a:schemeClr val="tx1"/>
              </a:solidFill>
            </a:endParaRPr>
          </a:p>
          <a:p>
            <a:pPr marL="285750" indent="-285750" algn="just">
              <a:buFont typeface="Arial" panose="020B0604020202020204" pitchFamily="34" charset="0"/>
              <a:buChar char="•"/>
            </a:pPr>
            <a:r>
              <a:rPr lang="es-EC" sz="1900" dirty="0">
                <a:solidFill>
                  <a:schemeClr val="tx1"/>
                </a:solidFill>
              </a:rPr>
              <a:t>Pago jubilaciones</a:t>
            </a:r>
            <a:r>
              <a:rPr lang="es-EC" sz="1900" dirty="0" smtClean="0">
                <a:solidFill>
                  <a:schemeClr val="tx1"/>
                </a:solidFill>
              </a:rPr>
              <a:t>. </a:t>
            </a:r>
            <a:r>
              <a:rPr lang="es-EC" sz="1900" dirty="0">
                <a:solidFill>
                  <a:schemeClr val="tx1"/>
                </a:solidFill>
              </a:rPr>
              <a:t>Ordenanza Interpretativa </a:t>
            </a:r>
            <a:r>
              <a:rPr lang="es-EC" sz="1900" dirty="0" smtClean="0">
                <a:solidFill>
                  <a:schemeClr val="tx1"/>
                </a:solidFill>
              </a:rPr>
              <a:t>211-2022</a:t>
            </a:r>
            <a:endParaRPr lang="es-EC" sz="1900" b="1" dirty="0">
              <a:solidFill>
                <a:schemeClr val="tx1"/>
              </a:solidFill>
            </a:endParaRPr>
          </a:p>
          <a:p>
            <a:pPr algn="just"/>
            <a:r>
              <a:rPr lang="es-EC" sz="1900" b="1" dirty="0" smtClean="0">
                <a:solidFill>
                  <a:schemeClr val="tx1"/>
                </a:solidFill>
              </a:rPr>
              <a:t>Operación</a:t>
            </a:r>
            <a:endParaRPr lang="es-EC" sz="1900" b="1" dirty="0">
              <a:solidFill>
                <a:schemeClr val="tx1"/>
              </a:solidFill>
            </a:endParaRPr>
          </a:p>
          <a:p>
            <a:pPr marL="285750" indent="-285750" algn="just">
              <a:buFont typeface="Arial" panose="020B0604020202020204" pitchFamily="34" charset="0"/>
              <a:buChar char="•"/>
            </a:pPr>
            <a:r>
              <a:rPr lang="es-EC" sz="1900" dirty="0">
                <a:solidFill>
                  <a:schemeClr val="tx1"/>
                </a:solidFill>
              </a:rPr>
              <a:t>Pago del servicio de </a:t>
            </a:r>
            <a:r>
              <a:rPr lang="es-EC" sz="1900" dirty="0" smtClean="0">
                <a:solidFill>
                  <a:schemeClr val="tx1"/>
                </a:solidFill>
              </a:rPr>
              <a:t>alimentadores.</a:t>
            </a:r>
            <a:endParaRPr lang="es-EC" sz="1900" dirty="0">
              <a:solidFill>
                <a:schemeClr val="tx1"/>
              </a:solidFill>
            </a:endParaRPr>
          </a:p>
          <a:p>
            <a:pPr marL="285750" indent="-285750" algn="just">
              <a:buFont typeface="Arial" panose="020B0604020202020204" pitchFamily="34" charset="0"/>
              <a:buChar char="•"/>
            </a:pPr>
            <a:r>
              <a:rPr lang="es-EC" sz="1900" dirty="0">
                <a:solidFill>
                  <a:schemeClr val="tx1"/>
                </a:solidFill>
              </a:rPr>
              <a:t>Adquisición de </a:t>
            </a:r>
            <a:r>
              <a:rPr lang="es-EC" sz="1900" dirty="0" smtClean="0">
                <a:solidFill>
                  <a:schemeClr val="tx1"/>
                </a:solidFill>
              </a:rPr>
              <a:t>neumáticos. </a:t>
            </a:r>
            <a:endParaRPr lang="es-EC" sz="1900" dirty="0">
              <a:solidFill>
                <a:schemeClr val="tx1"/>
              </a:solidFill>
            </a:endParaRPr>
          </a:p>
          <a:p>
            <a:pPr marL="285750" indent="-285750" algn="just">
              <a:buFont typeface="Arial" panose="020B0604020202020204" pitchFamily="34" charset="0"/>
              <a:buChar char="•"/>
            </a:pPr>
            <a:r>
              <a:rPr lang="es-EC" sz="1900" dirty="0">
                <a:solidFill>
                  <a:schemeClr val="tx1"/>
                </a:solidFill>
              </a:rPr>
              <a:t>Adquisición de cámaras de video vigilancia y prestación del servicio de alimentadores para la ruta Sur Occidental. </a:t>
            </a:r>
          </a:p>
          <a:p>
            <a:pPr marL="285750" indent="-285750" algn="just">
              <a:buFont typeface="Arial" panose="020B0604020202020204" pitchFamily="34" charset="0"/>
              <a:buChar char="•"/>
            </a:pPr>
            <a:r>
              <a:rPr lang="es-EC" sz="1900" dirty="0">
                <a:solidFill>
                  <a:schemeClr val="tx1"/>
                </a:solidFill>
              </a:rPr>
              <a:t>Adquisición de </a:t>
            </a:r>
            <a:r>
              <a:rPr lang="es-EC" sz="1900" dirty="0" smtClean="0">
                <a:solidFill>
                  <a:schemeClr val="tx1"/>
                </a:solidFill>
              </a:rPr>
              <a:t>15 </a:t>
            </a:r>
            <a:r>
              <a:rPr lang="es-EC" sz="1900" dirty="0">
                <a:solidFill>
                  <a:schemeClr val="tx1"/>
                </a:solidFill>
              </a:rPr>
              <a:t>troles articulados </a:t>
            </a:r>
            <a:r>
              <a:rPr lang="es-EC" sz="1900" dirty="0" smtClean="0">
                <a:solidFill>
                  <a:schemeClr val="tx1"/>
                </a:solidFill>
              </a:rPr>
              <a:t>eléctricos adicionales (10).</a:t>
            </a:r>
            <a:endParaRPr lang="es-EC" sz="1900" dirty="0">
              <a:solidFill>
                <a:schemeClr val="tx1"/>
              </a:solidFill>
            </a:endParaRPr>
          </a:p>
          <a:p>
            <a:pPr algn="just"/>
            <a:endParaRPr kumimoji="1" lang="es-EC" sz="1800" dirty="0">
              <a:solidFill>
                <a:schemeClr val="tx1"/>
              </a:solidFill>
            </a:endParaRPr>
          </a:p>
        </p:txBody>
      </p:sp>
      <p:sp>
        <p:nvSpPr>
          <p:cNvPr id="10" name="Título 1">
            <a:extLst>
              <a:ext uri="{FF2B5EF4-FFF2-40B4-BE49-F238E27FC236}">
                <a16:creationId xmlns:a16="http://schemas.microsoft.com/office/drawing/2014/main" id="{096131B6-57B6-5648-9B6E-73E54F111760}"/>
              </a:ext>
            </a:extLst>
          </p:cNvPr>
          <p:cNvSpPr txBox="1">
            <a:spLocks/>
          </p:cNvSpPr>
          <p:nvPr/>
        </p:nvSpPr>
        <p:spPr>
          <a:xfrm>
            <a:off x="432495" y="1289720"/>
            <a:ext cx="5394145" cy="624904"/>
          </a:xfrm>
          <a:prstGeom prst="rect">
            <a:avLst/>
          </a:prstGeom>
        </p:spPr>
        <p:txBody>
          <a:bodyPr vert="horz" lIns="163275" tIns="81638" rIns="163275" bIns="81638" rtlCol="0" anchor="ctr">
            <a:normAutofit fontScale="90000" lnSpcReduction="20000"/>
          </a:bodyPr>
          <a:lstStyle>
            <a:lvl1pPr algn="l" defTabSz="1632753" rtl="0" eaLnBrk="1" latinLnBrk="0" hangingPunct="1">
              <a:spcBef>
                <a:spcPct val="0"/>
              </a:spcBef>
              <a:buNone/>
              <a:defRPr kumimoji="1" sz="6000" b="1" kern="1200" baseline="0">
                <a:solidFill>
                  <a:schemeClr val="bg1"/>
                </a:solidFill>
                <a:latin typeface="Calibri" panose="020F0502020204030204" pitchFamily="34" charset="0"/>
                <a:ea typeface="+mj-ea"/>
                <a:cs typeface="Calibri" panose="020F0502020204030204" pitchFamily="34" charset="0"/>
              </a:defRPr>
            </a:lvl1pPr>
          </a:lstStyle>
          <a:p>
            <a:r>
              <a:rPr lang="es-EC" sz="4000" dirty="0">
                <a:solidFill>
                  <a:srgbClr val="C00000"/>
                </a:solidFill>
              </a:rPr>
              <a:t>Sector Movilidad</a:t>
            </a:r>
          </a:p>
        </p:txBody>
      </p:sp>
      <p:sp>
        <p:nvSpPr>
          <p:cNvPr id="3" name="CuadroTexto 2"/>
          <p:cNvSpPr txBox="1"/>
          <p:nvPr/>
        </p:nvSpPr>
        <p:spPr>
          <a:xfrm>
            <a:off x="432495" y="5133703"/>
            <a:ext cx="184731" cy="584775"/>
          </a:xfrm>
          <a:prstGeom prst="rect">
            <a:avLst/>
          </a:prstGeom>
          <a:noFill/>
        </p:spPr>
        <p:txBody>
          <a:bodyPr wrap="none" rtlCol="0">
            <a:spAutoFit/>
          </a:bodyPr>
          <a:lstStyle/>
          <a:p>
            <a:endParaRPr lang="es-EC" dirty="0"/>
          </a:p>
        </p:txBody>
      </p:sp>
      <p:sp>
        <p:nvSpPr>
          <p:cNvPr id="11" name="Rectángulo 10"/>
          <p:cNvSpPr/>
          <p:nvPr/>
        </p:nvSpPr>
        <p:spPr>
          <a:xfrm>
            <a:off x="1052478" y="7844072"/>
            <a:ext cx="15775998" cy="1195756"/>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000" b="1" dirty="0"/>
              <a:t>Agencia Metropolitana de Tránsito</a:t>
            </a:r>
          </a:p>
          <a:p>
            <a:pPr marL="285750" indent="-285750" algn="just">
              <a:buFont typeface="Wingdings" pitchFamily="2" charset="2"/>
              <a:buChar char="Ø"/>
            </a:pPr>
            <a:r>
              <a:rPr lang="es-EC" sz="1900" dirty="0" smtClean="0">
                <a:solidFill>
                  <a:schemeClr val="tx1"/>
                </a:solidFill>
              </a:rPr>
              <a:t>Financiamiento de actividades pendientes, por motivo de traspaso de créditos para el pago del acuerdo de mediación </a:t>
            </a:r>
            <a:r>
              <a:rPr lang="es-EC" sz="1900" dirty="0">
                <a:solidFill>
                  <a:schemeClr val="tx1"/>
                </a:solidFill>
              </a:rPr>
              <a:t>del Servicio </a:t>
            </a:r>
            <a:r>
              <a:rPr lang="es-EC" sz="1900" dirty="0" smtClean="0">
                <a:solidFill>
                  <a:schemeClr val="tx1"/>
                </a:solidFill>
              </a:rPr>
              <a:t>RTV.</a:t>
            </a:r>
            <a:endParaRPr lang="es-EC" sz="1900" dirty="0">
              <a:solidFill>
                <a:schemeClr val="tx1"/>
              </a:solidFill>
            </a:endParaRPr>
          </a:p>
          <a:p>
            <a:pPr marL="285750" indent="-285750" algn="just">
              <a:buFont typeface="Wingdings" pitchFamily="2" charset="2"/>
              <a:buChar char="Ø"/>
            </a:pPr>
            <a:r>
              <a:rPr lang="es-EC" sz="1900" dirty="0"/>
              <a:t>Adquisición del parque vehicular de la agencia (motos, camionetas, busetas y </a:t>
            </a:r>
            <a:r>
              <a:rPr lang="es-EC" sz="1900" dirty="0" err="1"/>
              <a:t>winchas</a:t>
            </a:r>
            <a:r>
              <a:rPr lang="es-EC" sz="1900" dirty="0" smtClean="0"/>
              <a:t>).</a:t>
            </a:r>
            <a:endParaRPr lang="es-EC" sz="1900" dirty="0"/>
          </a:p>
        </p:txBody>
      </p:sp>
      <p:sp>
        <p:nvSpPr>
          <p:cNvPr id="12" name="Rectángulo 11"/>
          <p:cNvSpPr/>
          <p:nvPr/>
        </p:nvSpPr>
        <p:spPr>
          <a:xfrm>
            <a:off x="1074249" y="4479766"/>
            <a:ext cx="15775999" cy="3188802"/>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000" b="1" dirty="0" smtClean="0"/>
              <a:t>Secretaría </a:t>
            </a:r>
            <a:r>
              <a:rPr lang="es-EC" sz="2000" b="1" dirty="0"/>
              <a:t>de Movilidad</a:t>
            </a:r>
          </a:p>
          <a:p>
            <a:pPr algn="just"/>
            <a:r>
              <a:rPr lang="es-EC" sz="1900" b="1" dirty="0"/>
              <a:t>Mejoramiento del Servicio en el Sistema Integrado de Transporte Público</a:t>
            </a:r>
          </a:p>
          <a:p>
            <a:pPr marL="285750" indent="-285750" algn="just">
              <a:buFont typeface="Wingdings" pitchFamily="2" charset="2"/>
              <a:buChar char="Ø"/>
            </a:pPr>
            <a:r>
              <a:rPr lang="es-EC" sz="1900" dirty="0"/>
              <a:t>Implementación del Administrador del </a:t>
            </a:r>
            <a:r>
              <a:rPr lang="es-EC" sz="1900" dirty="0" smtClean="0"/>
              <a:t>SITP.</a:t>
            </a:r>
            <a:endParaRPr lang="es-EC" sz="1900" dirty="0"/>
          </a:p>
          <a:p>
            <a:pPr marL="285750" indent="-285750" algn="just">
              <a:buFont typeface="Wingdings" pitchFamily="2" charset="2"/>
              <a:buChar char="Ø"/>
            </a:pPr>
            <a:r>
              <a:rPr lang="es-EC" sz="1900" dirty="0"/>
              <a:t>Implementación de los Sistemas Inteligentes del SITP (SIR-SAE-SIU), </a:t>
            </a:r>
          </a:p>
          <a:p>
            <a:pPr marL="285750" indent="-285750" algn="just">
              <a:buFont typeface="Wingdings" pitchFamily="2" charset="2"/>
              <a:buChar char="Ø"/>
            </a:pPr>
            <a:r>
              <a:rPr lang="es-EC" sz="1900" dirty="0"/>
              <a:t>Administración del fideicomiso </a:t>
            </a:r>
            <a:r>
              <a:rPr lang="es-EC" sz="1900" dirty="0" smtClean="0"/>
              <a:t>global. </a:t>
            </a:r>
            <a:endParaRPr lang="es-EC" sz="1900" dirty="0"/>
          </a:p>
          <a:p>
            <a:pPr marL="285750" indent="-285750" algn="just">
              <a:buFont typeface="Wingdings" pitchFamily="2" charset="2"/>
              <a:buChar char="Ø"/>
            </a:pPr>
            <a:r>
              <a:rPr lang="es-EC" sz="1900" dirty="0"/>
              <a:t>Campaña para informar y socializar el SITP.</a:t>
            </a:r>
          </a:p>
          <a:p>
            <a:pPr algn="just"/>
            <a:r>
              <a:rPr lang="es-EC" sz="1900" b="1" dirty="0"/>
              <a:t>Mejoramiento de la Circulación del Tráfico en el DMQ </a:t>
            </a:r>
            <a:r>
              <a:rPr lang="es-EC" sz="1900" dirty="0"/>
              <a:t> </a:t>
            </a:r>
          </a:p>
          <a:p>
            <a:pPr marL="285750" indent="-285750" algn="just">
              <a:buFont typeface="Wingdings" pitchFamily="2" charset="2"/>
              <a:buChar char="Ø"/>
            </a:pPr>
            <a:r>
              <a:rPr lang="es-EC" sz="1900" dirty="0"/>
              <a:t>Equipamiento para la infraestructura tecnológica del Observatorio de la Movilidad y su operación.</a:t>
            </a:r>
          </a:p>
          <a:p>
            <a:pPr algn="just"/>
            <a:r>
              <a:rPr lang="es-EC" sz="1900" b="1" dirty="0"/>
              <a:t>Modos de Transporte Sostenible</a:t>
            </a:r>
            <a:r>
              <a:rPr lang="es-EC" sz="1900" dirty="0"/>
              <a:t> </a:t>
            </a:r>
          </a:p>
          <a:p>
            <a:pPr marL="285750" indent="-285750" algn="just">
              <a:buFont typeface="Wingdings" pitchFamily="2" charset="2"/>
              <a:buChar char="Ø"/>
            </a:pPr>
            <a:r>
              <a:rPr lang="es-EC" sz="1900" dirty="0"/>
              <a:t>Reparación y puesta en marcha de los bienes del sistema de bicicleta </a:t>
            </a:r>
            <a:r>
              <a:rPr lang="es-EC" sz="1900" dirty="0" smtClean="0"/>
              <a:t>pública.</a:t>
            </a:r>
            <a:endParaRPr lang="es-EC" sz="1900" dirty="0"/>
          </a:p>
          <a:p>
            <a:pPr marL="285750" indent="-285750" algn="just">
              <a:buFont typeface="Wingdings" pitchFamily="2" charset="2"/>
              <a:buChar char="Ø"/>
            </a:pPr>
            <a:r>
              <a:rPr lang="es-EC" sz="1900" dirty="0"/>
              <a:t>Estudios para los diseños de una nueva ruta de ciclovía y mejora de la infraestructura ciclista y peatonal en el espacio público.</a:t>
            </a:r>
          </a:p>
        </p:txBody>
      </p:sp>
      <p:sp>
        <p:nvSpPr>
          <p:cNvPr id="15" name="Título 1">
            <a:extLst>
              <a:ext uri="{FF2B5EF4-FFF2-40B4-BE49-F238E27FC236}">
                <a16:creationId xmlns:a16="http://schemas.microsoft.com/office/drawing/2014/main" id="{D4F01E51-9587-43D3-878B-4D083D7949AB}"/>
              </a:ext>
            </a:extLst>
          </p:cNvPr>
          <p:cNvSpPr>
            <a:spLocks noGrp="1"/>
          </p:cNvSpPr>
          <p:nvPr>
            <p:ph type="title"/>
          </p:nvPr>
        </p:nvSpPr>
        <p:spPr>
          <a:xfrm>
            <a:off x="794004" y="256018"/>
            <a:ext cx="16236850" cy="1011673"/>
          </a:xfrm>
        </p:spPr>
        <p:txBody>
          <a:bodyPr>
            <a:noAutofit/>
          </a:bodyPr>
          <a:lstStyle/>
          <a:p>
            <a:r>
              <a:rPr lang="es-EC" sz="4400" dirty="0" smtClean="0"/>
              <a:t>Detalle </a:t>
            </a:r>
            <a:r>
              <a:rPr lang="es-EC" sz="4400" dirty="0"/>
              <a:t>de la Reforma Presupuestaria de Gastos de </a:t>
            </a:r>
            <a:r>
              <a:rPr lang="es-EC" sz="4400" dirty="0" smtClean="0"/>
              <a:t>Inversión</a:t>
            </a:r>
            <a:endParaRPr lang="es-EC" sz="4400" dirty="0"/>
          </a:p>
        </p:txBody>
      </p:sp>
      <p:sp>
        <p:nvSpPr>
          <p:cNvPr id="8" name="CuadroTexto 7"/>
          <p:cNvSpPr txBox="1"/>
          <p:nvPr/>
        </p:nvSpPr>
        <p:spPr>
          <a:xfrm>
            <a:off x="295878" y="1927527"/>
            <a:ext cx="761747" cy="646331"/>
          </a:xfrm>
          <a:prstGeom prst="rect">
            <a:avLst/>
          </a:prstGeom>
          <a:noFill/>
        </p:spPr>
        <p:txBody>
          <a:bodyPr wrap="none" rtlCol="0">
            <a:spAutoFit/>
          </a:bodyPr>
          <a:lstStyle/>
          <a:p>
            <a:r>
              <a:rPr lang="es-EC" sz="3600" b="1" dirty="0" smtClean="0"/>
              <a:t>(+)</a:t>
            </a:r>
            <a:endParaRPr lang="es-EC" sz="3600" b="1" dirty="0"/>
          </a:p>
        </p:txBody>
      </p:sp>
      <p:sp>
        <p:nvSpPr>
          <p:cNvPr id="9" name="CuadroTexto 8"/>
          <p:cNvSpPr txBox="1"/>
          <p:nvPr/>
        </p:nvSpPr>
        <p:spPr>
          <a:xfrm>
            <a:off x="207646" y="4454159"/>
            <a:ext cx="761747" cy="646331"/>
          </a:xfrm>
          <a:prstGeom prst="rect">
            <a:avLst/>
          </a:prstGeom>
          <a:noFill/>
        </p:spPr>
        <p:txBody>
          <a:bodyPr wrap="none" rtlCol="0">
            <a:spAutoFit/>
          </a:bodyPr>
          <a:lstStyle/>
          <a:p>
            <a:r>
              <a:rPr lang="es-EC" sz="3600" b="1" dirty="0" smtClean="0"/>
              <a:t>(+)</a:t>
            </a:r>
            <a:endParaRPr lang="es-EC" sz="3600" b="1" dirty="0"/>
          </a:p>
        </p:txBody>
      </p:sp>
      <p:sp>
        <p:nvSpPr>
          <p:cNvPr id="13" name="CuadroTexto 12"/>
          <p:cNvSpPr txBox="1"/>
          <p:nvPr/>
        </p:nvSpPr>
        <p:spPr>
          <a:xfrm>
            <a:off x="183584" y="7942630"/>
            <a:ext cx="761747" cy="646331"/>
          </a:xfrm>
          <a:prstGeom prst="rect">
            <a:avLst/>
          </a:prstGeom>
          <a:noFill/>
        </p:spPr>
        <p:txBody>
          <a:bodyPr wrap="none" rtlCol="0">
            <a:spAutoFit/>
          </a:bodyPr>
          <a:lstStyle/>
          <a:p>
            <a:r>
              <a:rPr lang="es-EC" sz="3600" b="1" dirty="0" smtClean="0"/>
              <a:t>(+)</a:t>
            </a:r>
            <a:endParaRPr lang="es-EC" sz="3600" b="1" dirty="0"/>
          </a:p>
        </p:txBody>
      </p:sp>
    </p:spTree>
    <p:extLst>
      <p:ext uri="{BB962C8B-B14F-4D97-AF65-F5344CB8AC3E}">
        <p14:creationId xmlns:p14="http://schemas.microsoft.com/office/powerpoint/2010/main" val="1042357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CA53F31-4584-EDC7-EB7D-253D54B5F07B}"/>
              </a:ext>
            </a:extLst>
          </p:cNvPr>
          <p:cNvSpPr txBox="1">
            <a:spLocks/>
          </p:cNvSpPr>
          <p:nvPr/>
        </p:nvSpPr>
        <p:spPr>
          <a:xfrm>
            <a:off x="794004" y="1267691"/>
            <a:ext cx="5884554" cy="1034713"/>
          </a:xfrm>
          <a:prstGeom prst="rect">
            <a:avLst/>
          </a:prstGeom>
        </p:spPr>
        <p:txBody>
          <a:bodyPr vert="horz" lIns="163275" tIns="81638" rIns="163275" bIns="81638" rtlCol="0" anchor="ctr">
            <a:normAutofit fontScale="97500"/>
          </a:bodyPr>
          <a:lstStyle>
            <a:lvl1pPr algn="l" defTabSz="1632753" rtl="0" eaLnBrk="1" latinLnBrk="0" hangingPunct="1">
              <a:spcBef>
                <a:spcPct val="0"/>
              </a:spcBef>
              <a:buNone/>
              <a:defRPr kumimoji="1" sz="6000" b="1" kern="1200" baseline="0">
                <a:solidFill>
                  <a:schemeClr val="bg1"/>
                </a:solidFill>
                <a:latin typeface="Calibri" panose="020F0502020204030204" pitchFamily="34" charset="0"/>
                <a:ea typeface="+mj-ea"/>
                <a:cs typeface="Calibri" panose="020F0502020204030204" pitchFamily="34" charset="0"/>
              </a:defRPr>
            </a:lvl1pPr>
          </a:lstStyle>
          <a:p>
            <a:r>
              <a:rPr lang="es-EC" sz="4000" dirty="0" smtClean="0">
                <a:solidFill>
                  <a:srgbClr val="C00000"/>
                </a:solidFill>
              </a:rPr>
              <a:t>Sector Cultura</a:t>
            </a:r>
            <a:endParaRPr lang="es-EC" sz="4000" dirty="0">
              <a:solidFill>
                <a:srgbClr val="C00000"/>
              </a:solidFill>
            </a:endParaRPr>
          </a:p>
        </p:txBody>
      </p:sp>
      <p:sp>
        <p:nvSpPr>
          <p:cNvPr id="9" name="Título 1">
            <a:extLst>
              <a:ext uri="{FF2B5EF4-FFF2-40B4-BE49-F238E27FC236}">
                <a16:creationId xmlns:a16="http://schemas.microsoft.com/office/drawing/2014/main" id="{0CA53F31-4584-EDC7-EB7D-253D54B5F07B}"/>
              </a:ext>
            </a:extLst>
          </p:cNvPr>
          <p:cNvSpPr txBox="1">
            <a:spLocks/>
          </p:cNvSpPr>
          <p:nvPr/>
        </p:nvSpPr>
        <p:spPr>
          <a:xfrm>
            <a:off x="940809" y="2935489"/>
            <a:ext cx="8177065" cy="767901"/>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bg1"/>
                </a:solidFill>
                <a:latin typeface="Calibri" panose="020F0502020204030204" pitchFamily="34" charset="0"/>
                <a:ea typeface="+mj-ea"/>
                <a:cs typeface="Calibri" panose="020F0502020204030204" pitchFamily="34" charset="0"/>
              </a:defRPr>
            </a:lvl1pPr>
          </a:lstStyle>
          <a:p>
            <a:pPr algn="ctr"/>
            <a:r>
              <a:rPr lang="es-EC" sz="2800" dirty="0" smtClean="0">
                <a:solidFill>
                  <a:schemeClr val="accent5"/>
                </a:solidFill>
              </a:rPr>
              <a:t>Reforma Presupuestaria de Gastos de Inversión </a:t>
            </a:r>
          </a:p>
          <a:p>
            <a:pPr algn="ctr"/>
            <a:r>
              <a:rPr lang="es-EC" sz="2800" dirty="0" smtClean="0">
                <a:solidFill>
                  <a:schemeClr val="accent5"/>
                </a:solidFill>
              </a:rPr>
              <a:t>de las Entidades del Sector</a:t>
            </a:r>
            <a:endParaRPr lang="es-EC" sz="2800" dirty="0">
              <a:solidFill>
                <a:schemeClr val="accent5"/>
              </a:solidFill>
            </a:endParaRPr>
          </a:p>
        </p:txBody>
      </p:sp>
      <p:sp>
        <p:nvSpPr>
          <p:cNvPr id="12" name="Rectángulo 11"/>
          <p:cNvSpPr/>
          <p:nvPr/>
        </p:nvSpPr>
        <p:spPr>
          <a:xfrm>
            <a:off x="10261732" y="4812167"/>
            <a:ext cx="7066721" cy="2062790"/>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200" b="1" dirty="0" smtClean="0">
                <a:solidFill>
                  <a:schemeClr val="tx1"/>
                </a:solidFill>
              </a:rPr>
              <a:t>Fundación Museos de la Ciudad</a:t>
            </a:r>
          </a:p>
          <a:p>
            <a:pPr algn="just"/>
            <a:r>
              <a:rPr lang="es-EC" sz="2200" b="1" dirty="0" smtClean="0">
                <a:solidFill>
                  <a:schemeClr val="tx1"/>
                </a:solidFill>
              </a:rPr>
              <a:t>Sistema Distrital de Museos de la Ciudad </a:t>
            </a:r>
          </a:p>
          <a:p>
            <a:pPr marL="285750" indent="-285750" algn="just">
              <a:buFont typeface="Wingdings" panose="05000000000000000000" pitchFamily="2" charset="2"/>
              <a:buChar char="Ø"/>
            </a:pPr>
            <a:r>
              <a:rPr lang="es-EC" sz="2200" dirty="0" smtClean="0">
                <a:solidFill>
                  <a:schemeClr val="tx1"/>
                </a:solidFill>
              </a:rPr>
              <a:t>Contratación de Seguro (Museo del Carmen Alto) </a:t>
            </a:r>
          </a:p>
          <a:p>
            <a:pPr marL="285750" indent="-285750" algn="just">
              <a:buFont typeface="Wingdings" panose="05000000000000000000" pitchFamily="2" charset="2"/>
              <a:buChar char="Ø"/>
            </a:pPr>
            <a:r>
              <a:rPr lang="es-EC" sz="2200" dirty="0" smtClean="0">
                <a:solidFill>
                  <a:schemeClr val="tx1"/>
                </a:solidFill>
              </a:rPr>
              <a:t>Pago de servicios para el funcionamiento de los museos</a:t>
            </a:r>
            <a:r>
              <a:rPr lang="es-EC" sz="2000" dirty="0" smtClean="0">
                <a:solidFill>
                  <a:schemeClr val="tx1"/>
                </a:solidFill>
              </a:rPr>
              <a:t>.</a:t>
            </a:r>
          </a:p>
        </p:txBody>
      </p:sp>
      <p:sp>
        <p:nvSpPr>
          <p:cNvPr id="13" name="Rectángulo 12"/>
          <p:cNvSpPr/>
          <p:nvPr/>
        </p:nvSpPr>
        <p:spPr>
          <a:xfrm>
            <a:off x="10261732" y="3008851"/>
            <a:ext cx="7066721" cy="1654588"/>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200" b="1" dirty="0" smtClean="0">
                <a:solidFill>
                  <a:schemeClr val="tx1"/>
                </a:solidFill>
              </a:rPr>
              <a:t>Secretaría </a:t>
            </a:r>
            <a:r>
              <a:rPr lang="es-EC" sz="2200" b="1" dirty="0">
                <a:solidFill>
                  <a:schemeClr val="tx1"/>
                </a:solidFill>
              </a:rPr>
              <a:t>de </a:t>
            </a:r>
            <a:r>
              <a:rPr lang="es-EC" sz="2200" b="1" dirty="0" smtClean="0">
                <a:solidFill>
                  <a:schemeClr val="tx1"/>
                </a:solidFill>
              </a:rPr>
              <a:t>Cultura</a:t>
            </a:r>
          </a:p>
          <a:p>
            <a:pPr algn="just"/>
            <a:r>
              <a:rPr lang="es-EC" sz="2200" b="1" dirty="0" smtClean="0">
                <a:solidFill>
                  <a:schemeClr val="tx1"/>
                </a:solidFill>
              </a:rPr>
              <a:t>Agenda Cultural Metropolitana</a:t>
            </a:r>
            <a:r>
              <a:rPr lang="es-EC" sz="2200" dirty="0" smtClean="0">
                <a:solidFill>
                  <a:schemeClr val="tx1"/>
                </a:solidFill>
              </a:rPr>
              <a:t> </a:t>
            </a:r>
          </a:p>
          <a:p>
            <a:pPr marL="285750" indent="-285750" algn="just">
              <a:buFont typeface="Wingdings" panose="05000000000000000000" pitchFamily="2" charset="2"/>
              <a:buChar char="Ø"/>
            </a:pPr>
            <a:r>
              <a:rPr lang="es-EC" sz="2200" dirty="0" smtClean="0">
                <a:solidFill>
                  <a:schemeClr val="tx1"/>
                </a:solidFill>
              </a:rPr>
              <a:t>Agendas artístico – culturales correspondientes a Fiestas de Quito, Navidad y Fin de Año.</a:t>
            </a:r>
            <a:endParaRPr kumimoji="1" lang="es-EC" sz="2200" dirty="0" smtClean="0">
              <a:solidFill>
                <a:schemeClr val="tx1"/>
              </a:solidFill>
            </a:endParaRPr>
          </a:p>
        </p:txBody>
      </p:sp>
      <p:sp>
        <p:nvSpPr>
          <p:cNvPr id="15" name="Título 1">
            <a:extLst>
              <a:ext uri="{FF2B5EF4-FFF2-40B4-BE49-F238E27FC236}">
                <a16:creationId xmlns:a16="http://schemas.microsoft.com/office/drawing/2014/main" id="{D4F01E51-9587-43D3-878B-4D083D7949AB}"/>
              </a:ext>
            </a:extLst>
          </p:cNvPr>
          <p:cNvSpPr>
            <a:spLocks noGrp="1"/>
          </p:cNvSpPr>
          <p:nvPr>
            <p:ph type="title"/>
          </p:nvPr>
        </p:nvSpPr>
        <p:spPr>
          <a:xfrm>
            <a:off x="794004" y="256018"/>
            <a:ext cx="16236850" cy="1011673"/>
          </a:xfrm>
        </p:spPr>
        <p:txBody>
          <a:bodyPr>
            <a:noAutofit/>
          </a:bodyPr>
          <a:lstStyle/>
          <a:p>
            <a:r>
              <a:rPr lang="es-EC" sz="4400" dirty="0" smtClean="0"/>
              <a:t>Detalle </a:t>
            </a:r>
            <a:r>
              <a:rPr lang="es-EC" sz="4400" dirty="0"/>
              <a:t>de la Reforma Presupuestaria de Gastos de </a:t>
            </a:r>
            <a:r>
              <a:rPr lang="es-EC" sz="4400" dirty="0" smtClean="0"/>
              <a:t>Inversión</a:t>
            </a:r>
            <a:endParaRPr lang="es-EC" sz="4400" dirty="0"/>
          </a:p>
        </p:txBody>
      </p:sp>
      <p:sp>
        <p:nvSpPr>
          <p:cNvPr id="10" name="CuadroTexto 9"/>
          <p:cNvSpPr txBox="1"/>
          <p:nvPr/>
        </p:nvSpPr>
        <p:spPr>
          <a:xfrm>
            <a:off x="9455920" y="5018839"/>
            <a:ext cx="761747" cy="646331"/>
          </a:xfrm>
          <a:prstGeom prst="rect">
            <a:avLst/>
          </a:prstGeom>
          <a:noFill/>
        </p:spPr>
        <p:txBody>
          <a:bodyPr wrap="none" rtlCol="0">
            <a:spAutoFit/>
          </a:bodyPr>
          <a:lstStyle/>
          <a:p>
            <a:r>
              <a:rPr lang="es-EC" sz="3600" b="1" dirty="0" smtClean="0"/>
              <a:t>(+)</a:t>
            </a:r>
            <a:endParaRPr lang="es-EC" sz="3600" b="1" dirty="0"/>
          </a:p>
        </p:txBody>
      </p:sp>
      <p:sp>
        <p:nvSpPr>
          <p:cNvPr id="11" name="CuadroTexto 10"/>
          <p:cNvSpPr txBox="1"/>
          <p:nvPr/>
        </p:nvSpPr>
        <p:spPr>
          <a:xfrm>
            <a:off x="9447899" y="3198060"/>
            <a:ext cx="761747" cy="646331"/>
          </a:xfrm>
          <a:prstGeom prst="rect">
            <a:avLst/>
          </a:prstGeom>
          <a:noFill/>
        </p:spPr>
        <p:txBody>
          <a:bodyPr wrap="none" rtlCol="0">
            <a:spAutoFit/>
          </a:bodyPr>
          <a:lstStyle/>
          <a:p>
            <a:r>
              <a:rPr lang="es-EC" sz="3600" b="1" dirty="0" smtClean="0"/>
              <a:t>(+)</a:t>
            </a:r>
            <a:endParaRPr lang="es-EC" sz="3600" b="1" dirty="0"/>
          </a:p>
        </p:txBody>
      </p:sp>
      <p:sp>
        <p:nvSpPr>
          <p:cNvPr id="14" name="Rectángulo 13"/>
          <p:cNvSpPr/>
          <p:nvPr/>
        </p:nvSpPr>
        <p:spPr>
          <a:xfrm>
            <a:off x="10261732" y="6958370"/>
            <a:ext cx="7066721" cy="2658310"/>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200" b="1" dirty="0" smtClean="0">
                <a:solidFill>
                  <a:schemeClr val="tx1"/>
                </a:solidFill>
              </a:rPr>
              <a:t>Fundación Teatro Nacional Sucre</a:t>
            </a:r>
          </a:p>
          <a:p>
            <a:pPr algn="just"/>
            <a:r>
              <a:rPr lang="es-EC" sz="2200" b="1" dirty="0" smtClean="0">
                <a:solidFill>
                  <a:schemeClr val="tx1"/>
                </a:solidFill>
              </a:rPr>
              <a:t>Sistema Metropolitano de Teatros</a:t>
            </a:r>
          </a:p>
          <a:p>
            <a:pPr marL="285750" indent="-285750" algn="just">
              <a:buFont typeface="Wingdings" panose="05000000000000000000" pitchFamily="2" charset="2"/>
              <a:buChar char="Ø"/>
            </a:pPr>
            <a:r>
              <a:rPr lang="es-EC" sz="2200" dirty="0" smtClean="0">
                <a:solidFill>
                  <a:srgbClr val="FF0000"/>
                </a:solidFill>
              </a:rPr>
              <a:t>Actualización de equipos de sonorización.</a:t>
            </a:r>
          </a:p>
          <a:p>
            <a:pPr marL="285750" indent="-285750" algn="just">
              <a:buFont typeface="Wingdings" panose="05000000000000000000" pitchFamily="2" charset="2"/>
              <a:buChar char="Ø"/>
            </a:pPr>
            <a:r>
              <a:rPr lang="es-EC" sz="2200" dirty="0" smtClean="0">
                <a:solidFill>
                  <a:srgbClr val="FF0000"/>
                </a:solidFill>
              </a:rPr>
              <a:t>Mantenimiento de equipos y sistemas informáticos.</a:t>
            </a:r>
          </a:p>
          <a:p>
            <a:pPr marL="285750" indent="-285750" algn="just">
              <a:buFont typeface="Wingdings" panose="05000000000000000000" pitchFamily="2" charset="2"/>
              <a:buChar char="Ø"/>
            </a:pPr>
            <a:r>
              <a:rPr lang="es-EC" sz="2200" dirty="0" smtClean="0">
                <a:solidFill>
                  <a:srgbClr val="FF0000"/>
                </a:solidFill>
              </a:rPr>
              <a:t>Mantenimiento de instalaciones (pisos y escenarios).</a:t>
            </a:r>
          </a:p>
          <a:p>
            <a:pPr marL="285750" indent="-285750" algn="just">
              <a:buFont typeface="Wingdings" panose="05000000000000000000" pitchFamily="2" charset="2"/>
              <a:buChar char="Ø"/>
            </a:pPr>
            <a:r>
              <a:rPr lang="es-EC" sz="2200" dirty="0" smtClean="0">
                <a:solidFill>
                  <a:srgbClr val="FF0000"/>
                </a:solidFill>
              </a:rPr>
              <a:t>Administración </a:t>
            </a:r>
            <a:r>
              <a:rPr lang="es-EC" sz="2200" dirty="0">
                <a:solidFill>
                  <a:srgbClr val="FF0000"/>
                </a:solidFill>
              </a:rPr>
              <a:t>del talento humano, en el marco de la estructura organizacional aprobada</a:t>
            </a:r>
            <a:r>
              <a:rPr lang="es-EC" sz="2200" dirty="0" smtClean="0">
                <a:solidFill>
                  <a:srgbClr val="FF0000"/>
                </a:solidFill>
              </a:rPr>
              <a:t>.</a:t>
            </a:r>
          </a:p>
        </p:txBody>
      </p:sp>
      <p:sp>
        <p:nvSpPr>
          <p:cNvPr id="17" name="CuadroTexto 16"/>
          <p:cNvSpPr txBox="1"/>
          <p:nvPr/>
        </p:nvSpPr>
        <p:spPr>
          <a:xfrm>
            <a:off x="9423835" y="7320557"/>
            <a:ext cx="761747" cy="646331"/>
          </a:xfrm>
          <a:prstGeom prst="rect">
            <a:avLst/>
          </a:prstGeom>
          <a:noFill/>
        </p:spPr>
        <p:txBody>
          <a:bodyPr wrap="none" rtlCol="0">
            <a:spAutoFit/>
          </a:bodyPr>
          <a:lstStyle/>
          <a:p>
            <a:r>
              <a:rPr lang="es-EC" sz="3600" b="1" dirty="0" smtClean="0"/>
              <a:t>(+)</a:t>
            </a:r>
            <a:endParaRPr lang="es-EC" sz="3600" b="1" dirty="0"/>
          </a:p>
        </p:txBody>
      </p:sp>
      <p:graphicFrame>
        <p:nvGraphicFramePr>
          <p:cNvPr id="3" name="Tabla 2"/>
          <p:cNvGraphicFramePr>
            <a:graphicFrameLocks noGrp="1"/>
          </p:cNvGraphicFramePr>
          <p:nvPr>
            <p:extLst>
              <p:ext uri="{D42A27DB-BD31-4B8C-83A1-F6EECF244321}">
                <p14:modId xmlns:p14="http://schemas.microsoft.com/office/powerpoint/2010/main" val="2063792066"/>
              </p:ext>
            </p:extLst>
          </p:nvPr>
        </p:nvGraphicFramePr>
        <p:xfrm>
          <a:off x="594571" y="4045787"/>
          <a:ext cx="8869540" cy="3976729"/>
        </p:xfrm>
        <a:graphic>
          <a:graphicData uri="http://schemas.openxmlformats.org/drawingml/2006/table">
            <a:tbl>
              <a:tblPr/>
              <a:tblGrid>
                <a:gridCol w="2534154">
                  <a:extLst>
                    <a:ext uri="{9D8B030D-6E8A-4147-A177-3AD203B41FA5}">
                      <a16:colId xmlns:a16="http://schemas.microsoft.com/office/drawing/2014/main" val="2572799903"/>
                    </a:ext>
                  </a:extLst>
                </a:gridCol>
                <a:gridCol w="1582521">
                  <a:extLst>
                    <a:ext uri="{9D8B030D-6E8A-4147-A177-3AD203B41FA5}">
                      <a16:colId xmlns:a16="http://schemas.microsoft.com/office/drawing/2014/main" val="3329655227"/>
                    </a:ext>
                  </a:extLst>
                </a:gridCol>
                <a:gridCol w="1155744">
                  <a:extLst>
                    <a:ext uri="{9D8B030D-6E8A-4147-A177-3AD203B41FA5}">
                      <a16:colId xmlns:a16="http://schemas.microsoft.com/office/drawing/2014/main" val="1986127270"/>
                    </a:ext>
                  </a:extLst>
                </a:gridCol>
                <a:gridCol w="1155744">
                  <a:extLst>
                    <a:ext uri="{9D8B030D-6E8A-4147-A177-3AD203B41FA5}">
                      <a16:colId xmlns:a16="http://schemas.microsoft.com/office/drawing/2014/main" val="3060942298"/>
                    </a:ext>
                  </a:extLst>
                </a:gridCol>
                <a:gridCol w="1137189">
                  <a:extLst>
                    <a:ext uri="{9D8B030D-6E8A-4147-A177-3AD203B41FA5}">
                      <a16:colId xmlns:a16="http://schemas.microsoft.com/office/drawing/2014/main" val="2007337005"/>
                    </a:ext>
                  </a:extLst>
                </a:gridCol>
                <a:gridCol w="1304188">
                  <a:extLst>
                    <a:ext uri="{9D8B030D-6E8A-4147-A177-3AD203B41FA5}">
                      <a16:colId xmlns:a16="http://schemas.microsoft.com/office/drawing/2014/main" val="1740463021"/>
                    </a:ext>
                  </a:extLst>
                </a:gridCol>
              </a:tblGrid>
              <a:tr h="616526">
                <a:tc rowSpan="2">
                  <a:txBody>
                    <a:bodyPr/>
                    <a:lstStyle/>
                    <a:p>
                      <a:pPr algn="ctr" rtl="0" fontAlgn="ctr"/>
                      <a:r>
                        <a:rPr lang="es-EC" sz="1800" b="1" i="0" u="none" strike="noStrike">
                          <a:solidFill>
                            <a:srgbClr val="FFFFFF"/>
                          </a:solidFill>
                          <a:effectLst/>
                          <a:latin typeface="Arial" panose="020B0604020202020204" pitchFamily="34" charset="0"/>
                        </a:rPr>
                        <a:t>Entidades del 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3279"/>
                    </a:solidFill>
                  </a:tcPr>
                </a:tc>
                <a:tc rowSpan="2">
                  <a:txBody>
                    <a:bodyPr/>
                    <a:lstStyle/>
                    <a:p>
                      <a:pPr algn="ctr" rtl="0" fontAlgn="ctr"/>
                      <a:r>
                        <a:rPr lang="es-EC" sz="1800" b="1" i="0" u="none" strike="noStrike">
                          <a:solidFill>
                            <a:srgbClr val="FFFFFF"/>
                          </a:solidFill>
                          <a:effectLst/>
                          <a:latin typeface="Arial" panose="020B0604020202020204" pitchFamily="34" charset="0"/>
                        </a:rPr>
                        <a:t> Codificado antes de Reforma - DMF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3279"/>
                    </a:solidFill>
                  </a:tcPr>
                </a:tc>
                <a:tc gridSpan="3">
                  <a:txBody>
                    <a:bodyPr/>
                    <a:lstStyle/>
                    <a:p>
                      <a:pPr algn="ctr" rtl="0" fontAlgn="ctr"/>
                      <a:r>
                        <a:rPr lang="es-EC" sz="1800" b="1" i="0" u="none" strike="noStrike">
                          <a:solidFill>
                            <a:srgbClr val="FFFFFF"/>
                          </a:solidFill>
                          <a:effectLst/>
                          <a:latin typeface="Arial" panose="020B0604020202020204" pitchFamily="34" charset="0"/>
                        </a:rPr>
                        <a:t> Reforma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s-EC"/>
                    </a:p>
                  </a:txBody>
                  <a:tcPr/>
                </a:tc>
                <a:tc hMerge="1">
                  <a:txBody>
                    <a:bodyPr/>
                    <a:lstStyle/>
                    <a:p>
                      <a:endParaRPr lang="es-EC"/>
                    </a:p>
                  </a:txBody>
                  <a:tcPr/>
                </a:tc>
                <a:tc rowSpan="2">
                  <a:txBody>
                    <a:bodyPr/>
                    <a:lstStyle/>
                    <a:p>
                      <a:pPr algn="ctr" rtl="0" fontAlgn="ctr"/>
                      <a:r>
                        <a:rPr lang="es-EC" sz="1800" b="1" i="0" u="none" strike="noStrike">
                          <a:solidFill>
                            <a:srgbClr val="FFFFFF"/>
                          </a:solidFill>
                          <a:effectLst/>
                          <a:latin typeface="Arial" panose="020B0604020202020204" pitchFamily="34" charset="0"/>
                        </a:rPr>
                        <a:t> Propuesta con Reforma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3279"/>
                    </a:solidFill>
                  </a:tcPr>
                </a:tc>
                <a:extLst>
                  <a:ext uri="{0D108BD9-81ED-4DB2-BD59-A6C34878D82A}">
                    <a16:rowId xmlns:a16="http://schemas.microsoft.com/office/drawing/2014/main" val="3949658818"/>
                  </a:ext>
                </a:extLst>
              </a:tr>
              <a:tr h="721219">
                <a:tc vMerge="1">
                  <a:txBody>
                    <a:bodyPr/>
                    <a:lstStyle/>
                    <a:p>
                      <a:endParaRPr lang="es-EC"/>
                    </a:p>
                  </a:txBody>
                  <a:tcPr/>
                </a:tc>
                <a:tc vMerge="1">
                  <a:txBody>
                    <a:bodyPr/>
                    <a:lstStyle/>
                    <a:p>
                      <a:endParaRPr lang="es-EC"/>
                    </a:p>
                  </a:txBody>
                  <a:tcPr/>
                </a:tc>
                <a:tc>
                  <a:txBody>
                    <a:bodyPr/>
                    <a:lstStyle/>
                    <a:p>
                      <a:pPr algn="ctr" rtl="0" fontAlgn="ctr"/>
                      <a:r>
                        <a:rPr lang="es-EC" sz="1800" b="1" i="0" u="none" strike="noStrike">
                          <a:solidFill>
                            <a:srgbClr val="FFFFFF"/>
                          </a:solidFill>
                          <a:effectLst/>
                          <a:latin typeface="Arial" panose="020B0604020202020204" pitchFamily="34" charset="0"/>
                        </a:rPr>
                        <a:t>Primer Debate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1800" b="1" i="0" u="none" strike="noStrike">
                          <a:solidFill>
                            <a:srgbClr val="FFFFFF"/>
                          </a:solidFill>
                          <a:effectLst/>
                          <a:latin typeface="Arial" panose="020B0604020202020204" pitchFamily="34" charset="0"/>
                        </a:rPr>
                        <a:t>Segundo Debate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1800" b="1" i="0" u="none" strike="noStrike">
                          <a:solidFill>
                            <a:srgbClr val="FFFFFF"/>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vMerge="1">
                  <a:txBody>
                    <a:bodyPr/>
                    <a:lstStyle/>
                    <a:p>
                      <a:endParaRPr lang="es-EC"/>
                    </a:p>
                  </a:txBody>
                  <a:tcPr/>
                </a:tc>
                <a:extLst>
                  <a:ext uri="{0D108BD9-81ED-4DB2-BD59-A6C34878D82A}">
                    <a16:rowId xmlns:a16="http://schemas.microsoft.com/office/drawing/2014/main" val="2497159800"/>
                  </a:ext>
                </a:extLst>
              </a:tr>
              <a:tr h="598273">
                <a:tc>
                  <a:txBody>
                    <a:bodyPr/>
                    <a:lstStyle/>
                    <a:p>
                      <a:pPr algn="l" rtl="0" fontAlgn="ctr"/>
                      <a:r>
                        <a:rPr lang="es-EC" sz="1800" b="0" i="0" u="none" strike="noStrike">
                          <a:solidFill>
                            <a:srgbClr val="000000"/>
                          </a:solidFill>
                          <a:effectLst/>
                          <a:latin typeface="Arial" panose="020B0604020202020204" pitchFamily="34" charset="0"/>
                        </a:rPr>
                        <a:t>Secretaría de Cultura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1800" b="0" i="0" u="none" strike="noStrike">
                          <a:solidFill>
                            <a:srgbClr val="000000"/>
                          </a:solidFill>
                          <a:effectLst/>
                          <a:latin typeface="Arial" panose="020B0604020202020204" pitchFamily="34" charset="0"/>
                        </a:rPr>
                        <a:t>8.800.000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1800" b="0" i="0" u="none" strike="noStrike">
                          <a:solidFill>
                            <a:srgbClr val="000000"/>
                          </a:solidFill>
                          <a:effectLst/>
                          <a:latin typeface="Arial" panose="020B0604020202020204" pitchFamily="34" charset="0"/>
                        </a:rPr>
                        <a:t>1.800.000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EC" sz="18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dirty="0">
                          <a:solidFill>
                            <a:srgbClr val="000000"/>
                          </a:solidFill>
                          <a:effectLst/>
                          <a:latin typeface="Arial" panose="020B0604020202020204" pitchFamily="34" charset="0"/>
                        </a:rPr>
                        <a:t>1.800.000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t"/>
                      <a:r>
                        <a:rPr lang="es-EC" sz="1800" b="0" i="0" u="none" strike="noStrike">
                          <a:solidFill>
                            <a:srgbClr val="000000"/>
                          </a:solidFill>
                          <a:effectLst/>
                          <a:latin typeface="Arial" panose="020B0604020202020204" pitchFamily="34" charset="0"/>
                        </a:rPr>
                        <a:t>10.600.000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44435"/>
                  </a:ext>
                </a:extLst>
              </a:tr>
              <a:tr h="721219">
                <a:tc>
                  <a:txBody>
                    <a:bodyPr/>
                    <a:lstStyle/>
                    <a:p>
                      <a:pPr algn="l" rtl="0" fontAlgn="ctr"/>
                      <a:r>
                        <a:rPr lang="es-EC" sz="1800" b="0" i="0" u="none" strike="noStrike">
                          <a:solidFill>
                            <a:srgbClr val="000000"/>
                          </a:solidFill>
                          <a:effectLst/>
                          <a:latin typeface="Arial" panose="020B0604020202020204" pitchFamily="34" charset="0"/>
                        </a:rPr>
                        <a:t>Fundación Museos de la Ciudad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1800" b="0" i="0" u="none" strike="noStrike">
                          <a:solidFill>
                            <a:srgbClr val="000000"/>
                          </a:solidFill>
                          <a:effectLst/>
                          <a:latin typeface="Arial" panose="020B0604020202020204" pitchFamily="34" charset="0"/>
                        </a:rPr>
                        <a:t>3.500.000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1800" b="0" i="0" u="none" strike="noStrike">
                          <a:solidFill>
                            <a:srgbClr val="000000"/>
                          </a:solidFill>
                          <a:effectLst/>
                          <a:latin typeface="Arial" panose="020B0604020202020204" pitchFamily="34" charset="0"/>
                        </a:rPr>
                        <a:t>850.000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EC" sz="18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dirty="0">
                          <a:solidFill>
                            <a:srgbClr val="000000"/>
                          </a:solidFill>
                          <a:effectLst/>
                          <a:latin typeface="Arial" panose="020B0604020202020204" pitchFamily="34" charset="0"/>
                        </a:rPr>
                        <a:t>850.000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t"/>
                      <a:r>
                        <a:rPr lang="es-EC" sz="1800" b="0" i="0" u="none" strike="noStrike">
                          <a:solidFill>
                            <a:srgbClr val="000000"/>
                          </a:solidFill>
                          <a:effectLst/>
                          <a:latin typeface="Arial" panose="020B0604020202020204" pitchFamily="34" charset="0"/>
                        </a:rPr>
                        <a:t>4.350.000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797444"/>
                  </a:ext>
                </a:extLst>
              </a:tr>
              <a:tr h="721219">
                <a:tc>
                  <a:txBody>
                    <a:bodyPr/>
                    <a:lstStyle/>
                    <a:p>
                      <a:pPr algn="l" rtl="0" fontAlgn="ctr"/>
                      <a:r>
                        <a:rPr lang="es-EC" sz="1800" b="0" i="0" u="none" strike="noStrike">
                          <a:solidFill>
                            <a:srgbClr val="000000"/>
                          </a:solidFill>
                          <a:effectLst/>
                          <a:latin typeface="Arial" panose="020B0604020202020204" pitchFamily="34" charset="0"/>
                        </a:rPr>
                        <a:t>Fundación Teatro Nacional Sucre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1800" b="0" i="0" u="none" strike="noStrike">
                          <a:solidFill>
                            <a:srgbClr val="000000"/>
                          </a:solidFill>
                          <a:effectLst/>
                          <a:latin typeface="Arial" panose="020B0604020202020204" pitchFamily="34" charset="0"/>
                        </a:rPr>
                        <a:t>3.100.000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18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a:solidFill>
                            <a:srgbClr val="000000"/>
                          </a:solidFill>
                          <a:effectLst/>
                          <a:latin typeface="Arial" panose="020B0604020202020204" pitchFamily="34" charset="0"/>
                        </a:rPr>
                        <a:t>582.165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EC" sz="1800" b="0" i="0" u="none" strike="noStrike" dirty="0">
                          <a:solidFill>
                            <a:srgbClr val="000000"/>
                          </a:solidFill>
                          <a:effectLst/>
                          <a:latin typeface="Arial" panose="020B0604020202020204" pitchFamily="34" charset="0"/>
                        </a:rPr>
                        <a:t>582.165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t"/>
                      <a:r>
                        <a:rPr lang="es-EC" sz="1800" b="0" i="0" u="none" strike="noStrike">
                          <a:solidFill>
                            <a:srgbClr val="000000"/>
                          </a:solidFill>
                          <a:effectLst/>
                          <a:latin typeface="Arial" panose="020B0604020202020204" pitchFamily="34" charset="0"/>
                        </a:rPr>
                        <a:t>3.682.165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790655"/>
                  </a:ext>
                </a:extLst>
              </a:tr>
              <a:tr h="598273">
                <a:tc>
                  <a:txBody>
                    <a:bodyPr/>
                    <a:lstStyle/>
                    <a:p>
                      <a:pPr algn="l" rtl="0" fontAlgn="ctr"/>
                      <a:r>
                        <a:rPr lang="es-EC" sz="1800" b="1" i="0" u="none" strike="noStrike">
                          <a:solidFill>
                            <a:srgbClr val="FFFFFF"/>
                          </a:solidFill>
                          <a:effectLst/>
                          <a:latin typeface="Arial" panose="020B0604020202020204" pitchFamily="34" charset="0"/>
                        </a:rPr>
                        <a:t>Total del 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rtl="0" fontAlgn="ctr"/>
                      <a:r>
                        <a:rPr lang="es-EC" sz="1800" b="1" i="0" u="none" strike="noStrike">
                          <a:solidFill>
                            <a:srgbClr val="FFFFFF"/>
                          </a:solidFill>
                          <a:effectLst/>
                          <a:latin typeface="Arial" panose="020B0604020202020204" pitchFamily="34" charset="0"/>
                        </a:rPr>
                        <a:t>15.400.000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rtl="0" fontAlgn="ctr"/>
                      <a:r>
                        <a:rPr lang="es-EC" sz="1800" b="1" i="0" u="none" strike="noStrike">
                          <a:solidFill>
                            <a:srgbClr val="FFFFFF"/>
                          </a:solidFill>
                          <a:effectLst/>
                          <a:latin typeface="Arial" panose="020B0604020202020204" pitchFamily="34" charset="0"/>
                        </a:rPr>
                        <a:t>2.650.000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1800" b="1" i="0" u="none" strike="noStrike">
                          <a:solidFill>
                            <a:srgbClr val="FFFFFF"/>
                          </a:solidFill>
                          <a:effectLst/>
                          <a:latin typeface="Arial" panose="020B0604020202020204" pitchFamily="34" charset="0"/>
                        </a:rPr>
                        <a:t>582.165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1800" b="1" i="0" u="none" strike="noStrike">
                          <a:solidFill>
                            <a:srgbClr val="FFFFFF"/>
                          </a:solidFill>
                          <a:effectLst/>
                          <a:latin typeface="Arial" panose="020B0604020202020204" pitchFamily="34" charset="0"/>
                        </a:rPr>
                        <a:t>3.232.165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rtl="0" fontAlgn="ctr"/>
                      <a:r>
                        <a:rPr lang="es-EC" sz="1800" b="1" i="0" u="none" strike="noStrike" dirty="0">
                          <a:solidFill>
                            <a:srgbClr val="FFFFFF"/>
                          </a:solidFill>
                          <a:effectLst/>
                          <a:latin typeface="Arial" panose="020B0604020202020204" pitchFamily="34" charset="0"/>
                        </a:rPr>
                        <a:t>18.632.165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564594429"/>
                  </a:ext>
                </a:extLst>
              </a:tr>
            </a:tbl>
          </a:graphicData>
        </a:graphic>
      </p:graphicFrame>
    </p:spTree>
    <p:extLst>
      <p:ext uri="{BB962C8B-B14F-4D97-AF65-F5344CB8AC3E}">
        <p14:creationId xmlns:p14="http://schemas.microsoft.com/office/powerpoint/2010/main" val="2610140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CA53F31-4584-EDC7-EB7D-253D54B5F07B}"/>
              </a:ext>
            </a:extLst>
          </p:cNvPr>
          <p:cNvSpPr txBox="1">
            <a:spLocks/>
          </p:cNvSpPr>
          <p:nvPr/>
        </p:nvSpPr>
        <p:spPr>
          <a:xfrm>
            <a:off x="794004" y="1267691"/>
            <a:ext cx="5884554" cy="1034713"/>
          </a:xfrm>
          <a:prstGeom prst="rect">
            <a:avLst/>
          </a:prstGeom>
        </p:spPr>
        <p:txBody>
          <a:bodyPr vert="horz" lIns="163275" tIns="81638" rIns="163275" bIns="81638" rtlCol="0" anchor="ctr">
            <a:normAutofit fontScale="97500"/>
          </a:bodyPr>
          <a:lstStyle>
            <a:lvl1pPr algn="l" defTabSz="1632753" rtl="0" eaLnBrk="1" latinLnBrk="0" hangingPunct="1">
              <a:spcBef>
                <a:spcPct val="0"/>
              </a:spcBef>
              <a:buNone/>
              <a:defRPr kumimoji="1" sz="6000" b="1" kern="1200" baseline="0">
                <a:solidFill>
                  <a:schemeClr val="bg1"/>
                </a:solidFill>
                <a:latin typeface="Calibri" panose="020F0502020204030204" pitchFamily="34" charset="0"/>
                <a:ea typeface="+mj-ea"/>
                <a:cs typeface="Calibri" panose="020F0502020204030204" pitchFamily="34" charset="0"/>
              </a:defRPr>
            </a:lvl1pPr>
          </a:lstStyle>
          <a:p>
            <a:r>
              <a:rPr lang="es-EC" sz="4000" dirty="0" smtClean="0">
                <a:solidFill>
                  <a:srgbClr val="C00000"/>
                </a:solidFill>
              </a:rPr>
              <a:t>Sector Educación</a:t>
            </a:r>
            <a:endParaRPr lang="es-EC" sz="4000" dirty="0">
              <a:solidFill>
                <a:srgbClr val="C00000"/>
              </a:solidFill>
            </a:endParaRPr>
          </a:p>
        </p:txBody>
      </p:sp>
      <p:sp>
        <p:nvSpPr>
          <p:cNvPr id="6" name="Título 1">
            <a:extLst>
              <a:ext uri="{FF2B5EF4-FFF2-40B4-BE49-F238E27FC236}">
                <a16:creationId xmlns:a16="http://schemas.microsoft.com/office/drawing/2014/main" id="{0CA53F31-4584-EDC7-EB7D-253D54B5F07B}"/>
              </a:ext>
            </a:extLst>
          </p:cNvPr>
          <p:cNvSpPr txBox="1">
            <a:spLocks/>
          </p:cNvSpPr>
          <p:nvPr/>
        </p:nvSpPr>
        <p:spPr>
          <a:xfrm>
            <a:off x="4545080" y="2225783"/>
            <a:ext cx="8679464" cy="767901"/>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bg1"/>
                </a:solidFill>
                <a:latin typeface="Calibri" panose="020F0502020204030204" pitchFamily="34" charset="0"/>
                <a:ea typeface="+mj-ea"/>
                <a:cs typeface="Calibri" panose="020F0502020204030204" pitchFamily="34" charset="0"/>
              </a:defRPr>
            </a:lvl1pPr>
          </a:lstStyle>
          <a:p>
            <a:pPr algn="ctr"/>
            <a:r>
              <a:rPr lang="es-EC" sz="3200" dirty="0" smtClean="0">
                <a:solidFill>
                  <a:schemeClr val="accent5"/>
                </a:solidFill>
              </a:rPr>
              <a:t>Reforma Presupuestaria de Gastos de Inversión </a:t>
            </a:r>
          </a:p>
          <a:p>
            <a:pPr algn="ctr"/>
            <a:r>
              <a:rPr lang="es-EC" sz="3200" dirty="0" smtClean="0">
                <a:solidFill>
                  <a:schemeClr val="accent5"/>
                </a:solidFill>
              </a:rPr>
              <a:t>de las Entidades del Sector</a:t>
            </a:r>
            <a:endParaRPr lang="es-EC" sz="3200" dirty="0">
              <a:solidFill>
                <a:schemeClr val="accent5"/>
              </a:solidFill>
            </a:endParaRPr>
          </a:p>
        </p:txBody>
      </p:sp>
      <p:sp>
        <p:nvSpPr>
          <p:cNvPr id="13" name="Título 1">
            <a:extLst>
              <a:ext uri="{FF2B5EF4-FFF2-40B4-BE49-F238E27FC236}">
                <a16:creationId xmlns:a16="http://schemas.microsoft.com/office/drawing/2014/main" id="{D4F01E51-9587-43D3-878B-4D083D7949AB}"/>
              </a:ext>
            </a:extLst>
          </p:cNvPr>
          <p:cNvSpPr>
            <a:spLocks noGrp="1"/>
          </p:cNvSpPr>
          <p:nvPr>
            <p:ph type="title"/>
          </p:nvPr>
        </p:nvSpPr>
        <p:spPr>
          <a:xfrm>
            <a:off x="794004" y="256018"/>
            <a:ext cx="16236850" cy="1011673"/>
          </a:xfrm>
        </p:spPr>
        <p:txBody>
          <a:bodyPr>
            <a:noAutofit/>
          </a:bodyPr>
          <a:lstStyle/>
          <a:p>
            <a:r>
              <a:rPr lang="es-EC" sz="4400" dirty="0" smtClean="0"/>
              <a:t>Detalle </a:t>
            </a:r>
            <a:r>
              <a:rPr lang="es-EC" sz="4400" dirty="0"/>
              <a:t>de la Reforma Presupuestaria de Gastos de </a:t>
            </a:r>
            <a:r>
              <a:rPr lang="es-EC" sz="4400" dirty="0" smtClean="0"/>
              <a:t>Inversión</a:t>
            </a:r>
            <a:endParaRPr lang="es-EC" sz="4400" dirty="0"/>
          </a:p>
        </p:txBody>
      </p:sp>
      <p:sp>
        <p:nvSpPr>
          <p:cNvPr id="10" name="CuadroTexto 9"/>
          <p:cNvSpPr txBox="1"/>
          <p:nvPr/>
        </p:nvSpPr>
        <p:spPr>
          <a:xfrm>
            <a:off x="4008328" y="7890731"/>
            <a:ext cx="10576523" cy="923330"/>
          </a:xfrm>
          <a:prstGeom prst="rect">
            <a:avLst/>
          </a:prstGeom>
          <a:noFill/>
        </p:spPr>
        <p:txBody>
          <a:bodyPr wrap="square" rtlCol="0">
            <a:spAutoFit/>
          </a:bodyPr>
          <a:lstStyle/>
          <a:p>
            <a:pPr algn="just"/>
            <a:r>
              <a:rPr lang="es-EC" sz="1800" b="1" dirty="0" smtClean="0"/>
              <a:t>Nota: </a:t>
            </a:r>
            <a:r>
              <a:rPr lang="es-EC" sz="1800" dirty="0" smtClean="0"/>
              <a:t>Las unidades educativas que mantienen su presupuesto asignado: Julio Moreno USD 95.714,00, Bicentenario USD 130.000,00, Oswaldo Lombeyda USD 95.714,00, San Francisco de Quito USD 95.714,00 y Sucre USD 95.716,00</a:t>
            </a:r>
            <a:endParaRPr lang="es-EC" sz="1800" dirty="0"/>
          </a:p>
        </p:txBody>
      </p:sp>
      <p:graphicFrame>
        <p:nvGraphicFramePr>
          <p:cNvPr id="4" name="Tabla 3"/>
          <p:cNvGraphicFramePr>
            <a:graphicFrameLocks noGrp="1"/>
          </p:cNvGraphicFramePr>
          <p:nvPr>
            <p:extLst>
              <p:ext uri="{D42A27DB-BD31-4B8C-83A1-F6EECF244321}">
                <p14:modId xmlns:p14="http://schemas.microsoft.com/office/powerpoint/2010/main" val="1844469906"/>
              </p:ext>
            </p:extLst>
          </p:nvPr>
        </p:nvGraphicFramePr>
        <p:xfrm>
          <a:off x="2902908" y="3359454"/>
          <a:ext cx="13327692" cy="4437136"/>
        </p:xfrm>
        <a:graphic>
          <a:graphicData uri="http://schemas.openxmlformats.org/drawingml/2006/table">
            <a:tbl>
              <a:tblPr/>
              <a:tblGrid>
                <a:gridCol w="3807913">
                  <a:extLst>
                    <a:ext uri="{9D8B030D-6E8A-4147-A177-3AD203B41FA5}">
                      <a16:colId xmlns:a16="http://schemas.microsoft.com/office/drawing/2014/main" val="2128015827"/>
                    </a:ext>
                  </a:extLst>
                </a:gridCol>
                <a:gridCol w="2377953">
                  <a:extLst>
                    <a:ext uri="{9D8B030D-6E8A-4147-A177-3AD203B41FA5}">
                      <a16:colId xmlns:a16="http://schemas.microsoft.com/office/drawing/2014/main" val="2057833160"/>
                    </a:ext>
                  </a:extLst>
                </a:gridCol>
                <a:gridCol w="1736663">
                  <a:extLst>
                    <a:ext uri="{9D8B030D-6E8A-4147-A177-3AD203B41FA5}">
                      <a16:colId xmlns:a16="http://schemas.microsoft.com/office/drawing/2014/main" val="4033259088"/>
                    </a:ext>
                  </a:extLst>
                </a:gridCol>
                <a:gridCol w="1736663">
                  <a:extLst>
                    <a:ext uri="{9D8B030D-6E8A-4147-A177-3AD203B41FA5}">
                      <a16:colId xmlns:a16="http://schemas.microsoft.com/office/drawing/2014/main" val="2189579034"/>
                    </a:ext>
                  </a:extLst>
                </a:gridCol>
                <a:gridCol w="1708780">
                  <a:extLst>
                    <a:ext uri="{9D8B030D-6E8A-4147-A177-3AD203B41FA5}">
                      <a16:colId xmlns:a16="http://schemas.microsoft.com/office/drawing/2014/main" val="3913504452"/>
                    </a:ext>
                  </a:extLst>
                </a:gridCol>
                <a:gridCol w="1959720">
                  <a:extLst>
                    <a:ext uri="{9D8B030D-6E8A-4147-A177-3AD203B41FA5}">
                      <a16:colId xmlns:a16="http://schemas.microsoft.com/office/drawing/2014/main" val="4219342426"/>
                    </a:ext>
                  </a:extLst>
                </a:gridCol>
              </a:tblGrid>
              <a:tr h="712861">
                <a:tc rowSpan="2">
                  <a:txBody>
                    <a:bodyPr/>
                    <a:lstStyle/>
                    <a:p>
                      <a:pPr algn="ctr" rtl="0" fontAlgn="ctr"/>
                      <a:r>
                        <a:rPr lang="es-EC" sz="2400" b="1" i="0" u="none" strike="noStrike" dirty="0">
                          <a:solidFill>
                            <a:srgbClr val="FFFFFF"/>
                          </a:solidFill>
                          <a:effectLst/>
                          <a:latin typeface="Arial" panose="020B0604020202020204" pitchFamily="34" charset="0"/>
                        </a:rPr>
                        <a:t>Entidades del 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3279"/>
                    </a:solidFill>
                  </a:tcPr>
                </a:tc>
                <a:tc rowSpan="2">
                  <a:txBody>
                    <a:bodyPr/>
                    <a:lstStyle/>
                    <a:p>
                      <a:pPr algn="ctr" rtl="0" fontAlgn="ctr"/>
                      <a:r>
                        <a:rPr lang="es-EC" sz="2400" b="1" i="0" u="none" strike="noStrike" dirty="0">
                          <a:solidFill>
                            <a:srgbClr val="FFFFFF"/>
                          </a:solidFill>
                          <a:effectLst/>
                          <a:latin typeface="Arial" panose="020B0604020202020204" pitchFamily="34" charset="0"/>
                        </a:rPr>
                        <a:t> Codificado antes de Reforma - DMF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3279"/>
                    </a:solidFill>
                  </a:tcPr>
                </a:tc>
                <a:tc gridSpan="3">
                  <a:txBody>
                    <a:bodyPr/>
                    <a:lstStyle/>
                    <a:p>
                      <a:pPr algn="ctr" rtl="0" fontAlgn="ctr"/>
                      <a:r>
                        <a:rPr lang="es-EC" sz="2800" b="1" i="0" u="none" strike="noStrike" dirty="0">
                          <a:solidFill>
                            <a:srgbClr val="FFFFFF"/>
                          </a:solidFill>
                          <a:effectLst/>
                          <a:latin typeface="Arial" panose="020B0604020202020204" pitchFamily="34" charset="0"/>
                        </a:rPr>
                        <a:t> Reforma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s-EC"/>
                    </a:p>
                  </a:txBody>
                  <a:tcPr/>
                </a:tc>
                <a:tc hMerge="1">
                  <a:txBody>
                    <a:bodyPr/>
                    <a:lstStyle/>
                    <a:p>
                      <a:endParaRPr lang="es-EC"/>
                    </a:p>
                  </a:txBody>
                  <a:tcPr/>
                </a:tc>
                <a:tc rowSpan="2">
                  <a:txBody>
                    <a:bodyPr/>
                    <a:lstStyle/>
                    <a:p>
                      <a:pPr algn="ctr" rtl="0" fontAlgn="ctr"/>
                      <a:r>
                        <a:rPr lang="es-EC" sz="2400" b="1" i="0" u="none" strike="noStrike" dirty="0">
                          <a:solidFill>
                            <a:srgbClr val="FFFFFF"/>
                          </a:solidFill>
                          <a:effectLst/>
                          <a:latin typeface="Arial" panose="020B0604020202020204" pitchFamily="34" charset="0"/>
                        </a:rPr>
                        <a:t> Propuesta con Reforma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3279"/>
                    </a:solidFill>
                  </a:tcPr>
                </a:tc>
                <a:extLst>
                  <a:ext uri="{0D108BD9-81ED-4DB2-BD59-A6C34878D82A}">
                    <a16:rowId xmlns:a16="http://schemas.microsoft.com/office/drawing/2014/main" val="2440556565"/>
                  </a:ext>
                </a:extLst>
              </a:tr>
              <a:tr h="736623">
                <a:tc vMerge="1">
                  <a:txBody>
                    <a:bodyPr/>
                    <a:lstStyle/>
                    <a:p>
                      <a:endParaRPr lang="es-EC"/>
                    </a:p>
                  </a:txBody>
                  <a:tcPr/>
                </a:tc>
                <a:tc vMerge="1">
                  <a:txBody>
                    <a:bodyPr/>
                    <a:lstStyle/>
                    <a:p>
                      <a:endParaRPr lang="es-EC"/>
                    </a:p>
                  </a:txBody>
                  <a:tcPr/>
                </a:tc>
                <a:tc>
                  <a:txBody>
                    <a:bodyPr/>
                    <a:lstStyle/>
                    <a:p>
                      <a:pPr algn="ctr" rtl="0" fontAlgn="ctr"/>
                      <a:r>
                        <a:rPr lang="es-EC" sz="2400" b="1" i="0" u="none" strike="noStrike">
                          <a:solidFill>
                            <a:srgbClr val="FFFFFF"/>
                          </a:solidFill>
                          <a:effectLst/>
                          <a:latin typeface="Arial" panose="020B0604020202020204" pitchFamily="34" charset="0"/>
                        </a:rPr>
                        <a:t>Primer Debate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2400" b="1" i="0" u="none" strike="noStrike">
                          <a:solidFill>
                            <a:srgbClr val="FFFFFF"/>
                          </a:solidFill>
                          <a:effectLst/>
                          <a:latin typeface="Arial" panose="020B0604020202020204" pitchFamily="34" charset="0"/>
                        </a:rPr>
                        <a:t>Segundo Debate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EC" sz="2400" b="1" i="0" u="none" strike="noStrike">
                          <a:solidFill>
                            <a:srgbClr val="FFFFFF"/>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vMerge="1">
                  <a:txBody>
                    <a:bodyPr/>
                    <a:lstStyle/>
                    <a:p>
                      <a:endParaRPr lang="es-EC"/>
                    </a:p>
                  </a:txBody>
                  <a:tcPr/>
                </a:tc>
                <a:extLst>
                  <a:ext uri="{0D108BD9-81ED-4DB2-BD59-A6C34878D82A}">
                    <a16:rowId xmlns:a16="http://schemas.microsoft.com/office/drawing/2014/main" val="3931539815"/>
                  </a:ext>
                </a:extLst>
              </a:tr>
              <a:tr h="736623">
                <a:tc>
                  <a:txBody>
                    <a:bodyPr/>
                    <a:lstStyle/>
                    <a:p>
                      <a:pPr algn="l" rtl="0" fontAlgn="t"/>
                      <a:r>
                        <a:rPr lang="es-EC" sz="2400" b="0" i="0" u="none" strike="noStrike">
                          <a:solidFill>
                            <a:srgbClr val="000000"/>
                          </a:solidFill>
                          <a:effectLst/>
                          <a:latin typeface="Arial" panose="020B0604020202020204" pitchFamily="34" charset="0"/>
                        </a:rPr>
                        <a:t>Secretaría Educación, Recreación Deporte</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a:solidFill>
                            <a:srgbClr val="000000"/>
                          </a:solidFill>
                          <a:effectLst/>
                          <a:latin typeface="Arial" panose="020B0604020202020204" pitchFamily="34" charset="0"/>
                        </a:rPr>
                        <a:t>10.123.156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a:solidFill>
                            <a:srgbClr val="000000"/>
                          </a:solidFill>
                          <a:effectLst/>
                          <a:latin typeface="Arial" panose="020B0604020202020204" pitchFamily="34" charset="0"/>
                        </a:rPr>
                        <a:t>1.787.200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t"/>
                      <a:r>
                        <a:rPr lang="es-EC" sz="2400" b="0" i="0" u="none" strike="noStrike">
                          <a:solidFill>
                            <a:srgbClr val="000000"/>
                          </a:solidFill>
                          <a:effectLst/>
                          <a:latin typeface="Arial" panose="020B0604020202020204" pitchFamily="34" charset="0"/>
                        </a:rPr>
                        <a:t>-1.230.000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rtl="0" fontAlgn="t"/>
                      <a:r>
                        <a:rPr lang="es-EC" sz="2400" b="0" i="0" u="none" strike="noStrike" dirty="0">
                          <a:solidFill>
                            <a:srgbClr val="000000"/>
                          </a:solidFill>
                          <a:effectLst/>
                          <a:latin typeface="Arial" panose="020B0604020202020204" pitchFamily="34" charset="0"/>
                        </a:rPr>
                        <a:t>557.200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t"/>
                      <a:r>
                        <a:rPr lang="es-EC" sz="2400" b="0" i="0" u="none" strike="noStrike">
                          <a:solidFill>
                            <a:srgbClr val="000000"/>
                          </a:solidFill>
                          <a:effectLst/>
                          <a:latin typeface="Arial" panose="020B0604020202020204" pitchFamily="34" charset="0"/>
                        </a:rPr>
                        <a:t>10.680.356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512195"/>
                  </a:ext>
                </a:extLst>
              </a:tr>
              <a:tr h="736623">
                <a:tc>
                  <a:txBody>
                    <a:bodyPr/>
                    <a:lstStyle/>
                    <a:p>
                      <a:pPr algn="l" rtl="0" fontAlgn="t"/>
                      <a:r>
                        <a:rPr lang="es-EC" sz="2400" b="0" i="0" u="none" strike="noStrike">
                          <a:solidFill>
                            <a:srgbClr val="000000"/>
                          </a:solidFill>
                          <a:effectLst/>
                          <a:latin typeface="Arial" panose="020B0604020202020204" pitchFamily="34" charset="0"/>
                        </a:rPr>
                        <a:t>Unidad Educativa Quitumbe</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a:solidFill>
                            <a:srgbClr val="000000"/>
                          </a:solidFill>
                          <a:effectLst/>
                          <a:latin typeface="Arial" panose="020B0604020202020204" pitchFamily="34" charset="0"/>
                        </a:rPr>
                        <a:t>113.214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dirty="0">
                          <a:solidFill>
                            <a:srgbClr val="000000"/>
                          </a:solidFill>
                          <a:effectLst/>
                          <a:latin typeface="Arial" panose="020B0604020202020204" pitchFamily="34" charset="0"/>
                        </a:rPr>
                        <a:t>150.000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s-EC" sz="1100" b="0" i="0" u="none" strike="noStrike">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dirty="0">
                          <a:solidFill>
                            <a:srgbClr val="000000"/>
                          </a:solidFill>
                          <a:effectLst/>
                          <a:latin typeface="Arial" panose="020B0604020202020204" pitchFamily="34" charset="0"/>
                        </a:rPr>
                        <a:t>150.000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t"/>
                      <a:r>
                        <a:rPr lang="es-EC" sz="2400" b="0" i="0" u="none" strike="noStrike">
                          <a:solidFill>
                            <a:srgbClr val="000000"/>
                          </a:solidFill>
                          <a:effectLst/>
                          <a:latin typeface="Arial" panose="020B0604020202020204" pitchFamily="34" charset="0"/>
                        </a:rPr>
                        <a:t>263.214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307283"/>
                  </a:ext>
                </a:extLst>
              </a:tr>
              <a:tr h="368312">
                <a:tc>
                  <a:txBody>
                    <a:bodyPr/>
                    <a:lstStyle/>
                    <a:p>
                      <a:pPr algn="l" rtl="0" fontAlgn="t"/>
                      <a:r>
                        <a:rPr lang="es-EC" sz="2400" b="0" i="0" u="none" strike="noStrike">
                          <a:solidFill>
                            <a:srgbClr val="000000"/>
                          </a:solidFill>
                          <a:effectLst/>
                          <a:latin typeface="Arial" panose="020B0604020202020204" pitchFamily="34" charset="0"/>
                        </a:rPr>
                        <a:t>Colegio Fernández Madrid</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a:solidFill>
                            <a:srgbClr val="000000"/>
                          </a:solidFill>
                          <a:effectLst/>
                          <a:latin typeface="Arial" panose="020B0604020202020204" pitchFamily="34" charset="0"/>
                        </a:rPr>
                        <a:t>95.117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a:solidFill>
                            <a:srgbClr val="000000"/>
                          </a:solidFill>
                          <a:effectLst/>
                          <a:latin typeface="Arial" panose="020B0604020202020204" pitchFamily="34" charset="0"/>
                        </a:rPr>
                        <a:t>125.000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s-EC" sz="1100" b="0" i="0" u="none" strike="noStrike" dirty="0">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dirty="0">
                          <a:solidFill>
                            <a:srgbClr val="000000"/>
                          </a:solidFill>
                          <a:effectLst/>
                          <a:latin typeface="Arial" panose="020B0604020202020204" pitchFamily="34" charset="0"/>
                        </a:rPr>
                        <a:t>125.000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t"/>
                      <a:r>
                        <a:rPr lang="es-EC" sz="2400" b="0" i="0" u="none" strike="noStrike">
                          <a:solidFill>
                            <a:srgbClr val="000000"/>
                          </a:solidFill>
                          <a:effectLst/>
                          <a:latin typeface="Arial" panose="020B0604020202020204" pitchFamily="34" charset="0"/>
                        </a:rPr>
                        <a:t>220.117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002759"/>
                  </a:ext>
                </a:extLst>
              </a:tr>
              <a:tr h="368312">
                <a:tc>
                  <a:txBody>
                    <a:bodyPr/>
                    <a:lstStyle/>
                    <a:p>
                      <a:pPr algn="l" rtl="0" fontAlgn="t"/>
                      <a:r>
                        <a:rPr lang="es-EC" sz="2400" b="0" i="0" u="none" strike="noStrike">
                          <a:solidFill>
                            <a:srgbClr val="000000"/>
                          </a:solidFill>
                          <a:effectLst/>
                          <a:latin typeface="Arial" panose="020B0604020202020204" pitchFamily="34" charset="0"/>
                        </a:rPr>
                        <a:t>Unidad Educativa Espejo</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a:solidFill>
                            <a:srgbClr val="000000"/>
                          </a:solidFill>
                          <a:effectLst/>
                          <a:latin typeface="Arial" panose="020B0604020202020204" pitchFamily="34" charset="0"/>
                        </a:rPr>
                        <a:t>95.714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a:solidFill>
                            <a:srgbClr val="000000"/>
                          </a:solidFill>
                          <a:effectLst/>
                          <a:latin typeface="Arial" panose="020B0604020202020204" pitchFamily="34" charset="0"/>
                        </a:rPr>
                        <a:t>125.000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s-EC" sz="1100" b="0" i="0" u="none" strike="noStrike" dirty="0">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dirty="0">
                          <a:solidFill>
                            <a:srgbClr val="000000"/>
                          </a:solidFill>
                          <a:effectLst/>
                          <a:latin typeface="Arial" panose="020B0604020202020204" pitchFamily="34" charset="0"/>
                        </a:rPr>
                        <a:t>125.000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t"/>
                      <a:r>
                        <a:rPr lang="es-EC" sz="2400" b="0" i="0" u="none" strike="noStrike">
                          <a:solidFill>
                            <a:srgbClr val="000000"/>
                          </a:solidFill>
                          <a:effectLst/>
                          <a:latin typeface="Arial" panose="020B0604020202020204" pitchFamily="34" charset="0"/>
                        </a:rPr>
                        <a:t>220.714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794974"/>
                  </a:ext>
                </a:extLst>
              </a:tr>
              <a:tr h="368312">
                <a:tc>
                  <a:txBody>
                    <a:bodyPr/>
                    <a:lstStyle/>
                    <a:p>
                      <a:pPr algn="l" rtl="0" fontAlgn="t"/>
                      <a:r>
                        <a:rPr lang="es-EC" sz="2400" b="0" i="0" u="none" strike="noStrike">
                          <a:solidFill>
                            <a:srgbClr val="000000"/>
                          </a:solidFill>
                          <a:effectLst/>
                          <a:latin typeface="Arial" panose="020B0604020202020204" pitchFamily="34" charset="0"/>
                        </a:rPr>
                        <a:t>Colegio Benalcázar</a:t>
                      </a:r>
                    </a:p>
                  </a:txBody>
                  <a:tcPr marL="114300"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a:solidFill>
                            <a:srgbClr val="000000"/>
                          </a:solidFill>
                          <a:effectLst/>
                          <a:latin typeface="Arial" panose="020B0604020202020204" pitchFamily="34" charset="0"/>
                        </a:rPr>
                        <a:t>130.000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a:solidFill>
                            <a:srgbClr val="000000"/>
                          </a:solidFill>
                          <a:effectLst/>
                          <a:latin typeface="Arial" panose="020B0604020202020204" pitchFamily="34" charset="0"/>
                        </a:rPr>
                        <a:t>1.366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s-EC" sz="1100" b="0" i="0" u="none" strike="noStrike">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C" sz="2400" b="0" i="0" u="none" strike="noStrike" dirty="0">
                          <a:solidFill>
                            <a:srgbClr val="000000"/>
                          </a:solidFill>
                          <a:effectLst/>
                          <a:latin typeface="Arial" panose="020B0604020202020204" pitchFamily="34" charset="0"/>
                        </a:rPr>
                        <a:t>1.366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t"/>
                      <a:r>
                        <a:rPr lang="es-EC" sz="2400" b="0" i="0" u="none" strike="noStrike" dirty="0">
                          <a:solidFill>
                            <a:srgbClr val="000000"/>
                          </a:solidFill>
                          <a:effectLst/>
                          <a:latin typeface="Arial" panose="020B0604020202020204" pitchFamily="34" charset="0"/>
                        </a:rPr>
                        <a:t>131.366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967747"/>
                  </a:ext>
                </a:extLst>
              </a:tr>
              <a:tr h="368312">
                <a:tc>
                  <a:txBody>
                    <a:bodyPr/>
                    <a:lstStyle/>
                    <a:p>
                      <a:pPr algn="l" rtl="0" fontAlgn="ctr"/>
                      <a:r>
                        <a:rPr lang="es-EC" sz="2400" b="1" i="0" u="none" strike="noStrike">
                          <a:solidFill>
                            <a:srgbClr val="FFFFFF"/>
                          </a:solidFill>
                          <a:effectLst/>
                          <a:latin typeface="Arial" panose="020B0604020202020204" pitchFamily="34" charset="0"/>
                        </a:rPr>
                        <a:t>Total del 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rtl="0" fontAlgn="t"/>
                      <a:r>
                        <a:rPr lang="es-EC" sz="2400" b="1" i="0" u="none" strike="noStrike">
                          <a:solidFill>
                            <a:srgbClr val="FFFFFF"/>
                          </a:solidFill>
                          <a:effectLst/>
                          <a:latin typeface="Arial" panose="020B0604020202020204" pitchFamily="34" charset="0"/>
                        </a:rPr>
                        <a:t>10.557.201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rtl="0" fontAlgn="t"/>
                      <a:r>
                        <a:rPr lang="es-EC" sz="2400" b="1" i="0" u="none" strike="noStrike">
                          <a:solidFill>
                            <a:srgbClr val="FFFFFF"/>
                          </a:solidFill>
                          <a:effectLst/>
                          <a:latin typeface="Arial" panose="020B0604020202020204" pitchFamily="34" charset="0"/>
                        </a:rPr>
                        <a:t>2.188.566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rtl="0" fontAlgn="t"/>
                      <a:r>
                        <a:rPr lang="es-EC" sz="2400" b="1" i="0" u="none" strike="noStrike">
                          <a:solidFill>
                            <a:srgbClr val="FFFFFF"/>
                          </a:solidFill>
                          <a:effectLst/>
                          <a:latin typeface="Arial" panose="020B0604020202020204" pitchFamily="34" charset="0"/>
                        </a:rPr>
                        <a:t>-1.230.000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rtl="0" fontAlgn="t"/>
                      <a:r>
                        <a:rPr lang="es-EC" sz="2400" b="1" i="0" u="none" strike="noStrike">
                          <a:solidFill>
                            <a:srgbClr val="FFFFFF"/>
                          </a:solidFill>
                          <a:effectLst/>
                          <a:latin typeface="Arial" panose="020B0604020202020204" pitchFamily="34" charset="0"/>
                        </a:rPr>
                        <a:t>958.566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rtl="0" fontAlgn="t"/>
                      <a:r>
                        <a:rPr lang="es-EC" sz="2400" b="1" i="0" u="none" strike="noStrike" dirty="0">
                          <a:solidFill>
                            <a:srgbClr val="FFFFFF"/>
                          </a:solidFill>
                          <a:effectLst/>
                          <a:latin typeface="Arial" panose="020B0604020202020204" pitchFamily="34" charset="0"/>
                        </a:rPr>
                        <a:t>11.515.767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287172"/>
                  </a:ext>
                </a:extLst>
              </a:tr>
            </a:tbl>
          </a:graphicData>
        </a:graphic>
      </p:graphicFrame>
    </p:spTree>
    <p:extLst>
      <p:ext uri="{BB962C8B-B14F-4D97-AF65-F5344CB8AC3E}">
        <p14:creationId xmlns:p14="http://schemas.microsoft.com/office/powerpoint/2010/main" val="834572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CA53F31-4584-EDC7-EB7D-253D54B5F07B}"/>
              </a:ext>
            </a:extLst>
          </p:cNvPr>
          <p:cNvSpPr txBox="1">
            <a:spLocks/>
          </p:cNvSpPr>
          <p:nvPr/>
        </p:nvSpPr>
        <p:spPr>
          <a:xfrm>
            <a:off x="794004" y="1267691"/>
            <a:ext cx="5884554" cy="1034713"/>
          </a:xfrm>
          <a:prstGeom prst="rect">
            <a:avLst/>
          </a:prstGeom>
        </p:spPr>
        <p:txBody>
          <a:bodyPr vert="horz" lIns="163275" tIns="81638" rIns="163275" bIns="81638" rtlCol="0" anchor="ctr">
            <a:normAutofit fontScale="97500"/>
          </a:bodyPr>
          <a:lstStyle>
            <a:lvl1pPr algn="l" defTabSz="1632753" rtl="0" eaLnBrk="1" latinLnBrk="0" hangingPunct="1">
              <a:spcBef>
                <a:spcPct val="0"/>
              </a:spcBef>
              <a:buNone/>
              <a:defRPr kumimoji="1" sz="6000" b="1" kern="1200" baseline="0">
                <a:solidFill>
                  <a:schemeClr val="bg1"/>
                </a:solidFill>
                <a:latin typeface="Calibri" panose="020F0502020204030204" pitchFamily="34" charset="0"/>
                <a:ea typeface="+mj-ea"/>
                <a:cs typeface="Calibri" panose="020F0502020204030204" pitchFamily="34" charset="0"/>
              </a:defRPr>
            </a:lvl1pPr>
          </a:lstStyle>
          <a:p>
            <a:r>
              <a:rPr lang="es-EC" sz="4000" dirty="0" smtClean="0">
                <a:solidFill>
                  <a:srgbClr val="C00000"/>
                </a:solidFill>
              </a:rPr>
              <a:t>Sector Educación</a:t>
            </a:r>
            <a:endParaRPr lang="es-EC" sz="4000" dirty="0">
              <a:solidFill>
                <a:srgbClr val="C00000"/>
              </a:solidFill>
            </a:endParaRPr>
          </a:p>
        </p:txBody>
      </p:sp>
      <p:sp>
        <p:nvSpPr>
          <p:cNvPr id="8" name="Rectángulo 7"/>
          <p:cNvSpPr/>
          <p:nvPr/>
        </p:nvSpPr>
        <p:spPr>
          <a:xfrm>
            <a:off x="9049663" y="7086051"/>
            <a:ext cx="7045675" cy="1489929"/>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000" b="1" dirty="0">
                <a:solidFill>
                  <a:schemeClr val="tx1"/>
                </a:solidFill>
              </a:rPr>
              <a:t>Colegio </a:t>
            </a:r>
            <a:r>
              <a:rPr lang="es-EC" sz="2000" b="1" dirty="0" smtClean="0">
                <a:solidFill>
                  <a:schemeClr val="tx1"/>
                </a:solidFill>
              </a:rPr>
              <a:t>Benalcázar</a:t>
            </a:r>
          </a:p>
          <a:p>
            <a:pPr algn="just"/>
            <a:endParaRPr lang="es-EC" sz="2000" b="1" dirty="0">
              <a:solidFill>
                <a:schemeClr val="tx1"/>
              </a:solidFill>
            </a:endParaRPr>
          </a:p>
          <a:p>
            <a:pPr algn="just"/>
            <a:r>
              <a:rPr lang="es-EC" sz="2000" b="1" dirty="0">
                <a:solidFill>
                  <a:schemeClr val="tx1"/>
                </a:solidFill>
              </a:rPr>
              <a:t>Proyecto Fortalecimiento Pedagógico </a:t>
            </a:r>
          </a:p>
          <a:p>
            <a:pPr marL="285750" indent="-285750" algn="just">
              <a:buFont typeface="Wingdings" panose="05000000000000000000" pitchFamily="2" charset="2"/>
              <a:buChar char="Ø"/>
            </a:pPr>
            <a:r>
              <a:rPr lang="es-EC" sz="2000" dirty="0">
                <a:solidFill>
                  <a:schemeClr val="tx1"/>
                </a:solidFill>
              </a:rPr>
              <a:t>Devolución por siniestro de equipos informáticos</a:t>
            </a:r>
            <a:r>
              <a:rPr lang="es-EC" sz="2000" dirty="0" smtClean="0">
                <a:solidFill>
                  <a:schemeClr val="tx1"/>
                </a:solidFill>
              </a:rPr>
              <a:t>. (Deducibles por Seguros)</a:t>
            </a:r>
            <a:endParaRPr lang="es-EC" sz="2000" dirty="0">
              <a:solidFill>
                <a:schemeClr val="tx1"/>
              </a:solidFill>
            </a:endParaRPr>
          </a:p>
        </p:txBody>
      </p:sp>
      <p:sp>
        <p:nvSpPr>
          <p:cNvPr id="9" name="Rectángulo 8"/>
          <p:cNvSpPr/>
          <p:nvPr/>
        </p:nvSpPr>
        <p:spPr>
          <a:xfrm>
            <a:off x="9033620" y="5040693"/>
            <a:ext cx="7045675" cy="1697852"/>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000" b="1" dirty="0" smtClean="0">
                <a:solidFill>
                  <a:schemeClr val="tx1"/>
                </a:solidFill>
              </a:rPr>
              <a:t>Colegio Fernández Madrid</a:t>
            </a:r>
          </a:p>
          <a:p>
            <a:pPr algn="just"/>
            <a:endParaRPr lang="es-EC" sz="2000" b="1" dirty="0">
              <a:solidFill>
                <a:schemeClr val="tx1"/>
              </a:solidFill>
            </a:endParaRPr>
          </a:p>
          <a:p>
            <a:pPr algn="just"/>
            <a:r>
              <a:rPr lang="es-EC" sz="2000" b="1" dirty="0">
                <a:solidFill>
                  <a:schemeClr val="tx1"/>
                </a:solidFill>
              </a:rPr>
              <a:t>Fortalecimiento Pedagógico </a:t>
            </a:r>
          </a:p>
          <a:p>
            <a:pPr marL="285750" indent="-285750" algn="just">
              <a:buFont typeface="Wingdings" panose="05000000000000000000" pitchFamily="2" charset="2"/>
              <a:buChar char="Ø"/>
            </a:pPr>
            <a:r>
              <a:rPr lang="es-EC" sz="2000" dirty="0">
                <a:solidFill>
                  <a:schemeClr val="tx1"/>
                </a:solidFill>
              </a:rPr>
              <a:t>Ampliación de la oferta </a:t>
            </a:r>
            <a:r>
              <a:rPr lang="es-EC" sz="2000" dirty="0" smtClean="0">
                <a:solidFill>
                  <a:schemeClr val="tx1"/>
                </a:solidFill>
              </a:rPr>
              <a:t>educativa (incremento de jornada). </a:t>
            </a:r>
          </a:p>
          <a:p>
            <a:pPr marL="285750" indent="-285750" algn="just">
              <a:buFont typeface="Wingdings" panose="05000000000000000000" pitchFamily="2" charset="2"/>
              <a:buChar char="Ø"/>
            </a:pPr>
            <a:r>
              <a:rPr lang="es-EC" sz="2000" dirty="0" smtClean="0">
                <a:solidFill>
                  <a:schemeClr val="tx1"/>
                </a:solidFill>
              </a:rPr>
              <a:t>Mantenimiento </a:t>
            </a:r>
            <a:r>
              <a:rPr lang="es-EC" sz="2000" dirty="0">
                <a:solidFill>
                  <a:schemeClr val="tx1"/>
                </a:solidFill>
              </a:rPr>
              <a:t>de la infraestructura de la </a:t>
            </a:r>
            <a:r>
              <a:rPr lang="es-EC" sz="2000" dirty="0" smtClean="0">
                <a:solidFill>
                  <a:schemeClr val="tx1"/>
                </a:solidFill>
              </a:rPr>
              <a:t>UE.</a:t>
            </a:r>
            <a:endParaRPr lang="es-EC" sz="1700" dirty="0">
              <a:solidFill>
                <a:schemeClr val="tx1"/>
              </a:solidFill>
            </a:endParaRPr>
          </a:p>
        </p:txBody>
      </p:sp>
      <p:sp>
        <p:nvSpPr>
          <p:cNvPr id="10" name="Rectángulo 9"/>
          <p:cNvSpPr/>
          <p:nvPr/>
        </p:nvSpPr>
        <p:spPr>
          <a:xfrm>
            <a:off x="1647252" y="2765361"/>
            <a:ext cx="14560381" cy="2120148"/>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EC" sz="2000" b="1" dirty="0" smtClean="0"/>
          </a:p>
          <a:p>
            <a:r>
              <a:rPr lang="es-EC" sz="2000" b="1" dirty="0" smtClean="0"/>
              <a:t>Secretaría </a:t>
            </a:r>
            <a:r>
              <a:rPr lang="es-EC" sz="2000" b="1" dirty="0"/>
              <a:t>de Educación, Recreación y </a:t>
            </a:r>
            <a:r>
              <a:rPr lang="es-EC" sz="2000" b="1" dirty="0" smtClean="0"/>
              <a:t>Deporte</a:t>
            </a:r>
          </a:p>
          <a:p>
            <a:endParaRPr lang="es-EC" sz="2000" dirty="0"/>
          </a:p>
          <a:p>
            <a:pPr lvl="0"/>
            <a:r>
              <a:rPr lang="es-EC" sz="2000" b="1" dirty="0" smtClean="0"/>
              <a:t>Quito Activo</a:t>
            </a:r>
          </a:p>
          <a:p>
            <a:pPr marL="285750" lvl="0" indent="-285750">
              <a:buFont typeface="Wingdings" panose="05000000000000000000" pitchFamily="2" charset="2"/>
              <a:buChar char="Ø"/>
            </a:pPr>
            <a:r>
              <a:rPr lang="es-EC" sz="2000" dirty="0" smtClean="0"/>
              <a:t>Mayor </a:t>
            </a:r>
            <a:r>
              <a:rPr lang="es-EC" sz="2000" dirty="0"/>
              <a:t>oferta para la ejecución de actividades deportivas recreativas multidisciplinarias en los polideportivos.</a:t>
            </a:r>
          </a:p>
          <a:p>
            <a:pPr lvl="0"/>
            <a:r>
              <a:rPr lang="es-EC" sz="2000" b="1" dirty="0" smtClean="0"/>
              <a:t>Quito </a:t>
            </a:r>
            <a:r>
              <a:rPr lang="es-EC" sz="2000" b="1" dirty="0"/>
              <a:t>a la </a:t>
            </a:r>
            <a:r>
              <a:rPr lang="es-EC" sz="2000" b="1" dirty="0" smtClean="0"/>
              <a:t>Cancha</a:t>
            </a:r>
          </a:p>
          <a:p>
            <a:pPr marL="285750" lvl="0" indent="-285750">
              <a:buFont typeface="Wingdings" panose="05000000000000000000" pitchFamily="2" charset="2"/>
              <a:buChar char="Ø"/>
            </a:pPr>
            <a:r>
              <a:rPr lang="es-EC" sz="2000" dirty="0" smtClean="0"/>
              <a:t>Intervenciones </a:t>
            </a:r>
            <a:r>
              <a:rPr lang="es-EC" sz="2000" dirty="0"/>
              <a:t>en organizaciones </a:t>
            </a:r>
            <a:r>
              <a:rPr lang="es-EC" sz="2000" dirty="0" smtClean="0"/>
              <a:t>del </a:t>
            </a:r>
            <a:r>
              <a:rPr lang="es-EC" sz="2000" dirty="0"/>
              <a:t>deporte barrial </a:t>
            </a:r>
            <a:r>
              <a:rPr lang="es-EC" sz="2000" dirty="0" smtClean="0"/>
              <a:t>(</a:t>
            </a:r>
            <a:r>
              <a:rPr lang="es-EC" sz="2000" b="1" dirty="0" smtClean="0">
                <a:solidFill>
                  <a:srgbClr val="FF0000"/>
                </a:solidFill>
              </a:rPr>
              <a:t>39</a:t>
            </a:r>
            <a:r>
              <a:rPr lang="es-EC" sz="2000" dirty="0" smtClean="0"/>
              <a:t> </a:t>
            </a:r>
            <a:r>
              <a:rPr lang="es-EC" sz="2000" b="1" dirty="0">
                <a:solidFill>
                  <a:srgbClr val="FF0000"/>
                </a:solidFill>
              </a:rPr>
              <a:t>ligas </a:t>
            </a:r>
            <a:r>
              <a:rPr lang="es-EC" sz="2000" b="1" dirty="0" smtClean="0">
                <a:solidFill>
                  <a:srgbClr val="FF0000"/>
                </a:solidFill>
              </a:rPr>
              <a:t>deportivas*</a:t>
            </a:r>
            <a:r>
              <a:rPr lang="es-EC" sz="2000" dirty="0" smtClean="0"/>
              <a:t>, </a:t>
            </a:r>
            <a:r>
              <a:rPr lang="es-EC" sz="2000" dirty="0"/>
              <a:t>1 </a:t>
            </a:r>
            <a:r>
              <a:rPr lang="es-EC" sz="2000" dirty="0" smtClean="0"/>
              <a:t>polideportivo). </a:t>
            </a:r>
            <a:endParaRPr lang="es-EC" sz="1700" dirty="0" smtClean="0"/>
          </a:p>
          <a:p>
            <a:pPr marL="285750" lvl="0" indent="-285750">
              <a:buFont typeface="Wingdings" panose="05000000000000000000" pitchFamily="2" charset="2"/>
              <a:buChar char="Ø"/>
            </a:pPr>
            <a:endParaRPr lang="es-EC" sz="1700" dirty="0"/>
          </a:p>
        </p:txBody>
      </p:sp>
      <p:sp>
        <p:nvSpPr>
          <p:cNvPr id="12" name="Rectángulo 11"/>
          <p:cNvSpPr/>
          <p:nvPr/>
        </p:nvSpPr>
        <p:spPr>
          <a:xfrm>
            <a:off x="1599125" y="7026443"/>
            <a:ext cx="7063901" cy="1941094"/>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EC" sz="2000" b="1" dirty="0" smtClean="0"/>
          </a:p>
          <a:p>
            <a:r>
              <a:rPr lang="es-EC" sz="2000" b="1" dirty="0" smtClean="0"/>
              <a:t>Unidad </a:t>
            </a:r>
            <a:r>
              <a:rPr lang="es-EC" sz="2000" b="1" dirty="0"/>
              <a:t>Educativa </a:t>
            </a:r>
            <a:r>
              <a:rPr lang="es-EC" sz="2000" b="1" dirty="0" smtClean="0"/>
              <a:t>Espejo</a:t>
            </a:r>
          </a:p>
          <a:p>
            <a:endParaRPr lang="es-EC" sz="2000" dirty="0"/>
          </a:p>
          <a:p>
            <a:pPr algn="just"/>
            <a:r>
              <a:rPr lang="es-EC" sz="2000" b="1" dirty="0" smtClean="0"/>
              <a:t>Fortalecimiento </a:t>
            </a:r>
            <a:r>
              <a:rPr lang="es-EC" sz="2000" b="1" dirty="0"/>
              <a:t>Pedagógico</a:t>
            </a:r>
            <a:r>
              <a:rPr lang="es-EC" sz="2000" dirty="0"/>
              <a:t> </a:t>
            </a:r>
            <a:endParaRPr lang="es-EC" sz="2000" dirty="0" smtClean="0"/>
          </a:p>
          <a:p>
            <a:pPr marL="285750" indent="-285750" algn="just">
              <a:buFont typeface="Wingdings" panose="05000000000000000000" pitchFamily="2" charset="2"/>
              <a:buChar char="Ø"/>
            </a:pPr>
            <a:r>
              <a:rPr lang="es-EC" sz="2000" dirty="0" smtClean="0">
                <a:solidFill>
                  <a:schemeClr val="tx1"/>
                </a:solidFill>
              </a:rPr>
              <a:t>Ampliación </a:t>
            </a:r>
            <a:r>
              <a:rPr lang="es-EC" sz="2000" dirty="0">
                <a:solidFill>
                  <a:schemeClr val="tx1"/>
                </a:solidFill>
              </a:rPr>
              <a:t>de la oferta educativa (incremento de jornada</a:t>
            </a:r>
            <a:r>
              <a:rPr lang="es-EC" sz="2000" dirty="0" smtClean="0">
                <a:solidFill>
                  <a:schemeClr val="tx1"/>
                </a:solidFill>
              </a:rPr>
              <a:t>). </a:t>
            </a:r>
            <a:endParaRPr lang="es-EC" sz="2000" dirty="0">
              <a:solidFill>
                <a:schemeClr val="tx1"/>
              </a:solidFill>
            </a:endParaRPr>
          </a:p>
          <a:p>
            <a:pPr marL="285750" indent="-285750" algn="just">
              <a:buFont typeface="Wingdings" panose="05000000000000000000" pitchFamily="2" charset="2"/>
              <a:buChar char="Ø"/>
            </a:pPr>
            <a:r>
              <a:rPr lang="es-EC" sz="2000" dirty="0">
                <a:solidFill>
                  <a:schemeClr val="tx1"/>
                </a:solidFill>
              </a:rPr>
              <a:t>Mantenimiento de la infraestructura de la Unidad Educativa</a:t>
            </a:r>
            <a:r>
              <a:rPr lang="es-EC" sz="1700" dirty="0" smtClean="0">
                <a:solidFill>
                  <a:schemeClr val="tx1"/>
                </a:solidFill>
              </a:rPr>
              <a:t>.</a:t>
            </a:r>
          </a:p>
          <a:p>
            <a:pPr algn="just"/>
            <a:endParaRPr lang="es-EC" sz="1700" dirty="0">
              <a:solidFill>
                <a:schemeClr val="tx1"/>
              </a:solidFill>
            </a:endParaRPr>
          </a:p>
          <a:p>
            <a:pPr lvl="0"/>
            <a:endParaRPr lang="es-EC" sz="1700" dirty="0" smtClean="0"/>
          </a:p>
        </p:txBody>
      </p:sp>
      <p:sp>
        <p:nvSpPr>
          <p:cNvPr id="13" name="Rectángulo 12"/>
          <p:cNvSpPr/>
          <p:nvPr/>
        </p:nvSpPr>
        <p:spPr>
          <a:xfrm>
            <a:off x="1615167" y="5008610"/>
            <a:ext cx="7063901" cy="1745115"/>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C" sz="2000" b="1" dirty="0"/>
              <a:t>Unidad Educativa </a:t>
            </a:r>
            <a:r>
              <a:rPr lang="es-EC" sz="2000" b="1" dirty="0" err="1" smtClean="0"/>
              <a:t>Quitumbe</a:t>
            </a:r>
            <a:endParaRPr lang="es-EC" sz="2000" b="1" dirty="0" smtClean="0"/>
          </a:p>
          <a:p>
            <a:endParaRPr lang="es-EC" sz="2000" dirty="0"/>
          </a:p>
          <a:p>
            <a:pPr lvl="0"/>
            <a:r>
              <a:rPr lang="es-EC" sz="2000" b="1" dirty="0" smtClean="0"/>
              <a:t>Fortalecimiento </a:t>
            </a:r>
            <a:r>
              <a:rPr lang="es-EC" sz="2000" b="1" dirty="0"/>
              <a:t>Pedagógico </a:t>
            </a:r>
            <a:endParaRPr lang="es-EC" sz="2000" b="1" dirty="0" smtClean="0"/>
          </a:p>
          <a:p>
            <a:pPr marL="285750" indent="-285750" algn="just">
              <a:buFont typeface="Wingdings" panose="05000000000000000000" pitchFamily="2" charset="2"/>
              <a:buChar char="Ø"/>
            </a:pPr>
            <a:r>
              <a:rPr lang="es-EC" sz="2000" dirty="0">
                <a:solidFill>
                  <a:schemeClr val="tx1"/>
                </a:solidFill>
              </a:rPr>
              <a:t>Ampliación de la oferta educativa (incremento de jornada</a:t>
            </a:r>
            <a:r>
              <a:rPr lang="es-EC" sz="2000" dirty="0" smtClean="0">
                <a:solidFill>
                  <a:schemeClr val="tx1"/>
                </a:solidFill>
              </a:rPr>
              <a:t>). </a:t>
            </a:r>
            <a:endParaRPr lang="es-EC" sz="2000" dirty="0">
              <a:solidFill>
                <a:schemeClr val="tx1"/>
              </a:solidFill>
            </a:endParaRPr>
          </a:p>
          <a:p>
            <a:pPr marL="285750" indent="-285750" algn="just">
              <a:buFont typeface="Wingdings" panose="05000000000000000000" pitchFamily="2" charset="2"/>
              <a:buChar char="Ø"/>
            </a:pPr>
            <a:r>
              <a:rPr lang="es-EC" sz="2000" dirty="0">
                <a:solidFill>
                  <a:schemeClr val="tx1"/>
                </a:solidFill>
              </a:rPr>
              <a:t>Mantenimiento de la infraestructura de la </a:t>
            </a:r>
            <a:r>
              <a:rPr lang="es-EC" sz="2000" dirty="0" smtClean="0">
                <a:solidFill>
                  <a:schemeClr val="tx1"/>
                </a:solidFill>
              </a:rPr>
              <a:t>UE.</a:t>
            </a:r>
            <a:endParaRPr lang="es-EC" sz="2000" dirty="0">
              <a:solidFill>
                <a:schemeClr val="tx1"/>
              </a:solidFill>
            </a:endParaRPr>
          </a:p>
        </p:txBody>
      </p:sp>
      <p:sp>
        <p:nvSpPr>
          <p:cNvPr id="15" name="Título 1">
            <a:extLst>
              <a:ext uri="{FF2B5EF4-FFF2-40B4-BE49-F238E27FC236}">
                <a16:creationId xmlns:a16="http://schemas.microsoft.com/office/drawing/2014/main" id="{D4F01E51-9587-43D3-878B-4D083D7949AB}"/>
              </a:ext>
            </a:extLst>
          </p:cNvPr>
          <p:cNvSpPr>
            <a:spLocks noGrp="1"/>
          </p:cNvSpPr>
          <p:nvPr>
            <p:ph type="title"/>
          </p:nvPr>
        </p:nvSpPr>
        <p:spPr>
          <a:xfrm>
            <a:off x="794004" y="256018"/>
            <a:ext cx="16236850" cy="1011673"/>
          </a:xfrm>
        </p:spPr>
        <p:txBody>
          <a:bodyPr>
            <a:noAutofit/>
          </a:bodyPr>
          <a:lstStyle/>
          <a:p>
            <a:r>
              <a:rPr lang="es-EC" sz="4400" smtClean="0"/>
              <a:t>Detalle </a:t>
            </a:r>
            <a:r>
              <a:rPr lang="es-EC" sz="4400" dirty="0"/>
              <a:t>de la Reforma Presupuestaria de Gastos de </a:t>
            </a:r>
            <a:r>
              <a:rPr lang="es-EC" sz="4400" dirty="0" smtClean="0"/>
              <a:t>Inversión</a:t>
            </a:r>
            <a:endParaRPr lang="es-EC" sz="4400" dirty="0"/>
          </a:p>
        </p:txBody>
      </p:sp>
      <p:sp>
        <p:nvSpPr>
          <p:cNvPr id="11" name="CuadroTexto 10"/>
          <p:cNvSpPr txBox="1"/>
          <p:nvPr/>
        </p:nvSpPr>
        <p:spPr>
          <a:xfrm>
            <a:off x="1499035" y="2071906"/>
            <a:ext cx="761747" cy="646331"/>
          </a:xfrm>
          <a:prstGeom prst="rect">
            <a:avLst/>
          </a:prstGeom>
          <a:noFill/>
        </p:spPr>
        <p:txBody>
          <a:bodyPr wrap="none" rtlCol="0">
            <a:spAutoFit/>
          </a:bodyPr>
          <a:lstStyle/>
          <a:p>
            <a:r>
              <a:rPr lang="es-EC" sz="3600" b="1" dirty="0" smtClean="0"/>
              <a:t>(+)</a:t>
            </a:r>
            <a:endParaRPr lang="es-EC" sz="3600" b="1" dirty="0"/>
          </a:p>
        </p:txBody>
      </p:sp>
      <p:sp>
        <p:nvSpPr>
          <p:cNvPr id="14" name="CuadroTexto 13"/>
          <p:cNvSpPr txBox="1"/>
          <p:nvPr/>
        </p:nvSpPr>
        <p:spPr>
          <a:xfrm>
            <a:off x="2922197" y="9086366"/>
            <a:ext cx="12933000" cy="307777"/>
          </a:xfrm>
          <a:prstGeom prst="rect">
            <a:avLst/>
          </a:prstGeom>
          <a:noFill/>
        </p:spPr>
        <p:txBody>
          <a:bodyPr wrap="square" rtlCol="0">
            <a:spAutoFit/>
          </a:bodyPr>
          <a:lstStyle/>
          <a:p>
            <a:pPr algn="ctr"/>
            <a:r>
              <a:rPr lang="es-EC" sz="1400" b="1" dirty="0" smtClean="0"/>
              <a:t>Nota: (*) </a:t>
            </a:r>
            <a:r>
              <a:rPr lang="es-EC" sz="1400" dirty="0" smtClean="0"/>
              <a:t>La meta del Proyecto Quito a la Cancha consideró la intervención de 40 ligas en el primer debate, para el segundo debate se disminuye 1 liga.</a:t>
            </a:r>
            <a:endParaRPr lang="es-EC" sz="1400" dirty="0"/>
          </a:p>
        </p:txBody>
      </p:sp>
    </p:spTree>
    <p:extLst>
      <p:ext uri="{BB962C8B-B14F-4D97-AF65-F5344CB8AC3E}">
        <p14:creationId xmlns:p14="http://schemas.microsoft.com/office/powerpoint/2010/main" val="710270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Vega - Header">
  <a:themeElements>
    <a:clrScheme name="Personalizado 3">
      <a:dk1>
        <a:sysClr val="windowText" lastClr="000000"/>
      </a:dk1>
      <a:lt1>
        <a:sysClr val="window" lastClr="FFFFFF"/>
      </a:lt1>
      <a:dk2>
        <a:srgbClr val="323232"/>
      </a:dk2>
      <a:lt2>
        <a:srgbClr val="E3DED1"/>
      </a:lt2>
      <a:accent1>
        <a:srgbClr val="1B587C"/>
      </a:accent1>
      <a:accent2>
        <a:srgbClr val="C00000"/>
      </a:accent2>
      <a:accent3>
        <a:srgbClr val="1B587C"/>
      </a:accent3>
      <a:accent4>
        <a:srgbClr val="C00000"/>
      </a:accent4>
      <a:accent5>
        <a:srgbClr val="002060"/>
      </a:accent5>
      <a:accent6>
        <a:srgbClr val="1B587C"/>
      </a:accent6>
      <a:hlink>
        <a:srgbClr val="C00000"/>
      </a:hlink>
      <a:folHlink>
        <a:srgbClr val="1B587C"/>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31131</TotalTime>
  <Words>3382</Words>
  <Application>Microsoft Office PowerPoint</Application>
  <PresentationFormat>Personalizado</PresentationFormat>
  <Paragraphs>600</Paragraphs>
  <Slides>25</Slides>
  <Notes>5</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25</vt:i4>
      </vt:variant>
    </vt:vector>
  </HeadingPairs>
  <TitlesOfParts>
    <vt:vector size="36" baseType="lpstr">
      <vt:lpstr>ＭＳ Ｐゴシック</vt:lpstr>
      <vt:lpstr>Arial</vt:lpstr>
      <vt:lpstr>Calibri</vt:lpstr>
      <vt:lpstr>Open Sans</vt:lpstr>
      <vt:lpstr>Route 159 SemiBold</vt:lpstr>
      <vt:lpstr>Route 159 UltraLight</vt:lpstr>
      <vt:lpstr>Spica Neue</vt:lpstr>
      <vt:lpstr>Spica Neue Light</vt:lpstr>
      <vt:lpstr>Times New Roman</vt:lpstr>
      <vt:lpstr>Wingdings</vt:lpstr>
      <vt:lpstr>Vega - Header</vt:lpstr>
      <vt:lpstr>REFORMA AL PLAN OPERATIVO ANUAL 2022</vt:lpstr>
      <vt:lpstr>Reforma Presupuestaria 2022</vt:lpstr>
      <vt:lpstr>Peso Presupuestario por Sector para la Reforma de Gastos de Inversión – Asignación Municipal</vt:lpstr>
      <vt:lpstr>Detalle de la Reforma Presupuestaria de Gastos de Inversión</vt:lpstr>
      <vt:lpstr>Detalle de la Reforma Presupuestaria de Gastos de Inversión</vt:lpstr>
      <vt:lpstr>Detalle de la Reforma Presupuestaria de Gastos de Inversión</vt:lpstr>
      <vt:lpstr>Detalle de la Reforma Presupuestaria de Gastos de Inversión</vt:lpstr>
      <vt:lpstr>Detalle de la Reforma Presupuestaria de Gastos de Inversión</vt:lpstr>
      <vt:lpstr>Detalle de la Reforma Presupuestaria de Gastos de Inversión</vt:lpstr>
      <vt:lpstr>Presentación de PowerPoint</vt:lpstr>
      <vt:lpstr>Tema: Pago de Jubilaciones</vt:lpstr>
      <vt:lpstr>Tema: Ampliación de la Oferta Educativa</vt:lpstr>
      <vt:lpstr>Tema: Fundación Teatro Nacional Sucre</vt:lpstr>
      <vt:lpstr>Tema: Excedentes Empresas Públicas</vt:lpstr>
      <vt:lpstr>Tema: Anticipos No Devengados</vt:lpstr>
      <vt:lpstr>Tema: Devolución excedentes EPMSA</vt:lpstr>
      <vt:lpstr>Tema: Traspasos Presupuestarios SIR</vt:lpstr>
      <vt:lpstr>Tema: Primera Línea del Metro de Quito</vt:lpstr>
      <vt:lpstr>Presentación de PowerPoint</vt:lpstr>
      <vt:lpstr>Tema: EMGIRS</vt:lpstr>
      <vt:lpstr>Tema: Jubilaciones EPMMOP</vt:lpstr>
      <vt:lpstr>Tema: Seguros Metro de Quito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Paulina Elizabeth Tipan Villacis</cp:lastModifiedBy>
  <cp:revision>1399</cp:revision>
  <cp:lastPrinted>2022-09-21T17:44:32Z</cp:lastPrinted>
  <dcterms:created xsi:type="dcterms:W3CDTF">2015-09-05T11:42:45Z</dcterms:created>
  <dcterms:modified xsi:type="dcterms:W3CDTF">2022-09-23T16:44:00Z</dcterms:modified>
</cp:coreProperties>
</file>