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33" r:id="rId2"/>
    <p:sldId id="366" r:id="rId3"/>
    <p:sldId id="390" r:id="rId4"/>
    <p:sldId id="404" r:id="rId5"/>
    <p:sldId id="344" r:id="rId6"/>
    <p:sldId id="348" r:id="rId7"/>
    <p:sldId id="349" r:id="rId8"/>
    <p:sldId id="288" r:id="rId9"/>
    <p:sldId id="399" r:id="rId10"/>
    <p:sldId id="367" r:id="rId11"/>
    <p:sldId id="358" r:id="rId12"/>
    <p:sldId id="370" r:id="rId13"/>
    <p:sldId id="371" r:id="rId14"/>
    <p:sldId id="372" r:id="rId15"/>
    <p:sldId id="368" r:id="rId16"/>
    <p:sldId id="402" r:id="rId17"/>
    <p:sldId id="373" r:id="rId18"/>
    <p:sldId id="374" r:id="rId19"/>
    <p:sldId id="375" r:id="rId20"/>
    <p:sldId id="376" r:id="rId21"/>
    <p:sldId id="369" r:id="rId22"/>
    <p:sldId id="297" r:id="rId23"/>
    <p:sldId id="298" r:id="rId24"/>
  </p:sldIdLst>
  <p:sldSz cx="12192000" cy="6858000"/>
  <p:notesSz cx="6705600" cy="8991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 Antonio Pineiros Costales" initials="JAPC" lastIdx="14" clrIdx="0">
    <p:extLst>
      <p:ext uri="{19B8F6BF-5375-455C-9EA6-DF929625EA0E}">
        <p15:presenceInfo xmlns:p15="http://schemas.microsoft.com/office/powerpoint/2012/main" userId="S-1-5-21-273869320-1094921958-1243824655-807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E76"/>
    <a:srgbClr val="2F5597"/>
    <a:srgbClr val="CC0000"/>
    <a:srgbClr val="F4C3C9"/>
    <a:srgbClr val="E94349"/>
    <a:srgbClr val="3D4CA8"/>
    <a:srgbClr val="2C2D76"/>
    <a:srgbClr val="DBFFFF"/>
    <a:srgbClr val="4B4C8A"/>
    <a:srgbClr val="343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4259" autoAdjust="0"/>
  </p:normalViewPr>
  <p:slideViewPr>
    <p:cSldViewPr snapToGrid="0">
      <p:cViewPr>
        <p:scale>
          <a:sx n="80" d="100"/>
          <a:sy n="80" d="100"/>
        </p:scale>
        <p:origin x="504" y="-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ONIA%20ORTIZ%202022\REFORMA%202022\INFORME%20REFORMA%202022\INGRESOS%20AL%2029%20JUL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fnunez\AppData\Local\Microsoft\Windows\INetCache\Content.Outlook\Q2MVVTWN\RESUMEN%20REFORMA%202022%20INGRESOS%20Y%20GAST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fnunez\AppData\Local\Microsoft\Windows\INetCache\Content.Outlook\Q2MVVTWN\RESUMEN%20REFORMA%202022%20INGRESOS%20Y%20GAST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111032575147134E-2"/>
          <c:y val="0.10185176080107033"/>
          <c:w val="0.93888888888888888"/>
          <c:h val="0.89814814814814814"/>
        </c:manualLayout>
      </c:layout>
      <c:pie3D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029315208069581E-2"/>
          <c:y val="0.14605072538256478"/>
          <c:w val="0.83203550462006926"/>
          <c:h val="0.7984120392261672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CDB-4478-8F1A-CC58BD409930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CDB-4478-8F1A-CC58BD409930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CDB-4478-8F1A-CC58BD4099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CDB-4478-8F1A-CC58BD409930}"/>
              </c:ext>
            </c:extLst>
          </c:dPt>
          <c:dLbls>
            <c:dLbl>
              <c:idx val="0"/>
              <c:layout>
                <c:manualLayout>
                  <c:x val="6.3870448768334781E-2"/>
                  <c:y val="4.017351616948664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CDB-4478-8F1A-CC58BD409930}"/>
                </c:ext>
              </c:extLst>
            </c:dLbl>
            <c:dLbl>
              <c:idx val="1"/>
              <c:layout>
                <c:manualLayout>
                  <c:x val="-0.10691797883482514"/>
                  <c:y val="7.596773640892798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CDB-4478-8F1A-CC58BD409930}"/>
                </c:ext>
              </c:extLst>
            </c:dLbl>
            <c:dLbl>
              <c:idx val="2"/>
              <c:layout>
                <c:manualLayout>
                  <c:x val="-2.3346617574729604E-2"/>
                  <c:y val="-0.1083963460181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CDB-4478-8F1A-CC58BD409930}"/>
                </c:ext>
              </c:extLst>
            </c:dLbl>
            <c:dLbl>
              <c:idx val="3"/>
              <c:layout>
                <c:manualLayout>
                  <c:x val="9.9609562815155983E-2"/>
                  <c:y val="-2.154972142842458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CDB-4478-8F1A-CC58BD4099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Hoja1!$A$3:$A$6</c:f>
              <c:strCache>
                <c:ptCount val="4"/>
                <c:pt idx="0">
                  <c:v>GADDMQ</c:v>
                </c:pt>
                <c:pt idx="1">
                  <c:v>ESPACIOS GADDMQ</c:v>
                </c:pt>
                <c:pt idx="2">
                  <c:v>PPLMQ</c:v>
                </c:pt>
                <c:pt idx="3">
                  <c:v>ESPACIOS PPLMQ</c:v>
                </c:pt>
              </c:strCache>
            </c:strRef>
          </c:cat>
          <c:val>
            <c:numRef>
              <c:f>Hoja1!$B$3:$B$6</c:f>
              <c:numCache>
                <c:formatCode>0.00%</c:formatCode>
                <c:ptCount val="4"/>
                <c:pt idx="0">
                  <c:v>0.84620137327512268</c:v>
                </c:pt>
                <c:pt idx="1">
                  <c:v>3.1061131174413843E-2</c:v>
                </c:pt>
                <c:pt idx="2">
                  <c:v>2.4049022387281346E-2</c:v>
                </c:pt>
                <c:pt idx="3">
                  <c:v>9.8688473163182036E-2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DB-4478-8F1A-CC58BD40993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31F-467D-A867-3A8640B4DF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31F-467D-A867-3A8640B4DF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31F-467D-A867-3A8640B4DF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31F-467D-A867-3A8640B4DF19}"/>
              </c:ext>
            </c:extLst>
          </c:dPt>
          <c:dLbls>
            <c:dLbl>
              <c:idx val="0"/>
              <c:layout>
                <c:manualLayout>
                  <c:x val="9.8171478565179354E-2"/>
                  <c:y val="-4.110112867745317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1F-467D-A867-3A8640B4DF19}"/>
                </c:ext>
              </c:extLst>
            </c:dLbl>
            <c:dLbl>
              <c:idx val="1"/>
              <c:layout>
                <c:manualLayout>
                  <c:x val="-7.4264654418197726E-2"/>
                  <c:y val="5.913666796872323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31F-467D-A867-3A8640B4DF19}"/>
                </c:ext>
              </c:extLst>
            </c:dLbl>
            <c:dLbl>
              <c:idx val="2"/>
              <c:layout>
                <c:manualLayout>
                  <c:x val="-2.3681102362204724E-2"/>
                  <c:y val="-5.183528299171481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31F-467D-A867-3A8640B4DF19}"/>
                </c:ext>
              </c:extLst>
            </c:dLbl>
            <c:dLbl>
              <c:idx val="3"/>
              <c:layout>
                <c:manualLayout>
                  <c:x val="0.10333413531641879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31F-467D-A867-3A8640B4DF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Hoja1!$A$13:$A$16</c:f>
              <c:strCache>
                <c:ptCount val="4"/>
                <c:pt idx="0">
                  <c:v>GADDMQ</c:v>
                </c:pt>
                <c:pt idx="1">
                  <c:v>ESPACIOS GADDMQ</c:v>
                </c:pt>
                <c:pt idx="2">
                  <c:v>PPLMQ</c:v>
                </c:pt>
                <c:pt idx="3">
                  <c:v>ESPACIOS PPLMQ</c:v>
                </c:pt>
              </c:strCache>
            </c:strRef>
          </c:cat>
          <c:val>
            <c:numRef>
              <c:f>Hoja1!$D$13:$D$16</c:f>
              <c:numCache>
                <c:formatCode>0.00%</c:formatCode>
                <c:ptCount val="4"/>
                <c:pt idx="0">
                  <c:v>0.85381968974412326</c:v>
                </c:pt>
                <c:pt idx="1">
                  <c:v>7.1454721471152557E-3</c:v>
                </c:pt>
                <c:pt idx="2">
                  <c:v>3.8390067019325104E-2</c:v>
                </c:pt>
                <c:pt idx="3">
                  <c:v>0.10064477108943637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1F-467D-A867-3A8640B4DF1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5760" cy="451142"/>
          </a:xfrm>
          <a:prstGeom prst="rect">
            <a:avLst/>
          </a:prstGeom>
        </p:spPr>
        <p:txBody>
          <a:bodyPr vert="horz" lIns="89693" tIns="44847" rIns="89693" bIns="44847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798288" y="0"/>
            <a:ext cx="2905760" cy="451142"/>
          </a:xfrm>
          <a:prstGeom prst="rect">
            <a:avLst/>
          </a:prstGeom>
        </p:spPr>
        <p:txBody>
          <a:bodyPr vert="horz" lIns="89693" tIns="44847" rIns="89693" bIns="44847" rtlCol="0"/>
          <a:lstStyle>
            <a:lvl1pPr algn="r">
              <a:defRPr sz="1200"/>
            </a:lvl1pPr>
          </a:lstStyle>
          <a:p>
            <a:fld id="{250585D8-9110-4B89-833D-1857600EC761}" type="datetimeFigureOut">
              <a:rPr lang="es-EC" smtClean="0"/>
              <a:t>22/9/2022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1123950"/>
            <a:ext cx="5394325" cy="3035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93" tIns="44847" rIns="89693" bIns="44847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0560" y="4327207"/>
            <a:ext cx="5364480" cy="3540443"/>
          </a:xfrm>
          <a:prstGeom prst="rect">
            <a:avLst/>
          </a:prstGeom>
        </p:spPr>
        <p:txBody>
          <a:bodyPr vert="horz" lIns="89693" tIns="44847" rIns="89693" bIns="4484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540460"/>
            <a:ext cx="2905760" cy="451141"/>
          </a:xfrm>
          <a:prstGeom prst="rect">
            <a:avLst/>
          </a:prstGeom>
        </p:spPr>
        <p:txBody>
          <a:bodyPr vert="horz" lIns="89693" tIns="44847" rIns="89693" bIns="44847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798288" y="8540460"/>
            <a:ext cx="2905760" cy="451141"/>
          </a:xfrm>
          <a:prstGeom prst="rect">
            <a:avLst/>
          </a:prstGeom>
        </p:spPr>
        <p:txBody>
          <a:bodyPr vert="horz" lIns="89693" tIns="44847" rIns="89693" bIns="44847" rtlCol="0" anchor="b"/>
          <a:lstStyle>
            <a:lvl1pPr algn="r">
              <a:defRPr sz="1200"/>
            </a:lvl1pPr>
          </a:lstStyle>
          <a:p>
            <a:fld id="{7753F27D-794B-44EF-B821-E11A9AE5731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79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9365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18752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1773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29235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17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344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18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4568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19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2208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F27D-794B-44EF-B821-E11A9AE57314}" type="slidenum">
              <a:rPr lang="es-EC" smtClean="0"/>
              <a:t>20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660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3CE-ABEB-40D9-AA17-583EDCE31B3D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Proceso alternativo 2"/>
          <p:cNvSpPr/>
          <p:nvPr/>
        </p:nvSpPr>
        <p:spPr>
          <a:xfrm>
            <a:off x="1533378" y="2913970"/>
            <a:ext cx="8721969" cy="2684972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</a:t>
            </a:r>
            <a:r>
              <a:rPr lang="es-MX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2022</a:t>
            </a:r>
          </a:p>
          <a:p>
            <a:pPr algn="ctr"/>
            <a:r>
              <a:rPr lang="es-MX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PROPUESTA II DEBATE</a:t>
            </a:r>
            <a:endParaRPr lang="es-MX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849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roceso alternativo 3"/>
          <p:cNvSpPr/>
          <p:nvPr/>
        </p:nvSpPr>
        <p:spPr>
          <a:xfrm>
            <a:off x="889824" y="3182178"/>
            <a:ext cx="10266683" cy="1300222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4</a:t>
            </a:r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. ¿CUÁL ES LA REFORMA PRESUPUESTARIA DE GASTOS ADMINISTRATIVOS DEL 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25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o alternativo 8"/>
          <p:cNvSpPr/>
          <p:nvPr/>
        </p:nvSpPr>
        <p:spPr>
          <a:xfrm>
            <a:off x="1045469" y="822031"/>
            <a:ext cx="9422364" cy="1031599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COMPARATIVO REFORMA </a:t>
            </a:r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PRESUPUESTARIA DE GASTO </a:t>
            </a:r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ADMINISTRATIVO POR SECTOR SIN PPLMQ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24545" y="6329581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545" y="1929208"/>
            <a:ext cx="9864213" cy="432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315055" y="949518"/>
            <a:ext cx="9409513" cy="533085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ADMINISTRATIVOS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54736" y="6262611"/>
            <a:ext cx="2807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055" y="1653048"/>
            <a:ext cx="9409513" cy="443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06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100197" y="1197297"/>
            <a:ext cx="9182301" cy="528696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ADMINISTRATIVOS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045327" y="5770250"/>
            <a:ext cx="2807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327" y="1860294"/>
            <a:ext cx="9292043" cy="364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450504" y="1252826"/>
            <a:ext cx="9218666" cy="533085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ADMINISTRATIVOS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255362" y="5269416"/>
            <a:ext cx="2807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362" y="2185637"/>
            <a:ext cx="9608949" cy="268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9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roceso alternativo 3"/>
          <p:cNvSpPr/>
          <p:nvPr/>
        </p:nvSpPr>
        <p:spPr>
          <a:xfrm>
            <a:off x="914400" y="3154882"/>
            <a:ext cx="10495129" cy="1300222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5</a:t>
            </a:r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. ¿CUÁL ES LA REFORMA PRESUPUESTARIA DE GASTOS DE REMUNERACIONES DEL 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7645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ceso alternativo 8"/>
          <p:cNvSpPr/>
          <p:nvPr/>
        </p:nvSpPr>
        <p:spPr>
          <a:xfrm>
            <a:off x="348971" y="822029"/>
            <a:ext cx="11012276" cy="1031599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COMPARATIVO REFORMA </a:t>
            </a:r>
            <a:r>
              <a:rPr lang="es-MX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PRESUPUESTARIA DE </a:t>
            </a:r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REMUNERACIONES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POR SECTOR SIN PPLMQ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120877" y="6396335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877" y="1944685"/>
            <a:ext cx="9468465" cy="436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240212" y="1059139"/>
            <a:ext cx="9416955" cy="533085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REMUNERACIONES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35255" y="5134712"/>
            <a:ext cx="3689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255" y="1855138"/>
            <a:ext cx="10626870" cy="301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214998" y="772891"/>
            <a:ext cx="9348715" cy="533085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REMUNERACIONES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67905" y="6396335"/>
            <a:ext cx="3689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905" y="1501099"/>
            <a:ext cx="10042902" cy="48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1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105469" y="968902"/>
            <a:ext cx="9553433" cy="444481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REMUNERACIONES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43935" y="5249044"/>
            <a:ext cx="3689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935" y="1677473"/>
            <a:ext cx="10377724" cy="330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Proceso alternativo 2"/>
          <p:cNvSpPr/>
          <p:nvPr/>
        </p:nvSpPr>
        <p:spPr>
          <a:xfrm>
            <a:off x="848139" y="3048000"/>
            <a:ext cx="10310191" cy="1325218"/>
          </a:xfrm>
          <a:prstGeom prst="flowChartAlternateProcess">
            <a:avLst/>
          </a:prstGeom>
          <a:solidFill>
            <a:srgbClr val="2C2D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1</a:t>
            </a:r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. ¿CUÁL ES LA COMPOSICIÓN DEL PRESUPUESTO Y SU REFORMA?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330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1228298" y="979667"/>
            <a:ext cx="9348717" cy="417095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GASTOS REMUNERACIONES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83403" y="6396335"/>
            <a:ext cx="3689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471" y="1603236"/>
            <a:ext cx="9903417" cy="4752332"/>
          </a:xfrm>
          <a:prstGeom prst="rect">
            <a:avLst/>
          </a:prstGeom>
        </p:spPr>
      </p:pic>
      <p:sp>
        <p:nvSpPr>
          <p:cNvPr id="3" name="Rectángulo redondeado 2"/>
          <p:cNvSpPr/>
          <p:nvPr/>
        </p:nvSpPr>
        <p:spPr>
          <a:xfrm>
            <a:off x="7469945" y="4347411"/>
            <a:ext cx="3330943" cy="42153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96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roceso alternativo 3"/>
          <p:cNvSpPr/>
          <p:nvPr/>
        </p:nvSpPr>
        <p:spPr>
          <a:xfrm>
            <a:off x="1009934" y="3086643"/>
            <a:ext cx="10265885" cy="1896569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6</a:t>
            </a:r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. ¿CUÁL ES LA REFORMA PRESUPUESTARIA DEL PROYECTO PRIMERA LÍNEA DEL METRO DE QUITO DEL 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878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2156345" y="1256693"/>
            <a:ext cx="7656393" cy="859809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COMPARATIVO REFORMA PRESUPUESTARIA POR GRUPO DE GASTO DEL PPLMQ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01098" y="5154839"/>
            <a:ext cx="3689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</a:t>
            </a:r>
            <a:r>
              <a:rPr lang="es-MX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Presupuesto (DMF) </a:t>
            </a:r>
            <a:endParaRPr lang="es-MX" sz="1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98" y="2624797"/>
            <a:ext cx="10566888" cy="237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5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635292" y="1258931"/>
            <a:ext cx="2866623" cy="430347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CONCLUSIONES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770021" y="2501904"/>
            <a:ext cx="10732167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900" dirty="0"/>
              <a:t>La reforma presupuestaria del GADDMQ es de USD </a:t>
            </a:r>
            <a:r>
              <a:rPr lang="es-MX" sz="2900" dirty="0" smtClean="0"/>
              <a:t>130.903.361,61 </a:t>
            </a:r>
            <a:r>
              <a:rPr lang="es-MX" sz="2900" dirty="0"/>
              <a:t>desglosado en </a:t>
            </a:r>
            <a:r>
              <a:rPr lang="es-MX" sz="2900" dirty="0" smtClean="0"/>
              <a:t>USD 96.481.116,98 </a:t>
            </a:r>
            <a:r>
              <a:rPr lang="es-MX" sz="2900" dirty="0"/>
              <a:t>correspondiente al GADDMQ y USD </a:t>
            </a:r>
            <a:r>
              <a:rPr lang="es-MX" sz="2900" dirty="0" smtClean="0"/>
              <a:t>34.422.244,63, </a:t>
            </a:r>
            <a:r>
              <a:rPr lang="es-MX" sz="2900" dirty="0"/>
              <a:t>para el Proyecto </a:t>
            </a:r>
            <a:r>
              <a:rPr lang="es-MX" sz="2900" dirty="0" smtClean="0"/>
              <a:t>Primera Línea </a:t>
            </a:r>
            <a:r>
              <a:rPr lang="es-MX" sz="2900" dirty="0"/>
              <a:t>del Metro de Quito.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635292" y="2103602"/>
            <a:ext cx="10866896" cy="22277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20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3001916" y="954377"/>
            <a:ext cx="6550925" cy="803677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INGRESOS CON PPLMQ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69982" y="4903255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498059"/>
              </p:ext>
            </p:extLst>
          </p:nvPr>
        </p:nvGraphicFramePr>
        <p:xfrm>
          <a:off x="7420878" y="3602112"/>
          <a:ext cx="4297228" cy="3160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982" y="2241065"/>
            <a:ext cx="10764204" cy="218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2600605" y="793111"/>
            <a:ext cx="6550925" cy="803677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INGRESOS CON PPLMQ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19755" y="6396335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328121" y="1833604"/>
            <a:ext cx="2014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CODIFICADO SIN REFORMA</a:t>
            </a:r>
            <a:endParaRPr lang="es-MX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7718895" y="1939841"/>
            <a:ext cx="2014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CODIFICADO CON</a:t>
            </a:r>
          </a:p>
          <a:p>
            <a:pPr algn="ctr"/>
            <a:r>
              <a:rPr lang="es-MX" b="1" dirty="0" smtClean="0"/>
              <a:t> REFORMA</a:t>
            </a:r>
            <a:endParaRPr lang="es-MX" b="1" dirty="0"/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665582"/>
              </p:ext>
            </p:extLst>
          </p:nvPr>
        </p:nvGraphicFramePr>
        <p:xfrm>
          <a:off x="83991" y="2567299"/>
          <a:ext cx="6503041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545403"/>
              </p:ext>
            </p:extLst>
          </p:nvPr>
        </p:nvGraphicFramePr>
        <p:xfrm>
          <a:off x="5297285" y="2479935"/>
          <a:ext cx="6858000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271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Proceso alternativo 2"/>
          <p:cNvSpPr/>
          <p:nvPr/>
        </p:nvSpPr>
        <p:spPr>
          <a:xfrm>
            <a:off x="1241942" y="3086644"/>
            <a:ext cx="9812740" cy="1300222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2</a:t>
            </a:r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. ¿CUÁL ES  LA REFORMA DE  LOS INGRESOS DEL 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3874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2292052" y="1199948"/>
            <a:ext cx="6701021" cy="1002898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SIN PPLMQ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(POR TIPO DE INGRESO)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32450" y="5430062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37" y="2452499"/>
            <a:ext cx="10765750" cy="27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ceso alternativo 5"/>
          <p:cNvSpPr/>
          <p:nvPr/>
        </p:nvSpPr>
        <p:spPr>
          <a:xfrm>
            <a:off x="2090360" y="1006241"/>
            <a:ext cx="7833815" cy="847865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REFORMA PRESUPUESTARIA INGRESOS PPLMQ 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(POR GRUPO)</a:t>
            </a:r>
            <a:endParaRPr lang="es-MX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042488" y="4451583"/>
            <a:ext cx="2431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725763"/>
              </p:ext>
            </p:extLst>
          </p:nvPr>
        </p:nvGraphicFramePr>
        <p:xfrm>
          <a:off x="4079178" y="5208640"/>
          <a:ext cx="4784648" cy="968442"/>
        </p:xfrm>
        <a:graphic>
          <a:graphicData uri="http://schemas.openxmlformats.org/drawingml/2006/table">
            <a:tbl>
              <a:tblPr/>
              <a:tblGrid>
                <a:gridCol w="2580771">
                  <a:extLst>
                    <a:ext uri="{9D8B030D-6E8A-4147-A177-3AD203B41FA5}">
                      <a16:colId xmlns:a16="http://schemas.microsoft.com/office/drawing/2014/main" val="2969553302"/>
                    </a:ext>
                  </a:extLst>
                </a:gridCol>
                <a:gridCol w="2203877">
                  <a:extLst>
                    <a:ext uri="{9D8B030D-6E8A-4147-A177-3AD203B41FA5}">
                      <a16:colId xmlns:a16="http://schemas.microsoft.com/office/drawing/2014/main" val="2016191840"/>
                    </a:ext>
                  </a:extLst>
                </a:gridCol>
              </a:tblGrid>
              <a:tr h="484221">
                <a:tc>
                  <a:txBody>
                    <a:bodyPr/>
                    <a:lstStyle/>
                    <a:p>
                      <a:pPr algn="l" fontAlgn="t"/>
                      <a:r>
                        <a:rPr lang="es-MX" sz="1800" b="0" i="0" u="none" strike="noStrike" dirty="0">
                          <a:effectLst/>
                          <a:latin typeface="Calibri Light" panose="020F0302020204030204" pitchFamily="34" charset="0"/>
                        </a:rPr>
                        <a:t>Aporte </a:t>
                      </a:r>
                      <a:r>
                        <a:rPr lang="es-MX" sz="18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GAD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DMQ/PPLMQ</a:t>
                      </a:r>
                      <a:endParaRPr lang="es-MX" sz="18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800" b="0" i="0" u="none" strike="noStrike" dirty="0" smtClean="0">
                          <a:effectLst/>
                          <a:latin typeface="Calibri Light" panose="020F0302020204030204" pitchFamily="34" charset="0"/>
                        </a:rPr>
                        <a:t>2.679.684,74</a:t>
                      </a:r>
                      <a:endParaRPr lang="es-MX" sz="1800" b="0" i="0" u="none" strike="noStrike" dirty="0"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308311"/>
                  </a:ext>
                </a:extLst>
              </a:tr>
              <a:tr h="484221">
                <a:tc>
                  <a:txBody>
                    <a:bodyPr/>
                    <a:lstStyle/>
                    <a:p>
                      <a:pPr algn="l" fontAlgn="t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Reforma 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PPLMQ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34.422.244,63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833564"/>
                  </a:ext>
                </a:extLst>
              </a:tr>
            </a:tbl>
          </a:graphicData>
        </a:graphic>
      </p:graphicFrame>
      <p:sp>
        <p:nvSpPr>
          <p:cNvPr id="8" name="Flecha abajo 7"/>
          <p:cNvSpPr/>
          <p:nvPr/>
        </p:nvSpPr>
        <p:spPr>
          <a:xfrm>
            <a:off x="7949216" y="4373369"/>
            <a:ext cx="450376" cy="682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r="13513"/>
          <a:stretch/>
        </p:blipFill>
        <p:spPr>
          <a:xfrm>
            <a:off x="1203548" y="2084938"/>
            <a:ext cx="9607437" cy="213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 rotWithShape="1">
          <a:blip r:embed="rId2"/>
          <a:srcRect l="20027" t="15999" r="63340" b="71927"/>
          <a:stretch/>
        </p:blipFill>
        <p:spPr bwMode="auto">
          <a:xfrm>
            <a:off x="3876004" y="1118703"/>
            <a:ext cx="4048667" cy="160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Proceso alternativo 3"/>
          <p:cNvSpPr/>
          <p:nvPr/>
        </p:nvSpPr>
        <p:spPr>
          <a:xfrm>
            <a:off x="1579574" y="3072996"/>
            <a:ext cx="9393226" cy="1362526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3</a:t>
            </a:r>
            <a:r>
              <a:rPr lang="es-MX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. ¿CUÁL ES LA REFORMA PRESUPUESTARIA DE GASTOS DEL 2022?</a:t>
            </a:r>
            <a:endParaRPr lang="es-MX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310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alternativo 4"/>
          <p:cNvSpPr/>
          <p:nvPr/>
        </p:nvSpPr>
        <p:spPr>
          <a:xfrm>
            <a:off x="2451522" y="900754"/>
            <a:ext cx="7481284" cy="896310"/>
          </a:xfrm>
          <a:prstGeom prst="flowChartAlternateProcess">
            <a:avLst/>
          </a:prstGeom>
          <a:solidFill>
            <a:srgbClr val="2F2E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COMPARATIVO REFORMA PRESUPUESTARIA POR TIPO DE GASTO CON PPLMQ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045708" y="6121766"/>
            <a:ext cx="2427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Fuente: SIPARI </a:t>
            </a:r>
          </a:p>
          <a:p>
            <a:r>
              <a:rPr lang="es-MX" sz="1200" dirty="0">
                <a:solidFill>
                  <a:srgbClr val="000000"/>
                </a:solidFill>
                <a:latin typeface="Calibri" panose="020F0502020204030204" pitchFamily="34" charset="0"/>
              </a:rPr>
              <a:t>Elaborado: Unidad de Presupuesto </a:t>
            </a:r>
            <a:endParaRPr lang="es-MX" sz="1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708" y="2017149"/>
            <a:ext cx="8292912" cy="185626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5708" y="4093496"/>
            <a:ext cx="8292912" cy="1856262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412955" y="2138516"/>
            <a:ext cx="1283110" cy="1474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PRIMER DEBATE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12955" y="4201503"/>
            <a:ext cx="1283110" cy="1474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SEGUNDO DEBATE</a:t>
            </a:r>
            <a:endParaRPr lang="es-EC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60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5197</TotalTime>
  <Words>411</Words>
  <Application>Microsoft Office PowerPoint</Application>
  <PresentationFormat>Panorámica</PresentationFormat>
  <Paragraphs>83</Paragraphs>
  <Slides>23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Quito</dc:creator>
  <cp:lastModifiedBy>Sonia Lizeth Ortiz Zapata</cp:lastModifiedBy>
  <cp:revision>453</cp:revision>
  <dcterms:created xsi:type="dcterms:W3CDTF">2021-11-10T13:34:17Z</dcterms:created>
  <dcterms:modified xsi:type="dcterms:W3CDTF">2022-09-22T22:37:30Z</dcterms:modified>
</cp:coreProperties>
</file>