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12" r:id="rId2"/>
    <p:sldId id="420" r:id="rId3"/>
    <p:sldId id="422" r:id="rId4"/>
    <p:sldId id="409" r:id="rId5"/>
    <p:sldId id="423" r:id="rId6"/>
    <p:sldId id="424" r:id="rId7"/>
    <p:sldId id="413" r:id="rId8"/>
    <p:sldId id="427" r:id="rId9"/>
    <p:sldId id="415" r:id="rId10"/>
    <p:sldId id="416" r:id="rId11"/>
    <p:sldId id="426" r:id="rId12"/>
    <p:sldId id="429" r:id="rId13"/>
  </p:sldIdLst>
  <p:sldSz cx="9144000" cy="6858000" type="screen4x3"/>
  <p:notesSz cx="6797675" cy="99298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00080"/>
    <a:srgbClr val="00FF00"/>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9" autoAdjust="0"/>
  </p:normalViewPr>
  <p:slideViewPr>
    <p:cSldViewPr>
      <p:cViewPr varScale="1">
        <p:scale>
          <a:sx n="84" d="100"/>
          <a:sy n="84" d="100"/>
        </p:scale>
        <p:origin x="990" y="42"/>
      </p:cViewPr>
      <p:guideLst>
        <p:guide orient="horz" pos="2160"/>
        <p:guide pos="2880"/>
      </p:guideLst>
    </p:cSldViewPr>
  </p:slideViewPr>
  <p:notesTextViewPr>
    <p:cViewPr>
      <p:scale>
        <a:sx n="1" d="1"/>
        <a:sy n="1" d="1"/>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checo S." userId="bcc9e2a4ef35dbb3" providerId="LiveId" clId="{D545B2A7-1036-4A5F-AA52-F7B04F7D2F3C}"/>
    <pc:docChg chg="custSel addSld delSld modSld">
      <pc:chgData name="Cecilia Pacheco S." userId="bcc9e2a4ef35dbb3" providerId="LiveId" clId="{D545B2A7-1036-4A5F-AA52-F7B04F7D2F3C}" dt="2022-09-20T03:46:10.713" v="97" actId="1076"/>
      <pc:docMkLst>
        <pc:docMk/>
      </pc:docMkLst>
      <pc:sldChg chg="modSp mod">
        <pc:chgData name="Cecilia Pacheco S." userId="bcc9e2a4ef35dbb3" providerId="LiveId" clId="{D545B2A7-1036-4A5F-AA52-F7B04F7D2F3C}" dt="2022-09-20T03:34:25.513" v="7" actId="20577"/>
        <pc:sldMkLst>
          <pc:docMk/>
          <pc:sldMk cId="522346160" sldId="426"/>
        </pc:sldMkLst>
        <pc:spChg chg="mod">
          <ac:chgData name="Cecilia Pacheco S." userId="bcc9e2a4ef35dbb3" providerId="LiveId" clId="{D545B2A7-1036-4A5F-AA52-F7B04F7D2F3C}" dt="2022-09-20T03:34:25.513" v="7" actId="20577"/>
          <ac:spMkLst>
            <pc:docMk/>
            <pc:sldMk cId="522346160" sldId="426"/>
            <ac:spMk id="10" creationId="{95C9FF5B-E88A-55A9-208F-44EEC865BA70}"/>
          </ac:spMkLst>
        </pc:spChg>
      </pc:sldChg>
      <pc:sldChg chg="new del">
        <pc:chgData name="Cecilia Pacheco S." userId="bcc9e2a4ef35dbb3" providerId="LiveId" clId="{D545B2A7-1036-4A5F-AA52-F7B04F7D2F3C}" dt="2022-09-20T03:34:01.505" v="1" actId="2696"/>
        <pc:sldMkLst>
          <pc:docMk/>
          <pc:sldMk cId="325982050" sldId="428"/>
        </pc:sldMkLst>
      </pc:sldChg>
      <pc:sldChg chg="addSp delSp modSp mod">
        <pc:chgData name="Cecilia Pacheco S." userId="bcc9e2a4ef35dbb3" providerId="LiveId" clId="{D545B2A7-1036-4A5F-AA52-F7B04F7D2F3C}" dt="2022-09-20T03:46:10.713" v="97" actId="1076"/>
        <pc:sldMkLst>
          <pc:docMk/>
          <pc:sldMk cId="695493665" sldId="429"/>
        </pc:sldMkLst>
        <pc:spChg chg="del mod">
          <ac:chgData name="Cecilia Pacheco S." userId="bcc9e2a4ef35dbb3" providerId="LiveId" clId="{D545B2A7-1036-4A5F-AA52-F7B04F7D2F3C}" dt="2022-09-20T03:34:09.925" v="3" actId="478"/>
          <ac:spMkLst>
            <pc:docMk/>
            <pc:sldMk cId="695493665" sldId="429"/>
            <ac:spMk id="5" creationId="{FA805BAD-E491-97A1-A2E3-911A517D8583}"/>
          </ac:spMkLst>
        </pc:spChg>
        <pc:spChg chg="mod">
          <ac:chgData name="Cecilia Pacheco S." userId="bcc9e2a4ef35dbb3" providerId="LiveId" clId="{D545B2A7-1036-4A5F-AA52-F7B04F7D2F3C}" dt="2022-09-20T03:45:49.290" v="93" actId="1076"/>
          <ac:spMkLst>
            <pc:docMk/>
            <pc:sldMk cId="695493665" sldId="429"/>
            <ac:spMk id="7" creationId="{D4221F13-A3BF-E439-C844-A99C55B93EA9}"/>
          </ac:spMkLst>
        </pc:spChg>
        <pc:spChg chg="del">
          <ac:chgData name="Cecilia Pacheco S." userId="bcc9e2a4ef35dbb3" providerId="LiveId" clId="{D545B2A7-1036-4A5F-AA52-F7B04F7D2F3C}" dt="2022-09-20T03:34:21.220" v="6" actId="478"/>
          <ac:spMkLst>
            <pc:docMk/>
            <pc:sldMk cId="695493665" sldId="429"/>
            <ac:spMk id="10" creationId="{95C9FF5B-E88A-55A9-208F-44EEC865BA70}"/>
          </ac:spMkLst>
        </pc:spChg>
        <pc:graphicFrameChg chg="del modGraphic">
          <ac:chgData name="Cecilia Pacheco S." userId="bcc9e2a4ef35dbb3" providerId="LiveId" clId="{D545B2A7-1036-4A5F-AA52-F7B04F7D2F3C}" dt="2022-09-20T03:34:15.848" v="5" actId="478"/>
          <ac:graphicFrameMkLst>
            <pc:docMk/>
            <pc:sldMk cId="695493665" sldId="429"/>
            <ac:graphicFrameMk id="3" creationId="{BDA5FBD0-A024-3503-80DC-CEA3F302C9B0}"/>
          </ac:graphicFrameMkLst>
        </pc:graphicFrameChg>
        <pc:graphicFrameChg chg="del modGraphic">
          <ac:chgData name="Cecilia Pacheco S." userId="bcc9e2a4ef35dbb3" providerId="LiveId" clId="{D545B2A7-1036-4A5F-AA52-F7B04F7D2F3C}" dt="2022-09-20T03:35:21.803" v="9" actId="478"/>
          <ac:graphicFrameMkLst>
            <pc:docMk/>
            <pc:sldMk cId="695493665" sldId="429"/>
            <ac:graphicFrameMk id="8" creationId="{3B01AD9F-F9CD-6913-872B-E6D40480DB27}"/>
          </ac:graphicFrameMkLst>
        </pc:graphicFrameChg>
        <pc:picChg chg="add mod">
          <ac:chgData name="Cecilia Pacheco S." userId="bcc9e2a4ef35dbb3" providerId="LiveId" clId="{D545B2A7-1036-4A5F-AA52-F7B04F7D2F3C}" dt="2022-09-20T03:46:06.781" v="96" actId="14100"/>
          <ac:picMkLst>
            <pc:docMk/>
            <pc:sldMk cId="695493665" sldId="429"/>
            <ac:picMk id="2" creationId="{F2FFDE06-EEFF-C526-05AB-E9EC50D9ED5B}"/>
          </ac:picMkLst>
        </pc:picChg>
        <pc:picChg chg="add del mod">
          <ac:chgData name="Cecilia Pacheco S." userId="bcc9e2a4ef35dbb3" providerId="LiveId" clId="{D545B2A7-1036-4A5F-AA52-F7B04F7D2F3C}" dt="2022-09-20T03:41:02.145" v="77" actId="478"/>
          <ac:picMkLst>
            <pc:docMk/>
            <pc:sldMk cId="695493665" sldId="429"/>
            <ac:picMk id="4" creationId="{569D554E-B1D6-0471-34CA-FE91C5890A6F}"/>
          </ac:picMkLst>
        </pc:picChg>
        <pc:picChg chg="add mod">
          <ac:chgData name="Cecilia Pacheco S." userId="bcc9e2a4ef35dbb3" providerId="LiveId" clId="{D545B2A7-1036-4A5F-AA52-F7B04F7D2F3C}" dt="2022-09-20T03:46:10.713" v="97" actId="1076"/>
          <ac:picMkLst>
            <pc:docMk/>
            <pc:sldMk cId="695493665" sldId="429"/>
            <ac:picMk id="9" creationId="{C600DE45-2131-9434-75CA-F4CEBDE5100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491"/>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50444" y="0"/>
            <a:ext cx="2945659" cy="496491"/>
          </a:xfrm>
          <a:prstGeom prst="rect">
            <a:avLst/>
          </a:prstGeom>
        </p:spPr>
        <p:txBody>
          <a:bodyPr vert="horz" lIns="91440" tIns="45720" rIns="91440" bIns="45720" rtlCol="0"/>
          <a:lstStyle>
            <a:lvl1pPr algn="r">
              <a:defRPr sz="1200"/>
            </a:lvl1pPr>
          </a:lstStyle>
          <a:p>
            <a:fld id="{048764F8-52F5-4948-B24B-A411D9DF15D6}" type="datetimeFigureOut">
              <a:rPr lang="es-EC" smtClean="0"/>
              <a:t>19/9/2022</a:t>
            </a:fld>
            <a:endParaRPr lang="es-EC" dirty="0"/>
          </a:p>
        </p:txBody>
      </p:sp>
      <p:sp>
        <p:nvSpPr>
          <p:cNvPr id="4" name="3 Marcador de pie de página"/>
          <p:cNvSpPr>
            <a:spLocks noGrp="1"/>
          </p:cNvSpPr>
          <p:nvPr>
            <p:ph type="ftr" sz="quarter" idx="2"/>
          </p:nvPr>
        </p:nvSpPr>
        <p:spPr>
          <a:xfrm>
            <a:off x="1" y="9431599"/>
            <a:ext cx="2945659" cy="496491"/>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50444" y="9431599"/>
            <a:ext cx="2945659" cy="496491"/>
          </a:xfrm>
          <a:prstGeom prst="rect">
            <a:avLst/>
          </a:prstGeom>
        </p:spPr>
        <p:txBody>
          <a:bodyPr vert="horz" lIns="91440" tIns="45720" rIns="91440" bIns="45720" rtlCol="0" anchor="b"/>
          <a:lstStyle>
            <a:lvl1pPr algn="r">
              <a:defRPr sz="1200"/>
            </a:lvl1pPr>
          </a:lstStyle>
          <a:p>
            <a:fld id="{7A2AA9FE-735D-4DEA-AF09-86F79E0539BE}" type="slidenum">
              <a:rPr lang="es-EC" smtClean="0"/>
              <a:t>‹#›</a:t>
            </a:fld>
            <a:endParaRPr lang="es-EC" dirty="0"/>
          </a:p>
        </p:txBody>
      </p:sp>
    </p:spTree>
    <p:extLst>
      <p:ext uri="{BB962C8B-B14F-4D97-AF65-F5344CB8AC3E}">
        <p14:creationId xmlns:p14="http://schemas.microsoft.com/office/powerpoint/2010/main" val="1006700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7047"/>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49688" y="0"/>
            <a:ext cx="2946400" cy="497047"/>
          </a:xfrm>
          <a:prstGeom prst="rect">
            <a:avLst/>
          </a:prstGeom>
        </p:spPr>
        <p:txBody>
          <a:bodyPr vert="horz" lIns="91440" tIns="45720" rIns="91440" bIns="45720" rtlCol="0"/>
          <a:lstStyle>
            <a:lvl1pPr algn="r">
              <a:defRPr sz="1200"/>
            </a:lvl1pPr>
          </a:lstStyle>
          <a:p>
            <a:fld id="{803B35D3-6468-4F8B-B34E-62E38A5436FA}" type="datetimeFigureOut">
              <a:rPr lang="es-EC" smtClean="0"/>
              <a:t>19/9/2022</a:t>
            </a:fld>
            <a:endParaRPr lang="es-EC" dirty="0"/>
          </a:p>
        </p:txBody>
      </p:sp>
      <p:sp>
        <p:nvSpPr>
          <p:cNvPr id="4" name="3 Marcador de imagen de diapositiva"/>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79450" y="4716383"/>
            <a:ext cx="5438775" cy="446865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431179"/>
            <a:ext cx="2946400" cy="497046"/>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49688" y="9431179"/>
            <a:ext cx="2946400" cy="497046"/>
          </a:xfrm>
          <a:prstGeom prst="rect">
            <a:avLst/>
          </a:prstGeom>
        </p:spPr>
        <p:txBody>
          <a:bodyPr vert="horz" lIns="91440" tIns="45720" rIns="91440" bIns="45720" rtlCol="0" anchor="b"/>
          <a:lstStyle>
            <a:lvl1pPr algn="r">
              <a:defRPr sz="1200"/>
            </a:lvl1pPr>
          </a:lstStyle>
          <a:p>
            <a:fld id="{84971924-EEB8-4A24-BA08-77E08DD70660}" type="slidenum">
              <a:rPr lang="es-EC" smtClean="0"/>
              <a:t>‹#›</a:t>
            </a:fld>
            <a:endParaRPr lang="es-EC" dirty="0"/>
          </a:p>
        </p:txBody>
      </p:sp>
    </p:spTree>
    <p:extLst>
      <p:ext uri="{BB962C8B-B14F-4D97-AF65-F5344CB8AC3E}">
        <p14:creationId xmlns:p14="http://schemas.microsoft.com/office/powerpoint/2010/main" val="261564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84971924-EEB8-4A24-BA08-77E08DD70660}" type="slidenum">
              <a:rPr lang="es-EC" smtClean="0"/>
              <a:t>9</a:t>
            </a:fld>
            <a:endParaRPr lang="es-EC" dirty="0"/>
          </a:p>
        </p:txBody>
      </p:sp>
    </p:spTree>
    <p:extLst>
      <p:ext uri="{BB962C8B-B14F-4D97-AF65-F5344CB8AC3E}">
        <p14:creationId xmlns:p14="http://schemas.microsoft.com/office/powerpoint/2010/main" val="393367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84971924-EEB8-4A24-BA08-77E08DD70660}" type="slidenum">
              <a:rPr lang="es-EC" smtClean="0"/>
              <a:t>10</a:t>
            </a:fld>
            <a:endParaRPr lang="es-EC" dirty="0"/>
          </a:p>
        </p:txBody>
      </p:sp>
    </p:spTree>
    <p:extLst>
      <p:ext uri="{BB962C8B-B14F-4D97-AF65-F5344CB8AC3E}">
        <p14:creationId xmlns:p14="http://schemas.microsoft.com/office/powerpoint/2010/main" val="34465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1686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21369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41788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20650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293213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13894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13173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77008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81135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331663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781089-CFBC-4379-9F31-A2B33FC100AC}" type="datetimeFigureOut">
              <a:rPr lang="es-EC" smtClean="0"/>
              <a:t>19/9/2022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3385DD4-C7B3-412B-9A57-150CC1734B9B}" type="slidenum">
              <a:rPr lang="es-EC" smtClean="0"/>
              <a:t>‹#›</a:t>
            </a:fld>
            <a:endParaRPr lang="es-EC" dirty="0"/>
          </a:p>
        </p:txBody>
      </p:sp>
    </p:spTree>
    <p:extLst>
      <p:ext uri="{BB962C8B-B14F-4D97-AF65-F5344CB8AC3E}">
        <p14:creationId xmlns:p14="http://schemas.microsoft.com/office/powerpoint/2010/main" val="249801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1089-CFBC-4379-9F31-A2B33FC100AC}" type="datetimeFigureOut">
              <a:rPr lang="es-EC" smtClean="0"/>
              <a:t>19/9/2022</a:t>
            </a:fld>
            <a:endParaRPr lang="es-EC" dirty="0"/>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85DD4-C7B3-412B-9A57-150CC1734B9B}" type="slidenum">
              <a:rPr lang="es-EC" smtClean="0"/>
              <a:t>‹#›</a:t>
            </a:fld>
            <a:endParaRPr lang="es-EC" dirty="0"/>
          </a:p>
        </p:txBody>
      </p:sp>
    </p:spTree>
    <p:extLst>
      <p:ext uri="{BB962C8B-B14F-4D97-AF65-F5344CB8AC3E}">
        <p14:creationId xmlns:p14="http://schemas.microsoft.com/office/powerpoint/2010/main" val="150843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
        <p:nvSpPr>
          <p:cNvPr id="3" name="2 Rectángulo"/>
          <p:cNvSpPr/>
          <p:nvPr/>
        </p:nvSpPr>
        <p:spPr>
          <a:xfrm>
            <a:off x="971599" y="2060848"/>
            <a:ext cx="7053769" cy="1569660"/>
          </a:xfrm>
          <a:prstGeom prst="rect">
            <a:avLst/>
          </a:prstGeom>
        </p:spPr>
        <p:txBody>
          <a:bodyPr wrap="square">
            <a:spAutoFit/>
          </a:bodyPr>
          <a:lstStyle/>
          <a:p>
            <a:r>
              <a:rPr lang="es-EC" sz="2400" b="1" dirty="0"/>
              <a:t>“Proyecto de ORDENANZA METROPOLITANA DE PROTECCIÓN, FOMENTO Y PRESERVACIÓN DEL ARBOLADO URBANO EN EL MARCO DE LA RED VERDE URBANA</a:t>
            </a:r>
            <a:r>
              <a:rPr lang="es-EC" sz="2400" dirty="0"/>
              <a:t>”</a:t>
            </a:r>
          </a:p>
        </p:txBody>
      </p:sp>
      <p:sp>
        <p:nvSpPr>
          <p:cNvPr id="4" name="3 Rectángulo"/>
          <p:cNvSpPr/>
          <p:nvPr/>
        </p:nvSpPr>
        <p:spPr>
          <a:xfrm>
            <a:off x="3384376" y="3812847"/>
            <a:ext cx="4572000" cy="1754326"/>
          </a:xfrm>
          <a:prstGeom prst="rect">
            <a:avLst/>
          </a:prstGeom>
        </p:spPr>
        <p:txBody>
          <a:bodyPr>
            <a:spAutoFit/>
          </a:bodyPr>
          <a:lstStyle/>
          <a:p>
            <a:r>
              <a:rPr lang="es-EC" b="1" dirty="0"/>
              <a:t>REFORMATORIA DEL CÓDIGO MUNICIPAL PARA EL DISTRITO METROPOLITANO DE QUITO, PUBLICADO EN EL REGISTRO OFICIAL SUPLEMENTO No. 902 DE MAYO DE 2019</a:t>
            </a:r>
          </a:p>
          <a:p>
            <a:endParaRPr lang="es-EC" b="1" dirty="0"/>
          </a:p>
          <a:p>
            <a:r>
              <a:rPr lang="es-EC" b="1" dirty="0"/>
              <a:t>Concejo Metropolitano 20-09-2022</a:t>
            </a:r>
            <a:endParaRPr lang="es-EC" dirty="0"/>
          </a:p>
        </p:txBody>
      </p:sp>
    </p:spTree>
    <p:extLst>
      <p:ext uri="{BB962C8B-B14F-4D97-AF65-F5344CB8AC3E}">
        <p14:creationId xmlns:p14="http://schemas.microsoft.com/office/powerpoint/2010/main" val="415496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3"/>
          <a:srcRect l="76796" t="86995" r="3346" b="3803"/>
          <a:stretch/>
        </p:blipFill>
        <p:spPr>
          <a:xfrm>
            <a:off x="6948264" y="148954"/>
            <a:ext cx="2154211" cy="576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2339874946"/>
              </p:ext>
            </p:extLst>
          </p:nvPr>
        </p:nvGraphicFramePr>
        <p:xfrm>
          <a:off x="437301" y="1367210"/>
          <a:ext cx="8280918" cy="2834258"/>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3072340">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pPr algn="ctr"/>
                      <a:r>
                        <a:rPr lang="es-ES" dirty="0"/>
                        <a:t>Artículo</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456818">
                <a:tc>
                  <a:txBody>
                    <a:bodyPr/>
                    <a:lstStyle/>
                    <a:p>
                      <a:r>
                        <a:rPr lang="es-ES" sz="1200" b="1" dirty="0"/>
                        <a:t>Artículo Innumerado (…) 8.- De las responsabilidades. - </a:t>
                      </a:r>
                      <a:endParaRPr lang="es-EC" sz="1200" b="1" dirty="0"/>
                    </a:p>
                  </a:txBody>
                  <a:tcPr/>
                </a:tc>
                <a:tc>
                  <a:txBody>
                    <a:bodyPr/>
                    <a:lstStyle/>
                    <a:p>
                      <a:r>
                        <a:rPr lang="es-ES" sz="1200" b="0" dirty="0"/>
                        <a:t>En cuanto al artículo referente a las responsabilidades, sugiero que se defina la entidad que emitirá los permisos de corta y </a:t>
                      </a:r>
                      <a:r>
                        <a:rPr lang="es-ES" sz="1200" b="0" kern="1200" dirty="0">
                          <a:solidFill>
                            <a:schemeClr val="dk1"/>
                          </a:solidFill>
                          <a:latin typeface="+mn-lt"/>
                          <a:ea typeface="+mn-ea"/>
                          <a:cs typeface="+mn-cs"/>
                        </a:rPr>
                        <a:t>los especiales de corta.</a:t>
                      </a:r>
                      <a:endParaRPr lang="es-EC" sz="1200" b="0" kern="1200" dirty="0">
                        <a:solidFill>
                          <a:schemeClr val="dk1"/>
                        </a:solidFill>
                        <a:latin typeface="+mn-lt"/>
                        <a:ea typeface="+mn-ea"/>
                        <a:cs typeface="+mn-cs"/>
                      </a:endParaRPr>
                    </a:p>
                  </a:txBody>
                  <a:tcPr/>
                </a:tc>
                <a:tc>
                  <a:txBody>
                    <a:bodyPr/>
                    <a:lstStyle/>
                    <a:p>
                      <a:r>
                        <a:rPr lang="es-ES" sz="1200" dirty="0"/>
                        <a:t>Se encuentra recogido en la propuesta, el permiso especial de corta lo realiza el Ministerio del Ambiente.</a:t>
                      </a:r>
                      <a:endParaRPr lang="es-EC" sz="1200" dirty="0"/>
                    </a:p>
                  </a:txBody>
                  <a:tcPr/>
                </a:tc>
                <a:extLst>
                  <a:ext uri="{0D108BD9-81ED-4DB2-BD59-A6C34878D82A}">
                    <a16:rowId xmlns:a16="http://schemas.microsoft.com/office/drawing/2014/main" val="10001"/>
                  </a:ext>
                </a:extLst>
              </a:tr>
              <a:tr h="456818">
                <a:tc>
                  <a:txBody>
                    <a:bodyPr/>
                    <a:lstStyle/>
                    <a:p>
                      <a:endParaRPr lang="es-EC"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dk1"/>
                          </a:solidFill>
                          <a:latin typeface="+mn-lt"/>
                          <a:ea typeface="+mn-ea"/>
                          <a:cs typeface="+mn-cs"/>
                        </a:rPr>
                        <a:t>En el literal f) corresponde a la Empresa Pública Metropolitana de Aseo garantizar el servicio de puntos de acopio de residuos provenientes de áreas verdes arboladas privadas, que deberán ser gestionadas en conjunto con la Empresa Pública Metropolitana de Gestión de Residuos Sólidos,…</a:t>
                      </a:r>
                      <a:endParaRPr lang="es-EC" sz="12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No se acoge el cambio dado que es EMGIRS a quien le corresponde el manejo de los residuos vegetales. </a:t>
                      </a:r>
                      <a:endParaRPr lang="es-EC" sz="1200" dirty="0"/>
                    </a:p>
                  </a:txBody>
                  <a:tcPr/>
                </a:tc>
                <a:extLst>
                  <a:ext uri="{0D108BD9-81ED-4DB2-BD59-A6C34878D82A}">
                    <a16:rowId xmlns:a16="http://schemas.microsoft.com/office/drawing/2014/main" val="10003"/>
                  </a:ext>
                </a:extLst>
              </a:tr>
            </a:tbl>
          </a:graphicData>
        </a:graphic>
      </p:graphicFrame>
      <p:sp>
        <p:nvSpPr>
          <p:cNvPr id="4" name="3 CuadroTexto"/>
          <p:cNvSpPr txBox="1"/>
          <p:nvPr/>
        </p:nvSpPr>
        <p:spPr>
          <a:xfrm>
            <a:off x="611560" y="552493"/>
            <a:ext cx="7560840" cy="369332"/>
          </a:xfrm>
          <a:prstGeom prst="rect">
            <a:avLst/>
          </a:prstGeom>
          <a:noFill/>
        </p:spPr>
        <p:txBody>
          <a:bodyPr wrap="square" rtlCol="0">
            <a:spAutoFit/>
          </a:bodyPr>
          <a:lstStyle/>
          <a:p>
            <a:pPr algn="ctr"/>
            <a:r>
              <a:rPr lang="es-EC" b="1" dirty="0"/>
              <a:t>Síntesis de las observaciones del primer debate </a:t>
            </a:r>
          </a:p>
        </p:txBody>
      </p:sp>
      <p:graphicFrame>
        <p:nvGraphicFramePr>
          <p:cNvPr id="5" name="2 Tabla">
            <a:extLst>
              <a:ext uri="{FF2B5EF4-FFF2-40B4-BE49-F238E27FC236}">
                <a16:creationId xmlns:a16="http://schemas.microsoft.com/office/drawing/2014/main" id="{1F4B4F23-8C23-C0A6-1FFC-E5DE2712515F}"/>
              </a:ext>
            </a:extLst>
          </p:cNvPr>
          <p:cNvGraphicFramePr>
            <a:graphicFrameLocks noGrp="1"/>
          </p:cNvGraphicFramePr>
          <p:nvPr>
            <p:extLst>
              <p:ext uri="{D42A27DB-BD31-4B8C-83A1-F6EECF244321}">
                <p14:modId xmlns:p14="http://schemas.microsoft.com/office/powerpoint/2010/main" val="2553740838"/>
              </p:ext>
            </p:extLst>
          </p:nvPr>
        </p:nvGraphicFramePr>
        <p:xfrm>
          <a:off x="399573" y="4735408"/>
          <a:ext cx="8280918" cy="164592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3072340">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endParaRPr lang="es-EC" sz="1200" b="1" dirty="0">
                        <a:solidFill>
                          <a:schemeClr val="tx1"/>
                        </a:solidFill>
                      </a:endParaRPr>
                    </a:p>
                  </a:txBody>
                  <a:tcPr>
                    <a:solidFill>
                      <a:schemeClr val="accent1">
                        <a:lumMod val="20000"/>
                        <a:lumOff val="80000"/>
                      </a:schemeClr>
                    </a:solidFill>
                  </a:tcPr>
                </a:tc>
                <a:tc>
                  <a:txBody>
                    <a:bodyPr/>
                    <a:lstStyle/>
                    <a:p>
                      <a:r>
                        <a:rPr lang="es-EC" sz="1200" b="0" dirty="0">
                          <a:solidFill>
                            <a:schemeClr val="tx1"/>
                          </a:solidFill>
                        </a:rPr>
                        <a:t>Las multas por infractores me parece que son exageradas y pido que se revise por favor.</a:t>
                      </a:r>
                    </a:p>
                  </a:txBody>
                  <a:tcPr>
                    <a:solidFill>
                      <a:schemeClr val="accent1">
                        <a:lumMod val="20000"/>
                        <a:lumOff val="80000"/>
                      </a:schemeClr>
                    </a:solidFill>
                  </a:tcPr>
                </a:tc>
                <a:tc>
                  <a:txBody>
                    <a:bodyPr/>
                    <a:lstStyle/>
                    <a:p>
                      <a:r>
                        <a:rPr lang="es-EC" sz="1200" b="0" dirty="0">
                          <a:solidFill>
                            <a:schemeClr val="tx1"/>
                          </a:solidFill>
                        </a:rPr>
                        <a:t>Se revisaron y están dentro de lo establecido por la norma nacional.</a:t>
                      </a:r>
                    </a:p>
                  </a:txBody>
                  <a:tcPr>
                    <a:solidFill>
                      <a:schemeClr val="accent1">
                        <a:lumMod val="20000"/>
                        <a:lumOff val="80000"/>
                      </a:schemeClr>
                    </a:solidFill>
                  </a:tcPr>
                </a:tc>
                <a:extLst>
                  <a:ext uri="{0D108BD9-81ED-4DB2-BD59-A6C34878D82A}">
                    <a16:rowId xmlns:a16="http://schemas.microsoft.com/office/drawing/2014/main" val="10004"/>
                  </a:ext>
                </a:extLst>
              </a:tr>
              <a:tr h="456818">
                <a:tc>
                  <a:txBody>
                    <a:bodyPr/>
                    <a:lstStyle/>
                    <a:p>
                      <a:endParaRPr lang="es-EC" sz="1200" dirty="0"/>
                    </a:p>
                  </a:txBody>
                  <a:tcPr/>
                </a:tc>
                <a:tc>
                  <a:txBody>
                    <a:bodyPr/>
                    <a:lstStyle/>
                    <a:p>
                      <a:r>
                        <a:rPr lang="es-EC" sz="1200" dirty="0"/>
                        <a:t>En el artículo 20 y en toda la ordenanza, cuando se hace referencia a la Gerencia de Parques y Espacios Verdes en algunos artículos se  hace referencia a parques y </a:t>
                      </a:r>
                      <a:r>
                        <a:rPr lang="es-EC" sz="1200" b="1" dirty="0"/>
                        <a:t>áreas</a:t>
                      </a:r>
                      <a:r>
                        <a:rPr lang="es-EC" sz="1200" dirty="0"/>
                        <a:t> verdes, y Es necesario usar siempre la misma denominación.</a:t>
                      </a:r>
                      <a:endParaRPr lang="es-EC" dirty="0"/>
                    </a:p>
                  </a:txBody>
                  <a:tcPr/>
                </a:tc>
                <a:tc>
                  <a:txBody>
                    <a:bodyPr/>
                    <a:lstStyle/>
                    <a:p>
                      <a:r>
                        <a:rPr lang="es-EC" sz="1200" dirty="0"/>
                        <a:t>Se acoge y se rectifica.</a:t>
                      </a:r>
                    </a:p>
                  </a:txBody>
                  <a:tcPr/>
                </a:tc>
                <a:extLst>
                  <a:ext uri="{0D108BD9-81ED-4DB2-BD59-A6C34878D82A}">
                    <a16:rowId xmlns:a16="http://schemas.microsoft.com/office/drawing/2014/main" val="959722408"/>
                  </a:ext>
                </a:extLst>
              </a:tr>
            </a:tbl>
          </a:graphicData>
        </a:graphic>
      </p:graphicFrame>
      <p:sp>
        <p:nvSpPr>
          <p:cNvPr id="7" name="CuadroTexto 6">
            <a:extLst>
              <a:ext uri="{FF2B5EF4-FFF2-40B4-BE49-F238E27FC236}">
                <a16:creationId xmlns:a16="http://schemas.microsoft.com/office/drawing/2014/main" id="{D033E651-2284-2365-569C-DE49EB256CA9}"/>
              </a:ext>
            </a:extLst>
          </p:cNvPr>
          <p:cNvSpPr txBox="1"/>
          <p:nvPr/>
        </p:nvSpPr>
        <p:spPr>
          <a:xfrm>
            <a:off x="399573" y="970756"/>
            <a:ext cx="4572000" cy="369332"/>
          </a:xfrm>
          <a:prstGeom prst="rect">
            <a:avLst/>
          </a:prstGeom>
          <a:noFill/>
        </p:spPr>
        <p:txBody>
          <a:bodyPr wrap="square">
            <a:spAutoFit/>
          </a:bodyPr>
          <a:lstStyle/>
          <a:p>
            <a:r>
              <a:rPr lang="es-EC" sz="1800" b="1" dirty="0"/>
              <a:t>Concejala</a:t>
            </a:r>
            <a:r>
              <a:rPr lang="es-EC" sz="1800" b="1" baseline="0" dirty="0"/>
              <a:t> Paulina Izurieta</a:t>
            </a:r>
            <a:endParaRPr lang="es-EC" sz="1800" b="1" dirty="0"/>
          </a:p>
        </p:txBody>
      </p:sp>
      <p:sp>
        <p:nvSpPr>
          <p:cNvPr id="9" name="CuadroTexto 8">
            <a:extLst>
              <a:ext uri="{FF2B5EF4-FFF2-40B4-BE49-F238E27FC236}">
                <a16:creationId xmlns:a16="http://schemas.microsoft.com/office/drawing/2014/main" id="{166DE500-DBCF-5ADC-D013-F0D11823484F}"/>
              </a:ext>
            </a:extLst>
          </p:cNvPr>
          <p:cNvSpPr txBox="1"/>
          <p:nvPr/>
        </p:nvSpPr>
        <p:spPr>
          <a:xfrm>
            <a:off x="373677" y="4334852"/>
            <a:ext cx="4572000" cy="369332"/>
          </a:xfrm>
          <a:prstGeom prst="rect">
            <a:avLst/>
          </a:prstGeom>
          <a:noFill/>
        </p:spPr>
        <p:txBody>
          <a:bodyPr wrap="square">
            <a:spAutoFit/>
          </a:bodyPr>
          <a:lstStyle/>
          <a:p>
            <a:r>
              <a:rPr lang="es-EC" sz="1800" b="1" dirty="0">
                <a:solidFill>
                  <a:schemeClr val="tx1"/>
                </a:solidFill>
              </a:rPr>
              <a:t>Concejal</a:t>
            </a:r>
            <a:r>
              <a:rPr lang="es-EC" sz="1800" b="1" baseline="0" dirty="0">
                <a:solidFill>
                  <a:schemeClr val="tx1"/>
                </a:solidFill>
              </a:rPr>
              <a:t> Marco Collahuazo</a:t>
            </a:r>
            <a:endParaRPr lang="es-EC" sz="1800" b="1" dirty="0">
              <a:solidFill>
                <a:schemeClr val="tx1"/>
              </a:solidFill>
            </a:endParaRPr>
          </a:p>
        </p:txBody>
      </p:sp>
    </p:spTree>
    <p:extLst>
      <p:ext uri="{BB962C8B-B14F-4D97-AF65-F5344CB8AC3E}">
        <p14:creationId xmlns:p14="http://schemas.microsoft.com/office/powerpoint/2010/main" val="165432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DA5FBD0-A024-3503-80DC-CEA3F302C9B0}"/>
              </a:ext>
            </a:extLst>
          </p:cNvPr>
          <p:cNvGraphicFramePr>
            <a:graphicFrameLocks noGrp="1"/>
          </p:cNvGraphicFramePr>
          <p:nvPr>
            <p:extLst>
              <p:ext uri="{D42A27DB-BD31-4B8C-83A1-F6EECF244321}">
                <p14:modId xmlns:p14="http://schemas.microsoft.com/office/powerpoint/2010/main" val="258595699"/>
              </p:ext>
            </p:extLst>
          </p:nvPr>
        </p:nvGraphicFramePr>
        <p:xfrm>
          <a:off x="431541" y="2132856"/>
          <a:ext cx="8280918" cy="1462658"/>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1340120783"/>
                    </a:ext>
                  </a:extLst>
                </a:gridCol>
                <a:gridCol w="3072340">
                  <a:extLst>
                    <a:ext uri="{9D8B030D-6E8A-4147-A177-3AD203B41FA5}">
                      <a16:colId xmlns:a16="http://schemas.microsoft.com/office/drawing/2014/main" val="3884456969"/>
                    </a:ext>
                  </a:extLst>
                </a:gridCol>
                <a:gridCol w="2760306">
                  <a:extLst>
                    <a:ext uri="{9D8B030D-6E8A-4147-A177-3AD203B41FA5}">
                      <a16:colId xmlns:a16="http://schemas.microsoft.com/office/drawing/2014/main" val="916597608"/>
                    </a:ext>
                  </a:extLst>
                </a:gridCol>
              </a:tblGrid>
              <a:tr h="456818">
                <a:tc>
                  <a:txBody>
                    <a:bodyPr/>
                    <a:lstStyle/>
                    <a:p>
                      <a:pPr algn="ctr"/>
                      <a:r>
                        <a:rPr lang="es-ES" dirty="0"/>
                        <a:t>Artículo</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724119104"/>
                  </a:ext>
                </a:extLst>
              </a:tr>
              <a:tr h="456818">
                <a:tc>
                  <a:txBody>
                    <a:bodyPr/>
                    <a:lstStyle/>
                    <a:p>
                      <a:r>
                        <a:rPr lang="es-ES" sz="1200" b="1" kern="1200" dirty="0">
                          <a:solidFill>
                            <a:schemeClr val="dk1"/>
                          </a:solidFill>
                          <a:effectLst/>
                          <a:latin typeface="+mn-lt"/>
                          <a:ea typeface="+mn-ea"/>
                          <a:cs typeface="+mn-cs"/>
                        </a:rPr>
                        <a:t>Artículo Innumerado (…) 30.- </a:t>
                      </a:r>
                      <a:r>
                        <a:rPr lang="es-ES_tradnl" sz="1200" b="1" kern="1200" dirty="0">
                          <a:solidFill>
                            <a:schemeClr val="dk1"/>
                          </a:solidFill>
                          <a:effectLst/>
                          <a:latin typeface="+mn-lt"/>
                          <a:ea typeface="+mn-ea"/>
                          <a:cs typeface="+mn-cs"/>
                        </a:rPr>
                        <a:t>De la capacitación y calificación</a:t>
                      </a:r>
                      <a:r>
                        <a:rPr lang="es-ES" sz="1200" b="1" kern="1200" dirty="0">
                          <a:solidFill>
                            <a:schemeClr val="dk1"/>
                          </a:solidFill>
                          <a:effectLst/>
                          <a:latin typeface="+mn-lt"/>
                          <a:ea typeface="+mn-ea"/>
                          <a:cs typeface="+mn-cs"/>
                        </a:rPr>
                        <a:t> de trabajadores </a:t>
                      </a:r>
                      <a:r>
                        <a:rPr lang="es-ES_tradnl" sz="1200" b="1" kern="1200" dirty="0">
                          <a:solidFill>
                            <a:schemeClr val="dk1"/>
                          </a:solidFill>
                          <a:effectLst/>
                          <a:latin typeface="+mn-lt"/>
                          <a:ea typeface="+mn-ea"/>
                          <a:cs typeface="+mn-cs"/>
                        </a:rPr>
                        <a:t>y empresas de servicio vinculados a la gestión del arbolado</a:t>
                      </a:r>
                      <a:r>
                        <a:rPr lang="es-ES" sz="1200" b="1" kern="1200" dirty="0">
                          <a:solidFill>
                            <a:schemeClr val="dk1"/>
                          </a:solidFill>
                          <a:effectLst/>
                          <a:latin typeface="+mn-lt"/>
                          <a:ea typeface="+mn-ea"/>
                          <a:cs typeface="+mn-cs"/>
                        </a:rPr>
                        <a:t>.- </a:t>
                      </a:r>
                      <a:endParaRPr lang="es-EC" sz="1200" b="1" dirty="0"/>
                    </a:p>
                  </a:txBody>
                  <a:tcPr/>
                </a:tc>
                <a:tc>
                  <a:txBody>
                    <a:bodyPr/>
                    <a:lstStyle/>
                    <a:p>
                      <a:pPr algn="just"/>
                      <a:r>
                        <a:rPr lang="es-EC" sz="1200" dirty="0"/>
                        <a:t>En el art. 30 se recomienda incluir a colaboradores privados en la capacitación para manejo de arbolado y otro tipo de vegetación. </a:t>
                      </a:r>
                    </a:p>
                  </a:txBody>
                  <a:tcPr/>
                </a:tc>
                <a:tc>
                  <a:txBody>
                    <a:bodyPr/>
                    <a:lstStyle/>
                    <a:p>
                      <a:r>
                        <a:rPr lang="es-EC" sz="1200" dirty="0"/>
                        <a:t>Se ha incluido un párrafo que incluye capacitación a personal que realiza mantenimiento de jardines.</a:t>
                      </a:r>
                    </a:p>
                  </a:txBody>
                  <a:tcPr/>
                </a:tc>
                <a:extLst>
                  <a:ext uri="{0D108BD9-81ED-4DB2-BD59-A6C34878D82A}">
                    <a16:rowId xmlns:a16="http://schemas.microsoft.com/office/drawing/2014/main" val="953781648"/>
                  </a:ext>
                </a:extLst>
              </a:tr>
            </a:tbl>
          </a:graphicData>
        </a:graphic>
      </p:graphicFrame>
      <p:sp>
        <p:nvSpPr>
          <p:cNvPr id="5" name="CuadroTexto 4">
            <a:extLst>
              <a:ext uri="{FF2B5EF4-FFF2-40B4-BE49-F238E27FC236}">
                <a16:creationId xmlns:a16="http://schemas.microsoft.com/office/drawing/2014/main" id="{FA805BAD-E491-97A1-A2E3-911A517D8583}"/>
              </a:ext>
            </a:extLst>
          </p:cNvPr>
          <p:cNvSpPr txBox="1"/>
          <p:nvPr/>
        </p:nvSpPr>
        <p:spPr>
          <a:xfrm>
            <a:off x="395536" y="1761644"/>
            <a:ext cx="4572000" cy="369332"/>
          </a:xfrm>
          <a:prstGeom prst="rect">
            <a:avLst/>
          </a:prstGeom>
          <a:noFill/>
        </p:spPr>
        <p:txBody>
          <a:bodyPr wrap="square">
            <a:spAutoFit/>
          </a:bodyPr>
          <a:lstStyle/>
          <a:p>
            <a:r>
              <a:rPr lang="es-EC" sz="1800" b="1" dirty="0"/>
              <a:t>Concejal</a:t>
            </a:r>
            <a:r>
              <a:rPr lang="es-EC" sz="1800" b="1" baseline="0" dirty="0"/>
              <a:t> Luis Robles</a:t>
            </a:r>
            <a:endParaRPr lang="es-EC" sz="1800" b="1" dirty="0"/>
          </a:p>
        </p:txBody>
      </p:sp>
      <p:pic>
        <p:nvPicPr>
          <p:cNvPr id="6" name="Imagen 5">
            <a:extLst>
              <a:ext uri="{FF2B5EF4-FFF2-40B4-BE49-F238E27FC236}">
                <a16:creationId xmlns:a16="http://schemas.microsoft.com/office/drawing/2014/main" id="{F7366180-AADE-C73E-24E0-6E1292DC5632}"/>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
        <p:nvSpPr>
          <p:cNvPr id="7" name="3 CuadroTexto">
            <a:extLst>
              <a:ext uri="{FF2B5EF4-FFF2-40B4-BE49-F238E27FC236}">
                <a16:creationId xmlns:a16="http://schemas.microsoft.com/office/drawing/2014/main" id="{D4221F13-A3BF-E439-C844-A99C55B93EA9}"/>
              </a:ext>
            </a:extLst>
          </p:cNvPr>
          <p:cNvSpPr txBox="1"/>
          <p:nvPr/>
        </p:nvSpPr>
        <p:spPr>
          <a:xfrm>
            <a:off x="611560" y="552493"/>
            <a:ext cx="7560840" cy="369332"/>
          </a:xfrm>
          <a:prstGeom prst="rect">
            <a:avLst/>
          </a:prstGeom>
          <a:noFill/>
        </p:spPr>
        <p:txBody>
          <a:bodyPr wrap="square" rtlCol="0">
            <a:spAutoFit/>
          </a:bodyPr>
          <a:lstStyle/>
          <a:p>
            <a:pPr algn="ctr"/>
            <a:r>
              <a:rPr lang="es-EC" b="1" dirty="0"/>
              <a:t>Síntesis de las observaciones del primer debate </a:t>
            </a:r>
          </a:p>
        </p:txBody>
      </p:sp>
      <p:graphicFrame>
        <p:nvGraphicFramePr>
          <p:cNvPr id="8" name="2 Tabla">
            <a:extLst>
              <a:ext uri="{FF2B5EF4-FFF2-40B4-BE49-F238E27FC236}">
                <a16:creationId xmlns:a16="http://schemas.microsoft.com/office/drawing/2014/main" id="{3B01AD9F-F9CD-6913-872B-E6D40480DB27}"/>
              </a:ext>
            </a:extLst>
          </p:cNvPr>
          <p:cNvGraphicFramePr>
            <a:graphicFrameLocks noGrp="1"/>
          </p:cNvGraphicFramePr>
          <p:nvPr>
            <p:extLst>
              <p:ext uri="{D42A27DB-BD31-4B8C-83A1-F6EECF244321}">
                <p14:modId xmlns:p14="http://schemas.microsoft.com/office/powerpoint/2010/main" val="3338787309"/>
              </p:ext>
            </p:extLst>
          </p:nvPr>
        </p:nvGraphicFramePr>
        <p:xfrm>
          <a:off x="431541" y="4221088"/>
          <a:ext cx="8280918" cy="137160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3072340">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endParaRPr lang="es-EC" sz="1200" b="1" dirty="0">
                        <a:solidFill>
                          <a:schemeClr val="tx1"/>
                        </a:solidFill>
                      </a:endParaRPr>
                    </a:p>
                  </a:txBody>
                  <a:tcPr>
                    <a:solidFill>
                      <a:schemeClr val="accent1">
                        <a:lumMod val="20000"/>
                        <a:lumOff val="80000"/>
                      </a:schemeClr>
                    </a:solidFill>
                  </a:tcPr>
                </a:tc>
                <a:tc>
                  <a:txBody>
                    <a:bodyPr/>
                    <a:lstStyle/>
                    <a:p>
                      <a:r>
                        <a:rPr lang="es-ES" sz="1200" b="0" dirty="0">
                          <a:solidFill>
                            <a:schemeClr val="tx1"/>
                          </a:solidFill>
                        </a:rPr>
                        <a:t>En el sector de La Ecuatoriana y la Mena, con 9 barrios del sector solicitan que se haga un inventario de todos los árboles, especialmente de los eucaliptos, que edad tienen, cuál es el aporte que pueden afectar hacia las viviendas, porque muchos de ellos se van a ir encima de las viviendas. </a:t>
                      </a:r>
                      <a:endParaRPr lang="es-EC" sz="1200" b="0" dirty="0">
                        <a:solidFill>
                          <a:schemeClr val="tx1"/>
                        </a:solidFill>
                      </a:endParaRPr>
                    </a:p>
                  </a:txBody>
                  <a:tcPr>
                    <a:solidFill>
                      <a:schemeClr val="accent1">
                        <a:lumMod val="20000"/>
                        <a:lumOff val="80000"/>
                      </a:schemeClr>
                    </a:solidFill>
                  </a:tcPr>
                </a:tc>
                <a:tc>
                  <a:txBody>
                    <a:bodyPr/>
                    <a:lstStyle/>
                    <a:p>
                      <a:r>
                        <a:rPr lang="es-ES" sz="1200" b="0" dirty="0">
                          <a:solidFill>
                            <a:schemeClr val="tx1"/>
                          </a:solidFill>
                        </a:rPr>
                        <a:t>La Transitoria Quinta trata sobre el inventario y censo del arbolado. </a:t>
                      </a:r>
                      <a:endParaRPr lang="es-EC" sz="1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10" name="CuadroTexto 9">
            <a:extLst>
              <a:ext uri="{FF2B5EF4-FFF2-40B4-BE49-F238E27FC236}">
                <a16:creationId xmlns:a16="http://schemas.microsoft.com/office/drawing/2014/main" id="{95C9FF5B-E88A-55A9-208F-44EEC865BA70}"/>
              </a:ext>
            </a:extLst>
          </p:cNvPr>
          <p:cNvSpPr txBox="1"/>
          <p:nvPr/>
        </p:nvSpPr>
        <p:spPr>
          <a:xfrm>
            <a:off x="431541" y="3795643"/>
            <a:ext cx="4572000" cy="369332"/>
          </a:xfrm>
          <a:prstGeom prst="rect">
            <a:avLst/>
          </a:prstGeom>
          <a:noFill/>
        </p:spPr>
        <p:txBody>
          <a:bodyPr wrap="square">
            <a:spAutoFit/>
          </a:bodyPr>
          <a:lstStyle/>
          <a:p>
            <a:r>
              <a:rPr lang="es-EC" sz="1800" b="1" dirty="0"/>
              <a:t>Concejala</a:t>
            </a:r>
            <a:r>
              <a:rPr lang="es-EC" sz="1800" b="1" baseline="0" dirty="0"/>
              <a:t> Blanca Paucar</a:t>
            </a:r>
            <a:endParaRPr lang="es-EC" sz="1800" b="1" dirty="0"/>
          </a:p>
        </p:txBody>
      </p:sp>
    </p:spTree>
    <p:extLst>
      <p:ext uri="{BB962C8B-B14F-4D97-AF65-F5344CB8AC3E}">
        <p14:creationId xmlns:p14="http://schemas.microsoft.com/office/powerpoint/2010/main" val="52234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7366180-AADE-C73E-24E0-6E1292DC5632}"/>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
        <p:nvSpPr>
          <p:cNvPr id="7" name="3 CuadroTexto">
            <a:extLst>
              <a:ext uri="{FF2B5EF4-FFF2-40B4-BE49-F238E27FC236}">
                <a16:creationId xmlns:a16="http://schemas.microsoft.com/office/drawing/2014/main" id="{D4221F13-A3BF-E439-C844-A99C55B93EA9}"/>
              </a:ext>
            </a:extLst>
          </p:cNvPr>
          <p:cNvSpPr txBox="1"/>
          <p:nvPr/>
        </p:nvSpPr>
        <p:spPr>
          <a:xfrm>
            <a:off x="-1332656" y="1639789"/>
            <a:ext cx="7560840" cy="1015663"/>
          </a:xfrm>
          <a:prstGeom prst="rect">
            <a:avLst/>
          </a:prstGeom>
          <a:noFill/>
        </p:spPr>
        <p:txBody>
          <a:bodyPr wrap="square" rtlCol="0">
            <a:spAutoFit/>
          </a:bodyPr>
          <a:lstStyle/>
          <a:p>
            <a:pPr algn="ctr"/>
            <a:r>
              <a:rPr lang="es-EC" sz="6000" b="1" dirty="0"/>
              <a:t>GRACIAS </a:t>
            </a:r>
          </a:p>
        </p:txBody>
      </p:sp>
      <p:pic>
        <p:nvPicPr>
          <p:cNvPr id="2" name="Picture 1">
            <a:extLst>
              <a:ext uri="{FF2B5EF4-FFF2-40B4-BE49-F238E27FC236}">
                <a16:creationId xmlns:a16="http://schemas.microsoft.com/office/drawing/2014/main" id="{F2FFDE06-EEFF-C526-05AB-E9EC50D9ED5B}"/>
              </a:ext>
            </a:extLst>
          </p:cNvPr>
          <p:cNvPicPr>
            <a:picLocks noChangeAspect="1"/>
          </p:cNvPicPr>
          <p:nvPr/>
        </p:nvPicPr>
        <p:blipFill>
          <a:blip r:embed="rId3"/>
          <a:stretch>
            <a:fillRect/>
          </a:stretch>
        </p:blipFill>
        <p:spPr>
          <a:xfrm>
            <a:off x="4903061" y="1124744"/>
            <a:ext cx="4199414" cy="5599219"/>
          </a:xfrm>
          <a:prstGeom prst="rect">
            <a:avLst/>
          </a:prstGeom>
        </p:spPr>
      </p:pic>
      <p:pic>
        <p:nvPicPr>
          <p:cNvPr id="9" name="Picture 8">
            <a:extLst>
              <a:ext uri="{FF2B5EF4-FFF2-40B4-BE49-F238E27FC236}">
                <a16:creationId xmlns:a16="http://schemas.microsoft.com/office/drawing/2014/main" id="{C600DE45-2131-9434-75CA-F4CEBDE51004}"/>
              </a:ext>
            </a:extLst>
          </p:cNvPr>
          <p:cNvPicPr>
            <a:picLocks noChangeAspect="1"/>
          </p:cNvPicPr>
          <p:nvPr/>
        </p:nvPicPr>
        <p:blipFill>
          <a:blip r:embed="rId4"/>
          <a:stretch>
            <a:fillRect/>
          </a:stretch>
        </p:blipFill>
        <p:spPr>
          <a:xfrm>
            <a:off x="467544" y="3429000"/>
            <a:ext cx="4354810" cy="3264131"/>
          </a:xfrm>
          <a:prstGeom prst="rect">
            <a:avLst/>
          </a:prstGeom>
        </p:spPr>
      </p:pic>
    </p:spTree>
    <p:extLst>
      <p:ext uri="{BB962C8B-B14F-4D97-AF65-F5344CB8AC3E}">
        <p14:creationId xmlns:p14="http://schemas.microsoft.com/office/powerpoint/2010/main" val="69549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B80E1-9558-56B7-0245-C010049A94BC}"/>
              </a:ext>
            </a:extLst>
          </p:cNvPr>
          <p:cNvSpPr>
            <a:spLocks noGrp="1"/>
          </p:cNvSpPr>
          <p:nvPr>
            <p:ph type="title"/>
          </p:nvPr>
        </p:nvSpPr>
        <p:spPr>
          <a:xfrm>
            <a:off x="457200" y="724954"/>
            <a:ext cx="8229600" cy="1407902"/>
          </a:xfrm>
        </p:spPr>
        <p:txBody>
          <a:bodyPr>
            <a:normAutofit fontScale="90000"/>
          </a:bodyPr>
          <a:lstStyle/>
          <a:p>
            <a:r>
              <a:rPr lang="es-ES" dirty="0"/>
              <a:t>INFORME</a:t>
            </a:r>
            <a:br>
              <a:rPr lang="es-ES" dirty="0"/>
            </a:br>
            <a:r>
              <a:rPr lang="es-ES" sz="3100" dirty="0"/>
              <a:t>Revisión de observaciones a Ordenanza </a:t>
            </a:r>
            <a:br>
              <a:rPr lang="es-ES" sz="3100" dirty="0"/>
            </a:br>
            <a:r>
              <a:rPr lang="es-ES" sz="3100" dirty="0"/>
              <a:t>luego de primer debate</a:t>
            </a:r>
            <a:endParaRPr lang="es-EC" sz="3100" dirty="0"/>
          </a:p>
        </p:txBody>
      </p:sp>
      <p:sp>
        <p:nvSpPr>
          <p:cNvPr id="3" name="Marcador de contenido 2">
            <a:extLst>
              <a:ext uri="{FF2B5EF4-FFF2-40B4-BE49-F238E27FC236}">
                <a16:creationId xmlns:a16="http://schemas.microsoft.com/office/drawing/2014/main" id="{8B1849D2-7425-77D6-3AFA-DAA6255909A2}"/>
              </a:ext>
            </a:extLst>
          </p:cNvPr>
          <p:cNvSpPr>
            <a:spLocks noGrp="1"/>
          </p:cNvSpPr>
          <p:nvPr>
            <p:ph idx="1"/>
          </p:nvPr>
        </p:nvSpPr>
        <p:spPr>
          <a:xfrm>
            <a:off x="1475656" y="2636912"/>
            <a:ext cx="6768752" cy="3196948"/>
          </a:xfrm>
        </p:spPr>
        <p:txBody>
          <a:bodyPr>
            <a:normAutofit fontScale="85000" lnSpcReduction="20000"/>
          </a:bodyPr>
          <a:lstStyle/>
          <a:p>
            <a:pPr marL="0" indent="0">
              <a:buNone/>
            </a:pPr>
            <a:r>
              <a:rPr lang="es-ES" sz="2800" dirty="0"/>
              <a:t>Tres sesiones de la mesa, que tuvieron lugar el 23 y 30 de junio, y 7 de julio de 2022</a:t>
            </a:r>
          </a:p>
          <a:p>
            <a:pPr marL="0" indent="0">
              <a:buNone/>
            </a:pPr>
            <a:endParaRPr lang="es-ES" sz="2800" dirty="0"/>
          </a:p>
          <a:p>
            <a:r>
              <a:rPr lang="es-ES" sz="2800" dirty="0"/>
              <a:t>Concejales que emitieron observaciones: 9</a:t>
            </a:r>
          </a:p>
          <a:p>
            <a:pPr lvl="1"/>
            <a:r>
              <a:rPr lang="es-ES" sz="2400" dirty="0"/>
              <a:t>Mediante oficio: 3</a:t>
            </a:r>
          </a:p>
          <a:p>
            <a:pPr lvl="1"/>
            <a:r>
              <a:rPr lang="es-ES" sz="2400" dirty="0"/>
              <a:t>Durante el debate: 6</a:t>
            </a:r>
          </a:p>
          <a:p>
            <a:r>
              <a:rPr lang="es-ES" sz="2800" dirty="0"/>
              <a:t>Total observaciones procesadas: 70</a:t>
            </a:r>
          </a:p>
          <a:p>
            <a:pPr lvl="1"/>
            <a:r>
              <a:rPr lang="es-ES" sz="2400" dirty="0"/>
              <a:t>Observaciones aceptadas: 51</a:t>
            </a:r>
          </a:p>
          <a:p>
            <a:pPr lvl="1"/>
            <a:r>
              <a:rPr lang="es-ES" sz="2400" dirty="0"/>
              <a:t>Observaciones no aceptadas: 19</a:t>
            </a:r>
          </a:p>
          <a:p>
            <a:endParaRPr lang="es-ES" sz="2800" dirty="0"/>
          </a:p>
          <a:p>
            <a:endParaRPr lang="es-EC" sz="2800" dirty="0"/>
          </a:p>
        </p:txBody>
      </p:sp>
      <p:pic>
        <p:nvPicPr>
          <p:cNvPr id="4" name="Imagen 5">
            <a:extLst>
              <a:ext uri="{FF2B5EF4-FFF2-40B4-BE49-F238E27FC236}">
                <a16:creationId xmlns:a16="http://schemas.microsoft.com/office/drawing/2014/main" id="{B2E78F4A-5FF0-2CFB-7DC0-3A0146565DCB}"/>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Tree>
    <p:extLst>
      <p:ext uri="{BB962C8B-B14F-4D97-AF65-F5344CB8AC3E}">
        <p14:creationId xmlns:p14="http://schemas.microsoft.com/office/powerpoint/2010/main" val="228170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87697B-8AA6-66E2-6F0D-7751CA940DB6}"/>
              </a:ext>
            </a:extLst>
          </p:cNvPr>
          <p:cNvSpPr>
            <a:spLocks noGrp="1"/>
          </p:cNvSpPr>
          <p:nvPr>
            <p:ph idx="1"/>
          </p:nvPr>
        </p:nvSpPr>
        <p:spPr>
          <a:xfrm>
            <a:off x="1151620" y="2132792"/>
            <a:ext cx="6840760" cy="4137327"/>
          </a:xfrm>
        </p:spPr>
        <p:txBody>
          <a:bodyPr/>
          <a:lstStyle/>
          <a:p>
            <a:r>
              <a:rPr lang="es-ES" dirty="0"/>
              <a:t>Observaciones de forma: 30 </a:t>
            </a:r>
          </a:p>
          <a:p>
            <a:pPr marL="365125" indent="0">
              <a:buNone/>
            </a:pPr>
            <a:r>
              <a:rPr lang="es-ES" sz="2000" dirty="0"/>
              <a:t>Tiene que ver con la mejora de redacción de la Ordenanza.</a:t>
            </a:r>
          </a:p>
          <a:p>
            <a:r>
              <a:rPr lang="es-ES" dirty="0"/>
              <a:t>Observaciones de fondo: 40 </a:t>
            </a:r>
          </a:p>
          <a:p>
            <a:pPr marL="365125" indent="0">
              <a:buNone/>
            </a:pPr>
            <a:r>
              <a:rPr lang="es-ES" sz="2000" dirty="0"/>
              <a:t>Tienen que ver con el sentido y contenido de la Ordenanza. Se revisó si cada recomendación estaba o no considerada en otros artículos, si la propuesta tenía pertinencia con lo que trata ordenanza, si ya consta en otras normas o instrumentos de gestión.</a:t>
            </a:r>
          </a:p>
        </p:txBody>
      </p:sp>
      <p:pic>
        <p:nvPicPr>
          <p:cNvPr id="4" name="Imagen 5">
            <a:extLst>
              <a:ext uri="{FF2B5EF4-FFF2-40B4-BE49-F238E27FC236}">
                <a16:creationId xmlns:a16="http://schemas.microsoft.com/office/drawing/2014/main" id="{2F16209F-1A31-5290-F9EF-C9753AF4EC8C}"/>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
        <p:nvSpPr>
          <p:cNvPr id="5" name="Título 1">
            <a:extLst>
              <a:ext uri="{FF2B5EF4-FFF2-40B4-BE49-F238E27FC236}">
                <a16:creationId xmlns:a16="http://schemas.microsoft.com/office/drawing/2014/main" id="{ED7C46F7-52A3-2CDD-CB1C-A7B4CB7834C9}"/>
              </a:ext>
            </a:extLst>
          </p:cNvPr>
          <p:cNvSpPr>
            <a:spLocks noGrp="1"/>
          </p:cNvSpPr>
          <p:nvPr>
            <p:ph type="title"/>
          </p:nvPr>
        </p:nvSpPr>
        <p:spPr>
          <a:xfrm>
            <a:off x="457200" y="724954"/>
            <a:ext cx="8229600" cy="831838"/>
          </a:xfrm>
        </p:spPr>
        <p:txBody>
          <a:bodyPr>
            <a:normAutofit/>
          </a:bodyPr>
          <a:lstStyle/>
          <a:p>
            <a:r>
              <a:rPr lang="es-ES" sz="4000" dirty="0"/>
              <a:t>CONSIDERACIONES</a:t>
            </a:r>
            <a:endParaRPr lang="es-EC" sz="4000" dirty="0"/>
          </a:p>
        </p:txBody>
      </p:sp>
    </p:spTree>
    <p:extLst>
      <p:ext uri="{BB962C8B-B14F-4D97-AF65-F5344CB8AC3E}">
        <p14:creationId xmlns:p14="http://schemas.microsoft.com/office/powerpoint/2010/main" val="264059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875792950"/>
              </p:ext>
            </p:extLst>
          </p:nvPr>
        </p:nvGraphicFramePr>
        <p:xfrm>
          <a:off x="528330" y="1412776"/>
          <a:ext cx="8280918" cy="3839398"/>
        </p:xfrm>
        <a:graphic>
          <a:graphicData uri="http://schemas.openxmlformats.org/drawingml/2006/table">
            <a:tbl>
              <a:tblPr firstRow="1" bandRow="1">
                <a:tableStyleId>{5C22544A-7EE6-4342-B048-85BDC9FD1C3A}</a:tableStyleId>
              </a:tblPr>
              <a:tblGrid>
                <a:gridCol w="2448271">
                  <a:extLst>
                    <a:ext uri="{9D8B030D-6E8A-4147-A177-3AD203B41FA5}">
                      <a16:colId xmlns:a16="http://schemas.microsoft.com/office/drawing/2014/main" val="20000"/>
                    </a:ext>
                  </a:extLst>
                </a:gridCol>
                <a:gridCol w="3072341">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547558">
                <a:tc>
                  <a:txBody>
                    <a:bodyPr/>
                    <a:lstStyle/>
                    <a:p>
                      <a:pPr algn="ctr"/>
                      <a:r>
                        <a:rPr lang="es-MX" dirty="0"/>
                        <a:t>Artículo</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676578">
                <a:tc>
                  <a:txBody>
                    <a:bodyPr/>
                    <a:lstStyle/>
                    <a:p>
                      <a:r>
                        <a:rPr lang="es-MX" sz="1200" b="1" dirty="0"/>
                        <a:t>Considerandos</a:t>
                      </a:r>
                      <a:endParaRPr lang="es-EC" sz="1200" b="1" dirty="0"/>
                    </a:p>
                  </a:txBody>
                  <a:tcPr/>
                </a:tc>
                <a:tc>
                  <a:txBody>
                    <a:bodyPr/>
                    <a:lstStyle/>
                    <a:p>
                      <a:r>
                        <a:rPr lang="es-ES" sz="1200" b="0" dirty="0"/>
                        <a:t>Definir si es que en las normas enunciadas se va a hacer referencia o no al Registro Oficial mediante el cual se publicó. Debe guardar armonía todo el texto es decir; si se señala en un considerando el Registro Oficial debe hacerse lo mismo con todas las normas.</a:t>
                      </a:r>
                      <a:endParaRPr lang="es-EC" sz="1200" b="0" dirty="0"/>
                    </a:p>
                  </a:txBody>
                  <a:tcPr/>
                </a:tc>
                <a:tc>
                  <a:txBody>
                    <a:bodyPr/>
                    <a:lstStyle/>
                    <a:p>
                      <a:r>
                        <a:rPr lang="es-EC" sz="1200" b="0" dirty="0"/>
                        <a:t>Se eliminó la referencia del Registro Oficial en todos los considerandos</a:t>
                      </a:r>
                    </a:p>
                  </a:txBody>
                  <a:tcPr/>
                </a:tc>
                <a:extLst>
                  <a:ext uri="{0D108BD9-81ED-4DB2-BD59-A6C34878D82A}">
                    <a16:rowId xmlns:a16="http://schemas.microsoft.com/office/drawing/2014/main" val="10001"/>
                  </a:ext>
                </a:extLst>
              </a:tr>
              <a:tr h="986429">
                <a:tc>
                  <a:txBody>
                    <a:bodyPr/>
                    <a:lstStyle/>
                    <a:p>
                      <a:pPr algn="just"/>
                      <a:r>
                        <a:rPr lang="es-MX" sz="1200" dirty="0"/>
                        <a:t>Artículo innumerado (…) 9  De la responsabilidad sobre afectaciones al arbolado. - </a:t>
                      </a:r>
                    </a:p>
                    <a:p>
                      <a:pPr marL="182563" indent="-182563" algn="l"/>
                      <a:r>
                        <a:rPr lang="es-MX" sz="1200" dirty="0"/>
                        <a:t>a)	La responsabilidad sobre las actuaciones no autorizadas en el arbolado del espacio público, particularmente en aceras, será directamente del frentista; </a:t>
                      </a:r>
                    </a:p>
                    <a:p>
                      <a:pPr marL="182563" indent="-182563" algn="l"/>
                      <a:r>
                        <a:rPr lang="es-MX" sz="1200" dirty="0"/>
                        <a:t>b) En accidentes de tránsito lo será el propietario del vehículo afectante; </a:t>
                      </a:r>
                      <a:endParaRPr lang="es-EC" sz="1200" dirty="0"/>
                    </a:p>
                  </a:txBody>
                  <a:tcPr/>
                </a:tc>
                <a:tc>
                  <a:txBody>
                    <a:bodyPr/>
                    <a:lstStyle/>
                    <a:p>
                      <a:r>
                        <a:rPr lang="es-EC" sz="1200" b="0" dirty="0"/>
                        <a:t>Art. innumerado  9. N</a:t>
                      </a:r>
                      <a:r>
                        <a:rPr lang="es-MX" sz="1200" b="0" dirty="0"/>
                        <a:t>o se ha especificado cuál es el argumento para extender la responsabilidad sobre el arbolado en espacio público sobre el frentista</a:t>
                      </a:r>
                      <a:endParaRPr lang="es-EC" sz="1200" b="0" dirty="0"/>
                    </a:p>
                  </a:txBody>
                  <a:tcPr/>
                </a:tc>
                <a:tc>
                  <a:txBody>
                    <a:bodyPr/>
                    <a:lstStyle/>
                    <a:p>
                      <a:r>
                        <a:rPr lang="es-MX" sz="1200" dirty="0"/>
                        <a:t>Se rectificaron las dos.</a:t>
                      </a:r>
                    </a:p>
                    <a:p>
                      <a:r>
                        <a:rPr lang="es-MX" sz="1200" dirty="0"/>
                        <a:t>a) La </a:t>
                      </a:r>
                      <a:r>
                        <a:rPr lang="es-MX" sz="1200" b="1" dirty="0"/>
                        <a:t>responsabilidad </a:t>
                      </a:r>
                      <a:r>
                        <a:rPr lang="es-MX" sz="1200" dirty="0"/>
                        <a:t>del cuidado del arbolado del espacio público especialmente en aceras, será directamente del frentista;</a:t>
                      </a:r>
                    </a:p>
                    <a:p>
                      <a:r>
                        <a:rPr lang="es-MX" sz="1200" dirty="0"/>
                        <a:t>b) En accidentes de transito será el </a:t>
                      </a:r>
                      <a:r>
                        <a:rPr lang="es-MX" sz="1200" b="1" dirty="0"/>
                        <a:t>causante del accidente.</a:t>
                      </a:r>
                      <a:endParaRPr lang="es-EC" sz="1200" b="1" dirty="0"/>
                    </a:p>
                  </a:txBody>
                  <a:tcPr/>
                </a:tc>
                <a:extLst>
                  <a:ext uri="{0D108BD9-81ED-4DB2-BD59-A6C34878D82A}">
                    <a16:rowId xmlns:a16="http://schemas.microsoft.com/office/drawing/2014/main" val="10003"/>
                  </a:ext>
                </a:extLst>
              </a:tr>
            </a:tbl>
          </a:graphicData>
        </a:graphic>
      </p:graphicFrame>
      <p:sp>
        <p:nvSpPr>
          <p:cNvPr id="4" name="Rectángulo 3"/>
          <p:cNvSpPr/>
          <p:nvPr/>
        </p:nvSpPr>
        <p:spPr>
          <a:xfrm>
            <a:off x="539552" y="694437"/>
            <a:ext cx="6318448" cy="646331"/>
          </a:xfrm>
          <a:prstGeom prst="rect">
            <a:avLst/>
          </a:prstGeom>
        </p:spPr>
        <p:txBody>
          <a:bodyPr wrap="square">
            <a:spAutoFit/>
          </a:bodyPr>
          <a:lstStyle/>
          <a:p>
            <a:r>
              <a:rPr lang="es-EC" b="1" dirty="0"/>
              <a:t>Dr. Santiago Guarderas</a:t>
            </a:r>
          </a:p>
          <a:p>
            <a:r>
              <a:rPr lang="es-EC" b="1" dirty="0"/>
              <a:t>ALCALDE METROPOLITANO</a:t>
            </a:r>
          </a:p>
        </p:txBody>
      </p:sp>
    </p:spTree>
    <p:extLst>
      <p:ext uri="{BB962C8B-B14F-4D97-AF65-F5344CB8AC3E}">
        <p14:creationId xmlns:p14="http://schemas.microsoft.com/office/powerpoint/2010/main" val="3547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161443998"/>
              </p:ext>
            </p:extLst>
          </p:nvPr>
        </p:nvGraphicFramePr>
        <p:xfrm>
          <a:off x="431541" y="908719"/>
          <a:ext cx="8280918" cy="4479478"/>
        </p:xfrm>
        <a:graphic>
          <a:graphicData uri="http://schemas.openxmlformats.org/drawingml/2006/table">
            <a:tbl>
              <a:tblPr firstRow="1" bandRow="1">
                <a:tableStyleId>{5C22544A-7EE6-4342-B048-85BDC9FD1C3A}</a:tableStyleId>
              </a:tblPr>
              <a:tblGrid>
                <a:gridCol w="3204355">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484275">
                  <a:extLst>
                    <a:ext uri="{9D8B030D-6E8A-4147-A177-3AD203B41FA5}">
                      <a16:colId xmlns:a16="http://schemas.microsoft.com/office/drawing/2014/main" val="20002"/>
                    </a:ext>
                  </a:extLst>
                </a:gridCol>
              </a:tblGrid>
              <a:tr h="547558">
                <a:tc>
                  <a:txBody>
                    <a:bodyPr/>
                    <a:lstStyle/>
                    <a:p>
                      <a:pPr algn="ctr"/>
                      <a:r>
                        <a:rPr lang="es-ES" dirty="0"/>
                        <a:t>Artículo</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1053694">
                <a:tc>
                  <a:txBody>
                    <a:bodyPr/>
                    <a:lstStyle/>
                    <a:p>
                      <a:pPr algn="l"/>
                      <a:r>
                        <a:rPr lang="es-MX" sz="1200" b="1" dirty="0"/>
                        <a:t>Artículo innumerado (…) 35. Incentivos. </a:t>
                      </a:r>
                      <a:r>
                        <a:rPr lang="es-MX" sz="1200" b="0" dirty="0"/>
                        <a:t>- Con el objeto de promover e incentivar la protección, fomento y preservación del arbolado, otro tipo de vegetación y la biodiversidad asociada en suelo urbano, por parte de las personas naturales y jurídicas de derecho privado y público, nacionales o extranjeras, domiciliadas en el Distrito Metropolitano de Quito, se establecen los siguientes incentivos: </a:t>
                      </a:r>
                    </a:p>
                    <a:p>
                      <a:pPr algn="just"/>
                      <a:endParaRPr lang="es-MX" sz="1200" b="0" dirty="0"/>
                    </a:p>
                    <a:p>
                      <a:pPr marL="274638" indent="-274638" algn="l"/>
                      <a:r>
                        <a:rPr lang="es-MX" sz="1200" b="0" dirty="0"/>
                        <a:t>b)	El mantenimiento técnico de los árboles patrimoniales ubicados en predios particulares correrá a cargo de la Administración municipal, coordinada por la autoridad ambiental distrital y ejecutada por la entidad encargada de la  administración de parques y espacios verdes de la empresa pública metropolitana encargada de la movilidad y obras públicas o quien ejerza sus competencias, conforme a la presente Sección y sus anexos.</a:t>
                      </a:r>
                      <a:endParaRPr lang="es-EC" sz="1200" b="0" dirty="0"/>
                    </a:p>
                  </a:txBody>
                  <a:tcPr/>
                </a:tc>
                <a:tc>
                  <a:txBody>
                    <a:bodyPr/>
                    <a:lstStyle/>
                    <a:p>
                      <a:pPr algn="l" fontAlgn="t"/>
                      <a:r>
                        <a:rPr lang="es-MX" sz="1200" b="0" i="0" u="none" strike="noStrike" dirty="0">
                          <a:solidFill>
                            <a:srgbClr val="000000"/>
                          </a:solidFill>
                          <a:effectLst/>
                          <a:latin typeface="Calibri" panose="020F0502020204030204" pitchFamily="34" charset="0"/>
                        </a:rPr>
                        <a:t> Art.</a:t>
                      </a:r>
                      <a:r>
                        <a:rPr lang="es-MX" sz="1200" b="0" i="0" u="none" strike="noStrike" baseline="0" dirty="0">
                          <a:solidFill>
                            <a:srgbClr val="000000"/>
                          </a:solidFill>
                          <a:effectLst/>
                          <a:latin typeface="Calibri" panose="020F0502020204030204" pitchFamily="34" charset="0"/>
                        </a:rPr>
                        <a:t> Innumerado 35. literal b) </a:t>
                      </a:r>
                      <a:r>
                        <a:rPr lang="es-MX" sz="1200" b="0" i="0" u="none" strike="noStrike" dirty="0">
                          <a:solidFill>
                            <a:srgbClr val="000000"/>
                          </a:solidFill>
                          <a:effectLst/>
                          <a:latin typeface="Calibri" panose="020F0502020204030204" pitchFamily="34" charset="0"/>
                        </a:rPr>
                        <a:t> no se específica </a:t>
                      </a:r>
                      <a:r>
                        <a:rPr lang="es-MX" sz="1200" b="1" i="0" u="none" strike="noStrike" dirty="0">
                          <a:solidFill>
                            <a:srgbClr val="000000"/>
                          </a:solidFill>
                          <a:effectLst/>
                          <a:latin typeface="Calibri" panose="020F0502020204030204" pitchFamily="34" charset="0"/>
                        </a:rPr>
                        <a:t>de qué manera constituye un incentivo; más bien es una disposición</a:t>
                      </a:r>
                    </a:p>
                    <a:p>
                      <a:pPr algn="l" fontAlgn="t"/>
                      <a:endParaRPr lang="es-MX" sz="1200" b="1" i="0" u="none" strike="noStrike" dirty="0">
                        <a:solidFill>
                          <a:srgbClr val="000000"/>
                        </a:solidFill>
                        <a:effectLst/>
                        <a:latin typeface="Calibri" panose="020F0502020204030204" pitchFamily="34" charset="0"/>
                      </a:endParaRPr>
                    </a:p>
                    <a:p>
                      <a:pPr algn="l" fontAlgn="t"/>
                      <a:endParaRPr lang="es-MX" sz="1200" b="1" i="0" u="none" strike="noStrike" dirty="0">
                        <a:solidFill>
                          <a:srgbClr val="000000"/>
                        </a:solidFill>
                        <a:effectLst/>
                        <a:latin typeface="Calibri" panose="020F0502020204030204" pitchFamily="34" charset="0"/>
                      </a:endParaRPr>
                    </a:p>
                    <a:p>
                      <a:pPr algn="l" fontAlgn="t"/>
                      <a:r>
                        <a:rPr lang="es-ES" sz="1200" b="0" i="0" u="none" strike="noStrike" dirty="0">
                          <a:solidFill>
                            <a:srgbClr val="000000"/>
                          </a:solidFill>
                          <a:effectLst/>
                          <a:latin typeface="Calibri" panose="020F0502020204030204" pitchFamily="34" charset="0"/>
                        </a:rPr>
                        <a:t>No se señala un </a:t>
                      </a:r>
                      <a:r>
                        <a:rPr lang="es-ES" sz="1200" b="1" i="0" u="none" strike="noStrike" dirty="0">
                          <a:solidFill>
                            <a:srgbClr val="000000"/>
                          </a:solidFill>
                          <a:effectLst/>
                          <a:latin typeface="Calibri" panose="020F0502020204030204" pitchFamily="34" charset="0"/>
                        </a:rPr>
                        <a:t>tiempo perentorio </a:t>
                      </a:r>
                      <a:r>
                        <a:rPr lang="es-ES" sz="1200" b="0" i="0" u="none" strike="noStrike" dirty="0">
                          <a:solidFill>
                            <a:srgbClr val="000000"/>
                          </a:solidFill>
                          <a:effectLst/>
                          <a:latin typeface="Calibri" panose="020F0502020204030204" pitchFamily="34" charset="0"/>
                        </a:rPr>
                        <a:t>para que las diferentes entidades emitan los reglamentos o instrumentos técnicos para otorgar los incentivos que constan en el artículo</a:t>
                      </a:r>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r>
                        <a:rPr lang="es-MX" sz="1200" b="0" i="0" u="none" strike="noStrike" baseline="0" dirty="0">
                          <a:solidFill>
                            <a:srgbClr val="000000"/>
                          </a:solidFill>
                          <a:effectLst/>
                          <a:latin typeface="Calibri" panose="020F0502020204030204" pitchFamily="34" charset="0"/>
                        </a:rPr>
                        <a:t> </a:t>
                      </a:r>
                      <a:endParaRPr lang="es-MX" sz="1200" b="0" i="0" u="none" strike="noStrike" dirty="0">
                        <a:solidFill>
                          <a:srgbClr val="000000"/>
                        </a:solidFill>
                        <a:effectLst/>
                        <a:latin typeface="Calibri" panose="020F0502020204030204" pitchFamily="34" charset="0"/>
                      </a:endParaRP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dirty="0"/>
                        <a:t>El mantenimiento técnico de los árboles patrimoniales en predios particulares correría a cargo del municipio, </a:t>
                      </a:r>
                      <a:r>
                        <a:rPr lang="es-MX" sz="1200" b="1" dirty="0"/>
                        <a:t>lo cual es un incentivo</a:t>
                      </a:r>
                      <a:endParaRPr lang="es-EC" sz="1200" b="1" dirty="0"/>
                    </a:p>
                    <a:p>
                      <a:endParaRPr lang="es-MX" sz="1200" b="1" dirty="0"/>
                    </a:p>
                    <a:p>
                      <a:r>
                        <a:rPr lang="es-EC" sz="1200" b="0" dirty="0"/>
                        <a:t>Se acoge la observación</a:t>
                      </a:r>
                    </a:p>
                  </a:txBody>
                  <a:tcPr/>
                </a:tc>
                <a:extLst>
                  <a:ext uri="{0D108BD9-81ED-4DB2-BD59-A6C34878D82A}">
                    <a16:rowId xmlns:a16="http://schemas.microsoft.com/office/drawing/2014/main" val="10001"/>
                  </a:ext>
                </a:extLst>
              </a:tr>
            </a:tbl>
          </a:graphicData>
        </a:graphic>
      </p:graphicFrame>
      <p:sp>
        <p:nvSpPr>
          <p:cNvPr id="4" name="CuadroTexto 3"/>
          <p:cNvSpPr txBox="1"/>
          <p:nvPr/>
        </p:nvSpPr>
        <p:spPr>
          <a:xfrm>
            <a:off x="431541" y="260648"/>
            <a:ext cx="3348371" cy="369332"/>
          </a:xfrm>
          <a:prstGeom prst="rect">
            <a:avLst/>
          </a:prstGeom>
          <a:noFill/>
        </p:spPr>
        <p:txBody>
          <a:bodyPr wrap="square" rtlCol="0">
            <a:spAutoFit/>
          </a:bodyPr>
          <a:lstStyle/>
          <a:p>
            <a:r>
              <a:rPr lang="es-MX" b="1" dirty="0"/>
              <a:t>Continuación.</a:t>
            </a:r>
            <a:endParaRPr lang="es-EC" b="1" dirty="0"/>
          </a:p>
        </p:txBody>
      </p:sp>
    </p:spTree>
    <p:extLst>
      <p:ext uri="{BB962C8B-B14F-4D97-AF65-F5344CB8AC3E}">
        <p14:creationId xmlns:p14="http://schemas.microsoft.com/office/powerpoint/2010/main" val="216228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468214131"/>
              </p:ext>
            </p:extLst>
          </p:nvPr>
        </p:nvGraphicFramePr>
        <p:xfrm>
          <a:off x="431541" y="967114"/>
          <a:ext cx="8280918" cy="3566160"/>
        </p:xfrm>
        <a:graphic>
          <a:graphicData uri="http://schemas.openxmlformats.org/drawingml/2006/table">
            <a:tbl>
              <a:tblPr firstRow="1" bandRow="1">
                <a:tableStyleId>{5C22544A-7EE6-4342-B048-85BDC9FD1C3A}</a:tableStyleId>
              </a:tblPr>
              <a:tblGrid>
                <a:gridCol w="3060339">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340259">
                  <a:extLst>
                    <a:ext uri="{9D8B030D-6E8A-4147-A177-3AD203B41FA5}">
                      <a16:colId xmlns:a16="http://schemas.microsoft.com/office/drawing/2014/main" val="20002"/>
                    </a:ext>
                  </a:extLst>
                </a:gridCol>
              </a:tblGrid>
              <a:tr h="357923">
                <a:tc>
                  <a:txBody>
                    <a:bodyPr/>
                    <a:lstStyle/>
                    <a:p>
                      <a:pPr algn="ctr"/>
                      <a:r>
                        <a:rPr lang="es-ES" dirty="0"/>
                        <a:t>Artículo</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3184083">
                <a:tc>
                  <a:txBody>
                    <a:bodyPr/>
                    <a:lstStyle/>
                    <a:p>
                      <a:pPr algn="l"/>
                      <a:r>
                        <a:rPr lang="es-MX" sz="1200" b="0" dirty="0"/>
                        <a:t>Artículo innumerado (…) 42. Sanciones Administrativas. - Constituyen sanciones administrativas las siguientes:</a:t>
                      </a:r>
                    </a:p>
                    <a:p>
                      <a:pPr marL="182563" indent="-182563" algn="l"/>
                      <a:r>
                        <a:rPr lang="es-MX" sz="1200" b="0" dirty="0"/>
                        <a:t>a)	Multa económica;</a:t>
                      </a:r>
                    </a:p>
                    <a:p>
                      <a:pPr marL="182563" indent="-182563" algn="l"/>
                      <a:r>
                        <a:rPr lang="es-MX" sz="1200" b="0" dirty="0"/>
                        <a:t>b)	Revocatoria de la autorización; y,</a:t>
                      </a:r>
                    </a:p>
                    <a:p>
                      <a:pPr marL="228600" indent="-228600" algn="l">
                        <a:buAutoNum type="alphaLcParenR" startAt="3"/>
                      </a:pPr>
                      <a:r>
                        <a:rPr lang="es-MX" sz="1200" b="0" dirty="0"/>
                        <a:t>Devolución, suspensión, o pérdida de incentivos.</a:t>
                      </a:r>
                    </a:p>
                    <a:p>
                      <a:pPr marL="0" indent="0" algn="l">
                        <a:buNone/>
                      </a:pPr>
                      <a:endParaRPr lang="es-MX" sz="1200" b="0" dirty="0"/>
                    </a:p>
                    <a:p>
                      <a:pPr algn="l"/>
                      <a:r>
                        <a:rPr lang="es-MX" sz="1200" b="0" dirty="0"/>
                        <a:t>La obligación de reposición o compensación ambiental se impondrá adicionalmente a la sanción pecuniaria cuando se haya determinado la existencia de responsabilidad mediante resolución administrativa.</a:t>
                      </a:r>
                    </a:p>
                    <a:p>
                      <a:pPr algn="l"/>
                      <a:r>
                        <a:rPr lang="es-MX" sz="1200" b="0" dirty="0"/>
                        <a:t>La autoridad de control municipal, determinara la aplicación de las sanciones, conforme lo determina </a:t>
                      </a:r>
                      <a:r>
                        <a:rPr lang="es-MX" sz="1200" b="1" dirty="0"/>
                        <a:t>la normativa nacional.</a:t>
                      </a:r>
                    </a:p>
                    <a:p>
                      <a:pPr algn="l"/>
                      <a:endParaRPr lang="es-EC" sz="1200" b="1" dirty="0"/>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Calibri" panose="020F0502020204030204" pitchFamily="34" charset="0"/>
                        </a:rPr>
                        <a:t> </a:t>
                      </a:r>
                      <a:r>
                        <a:rPr lang="es-MX" sz="1200" b="0" i="0" u="none" strike="noStrike" dirty="0">
                          <a:solidFill>
                            <a:srgbClr val="000000"/>
                          </a:solidFill>
                          <a:effectLst/>
                          <a:latin typeface="Calibri" panose="020F0502020204030204" pitchFamily="34" charset="0"/>
                        </a:rPr>
                        <a:t>Se sugiere modificar lo relacionado a la normativa nacional pues se están tipificando infracciones en el presente proyecto y por lo tanto se deben aplicar las mismas:</a:t>
                      </a:r>
                    </a:p>
                    <a:p>
                      <a:pPr algn="l" fontAlgn="t"/>
                      <a:endParaRPr lang="es-MX" sz="1200" b="0" i="0" u="none" strike="noStrike" dirty="0">
                        <a:solidFill>
                          <a:srgbClr val="000000"/>
                        </a:solidFill>
                        <a:effectLst/>
                        <a:latin typeface="Calibri" panose="020F0502020204030204" pitchFamily="34" charset="0"/>
                      </a:endParaRPr>
                    </a:p>
                    <a:p>
                      <a:pPr algn="l" fontAlgn="t"/>
                      <a:r>
                        <a:rPr lang="es-MX" sz="1200" b="0" i="0" u="none" strike="noStrike" dirty="0">
                          <a:solidFill>
                            <a:srgbClr val="000000"/>
                          </a:solidFill>
                          <a:effectLst/>
                          <a:latin typeface="Calibri" panose="020F0502020204030204" pitchFamily="34" charset="0"/>
                        </a:rPr>
                        <a:t>La obligación de reposición o compensación ambiental se impondrá adicionalmente a la sanción pecuniaria cuando se haya determinado la existencia de responsabilidad mediante resolución administrativa.</a:t>
                      </a:r>
                    </a:p>
                    <a:p>
                      <a:pPr algn="l" fontAlgn="t"/>
                      <a:r>
                        <a:rPr lang="es-MX" sz="1200" b="0" i="0" u="none" strike="noStrike" dirty="0">
                          <a:solidFill>
                            <a:srgbClr val="000000"/>
                          </a:solidFill>
                          <a:effectLst/>
                          <a:latin typeface="Calibri" panose="020F0502020204030204" pitchFamily="34" charset="0"/>
                        </a:rPr>
                        <a:t> La autoridad de control municipal, determinará la aplicación de las sanciones, conforme lo determinado </a:t>
                      </a:r>
                      <a:r>
                        <a:rPr lang="es-MX" sz="1200" b="1" i="0" u="none" strike="noStrike" dirty="0">
                          <a:solidFill>
                            <a:srgbClr val="000000"/>
                          </a:solidFill>
                          <a:effectLst/>
                          <a:latin typeface="Calibri" panose="020F0502020204030204" pitchFamily="34" charset="0"/>
                        </a:rPr>
                        <a:t>en el presente Código.</a:t>
                      </a:r>
                    </a:p>
                    <a:p>
                      <a:pPr algn="l" fontAlgn="t"/>
                      <a:r>
                        <a:rPr lang="es-MX" sz="1200" b="0" i="0" u="none" strike="noStrike" dirty="0">
                          <a:solidFill>
                            <a:srgbClr val="000000"/>
                          </a:solidFill>
                          <a:effectLst/>
                          <a:latin typeface="Calibri" panose="020F0502020204030204" pitchFamily="34" charset="0"/>
                        </a:rPr>
                        <a:t>…</a:t>
                      </a:r>
                    </a:p>
                  </a:txBody>
                  <a:tcPr marL="9525" marR="9525" marT="952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a:t>Se</a:t>
                      </a:r>
                      <a:r>
                        <a:rPr lang="es-MX" sz="1200" b="1" baseline="0" dirty="0"/>
                        <a:t> acoge.</a:t>
                      </a:r>
                      <a:endParaRPr lang="es-EC" sz="1200" b="1" dirty="0"/>
                    </a:p>
                  </a:txBody>
                  <a:tcPr/>
                </a:tc>
                <a:extLst>
                  <a:ext uri="{0D108BD9-81ED-4DB2-BD59-A6C34878D82A}">
                    <a16:rowId xmlns:a16="http://schemas.microsoft.com/office/drawing/2014/main" val="10001"/>
                  </a:ext>
                </a:extLst>
              </a:tr>
            </a:tbl>
          </a:graphicData>
        </a:graphic>
      </p:graphicFrame>
      <p:sp>
        <p:nvSpPr>
          <p:cNvPr id="4" name="CuadroTexto 3"/>
          <p:cNvSpPr txBox="1"/>
          <p:nvPr/>
        </p:nvSpPr>
        <p:spPr>
          <a:xfrm>
            <a:off x="431541" y="260648"/>
            <a:ext cx="3348371" cy="369332"/>
          </a:xfrm>
          <a:prstGeom prst="rect">
            <a:avLst/>
          </a:prstGeom>
          <a:noFill/>
        </p:spPr>
        <p:txBody>
          <a:bodyPr wrap="square" rtlCol="0">
            <a:spAutoFit/>
          </a:bodyPr>
          <a:lstStyle/>
          <a:p>
            <a:r>
              <a:rPr lang="es-MX" b="1" dirty="0"/>
              <a:t>Continuación.</a:t>
            </a:r>
            <a:endParaRPr lang="es-EC" b="1" dirty="0"/>
          </a:p>
        </p:txBody>
      </p:sp>
    </p:spTree>
    <p:extLst>
      <p:ext uri="{BB962C8B-B14F-4D97-AF65-F5344CB8AC3E}">
        <p14:creationId xmlns:p14="http://schemas.microsoft.com/office/powerpoint/2010/main" val="346537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3002355601"/>
              </p:ext>
            </p:extLst>
          </p:nvPr>
        </p:nvGraphicFramePr>
        <p:xfrm>
          <a:off x="431541" y="835462"/>
          <a:ext cx="8280918" cy="5668898"/>
        </p:xfrm>
        <a:graphic>
          <a:graphicData uri="http://schemas.openxmlformats.org/drawingml/2006/table">
            <a:tbl>
              <a:tblPr firstRow="1" bandRow="1">
                <a:tableStyleId>{5C22544A-7EE6-4342-B048-85BDC9FD1C3A}</a:tableStyleId>
              </a:tblPr>
              <a:tblGrid>
                <a:gridCol w="2232247">
                  <a:extLst>
                    <a:ext uri="{9D8B030D-6E8A-4147-A177-3AD203B41FA5}">
                      <a16:colId xmlns:a16="http://schemas.microsoft.com/office/drawing/2014/main" val="20000"/>
                    </a:ext>
                  </a:extLst>
                </a:gridCol>
                <a:gridCol w="3288365">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pPr algn="ctr"/>
                      <a:r>
                        <a:rPr lang="es-ES" dirty="0"/>
                        <a:t>Concejal</a:t>
                      </a:r>
                      <a:endParaRPr lang="es-EC" dirty="0"/>
                    </a:p>
                  </a:txBody>
                  <a:tcPr/>
                </a:tc>
                <a:tc>
                  <a:txBody>
                    <a:bodyPr/>
                    <a:lstStyle/>
                    <a:p>
                      <a:pPr algn="ctr"/>
                      <a:r>
                        <a:rPr lang="es-EC" dirty="0"/>
                        <a:t>Observaciones</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456818">
                <a:tc>
                  <a:txBody>
                    <a:bodyPr/>
                    <a:lstStyle/>
                    <a:p>
                      <a:r>
                        <a:rPr lang="es-MX" sz="1200" b="1" dirty="0"/>
                        <a:t>Exposición de Motivos</a:t>
                      </a:r>
                      <a:endParaRPr lang="es-EC" sz="1200" b="1" dirty="0"/>
                    </a:p>
                  </a:txBody>
                  <a:tcPr/>
                </a:tc>
                <a:tc>
                  <a:txBody>
                    <a:bodyPr/>
                    <a:lstStyle/>
                    <a:p>
                      <a:r>
                        <a:rPr lang="es-EC" sz="1200" b="0" dirty="0"/>
                        <a:t>Es necesario corregir lo referente a la Red Verde Urbana-RVU, toda vez que fue uno de los objetivos del Plan de Ordenamiento Territorial 2012-2022 para alcanzar un modelo de territorio que se alineé hacia una planificación que responda al urbanismo sustentable.</a:t>
                      </a:r>
                    </a:p>
                    <a:p>
                      <a:r>
                        <a:rPr lang="es-EC" sz="1200" b="0" dirty="0"/>
                        <a:t> La RVU no es una herramienta es una estrategia que ha sido incorporada </a:t>
                      </a:r>
                    </a:p>
                  </a:txBody>
                  <a:tcPr/>
                </a:tc>
                <a:tc>
                  <a:txBody>
                    <a:bodyPr/>
                    <a:lstStyle/>
                    <a:p>
                      <a:r>
                        <a:rPr lang="es-EC" sz="1200" dirty="0"/>
                        <a:t>Se acoge la observación.</a:t>
                      </a:r>
                    </a:p>
                    <a:p>
                      <a:r>
                        <a:rPr lang="es-EC" sz="1200" dirty="0"/>
                        <a:t>Se cambia de herramienta a estrategia</a:t>
                      </a:r>
                    </a:p>
                  </a:txBody>
                  <a:tcPr/>
                </a:tc>
                <a:extLst>
                  <a:ext uri="{0D108BD9-81ED-4DB2-BD59-A6C34878D82A}">
                    <a16:rowId xmlns:a16="http://schemas.microsoft.com/office/drawing/2014/main" val="10002"/>
                  </a:ext>
                </a:extLst>
              </a:tr>
              <a:tr h="456818">
                <a:tc>
                  <a:txBody>
                    <a:bodyPr/>
                    <a:lstStyle/>
                    <a:p>
                      <a:r>
                        <a:rPr lang="es-MX" sz="1200" b="1" dirty="0"/>
                        <a:t>Disposiciones transitorias</a:t>
                      </a:r>
                      <a:endParaRPr lang="es-EC" sz="1200" b="1" dirty="0"/>
                    </a:p>
                  </a:txBody>
                  <a:tcPr/>
                </a:tc>
                <a:tc>
                  <a:txBody>
                    <a:bodyPr/>
                    <a:lstStyle/>
                    <a:p>
                      <a:r>
                        <a:rPr lang="es-EC" sz="1200" b="0" dirty="0"/>
                        <a:t>Disposición transitoria XXX: En el plazo de seis meses se desarrollen como intervenciones prioritarias las redes verdes y de espacio público de las Zonas Metro, en correspondencias a todas las estaciones de la línea uno del Metro y en el marco del Plan Maestro de Espacio Público.</a:t>
                      </a:r>
                    </a:p>
                  </a:txBody>
                  <a:tcPr/>
                </a:tc>
                <a:tc>
                  <a:txBody>
                    <a:bodyPr/>
                    <a:lstStyle/>
                    <a:p>
                      <a:r>
                        <a:rPr lang="es-EC" sz="1200" dirty="0"/>
                        <a:t>La Secretaría de Territorio Hábitat y Vivienda tiene a cargo el Proyecto Zonas Metro y ya se están ejecutando.</a:t>
                      </a:r>
                    </a:p>
                  </a:txBody>
                  <a:tcPr/>
                </a:tc>
                <a:extLst>
                  <a:ext uri="{0D108BD9-81ED-4DB2-BD59-A6C34878D82A}">
                    <a16:rowId xmlns:a16="http://schemas.microsoft.com/office/drawing/2014/main" val="10003"/>
                  </a:ext>
                </a:extLst>
              </a:tr>
              <a:tr h="456818">
                <a:tc>
                  <a:txBody>
                    <a:bodyPr/>
                    <a:lstStyle/>
                    <a:p>
                      <a:r>
                        <a:rPr lang="es-MX" sz="1200" b="1" dirty="0"/>
                        <a:t>Disposición transitoria</a:t>
                      </a:r>
                      <a:endParaRPr lang="es-EC" sz="1200" b="1" dirty="0"/>
                    </a:p>
                  </a:txBody>
                  <a:tcPr/>
                </a:tc>
                <a:tc>
                  <a:txBody>
                    <a:bodyPr/>
                    <a:lstStyle/>
                    <a:p>
                      <a:r>
                        <a:rPr lang="es-EC" sz="1200" b="0" dirty="0"/>
                        <a:t>Disposición transitoria XXX: En el plazo de un mes se desarrolle como intervención emblemática que precautele y consolide la Red Verde Urbana al Corredor Carapungo Labrador derivación La Bota, Comité del Pueblo.</a:t>
                      </a:r>
                    </a:p>
                  </a:txBody>
                  <a:tcPr/>
                </a:tc>
                <a:tc>
                  <a:txBody>
                    <a:bodyPr/>
                    <a:lstStyle/>
                    <a:p>
                      <a:r>
                        <a:rPr lang="es-EC" sz="1200" dirty="0"/>
                        <a:t>Se incluye una nueva transitoria como: </a:t>
                      </a:r>
                      <a:r>
                        <a:rPr lang="es-ES_tradnl" sz="1200" b="1" kern="1200" dirty="0">
                          <a:solidFill>
                            <a:schemeClr val="dk1"/>
                          </a:solidFill>
                          <a:effectLst/>
                          <a:latin typeface="+mn-lt"/>
                          <a:ea typeface="+mn-ea"/>
                          <a:cs typeface="+mn-cs"/>
                        </a:rPr>
                        <a:t>Décima</a:t>
                      </a:r>
                      <a:r>
                        <a:rPr lang="es-ES_tradnl" sz="1200" kern="1200" dirty="0">
                          <a:solidFill>
                            <a:schemeClr val="dk1"/>
                          </a:solidFill>
                          <a:effectLst/>
                          <a:latin typeface="+mn-lt"/>
                          <a:ea typeface="+mn-ea"/>
                          <a:cs typeface="+mn-cs"/>
                        </a:rPr>
                        <a:t>.- La entidad municipal a cargo de la administración de parques y espacios verdes, en coordinación con la empresa pública de movilidad</a:t>
                      </a:r>
                      <a:r>
                        <a:rPr lang="es-ES_tradnl" sz="1200" b="1" kern="1200" dirty="0">
                          <a:solidFill>
                            <a:schemeClr val="dk1"/>
                          </a:solidFill>
                          <a:effectLst/>
                          <a:latin typeface="+mn-lt"/>
                          <a:ea typeface="+mn-ea"/>
                          <a:cs typeface="+mn-cs"/>
                        </a:rPr>
                        <a:t>, </a:t>
                      </a:r>
                      <a:r>
                        <a:rPr lang="es-ES_tradnl" sz="1200" kern="1200" dirty="0">
                          <a:solidFill>
                            <a:schemeClr val="dk1"/>
                          </a:solidFill>
                          <a:effectLst/>
                          <a:latin typeface="+mn-lt"/>
                          <a:ea typeface="+mn-ea"/>
                          <a:cs typeface="+mn-cs"/>
                        </a:rPr>
                        <a:t>en el plazo de 3 meses, deberá presentar ante el Concejo Metropolitano el diseño del componente de arbolado y otra vegetación, así como la infraestructura de drenaje sustentable, que formaría parte de la red verde urbana y la viabilidad alternativa (Ciclo vías y otras), correspondientes al trazado del corredor Labrador Carapungo.</a:t>
                      </a:r>
                      <a:endParaRPr lang="es-EC" sz="1200" kern="1200" dirty="0">
                        <a:solidFill>
                          <a:schemeClr val="dk1"/>
                        </a:solidFill>
                        <a:effectLst/>
                        <a:latin typeface="+mn-lt"/>
                        <a:ea typeface="+mn-ea"/>
                        <a:cs typeface="+mn-cs"/>
                      </a:endParaRPr>
                    </a:p>
                  </a:txBody>
                  <a:tcPr/>
                </a:tc>
                <a:extLst>
                  <a:ext uri="{0D108BD9-81ED-4DB2-BD59-A6C34878D82A}">
                    <a16:rowId xmlns:a16="http://schemas.microsoft.com/office/drawing/2014/main" val="3832265118"/>
                  </a:ext>
                </a:extLst>
              </a:tr>
            </a:tbl>
          </a:graphicData>
        </a:graphic>
      </p:graphicFrame>
      <p:sp>
        <p:nvSpPr>
          <p:cNvPr id="4" name="Rectángulo 3"/>
          <p:cNvSpPr/>
          <p:nvPr/>
        </p:nvSpPr>
        <p:spPr>
          <a:xfrm>
            <a:off x="323528" y="323364"/>
            <a:ext cx="4572000" cy="369332"/>
          </a:xfrm>
          <a:prstGeom prst="rect">
            <a:avLst/>
          </a:prstGeom>
        </p:spPr>
        <p:txBody>
          <a:bodyPr>
            <a:spAutoFit/>
          </a:bodyPr>
          <a:lstStyle/>
          <a:p>
            <a:r>
              <a:rPr lang="es-EC" b="1" dirty="0"/>
              <a:t>Concejala Gissela Chalá:</a:t>
            </a:r>
          </a:p>
        </p:txBody>
      </p:sp>
    </p:spTree>
    <p:extLst>
      <p:ext uri="{BB962C8B-B14F-4D97-AF65-F5344CB8AC3E}">
        <p14:creationId xmlns:p14="http://schemas.microsoft.com/office/powerpoint/2010/main" val="194971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0F30122-A18F-5C08-57D7-9EFF3C59B653}"/>
              </a:ext>
            </a:extLst>
          </p:cNvPr>
          <p:cNvGraphicFramePr>
            <a:graphicFrameLocks noGrp="1"/>
          </p:cNvGraphicFramePr>
          <p:nvPr>
            <p:extLst>
              <p:ext uri="{D42A27DB-BD31-4B8C-83A1-F6EECF244321}">
                <p14:modId xmlns:p14="http://schemas.microsoft.com/office/powerpoint/2010/main" val="1791249769"/>
              </p:ext>
            </p:extLst>
          </p:nvPr>
        </p:nvGraphicFramePr>
        <p:xfrm>
          <a:off x="467546" y="1062960"/>
          <a:ext cx="8280918" cy="539037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3257095969"/>
                    </a:ext>
                  </a:extLst>
                </a:gridCol>
                <a:gridCol w="3072340">
                  <a:extLst>
                    <a:ext uri="{9D8B030D-6E8A-4147-A177-3AD203B41FA5}">
                      <a16:colId xmlns:a16="http://schemas.microsoft.com/office/drawing/2014/main" val="1515703933"/>
                    </a:ext>
                  </a:extLst>
                </a:gridCol>
                <a:gridCol w="2760306">
                  <a:extLst>
                    <a:ext uri="{9D8B030D-6E8A-4147-A177-3AD203B41FA5}">
                      <a16:colId xmlns:a16="http://schemas.microsoft.com/office/drawing/2014/main" val="4216359488"/>
                    </a:ext>
                  </a:extLst>
                </a:gridCol>
              </a:tblGrid>
              <a:tr h="498336">
                <a:tc>
                  <a:txBody>
                    <a:bodyPr/>
                    <a:lstStyle/>
                    <a:p>
                      <a:pPr algn="ctr"/>
                      <a:r>
                        <a:rPr lang="es-ES" sz="1100" dirty="0"/>
                        <a:t>Artículo</a:t>
                      </a:r>
                      <a:endParaRPr lang="es-EC" sz="1100" dirty="0"/>
                    </a:p>
                  </a:txBody>
                  <a:tcPr/>
                </a:tc>
                <a:tc>
                  <a:txBody>
                    <a:bodyPr/>
                    <a:lstStyle/>
                    <a:p>
                      <a:pPr algn="ctr"/>
                      <a:r>
                        <a:rPr lang="es-EC" sz="1100" dirty="0"/>
                        <a:t>Observaciones</a:t>
                      </a:r>
                    </a:p>
                  </a:txBody>
                  <a:tcPr/>
                </a:tc>
                <a:tc>
                  <a:txBody>
                    <a:bodyPr/>
                    <a:lstStyle/>
                    <a:p>
                      <a:pPr algn="ctr"/>
                      <a:r>
                        <a:rPr lang="es-ES" sz="1100" dirty="0"/>
                        <a:t>Cambio o no</a:t>
                      </a:r>
                      <a:endParaRPr lang="es-EC" sz="1100" dirty="0"/>
                    </a:p>
                  </a:txBody>
                  <a:tcPr/>
                </a:tc>
                <a:extLst>
                  <a:ext uri="{0D108BD9-81ED-4DB2-BD59-A6C34878D82A}">
                    <a16:rowId xmlns:a16="http://schemas.microsoft.com/office/drawing/2014/main" val="514360945"/>
                  </a:ext>
                </a:extLst>
              </a:tr>
              <a:tr h="456818">
                <a:tc>
                  <a:txBody>
                    <a:bodyPr/>
                    <a:lstStyle/>
                    <a:p>
                      <a:r>
                        <a:rPr lang="es-EC" sz="1100" dirty="0"/>
                        <a:t>Título: ORDENANZA METROPOLITANA REFORMATORIA DEL CÓDIGO MUNICIPAL PARA EL DISTRITO METROPOLITANO DE QUITO, PUBLICADO EN EL REGISTRO OFICIAL SUPLEMENTO No. 902 DE MAYO DE 2019 </a:t>
                      </a:r>
                    </a:p>
                  </a:txBody>
                  <a:tcPr/>
                </a:tc>
                <a:tc>
                  <a:txBody>
                    <a:bodyPr/>
                    <a:lstStyle/>
                    <a:p>
                      <a:r>
                        <a:rPr lang="es-EC" sz="1100" dirty="0"/>
                        <a:t>Remplazar por:</a:t>
                      </a:r>
                      <a:endParaRPr lang="es-EC" sz="1100" dirty="0">
                        <a:highlight>
                          <a:srgbClr val="FFFF00"/>
                        </a:highlight>
                      </a:endParaRPr>
                    </a:p>
                    <a:p>
                      <a:r>
                        <a:rPr lang="es-EC" sz="1100" dirty="0"/>
                        <a:t>ORDENANZA METROPOLITANA REFORMATORIA DEL CÓDIGO MUNICIPAL</a:t>
                      </a:r>
                    </a:p>
                    <a:p>
                      <a:r>
                        <a:rPr lang="es-EC" sz="1100" dirty="0"/>
                        <a:t>PARA EL DISTRITO METROPOLITANO DE QUITO, PUBLICADO EN EL</a:t>
                      </a:r>
                    </a:p>
                    <a:p>
                      <a:r>
                        <a:rPr lang="es-EC" sz="1100" dirty="0"/>
                        <a:t>REGISTRO OFICIAL SUPLEMENTO No. 902 DE MAYO DE 2019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100" dirty="0">
                        <a:highlight>
                          <a:srgbClr val="FFFF00"/>
                        </a:highlight>
                      </a:endParaRPr>
                    </a:p>
                    <a:p>
                      <a:r>
                        <a:rPr lang="es-EC" sz="1100" dirty="0"/>
                        <a:t>Se acoge.</a:t>
                      </a:r>
                    </a:p>
                  </a:txBody>
                  <a:tcPr/>
                </a:tc>
                <a:extLst>
                  <a:ext uri="{0D108BD9-81ED-4DB2-BD59-A6C34878D82A}">
                    <a16:rowId xmlns:a16="http://schemas.microsoft.com/office/drawing/2014/main" val="4007634208"/>
                  </a:ext>
                </a:extLst>
              </a:tr>
              <a:tr h="456818">
                <a:tc>
                  <a:txBody>
                    <a:bodyPr/>
                    <a:lstStyle/>
                    <a:p>
                      <a:endParaRPr lang="es-EC" sz="1100" dirty="0"/>
                    </a:p>
                  </a:txBody>
                  <a:tcPr/>
                </a:tc>
                <a:tc>
                  <a:txBody>
                    <a:bodyPr/>
                    <a:lstStyle/>
                    <a:p>
                      <a:r>
                        <a:rPr lang="es-EC" sz="1100" dirty="0"/>
                        <a:t>Previo al articulado del proyecto se sugiere precisar el artículo 1 como</a:t>
                      </a:r>
                    </a:p>
                    <a:p>
                      <a:r>
                        <a:rPr lang="es-EC" sz="1100" dirty="0"/>
                        <a:t>artículo único</a:t>
                      </a:r>
                    </a:p>
                  </a:txBody>
                  <a:tcPr/>
                </a:tc>
                <a:tc>
                  <a:txBody>
                    <a:bodyPr/>
                    <a:lstStyle/>
                    <a:p>
                      <a:r>
                        <a:rPr lang="es-EC" sz="1100" dirty="0"/>
                        <a:t>Se acoge.</a:t>
                      </a:r>
                    </a:p>
                  </a:txBody>
                  <a:tcPr/>
                </a:tc>
                <a:extLst>
                  <a:ext uri="{0D108BD9-81ED-4DB2-BD59-A6C34878D82A}">
                    <a16:rowId xmlns:a16="http://schemas.microsoft.com/office/drawing/2014/main" val="2590541654"/>
                  </a:ext>
                </a:extLst>
              </a:tr>
              <a:tr h="456818">
                <a:tc>
                  <a:txBody>
                    <a:bodyPr/>
                    <a:lstStyle/>
                    <a:p>
                      <a:endParaRPr lang="es-EC" sz="1100" dirty="0"/>
                    </a:p>
                  </a:txBody>
                  <a:tcPr/>
                </a:tc>
                <a:tc>
                  <a:txBody>
                    <a:bodyPr/>
                    <a:lstStyle/>
                    <a:p>
                      <a:r>
                        <a:rPr lang="es-EC" sz="1100" dirty="0"/>
                        <a:t>En la letra d) del artículo innumerado (…) 9, se sugiere considerar que, si se trata de “vandalismo comprobable” o “acción flagrante” se proceda con la investigación pertinente de oficio, por orden superior o por petición de la parte afectada a la institución ambiental distrital, conforme se transcribe a continuación:</a:t>
                      </a:r>
                    </a:p>
                  </a:txBody>
                  <a:tcPr/>
                </a:tc>
                <a:tc>
                  <a:txBody>
                    <a:bodyPr/>
                    <a:lstStyle/>
                    <a:p>
                      <a:r>
                        <a:rPr lang="es-EC" sz="1100" dirty="0"/>
                        <a:t>Se acoge</a:t>
                      </a:r>
                    </a:p>
                    <a:p>
                      <a:r>
                        <a:rPr lang="es-EC" sz="1100" dirty="0"/>
                        <a:t>(…) “d) En casos de vandalismo comprobable o acción flagrante, la autoridad ambiental distrital actuará de oficio, por mandato de autoridad administrativa superior o a petición de parte para proceder con la activación del procedimiento o la actuación administrativa correspondiente; y,” (…) </a:t>
                      </a:r>
                    </a:p>
                  </a:txBody>
                  <a:tcPr/>
                </a:tc>
                <a:extLst>
                  <a:ext uri="{0D108BD9-81ED-4DB2-BD59-A6C34878D82A}">
                    <a16:rowId xmlns:a16="http://schemas.microsoft.com/office/drawing/2014/main" val="3734676293"/>
                  </a:ext>
                </a:extLst>
              </a:tr>
              <a:tr h="456818">
                <a:tc>
                  <a:txBody>
                    <a:bodyPr/>
                    <a:lstStyle/>
                    <a:p>
                      <a:r>
                        <a:rPr lang="es-ES" sz="1100" dirty="0"/>
                        <a:t>Artículo Innumerado (…) 4.- Definiciones. - Sin perjuicio de las demás definiciones previstas en la normativa aplicable, para la comprensión y aplicación de esta sección, se acatará lo dispuesto en las definiciones descritas en el Glosario contenido en el Anexo No. 1 Glosario de términos.</a:t>
                      </a:r>
                      <a:endParaRPr lang="es-EC" sz="1100" dirty="0"/>
                    </a:p>
                  </a:txBody>
                  <a:tcPr/>
                </a:tc>
                <a:tc>
                  <a:txBody>
                    <a:bodyPr/>
                    <a:lstStyle/>
                    <a:p>
                      <a:r>
                        <a:rPr lang="es-ES" sz="1100" dirty="0"/>
                        <a:t>Se sugiere que, en el presente proyecto de ordenanza metropolitana, se amplie el texto del artículo innumerado (…) 4, para que el glosario de términos esté contenido en las definiciones mas no como el “Anexo No.1 Glosario de términos”, …</a:t>
                      </a:r>
                      <a:endParaRPr lang="es-EC" sz="1100" dirty="0"/>
                    </a:p>
                  </a:txBody>
                  <a:tcPr/>
                </a:tc>
                <a:tc>
                  <a:txBody>
                    <a:bodyPr/>
                    <a:lstStyle/>
                    <a:p>
                      <a:r>
                        <a:rPr lang="es-ES" sz="1100" dirty="0"/>
                        <a:t>Se incluyó el glosario en el artículo 4</a:t>
                      </a:r>
                      <a:endParaRPr lang="es-EC" sz="1100" dirty="0"/>
                    </a:p>
                  </a:txBody>
                  <a:tcPr/>
                </a:tc>
                <a:extLst>
                  <a:ext uri="{0D108BD9-81ED-4DB2-BD59-A6C34878D82A}">
                    <a16:rowId xmlns:a16="http://schemas.microsoft.com/office/drawing/2014/main" val="3880554145"/>
                  </a:ext>
                </a:extLst>
              </a:tr>
            </a:tbl>
          </a:graphicData>
        </a:graphic>
      </p:graphicFrame>
      <p:pic>
        <p:nvPicPr>
          <p:cNvPr id="3" name="Imagen 5">
            <a:extLst>
              <a:ext uri="{FF2B5EF4-FFF2-40B4-BE49-F238E27FC236}">
                <a16:creationId xmlns:a16="http://schemas.microsoft.com/office/drawing/2014/main" id="{9F6E602B-CFEA-07CF-BCBA-045FFBD63AC3}"/>
              </a:ext>
            </a:extLst>
          </p:cNvPr>
          <p:cNvPicPr>
            <a:picLocks noChangeAspect="1"/>
          </p:cNvPicPr>
          <p:nvPr/>
        </p:nvPicPr>
        <p:blipFill rotWithShape="1">
          <a:blip r:embed="rId2"/>
          <a:srcRect l="76796" t="86995" r="3346" b="3803"/>
          <a:stretch/>
        </p:blipFill>
        <p:spPr>
          <a:xfrm>
            <a:off x="6948264" y="148954"/>
            <a:ext cx="2154211" cy="576000"/>
          </a:xfrm>
          <a:prstGeom prst="rect">
            <a:avLst/>
          </a:prstGeom>
        </p:spPr>
      </p:pic>
      <p:sp>
        <p:nvSpPr>
          <p:cNvPr id="5" name="CuadroTexto 4">
            <a:extLst>
              <a:ext uri="{FF2B5EF4-FFF2-40B4-BE49-F238E27FC236}">
                <a16:creationId xmlns:a16="http://schemas.microsoft.com/office/drawing/2014/main" id="{8D0BEAE8-21A9-ED0E-E59A-581FE14CAD1C}"/>
              </a:ext>
            </a:extLst>
          </p:cNvPr>
          <p:cNvSpPr txBox="1"/>
          <p:nvPr/>
        </p:nvSpPr>
        <p:spPr>
          <a:xfrm>
            <a:off x="643960" y="620688"/>
            <a:ext cx="4572000" cy="369332"/>
          </a:xfrm>
          <a:prstGeom prst="rect">
            <a:avLst/>
          </a:prstGeom>
          <a:noFill/>
        </p:spPr>
        <p:txBody>
          <a:bodyPr wrap="square">
            <a:spAutoFit/>
          </a:bodyPr>
          <a:lstStyle/>
          <a:p>
            <a:r>
              <a:rPr lang="es-EC" sz="1800" b="1" dirty="0"/>
              <a:t>Concejala Brith</a:t>
            </a:r>
            <a:r>
              <a:rPr lang="es-EC" sz="1800" b="1" baseline="0" dirty="0"/>
              <a:t> Vaca</a:t>
            </a:r>
          </a:p>
        </p:txBody>
      </p:sp>
    </p:spTree>
    <p:extLst>
      <p:ext uri="{BB962C8B-B14F-4D97-AF65-F5344CB8AC3E}">
        <p14:creationId xmlns:p14="http://schemas.microsoft.com/office/powerpoint/2010/main" val="373065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A783D527-A579-48A2-A869-060828190894}"/>
              </a:ext>
            </a:extLst>
          </p:cNvPr>
          <p:cNvPicPr>
            <a:picLocks noChangeAspect="1"/>
          </p:cNvPicPr>
          <p:nvPr/>
        </p:nvPicPr>
        <p:blipFill rotWithShape="1">
          <a:blip r:embed="rId3"/>
          <a:srcRect l="76796" t="86995" r="3346" b="3803"/>
          <a:stretch/>
        </p:blipFill>
        <p:spPr>
          <a:xfrm>
            <a:off x="6948264" y="148954"/>
            <a:ext cx="2154211" cy="576000"/>
          </a:xfrm>
          <a:prstGeom prst="rect">
            <a:avLst/>
          </a:prstGeom>
        </p:spPr>
      </p:pic>
      <p:sp>
        <p:nvSpPr>
          <p:cNvPr id="4" name="3 CuadroTexto"/>
          <p:cNvSpPr txBox="1"/>
          <p:nvPr/>
        </p:nvSpPr>
        <p:spPr>
          <a:xfrm>
            <a:off x="791580" y="724954"/>
            <a:ext cx="7560840" cy="369332"/>
          </a:xfrm>
          <a:prstGeom prst="rect">
            <a:avLst/>
          </a:prstGeom>
          <a:noFill/>
        </p:spPr>
        <p:txBody>
          <a:bodyPr wrap="square" rtlCol="0">
            <a:spAutoFit/>
          </a:bodyPr>
          <a:lstStyle/>
          <a:p>
            <a:pPr algn="ctr"/>
            <a:r>
              <a:rPr lang="es-EC" b="1" dirty="0"/>
              <a:t>Síntesis de las observaciones del primer debate </a:t>
            </a:r>
          </a:p>
        </p:txBody>
      </p:sp>
      <p:sp>
        <p:nvSpPr>
          <p:cNvPr id="7" name="CuadroTexto 6">
            <a:extLst>
              <a:ext uri="{FF2B5EF4-FFF2-40B4-BE49-F238E27FC236}">
                <a16:creationId xmlns:a16="http://schemas.microsoft.com/office/drawing/2014/main" id="{71826CED-7F88-CD0A-4233-0F7EFAB665C5}"/>
              </a:ext>
            </a:extLst>
          </p:cNvPr>
          <p:cNvSpPr txBox="1"/>
          <p:nvPr/>
        </p:nvSpPr>
        <p:spPr>
          <a:xfrm>
            <a:off x="395773" y="1567116"/>
            <a:ext cx="4572000" cy="369332"/>
          </a:xfrm>
          <a:prstGeom prst="rect">
            <a:avLst/>
          </a:prstGeom>
          <a:noFill/>
        </p:spPr>
        <p:txBody>
          <a:bodyPr wrap="square">
            <a:spAutoFit/>
          </a:bodyPr>
          <a:lstStyle/>
          <a:p>
            <a:r>
              <a:rPr lang="es-ES" sz="1800" b="1" dirty="0"/>
              <a:t>Concejala Luz Elena Coloma</a:t>
            </a:r>
            <a:endParaRPr lang="es-EC" sz="1800" b="1" dirty="0"/>
          </a:p>
        </p:txBody>
      </p:sp>
      <p:graphicFrame>
        <p:nvGraphicFramePr>
          <p:cNvPr id="9" name="2 Tabla">
            <a:extLst>
              <a:ext uri="{FF2B5EF4-FFF2-40B4-BE49-F238E27FC236}">
                <a16:creationId xmlns:a16="http://schemas.microsoft.com/office/drawing/2014/main" id="{6BC3BD54-F6D2-05CD-13EC-418BCA3B2652}"/>
              </a:ext>
            </a:extLst>
          </p:cNvPr>
          <p:cNvGraphicFramePr>
            <a:graphicFrameLocks noGrp="1"/>
          </p:cNvGraphicFramePr>
          <p:nvPr>
            <p:extLst>
              <p:ext uri="{D42A27DB-BD31-4B8C-83A1-F6EECF244321}">
                <p14:modId xmlns:p14="http://schemas.microsoft.com/office/powerpoint/2010/main" val="2552295877"/>
              </p:ext>
            </p:extLst>
          </p:nvPr>
        </p:nvGraphicFramePr>
        <p:xfrm>
          <a:off x="431541" y="1968334"/>
          <a:ext cx="8280918" cy="1919858"/>
        </p:xfrm>
        <a:graphic>
          <a:graphicData uri="http://schemas.openxmlformats.org/drawingml/2006/table">
            <a:tbl>
              <a:tblPr firstRow="1" bandRow="1">
                <a:tableStyleId>{5C22544A-7EE6-4342-B048-85BDC9FD1C3A}</a:tableStyleId>
              </a:tblPr>
              <a:tblGrid>
                <a:gridCol w="2376263">
                  <a:extLst>
                    <a:ext uri="{9D8B030D-6E8A-4147-A177-3AD203B41FA5}">
                      <a16:colId xmlns:a16="http://schemas.microsoft.com/office/drawing/2014/main" val="20000"/>
                    </a:ext>
                  </a:extLst>
                </a:gridCol>
                <a:gridCol w="3144349">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pPr algn="ctr"/>
                      <a:r>
                        <a:rPr lang="es-ES" dirty="0"/>
                        <a:t>Artículo</a:t>
                      </a:r>
                      <a:endParaRPr lang="es-EC" dirty="0"/>
                    </a:p>
                  </a:txBody>
                  <a:tcPr/>
                </a:tc>
                <a:tc>
                  <a:txBody>
                    <a:bodyPr/>
                    <a:lstStyle/>
                    <a:p>
                      <a:pPr algn="ctr"/>
                      <a:r>
                        <a:rPr lang="es-EC" dirty="0"/>
                        <a:t>Observación</a:t>
                      </a:r>
                    </a:p>
                  </a:txBody>
                  <a:tcPr/>
                </a:tc>
                <a:tc>
                  <a:txBody>
                    <a:bodyPr/>
                    <a:lstStyle/>
                    <a:p>
                      <a:pPr algn="ctr"/>
                      <a:r>
                        <a:rPr lang="es-ES" dirty="0"/>
                        <a:t>Cambio o no</a:t>
                      </a:r>
                      <a:endParaRPr lang="es-EC" dirty="0"/>
                    </a:p>
                  </a:txBody>
                  <a:tcPr/>
                </a:tc>
                <a:extLst>
                  <a:ext uri="{0D108BD9-81ED-4DB2-BD59-A6C34878D82A}">
                    <a16:rowId xmlns:a16="http://schemas.microsoft.com/office/drawing/2014/main" val="10000"/>
                  </a:ext>
                </a:extLst>
              </a:tr>
              <a:tr h="456818">
                <a:tc>
                  <a:txBody>
                    <a:bodyPr/>
                    <a:lstStyle/>
                    <a:p>
                      <a:endParaRPr lang="es-EC" sz="1200" b="1" dirty="0"/>
                    </a:p>
                  </a:txBody>
                  <a:tcPr/>
                </a:tc>
                <a:tc>
                  <a:txBody>
                    <a:bodyPr/>
                    <a:lstStyle/>
                    <a:p>
                      <a:r>
                        <a:rPr lang="es-EC" sz="1200" b="0" dirty="0"/>
                        <a:t>Si los anexos de la ordenanza forman parte constitutiva de la misma, su modificación seria a partir de la ordenanza.</a:t>
                      </a:r>
                    </a:p>
                  </a:txBody>
                  <a:tcPr/>
                </a:tc>
                <a:tc>
                  <a:txBody>
                    <a:bodyPr/>
                    <a:lstStyle/>
                    <a:p>
                      <a:r>
                        <a:rPr lang="es-EC" sz="1200" dirty="0"/>
                        <a:t>Se retiran los anexos y se incluye en el cuerpo normativo, disposición general y transitoria para que la SA emita los Manuales técnicos.</a:t>
                      </a:r>
                    </a:p>
                  </a:txBody>
                  <a:tcPr/>
                </a:tc>
                <a:extLst>
                  <a:ext uri="{0D108BD9-81ED-4DB2-BD59-A6C34878D82A}">
                    <a16:rowId xmlns:a16="http://schemas.microsoft.com/office/drawing/2014/main" val="10001"/>
                  </a:ext>
                </a:extLst>
              </a:tr>
              <a:tr h="456818">
                <a:tc>
                  <a:txBody>
                    <a:bodyPr/>
                    <a:lstStyle/>
                    <a:p>
                      <a:endParaRPr lang="es-EC" sz="1200" dirty="0"/>
                    </a:p>
                  </a:txBody>
                  <a:tcPr/>
                </a:tc>
                <a:tc>
                  <a:txBody>
                    <a:bodyPr/>
                    <a:lstStyle/>
                    <a:p>
                      <a:r>
                        <a:rPr lang="es-ES" sz="1200" b="0" dirty="0"/>
                        <a:t>Si la ordenanza regula a los árboles de predios privados, y si es así, ¿puede imponerse esa carga a los propietarios?</a:t>
                      </a:r>
                      <a:endParaRPr lang="es-EC" sz="1200" b="0" dirty="0"/>
                    </a:p>
                  </a:txBody>
                  <a:tcPr/>
                </a:tc>
                <a:tc>
                  <a:txBody>
                    <a:bodyPr/>
                    <a:lstStyle/>
                    <a:p>
                      <a:r>
                        <a:rPr lang="es-ES" sz="1200" dirty="0"/>
                        <a:t>El Acuerdo Ministerial 059 establece tanto el manejo del arbolado público como el privado</a:t>
                      </a:r>
                      <a:endParaRPr lang="es-EC" sz="1200" dirty="0"/>
                    </a:p>
                  </a:txBody>
                  <a:tcPr/>
                </a:tc>
                <a:extLst>
                  <a:ext uri="{0D108BD9-81ED-4DB2-BD59-A6C34878D82A}">
                    <a16:rowId xmlns:a16="http://schemas.microsoft.com/office/drawing/2014/main" val="10003"/>
                  </a:ext>
                </a:extLst>
              </a:tr>
            </a:tbl>
          </a:graphicData>
        </a:graphic>
      </p:graphicFrame>
      <p:graphicFrame>
        <p:nvGraphicFramePr>
          <p:cNvPr id="10" name="2 Tabla">
            <a:extLst>
              <a:ext uri="{FF2B5EF4-FFF2-40B4-BE49-F238E27FC236}">
                <a16:creationId xmlns:a16="http://schemas.microsoft.com/office/drawing/2014/main" id="{2A7B1A18-BC74-CDB2-7CDB-B9812E770F6A}"/>
              </a:ext>
            </a:extLst>
          </p:cNvPr>
          <p:cNvGraphicFramePr>
            <a:graphicFrameLocks noGrp="1"/>
          </p:cNvGraphicFramePr>
          <p:nvPr>
            <p:extLst>
              <p:ext uri="{D42A27DB-BD31-4B8C-83A1-F6EECF244321}">
                <p14:modId xmlns:p14="http://schemas.microsoft.com/office/powerpoint/2010/main" val="355257887"/>
              </p:ext>
            </p:extLst>
          </p:nvPr>
        </p:nvGraphicFramePr>
        <p:xfrm>
          <a:off x="395773" y="4322792"/>
          <a:ext cx="8280918" cy="1554480"/>
        </p:xfrm>
        <a:graphic>
          <a:graphicData uri="http://schemas.openxmlformats.org/drawingml/2006/table">
            <a:tbl>
              <a:tblPr firstRow="1" bandRow="1">
                <a:tableStyleId>{5C22544A-7EE6-4342-B048-85BDC9FD1C3A}</a:tableStyleId>
              </a:tblPr>
              <a:tblGrid>
                <a:gridCol w="2376263">
                  <a:extLst>
                    <a:ext uri="{9D8B030D-6E8A-4147-A177-3AD203B41FA5}">
                      <a16:colId xmlns:a16="http://schemas.microsoft.com/office/drawing/2014/main" val="20000"/>
                    </a:ext>
                  </a:extLst>
                </a:gridCol>
                <a:gridCol w="3144349">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456818">
                <a:tc>
                  <a:txBody>
                    <a:bodyPr/>
                    <a:lstStyle/>
                    <a:p>
                      <a:endParaRPr lang="es-EC" sz="1200" b="0" dirty="0">
                        <a:solidFill>
                          <a:schemeClr val="tx1"/>
                        </a:solidFill>
                      </a:endParaRPr>
                    </a:p>
                  </a:txBody>
                  <a:tcPr>
                    <a:solidFill>
                      <a:schemeClr val="accent1">
                        <a:lumMod val="40000"/>
                        <a:lumOff val="60000"/>
                      </a:schemeClr>
                    </a:solidFill>
                  </a:tcPr>
                </a:tc>
                <a:tc>
                  <a:txBody>
                    <a:bodyPr/>
                    <a:lstStyle/>
                    <a:p>
                      <a:r>
                        <a:rPr lang="es-EC" sz="1200" b="0" dirty="0">
                          <a:solidFill>
                            <a:schemeClr val="tx1"/>
                          </a:solidFill>
                        </a:rPr>
                        <a:t>El manejo del arbolado urbano debe tener una corresponsabilidad con el sector privado .... </a:t>
                      </a:r>
                    </a:p>
                  </a:txBody>
                  <a:tcPr>
                    <a:solidFill>
                      <a:schemeClr val="accent1">
                        <a:lumMod val="40000"/>
                        <a:lumOff val="60000"/>
                      </a:schemeClr>
                    </a:solidFill>
                  </a:tcPr>
                </a:tc>
                <a:tc>
                  <a:txBody>
                    <a:bodyPr/>
                    <a:lstStyle/>
                    <a:p>
                      <a:r>
                        <a:rPr lang="es-ES" sz="1200" b="0" dirty="0">
                          <a:solidFill>
                            <a:schemeClr val="tx1"/>
                          </a:solidFill>
                        </a:rPr>
                        <a:t>La propuesta de Ordenanza recoge la intervención del sector privado en varios temas (p.e. Art. 10. De los lineamientos para la protección del arbolado urbano; Art. 17. De los lineamientos para el fomento y preservación del arbolado urbano, otro tipo de vegetación y la biodiversidad asociada.</a:t>
                      </a:r>
                      <a:endParaRPr lang="es-EC" sz="1200"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
        <p:nvSpPr>
          <p:cNvPr id="12" name="CuadroTexto 11">
            <a:extLst>
              <a:ext uri="{FF2B5EF4-FFF2-40B4-BE49-F238E27FC236}">
                <a16:creationId xmlns:a16="http://schemas.microsoft.com/office/drawing/2014/main" id="{41D5E8F8-F443-5958-BF90-6D1883C79845}"/>
              </a:ext>
            </a:extLst>
          </p:cNvPr>
          <p:cNvSpPr txBox="1"/>
          <p:nvPr/>
        </p:nvSpPr>
        <p:spPr>
          <a:xfrm>
            <a:off x="395773" y="3925528"/>
            <a:ext cx="4572000" cy="369332"/>
          </a:xfrm>
          <a:prstGeom prst="rect">
            <a:avLst/>
          </a:prstGeom>
          <a:noFill/>
        </p:spPr>
        <p:txBody>
          <a:bodyPr wrap="square">
            <a:spAutoFit/>
          </a:bodyPr>
          <a:lstStyle/>
          <a:p>
            <a:r>
              <a:rPr lang="es-EC" sz="1800" b="1" dirty="0"/>
              <a:t>Concejal</a:t>
            </a:r>
            <a:r>
              <a:rPr lang="es-EC" sz="1800" b="1" baseline="0" dirty="0"/>
              <a:t> Omar Cevallos</a:t>
            </a:r>
            <a:endParaRPr lang="es-EC" sz="1800" b="1" dirty="0"/>
          </a:p>
        </p:txBody>
      </p:sp>
    </p:spTree>
    <p:extLst>
      <p:ext uri="{BB962C8B-B14F-4D97-AF65-F5344CB8AC3E}">
        <p14:creationId xmlns:p14="http://schemas.microsoft.com/office/powerpoint/2010/main" val="40601164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10131</TotalTime>
  <Words>1897</Words>
  <Application>Microsoft Office PowerPoint</Application>
  <PresentationFormat>On-screen Show (4:3)</PresentationFormat>
  <Paragraphs>143</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Tema de Office</vt:lpstr>
      <vt:lpstr>PowerPoint Presentation</vt:lpstr>
      <vt:lpstr>INFORME Revisión de observaciones a Ordenanza  luego de primer debate</vt:lpstr>
      <vt:lpstr>CONSIDERACIONES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nnarvaez</dc:creator>
  <cp:lastModifiedBy>Cecilia Pacheco S.</cp:lastModifiedBy>
  <cp:revision>435</cp:revision>
  <cp:lastPrinted>2019-06-26T19:45:49Z</cp:lastPrinted>
  <dcterms:created xsi:type="dcterms:W3CDTF">2015-03-20T22:17:12Z</dcterms:created>
  <dcterms:modified xsi:type="dcterms:W3CDTF">2022-09-20T03:46:42Z</dcterms:modified>
</cp:coreProperties>
</file>