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91" r:id="rId2"/>
    <p:sldId id="550" r:id="rId3"/>
    <p:sldId id="551" r:id="rId4"/>
    <p:sldId id="552" r:id="rId5"/>
    <p:sldId id="563" r:id="rId6"/>
    <p:sldId id="468" r:id="rId7"/>
    <p:sldId id="559" r:id="rId8"/>
    <p:sldId id="562" r:id="rId9"/>
    <p:sldId id="557" r:id="rId10"/>
    <p:sldId id="495" r:id="rId11"/>
    <p:sldId id="558" r:id="rId12"/>
    <p:sldId id="542" r:id="rId13"/>
    <p:sldId id="544" r:id="rId14"/>
    <p:sldId id="511" r:id="rId15"/>
    <p:sldId id="540" r:id="rId16"/>
    <p:sldId id="545" r:id="rId17"/>
    <p:sldId id="546" r:id="rId18"/>
    <p:sldId id="509" r:id="rId19"/>
    <p:sldId id="547" r:id="rId20"/>
    <p:sldId id="548" r:id="rId21"/>
    <p:sldId id="553" r:id="rId22"/>
    <p:sldId id="554" r:id="rId23"/>
    <p:sldId id="555" r:id="rId24"/>
    <p:sldId id="518" r:id="rId25"/>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D41DFC-2EBF-4414-9021-B20AAD5DE218}">
          <p14:sldIdLst>
            <p14:sldId id="391"/>
            <p14:sldId id="550"/>
            <p14:sldId id="551"/>
            <p14:sldId id="552"/>
            <p14:sldId id="563"/>
            <p14:sldId id="468"/>
            <p14:sldId id="559"/>
            <p14:sldId id="562"/>
            <p14:sldId id="557"/>
            <p14:sldId id="495"/>
            <p14:sldId id="558"/>
            <p14:sldId id="542"/>
            <p14:sldId id="544"/>
            <p14:sldId id="511"/>
            <p14:sldId id="540"/>
            <p14:sldId id="545"/>
            <p14:sldId id="546"/>
            <p14:sldId id="509"/>
            <p14:sldId id="547"/>
            <p14:sldId id="548"/>
          </p14:sldIdLst>
        </p14:section>
        <p14:section name="Sección sin título" id="{6332911C-6D50-4249-829E-8CA9CE9A623C}">
          <p14:sldIdLst>
            <p14:sldId id="553"/>
            <p14:sldId id="554"/>
            <p14:sldId id="555"/>
            <p14:sldId id="518"/>
          </p14:sldIdLst>
        </p14:section>
        <p14:section name="Sección sin título" id="{351028C6-5764-4B43-A152-862819559B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CF4"/>
    <a:srgbClr val="3ED4C2"/>
    <a:srgbClr val="7173A1"/>
    <a:srgbClr val="E6CEEA"/>
    <a:srgbClr val="E2D0D3"/>
    <a:srgbClr val="C7D6EB"/>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3" autoAdjust="0"/>
    <p:restoredTop sz="94343" autoAdjust="0"/>
  </p:normalViewPr>
  <p:slideViewPr>
    <p:cSldViewPr>
      <p:cViewPr varScale="1">
        <p:scale>
          <a:sx n="69" d="100"/>
          <a:sy n="69" d="100"/>
        </p:scale>
        <p:origin x="11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STHV\PROYECTOS\PROYECTO%20DE%20ORDENANZA%20REFORMATORIA%20DEL%20LIBRO%20III\AGOSTO%202022\Matriz%20Observaciones%20Concejales%20Proyecto%20Ordenanza%20URR%20_27_07_2022%20(VF)_rev.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STHV\PROYECTOS\PROYECTO%20DE%20ORDENANZA%20REFORMATORIA%20DEL%20LIBRO%20III\AGOSTO%202022\Matriz%20Observaciones%20Concejales%20Proyecto%20Ordenanza%20URR%20_27_07_2022%20(VF)_rev.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STHV\PROYECTOS\PROYECTO%20DE%20ORDENANZA%20REFORMATORIA%20DEL%20LIBRO%20III\AGOSTO%202022\Matriz%20Observaciones%20Concejales%20Proyecto%20Ordenanza%20URR%20_27_07_2022%20(VF)_rev.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i="1" dirty="0"/>
              <a:t>observaciones al articulado</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Estadísticas!$D$16:$F$16</c:f>
              <c:strCache>
                <c:ptCount val="3"/>
                <c:pt idx="0">
                  <c:v>N° de Observaciones al articulado</c:v>
                </c:pt>
                <c:pt idx="1">
                  <c:v>Se Acoge </c:v>
                </c:pt>
                <c:pt idx="2">
                  <c:v>No se Acoge</c:v>
                </c:pt>
              </c:strCache>
            </c:strRef>
          </c:cat>
          <c:val>
            <c:numRef>
              <c:f>Estadísticas!$D$17:$F$17</c:f>
              <c:numCache>
                <c:formatCode>General</c:formatCode>
                <c:ptCount val="3"/>
                <c:pt idx="0">
                  <c:v>44</c:v>
                </c:pt>
                <c:pt idx="1">
                  <c:v>10</c:v>
                </c:pt>
                <c:pt idx="2">
                  <c:v>34</c:v>
                </c:pt>
              </c:numCache>
            </c:numRef>
          </c:val>
          <c:extLst>
            <c:ext xmlns:c16="http://schemas.microsoft.com/office/drawing/2014/chart" uri="{C3380CC4-5D6E-409C-BE32-E72D297353CC}">
              <c16:uniqueId val="{00000000-531C-49D5-B80B-5BDA0E05A983}"/>
            </c:ext>
          </c:extLst>
        </c:ser>
        <c:dLbls>
          <c:dLblPos val="outEnd"/>
          <c:showLegendKey val="0"/>
          <c:showVal val="1"/>
          <c:showCatName val="0"/>
          <c:showSerName val="0"/>
          <c:showPercent val="0"/>
          <c:showBubbleSize val="0"/>
        </c:dLbls>
        <c:gapWidth val="444"/>
        <c:overlap val="-90"/>
        <c:axId val="1368397472"/>
        <c:axId val="1368395296"/>
      </c:barChart>
      <c:catAx>
        <c:axId val="136839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MX"/>
          </a:p>
        </c:txPr>
        <c:crossAx val="1368395296"/>
        <c:crosses val="autoZero"/>
        <c:auto val="1"/>
        <c:lblAlgn val="ctr"/>
        <c:lblOffset val="100"/>
        <c:noMultiLvlLbl val="0"/>
      </c:catAx>
      <c:valAx>
        <c:axId val="1368395296"/>
        <c:scaling>
          <c:orientation val="minMax"/>
        </c:scaling>
        <c:delete val="1"/>
        <c:axPos val="l"/>
        <c:numFmt formatCode="General" sourceLinked="1"/>
        <c:majorTickMark val="none"/>
        <c:minorTickMark val="none"/>
        <c:tickLblPos val="nextTo"/>
        <c:crossAx val="136839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22575988169061E-2"/>
          <c:y val="0.2674359059406381"/>
          <c:w val="0.93354848023661874"/>
          <c:h val="0.4866436159153734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Estadísticas!$G$16:$I$16</c:f>
              <c:strCache>
                <c:ptCount val="3"/>
                <c:pt idx="0">
                  <c:v>N° de Observaciones a la Exposición de motivos </c:v>
                </c:pt>
                <c:pt idx="1">
                  <c:v>Se Acoge </c:v>
                </c:pt>
                <c:pt idx="2">
                  <c:v>No se Acoge</c:v>
                </c:pt>
              </c:strCache>
            </c:strRef>
          </c:cat>
          <c:val>
            <c:numRef>
              <c:f>Estadísticas!$G$17:$I$17</c:f>
              <c:numCache>
                <c:formatCode>General</c:formatCode>
                <c:ptCount val="3"/>
                <c:pt idx="0">
                  <c:v>3</c:v>
                </c:pt>
                <c:pt idx="1">
                  <c:v>2</c:v>
                </c:pt>
                <c:pt idx="2">
                  <c:v>1</c:v>
                </c:pt>
              </c:numCache>
            </c:numRef>
          </c:val>
          <c:extLst>
            <c:ext xmlns:c16="http://schemas.microsoft.com/office/drawing/2014/chart" uri="{C3380CC4-5D6E-409C-BE32-E72D297353CC}">
              <c16:uniqueId val="{00000000-AACC-4319-9917-2A559C0C6793}"/>
            </c:ext>
          </c:extLst>
        </c:ser>
        <c:dLbls>
          <c:dLblPos val="outEnd"/>
          <c:showLegendKey val="0"/>
          <c:showVal val="1"/>
          <c:showCatName val="0"/>
          <c:showSerName val="0"/>
          <c:showPercent val="0"/>
          <c:showBubbleSize val="0"/>
        </c:dLbls>
        <c:gapWidth val="444"/>
        <c:overlap val="-90"/>
        <c:axId val="1368396384"/>
        <c:axId val="1368400192"/>
      </c:barChart>
      <c:catAx>
        <c:axId val="136839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MX"/>
          </a:p>
        </c:txPr>
        <c:crossAx val="1368400192"/>
        <c:crosses val="autoZero"/>
        <c:auto val="1"/>
        <c:lblAlgn val="ctr"/>
        <c:lblOffset val="100"/>
        <c:noMultiLvlLbl val="0"/>
      </c:catAx>
      <c:valAx>
        <c:axId val="1368400192"/>
        <c:scaling>
          <c:orientation val="minMax"/>
        </c:scaling>
        <c:delete val="1"/>
        <c:axPos val="l"/>
        <c:numFmt formatCode="General" sourceLinked="1"/>
        <c:majorTickMark val="none"/>
        <c:minorTickMark val="none"/>
        <c:tickLblPos val="nextTo"/>
        <c:crossAx val="136839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i="1" dirty="0"/>
              <a:t>observaciones</a:t>
            </a:r>
            <a:r>
              <a:rPr lang="es-EC" i="1" baseline="0" dirty="0"/>
              <a:t> varias</a:t>
            </a:r>
            <a:endParaRPr lang="es-EC" i="1" dirty="0"/>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Estadísticas!$J$16:$L$16</c:f>
              <c:strCache>
                <c:ptCount val="3"/>
                <c:pt idx="0">
                  <c:v>N° de Observaciones varias</c:v>
                </c:pt>
                <c:pt idx="1">
                  <c:v>Se Acoge </c:v>
                </c:pt>
                <c:pt idx="2">
                  <c:v>No se Acoge</c:v>
                </c:pt>
              </c:strCache>
            </c:strRef>
          </c:cat>
          <c:val>
            <c:numRef>
              <c:f>Estadísticas!$J$17:$L$17</c:f>
              <c:numCache>
                <c:formatCode>General</c:formatCode>
                <c:ptCount val="3"/>
                <c:pt idx="0">
                  <c:v>8</c:v>
                </c:pt>
                <c:pt idx="1">
                  <c:v>2</c:v>
                </c:pt>
                <c:pt idx="2">
                  <c:v>6</c:v>
                </c:pt>
              </c:numCache>
            </c:numRef>
          </c:val>
          <c:extLst>
            <c:ext xmlns:c16="http://schemas.microsoft.com/office/drawing/2014/chart" uri="{C3380CC4-5D6E-409C-BE32-E72D297353CC}">
              <c16:uniqueId val="{00000000-F210-4C6A-A2F5-AADE84B9ADB9}"/>
            </c:ext>
          </c:extLst>
        </c:ser>
        <c:dLbls>
          <c:dLblPos val="outEnd"/>
          <c:showLegendKey val="0"/>
          <c:showVal val="1"/>
          <c:showCatName val="0"/>
          <c:showSerName val="0"/>
          <c:showPercent val="0"/>
          <c:showBubbleSize val="0"/>
        </c:dLbls>
        <c:gapWidth val="444"/>
        <c:overlap val="-90"/>
        <c:axId val="1368391488"/>
        <c:axId val="1368394752"/>
      </c:barChart>
      <c:catAx>
        <c:axId val="1368391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MX"/>
          </a:p>
        </c:txPr>
        <c:crossAx val="1368394752"/>
        <c:crosses val="autoZero"/>
        <c:auto val="1"/>
        <c:lblAlgn val="ctr"/>
        <c:lblOffset val="100"/>
        <c:noMultiLvlLbl val="0"/>
      </c:catAx>
      <c:valAx>
        <c:axId val="1368394752"/>
        <c:scaling>
          <c:orientation val="minMax"/>
        </c:scaling>
        <c:delete val="1"/>
        <c:axPos val="l"/>
        <c:numFmt formatCode="General" sourceLinked="1"/>
        <c:majorTickMark val="none"/>
        <c:minorTickMark val="none"/>
        <c:tickLblPos val="nextTo"/>
        <c:crossAx val="136839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PAGO</a:t>
            </a:r>
            <a:r>
              <a:rPr lang="en-US" b="1" baseline="0" dirty="0"/>
              <a:t> LMU 40-A</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tx>
            <c:strRef>
              <c:f>Hoja1!$C$3</c:f>
              <c:strCache>
                <c:ptCount val="1"/>
                <c:pt idx="0">
                  <c:v>Y</c:v>
                </c:pt>
              </c:strCache>
            </c:strRef>
          </c:tx>
          <c:spPr>
            <a:ln w="28575" cap="rnd">
              <a:solidFill>
                <a:schemeClr val="accent1">
                  <a:lumMod val="60000"/>
                  <a:lumOff val="40000"/>
                </a:schemeClr>
              </a:solidFill>
              <a:round/>
            </a:ln>
            <a:effectLst/>
          </c:spPr>
          <c:marker>
            <c:symbol val="none"/>
          </c:marker>
          <c:cat>
            <c:numRef>
              <c:f>Hoja1!$D$4:$D$195</c:f>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cat>
          <c:val>
            <c:numRef>
              <c:f>Hoja1!$C$4:$C$195</c:f>
              <c:numCache>
                <c:formatCode>General</c:formatCode>
                <c:ptCount val="192"/>
                <c:pt idx="0">
                  <c:v>23.8</c:v>
                </c:pt>
                <c:pt idx="1">
                  <c:v>47.6</c:v>
                </c:pt>
                <c:pt idx="2">
                  <c:v>71.400000000000006</c:v>
                </c:pt>
                <c:pt idx="3">
                  <c:v>95.2</c:v>
                </c:pt>
                <c:pt idx="4">
                  <c:v>119.00000000000001</c:v>
                </c:pt>
                <c:pt idx="5">
                  <c:v>142.80000000000001</c:v>
                </c:pt>
                <c:pt idx="6">
                  <c:v>166.60000000000002</c:v>
                </c:pt>
                <c:pt idx="7">
                  <c:v>190.4</c:v>
                </c:pt>
                <c:pt idx="8">
                  <c:v>214.20000000000002</c:v>
                </c:pt>
                <c:pt idx="9">
                  <c:v>238.00000000000003</c:v>
                </c:pt>
                <c:pt idx="10">
                  <c:v>261.8</c:v>
                </c:pt>
                <c:pt idx="11">
                  <c:v>285.60000000000002</c:v>
                </c:pt>
                <c:pt idx="12">
                  <c:v>309.40000000000003</c:v>
                </c:pt>
                <c:pt idx="13">
                  <c:v>333.20000000000005</c:v>
                </c:pt>
                <c:pt idx="14">
                  <c:v>357</c:v>
                </c:pt>
                <c:pt idx="15">
                  <c:v>380.8</c:v>
                </c:pt>
                <c:pt idx="16">
                  <c:v>404.6</c:v>
                </c:pt>
                <c:pt idx="17">
                  <c:v>428.40000000000003</c:v>
                </c:pt>
                <c:pt idx="18">
                  <c:v>452.20000000000005</c:v>
                </c:pt>
                <c:pt idx="19">
                  <c:v>476.00000000000006</c:v>
                </c:pt>
                <c:pt idx="20">
                  <c:v>499.8</c:v>
                </c:pt>
                <c:pt idx="21">
                  <c:v>523.6</c:v>
                </c:pt>
                <c:pt idx="22">
                  <c:v>547.40000000000009</c:v>
                </c:pt>
                <c:pt idx="23">
                  <c:v>571.20000000000005</c:v>
                </c:pt>
                <c:pt idx="24">
                  <c:v>595</c:v>
                </c:pt>
                <c:pt idx="25">
                  <c:v>618.80000000000007</c:v>
                </c:pt>
                <c:pt idx="26">
                  <c:v>642.6</c:v>
                </c:pt>
                <c:pt idx="27">
                  <c:v>666.40000000000009</c:v>
                </c:pt>
                <c:pt idx="28">
                  <c:v>690.2</c:v>
                </c:pt>
                <c:pt idx="29">
                  <c:v>714</c:v>
                </c:pt>
                <c:pt idx="30">
                  <c:v>737.80000000000007</c:v>
                </c:pt>
                <c:pt idx="31">
                  <c:v>761.6</c:v>
                </c:pt>
                <c:pt idx="32">
                  <c:v>785.40000000000009</c:v>
                </c:pt>
                <c:pt idx="33">
                  <c:v>809.2</c:v>
                </c:pt>
                <c:pt idx="34">
                  <c:v>833.00000000000011</c:v>
                </c:pt>
                <c:pt idx="35">
                  <c:v>856.80000000000007</c:v>
                </c:pt>
                <c:pt idx="36">
                  <c:v>880.6</c:v>
                </c:pt>
                <c:pt idx="37">
                  <c:v>904.40000000000009</c:v>
                </c:pt>
                <c:pt idx="38">
                  <c:v>928.2</c:v>
                </c:pt>
                <c:pt idx="39">
                  <c:v>952.00000000000011</c:v>
                </c:pt>
                <c:pt idx="40">
                  <c:v>975.80000000000007</c:v>
                </c:pt>
                <c:pt idx="41">
                  <c:v>999.6</c:v>
                </c:pt>
                <c:pt idx="42">
                  <c:v>1023.4000000000001</c:v>
                </c:pt>
                <c:pt idx="43">
                  <c:v>1047.2</c:v>
                </c:pt>
                <c:pt idx="44">
                  <c:v>1071</c:v>
                </c:pt>
                <c:pt idx="45">
                  <c:v>1094.8000000000002</c:v>
                </c:pt>
                <c:pt idx="46">
                  <c:v>1118.6000000000001</c:v>
                </c:pt>
                <c:pt idx="47">
                  <c:v>1142.4000000000001</c:v>
                </c:pt>
                <c:pt idx="48">
                  <c:v>1166.2</c:v>
                </c:pt>
                <c:pt idx="49">
                  <c:v>1190</c:v>
                </c:pt>
                <c:pt idx="50">
                  <c:v>1213.8000000000002</c:v>
                </c:pt>
                <c:pt idx="51">
                  <c:v>1237.6000000000001</c:v>
                </c:pt>
                <c:pt idx="52">
                  <c:v>1261.4000000000001</c:v>
                </c:pt>
                <c:pt idx="53">
                  <c:v>1285.2</c:v>
                </c:pt>
                <c:pt idx="54">
                  <c:v>1309</c:v>
                </c:pt>
                <c:pt idx="55">
                  <c:v>1332.8000000000002</c:v>
                </c:pt>
                <c:pt idx="56">
                  <c:v>1356.6000000000001</c:v>
                </c:pt>
                <c:pt idx="57">
                  <c:v>1380.4</c:v>
                </c:pt>
                <c:pt idx="58">
                  <c:v>1404.2</c:v>
                </c:pt>
                <c:pt idx="59">
                  <c:v>1428</c:v>
                </c:pt>
                <c:pt idx="60">
                  <c:v>1451.8000000000002</c:v>
                </c:pt>
                <c:pt idx="61">
                  <c:v>1475.6000000000001</c:v>
                </c:pt>
                <c:pt idx="62">
                  <c:v>1499.4</c:v>
                </c:pt>
                <c:pt idx="63">
                  <c:v>1523.2</c:v>
                </c:pt>
                <c:pt idx="64">
                  <c:v>1547</c:v>
                </c:pt>
                <c:pt idx="65">
                  <c:v>1570.8000000000002</c:v>
                </c:pt>
                <c:pt idx="66">
                  <c:v>1594.6000000000001</c:v>
                </c:pt>
                <c:pt idx="67">
                  <c:v>1618.4</c:v>
                </c:pt>
                <c:pt idx="68">
                  <c:v>1642.2</c:v>
                </c:pt>
                <c:pt idx="69">
                  <c:v>1666.0000000000002</c:v>
                </c:pt>
                <c:pt idx="70">
                  <c:v>1689.8000000000002</c:v>
                </c:pt>
                <c:pt idx="71">
                  <c:v>1713.6000000000001</c:v>
                </c:pt>
                <c:pt idx="72">
                  <c:v>1737.4</c:v>
                </c:pt>
                <c:pt idx="73">
                  <c:v>1761.2</c:v>
                </c:pt>
                <c:pt idx="74">
                  <c:v>1785.0000000000002</c:v>
                </c:pt>
                <c:pt idx="75">
                  <c:v>1808.8000000000002</c:v>
                </c:pt>
                <c:pt idx="76">
                  <c:v>1832.6000000000001</c:v>
                </c:pt>
                <c:pt idx="77">
                  <c:v>1856.4</c:v>
                </c:pt>
                <c:pt idx="78">
                  <c:v>1880.2</c:v>
                </c:pt>
                <c:pt idx="79">
                  <c:v>1904.0000000000002</c:v>
                </c:pt>
                <c:pt idx="80">
                  <c:v>1927.8000000000002</c:v>
                </c:pt>
                <c:pt idx="81">
                  <c:v>1951.6000000000001</c:v>
                </c:pt>
                <c:pt idx="82">
                  <c:v>1975.4</c:v>
                </c:pt>
                <c:pt idx="83">
                  <c:v>1999.2</c:v>
                </c:pt>
                <c:pt idx="84">
                  <c:v>2023.0000000000002</c:v>
                </c:pt>
                <c:pt idx="85">
                  <c:v>2046.8000000000002</c:v>
                </c:pt>
                <c:pt idx="86">
                  <c:v>2070.6000000000004</c:v>
                </c:pt>
                <c:pt idx="87">
                  <c:v>2094.4</c:v>
                </c:pt>
                <c:pt idx="88">
                  <c:v>2118.2000000000003</c:v>
                </c:pt>
                <c:pt idx="89">
                  <c:v>2142</c:v>
                </c:pt>
                <c:pt idx="90">
                  <c:v>2165.8000000000002</c:v>
                </c:pt>
                <c:pt idx="91">
                  <c:v>2189.6000000000004</c:v>
                </c:pt>
                <c:pt idx="92">
                  <c:v>2213.4</c:v>
                </c:pt>
                <c:pt idx="93">
                  <c:v>2237.2000000000003</c:v>
                </c:pt>
                <c:pt idx="94">
                  <c:v>2261</c:v>
                </c:pt>
                <c:pt idx="95">
                  <c:v>2284.8000000000002</c:v>
                </c:pt>
                <c:pt idx="96">
                  <c:v>2308.6000000000004</c:v>
                </c:pt>
                <c:pt idx="97">
                  <c:v>2332.4</c:v>
                </c:pt>
                <c:pt idx="98">
                  <c:v>2356.2000000000003</c:v>
                </c:pt>
                <c:pt idx="99">
                  <c:v>2380</c:v>
                </c:pt>
                <c:pt idx="100">
                  <c:v>2403.8000000000002</c:v>
                </c:pt>
                <c:pt idx="101">
                  <c:v>2427.6000000000004</c:v>
                </c:pt>
                <c:pt idx="102">
                  <c:v>2451.4</c:v>
                </c:pt>
                <c:pt idx="103">
                  <c:v>2475.2000000000003</c:v>
                </c:pt>
                <c:pt idx="104">
                  <c:v>2499</c:v>
                </c:pt>
                <c:pt idx="105">
                  <c:v>2522.8000000000002</c:v>
                </c:pt>
                <c:pt idx="106">
                  <c:v>2546.6000000000004</c:v>
                </c:pt>
                <c:pt idx="107">
                  <c:v>2570.4</c:v>
                </c:pt>
                <c:pt idx="108">
                  <c:v>2594.2000000000003</c:v>
                </c:pt>
                <c:pt idx="109">
                  <c:v>2618</c:v>
                </c:pt>
                <c:pt idx="110">
                  <c:v>2641.8</c:v>
                </c:pt>
                <c:pt idx="111">
                  <c:v>2665.6000000000004</c:v>
                </c:pt>
                <c:pt idx="112">
                  <c:v>2689.4</c:v>
                </c:pt>
                <c:pt idx="113">
                  <c:v>2713.2000000000003</c:v>
                </c:pt>
                <c:pt idx="114">
                  <c:v>2737</c:v>
                </c:pt>
                <c:pt idx="115">
                  <c:v>2760.8</c:v>
                </c:pt>
                <c:pt idx="116">
                  <c:v>2784.6000000000004</c:v>
                </c:pt>
                <c:pt idx="117">
                  <c:v>2808.4</c:v>
                </c:pt>
                <c:pt idx="118">
                  <c:v>2832.2000000000003</c:v>
                </c:pt>
                <c:pt idx="119">
                  <c:v>2856</c:v>
                </c:pt>
                <c:pt idx="120">
                  <c:v>2879.8</c:v>
                </c:pt>
                <c:pt idx="121">
                  <c:v>2903.6000000000004</c:v>
                </c:pt>
                <c:pt idx="122">
                  <c:v>2927.4</c:v>
                </c:pt>
                <c:pt idx="123">
                  <c:v>2951.2000000000003</c:v>
                </c:pt>
                <c:pt idx="124">
                  <c:v>2975</c:v>
                </c:pt>
                <c:pt idx="125">
                  <c:v>2998.8</c:v>
                </c:pt>
                <c:pt idx="126">
                  <c:v>3022.6000000000004</c:v>
                </c:pt>
                <c:pt idx="127">
                  <c:v>3046.4</c:v>
                </c:pt>
                <c:pt idx="128">
                  <c:v>3070.2000000000003</c:v>
                </c:pt>
                <c:pt idx="129">
                  <c:v>3094</c:v>
                </c:pt>
                <c:pt idx="130">
                  <c:v>3117.8</c:v>
                </c:pt>
                <c:pt idx="131">
                  <c:v>3141.6000000000004</c:v>
                </c:pt>
                <c:pt idx="132">
                  <c:v>3165.4</c:v>
                </c:pt>
                <c:pt idx="133">
                  <c:v>3189.2000000000003</c:v>
                </c:pt>
                <c:pt idx="134">
                  <c:v>3213.0000000000005</c:v>
                </c:pt>
                <c:pt idx="135">
                  <c:v>3236.8</c:v>
                </c:pt>
                <c:pt idx="136">
                  <c:v>3260.6000000000004</c:v>
                </c:pt>
                <c:pt idx="137">
                  <c:v>3284.4</c:v>
                </c:pt>
                <c:pt idx="138">
                  <c:v>3308.2000000000003</c:v>
                </c:pt>
                <c:pt idx="139">
                  <c:v>3332.0000000000005</c:v>
                </c:pt>
                <c:pt idx="140">
                  <c:v>3355.8</c:v>
                </c:pt>
                <c:pt idx="141">
                  <c:v>3379.6000000000004</c:v>
                </c:pt>
                <c:pt idx="142">
                  <c:v>3403.4</c:v>
                </c:pt>
                <c:pt idx="143">
                  <c:v>3427.2000000000003</c:v>
                </c:pt>
                <c:pt idx="144">
                  <c:v>3451.0000000000005</c:v>
                </c:pt>
                <c:pt idx="145">
                  <c:v>3474.8</c:v>
                </c:pt>
                <c:pt idx="146">
                  <c:v>3498.6000000000004</c:v>
                </c:pt>
                <c:pt idx="147">
                  <c:v>3522.4</c:v>
                </c:pt>
                <c:pt idx="148">
                  <c:v>3546.2000000000003</c:v>
                </c:pt>
                <c:pt idx="149">
                  <c:v>3570.0000000000005</c:v>
                </c:pt>
                <c:pt idx="150">
                  <c:v>3593.8</c:v>
                </c:pt>
                <c:pt idx="151">
                  <c:v>3617.6000000000004</c:v>
                </c:pt>
                <c:pt idx="152">
                  <c:v>3641.4</c:v>
                </c:pt>
                <c:pt idx="153">
                  <c:v>3665.2000000000003</c:v>
                </c:pt>
                <c:pt idx="154">
                  <c:v>3689.0000000000005</c:v>
                </c:pt>
                <c:pt idx="155">
                  <c:v>3712.8</c:v>
                </c:pt>
                <c:pt idx="156">
                  <c:v>3736.6000000000004</c:v>
                </c:pt>
                <c:pt idx="157">
                  <c:v>3760.4</c:v>
                </c:pt>
                <c:pt idx="158">
                  <c:v>3784.2000000000003</c:v>
                </c:pt>
                <c:pt idx="159">
                  <c:v>3808.0000000000005</c:v>
                </c:pt>
                <c:pt idx="160">
                  <c:v>3831.8</c:v>
                </c:pt>
                <c:pt idx="161">
                  <c:v>3855.6000000000004</c:v>
                </c:pt>
                <c:pt idx="162">
                  <c:v>3879.4</c:v>
                </c:pt>
                <c:pt idx="163">
                  <c:v>3903.2000000000003</c:v>
                </c:pt>
                <c:pt idx="164">
                  <c:v>3927.0000000000005</c:v>
                </c:pt>
                <c:pt idx="165">
                  <c:v>3950.8</c:v>
                </c:pt>
                <c:pt idx="166">
                  <c:v>3974.6000000000004</c:v>
                </c:pt>
                <c:pt idx="167">
                  <c:v>3998.4</c:v>
                </c:pt>
                <c:pt idx="168">
                  <c:v>4022.2000000000003</c:v>
                </c:pt>
                <c:pt idx="169">
                  <c:v>4046.0000000000005</c:v>
                </c:pt>
                <c:pt idx="170">
                  <c:v>4069.8</c:v>
                </c:pt>
                <c:pt idx="171">
                  <c:v>4093.6000000000004</c:v>
                </c:pt>
                <c:pt idx="172">
                  <c:v>4117.4000000000005</c:v>
                </c:pt>
                <c:pt idx="173">
                  <c:v>4141.2000000000007</c:v>
                </c:pt>
                <c:pt idx="174">
                  <c:v>4165</c:v>
                </c:pt>
                <c:pt idx="175">
                  <c:v>4188.8</c:v>
                </c:pt>
                <c:pt idx="176">
                  <c:v>4212.6000000000004</c:v>
                </c:pt>
                <c:pt idx="177">
                  <c:v>4236.4000000000005</c:v>
                </c:pt>
                <c:pt idx="178">
                  <c:v>4260.2000000000007</c:v>
                </c:pt>
                <c:pt idx="179">
                  <c:v>4250</c:v>
                </c:pt>
                <c:pt idx="180">
                  <c:v>4250</c:v>
                </c:pt>
                <c:pt idx="181">
                  <c:v>4250</c:v>
                </c:pt>
                <c:pt idx="182">
                  <c:v>4250</c:v>
                </c:pt>
                <c:pt idx="183">
                  <c:v>4250</c:v>
                </c:pt>
                <c:pt idx="184">
                  <c:v>4250</c:v>
                </c:pt>
                <c:pt idx="185">
                  <c:v>4250</c:v>
                </c:pt>
                <c:pt idx="186">
                  <c:v>4250</c:v>
                </c:pt>
                <c:pt idx="187">
                  <c:v>4250</c:v>
                </c:pt>
                <c:pt idx="188">
                  <c:v>4250</c:v>
                </c:pt>
                <c:pt idx="189">
                  <c:v>4250</c:v>
                </c:pt>
                <c:pt idx="190">
                  <c:v>4250</c:v>
                </c:pt>
                <c:pt idx="191">
                  <c:v>4250</c:v>
                </c:pt>
              </c:numCache>
            </c:numRef>
          </c:val>
          <c:smooth val="0"/>
          <c:extLst>
            <c:ext xmlns:c16="http://schemas.microsoft.com/office/drawing/2014/chart" uri="{C3380CC4-5D6E-409C-BE32-E72D297353CC}">
              <c16:uniqueId val="{00000000-0929-4D8C-AE33-746EC81FD945}"/>
            </c:ext>
          </c:extLst>
        </c:ser>
        <c:dLbls>
          <c:showLegendKey val="0"/>
          <c:showVal val="0"/>
          <c:showCatName val="0"/>
          <c:showSerName val="0"/>
          <c:showPercent val="0"/>
          <c:showBubbleSize val="0"/>
        </c:dLbls>
        <c:smooth val="0"/>
        <c:axId val="1368398016"/>
        <c:axId val="1368402912"/>
        <c:extLst>
          <c:ext xmlns:c15="http://schemas.microsoft.com/office/drawing/2012/chart" uri="{02D57815-91ED-43cb-92C2-25804820EDAC}">
            <c15:filteredLineSeries>
              <c15:ser>
                <c:idx val="1"/>
                <c:order val="1"/>
                <c:tx>
                  <c:strRef>
                    <c:extLst>
                      <c:ext uri="{02D57815-91ED-43cb-92C2-25804820EDAC}">
                        <c15:formulaRef>
                          <c15:sqref>Hoja1!$D$3</c15:sqref>
                        </c15:formulaRef>
                      </c:ext>
                    </c:extLst>
                    <c:strCache>
                      <c:ptCount val="1"/>
                      <c:pt idx="0">
                        <c:v>X</c:v>
                      </c:pt>
                    </c:strCache>
                  </c:strRef>
                </c:tx>
                <c:spPr>
                  <a:ln w="28575" cap="rnd">
                    <a:solidFill>
                      <a:schemeClr val="accent2"/>
                    </a:solidFill>
                    <a:round/>
                  </a:ln>
                  <a:effectLst/>
                </c:spPr>
                <c:marker>
                  <c:symbol val="none"/>
                </c:marker>
                <c:cat>
                  <c:numRef>
                    <c:extLst>
                      <c:ext uri="{02D57815-91ED-43cb-92C2-25804820EDAC}">
                        <c15:formulaRef>
                          <c15:sqref>Hoja1!$D$4:$D$195</c15:sqref>
                        </c15:formulaRef>
                      </c:ext>
                    </c:extLst>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cat>
                <c:val>
                  <c:numRef>
                    <c:extLst>
                      <c:ext uri="{02D57815-91ED-43cb-92C2-25804820EDAC}">
                        <c15:formulaRef>
                          <c15:sqref>Hoja1!$D$4:$D$195</c15:sqref>
                        </c15:formulaRef>
                      </c:ext>
                    </c:extLst>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val>
                <c:smooth val="0"/>
                <c:extLst>
                  <c:ext xmlns:c16="http://schemas.microsoft.com/office/drawing/2014/chart" uri="{C3380CC4-5D6E-409C-BE32-E72D297353CC}">
                    <c16:uniqueId val="{00000001-0929-4D8C-AE33-746EC81FD945}"/>
                  </c:ext>
                </c:extLst>
              </c15:ser>
            </c15:filteredLineSeries>
          </c:ext>
        </c:extLst>
      </c:lineChart>
      <c:catAx>
        <c:axId val="1368398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MONTO</a:t>
                </a:r>
                <a:r>
                  <a:rPr lang="es-EC" baseline="0" dirty="0"/>
                  <a:t> DE INVERSIÓN $</a:t>
                </a:r>
                <a:endParaRPr lang="es-EC"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8402912"/>
        <c:crosses val="autoZero"/>
        <c:auto val="0"/>
        <c:lblAlgn val="ctr"/>
        <c:lblOffset val="100"/>
        <c:noMultiLvlLbl val="0"/>
      </c:catAx>
      <c:valAx>
        <c:axId val="136840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PAGO</a:t>
                </a:r>
                <a:r>
                  <a:rPr lang="es-EC" baseline="0" dirty="0"/>
                  <a:t> LMU 40-A $</a:t>
                </a:r>
                <a:endParaRPr lang="es-EC"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839801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A41BE-6C85-4917-A4D6-52B84753A1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78621DFD-7924-42CD-816D-3A626090AFEA}">
      <dgm:prSet phldrT="[Texto]" custT="1"/>
      <dgm:spPr/>
      <dgm:t>
        <a:bodyPr/>
        <a:lstStyle/>
        <a:p>
          <a:r>
            <a:rPr lang="es-EC" sz="2000" dirty="0" smtClean="0"/>
            <a:t>Uso de ductería de telecomunicaciones</a:t>
          </a:r>
          <a:endParaRPr lang="es-EC" sz="2000" dirty="0"/>
        </a:p>
      </dgm:t>
    </dgm:pt>
    <dgm:pt modelId="{98065796-6512-4292-8384-D3F32AE2723F}" type="parTrans" cxnId="{36622B73-E055-44E1-BA20-C258098AE821}">
      <dgm:prSet/>
      <dgm:spPr/>
      <dgm:t>
        <a:bodyPr/>
        <a:lstStyle/>
        <a:p>
          <a:endParaRPr lang="es-EC"/>
        </a:p>
      </dgm:t>
    </dgm:pt>
    <dgm:pt modelId="{2DAF5368-E34B-40D3-B20A-13F97E648D46}" type="sibTrans" cxnId="{36622B73-E055-44E1-BA20-C258098AE821}">
      <dgm:prSet/>
      <dgm:spPr/>
      <dgm:t>
        <a:bodyPr/>
        <a:lstStyle/>
        <a:p>
          <a:endParaRPr lang="es-EC"/>
        </a:p>
      </dgm:t>
    </dgm:pt>
    <dgm:pt modelId="{0CA2BE20-5304-4EAD-BBBF-32DF2A9E7F4C}">
      <dgm:prSet phldrT="[Texto]"/>
      <dgm:spPr/>
      <dgm:t>
        <a:bodyPr/>
        <a:lstStyle/>
        <a:p>
          <a:pPr algn="just"/>
          <a:r>
            <a:rPr lang="es-EC" dirty="0" smtClean="0"/>
            <a:t>Están exentas del pago de la contraprestación las empresas públicas prestadoras de servicios públicos que desplieguen sus redes de servicio en el sistema metropolitano de canalización soterrada, de acuerdo con lo indicado en la Ley Orgánica de Empresas Públicas</a:t>
          </a:r>
          <a:r>
            <a:rPr lang="es-EC" b="1" i="1" dirty="0" smtClean="0"/>
            <a:t> (Art.17)</a:t>
          </a:r>
          <a:r>
            <a:rPr lang="es-EC" dirty="0" smtClean="0"/>
            <a:t>.</a:t>
          </a:r>
          <a:endParaRPr lang="es-EC" dirty="0"/>
        </a:p>
      </dgm:t>
    </dgm:pt>
    <dgm:pt modelId="{EB79E071-138C-4F4B-A11C-9E3BB79408E2}" type="parTrans" cxnId="{11A419F3-A8B1-4A6A-954D-8124C6841375}">
      <dgm:prSet/>
      <dgm:spPr/>
      <dgm:t>
        <a:bodyPr/>
        <a:lstStyle/>
        <a:p>
          <a:endParaRPr lang="es-EC"/>
        </a:p>
      </dgm:t>
    </dgm:pt>
    <dgm:pt modelId="{8F0027D1-2338-4388-9F0B-C4B2A5C1A752}" type="sibTrans" cxnId="{11A419F3-A8B1-4A6A-954D-8124C6841375}">
      <dgm:prSet/>
      <dgm:spPr/>
      <dgm:t>
        <a:bodyPr/>
        <a:lstStyle/>
        <a:p>
          <a:endParaRPr lang="es-EC"/>
        </a:p>
      </dgm:t>
    </dgm:pt>
    <dgm:pt modelId="{B0DD4933-F6CB-4C20-92D0-B65279C17F29}">
      <dgm:prSet phldrT="[Texto]" custT="1"/>
      <dgm:spPr/>
      <dgm:t>
        <a:bodyPr/>
        <a:lstStyle/>
        <a:p>
          <a:r>
            <a:rPr lang="es-EC" sz="2000" dirty="0" smtClean="0"/>
            <a:t>Licencia para construcción de infraestructura física</a:t>
          </a:r>
          <a:endParaRPr lang="es-EC" sz="2000" dirty="0"/>
        </a:p>
      </dgm:t>
    </dgm:pt>
    <dgm:pt modelId="{D42EA98F-8768-468A-B67B-B89E3F646159}" type="parTrans" cxnId="{DF18B1F5-7249-41C0-A3CC-4EE4DB4BC372}">
      <dgm:prSet/>
      <dgm:spPr/>
      <dgm:t>
        <a:bodyPr/>
        <a:lstStyle/>
        <a:p>
          <a:endParaRPr lang="es-EC"/>
        </a:p>
      </dgm:t>
    </dgm:pt>
    <dgm:pt modelId="{E6D09C96-C3BF-407C-9240-A9AADA49A0D4}" type="sibTrans" cxnId="{DF18B1F5-7249-41C0-A3CC-4EE4DB4BC372}">
      <dgm:prSet/>
      <dgm:spPr/>
      <dgm:t>
        <a:bodyPr/>
        <a:lstStyle/>
        <a:p>
          <a:endParaRPr lang="es-EC"/>
        </a:p>
      </dgm:t>
    </dgm:pt>
    <dgm:pt modelId="{20E671FD-C5C4-4052-A2E1-5E0539FA534F}">
      <dgm:prSet phldrT="[Texto]"/>
      <dgm:spPr/>
      <dgm:t>
        <a:bodyPr/>
        <a:lstStyle/>
        <a:p>
          <a:r>
            <a:rPr lang="es-EC" dirty="0" smtClean="0"/>
            <a:t>Las empresas públicas están exentas al pago de tasas de conformidad a la Ley Orgánica de Empresas </a:t>
          </a:r>
          <a:r>
            <a:rPr lang="es-EC" b="0" i="0" dirty="0" smtClean="0"/>
            <a:t>Públicas</a:t>
          </a:r>
          <a:r>
            <a:rPr lang="es-EC" b="1" i="1" dirty="0" smtClean="0"/>
            <a:t> (Art. 6</a:t>
          </a:r>
          <a:r>
            <a:rPr lang="es-EC" dirty="0" smtClean="0"/>
            <a:t>).</a:t>
          </a:r>
          <a:endParaRPr lang="es-EC" dirty="0"/>
        </a:p>
      </dgm:t>
    </dgm:pt>
    <dgm:pt modelId="{7C18A913-7CE2-43DF-8198-83A944EF51A6}" type="parTrans" cxnId="{1CE14696-96BE-42E0-831C-01D01CE4ABEF}">
      <dgm:prSet/>
      <dgm:spPr/>
      <dgm:t>
        <a:bodyPr/>
        <a:lstStyle/>
        <a:p>
          <a:endParaRPr lang="es-EC"/>
        </a:p>
      </dgm:t>
    </dgm:pt>
    <dgm:pt modelId="{0D4C066E-301B-44F2-A745-DA85F4639428}" type="sibTrans" cxnId="{1CE14696-96BE-42E0-831C-01D01CE4ABEF}">
      <dgm:prSet/>
      <dgm:spPr/>
      <dgm:t>
        <a:bodyPr/>
        <a:lstStyle/>
        <a:p>
          <a:endParaRPr lang="es-EC"/>
        </a:p>
      </dgm:t>
    </dgm:pt>
    <dgm:pt modelId="{EE5F5E32-5A21-44D5-9B45-4AB52568B707}">
      <dgm:prSet phldrT="[Texto]" custT="1"/>
      <dgm:spPr/>
      <dgm:t>
        <a:bodyPr/>
        <a:lstStyle/>
        <a:p>
          <a:r>
            <a:rPr lang="es-EC" sz="2000" dirty="0" smtClean="0"/>
            <a:t>Licencia para el uso y ocupación del suelo en bienes de uso público</a:t>
          </a:r>
          <a:endParaRPr lang="es-EC" sz="2000" dirty="0"/>
        </a:p>
      </dgm:t>
    </dgm:pt>
    <dgm:pt modelId="{858EE93B-A1A9-41DC-BAFE-3FEE9F5490ED}" type="parTrans" cxnId="{15467802-C4E7-474F-B944-F3E6693742C4}">
      <dgm:prSet/>
      <dgm:spPr/>
      <dgm:t>
        <a:bodyPr/>
        <a:lstStyle/>
        <a:p>
          <a:endParaRPr lang="es-EC"/>
        </a:p>
      </dgm:t>
    </dgm:pt>
    <dgm:pt modelId="{6CBA7049-C589-4E28-8AA2-DCF1A5BB707E}" type="sibTrans" cxnId="{15467802-C4E7-474F-B944-F3E6693742C4}">
      <dgm:prSet/>
      <dgm:spPr/>
      <dgm:t>
        <a:bodyPr/>
        <a:lstStyle/>
        <a:p>
          <a:endParaRPr lang="es-EC"/>
        </a:p>
      </dgm:t>
    </dgm:pt>
    <dgm:pt modelId="{CE5DA0F7-F491-4097-B99F-FEB5E561AB05}">
      <dgm:prSet phldrT="[Texto]"/>
      <dgm:spPr/>
      <dgm:t>
        <a:bodyPr/>
        <a:lstStyle/>
        <a:p>
          <a:r>
            <a:rPr lang="es-EC" dirty="0" smtClean="0"/>
            <a:t>Están exentas del pago de regalías las empresas públicas prestadoras de servicio público que realicen uso y ocupación del suelo en bienes de uso público </a:t>
          </a:r>
          <a:r>
            <a:rPr lang="es-EC" b="1" i="1" dirty="0" smtClean="0"/>
            <a:t>(Art. 31)</a:t>
          </a:r>
          <a:r>
            <a:rPr lang="es-EC" dirty="0" smtClean="0"/>
            <a:t>. </a:t>
          </a:r>
          <a:endParaRPr lang="es-EC" dirty="0"/>
        </a:p>
      </dgm:t>
    </dgm:pt>
    <dgm:pt modelId="{9D88D984-E930-4DBE-8C65-5586F017BD2A}" type="parTrans" cxnId="{DBCF4B5A-9E56-4D43-BA17-EECDE8CA0E31}">
      <dgm:prSet/>
      <dgm:spPr/>
      <dgm:t>
        <a:bodyPr/>
        <a:lstStyle/>
        <a:p>
          <a:endParaRPr lang="es-EC"/>
        </a:p>
      </dgm:t>
    </dgm:pt>
    <dgm:pt modelId="{5C0326B1-DE1C-4A51-A617-3A5F0A20BB2C}" type="sibTrans" cxnId="{DBCF4B5A-9E56-4D43-BA17-EECDE8CA0E31}">
      <dgm:prSet/>
      <dgm:spPr/>
      <dgm:t>
        <a:bodyPr/>
        <a:lstStyle/>
        <a:p>
          <a:endParaRPr lang="es-EC"/>
        </a:p>
      </dgm:t>
    </dgm:pt>
    <dgm:pt modelId="{7829F437-7B3F-4746-A61B-05EA3677176B}" type="pres">
      <dgm:prSet presAssocID="{2DDA41BE-6C85-4917-A4D6-52B84753A1DF}" presName="Name0" presStyleCnt="0">
        <dgm:presLayoutVars>
          <dgm:dir/>
          <dgm:animLvl val="lvl"/>
          <dgm:resizeHandles val="exact"/>
        </dgm:presLayoutVars>
      </dgm:prSet>
      <dgm:spPr/>
      <dgm:t>
        <a:bodyPr/>
        <a:lstStyle/>
        <a:p>
          <a:endParaRPr lang="es-EC"/>
        </a:p>
      </dgm:t>
    </dgm:pt>
    <dgm:pt modelId="{1D25FFDB-526D-4F30-8106-BACC6C1D6F13}" type="pres">
      <dgm:prSet presAssocID="{78621DFD-7924-42CD-816D-3A626090AFEA}" presName="linNode" presStyleCnt="0"/>
      <dgm:spPr/>
    </dgm:pt>
    <dgm:pt modelId="{D18C6380-1106-414D-BA3A-78B6BFD717C7}" type="pres">
      <dgm:prSet presAssocID="{78621DFD-7924-42CD-816D-3A626090AFEA}" presName="parentText" presStyleLbl="node1" presStyleIdx="0" presStyleCnt="3" custScaleY="69401" custLinFactNeighborX="-1420">
        <dgm:presLayoutVars>
          <dgm:chMax val="1"/>
          <dgm:bulletEnabled val="1"/>
        </dgm:presLayoutVars>
      </dgm:prSet>
      <dgm:spPr/>
      <dgm:t>
        <a:bodyPr/>
        <a:lstStyle/>
        <a:p>
          <a:endParaRPr lang="es-EC"/>
        </a:p>
      </dgm:t>
    </dgm:pt>
    <dgm:pt modelId="{E17DB315-FDF1-4597-BE86-2B87BAE8069F}" type="pres">
      <dgm:prSet presAssocID="{78621DFD-7924-42CD-816D-3A626090AFEA}" presName="descendantText" presStyleLbl="alignAccFollowNode1" presStyleIdx="0" presStyleCnt="3" custScaleY="70659">
        <dgm:presLayoutVars>
          <dgm:bulletEnabled val="1"/>
        </dgm:presLayoutVars>
      </dgm:prSet>
      <dgm:spPr/>
      <dgm:t>
        <a:bodyPr/>
        <a:lstStyle/>
        <a:p>
          <a:endParaRPr lang="es-EC"/>
        </a:p>
      </dgm:t>
    </dgm:pt>
    <dgm:pt modelId="{F45D341D-4D3D-49C4-81D4-7B4B23F78662}" type="pres">
      <dgm:prSet presAssocID="{2DAF5368-E34B-40D3-B20A-13F97E648D46}" presName="sp" presStyleCnt="0"/>
      <dgm:spPr/>
    </dgm:pt>
    <dgm:pt modelId="{B682319C-5497-4194-8889-F86D6277FBD6}" type="pres">
      <dgm:prSet presAssocID="{B0DD4933-F6CB-4C20-92D0-B65279C17F29}" presName="linNode" presStyleCnt="0"/>
      <dgm:spPr/>
    </dgm:pt>
    <dgm:pt modelId="{6C67EC69-4964-466D-BD40-0C03E28D861F}" type="pres">
      <dgm:prSet presAssocID="{B0DD4933-F6CB-4C20-92D0-B65279C17F29}" presName="parentText" presStyleLbl="node1" presStyleIdx="1" presStyleCnt="3" custScaleY="68128">
        <dgm:presLayoutVars>
          <dgm:chMax val="1"/>
          <dgm:bulletEnabled val="1"/>
        </dgm:presLayoutVars>
      </dgm:prSet>
      <dgm:spPr/>
      <dgm:t>
        <a:bodyPr/>
        <a:lstStyle/>
        <a:p>
          <a:endParaRPr lang="es-EC"/>
        </a:p>
      </dgm:t>
    </dgm:pt>
    <dgm:pt modelId="{6C1BF085-0143-4EED-AD05-E75D45AB84EE}" type="pres">
      <dgm:prSet presAssocID="{B0DD4933-F6CB-4C20-92D0-B65279C17F29}" presName="descendantText" presStyleLbl="alignAccFollowNode1" presStyleIdx="1" presStyleCnt="3" custScaleY="68229">
        <dgm:presLayoutVars>
          <dgm:bulletEnabled val="1"/>
        </dgm:presLayoutVars>
      </dgm:prSet>
      <dgm:spPr/>
      <dgm:t>
        <a:bodyPr/>
        <a:lstStyle/>
        <a:p>
          <a:endParaRPr lang="es-EC"/>
        </a:p>
      </dgm:t>
    </dgm:pt>
    <dgm:pt modelId="{776D8FE6-A1AD-47CC-B2CF-27A62915D2A8}" type="pres">
      <dgm:prSet presAssocID="{E6D09C96-C3BF-407C-9240-A9AADA49A0D4}" presName="sp" presStyleCnt="0"/>
      <dgm:spPr/>
    </dgm:pt>
    <dgm:pt modelId="{098496F5-0461-47A3-A0CB-715D44F5CEC9}" type="pres">
      <dgm:prSet presAssocID="{EE5F5E32-5A21-44D5-9B45-4AB52568B707}" presName="linNode" presStyleCnt="0"/>
      <dgm:spPr/>
    </dgm:pt>
    <dgm:pt modelId="{F26DD3C2-2F85-49F5-BD21-1061C42339CA}" type="pres">
      <dgm:prSet presAssocID="{EE5F5E32-5A21-44D5-9B45-4AB52568B707}" presName="parentText" presStyleLbl="node1" presStyleIdx="2" presStyleCnt="3" custScaleY="77822">
        <dgm:presLayoutVars>
          <dgm:chMax val="1"/>
          <dgm:bulletEnabled val="1"/>
        </dgm:presLayoutVars>
      </dgm:prSet>
      <dgm:spPr/>
      <dgm:t>
        <a:bodyPr/>
        <a:lstStyle/>
        <a:p>
          <a:endParaRPr lang="es-EC"/>
        </a:p>
      </dgm:t>
    </dgm:pt>
    <dgm:pt modelId="{44840D27-3328-43C0-8090-F4F95CBD2D7F}" type="pres">
      <dgm:prSet presAssocID="{EE5F5E32-5A21-44D5-9B45-4AB52568B707}" presName="descendantText" presStyleLbl="alignAccFollowNode1" presStyleIdx="2" presStyleCnt="3" custScaleY="80774">
        <dgm:presLayoutVars>
          <dgm:bulletEnabled val="1"/>
        </dgm:presLayoutVars>
      </dgm:prSet>
      <dgm:spPr/>
      <dgm:t>
        <a:bodyPr/>
        <a:lstStyle/>
        <a:p>
          <a:endParaRPr lang="es-EC"/>
        </a:p>
      </dgm:t>
    </dgm:pt>
  </dgm:ptLst>
  <dgm:cxnLst>
    <dgm:cxn modelId="{15467802-C4E7-474F-B944-F3E6693742C4}" srcId="{2DDA41BE-6C85-4917-A4D6-52B84753A1DF}" destId="{EE5F5E32-5A21-44D5-9B45-4AB52568B707}" srcOrd="2" destOrd="0" parTransId="{858EE93B-A1A9-41DC-BAFE-3FEE9F5490ED}" sibTransId="{6CBA7049-C589-4E28-8AA2-DCF1A5BB707E}"/>
    <dgm:cxn modelId="{DBCF4B5A-9E56-4D43-BA17-EECDE8CA0E31}" srcId="{EE5F5E32-5A21-44D5-9B45-4AB52568B707}" destId="{CE5DA0F7-F491-4097-B99F-FEB5E561AB05}" srcOrd="0" destOrd="0" parTransId="{9D88D984-E930-4DBE-8C65-5586F017BD2A}" sibTransId="{5C0326B1-DE1C-4A51-A617-3A5F0A20BB2C}"/>
    <dgm:cxn modelId="{DF18B1F5-7249-41C0-A3CC-4EE4DB4BC372}" srcId="{2DDA41BE-6C85-4917-A4D6-52B84753A1DF}" destId="{B0DD4933-F6CB-4C20-92D0-B65279C17F29}" srcOrd="1" destOrd="0" parTransId="{D42EA98F-8768-468A-B67B-B89E3F646159}" sibTransId="{E6D09C96-C3BF-407C-9240-A9AADA49A0D4}"/>
    <dgm:cxn modelId="{9C5421E3-839B-4F4A-A87E-79679F0EEB9D}" type="presOf" srcId="{20E671FD-C5C4-4052-A2E1-5E0539FA534F}" destId="{6C1BF085-0143-4EED-AD05-E75D45AB84EE}" srcOrd="0" destOrd="0" presId="urn:microsoft.com/office/officeart/2005/8/layout/vList5"/>
    <dgm:cxn modelId="{FDDBB97B-AE10-48B8-9865-F698C0A32987}" type="presOf" srcId="{0CA2BE20-5304-4EAD-BBBF-32DF2A9E7F4C}" destId="{E17DB315-FDF1-4597-BE86-2B87BAE8069F}" srcOrd="0" destOrd="0" presId="urn:microsoft.com/office/officeart/2005/8/layout/vList5"/>
    <dgm:cxn modelId="{11A419F3-A8B1-4A6A-954D-8124C6841375}" srcId="{78621DFD-7924-42CD-816D-3A626090AFEA}" destId="{0CA2BE20-5304-4EAD-BBBF-32DF2A9E7F4C}" srcOrd="0" destOrd="0" parTransId="{EB79E071-138C-4F4B-A11C-9E3BB79408E2}" sibTransId="{8F0027D1-2338-4388-9F0B-C4B2A5C1A752}"/>
    <dgm:cxn modelId="{A858D51B-4611-4D44-8B67-994887FF9BE4}" type="presOf" srcId="{2DDA41BE-6C85-4917-A4D6-52B84753A1DF}" destId="{7829F437-7B3F-4746-A61B-05EA3677176B}" srcOrd="0" destOrd="0" presId="urn:microsoft.com/office/officeart/2005/8/layout/vList5"/>
    <dgm:cxn modelId="{36622B73-E055-44E1-BA20-C258098AE821}" srcId="{2DDA41BE-6C85-4917-A4D6-52B84753A1DF}" destId="{78621DFD-7924-42CD-816D-3A626090AFEA}" srcOrd="0" destOrd="0" parTransId="{98065796-6512-4292-8384-D3F32AE2723F}" sibTransId="{2DAF5368-E34B-40D3-B20A-13F97E648D46}"/>
    <dgm:cxn modelId="{465A3C8B-6A65-4D1F-8B56-19C71800B7B7}" type="presOf" srcId="{78621DFD-7924-42CD-816D-3A626090AFEA}" destId="{D18C6380-1106-414D-BA3A-78B6BFD717C7}" srcOrd="0" destOrd="0" presId="urn:microsoft.com/office/officeart/2005/8/layout/vList5"/>
    <dgm:cxn modelId="{DF181962-4224-419D-8EC3-C0A79C4FD220}" type="presOf" srcId="{B0DD4933-F6CB-4C20-92D0-B65279C17F29}" destId="{6C67EC69-4964-466D-BD40-0C03E28D861F}" srcOrd="0" destOrd="0" presId="urn:microsoft.com/office/officeart/2005/8/layout/vList5"/>
    <dgm:cxn modelId="{906E9565-7F9F-4081-9F65-C4513AC05E23}" type="presOf" srcId="{CE5DA0F7-F491-4097-B99F-FEB5E561AB05}" destId="{44840D27-3328-43C0-8090-F4F95CBD2D7F}" srcOrd="0" destOrd="0" presId="urn:microsoft.com/office/officeart/2005/8/layout/vList5"/>
    <dgm:cxn modelId="{521FFD59-E140-47AA-A99A-B07CEA520C8A}" type="presOf" srcId="{EE5F5E32-5A21-44D5-9B45-4AB52568B707}" destId="{F26DD3C2-2F85-49F5-BD21-1061C42339CA}" srcOrd="0" destOrd="0" presId="urn:microsoft.com/office/officeart/2005/8/layout/vList5"/>
    <dgm:cxn modelId="{1CE14696-96BE-42E0-831C-01D01CE4ABEF}" srcId="{B0DD4933-F6CB-4C20-92D0-B65279C17F29}" destId="{20E671FD-C5C4-4052-A2E1-5E0539FA534F}" srcOrd="0" destOrd="0" parTransId="{7C18A913-7CE2-43DF-8198-83A944EF51A6}" sibTransId="{0D4C066E-301B-44F2-A745-DA85F4639428}"/>
    <dgm:cxn modelId="{F30E4B7A-7CB4-4D58-8927-924D956B60D8}" type="presParOf" srcId="{7829F437-7B3F-4746-A61B-05EA3677176B}" destId="{1D25FFDB-526D-4F30-8106-BACC6C1D6F13}" srcOrd="0" destOrd="0" presId="urn:microsoft.com/office/officeart/2005/8/layout/vList5"/>
    <dgm:cxn modelId="{8FCF9B82-09B4-4A35-8AAE-2ED722F7E195}" type="presParOf" srcId="{1D25FFDB-526D-4F30-8106-BACC6C1D6F13}" destId="{D18C6380-1106-414D-BA3A-78B6BFD717C7}" srcOrd="0" destOrd="0" presId="urn:microsoft.com/office/officeart/2005/8/layout/vList5"/>
    <dgm:cxn modelId="{F3347628-A474-4ECE-96D1-472F13FEC1EE}" type="presParOf" srcId="{1D25FFDB-526D-4F30-8106-BACC6C1D6F13}" destId="{E17DB315-FDF1-4597-BE86-2B87BAE8069F}" srcOrd="1" destOrd="0" presId="urn:microsoft.com/office/officeart/2005/8/layout/vList5"/>
    <dgm:cxn modelId="{090C187E-0343-470A-AC56-A194811418A8}" type="presParOf" srcId="{7829F437-7B3F-4746-A61B-05EA3677176B}" destId="{F45D341D-4D3D-49C4-81D4-7B4B23F78662}" srcOrd="1" destOrd="0" presId="urn:microsoft.com/office/officeart/2005/8/layout/vList5"/>
    <dgm:cxn modelId="{786260F4-DC48-435F-A402-08D50368613E}" type="presParOf" srcId="{7829F437-7B3F-4746-A61B-05EA3677176B}" destId="{B682319C-5497-4194-8889-F86D6277FBD6}" srcOrd="2" destOrd="0" presId="urn:microsoft.com/office/officeart/2005/8/layout/vList5"/>
    <dgm:cxn modelId="{C0764C45-9962-45B6-A4D0-B7AA97FDF0B6}" type="presParOf" srcId="{B682319C-5497-4194-8889-F86D6277FBD6}" destId="{6C67EC69-4964-466D-BD40-0C03E28D861F}" srcOrd="0" destOrd="0" presId="urn:microsoft.com/office/officeart/2005/8/layout/vList5"/>
    <dgm:cxn modelId="{785A0099-D357-4BE1-AD7A-1C8BE0325E94}" type="presParOf" srcId="{B682319C-5497-4194-8889-F86D6277FBD6}" destId="{6C1BF085-0143-4EED-AD05-E75D45AB84EE}" srcOrd="1" destOrd="0" presId="urn:microsoft.com/office/officeart/2005/8/layout/vList5"/>
    <dgm:cxn modelId="{30A40FC2-4598-4F33-96A5-E88E626D8630}" type="presParOf" srcId="{7829F437-7B3F-4746-A61B-05EA3677176B}" destId="{776D8FE6-A1AD-47CC-B2CF-27A62915D2A8}" srcOrd="3" destOrd="0" presId="urn:microsoft.com/office/officeart/2005/8/layout/vList5"/>
    <dgm:cxn modelId="{673E8F39-7374-4C52-9CA3-03B3D5C6AF5C}" type="presParOf" srcId="{7829F437-7B3F-4746-A61B-05EA3677176B}" destId="{098496F5-0461-47A3-A0CB-715D44F5CEC9}" srcOrd="4" destOrd="0" presId="urn:microsoft.com/office/officeart/2005/8/layout/vList5"/>
    <dgm:cxn modelId="{F7C45943-1102-4429-A6E7-F25A319804C5}" type="presParOf" srcId="{098496F5-0461-47A3-A0CB-715D44F5CEC9}" destId="{F26DD3C2-2F85-49F5-BD21-1061C42339CA}" srcOrd="0" destOrd="0" presId="urn:microsoft.com/office/officeart/2005/8/layout/vList5"/>
    <dgm:cxn modelId="{667BACC6-A098-402D-9818-3352503D41CC}" type="presParOf" srcId="{098496F5-0461-47A3-A0CB-715D44F5CEC9}" destId="{44840D27-3328-43C0-8090-F4F95CBD2D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70EEC-1747-4616-B7D4-D306357E9AC9}" type="doc">
      <dgm:prSet loTypeId="urn:microsoft.com/office/officeart/2009/3/layout/StepUpProcess" loCatId="process" qsTypeId="urn:microsoft.com/office/officeart/2005/8/quickstyle/simple1" qsCatId="simple" csTypeId="urn:microsoft.com/office/officeart/2005/8/colors/accent1_2" csCatId="accent1" phldr="0"/>
      <dgm:spPr/>
      <dgm:t>
        <a:bodyPr/>
        <a:lstStyle/>
        <a:p>
          <a:endParaRPr lang="es-EC"/>
        </a:p>
      </dgm:t>
    </dgm:pt>
    <dgm:pt modelId="{CBAEDFE0-3418-428C-B7CF-ABC6CF978A9C}">
      <dgm:prSet phldrT="[Texto]" phldr="1"/>
      <dgm:spPr/>
      <dgm:t>
        <a:bodyPr/>
        <a:lstStyle/>
        <a:p>
          <a:endParaRPr lang="es-EC" dirty="0"/>
        </a:p>
      </dgm:t>
    </dgm:pt>
    <dgm:pt modelId="{CA2A50F0-E17C-4406-880D-F6C6D1FEAE2E}" type="parTrans" cxnId="{BB73B598-7BEC-4A4C-AAA2-8A053E568A28}">
      <dgm:prSet/>
      <dgm:spPr/>
      <dgm:t>
        <a:bodyPr/>
        <a:lstStyle/>
        <a:p>
          <a:endParaRPr lang="es-EC"/>
        </a:p>
      </dgm:t>
    </dgm:pt>
    <dgm:pt modelId="{1E801811-762A-42D9-B08A-2C456A795380}" type="sibTrans" cxnId="{BB73B598-7BEC-4A4C-AAA2-8A053E568A28}">
      <dgm:prSet/>
      <dgm:spPr/>
      <dgm:t>
        <a:bodyPr/>
        <a:lstStyle/>
        <a:p>
          <a:endParaRPr lang="es-EC"/>
        </a:p>
      </dgm:t>
    </dgm:pt>
    <dgm:pt modelId="{219AED4B-4BD0-4920-BF4F-614A3BD09F79}">
      <dgm:prSet phldrT="[Texto]" phldr="1"/>
      <dgm:spPr/>
      <dgm:t>
        <a:bodyPr/>
        <a:lstStyle/>
        <a:p>
          <a:endParaRPr lang="es-EC" dirty="0"/>
        </a:p>
      </dgm:t>
    </dgm:pt>
    <dgm:pt modelId="{F2185E06-59ED-40B4-A7E5-C3A481921879}" type="parTrans" cxnId="{CC40D944-B23C-402B-9A0B-B12DA90BAEC6}">
      <dgm:prSet/>
      <dgm:spPr/>
      <dgm:t>
        <a:bodyPr/>
        <a:lstStyle/>
        <a:p>
          <a:endParaRPr lang="es-EC"/>
        </a:p>
      </dgm:t>
    </dgm:pt>
    <dgm:pt modelId="{3DB27454-1F61-4282-A86C-CD2686D4833D}" type="sibTrans" cxnId="{CC40D944-B23C-402B-9A0B-B12DA90BAEC6}">
      <dgm:prSet/>
      <dgm:spPr/>
      <dgm:t>
        <a:bodyPr/>
        <a:lstStyle/>
        <a:p>
          <a:endParaRPr lang="es-EC"/>
        </a:p>
      </dgm:t>
    </dgm:pt>
    <dgm:pt modelId="{6F7BADD5-C7CB-4B4C-8538-DB2EC64B842B}">
      <dgm:prSet phldrT="[Texto]" phldr="1"/>
      <dgm:spPr/>
      <dgm:t>
        <a:bodyPr/>
        <a:lstStyle/>
        <a:p>
          <a:endParaRPr lang="es-EC" dirty="0"/>
        </a:p>
      </dgm:t>
    </dgm:pt>
    <dgm:pt modelId="{52CE5E6A-EE46-4155-9E9E-4AFD92A806BD}" type="parTrans" cxnId="{D7D03128-1FB0-4C5E-8A48-D7CDBC639858}">
      <dgm:prSet/>
      <dgm:spPr/>
      <dgm:t>
        <a:bodyPr/>
        <a:lstStyle/>
        <a:p>
          <a:endParaRPr lang="es-EC"/>
        </a:p>
      </dgm:t>
    </dgm:pt>
    <dgm:pt modelId="{010D6AD9-7D0E-4145-BEE3-AE2114F131A2}" type="sibTrans" cxnId="{D7D03128-1FB0-4C5E-8A48-D7CDBC639858}">
      <dgm:prSet/>
      <dgm:spPr/>
      <dgm:t>
        <a:bodyPr/>
        <a:lstStyle/>
        <a:p>
          <a:endParaRPr lang="es-EC"/>
        </a:p>
      </dgm:t>
    </dgm:pt>
    <dgm:pt modelId="{27C46FC6-266F-4224-A3F0-62943E2D294A}" type="pres">
      <dgm:prSet presAssocID="{D3370EEC-1747-4616-B7D4-D306357E9AC9}" presName="rootnode" presStyleCnt="0">
        <dgm:presLayoutVars>
          <dgm:chMax/>
          <dgm:chPref/>
          <dgm:dir/>
          <dgm:animLvl val="lvl"/>
        </dgm:presLayoutVars>
      </dgm:prSet>
      <dgm:spPr/>
      <dgm:t>
        <a:bodyPr/>
        <a:lstStyle/>
        <a:p>
          <a:endParaRPr lang="es-EC"/>
        </a:p>
      </dgm:t>
    </dgm:pt>
    <dgm:pt modelId="{7D4AB2C1-E44F-46DF-98D2-35EC0AF4477C}" type="pres">
      <dgm:prSet presAssocID="{CBAEDFE0-3418-428C-B7CF-ABC6CF978A9C}" presName="composite" presStyleCnt="0"/>
      <dgm:spPr/>
    </dgm:pt>
    <dgm:pt modelId="{32BAEDF9-4917-4F62-B41D-F6EB71599ED3}" type="pres">
      <dgm:prSet presAssocID="{CBAEDFE0-3418-428C-B7CF-ABC6CF978A9C}" presName="LShape" presStyleLbl="alignNode1" presStyleIdx="0" presStyleCnt="5"/>
      <dgm:spPr/>
    </dgm:pt>
    <dgm:pt modelId="{AD65D5F6-C2FD-4594-84E5-7B8A2F85190E}" type="pres">
      <dgm:prSet presAssocID="{CBAEDFE0-3418-428C-B7CF-ABC6CF978A9C}" presName="ParentText" presStyleLbl="revTx" presStyleIdx="0" presStyleCnt="3">
        <dgm:presLayoutVars>
          <dgm:chMax val="0"/>
          <dgm:chPref val="0"/>
          <dgm:bulletEnabled val="1"/>
        </dgm:presLayoutVars>
      </dgm:prSet>
      <dgm:spPr/>
      <dgm:t>
        <a:bodyPr/>
        <a:lstStyle/>
        <a:p>
          <a:endParaRPr lang="es-EC"/>
        </a:p>
      </dgm:t>
    </dgm:pt>
    <dgm:pt modelId="{6998CE7A-9E50-41BD-9761-EDE3C01F7CEA}" type="pres">
      <dgm:prSet presAssocID="{CBAEDFE0-3418-428C-B7CF-ABC6CF978A9C}" presName="Triangle" presStyleLbl="alignNode1" presStyleIdx="1" presStyleCnt="5"/>
      <dgm:spPr/>
    </dgm:pt>
    <dgm:pt modelId="{B19032B1-2C3F-4F5D-9F40-5292E738E02F}" type="pres">
      <dgm:prSet presAssocID="{1E801811-762A-42D9-B08A-2C456A795380}" presName="sibTrans" presStyleCnt="0"/>
      <dgm:spPr/>
    </dgm:pt>
    <dgm:pt modelId="{5CB46937-DFCF-4A15-9CE1-68B72AB093A4}" type="pres">
      <dgm:prSet presAssocID="{1E801811-762A-42D9-B08A-2C456A795380}" presName="space" presStyleCnt="0"/>
      <dgm:spPr/>
    </dgm:pt>
    <dgm:pt modelId="{7D068126-A6B7-42E4-A0C5-874611BC44CC}" type="pres">
      <dgm:prSet presAssocID="{219AED4B-4BD0-4920-BF4F-614A3BD09F79}" presName="composite" presStyleCnt="0"/>
      <dgm:spPr/>
    </dgm:pt>
    <dgm:pt modelId="{598E4849-BE9C-4B86-93C3-9819398DDA39}" type="pres">
      <dgm:prSet presAssocID="{219AED4B-4BD0-4920-BF4F-614A3BD09F79}" presName="LShape" presStyleLbl="alignNode1" presStyleIdx="2" presStyleCnt="5"/>
      <dgm:spPr/>
    </dgm:pt>
    <dgm:pt modelId="{BF909E5D-1817-4627-8563-FA6D5D35187A}" type="pres">
      <dgm:prSet presAssocID="{219AED4B-4BD0-4920-BF4F-614A3BD09F79}" presName="ParentText" presStyleLbl="revTx" presStyleIdx="1" presStyleCnt="3">
        <dgm:presLayoutVars>
          <dgm:chMax val="0"/>
          <dgm:chPref val="0"/>
          <dgm:bulletEnabled val="1"/>
        </dgm:presLayoutVars>
      </dgm:prSet>
      <dgm:spPr/>
      <dgm:t>
        <a:bodyPr/>
        <a:lstStyle/>
        <a:p>
          <a:endParaRPr lang="es-EC"/>
        </a:p>
      </dgm:t>
    </dgm:pt>
    <dgm:pt modelId="{81332204-8679-496F-BFD7-A7479BEC8477}" type="pres">
      <dgm:prSet presAssocID="{219AED4B-4BD0-4920-BF4F-614A3BD09F79}" presName="Triangle" presStyleLbl="alignNode1" presStyleIdx="3" presStyleCnt="5"/>
      <dgm:spPr/>
    </dgm:pt>
    <dgm:pt modelId="{7D6417D4-DFCE-4B98-A7FC-AE6A2E56EDE9}" type="pres">
      <dgm:prSet presAssocID="{3DB27454-1F61-4282-A86C-CD2686D4833D}" presName="sibTrans" presStyleCnt="0"/>
      <dgm:spPr/>
    </dgm:pt>
    <dgm:pt modelId="{E26CFA5D-9773-4956-9F92-A6DA48982835}" type="pres">
      <dgm:prSet presAssocID="{3DB27454-1F61-4282-A86C-CD2686D4833D}" presName="space" presStyleCnt="0"/>
      <dgm:spPr/>
    </dgm:pt>
    <dgm:pt modelId="{57E07C35-BFED-41C1-8290-1985F3C48F9F}" type="pres">
      <dgm:prSet presAssocID="{6F7BADD5-C7CB-4B4C-8538-DB2EC64B842B}" presName="composite" presStyleCnt="0"/>
      <dgm:spPr/>
    </dgm:pt>
    <dgm:pt modelId="{14C4DF81-D1CE-4D7C-AA64-7EAFA8C0CA3B}" type="pres">
      <dgm:prSet presAssocID="{6F7BADD5-C7CB-4B4C-8538-DB2EC64B842B}" presName="LShape" presStyleLbl="alignNode1" presStyleIdx="4" presStyleCnt="5"/>
      <dgm:spPr/>
    </dgm:pt>
    <dgm:pt modelId="{15BC60ED-65A4-46D3-B817-F6096077EB76}" type="pres">
      <dgm:prSet presAssocID="{6F7BADD5-C7CB-4B4C-8538-DB2EC64B842B}" presName="ParentText" presStyleLbl="revTx" presStyleIdx="2" presStyleCnt="3">
        <dgm:presLayoutVars>
          <dgm:chMax val="0"/>
          <dgm:chPref val="0"/>
          <dgm:bulletEnabled val="1"/>
        </dgm:presLayoutVars>
      </dgm:prSet>
      <dgm:spPr/>
      <dgm:t>
        <a:bodyPr/>
        <a:lstStyle/>
        <a:p>
          <a:endParaRPr lang="es-EC"/>
        </a:p>
      </dgm:t>
    </dgm:pt>
  </dgm:ptLst>
  <dgm:cxnLst>
    <dgm:cxn modelId="{BB73B598-7BEC-4A4C-AAA2-8A053E568A28}" srcId="{D3370EEC-1747-4616-B7D4-D306357E9AC9}" destId="{CBAEDFE0-3418-428C-B7CF-ABC6CF978A9C}" srcOrd="0" destOrd="0" parTransId="{CA2A50F0-E17C-4406-880D-F6C6D1FEAE2E}" sibTransId="{1E801811-762A-42D9-B08A-2C456A795380}"/>
    <dgm:cxn modelId="{13E1DCB8-BA40-4E00-A431-2086C121C9FB}" type="presOf" srcId="{6F7BADD5-C7CB-4B4C-8538-DB2EC64B842B}" destId="{15BC60ED-65A4-46D3-B817-F6096077EB76}" srcOrd="0" destOrd="0" presId="urn:microsoft.com/office/officeart/2009/3/layout/StepUpProcess"/>
    <dgm:cxn modelId="{D7D03128-1FB0-4C5E-8A48-D7CDBC639858}" srcId="{D3370EEC-1747-4616-B7D4-D306357E9AC9}" destId="{6F7BADD5-C7CB-4B4C-8538-DB2EC64B842B}" srcOrd="2" destOrd="0" parTransId="{52CE5E6A-EE46-4155-9E9E-4AFD92A806BD}" sibTransId="{010D6AD9-7D0E-4145-BEE3-AE2114F131A2}"/>
    <dgm:cxn modelId="{4AC62E8A-5E8F-4519-B1EC-B174CA1580C1}" type="presOf" srcId="{CBAEDFE0-3418-428C-B7CF-ABC6CF978A9C}" destId="{AD65D5F6-C2FD-4594-84E5-7B8A2F85190E}" srcOrd="0" destOrd="0" presId="urn:microsoft.com/office/officeart/2009/3/layout/StepUpProcess"/>
    <dgm:cxn modelId="{BFB57590-F860-440B-887A-0C7B93204128}" type="presOf" srcId="{219AED4B-4BD0-4920-BF4F-614A3BD09F79}" destId="{BF909E5D-1817-4627-8563-FA6D5D35187A}" srcOrd="0" destOrd="0" presId="urn:microsoft.com/office/officeart/2009/3/layout/StepUpProcess"/>
    <dgm:cxn modelId="{25A13F25-28F3-4B2E-A6AF-0B9450B41CBF}" type="presOf" srcId="{D3370EEC-1747-4616-B7D4-D306357E9AC9}" destId="{27C46FC6-266F-4224-A3F0-62943E2D294A}" srcOrd="0" destOrd="0" presId="urn:microsoft.com/office/officeart/2009/3/layout/StepUpProcess"/>
    <dgm:cxn modelId="{CC40D944-B23C-402B-9A0B-B12DA90BAEC6}" srcId="{D3370EEC-1747-4616-B7D4-D306357E9AC9}" destId="{219AED4B-4BD0-4920-BF4F-614A3BD09F79}" srcOrd="1" destOrd="0" parTransId="{F2185E06-59ED-40B4-A7E5-C3A481921879}" sibTransId="{3DB27454-1F61-4282-A86C-CD2686D4833D}"/>
    <dgm:cxn modelId="{917F25C1-8CC1-46AB-86E0-00BDF63EC472}" type="presParOf" srcId="{27C46FC6-266F-4224-A3F0-62943E2D294A}" destId="{7D4AB2C1-E44F-46DF-98D2-35EC0AF4477C}" srcOrd="0" destOrd="0" presId="urn:microsoft.com/office/officeart/2009/3/layout/StepUpProcess"/>
    <dgm:cxn modelId="{F1164CB7-4A0C-4087-BC2F-7DAF27B73313}" type="presParOf" srcId="{7D4AB2C1-E44F-46DF-98D2-35EC0AF4477C}" destId="{32BAEDF9-4917-4F62-B41D-F6EB71599ED3}" srcOrd="0" destOrd="0" presId="urn:microsoft.com/office/officeart/2009/3/layout/StepUpProcess"/>
    <dgm:cxn modelId="{C50D0A8B-2CAC-4DD2-97C4-E3040773B674}" type="presParOf" srcId="{7D4AB2C1-E44F-46DF-98D2-35EC0AF4477C}" destId="{AD65D5F6-C2FD-4594-84E5-7B8A2F85190E}" srcOrd="1" destOrd="0" presId="urn:microsoft.com/office/officeart/2009/3/layout/StepUpProcess"/>
    <dgm:cxn modelId="{2720A534-C5EA-4753-ABA8-74A9F7DA9F57}" type="presParOf" srcId="{7D4AB2C1-E44F-46DF-98D2-35EC0AF4477C}" destId="{6998CE7A-9E50-41BD-9761-EDE3C01F7CEA}" srcOrd="2" destOrd="0" presId="urn:microsoft.com/office/officeart/2009/3/layout/StepUpProcess"/>
    <dgm:cxn modelId="{021D25C6-4D42-444A-AC18-AA0E1C352EE3}" type="presParOf" srcId="{27C46FC6-266F-4224-A3F0-62943E2D294A}" destId="{B19032B1-2C3F-4F5D-9F40-5292E738E02F}" srcOrd="1" destOrd="0" presId="urn:microsoft.com/office/officeart/2009/3/layout/StepUpProcess"/>
    <dgm:cxn modelId="{D08742FE-B4B1-4521-9DB6-53FEB61FF77A}" type="presParOf" srcId="{B19032B1-2C3F-4F5D-9F40-5292E738E02F}" destId="{5CB46937-DFCF-4A15-9CE1-68B72AB093A4}" srcOrd="0" destOrd="0" presId="urn:microsoft.com/office/officeart/2009/3/layout/StepUpProcess"/>
    <dgm:cxn modelId="{0E179F7E-0E16-42E1-A65F-EEB7B19D07A5}" type="presParOf" srcId="{27C46FC6-266F-4224-A3F0-62943E2D294A}" destId="{7D068126-A6B7-42E4-A0C5-874611BC44CC}" srcOrd="2" destOrd="0" presId="urn:microsoft.com/office/officeart/2009/3/layout/StepUpProcess"/>
    <dgm:cxn modelId="{2D7A0949-9BD8-4AD0-9047-2BCCB2B0F69F}" type="presParOf" srcId="{7D068126-A6B7-42E4-A0C5-874611BC44CC}" destId="{598E4849-BE9C-4B86-93C3-9819398DDA39}" srcOrd="0" destOrd="0" presId="urn:microsoft.com/office/officeart/2009/3/layout/StepUpProcess"/>
    <dgm:cxn modelId="{D667E4A3-C302-4CA2-810E-0FF8261088C8}" type="presParOf" srcId="{7D068126-A6B7-42E4-A0C5-874611BC44CC}" destId="{BF909E5D-1817-4627-8563-FA6D5D35187A}" srcOrd="1" destOrd="0" presId="urn:microsoft.com/office/officeart/2009/3/layout/StepUpProcess"/>
    <dgm:cxn modelId="{D0844F5D-1F45-44EF-AEBD-443A57DBA42D}" type="presParOf" srcId="{7D068126-A6B7-42E4-A0C5-874611BC44CC}" destId="{81332204-8679-496F-BFD7-A7479BEC8477}" srcOrd="2" destOrd="0" presId="urn:microsoft.com/office/officeart/2009/3/layout/StepUpProcess"/>
    <dgm:cxn modelId="{7E0607EC-F3EC-482C-AC37-095F10659B8D}" type="presParOf" srcId="{27C46FC6-266F-4224-A3F0-62943E2D294A}" destId="{7D6417D4-DFCE-4B98-A7FC-AE6A2E56EDE9}" srcOrd="3" destOrd="0" presId="urn:microsoft.com/office/officeart/2009/3/layout/StepUpProcess"/>
    <dgm:cxn modelId="{2FF356DA-07A5-4706-A105-C57C3FE1D108}" type="presParOf" srcId="{7D6417D4-DFCE-4B98-A7FC-AE6A2E56EDE9}" destId="{E26CFA5D-9773-4956-9F92-A6DA48982835}" srcOrd="0" destOrd="0" presId="urn:microsoft.com/office/officeart/2009/3/layout/StepUpProcess"/>
    <dgm:cxn modelId="{0E70135D-5133-4BD6-8BF5-9617A80D0C6E}" type="presParOf" srcId="{27C46FC6-266F-4224-A3F0-62943E2D294A}" destId="{57E07C35-BFED-41C1-8290-1985F3C48F9F}" srcOrd="4" destOrd="0" presId="urn:microsoft.com/office/officeart/2009/3/layout/StepUpProcess"/>
    <dgm:cxn modelId="{9737DE1B-56AA-4E66-BAC4-23639251D94D}" type="presParOf" srcId="{57E07C35-BFED-41C1-8290-1985F3C48F9F}" destId="{14C4DF81-D1CE-4D7C-AA64-7EAFA8C0CA3B}" srcOrd="0" destOrd="0" presId="urn:microsoft.com/office/officeart/2009/3/layout/StepUpProcess"/>
    <dgm:cxn modelId="{0015601F-1EDC-4403-A05C-754DC3AC4656}" type="presParOf" srcId="{57E07C35-BFED-41C1-8290-1985F3C48F9F}" destId="{15BC60ED-65A4-46D3-B817-F6096077EB7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B15DC-0923-438F-96FF-D2A822164F5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D490FCC1-0552-4A6A-86D4-9023BF412B70}">
      <dgm:prSet phldrT="[Texto]" custT="1"/>
      <dgm:spPr/>
      <dgm:t>
        <a:bodyPr/>
        <a:lstStyle/>
        <a:p>
          <a:r>
            <a:rPr lang="es-ES" sz="1200" b="1" dirty="0" smtClean="0"/>
            <a:t>Prestadores de Servicio</a:t>
          </a:r>
          <a:endParaRPr lang="es-EC" sz="1200" b="1" dirty="0"/>
        </a:p>
      </dgm:t>
    </dgm:pt>
    <dgm:pt modelId="{FFCC109B-0FE6-456E-B4A0-1CAAA2828D51}" type="parTrans" cxnId="{9DDF90C4-04D4-4126-B845-B42EAD7F436A}">
      <dgm:prSet/>
      <dgm:spPr/>
      <dgm:t>
        <a:bodyPr/>
        <a:lstStyle/>
        <a:p>
          <a:endParaRPr lang="es-EC"/>
        </a:p>
      </dgm:t>
    </dgm:pt>
    <dgm:pt modelId="{C5007F36-85F4-491C-8B6D-91CB2BEB69F8}" type="sibTrans" cxnId="{9DDF90C4-04D4-4126-B845-B42EAD7F436A}">
      <dgm:prSet/>
      <dgm:spPr/>
      <dgm:t>
        <a:bodyPr/>
        <a:lstStyle/>
        <a:p>
          <a:endParaRPr lang="es-EC"/>
        </a:p>
      </dgm:t>
    </dgm:pt>
    <dgm:pt modelId="{3FD2A60C-5218-4F4D-83DB-9C88F7DF6F9A}">
      <dgm:prSet phldrT="[Texto]" custT="1"/>
      <dgm:spPr/>
      <dgm:t>
        <a:bodyPr/>
        <a:lstStyle/>
        <a:p>
          <a:r>
            <a:rPr lang="es-ES" sz="1400" dirty="0" smtClean="0"/>
            <a:t>Se entenderá por prestadores de </a:t>
          </a:r>
          <a:r>
            <a:rPr lang="es-ES" sz="1400" smtClean="0"/>
            <a:t>servicios a:</a:t>
          </a:r>
          <a:endParaRPr lang="es-EC" sz="1400" dirty="0"/>
        </a:p>
      </dgm:t>
    </dgm:pt>
    <dgm:pt modelId="{C8423528-DA6B-462C-BE31-ED5B301D4526}" type="parTrans" cxnId="{77F85E91-AE7A-4192-8CB2-163A9841FDB0}">
      <dgm:prSet/>
      <dgm:spPr/>
      <dgm:t>
        <a:bodyPr/>
        <a:lstStyle/>
        <a:p>
          <a:endParaRPr lang="es-EC"/>
        </a:p>
      </dgm:t>
    </dgm:pt>
    <dgm:pt modelId="{B45B38BD-C009-4F7A-848A-B42AA9EC7711}" type="sibTrans" cxnId="{77F85E91-AE7A-4192-8CB2-163A9841FDB0}">
      <dgm:prSet/>
      <dgm:spPr/>
      <dgm:t>
        <a:bodyPr/>
        <a:lstStyle/>
        <a:p>
          <a:endParaRPr lang="es-EC"/>
        </a:p>
      </dgm:t>
    </dgm:pt>
    <dgm:pt modelId="{0902B95D-6980-4E06-852B-0802CD25C5CB}">
      <dgm:prSet phldrT="[Texto]" custT="1"/>
      <dgm:spPr/>
      <dgm:t>
        <a:bodyPr/>
        <a:lstStyle/>
        <a:p>
          <a:r>
            <a:rPr lang="es-ES" sz="1200" b="1" dirty="0" smtClean="0"/>
            <a:t>Proveedores de Infraestructura Física</a:t>
          </a:r>
          <a:endParaRPr lang="es-EC" sz="1200" b="1" dirty="0"/>
        </a:p>
      </dgm:t>
    </dgm:pt>
    <dgm:pt modelId="{79DDC5E6-2FB4-47E1-BBC3-6A1C1D0A5707}" type="parTrans" cxnId="{984C4445-25FB-4D0F-BF21-4E41E505ADD7}">
      <dgm:prSet/>
      <dgm:spPr/>
      <dgm:t>
        <a:bodyPr/>
        <a:lstStyle/>
        <a:p>
          <a:endParaRPr lang="es-EC"/>
        </a:p>
      </dgm:t>
    </dgm:pt>
    <dgm:pt modelId="{B1230755-F775-4154-8A44-CEE050F4E92C}" type="sibTrans" cxnId="{984C4445-25FB-4D0F-BF21-4E41E505ADD7}">
      <dgm:prSet/>
      <dgm:spPr/>
      <dgm:t>
        <a:bodyPr/>
        <a:lstStyle/>
        <a:p>
          <a:endParaRPr lang="es-EC"/>
        </a:p>
      </dgm:t>
    </dgm:pt>
    <dgm:pt modelId="{102F23E4-0C21-4325-A76C-F777200EB217}">
      <dgm:prSet phldrT="[Texto]" custT="1"/>
      <dgm:spPr/>
      <dgm:t>
        <a:bodyPr/>
        <a:lstStyle/>
        <a:p>
          <a:pPr algn="just"/>
          <a:r>
            <a:rPr lang="es-ES" sz="1400" dirty="0" smtClean="0"/>
            <a:t>Son proveedores de infraestructura física de telecomunicaciones o energía eléctrica, las personas naturales o jurídicas de derecho público o privado, legalmente inscritas en el registro que se prevea de acuerdo a la normativa nacional vigente, de conformidad con el respectivo sector de las telecomunicaciones o energía eléctrica.</a:t>
          </a:r>
          <a:endParaRPr lang="es-EC" sz="1400" dirty="0"/>
        </a:p>
      </dgm:t>
    </dgm:pt>
    <dgm:pt modelId="{B3F7845C-3EC5-4822-90AC-DE0E278FD41A}" type="parTrans" cxnId="{04A1059A-2A4C-4C77-8450-FF5038B4E8B0}">
      <dgm:prSet/>
      <dgm:spPr/>
      <dgm:t>
        <a:bodyPr/>
        <a:lstStyle/>
        <a:p>
          <a:endParaRPr lang="es-EC"/>
        </a:p>
      </dgm:t>
    </dgm:pt>
    <dgm:pt modelId="{C8D1B4AE-A626-4C05-A5CB-A970959A83F4}" type="sibTrans" cxnId="{04A1059A-2A4C-4C77-8450-FF5038B4E8B0}">
      <dgm:prSet/>
      <dgm:spPr/>
      <dgm:t>
        <a:bodyPr/>
        <a:lstStyle/>
        <a:p>
          <a:endParaRPr lang="es-EC"/>
        </a:p>
      </dgm:t>
    </dgm:pt>
    <dgm:pt modelId="{451F8A2E-2979-4DCC-A588-EF8285BB752B}">
      <dgm:prSet phldrT="[Texto]" custT="1"/>
      <dgm:spPr/>
      <dgm:t>
        <a:bodyPr/>
        <a:lstStyle/>
        <a:p>
          <a:r>
            <a:rPr lang="es-ES" sz="1200" b="1" dirty="0" smtClean="0"/>
            <a:t>Promotores de Infraestructura física</a:t>
          </a:r>
          <a:endParaRPr lang="es-EC" sz="1200" b="1" dirty="0"/>
        </a:p>
      </dgm:t>
    </dgm:pt>
    <dgm:pt modelId="{A3646F80-979C-4750-9E67-193FA5287170}" type="parTrans" cxnId="{1A482799-CA91-4953-9B6D-AC9B68846AE1}">
      <dgm:prSet/>
      <dgm:spPr/>
      <dgm:t>
        <a:bodyPr/>
        <a:lstStyle/>
        <a:p>
          <a:endParaRPr lang="es-EC"/>
        </a:p>
      </dgm:t>
    </dgm:pt>
    <dgm:pt modelId="{21D840AD-5478-4834-8F45-BFE97D17976D}" type="sibTrans" cxnId="{1A482799-CA91-4953-9B6D-AC9B68846AE1}">
      <dgm:prSet/>
      <dgm:spPr/>
      <dgm:t>
        <a:bodyPr/>
        <a:lstStyle/>
        <a:p>
          <a:endParaRPr lang="es-EC"/>
        </a:p>
      </dgm:t>
    </dgm:pt>
    <dgm:pt modelId="{A9D0B600-64BF-4148-9155-8F7C8CB8C730}">
      <dgm:prSet phldrT="[Texto]" custT="1"/>
      <dgm:spPr/>
      <dgm:t>
        <a:bodyPr/>
        <a:lstStyle/>
        <a:p>
          <a:pPr algn="just"/>
          <a:r>
            <a:rPr lang="es-ES" sz="1400" b="1" dirty="0" smtClean="0"/>
            <a:t>Son promotores de infraestructura física soterrada de telecomunicaciones</a:t>
          </a:r>
          <a:r>
            <a:rPr lang="es-ES" sz="1400" dirty="0" smtClean="0"/>
            <a:t>, las personas naturales o jurídicas de derecho público o privado, que construyan infraestructura física soterrada y que suscriban el acuerdo de intervención con el administrador del sistema metropolitano de canalización soterrada. El promotor suscribe el Acuerdo de Intervención con la Municipalidad.</a:t>
          </a:r>
          <a:endParaRPr lang="es-EC" sz="1400" dirty="0"/>
        </a:p>
      </dgm:t>
    </dgm:pt>
    <dgm:pt modelId="{11AA415A-D81B-49B0-92EB-1C8ECB34F0B7}" type="parTrans" cxnId="{0BBC9AD7-4C88-47A0-BD50-7740ABB75F7D}">
      <dgm:prSet/>
      <dgm:spPr/>
      <dgm:t>
        <a:bodyPr/>
        <a:lstStyle/>
        <a:p>
          <a:endParaRPr lang="es-EC"/>
        </a:p>
      </dgm:t>
    </dgm:pt>
    <dgm:pt modelId="{9E17D071-AD84-4BEE-A2D9-C787A7D14348}" type="sibTrans" cxnId="{0BBC9AD7-4C88-47A0-BD50-7740ABB75F7D}">
      <dgm:prSet/>
      <dgm:spPr/>
      <dgm:t>
        <a:bodyPr/>
        <a:lstStyle/>
        <a:p>
          <a:endParaRPr lang="es-EC"/>
        </a:p>
      </dgm:t>
    </dgm:pt>
    <dgm:pt modelId="{25DE243A-A91B-4C1D-8B45-02E95E46CF86}">
      <dgm:prSet custT="1"/>
      <dgm:spPr/>
      <dgm:t>
        <a:bodyPr/>
        <a:lstStyle/>
        <a:p>
          <a:r>
            <a:rPr lang="es-ES" sz="1400" dirty="0" smtClean="0"/>
            <a:t>Las entidades públicas que desplieguen redes para los sistemas de semaforización y de video vigilancia para la seguridad ciudadana u otros servicios.</a:t>
          </a:r>
          <a:endParaRPr lang="es-EC" sz="1400" dirty="0"/>
        </a:p>
      </dgm:t>
    </dgm:pt>
    <dgm:pt modelId="{84C72AD2-AC37-4455-A0F4-5D29F7948EBD}" type="sibTrans" cxnId="{87B064BF-19B2-4868-9C33-9FA27EC2419F}">
      <dgm:prSet/>
      <dgm:spPr/>
      <dgm:t>
        <a:bodyPr/>
        <a:lstStyle/>
        <a:p>
          <a:endParaRPr lang="es-EC"/>
        </a:p>
      </dgm:t>
    </dgm:pt>
    <dgm:pt modelId="{7585AAA7-7162-406C-8EA3-FBF3B5D4429E}" type="parTrans" cxnId="{87B064BF-19B2-4868-9C33-9FA27EC2419F}">
      <dgm:prSet/>
      <dgm:spPr/>
      <dgm:t>
        <a:bodyPr/>
        <a:lstStyle/>
        <a:p>
          <a:endParaRPr lang="es-EC"/>
        </a:p>
      </dgm:t>
    </dgm:pt>
    <dgm:pt modelId="{7304BB3A-2AA3-4335-A19A-411BB67AC305}">
      <dgm:prSet custT="1"/>
      <dgm:spPr/>
      <dgm:t>
        <a:bodyPr/>
        <a:lstStyle/>
        <a:p>
          <a:r>
            <a:rPr lang="es-ES" sz="1400" dirty="0" smtClean="0"/>
            <a:t>Los prestadores de servicios del régimen general de </a:t>
          </a:r>
          <a:r>
            <a:rPr lang="es-ES" sz="1400" dirty="0" smtClean="0"/>
            <a:t>telecomunicaciones; </a:t>
          </a:r>
          <a:r>
            <a:rPr lang="es-ES" sz="1400" dirty="0" smtClean="0"/>
            <a:t>y, </a:t>
          </a:r>
          <a:endParaRPr lang="es-EC" sz="1400" dirty="0"/>
        </a:p>
      </dgm:t>
    </dgm:pt>
    <dgm:pt modelId="{C36316A3-81D2-4880-A474-097711998D35}" type="sibTrans" cxnId="{293B4BE7-A944-4965-98DC-6D0A408FFD44}">
      <dgm:prSet/>
      <dgm:spPr/>
      <dgm:t>
        <a:bodyPr/>
        <a:lstStyle/>
        <a:p>
          <a:endParaRPr lang="es-EC"/>
        </a:p>
      </dgm:t>
    </dgm:pt>
    <dgm:pt modelId="{A50257F5-42A1-4E91-8267-5FCA3518330A}" type="parTrans" cxnId="{293B4BE7-A944-4965-98DC-6D0A408FFD44}">
      <dgm:prSet/>
      <dgm:spPr/>
      <dgm:t>
        <a:bodyPr/>
        <a:lstStyle/>
        <a:p>
          <a:endParaRPr lang="es-EC"/>
        </a:p>
      </dgm:t>
    </dgm:pt>
    <dgm:pt modelId="{7A92D024-1BB5-41EA-B850-9B53C7375DAF}">
      <dgm:prSet custT="1"/>
      <dgm:spPr/>
      <dgm:t>
        <a:bodyPr/>
        <a:lstStyle/>
        <a:p>
          <a:endParaRPr lang="es-EC" sz="1400" dirty="0"/>
        </a:p>
      </dgm:t>
    </dgm:pt>
    <dgm:pt modelId="{06F3DD6A-D601-42BB-90ED-C800B81BA547}" type="sibTrans" cxnId="{546E5B83-4044-4630-B6F8-B0A1A65A649D}">
      <dgm:prSet/>
      <dgm:spPr/>
      <dgm:t>
        <a:bodyPr/>
        <a:lstStyle/>
        <a:p>
          <a:endParaRPr lang="es-EC"/>
        </a:p>
      </dgm:t>
    </dgm:pt>
    <dgm:pt modelId="{845324E2-C7F0-4488-A266-81AF1CF01ACA}" type="parTrans" cxnId="{546E5B83-4044-4630-B6F8-B0A1A65A649D}">
      <dgm:prSet/>
      <dgm:spPr/>
      <dgm:t>
        <a:bodyPr/>
        <a:lstStyle/>
        <a:p>
          <a:endParaRPr lang="es-EC"/>
        </a:p>
      </dgm:t>
    </dgm:pt>
    <dgm:pt modelId="{D8C5BF4C-9DAE-4512-B5CC-00ACB6C2FB14}">
      <dgm:prSet custT="1"/>
      <dgm:spPr/>
      <dgm:t>
        <a:bodyPr/>
        <a:lstStyle/>
        <a:p>
          <a:r>
            <a:rPr lang="es-ES" sz="1400" dirty="0" smtClean="0"/>
            <a:t>Las empresas de distribución y comercialización de energía eléctrica (Ej. EEQ);</a:t>
          </a:r>
          <a:endParaRPr lang="es-EC" sz="1400" dirty="0"/>
        </a:p>
      </dgm:t>
    </dgm:pt>
    <dgm:pt modelId="{1DDD5E35-4884-4A17-823E-082A8D53500E}" type="sibTrans" cxnId="{1CF1C963-2DFE-4FA4-BB78-19575D77147D}">
      <dgm:prSet/>
      <dgm:spPr/>
      <dgm:t>
        <a:bodyPr/>
        <a:lstStyle/>
        <a:p>
          <a:endParaRPr lang="es-EC"/>
        </a:p>
      </dgm:t>
    </dgm:pt>
    <dgm:pt modelId="{EB82F612-C4A1-4535-894F-6B06C7CD5146}" type="parTrans" cxnId="{1CF1C963-2DFE-4FA4-BB78-19575D77147D}">
      <dgm:prSet/>
      <dgm:spPr/>
      <dgm:t>
        <a:bodyPr/>
        <a:lstStyle/>
        <a:p>
          <a:endParaRPr lang="es-EC"/>
        </a:p>
      </dgm:t>
    </dgm:pt>
    <dgm:pt modelId="{CF5370FF-4324-45A1-9D39-EED92F80B743}" type="pres">
      <dgm:prSet presAssocID="{652B15DC-0923-438F-96FF-D2A822164F5C}" presName="linearFlow" presStyleCnt="0">
        <dgm:presLayoutVars>
          <dgm:dir/>
          <dgm:animLvl val="lvl"/>
          <dgm:resizeHandles val="exact"/>
        </dgm:presLayoutVars>
      </dgm:prSet>
      <dgm:spPr/>
      <dgm:t>
        <a:bodyPr/>
        <a:lstStyle/>
        <a:p>
          <a:endParaRPr lang="es-EC"/>
        </a:p>
      </dgm:t>
    </dgm:pt>
    <dgm:pt modelId="{52C9450A-FAE7-49B1-AFBF-EEA256BD3812}" type="pres">
      <dgm:prSet presAssocID="{D490FCC1-0552-4A6A-86D4-9023BF412B70}" presName="composite" presStyleCnt="0"/>
      <dgm:spPr/>
    </dgm:pt>
    <dgm:pt modelId="{EC2FFA69-0452-475C-8654-9E0E72FCE481}" type="pres">
      <dgm:prSet presAssocID="{D490FCC1-0552-4A6A-86D4-9023BF412B70}" presName="parentText" presStyleLbl="alignNode1" presStyleIdx="0" presStyleCnt="3">
        <dgm:presLayoutVars>
          <dgm:chMax val="1"/>
          <dgm:bulletEnabled val="1"/>
        </dgm:presLayoutVars>
      </dgm:prSet>
      <dgm:spPr/>
      <dgm:t>
        <a:bodyPr/>
        <a:lstStyle/>
        <a:p>
          <a:endParaRPr lang="es-EC"/>
        </a:p>
      </dgm:t>
    </dgm:pt>
    <dgm:pt modelId="{D43E3319-49EA-4072-8BA9-63140B4CA8D4}" type="pres">
      <dgm:prSet presAssocID="{D490FCC1-0552-4A6A-86D4-9023BF412B70}" presName="descendantText" presStyleLbl="alignAcc1" presStyleIdx="0" presStyleCnt="3" custScaleY="122145">
        <dgm:presLayoutVars>
          <dgm:bulletEnabled val="1"/>
        </dgm:presLayoutVars>
      </dgm:prSet>
      <dgm:spPr/>
      <dgm:t>
        <a:bodyPr/>
        <a:lstStyle/>
        <a:p>
          <a:endParaRPr lang="es-EC"/>
        </a:p>
      </dgm:t>
    </dgm:pt>
    <dgm:pt modelId="{E941731C-A094-4689-9A70-E1FF0AD255C9}" type="pres">
      <dgm:prSet presAssocID="{C5007F36-85F4-491C-8B6D-91CB2BEB69F8}" presName="sp" presStyleCnt="0"/>
      <dgm:spPr/>
    </dgm:pt>
    <dgm:pt modelId="{62EB02AE-C545-45EC-BFD4-364A8060FD44}" type="pres">
      <dgm:prSet presAssocID="{0902B95D-6980-4E06-852B-0802CD25C5CB}" presName="composite" presStyleCnt="0"/>
      <dgm:spPr/>
    </dgm:pt>
    <dgm:pt modelId="{E03BAD7A-7A17-4821-A21B-92C425BD4EF6}" type="pres">
      <dgm:prSet presAssocID="{0902B95D-6980-4E06-852B-0802CD25C5CB}" presName="parentText" presStyleLbl="alignNode1" presStyleIdx="1" presStyleCnt="3">
        <dgm:presLayoutVars>
          <dgm:chMax val="1"/>
          <dgm:bulletEnabled val="1"/>
        </dgm:presLayoutVars>
      </dgm:prSet>
      <dgm:spPr/>
      <dgm:t>
        <a:bodyPr/>
        <a:lstStyle/>
        <a:p>
          <a:endParaRPr lang="es-EC"/>
        </a:p>
      </dgm:t>
    </dgm:pt>
    <dgm:pt modelId="{31C20213-EDC3-4C1E-8E4D-9743B335AA78}" type="pres">
      <dgm:prSet presAssocID="{0902B95D-6980-4E06-852B-0802CD25C5CB}" presName="descendantText" presStyleLbl="alignAcc1" presStyleIdx="1" presStyleCnt="3">
        <dgm:presLayoutVars>
          <dgm:bulletEnabled val="1"/>
        </dgm:presLayoutVars>
      </dgm:prSet>
      <dgm:spPr/>
      <dgm:t>
        <a:bodyPr/>
        <a:lstStyle/>
        <a:p>
          <a:endParaRPr lang="es-EC"/>
        </a:p>
      </dgm:t>
    </dgm:pt>
    <dgm:pt modelId="{5B412454-9BC8-4809-AC0D-A5ED413715FD}" type="pres">
      <dgm:prSet presAssocID="{B1230755-F775-4154-8A44-CEE050F4E92C}" presName="sp" presStyleCnt="0"/>
      <dgm:spPr/>
    </dgm:pt>
    <dgm:pt modelId="{BB1D7109-567F-4C2C-B09B-62DE93CBB587}" type="pres">
      <dgm:prSet presAssocID="{451F8A2E-2979-4DCC-A588-EF8285BB752B}" presName="composite" presStyleCnt="0"/>
      <dgm:spPr/>
    </dgm:pt>
    <dgm:pt modelId="{8C48AA77-4AA1-45EC-8BAF-C9A76791E112}" type="pres">
      <dgm:prSet presAssocID="{451F8A2E-2979-4DCC-A588-EF8285BB752B}" presName="parentText" presStyleLbl="alignNode1" presStyleIdx="2" presStyleCnt="3">
        <dgm:presLayoutVars>
          <dgm:chMax val="1"/>
          <dgm:bulletEnabled val="1"/>
        </dgm:presLayoutVars>
      </dgm:prSet>
      <dgm:spPr/>
      <dgm:t>
        <a:bodyPr/>
        <a:lstStyle/>
        <a:p>
          <a:endParaRPr lang="es-EC"/>
        </a:p>
      </dgm:t>
    </dgm:pt>
    <dgm:pt modelId="{00967D8F-B2E4-4716-B9D6-732D26296468}" type="pres">
      <dgm:prSet presAssocID="{451F8A2E-2979-4DCC-A588-EF8285BB752B}" presName="descendantText" presStyleLbl="alignAcc1" presStyleIdx="2" presStyleCnt="3" custLinFactNeighborX="-63" custLinFactNeighborY="3757">
        <dgm:presLayoutVars>
          <dgm:bulletEnabled val="1"/>
        </dgm:presLayoutVars>
      </dgm:prSet>
      <dgm:spPr/>
      <dgm:t>
        <a:bodyPr/>
        <a:lstStyle/>
        <a:p>
          <a:endParaRPr lang="es-EC"/>
        </a:p>
      </dgm:t>
    </dgm:pt>
  </dgm:ptLst>
  <dgm:cxnLst>
    <dgm:cxn modelId="{87B064BF-19B2-4868-9C33-9FA27EC2419F}" srcId="{7A92D024-1BB5-41EA-B850-9B53C7375DAF}" destId="{25DE243A-A91B-4C1D-8B45-02E95E46CF86}" srcOrd="2" destOrd="0" parTransId="{7585AAA7-7162-406C-8EA3-FBF3B5D4429E}" sibTransId="{84C72AD2-AC37-4455-A0F4-5D29F7948EBD}"/>
    <dgm:cxn modelId="{8E0C3D89-D855-4660-B8B3-C0F09C80141E}" type="presOf" srcId="{D490FCC1-0552-4A6A-86D4-9023BF412B70}" destId="{EC2FFA69-0452-475C-8654-9E0E72FCE481}" srcOrd="0" destOrd="0" presId="urn:microsoft.com/office/officeart/2005/8/layout/chevron2"/>
    <dgm:cxn modelId="{1CF1C963-2DFE-4FA4-BB78-19575D77147D}" srcId="{7A92D024-1BB5-41EA-B850-9B53C7375DAF}" destId="{D8C5BF4C-9DAE-4512-B5CC-00ACB6C2FB14}" srcOrd="0" destOrd="0" parTransId="{EB82F612-C4A1-4535-894F-6B06C7CD5146}" sibTransId="{1DDD5E35-4884-4A17-823E-082A8D53500E}"/>
    <dgm:cxn modelId="{250B00DA-0AEE-4FE4-A79F-3E938EACBAD3}" type="presOf" srcId="{652B15DC-0923-438F-96FF-D2A822164F5C}" destId="{CF5370FF-4324-45A1-9D39-EED92F80B743}" srcOrd="0" destOrd="0" presId="urn:microsoft.com/office/officeart/2005/8/layout/chevron2"/>
    <dgm:cxn modelId="{984C4445-25FB-4D0F-BF21-4E41E505ADD7}" srcId="{652B15DC-0923-438F-96FF-D2A822164F5C}" destId="{0902B95D-6980-4E06-852B-0802CD25C5CB}" srcOrd="1" destOrd="0" parTransId="{79DDC5E6-2FB4-47E1-BBC3-6A1C1D0A5707}" sibTransId="{B1230755-F775-4154-8A44-CEE050F4E92C}"/>
    <dgm:cxn modelId="{E53CD5B5-176E-43F8-B41F-C6A4A80F562E}" type="presOf" srcId="{3FD2A60C-5218-4F4D-83DB-9C88F7DF6F9A}" destId="{D43E3319-49EA-4072-8BA9-63140B4CA8D4}" srcOrd="0" destOrd="0" presId="urn:microsoft.com/office/officeart/2005/8/layout/chevron2"/>
    <dgm:cxn modelId="{5374F106-00AF-4B43-9528-0B567B1C0304}" type="presOf" srcId="{7304BB3A-2AA3-4335-A19A-411BB67AC305}" destId="{D43E3319-49EA-4072-8BA9-63140B4CA8D4}" srcOrd="0" destOrd="3" presId="urn:microsoft.com/office/officeart/2005/8/layout/chevron2"/>
    <dgm:cxn modelId="{0BBC9AD7-4C88-47A0-BD50-7740ABB75F7D}" srcId="{451F8A2E-2979-4DCC-A588-EF8285BB752B}" destId="{A9D0B600-64BF-4148-9155-8F7C8CB8C730}" srcOrd="0" destOrd="0" parTransId="{11AA415A-D81B-49B0-92EB-1C8ECB34F0B7}" sibTransId="{9E17D071-AD84-4BEE-A2D9-C787A7D14348}"/>
    <dgm:cxn modelId="{8FA60446-DCAA-48F6-A9BB-3D751148102B}" type="presOf" srcId="{7A92D024-1BB5-41EA-B850-9B53C7375DAF}" destId="{D43E3319-49EA-4072-8BA9-63140B4CA8D4}" srcOrd="0" destOrd="1" presId="urn:microsoft.com/office/officeart/2005/8/layout/chevron2"/>
    <dgm:cxn modelId="{FCDB0837-CC11-479B-8944-CF51E9D2F4E7}" type="presOf" srcId="{A9D0B600-64BF-4148-9155-8F7C8CB8C730}" destId="{00967D8F-B2E4-4716-B9D6-732D26296468}" srcOrd="0" destOrd="0" presId="urn:microsoft.com/office/officeart/2005/8/layout/chevron2"/>
    <dgm:cxn modelId="{9DDF90C4-04D4-4126-B845-B42EAD7F436A}" srcId="{652B15DC-0923-438F-96FF-D2A822164F5C}" destId="{D490FCC1-0552-4A6A-86D4-9023BF412B70}" srcOrd="0" destOrd="0" parTransId="{FFCC109B-0FE6-456E-B4A0-1CAAA2828D51}" sibTransId="{C5007F36-85F4-491C-8B6D-91CB2BEB69F8}"/>
    <dgm:cxn modelId="{546E5B83-4044-4630-B6F8-B0A1A65A649D}" srcId="{D490FCC1-0552-4A6A-86D4-9023BF412B70}" destId="{7A92D024-1BB5-41EA-B850-9B53C7375DAF}" srcOrd="1" destOrd="0" parTransId="{845324E2-C7F0-4488-A266-81AF1CF01ACA}" sibTransId="{06F3DD6A-D601-42BB-90ED-C800B81BA547}"/>
    <dgm:cxn modelId="{9B70ADD3-A516-405D-A6F4-45DF458D79D1}" type="presOf" srcId="{451F8A2E-2979-4DCC-A588-EF8285BB752B}" destId="{8C48AA77-4AA1-45EC-8BAF-C9A76791E112}" srcOrd="0" destOrd="0" presId="urn:microsoft.com/office/officeart/2005/8/layout/chevron2"/>
    <dgm:cxn modelId="{7366265F-6E56-4328-8B9B-316B277018CC}" type="presOf" srcId="{102F23E4-0C21-4325-A76C-F777200EB217}" destId="{31C20213-EDC3-4C1E-8E4D-9743B335AA78}" srcOrd="0" destOrd="0" presId="urn:microsoft.com/office/officeart/2005/8/layout/chevron2"/>
    <dgm:cxn modelId="{04A1059A-2A4C-4C77-8450-FF5038B4E8B0}" srcId="{0902B95D-6980-4E06-852B-0802CD25C5CB}" destId="{102F23E4-0C21-4325-A76C-F777200EB217}" srcOrd="0" destOrd="0" parTransId="{B3F7845C-3EC5-4822-90AC-DE0E278FD41A}" sibTransId="{C8D1B4AE-A626-4C05-A5CB-A970959A83F4}"/>
    <dgm:cxn modelId="{1A482799-CA91-4953-9B6D-AC9B68846AE1}" srcId="{652B15DC-0923-438F-96FF-D2A822164F5C}" destId="{451F8A2E-2979-4DCC-A588-EF8285BB752B}" srcOrd="2" destOrd="0" parTransId="{A3646F80-979C-4750-9E67-193FA5287170}" sibTransId="{21D840AD-5478-4834-8F45-BFE97D17976D}"/>
    <dgm:cxn modelId="{5C25C53F-E2D1-4E2B-8D11-4528026F1AEA}" type="presOf" srcId="{0902B95D-6980-4E06-852B-0802CD25C5CB}" destId="{E03BAD7A-7A17-4821-A21B-92C425BD4EF6}" srcOrd="0" destOrd="0" presId="urn:microsoft.com/office/officeart/2005/8/layout/chevron2"/>
    <dgm:cxn modelId="{D045CF46-390D-4347-9111-D2D65F385B1A}" type="presOf" srcId="{25DE243A-A91B-4C1D-8B45-02E95E46CF86}" destId="{D43E3319-49EA-4072-8BA9-63140B4CA8D4}" srcOrd="0" destOrd="4" presId="urn:microsoft.com/office/officeart/2005/8/layout/chevron2"/>
    <dgm:cxn modelId="{DCAB23E7-3998-4FBC-B7AD-C9DD229D26E9}" type="presOf" srcId="{D8C5BF4C-9DAE-4512-B5CC-00ACB6C2FB14}" destId="{D43E3319-49EA-4072-8BA9-63140B4CA8D4}" srcOrd="0" destOrd="2" presId="urn:microsoft.com/office/officeart/2005/8/layout/chevron2"/>
    <dgm:cxn modelId="{293B4BE7-A944-4965-98DC-6D0A408FFD44}" srcId="{7A92D024-1BB5-41EA-B850-9B53C7375DAF}" destId="{7304BB3A-2AA3-4335-A19A-411BB67AC305}" srcOrd="1" destOrd="0" parTransId="{A50257F5-42A1-4E91-8267-5FCA3518330A}" sibTransId="{C36316A3-81D2-4880-A474-097711998D35}"/>
    <dgm:cxn modelId="{77F85E91-AE7A-4192-8CB2-163A9841FDB0}" srcId="{D490FCC1-0552-4A6A-86D4-9023BF412B70}" destId="{3FD2A60C-5218-4F4D-83DB-9C88F7DF6F9A}" srcOrd="0" destOrd="0" parTransId="{C8423528-DA6B-462C-BE31-ED5B301D4526}" sibTransId="{B45B38BD-C009-4F7A-848A-B42AA9EC7711}"/>
    <dgm:cxn modelId="{80091DBA-45FE-41AD-A61A-0076C8026FEA}" type="presParOf" srcId="{CF5370FF-4324-45A1-9D39-EED92F80B743}" destId="{52C9450A-FAE7-49B1-AFBF-EEA256BD3812}" srcOrd="0" destOrd="0" presId="urn:microsoft.com/office/officeart/2005/8/layout/chevron2"/>
    <dgm:cxn modelId="{B22B7E35-6FE7-40DE-8B09-6A475D5C6940}" type="presParOf" srcId="{52C9450A-FAE7-49B1-AFBF-EEA256BD3812}" destId="{EC2FFA69-0452-475C-8654-9E0E72FCE481}" srcOrd="0" destOrd="0" presId="urn:microsoft.com/office/officeart/2005/8/layout/chevron2"/>
    <dgm:cxn modelId="{75B5DBC4-40A0-4963-9B2E-AF43A8272C57}" type="presParOf" srcId="{52C9450A-FAE7-49B1-AFBF-EEA256BD3812}" destId="{D43E3319-49EA-4072-8BA9-63140B4CA8D4}" srcOrd="1" destOrd="0" presId="urn:microsoft.com/office/officeart/2005/8/layout/chevron2"/>
    <dgm:cxn modelId="{B44BE267-DBFC-46F2-A82C-42E6A9C69102}" type="presParOf" srcId="{CF5370FF-4324-45A1-9D39-EED92F80B743}" destId="{E941731C-A094-4689-9A70-E1FF0AD255C9}" srcOrd="1" destOrd="0" presId="urn:microsoft.com/office/officeart/2005/8/layout/chevron2"/>
    <dgm:cxn modelId="{204B5F2A-1FE2-4753-927F-742E6442E8C7}" type="presParOf" srcId="{CF5370FF-4324-45A1-9D39-EED92F80B743}" destId="{62EB02AE-C545-45EC-BFD4-364A8060FD44}" srcOrd="2" destOrd="0" presId="urn:microsoft.com/office/officeart/2005/8/layout/chevron2"/>
    <dgm:cxn modelId="{7923B063-6744-4A2E-958B-9A9BB5325BE5}" type="presParOf" srcId="{62EB02AE-C545-45EC-BFD4-364A8060FD44}" destId="{E03BAD7A-7A17-4821-A21B-92C425BD4EF6}" srcOrd="0" destOrd="0" presId="urn:microsoft.com/office/officeart/2005/8/layout/chevron2"/>
    <dgm:cxn modelId="{2C039927-2580-4C09-BD6A-AC145AD8F29C}" type="presParOf" srcId="{62EB02AE-C545-45EC-BFD4-364A8060FD44}" destId="{31C20213-EDC3-4C1E-8E4D-9743B335AA78}" srcOrd="1" destOrd="0" presId="urn:microsoft.com/office/officeart/2005/8/layout/chevron2"/>
    <dgm:cxn modelId="{F6874CC2-D3EA-491D-8E7B-CADF9CEB893F}" type="presParOf" srcId="{CF5370FF-4324-45A1-9D39-EED92F80B743}" destId="{5B412454-9BC8-4809-AC0D-A5ED413715FD}" srcOrd="3" destOrd="0" presId="urn:microsoft.com/office/officeart/2005/8/layout/chevron2"/>
    <dgm:cxn modelId="{086A3AE6-E4E2-48F5-8025-85C592A3DF97}" type="presParOf" srcId="{CF5370FF-4324-45A1-9D39-EED92F80B743}" destId="{BB1D7109-567F-4C2C-B09B-62DE93CBB587}" srcOrd="4" destOrd="0" presId="urn:microsoft.com/office/officeart/2005/8/layout/chevron2"/>
    <dgm:cxn modelId="{E7FE9FCE-7AB2-49D1-B356-E7A23397D283}" type="presParOf" srcId="{BB1D7109-567F-4C2C-B09B-62DE93CBB587}" destId="{8C48AA77-4AA1-45EC-8BAF-C9A76791E112}" srcOrd="0" destOrd="0" presId="urn:microsoft.com/office/officeart/2005/8/layout/chevron2"/>
    <dgm:cxn modelId="{D31FEE61-F8D0-4F91-BB4D-76CD4E8BC912}" type="presParOf" srcId="{BB1D7109-567F-4C2C-B09B-62DE93CBB587}" destId="{00967D8F-B2E4-4716-B9D6-732D262964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DB315-FDF1-4597-BE86-2B87BAE8069F}">
      <dsp:nvSpPr>
        <dsp:cNvPr id="0" name=""/>
        <dsp:cNvSpPr/>
      </dsp:nvSpPr>
      <dsp:spPr>
        <a:xfrm rot="5400000">
          <a:off x="4744527" y="-1744607"/>
          <a:ext cx="1283341"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EC" sz="1500" kern="1200" dirty="0" smtClean="0"/>
            <a:t>Están exentas del pago de la contraprestación las empresas públicas prestadoras de servicios públicos que desplieguen sus redes de servicio en el sistema metropolitano de canalización soterrada, de acuerdo con lo indicado en la Ley Orgánica de Empresas Públicas</a:t>
          </a:r>
          <a:r>
            <a:rPr lang="es-EC" sz="1500" b="1" i="1" kern="1200" dirty="0" smtClean="0"/>
            <a:t> (Art.17)</a:t>
          </a:r>
          <a:r>
            <a:rPr lang="es-EC" sz="1500" kern="1200" dirty="0" smtClean="0"/>
            <a:t>.</a:t>
          </a:r>
          <a:endParaRPr lang="es-EC" sz="1500" kern="1200" dirty="0"/>
        </a:p>
      </dsp:txBody>
      <dsp:txXfrm rot="-5400000">
        <a:off x="2851516" y="211052"/>
        <a:ext cx="5006715" cy="1158045"/>
      </dsp:txXfrm>
    </dsp:sp>
    <dsp:sp modelId="{D18C6380-1106-414D-BA3A-78B6BFD717C7}">
      <dsp:nvSpPr>
        <dsp:cNvPr id="0" name=""/>
        <dsp:cNvSpPr/>
      </dsp:nvSpPr>
      <dsp:spPr>
        <a:xfrm>
          <a:off x="0" y="2266"/>
          <a:ext cx="2851516" cy="15756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Uso de ductería de telecomunicaciones</a:t>
          </a:r>
          <a:endParaRPr lang="es-EC" sz="2000" kern="1200" dirty="0"/>
        </a:p>
      </dsp:txBody>
      <dsp:txXfrm>
        <a:off x="76915" y="79181"/>
        <a:ext cx="2697686" cy="1421785"/>
      </dsp:txXfrm>
    </dsp:sp>
    <dsp:sp modelId="{6C1BF085-0143-4EED-AD05-E75D45AB84EE}">
      <dsp:nvSpPr>
        <dsp:cNvPr id="0" name=""/>
        <dsp:cNvSpPr/>
      </dsp:nvSpPr>
      <dsp:spPr>
        <a:xfrm rot="5400000">
          <a:off x="4766595" y="-69926"/>
          <a:ext cx="1239206"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Las empresas públicas están exentas al pago de tasas de conformidad a la Ley Orgánica de Empresas </a:t>
          </a:r>
          <a:r>
            <a:rPr lang="es-EC" sz="1500" b="0" i="0" kern="1200" dirty="0" smtClean="0"/>
            <a:t>Públicas</a:t>
          </a:r>
          <a:r>
            <a:rPr lang="es-EC" sz="1500" b="1" i="1" kern="1200" dirty="0" smtClean="0"/>
            <a:t> (Art. 6</a:t>
          </a:r>
          <a:r>
            <a:rPr lang="es-EC" sz="1500" kern="1200" dirty="0" smtClean="0"/>
            <a:t>).</a:t>
          </a:r>
          <a:endParaRPr lang="es-EC" sz="1500" kern="1200" dirty="0"/>
        </a:p>
      </dsp:txBody>
      <dsp:txXfrm rot="-5400000">
        <a:off x="2851517" y="1905645"/>
        <a:ext cx="5008870" cy="1118220"/>
      </dsp:txXfrm>
    </dsp:sp>
    <dsp:sp modelId="{6C67EC69-4964-466D-BD40-0C03E28D861F}">
      <dsp:nvSpPr>
        <dsp:cNvPr id="0" name=""/>
        <dsp:cNvSpPr/>
      </dsp:nvSpPr>
      <dsp:spPr>
        <a:xfrm>
          <a:off x="0" y="1691397"/>
          <a:ext cx="2851516" cy="15467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Licencia para construcción de infraestructura física</a:t>
          </a:r>
          <a:endParaRPr lang="es-EC" sz="2000" kern="1200" dirty="0"/>
        </a:p>
      </dsp:txBody>
      <dsp:txXfrm>
        <a:off x="75504" y="1766901"/>
        <a:ext cx="2700508" cy="1395706"/>
      </dsp:txXfrm>
    </dsp:sp>
    <dsp:sp modelId="{44840D27-3328-43C0-8090-F4F95CBD2D7F}">
      <dsp:nvSpPr>
        <dsp:cNvPr id="0" name=""/>
        <dsp:cNvSpPr/>
      </dsp:nvSpPr>
      <dsp:spPr>
        <a:xfrm rot="5400000">
          <a:off x="4652671" y="1700345"/>
          <a:ext cx="1467054" cy="50693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Están exentas del pago de regalías las empresas públicas prestadoras de servicio público que realicen uso y ocupación del suelo en bienes de uso público </a:t>
          </a:r>
          <a:r>
            <a:rPr lang="es-EC" sz="1500" b="1" i="1" kern="1200" dirty="0" smtClean="0"/>
            <a:t>(Art. 31)</a:t>
          </a:r>
          <a:r>
            <a:rPr lang="es-EC" sz="1500" kern="1200" dirty="0" smtClean="0"/>
            <a:t>. </a:t>
          </a:r>
          <a:endParaRPr lang="es-EC" sz="1500" kern="1200" dirty="0"/>
        </a:p>
      </dsp:txBody>
      <dsp:txXfrm rot="-5400000">
        <a:off x="2851517" y="3573115"/>
        <a:ext cx="4997747" cy="1323822"/>
      </dsp:txXfrm>
    </dsp:sp>
    <dsp:sp modelId="{F26DD3C2-2F85-49F5-BD21-1061C42339CA}">
      <dsp:nvSpPr>
        <dsp:cNvPr id="0" name=""/>
        <dsp:cNvSpPr/>
      </dsp:nvSpPr>
      <dsp:spPr>
        <a:xfrm>
          <a:off x="0" y="3351628"/>
          <a:ext cx="2851516" cy="1766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Licencia para el uso y ocupación del suelo en bienes de uso público</a:t>
          </a:r>
          <a:endParaRPr lang="es-EC" sz="2000" kern="1200" dirty="0"/>
        </a:p>
      </dsp:txBody>
      <dsp:txXfrm>
        <a:off x="86248" y="3437876"/>
        <a:ext cx="2679020" cy="1594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AEDF9-4917-4F62-B41D-F6EB71599ED3}">
      <dsp:nvSpPr>
        <dsp:cNvPr id="0" name=""/>
        <dsp:cNvSpPr/>
      </dsp:nvSpPr>
      <dsp:spPr>
        <a:xfrm rot="5400000">
          <a:off x="288289" y="588451"/>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5D5F6-C2FD-4594-84E5-7B8A2F85190E}">
      <dsp:nvSpPr>
        <dsp:cNvPr id="0" name=""/>
        <dsp:cNvSpPr/>
      </dsp:nvSpPr>
      <dsp:spPr>
        <a:xfrm>
          <a:off x="144523" y="1016645"/>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44523" y="1016645"/>
        <a:ext cx="1293829" cy="1134117"/>
      </dsp:txXfrm>
    </dsp:sp>
    <dsp:sp modelId="{6998CE7A-9E50-41BD-9761-EDE3C01F7CEA}">
      <dsp:nvSpPr>
        <dsp:cNvPr id="0" name=""/>
        <dsp:cNvSpPr/>
      </dsp:nvSpPr>
      <dsp:spPr>
        <a:xfrm>
          <a:off x="1194233" y="482943"/>
          <a:ext cx="244118" cy="2441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E4849-BE9C-4B86-93C3-9819398DDA39}">
      <dsp:nvSpPr>
        <dsp:cNvPr id="0" name=""/>
        <dsp:cNvSpPr/>
      </dsp:nvSpPr>
      <dsp:spPr>
        <a:xfrm rot="5400000">
          <a:off x="1872189" y="196514"/>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09E5D-1817-4627-8563-FA6D5D35187A}">
      <dsp:nvSpPr>
        <dsp:cNvPr id="0" name=""/>
        <dsp:cNvSpPr/>
      </dsp:nvSpPr>
      <dsp:spPr>
        <a:xfrm>
          <a:off x="1728423" y="624708"/>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728423" y="624708"/>
        <a:ext cx="1293829" cy="1134117"/>
      </dsp:txXfrm>
    </dsp:sp>
    <dsp:sp modelId="{81332204-8679-496F-BFD7-A7479BEC8477}">
      <dsp:nvSpPr>
        <dsp:cNvPr id="0" name=""/>
        <dsp:cNvSpPr/>
      </dsp:nvSpPr>
      <dsp:spPr>
        <a:xfrm>
          <a:off x="2778133" y="91006"/>
          <a:ext cx="244118" cy="2441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4DF81-D1CE-4D7C-AA64-7EAFA8C0CA3B}">
      <dsp:nvSpPr>
        <dsp:cNvPr id="0" name=""/>
        <dsp:cNvSpPr/>
      </dsp:nvSpPr>
      <dsp:spPr>
        <a:xfrm rot="5400000">
          <a:off x="3456088" y="-195423"/>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C60ED-65A4-46D3-B817-F6096077EB76}">
      <dsp:nvSpPr>
        <dsp:cNvPr id="0" name=""/>
        <dsp:cNvSpPr/>
      </dsp:nvSpPr>
      <dsp:spPr>
        <a:xfrm>
          <a:off x="3312322" y="232770"/>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3312322" y="232770"/>
        <a:ext cx="1293829" cy="113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FFA69-0452-475C-8654-9E0E72FCE481}">
      <dsp:nvSpPr>
        <dsp:cNvPr id="0" name=""/>
        <dsp:cNvSpPr/>
      </dsp:nvSpPr>
      <dsp:spPr>
        <a:xfrm rot="5400000">
          <a:off x="-243137" y="362851"/>
          <a:ext cx="1620919" cy="11346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Prestadores de Servicio</a:t>
          </a:r>
          <a:endParaRPr lang="es-EC" sz="1200" b="1" kern="1200" dirty="0"/>
        </a:p>
      </dsp:txBody>
      <dsp:txXfrm rot="-5400000">
        <a:off x="2" y="687035"/>
        <a:ext cx="1134643" cy="486276"/>
      </dsp:txXfrm>
    </dsp:sp>
    <dsp:sp modelId="{D43E3319-49EA-4072-8BA9-63140B4CA8D4}">
      <dsp:nvSpPr>
        <dsp:cNvPr id="0" name=""/>
        <dsp:cNvSpPr/>
      </dsp:nvSpPr>
      <dsp:spPr>
        <a:xfrm rot="5400000">
          <a:off x="4240295" y="-3102598"/>
          <a:ext cx="1286916" cy="74982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Se entenderá por prestadores de </a:t>
          </a:r>
          <a:r>
            <a:rPr lang="es-ES" sz="1400" kern="1200" smtClean="0"/>
            <a:t>servicios a:</a:t>
          </a:r>
          <a:endParaRPr lang="es-EC" sz="1400" kern="1200" dirty="0"/>
        </a:p>
        <a:p>
          <a:pPr marL="114300" lvl="1" indent="-114300" algn="l" defTabSz="622300">
            <a:lnSpc>
              <a:spcPct val="90000"/>
            </a:lnSpc>
            <a:spcBef>
              <a:spcPct val="0"/>
            </a:spcBef>
            <a:spcAft>
              <a:spcPct val="15000"/>
            </a:spcAft>
            <a:buChar char="••"/>
          </a:pPr>
          <a:endParaRPr lang="es-EC" sz="1400" kern="1200" dirty="0"/>
        </a:p>
        <a:p>
          <a:pPr marL="228600" lvl="2" indent="-114300" algn="l" defTabSz="622300">
            <a:lnSpc>
              <a:spcPct val="90000"/>
            </a:lnSpc>
            <a:spcBef>
              <a:spcPct val="0"/>
            </a:spcBef>
            <a:spcAft>
              <a:spcPct val="15000"/>
            </a:spcAft>
            <a:buChar char="••"/>
          </a:pPr>
          <a:r>
            <a:rPr lang="es-ES" sz="1400" kern="1200" dirty="0" smtClean="0"/>
            <a:t>Las empresas de distribución y comercialización de energía eléctrica (Ej. EEQ);</a:t>
          </a:r>
          <a:endParaRPr lang="es-EC" sz="1400" kern="1200" dirty="0"/>
        </a:p>
        <a:p>
          <a:pPr marL="228600" lvl="2" indent="-114300" algn="l" defTabSz="622300">
            <a:lnSpc>
              <a:spcPct val="90000"/>
            </a:lnSpc>
            <a:spcBef>
              <a:spcPct val="0"/>
            </a:spcBef>
            <a:spcAft>
              <a:spcPct val="15000"/>
            </a:spcAft>
            <a:buChar char="••"/>
          </a:pPr>
          <a:r>
            <a:rPr lang="es-ES" sz="1400" kern="1200" dirty="0" smtClean="0"/>
            <a:t>Los prestadores de servicios del régimen general de </a:t>
          </a:r>
          <a:r>
            <a:rPr lang="es-ES" sz="1400" kern="1200" dirty="0" smtClean="0"/>
            <a:t>telecomunicaciones; </a:t>
          </a:r>
          <a:r>
            <a:rPr lang="es-ES" sz="1400" kern="1200" dirty="0" smtClean="0"/>
            <a:t>y, </a:t>
          </a:r>
          <a:endParaRPr lang="es-EC" sz="1400" kern="1200" dirty="0"/>
        </a:p>
        <a:p>
          <a:pPr marL="228600" lvl="2" indent="-114300" algn="l" defTabSz="622300">
            <a:lnSpc>
              <a:spcPct val="90000"/>
            </a:lnSpc>
            <a:spcBef>
              <a:spcPct val="0"/>
            </a:spcBef>
            <a:spcAft>
              <a:spcPct val="15000"/>
            </a:spcAft>
            <a:buChar char="••"/>
          </a:pPr>
          <a:r>
            <a:rPr lang="es-ES" sz="1400" kern="1200" dirty="0" smtClean="0"/>
            <a:t>Las entidades públicas que desplieguen redes para los sistemas de semaforización y de video vigilancia para la seguridad ciudadana u otros servicios.</a:t>
          </a:r>
          <a:endParaRPr lang="es-EC" sz="1400" kern="1200" dirty="0"/>
        </a:p>
      </dsp:txBody>
      <dsp:txXfrm rot="-5400000">
        <a:off x="1134643" y="65876"/>
        <a:ext cx="7435399" cy="1161272"/>
      </dsp:txXfrm>
    </dsp:sp>
    <dsp:sp modelId="{E03BAD7A-7A17-4821-A21B-92C425BD4EF6}">
      <dsp:nvSpPr>
        <dsp:cNvPr id="0" name=""/>
        <dsp:cNvSpPr/>
      </dsp:nvSpPr>
      <dsp:spPr>
        <a:xfrm rot="5400000">
          <a:off x="-243137" y="1795368"/>
          <a:ext cx="1620919" cy="11346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Proveedores de Infraestructura Física</a:t>
          </a:r>
          <a:endParaRPr lang="es-EC" sz="1200" b="1" kern="1200" dirty="0"/>
        </a:p>
      </dsp:txBody>
      <dsp:txXfrm rot="-5400000">
        <a:off x="2" y="2119552"/>
        <a:ext cx="1134643" cy="486276"/>
      </dsp:txXfrm>
    </dsp:sp>
    <dsp:sp modelId="{31C20213-EDC3-4C1E-8E4D-9743B335AA78}">
      <dsp:nvSpPr>
        <dsp:cNvPr id="0" name=""/>
        <dsp:cNvSpPr/>
      </dsp:nvSpPr>
      <dsp:spPr>
        <a:xfrm rot="5400000">
          <a:off x="4356678" y="-1669804"/>
          <a:ext cx="1054151" cy="74982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Son proveedores de infraestructura física de telecomunicaciones o energía eléctrica, las personas naturales o jurídicas de derecho público o privado, legalmente inscritas en el registro que se prevea de acuerdo a la normativa nacional vigente, de conformidad con el respectivo sector de las telecomunicaciones o energía eléctrica.</a:t>
          </a:r>
          <a:endParaRPr lang="es-EC" sz="1400" kern="1200" dirty="0"/>
        </a:p>
      </dsp:txBody>
      <dsp:txXfrm rot="-5400000">
        <a:off x="1134644" y="1603689"/>
        <a:ext cx="7446762" cy="951233"/>
      </dsp:txXfrm>
    </dsp:sp>
    <dsp:sp modelId="{8C48AA77-4AA1-45EC-8BAF-C9A76791E112}">
      <dsp:nvSpPr>
        <dsp:cNvPr id="0" name=""/>
        <dsp:cNvSpPr/>
      </dsp:nvSpPr>
      <dsp:spPr>
        <a:xfrm rot="5400000">
          <a:off x="-243137" y="3227885"/>
          <a:ext cx="1620919" cy="113464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Promotores de Infraestructura física</a:t>
          </a:r>
          <a:endParaRPr lang="es-EC" sz="1200" b="1" kern="1200" dirty="0"/>
        </a:p>
      </dsp:txBody>
      <dsp:txXfrm rot="-5400000">
        <a:off x="2" y="3552069"/>
        <a:ext cx="1134643" cy="486276"/>
      </dsp:txXfrm>
    </dsp:sp>
    <dsp:sp modelId="{00967D8F-B2E4-4716-B9D6-732D26296468}">
      <dsp:nvSpPr>
        <dsp:cNvPr id="0" name=""/>
        <dsp:cNvSpPr/>
      </dsp:nvSpPr>
      <dsp:spPr>
        <a:xfrm rot="5400000">
          <a:off x="4352231" y="-197980"/>
          <a:ext cx="1053597" cy="74982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b="1" kern="1200" dirty="0" smtClean="0"/>
            <a:t>Son promotores de infraestructura física soterrada de telecomunicaciones</a:t>
          </a:r>
          <a:r>
            <a:rPr lang="es-ES" sz="1400" kern="1200" dirty="0" smtClean="0"/>
            <a:t>, las personas naturales o jurídicas de derecho público o privado, que construyan infraestructura física soterrada y que suscriban el acuerdo de intervención con el administrador del sistema metropolitano de canalización soterrada. El promotor suscribe el Acuerdo de Intervención con la Municipalidad.</a:t>
          </a:r>
          <a:endParaRPr lang="es-EC" sz="1400" kern="1200" dirty="0"/>
        </a:p>
      </dsp:txBody>
      <dsp:txXfrm rot="-5400000">
        <a:off x="1129919" y="3075764"/>
        <a:ext cx="7446789" cy="9507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EC" dirty="0"/>
          </a:p>
        </p:txBody>
      </p:sp>
      <p:sp>
        <p:nvSpPr>
          <p:cNvPr id="3" name="2 Marcador de fecha"/>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35A299D5-F8FB-47F5-829E-A11C751F9A9A}" type="datetimeFigureOut">
              <a:rPr lang="es-EC" smtClean="0"/>
              <a:t>20/9/2022</a:t>
            </a:fld>
            <a:endParaRPr lang="es-EC"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s-EC"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EE1522A2-087B-4A88-9E9B-25EAEF3AC842}" type="slidenum">
              <a:rPr lang="es-EC" smtClean="0"/>
              <a:t>‹Nº›</a:t>
            </a:fld>
            <a:endParaRPr lang="es-EC" dirty="0"/>
          </a:p>
        </p:txBody>
      </p:sp>
    </p:spTree>
    <p:extLst>
      <p:ext uri="{BB962C8B-B14F-4D97-AF65-F5344CB8AC3E}">
        <p14:creationId xmlns:p14="http://schemas.microsoft.com/office/powerpoint/2010/main" val="3918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E1522A2-087B-4A88-9E9B-25EAEF3AC842}" type="slidenum">
              <a:rPr lang="es-EC" smtClean="0"/>
              <a:t>14</a:t>
            </a:fld>
            <a:endParaRPr lang="es-EC" dirty="0"/>
          </a:p>
        </p:txBody>
      </p:sp>
    </p:spTree>
    <p:extLst>
      <p:ext uri="{BB962C8B-B14F-4D97-AF65-F5344CB8AC3E}">
        <p14:creationId xmlns:p14="http://schemas.microsoft.com/office/powerpoint/2010/main" val="151847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E1522A2-087B-4A88-9E9B-25EAEF3AC842}" type="slidenum">
              <a:rPr lang="es-EC" smtClean="0"/>
              <a:t>17</a:t>
            </a:fld>
            <a:endParaRPr lang="es-EC" dirty="0"/>
          </a:p>
        </p:txBody>
      </p:sp>
    </p:spTree>
    <p:extLst>
      <p:ext uri="{BB962C8B-B14F-4D97-AF65-F5344CB8AC3E}">
        <p14:creationId xmlns:p14="http://schemas.microsoft.com/office/powerpoint/2010/main" val="317877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477E8B1-6C87-49DD-8FDE-3AAC4896FEA7}" type="slidenum">
              <a:rPr lang="es-EC" smtClean="0"/>
              <a:t>24</a:t>
            </a:fld>
            <a:endParaRPr lang="es-EC" dirty="0"/>
          </a:p>
        </p:txBody>
      </p:sp>
    </p:spTree>
    <p:extLst>
      <p:ext uri="{BB962C8B-B14F-4D97-AF65-F5344CB8AC3E}">
        <p14:creationId xmlns:p14="http://schemas.microsoft.com/office/powerpoint/2010/main" val="37791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106250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1029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88369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172966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49040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2199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42531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424554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90075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4228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5B46E3-A408-4EDC-8E16-7DB45CE60569}" type="datetimeFigureOut">
              <a:rPr lang="es-EC" smtClean="0"/>
              <a:t>20/9/2022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230609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B46E3-A408-4EDC-8E16-7DB45CE60569}" type="datetimeFigureOut">
              <a:rPr lang="es-EC" smtClean="0"/>
              <a:t>20/9/2022</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65828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pn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5.png"/><Relationship Id="rId5" Type="http://schemas.openxmlformats.org/officeDocument/2006/relationships/diagramQuickStyle" Target="../diagrams/quickStyle2.xml"/><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3.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0.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7.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839995" y="3639629"/>
            <a:ext cx="7776864" cy="1200329"/>
          </a:xfrm>
          <a:prstGeom prst="rect">
            <a:avLst/>
          </a:prstGeom>
        </p:spPr>
        <p:txBody>
          <a:bodyPr wrap="square">
            <a:spAutoFit/>
          </a:bodyPr>
          <a:lstStyle/>
          <a:p>
            <a:pPr algn="ctr"/>
            <a:r>
              <a:rPr lang="es-ES" b="1" dirty="0">
                <a:solidFill>
                  <a:schemeClr val="tx2"/>
                </a:solidFill>
                <a:ea typeface="Times New Roman" panose="02020603050405020304" pitchFamily="18" charset="0"/>
              </a:rPr>
              <a:t>ORDENANZA METROPOLITANA REFORMATORIA DEL CÓDIGO MUNICIPAL PARA EL DISTRITO METROPOLITANO DE QUITO, QUE REGULA LA INFRAESTRUCTURA FÍSICA PARA LAS REDES DE ENERGÍA ELÉCTRICA Y DE TELECOMUNICACIONES INSTALADAS EN LOS BIENES DE DOMINIO PÚBLICO DE USO PÚBLICO</a:t>
            </a:r>
            <a:endParaRPr lang="es-EC" b="1" dirty="0">
              <a:solidFill>
                <a:schemeClr val="tx2"/>
              </a:solidFill>
              <a:effectLst/>
              <a:ea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2195736" y="1045976"/>
            <a:ext cx="4734143" cy="2160240"/>
          </a:xfrm>
          <a:prstGeom prst="rect">
            <a:avLst/>
          </a:prstGeom>
        </p:spPr>
      </p:pic>
      <p:sp>
        <p:nvSpPr>
          <p:cNvPr id="6" name="1 Rectángulo"/>
          <p:cNvSpPr/>
          <p:nvPr/>
        </p:nvSpPr>
        <p:spPr>
          <a:xfrm>
            <a:off x="827584" y="5027149"/>
            <a:ext cx="7776864" cy="338554"/>
          </a:xfrm>
          <a:prstGeom prst="rect">
            <a:avLst/>
          </a:prstGeom>
        </p:spPr>
        <p:txBody>
          <a:bodyPr wrap="square">
            <a:spAutoFit/>
          </a:bodyPr>
          <a:lstStyle/>
          <a:p>
            <a:pPr algn="ctr"/>
            <a:r>
              <a:rPr lang="es-ES" sz="1600" b="1" dirty="0">
                <a:solidFill>
                  <a:schemeClr val="tx2"/>
                </a:solidFill>
                <a:ea typeface="Times New Roman" panose="02020603050405020304" pitchFamily="18" charset="0"/>
              </a:rPr>
              <a:t>SEGUNDO</a:t>
            </a:r>
            <a:r>
              <a:rPr lang="es-ES" sz="1600" b="1" dirty="0">
                <a:solidFill>
                  <a:schemeClr val="tx2"/>
                </a:solidFill>
                <a:effectLst/>
                <a:ea typeface="Times New Roman" panose="02020603050405020304" pitchFamily="18" charset="0"/>
              </a:rPr>
              <a:t> DEBATE </a:t>
            </a:r>
            <a:endParaRPr lang="es-EC" sz="1600" b="1" dirty="0">
              <a:solidFill>
                <a:schemeClr val="tx2"/>
              </a:solidFill>
              <a:effectLst/>
              <a:ea typeface="Times New Roman" panose="02020603050405020304" pitchFamily="18" charset="0"/>
            </a:endParaRPr>
          </a:p>
        </p:txBody>
      </p:sp>
      <p:sp>
        <p:nvSpPr>
          <p:cNvPr id="9" name="Rectángulo 8">
            <a:extLst>
              <a:ext uri="{FF2B5EF4-FFF2-40B4-BE49-F238E27FC236}">
                <a16:creationId xmlns:a16="http://schemas.microsoft.com/office/drawing/2014/main" id="{E45788C1-AD64-4717-96CE-B06B362AB7B1}"/>
              </a:ext>
            </a:extLst>
          </p:cNvPr>
          <p:cNvSpPr/>
          <p:nvPr/>
        </p:nvSpPr>
        <p:spPr>
          <a:xfrm>
            <a:off x="27006" y="44624"/>
            <a:ext cx="9116994" cy="67988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0" name="Imagen 9"/>
          <p:cNvPicPr>
            <a:picLocks noChangeAspect="1"/>
          </p:cNvPicPr>
          <p:nvPr/>
        </p:nvPicPr>
        <p:blipFill>
          <a:blip r:embed="rId3"/>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358447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13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sz="1600" b="1" dirty="0">
                <a:solidFill>
                  <a:schemeClr val="tx2"/>
                </a:solidFill>
              </a:rPr>
              <a:t>ESTRUCTURA DEL TÍTULO – “</a:t>
            </a:r>
            <a:r>
              <a:rPr lang="es-MX" sz="1600"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9" name="Rectángulo 8">
            <a:extLst>
              <a:ext uri="{FF2B5EF4-FFF2-40B4-BE49-F238E27FC236}">
                <a16:creationId xmlns:a16="http://schemas.microsoft.com/office/drawing/2014/main" id="{AECA644C-1B40-45C9-B571-820D3E10D09B}"/>
              </a:ext>
            </a:extLst>
          </p:cNvPr>
          <p:cNvSpPr/>
          <p:nvPr/>
        </p:nvSpPr>
        <p:spPr>
          <a:xfrm>
            <a:off x="18107" y="3471"/>
            <a:ext cx="9108144" cy="63870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b="1" dirty="0">
                <a:solidFill>
                  <a:schemeClr val="tx2">
                    <a:lumMod val="75000"/>
                  </a:schemeClr>
                </a:solidFill>
              </a:rPr>
              <a:t>  </a:t>
            </a:r>
          </a:p>
        </p:txBody>
      </p:sp>
      <p:sp>
        <p:nvSpPr>
          <p:cNvPr id="27" name="Rectángulo 26">
            <a:extLst>
              <a:ext uri="{FF2B5EF4-FFF2-40B4-BE49-F238E27FC236}">
                <a16:creationId xmlns:a16="http://schemas.microsoft.com/office/drawing/2014/main" id="{E45788C1-AD64-4717-96CE-B06B362AB7B1}"/>
              </a:ext>
            </a:extLst>
          </p:cNvPr>
          <p:cNvSpPr/>
          <p:nvPr/>
        </p:nvSpPr>
        <p:spPr>
          <a:xfrm>
            <a:off x="17748" y="642175"/>
            <a:ext cx="9108504" cy="621582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1" name="Rectángulo 30">
            <a:extLst>
              <a:ext uri="{FF2B5EF4-FFF2-40B4-BE49-F238E27FC236}">
                <a16:creationId xmlns:a16="http://schemas.microsoft.com/office/drawing/2014/main" id="{EF1E4463-44B5-46FF-A510-E8447E56C594}"/>
              </a:ext>
            </a:extLst>
          </p:cNvPr>
          <p:cNvSpPr/>
          <p:nvPr/>
        </p:nvSpPr>
        <p:spPr>
          <a:xfrm>
            <a:off x="449344" y="3807140"/>
            <a:ext cx="2432475" cy="2646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32" name="Rectángulo 31">
            <a:extLst>
              <a:ext uri="{FF2B5EF4-FFF2-40B4-BE49-F238E27FC236}">
                <a16:creationId xmlns:a16="http://schemas.microsoft.com/office/drawing/2014/main" id="{8BA7B463-CA21-426F-8D8B-55F45E3D3082}"/>
              </a:ext>
            </a:extLst>
          </p:cNvPr>
          <p:cNvSpPr/>
          <p:nvPr/>
        </p:nvSpPr>
        <p:spPr>
          <a:xfrm>
            <a:off x="449345" y="2046289"/>
            <a:ext cx="2432474" cy="15922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36" name="Triángulo rectángulo 35">
            <a:extLst>
              <a:ext uri="{FF2B5EF4-FFF2-40B4-BE49-F238E27FC236}">
                <a16:creationId xmlns:a16="http://schemas.microsoft.com/office/drawing/2014/main" id="{9F9BF507-C8F7-4EFF-B1B3-899F9F52710A}"/>
              </a:ext>
            </a:extLst>
          </p:cNvPr>
          <p:cNvSpPr/>
          <p:nvPr/>
        </p:nvSpPr>
        <p:spPr>
          <a:xfrm rot="18990141">
            <a:off x="1381420" y="3012478"/>
            <a:ext cx="596319" cy="6686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37" name="Rectángulo 36">
            <a:extLst>
              <a:ext uri="{FF2B5EF4-FFF2-40B4-BE49-F238E27FC236}">
                <a16:creationId xmlns:a16="http://schemas.microsoft.com/office/drawing/2014/main" id="{E9C924D5-EBC8-47A2-BFB5-0D2565EE607F}"/>
              </a:ext>
            </a:extLst>
          </p:cNvPr>
          <p:cNvSpPr/>
          <p:nvPr/>
        </p:nvSpPr>
        <p:spPr>
          <a:xfrm>
            <a:off x="449346" y="683104"/>
            <a:ext cx="2440540" cy="1419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38" name="Triángulo rectángulo 37">
            <a:extLst>
              <a:ext uri="{FF2B5EF4-FFF2-40B4-BE49-F238E27FC236}">
                <a16:creationId xmlns:a16="http://schemas.microsoft.com/office/drawing/2014/main" id="{7369EDA5-2A69-4623-A9DE-F71A806DC52D}"/>
              </a:ext>
            </a:extLst>
          </p:cNvPr>
          <p:cNvSpPr/>
          <p:nvPr/>
        </p:nvSpPr>
        <p:spPr>
          <a:xfrm rot="18990141">
            <a:off x="1353790" y="1543528"/>
            <a:ext cx="596319" cy="59631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39" name="Freeform 5">
            <a:extLst>
              <a:ext uri="{FF2B5EF4-FFF2-40B4-BE49-F238E27FC236}">
                <a16:creationId xmlns:a16="http://schemas.microsoft.com/office/drawing/2014/main" id="{1EC28E82-31D0-4CCE-B71E-D89D32B8E42D}"/>
              </a:ext>
            </a:extLst>
          </p:cNvPr>
          <p:cNvSpPr>
            <a:spLocks noEditPoints="1"/>
          </p:cNvSpPr>
          <p:nvPr/>
        </p:nvSpPr>
        <p:spPr bwMode="auto">
          <a:xfrm>
            <a:off x="1335933" y="962194"/>
            <a:ext cx="817961" cy="667796"/>
          </a:xfrm>
          <a:custGeom>
            <a:avLst/>
            <a:gdLst>
              <a:gd name="T0" fmla="*/ 2147483646 w 162"/>
              <a:gd name="T1" fmla="*/ 713728987 h 162"/>
              <a:gd name="T2" fmla="*/ 2147483646 w 162"/>
              <a:gd name="T3" fmla="*/ 1395016114 h 162"/>
              <a:gd name="T4" fmla="*/ 1232802784 w 162"/>
              <a:gd name="T5" fmla="*/ 2147483646 h 162"/>
              <a:gd name="T6" fmla="*/ 0 w 162"/>
              <a:gd name="T7" fmla="*/ 1395016114 h 162"/>
              <a:gd name="T8" fmla="*/ 1232802784 w 162"/>
              <a:gd name="T9" fmla="*/ 162209303 h 162"/>
              <a:gd name="T10" fmla="*/ 1897870994 w 162"/>
              <a:gd name="T11" fmla="*/ 373083410 h 162"/>
              <a:gd name="T12" fmla="*/ 1703215803 w 162"/>
              <a:gd name="T13" fmla="*/ 600180462 h 162"/>
              <a:gd name="T14" fmla="*/ 1232802784 w 162"/>
              <a:gd name="T15" fmla="*/ 470413019 h 162"/>
              <a:gd name="T16" fmla="*/ 308199689 w 162"/>
              <a:gd name="T17" fmla="*/ 1395016114 h 162"/>
              <a:gd name="T18" fmla="*/ 1232802784 w 162"/>
              <a:gd name="T19" fmla="*/ 2147483646 h 162"/>
              <a:gd name="T20" fmla="*/ 2147483646 w 162"/>
              <a:gd name="T21" fmla="*/ 1395016114 h 162"/>
              <a:gd name="T22" fmla="*/ 2027638436 w 162"/>
              <a:gd name="T23" fmla="*/ 924603095 h 162"/>
              <a:gd name="T24" fmla="*/ 1459899835 w 162"/>
              <a:gd name="T25" fmla="*/ 827277513 h 162"/>
              <a:gd name="T26" fmla="*/ 1232802784 w 162"/>
              <a:gd name="T27" fmla="*/ 794835652 h 162"/>
              <a:gd name="T28" fmla="*/ 632622322 w 162"/>
              <a:gd name="T29" fmla="*/ 1395016114 h 162"/>
              <a:gd name="T30" fmla="*/ 1232802784 w 162"/>
              <a:gd name="T31" fmla="*/ 1995196576 h 162"/>
              <a:gd name="T32" fmla="*/ 1832983245 w 162"/>
              <a:gd name="T33" fmla="*/ 1395016114 h 162"/>
              <a:gd name="T34" fmla="*/ 1768099524 w 162"/>
              <a:gd name="T35" fmla="*/ 1119254258 h 162"/>
              <a:gd name="T36" fmla="*/ 1232802784 w 162"/>
              <a:gd name="T37" fmla="*/ 1395016114 h 162"/>
              <a:gd name="T38" fmla="*/ 2147483646 w 162"/>
              <a:gd name="T39" fmla="*/ 64883721 h 162"/>
              <a:gd name="T40" fmla="*/ 2147483646 w 162"/>
              <a:gd name="T41" fmla="*/ 0 h 162"/>
              <a:gd name="T42" fmla="*/ 2147483646 w 162"/>
              <a:gd name="T43" fmla="*/ 389306354 h 162"/>
              <a:gd name="T44" fmla="*/ 2147483646 w 162"/>
              <a:gd name="T45" fmla="*/ 389306354 h 162"/>
              <a:gd name="T46" fmla="*/ 210874107 w 162"/>
              <a:gd name="T47" fmla="*/ 2147483646 h 162"/>
              <a:gd name="T48" fmla="*/ 454190075 w 162"/>
              <a:gd name="T49" fmla="*/ 2147483646 h 162"/>
              <a:gd name="T50" fmla="*/ 2011415492 w 162"/>
              <a:gd name="T51" fmla="*/ 2147483646 h 162"/>
              <a:gd name="T52" fmla="*/ 2147483646 w 162"/>
              <a:gd name="T53" fmla="*/ 2147483646 h 1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62">
                <a:moveTo>
                  <a:pt x="139" y="44"/>
                </a:moveTo>
                <a:cubicBezTo>
                  <a:pt x="147" y="56"/>
                  <a:pt x="151" y="70"/>
                  <a:pt x="151" y="86"/>
                </a:cubicBezTo>
                <a:cubicBezTo>
                  <a:pt x="151" y="128"/>
                  <a:pt x="118" y="162"/>
                  <a:pt x="76" y="162"/>
                </a:cubicBezTo>
                <a:cubicBezTo>
                  <a:pt x="34" y="162"/>
                  <a:pt x="0" y="128"/>
                  <a:pt x="0" y="86"/>
                </a:cubicBezTo>
                <a:cubicBezTo>
                  <a:pt x="0" y="44"/>
                  <a:pt x="34" y="10"/>
                  <a:pt x="76" y="10"/>
                </a:cubicBezTo>
                <a:cubicBezTo>
                  <a:pt x="91" y="10"/>
                  <a:pt x="105" y="15"/>
                  <a:pt x="117" y="23"/>
                </a:cubicBezTo>
                <a:moveTo>
                  <a:pt x="105" y="37"/>
                </a:moveTo>
                <a:cubicBezTo>
                  <a:pt x="96" y="32"/>
                  <a:pt x="86" y="29"/>
                  <a:pt x="76" y="29"/>
                </a:cubicBezTo>
                <a:cubicBezTo>
                  <a:pt x="44" y="29"/>
                  <a:pt x="19" y="54"/>
                  <a:pt x="19" y="86"/>
                </a:cubicBezTo>
                <a:cubicBezTo>
                  <a:pt x="19" y="117"/>
                  <a:pt x="44" y="143"/>
                  <a:pt x="76" y="143"/>
                </a:cubicBezTo>
                <a:cubicBezTo>
                  <a:pt x="107" y="143"/>
                  <a:pt x="133" y="117"/>
                  <a:pt x="133" y="86"/>
                </a:cubicBezTo>
                <a:cubicBezTo>
                  <a:pt x="133" y="75"/>
                  <a:pt x="130" y="65"/>
                  <a:pt x="125" y="57"/>
                </a:cubicBezTo>
                <a:moveTo>
                  <a:pt x="90" y="51"/>
                </a:moveTo>
                <a:cubicBezTo>
                  <a:pt x="86" y="49"/>
                  <a:pt x="81" y="49"/>
                  <a:pt x="76" y="49"/>
                </a:cubicBezTo>
                <a:cubicBezTo>
                  <a:pt x="55" y="49"/>
                  <a:pt x="39" y="65"/>
                  <a:pt x="39" y="86"/>
                </a:cubicBezTo>
                <a:cubicBezTo>
                  <a:pt x="39" y="107"/>
                  <a:pt x="55" y="123"/>
                  <a:pt x="76" y="123"/>
                </a:cubicBezTo>
                <a:cubicBezTo>
                  <a:pt x="96" y="123"/>
                  <a:pt x="113" y="107"/>
                  <a:pt x="113" y="86"/>
                </a:cubicBezTo>
                <a:cubicBezTo>
                  <a:pt x="113" y="80"/>
                  <a:pt x="112" y="74"/>
                  <a:pt x="109" y="69"/>
                </a:cubicBezTo>
                <a:moveTo>
                  <a:pt x="76" y="86"/>
                </a:moveTo>
                <a:cubicBezTo>
                  <a:pt x="158" y="4"/>
                  <a:pt x="158" y="4"/>
                  <a:pt x="158" y="4"/>
                </a:cubicBezTo>
                <a:moveTo>
                  <a:pt x="138" y="0"/>
                </a:moveTo>
                <a:cubicBezTo>
                  <a:pt x="138" y="24"/>
                  <a:pt x="138" y="24"/>
                  <a:pt x="138" y="24"/>
                </a:cubicBezTo>
                <a:cubicBezTo>
                  <a:pt x="162" y="24"/>
                  <a:pt x="162" y="24"/>
                  <a:pt x="162" y="24"/>
                </a:cubicBezTo>
                <a:moveTo>
                  <a:pt x="13" y="162"/>
                </a:moveTo>
                <a:cubicBezTo>
                  <a:pt x="28" y="145"/>
                  <a:pt x="28" y="145"/>
                  <a:pt x="28" y="145"/>
                </a:cubicBezTo>
                <a:moveTo>
                  <a:pt x="124" y="145"/>
                </a:moveTo>
                <a:cubicBezTo>
                  <a:pt x="139" y="162"/>
                  <a:pt x="139" y="162"/>
                  <a:pt x="139" y="162"/>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67980" eaLnBrk="0" fontAlgn="base" hangingPunct="0">
              <a:spcBef>
                <a:spcPct val="0"/>
              </a:spcBef>
              <a:spcAft>
                <a:spcPct val="0"/>
              </a:spcAft>
            </a:pPr>
            <a:endParaRPr lang="es-419" sz="1118" dirty="0">
              <a:solidFill>
                <a:srgbClr val="414042"/>
              </a:solidFill>
              <a:latin typeface="Open Sans" panose="020B0606030504020204" pitchFamily="34" charset="0"/>
            </a:endParaRPr>
          </a:p>
        </p:txBody>
      </p:sp>
      <p:sp>
        <p:nvSpPr>
          <p:cNvPr id="41" name="Rectángulo 40">
            <a:extLst>
              <a:ext uri="{FF2B5EF4-FFF2-40B4-BE49-F238E27FC236}">
                <a16:creationId xmlns:a16="http://schemas.microsoft.com/office/drawing/2014/main" id="{8BA7B463-CA21-426F-8D8B-55F45E3D3082}"/>
              </a:ext>
            </a:extLst>
          </p:cNvPr>
          <p:cNvSpPr/>
          <p:nvPr/>
        </p:nvSpPr>
        <p:spPr>
          <a:xfrm>
            <a:off x="6819373" y="2534453"/>
            <a:ext cx="1441021" cy="1592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pic>
        <p:nvPicPr>
          <p:cNvPr id="42" name="Imagen 41"/>
          <p:cNvPicPr>
            <a:picLocks noChangeAspect="1"/>
          </p:cNvPicPr>
          <p:nvPr/>
        </p:nvPicPr>
        <p:blipFill>
          <a:blip r:embed="rId2"/>
          <a:stretch>
            <a:fillRect/>
          </a:stretch>
        </p:blipFill>
        <p:spPr>
          <a:xfrm>
            <a:off x="1687263" y="2508178"/>
            <a:ext cx="1156545" cy="1156807"/>
          </a:xfrm>
          <a:prstGeom prst="rect">
            <a:avLst/>
          </a:prstGeom>
        </p:spPr>
      </p:pic>
      <p:sp>
        <p:nvSpPr>
          <p:cNvPr id="43" name="CuadroTexto 42">
            <a:extLst>
              <a:ext uri="{FF2B5EF4-FFF2-40B4-BE49-F238E27FC236}">
                <a16:creationId xmlns:a16="http://schemas.microsoft.com/office/drawing/2014/main" id="{B95FE63A-D93E-49BE-AB3D-1B95DCDFEC41}"/>
              </a:ext>
            </a:extLst>
          </p:cNvPr>
          <p:cNvSpPr txBox="1"/>
          <p:nvPr/>
        </p:nvSpPr>
        <p:spPr>
          <a:xfrm>
            <a:off x="1650793" y="2239688"/>
            <a:ext cx="1310769" cy="246221"/>
          </a:xfrm>
          <a:prstGeom prst="rect">
            <a:avLst/>
          </a:prstGeom>
          <a:noFill/>
        </p:spPr>
        <p:txBody>
          <a:bodyPr wrap="square">
            <a:spAutoFit/>
          </a:bodyPr>
          <a:lstStyle/>
          <a:p>
            <a:pPr algn="ctr"/>
            <a:r>
              <a:rPr lang="es-EC" sz="1000" b="1" dirty="0">
                <a:solidFill>
                  <a:schemeClr val="tx2"/>
                </a:solidFill>
              </a:rPr>
              <a:t>REDES SOTERRADAS</a:t>
            </a:r>
          </a:p>
        </p:txBody>
      </p:sp>
      <p:pic>
        <p:nvPicPr>
          <p:cNvPr id="44" name="Imagen 43"/>
          <p:cNvPicPr>
            <a:picLocks noChangeAspect="1"/>
          </p:cNvPicPr>
          <p:nvPr/>
        </p:nvPicPr>
        <p:blipFill>
          <a:blip r:embed="rId3"/>
          <a:stretch>
            <a:fillRect/>
          </a:stretch>
        </p:blipFill>
        <p:spPr>
          <a:xfrm>
            <a:off x="785990" y="5494428"/>
            <a:ext cx="1802545" cy="738945"/>
          </a:xfrm>
          <a:prstGeom prst="rect">
            <a:avLst/>
          </a:prstGeom>
        </p:spPr>
      </p:pic>
      <p:sp>
        <p:nvSpPr>
          <p:cNvPr id="45" name="Freeform 6">
            <a:extLst>
              <a:ext uri="{FF2B5EF4-FFF2-40B4-BE49-F238E27FC236}">
                <a16:creationId xmlns:a16="http://schemas.microsoft.com/office/drawing/2014/main" id="{EE81F661-D553-439C-8D56-8322D246B9B7}"/>
              </a:ext>
            </a:extLst>
          </p:cNvPr>
          <p:cNvSpPr>
            <a:spLocks noEditPoints="1"/>
          </p:cNvSpPr>
          <p:nvPr/>
        </p:nvSpPr>
        <p:spPr bwMode="auto">
          <a:xfrm>
            <a:off x="1238522" y="4337815"/>
            <a:ext cx="887467" cy="891385"/>
          </a:xfrm>
          <a:custGeom>
            <a:avLst/>
            <a:gdLst>
              <a:gd name="T0" fmla="*/ 1075266667 w 162"/>
              <a:gd name="T1" fmla="*/ 324489697 h 169"/>
              <a:gd name="T2" fmla="*/ 2147483646 w 162"/>
              <a:gd name="T3" fmla="*/ 1225855627 h 169"/>
              <a:gd name="T4" fmla="*/ 2147483646 w 162"/>
              <a:gd name="T5" fmla="*/ 1946950918 h 169"/>
              <a:gd name="T6" fmla="*/ 2147483646 w 162"/>
              <a:gd name="T7" fmla="*/ 1946950918 h 169"/>
              <a:gd name="T8" fmla="*/ 2147483646 w 162"/>
              <a:gd name="T9" fmla="*/ 2147483646 h 169"/>
              <a:gd name="T10" fmla="*/ 2147483646 w 162"/>
              <a:gd name="T11" fmla="*/ 2147483646 h 169"/>
              <a:gd name="T12" fmla="*/ 2114689700 w 162"/>
              <a:gd name="T13" fmla="*/ 2147483646 h 169"/>
              <a:gd name="T14" fmla="*/ 2114689700 w 162"/>
              <a:gd name="T15" fmla="*/ 2147483646 h 169"/>
              <a:gd name="T16" fmla="*/ 770606367 w 162"/>
              <a:gd name="T17" fmla="*/ 2147483646 h 169"/>
              <a:gd name="T18" fmla="*/ 770606367 w 162"/>
              <a:gd name="T19" fmla="*/ 2147483646 h 169"/>
              <a:gd name="T20" fmla="*/ 627240300 w 162"/>
              <a:gd name="T21" fmla="*/ 2147483646 h 169"/>
              <a:gd name="T22" fmla="*/ 1630819700 w 162"/>
              <a:gd name="T23" fmla="*/ 1370074685 h 169"/>
              <a:gd name="T24" fmla="*/ 1630819700 w 162"/>
              <a:gd name="T25" fmla="*/ 1171776133 h 169"/>
              <a:gd name="T26" fmla="*/ 1397846667 w 162"/>
              <a:gd name="T27" fmla="*/ 1081636568 h 169"/>
              <a:gd name="T28" fmla="*/ 1362003033 w 162"/>
              <a:gd name="T29" fmla="*/ 991501249 h 169"/>
              <a:gd name="T30" fmla="*/ 1451610000 w 162"/>
              <a:gd name="T31" fmla="*/ 775174785 h 169"/>
              <a:gd name="T32" fmla="*/ 1308239700 w 162"/>
              <a:gd name="T33" fmla="*/ 630955726 h 169"/>
              <a:gd name="T34" fmla="*/ 1093186367 w 162"/>
              <a:gd name="T35" fmla="*/ 721091046 h 169"/>
              <a:gd name="T36" fmla="*/ 1003583633 w 162"/>
              <a:gd name="T37" fmla="*/ 685039465 h 169"/>
              <a:gd name="T38" fmla="*/ 913976667 w 162"/>
              <a:gd name="T39" fmla="*/ 450680842 h 169"/>
              <a:gd name="T40" fmla="*/ 716843033 w 162"/>
              <a:gd name="T41" fmla="*/ 450680842 h 169"/>
              <a:gd name="T42" fmla="*/ 609316367 w 162"/>
              <a:gd name="T43" fmla="*/ 685039465 h 169"/>
              <a:gd name="T44" fmla="*/ 537633333 w 162"/>
              <a:gd name="T45" fmla="*/ 721091046 h 169"/>
              <a:gd name="T46" fmla="*/ 304660300 w 162"/>
              <a:gd name="T47" fmla="*/ 630955726 h 169"/>
              <a:gd name="T48" fmla="*/ 161290000 w 162"/>
              <a:gd name="T49" fmla="*/ 775174785 h 169"/>
              <a:gd name="T50" fmla="*/ 268816667 w 162"/>
              <a:gd name="T51" fmla="*/ 991501249 h 169"/>
              <a:gd name="T52" fmla="*/ 232973033 w 162"/>
              <a:gd name="T53" fmla="*/ 1081636568 h 169"/>
              <a:gd name="T54" fmla="*/ 0 w 162"/>
              <a:gd name="T55" fmla="*/ 1171776133 h 169"/>
              <a:gd name="T56" fmla="*/ 0 w 162"/>
              <a:gd name="T57" fmla="*/ 1370074685 h 169"/>
              <a:gd name="T58" fmla="*/ 232973033 w 162"/>
              <a:gd name="T59" fmla="*/ 1478237917 h 169"/>
              <a:gd name="T60" fmla="*/ 268816667 w 162"/>
              <a:gd name="T61" fmla="*/ 1550349569 h 169"/>
              <a:gd name="T62" fmla="*/ 161290000 w 162"/>
              <a:gd name="T63" fmla="*/ 1784703947 h 169"/>
              <a:gd name="T64" fmla="*/ 304660300 w 162"/>
              <a:gd name="T65" fmla="*/ 1928923005 h 169"/>
              <a:gd name="T66" fmla="*/ 537633333 w 162"/>
              <a:gd name="T67" fmla="*/ 1820759773 h 169"/>
              <a:gd name="T68" fmla="*/ 609316367 w 162"/>
              <a:gd name="T69" fmla="*/ 1856811353 h 169"/>
              <a:gd name="T70" fmla="*/ 716843033 w 162"/>
              <a:gd name="T71" fmla="*/ 2091169976 h 169"/>
              <a:gd name="T72" fmla="*/ 913976667 w 162"/>
              <a:gd name="T73" fmla="*/ 2091169976 h 169"/>
              <a:gd name="T74" fmla="*/ 1003583633 w 162"/>
              <a:gd name="T75" fmla="*/ 1856811353 h 169"/>
              <a:gd name="T76" fmla="*/ 1093186367 w 162"/>
              <a:gd name="T77" fmla="*/ 1820759773 h 169"/>
              <a:gd name="T78" fmla="*/ 1308239700 w 162"/>
              <a:gd name="T79" fmla="*/ 1928923005 h 169"/>
              <a:gd name="T80" fmla="*/ 1451610000 w 162"/>
              <a:gd name="T81" fmla="*/ 1784703947 h 169"/>
              <a:gd name="T82" fmla="*/ 1362003033 w 162"/>
              <a:gd name="T83" fmla="*/ 1550349569 h 169"/>
              <a:gd name="T84" fmla="*/ 1397846667 w 162"/>
              <a:gd name="T85" fmla="*/ 1478237917 h 169"/>
              <a:gd name="T86" fmla="*/ 1630819700 w 162"/>
              <a:gd name="T87" fmla="*/ 1370074685 h 169"/>
              <a:gd name="T88" fmla="*/ 806450000 w 162"/>
              <a:gd name="T89" fmla="*/ 937421756 h 169"/>
              <a:gd name="T90" fmla="*/ 465950300 w 162"/>
              <a:gd name="T91" fmla="*/ 1279939366 h 169"/>
              <a:gd name="T92" fmla="*/ 806450000 w 162"/>
              <a:gd name="T93" fmla="*/ 1622456975 h 169"/>
              <a:gd name="T94" fmla="*/ 1146949700 w 162"/>
              <a:gd name="T95" fmla="*/ 1279939366 h 169"/>
              <a:gd name="T96" fmla="*/ 806450000 w 162"/>
              <a:gd name="T97" fmla="*/ 937421756 h 169"/>
              <a:gd name="T98" fmla="*/ 2114689700 w 162"/>
              <a:gd name="T99" fmla="*/ 2147483646 h 169"/>
              <a:gd name="T100" fmla="*/ 1917560300 w 162"/>
              <a:gd name="T101" fmla="*/ 2147483646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2" h="169">
                <a:moveTo>
                  <a:pt x="60" y="18"/>
                </a:moveTo>
                <a:cubicBezTo>
                  <a:pt x="150" y="0"/>
                  <a:pt x="142" y="68"/>
                  <a:pt x="142" y="68"/>
                </a:cubicBezTo>
                <a:cubicBezTo>
                  <a:pt x="162" y="108"/>
                  <a:pt x="162" y="108"/>
                  <a:pt x="162" y="108"/>
                </a:cubicBezTo>
                <a:cubicBezTo>
                  <a:pt x="145" y="108"/>
                  <a:pt x="145" y="108"/>
                  <a:pt x="145" y="108"/>
                </a:cubicBezTo>
                <a:cubicBezTo>
                  <a:pt x="145" y="136"/>
                  <a:pt x="145" y="136"/>
                  <a:pt x="145" y="136"/>
                </a:cubicBezTo>
                <a:cubicBezTo>
                  <a:pt x="145" y="141"/>
                  <a:pt x="141" y="145"/>
                  <a:pt x="136" y="145"/>
                </a:cubicBezTo>
                <a:cubicBezTo>
                  <a:pt x="118" y="145"/>
                  <a:pt x="118" y="145"/>
                  <a:pt x="118" y="145"/>
                </a:cubicBezTo>
                <a:cubicBezTo>
                  <a:pt x="118" y="169"/>
                  <a:pt x="118" y="169"/>
                  <a:pt x="118" y="169"/>
                </a:cubicBezTo>
                <a:moveTo>
                  <a:pt x="43" y="169"/>
                </a:moveTo>
                <a:cubicBezTo>
                  <a:pt x="43" y="144"/>
                  <a:pt x="43" y="144"/>
                  <a:pt x="43" y="144"/>
                </a:cubicBezTo>
                <a:cubicBezTo>
                  <a:pt x="35" y="127"/>
                  <a:pt x="35" y="127"/>
                  <a:pt x="35" y="127"/>
                </a:cubicBezTo>
                <a:moveTo>
                  <a:pt x="91" y="76"/>
                </a:moveTo>
                <a:cubicBezTo>
                  <a:pt x="91" y="65"/>
                  <a:pt x="91" y="65"/>
                  <a:pt x="91" y="65"/>
                </a:cubicBezTo>
                <a:cubicBezTo>
                  <a:pt x="78" y="60"/>
                  <a:pt x="78" y="60"/>
                  <a:pt x="78" y="60"/>
                </a:cubicBezTo>
                <a:cubicBezTo>
                  <a:pt x="77" y="58"/>
                  <a:pt x="76" y="57"/>
                  <a:pt x="76" y="55"/>
                </a:cubicBezTo>
                <a:cubicBezTo>
                  <a:pt x="81" y="43"/>
                  <a:pt x="81" y="43"/>
                  <a:pt x="81" y="43"/>
                </a:cubicBezTo>
                <a:cubicBezTo>
                  <a:pt x="73" y="35"/>
                  <a:pt x="73" y="35"/>
                  <a:pt x="73" y="35"/>
                </a:cubicBezTo>
                <a:cubicBezTo>
                  <a:pt x="61" y="40"/>
                  <a:pt x="61" y="40"/>
                  <a:pt x="61" y="40"/>
                </a:cubicBezTo>
                <a:cubicBezTo>
                  <a:pt x="59" y="39"/>
                  <a:pt x="58" y="39"/>
                  <a:pt x="56" y="38"/>
                </a:cubicBezTo>
                <a:cubicBezTo>
                  <a:pt x="51" y="25"/>
                  <a:pt x="51" y="25"/>
                  <a:pt x="51" y="25"/>
                </a:cubicBezTo>
                <a:cubicBezTo>
                  <a:pt x="40" y="25"/>
                  <a:pt x="40" y="25"/>
                  <a:pt x="40" y="25"/>
                </a:cubicBezTo>
                <a:cubicBezTo>
                  <a:pt x="34" y="38"/>
                  <a:pt x="34" y="38"/>
                  <a:pt x="34" y="38"/>
                </a:cubicBezTo>
                <a:cubicBezTo>
                  <a:pt x="33" y="39"/>
                  <a:pt x="31" y="39"/>
                  <a:pt x="30" y="40"/>
                </a:cubicBezTo>
                <a:cubicBezTo>
                  <a:pt x="17" y="35"/>
                  <a:pt x="17" y="35"/>
                  <a:pt x="17" y="35"/>
                </a:cubicBezTo>
                <a:cubicBezTo>
                  <a:pt x="9" y="43"/>
                  <a:pt x="9" y="43"/>
                  <a:pt x="9" y="43"/>
                </a:cubicBezTo>
                <a:cubicBezTo>
                  <a:pt x="15" y="55"/>
                  <a:pt x="15" y="55"/>
                  <a:pt x="15" y="55"/>
                </a:cubicBezTo>
                <a:cubicBezTo>
                  <a:pt x="14" y="57"/>
                  <a:pt x="13" y="58"/>
                  <a:pt x="13" y="60"/>
                </a:cubicBezTo>
                <a:cubicBezTo>
                  <a:pt x="0" y="65"/>
                  <a:pt x="0" y="65"/>
                  <a:pt x="0" y="65"/>
                </a:cubicBezTo>
                <a:cubicBezTo>
                  <a:pt x="0" y="76"/>
                  <a:pt x="0" y="76"/>
                  <a:pt x="0" y="76"/>
                </a:cubicBezTo>
                <a:cubicBezTo>
                  <a:pt x="13" y="82"/>
                  <a:pt x="13" y="82"/>
                  <a:pt x="13" y="82"/>
                </a:cubicBezTo>
                <a:cubicBezTo>
                  <a:pt x="13" y="83"/>
                  <a:pt x="14" y="85"/>
                  <a:pt x="15" y="86"/>
                </a:cubicBezTo>
                <a:cubicBezTo>
                  <a:pt x="9" y="99"/>
                  <a:pt x="9" y="99"/>
                  <a:pt x="9" y="99"/>
                </a:cubicBezTo>
                <a:cubicBezTo>
                  <a:pt x="17" y="107"/>
                  <a:pt x="17" y="107"/>
                  <a:pt x="17" y="107"/>
                </a:cubicBezTo>
                <a:cubicBezTo>
                  <a:pt x="30" y="101"/>
                  <a:pt x="30" y="101"/>
                  <a:pt x="30" y="101"/>
                </a:cubicBezTo>
                <a:cubicBezTo>
                  <a:pt x="31" y="102"/>
                  <a:pt x="33" y="103"/>
                  <a:pt x="34" y="103"/>
                </a:cubicBezTo>
                <a:cubicBezTo>
                  <a:pt x="40" y="116"/>
                  <a:pt x="40" y="116"/>
                  <a:pt x="40" y="116"/>
                </a:cubicBezTo>
                <a:cubicBezTo>
                  <a:pt x="51" y="116"/>
                  <a:pt x="51" y="116"/>
                  <a:pt x="51" y="116"/>
                </a:cubicBezTo>
                <a:cubicBezTo>
                  <a:pt x="56" y="103"/>
                  <a:pt x="56" y="103"/>
                  <a:pt x="56" y="103"/>
                </a:cubicBezTo>
                <a:cubicBezTo>
                  <a:pt x="58" y="103"/>
                  <a:pt x="59" y="102"/>
                  <a:pt x="61" y="101"/>
                </a:cubicBezTo>
                <a:cubicBezTo>
                  <a:pt x="73" y="107"/>
                  <a:pt x="73" y="107"/>
                  <a:pt x="73" y="107"/>
                </a:cubicBezTo>
                <a:cubicBezTo>
                  <a:pt x="81" y="99"/>
                  <a:pt x="81" y="99"/>
                  <a:pt x="81" y="99"/>
                </a:cubicBezTo>
                <a:cubicBezTo>
                  <a:pt x="76" y="86"/>
                  <a:pt x="76" y="86"/>
                  <a:pt x="76" y="86"/>
                </a:cubicBezTo>
                <a:cubicBezTo>
                  <a:pt x="76" y="85"/>
                  <a:pt x="77" y="83"/>
                  <a:pt x="78" y="82"/>
                </a:cubicBezTo>
                <a:lnTo>
                  <a:pt x="91" y="76"/>
                </a:lnTo>
                <a:close/>
                <a:moveTo>
                  <a:pt x="45" y="52"/>
                </a:moveTo>
                <a:cubicBezTo>
                  <a:pt x="35" y="52"/>
                  <a:pt x="26" y="60"/>
                  <a:pt x="26" y="71"/>
                </a:cubicBezTo>
                <a:cubicBezTo>
                  <a:pt x="26" y="81"/>
                  <a:pt x="35" y="90"/>
                  <a:pt x="45" y="90"/>
                </a:cubicBezTo>
                <a:cubicBezTo>
                  <a:pt x="56" y="90"/>
                  <a:pt x="64" y="81"/>
                  <a:pt x="64" y="71"/>
                </a:cubicBezTo>
                <a:cubicBezTo>
                  <a:pt x="64" y="60"/>
                  <a:pt x="56" y="52"/>
                  <a:pt x="45" y="52"/>
                </a:cubicBezTo>
                <a:close/>
                <a:moveTo>
                  <a:pt x="118" y="145"/>
                </a:moveTo>
                <a:cubicBezTo>
                  <a:pt x="107" y="145"/>
                  <a:pt x="107" y="145"/>
                  <a:pt x="107" y="145"/>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67980" eaLnBrk="0" fontAlgn="base" hangingPunct="0">
              <a:spcBef>
                <a:spcPct val="0"/>
              </a:spcBef>
              <a:spcAft>
                <a:spcPct val="0"/>
              </a:spcAft>
            </a:pPr>
            <a:endParaRPr lang="es-419" sz="1118" dirty="0">
              <a:solidFill>
                <a:srgbClr val="414042"/>
              </a:solidFill>
              <a:latin typeface="Open Sans" panose="020B0606030504020204" pitchFamily="34" charset="0"/>
            </a:endParaRPr>
          </a:p>
        </p:txBody>
      </p:sp>
      <p:sp>
        <p:nvSpPr>
          <p:cNvPr id="3" name="CuadroTexto 2"/>
          <p:cNvSpPr txBox="1"/>
          <p:nvPr/>
        </p:nvSpPr>
        <p:spPr>
          <a:xfrm>
            <a:off x="1163826" y="1734883"/>
            <a:ext cx="1129360" cy="338554"/>
          </a:xfrm>
          <a:prstGeom prst="rect">
            <a:avLst/>
          </a:prstGeom>
          <a:noFill/>
        </p:spPr>
        <p:txBody>
          <a:bodyPr wrap="square" rtlCol="0">
            <a:spAutoFit/>
          </a:bodyPr>
          <a:lstStyle/>
          <a:p>
            <a:r>
              <a:rPr lang="es-EC" sz="1600" b="1" dirty="0" smtClean="0">
                <a:solidFill>
                  <a:schemeClr val="bg1"/>
                </a:solidFill>
              </a:rPr>
              <a:t>Objetivo</a:t>
            </a:r>
            <a:endParaRPr lang="es-EC" sz="1600" b="1" dirty="0">
              <a:solidFill>
                <a:schemeClr val="bg1"/>
              </a:solidFill>
            </a:endParaRPr>
          </a:p>
        </p:txBody>
      </p:sp>
      <p:sp>
        <p:nvSpPr>
          <p:cNvPr id="46" name="CuadroTexto 45"/>
          <p:cNvSpPr txBox="1"/>
          <p:nvPr/>
        </p:nvSpPr>
        <p:spPr>
          <a:xfrm>
            <a:off x="923863" y="3942010"/>
            <a:ext cx="1537600" cy="338554"/>
          </a:xfrm>
          <a:prstGeom prst="rect">
            <a:avLst/>
          </a:prstGeom>
          <a:noFill/>
        </p:spPr>
        <p:txBody>
          <a:bodyPr wrap="square" rtlCol="0">
            <a:spAutoFit/>
          </a:bodyPr>
          <a:lstStyle/>
          <a:p>
            <a:pPr algn="ctr"/>
            <a:r>
              <a:rPr lang="es-EC" sz="1600" b="1" dirty="0" smtClean="0">
                <a:solidFill>
                  <a:schemeClr val="bg1"/>
                </a:solidFill>
              </a:rPr>
              <a:t>Planificación</a:t>
            </a:r>
            <a:endParaRPr lang="es-EC" sz="1600" b="1" dirty="0">
              <a:solidFill>
                <a:schemeClr val="bg1"/>
              </a:solidFill>
            </a:endParaRPr>
          </a:p>
        </p:txBody>
      </p:sp>
      <p:sp>
        <p:nvSpPr>
          <p:cNvPr id="61" name="Rectángulo 60">
            <a:extLst>
              <a:ext uri="{FF2B5EF4-FFF2-40B4-BE49-F238E27FC236}">
                <a16:creationId xmlns:a16="http://schemas.microsoft.com/office/drawing/2014/main" id="{EF1E4463-44B5-46FF-A510-E8447E56C594}"/>
              </a:ext>
            </a:extLst>
          </p:cNvPr>
          <p:cNvSpPr/>
          <p:nvPr/>
        </p:nvSpPr>
        <p:spPr>
          <a:xfrm>
            <a:off x="3367576" y="3820343"/>
            <a:ext cx="2543837" cy="2645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62" name="Rectángulo 61">
            <a:extLst>
              <a:ext uri="{FF2B5EF4-FFF2-40B4-BE49-F238E27FC236}">
                <a16:creationId xmlns:a16="http://schemas.microsoft.com/office/drawing/2014/main" id="{8BA7B463-CA21-426F-8D8B-55F45E3D3082}"/>
              </a:ext>
            </a:extLst>
          </p:cNvPr>
          <p:cNvSpPr/>
          <p:nvPr/>
        </p:nvSpPr>
        <p:spPr>
          <a:xfrm>
            <a:off x="3405588" y="2073364"/>
            <a:ext cx="2492765" cy="15922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63" name="Triángulo rectángulo 62">
            <a:extLst>
              <a:ext uri="{FF2B5EF4-FFF2-40B4-BE49-F238E27FC236}">
                <a16:creationId xmlns:a16="http://schemas.microsoft.com/office/drawing/2014/main" id="{9F9BF507-C8F7-4EFF-B1B3-899F9F52710A}"/>
              </a:ext>
            </a:extLst>
          </p:cNvPr>
          <p:cNvSpPr/>
          <p:nvPr/>
        </p:nvSpPr>
        <p:spPr>
          <a:xfrm rot="18990141">
            <a:off x="4270967" y="3038267"/>
            <a:ext cx="596319" cy="6686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64" name="Rectángulo 63">
            <a:extLst>
              <a:ext uri="{FF2B5EF4-FFF2-40B4-BE49-F238E27FC236}">
                <a16:creationId xmlns:a16="http://schemas.microsoft.com/office/drawing/2014/main" id="{E9C924D5-EBC8-47A2-BFB5-0D2565EE607F}"/>
              </a:ext>
            </a:extLst>
          </p:cNvPr>
          <p:cNvSpPr/>
          <p:nvPr/>
        </p:nvSpPr>
        <p:spPr>
          <a:xfrm>
            <a:off x="3399228" y="710179"/>
            <a:ext cx="2499125" cy="1419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65" name="Triángulo rectángulo 64">
            <a:extLst>
              <a:ext uri="{FF2B5EF4-FFF2-40B4-BE49-F238E27FC236}">
                <a16:creationId xmlns:a16="http://schemas.microsoft.com/office/drawing/2014/main" id="{7369EDA5-2A69-4623-A9DE-F71A806DC52D}"/>
              </a:ext>
            </a:extLst>
          </p:cNvPr>
          <p:cNvSpPr/>
          <p:nvPr/>
        </p:nvSpPr>
        <p:spPr>
          <a:xfrm rot="18990141">
            <a:off x="4356380" y="1570704"/>
            <a:ext cx="596319" cy="59631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68" name="CuadroTexto 67">
            <a:extLst>
              <a:ext uri="{FF2B5EF4-FFF2-40B4-BE49-F238E27FC236}">
                <a16:creationId xmlns:a16="http://schemas.microsoft.com/office/drawing/2014/main" id="{B95FE63A-D93E-49BE-AB3D-1B95DCDFEC41}"/>
              </a:ext>
            </a:extLst>
          </p:cNvPr>
          <p:cNvSpPr txBox="1"/>
          <p:nvPr/>
        </p:nvSpPr>
        <p:spPr>
          <a:xfrm>
            <a:off x="3419872" y="2248044"/>
            <a:ext cx="2448271" cy="246221"/>
          </a:xfrm>
          <a:prstGeom prst="rect">
            <a:avLst/>
          </a:prstGeom>
          <a:noFill/>
        </p:spPr>
        <p:txBody>
          <a:bodyPr wrap="square">
            <a:spAutoFit/>
          </a:bodyPr>
          <a:lstStyle/>
          <a:p>
            <a:pPr algn="ctr"/>
            <a:r>
              <a:rPr lang="es-EC" sz="1000" b="1" dirty="0" smtClean="0">
                <a:solidFill>
                  <a:schemeClr val="tx2"/>
                </a:solidFill>
              </a:rPr>
              <a:t>PLAN METROPOLITANO DE INTERVENCIÓN </a:t>
            </a:r>
            <a:endParaRPr lang="es-EC" sz="1000" b="1" dirty="0">
              <a:solidFill>
                <a:schemeClr val="tx2"/>
              </a:solidFill>
            </a:endParaRPr>
          </a:p>
        </p:txBody>
      </p:sp>
      <p:sp>
        <p:nvSpPr>
          <p:cNvPr id="74" name="CuadroTexto 73"/>
          <p:cNvSpPr txBox="1"/>
          <p:nvPr/>
        </p:nvSpPr>
        <p:spPr>
          <a:xfrm>
            <a:off x="4026138" y="1736845"/>
            <a:ext cx="1211550" cy="338554"/>
          </a:xfrm>
          <a:prstGeom prst="rect">
            <a:avLst/>
          </a:prstGeom>
          <a:noFill/>
        </p:spPr>
        <p:txBody>
          <a:bodyPr wrap="square" rtlCol="0">
            <a:spAutoFit/>
          </a:bodyPr>
          <a:lstStyle/>
          <a:p>
            <a:pPr algn="ctr"/>
            <a:r>
              <a:rPr lang="es-EC" sz="1600" b="1" dirty="0" smtClean="0">
                <a:solidFill>
                  <a:schemeClr val="bg1"/>
                </a:solidFill>
              </a:rPr>
              <a:t>Por Medio</a:t>
            </a:r>
            <a:endParaRPr lang="es-EC" sz="1600" b="1" dirty="0">
              <a:solidFill>
                <a:schemeClr val="bg1"/>
              </a:solidFill>
            </a:endParaRPr>
          </a:p>
        </p:txBody>
      </p:sp>
      <p:sp>
        <p:nvSpPr>
          <p:cNvPr id="75" name="CuadroTexto 74"/>
          <p:cNvSpPr txBox="1"/>
          <p:nvPr/>
        </p:nvSpPr>
        <p:spPr>
          <a:xfrm>
            <a:off x="3305447" y="3849056"/>
            <a:ext cx="2527358" cy="1107996"/>
          </a:xfrm>
          <a:prstGeom prst="rect">
            <a:avLst/>
          </a:prstGeom>
          <a:noFill/>
        </p:spPr>
        <p:txBody>
          <a:bodyPr wrap="square" rtlCol="0">
            <a:spAutoFit/>
          </a:bodyPr>
          <a:lstStyle/>
          <a:p>
            <a:pPr algn="ctr"/>
            <a:r>
              <a:rPr lang="es-EC" sz="1600" b="1" dirty="0" smtClean="0">
                <a:solidFill>
                  <a:schemeClr val="bg1"/>
                </a:solidFill>
              </a:rPr>
              <a:t>Gestiona, Administra </a:t>
            </a:r>
            <a:r>
              <a:rPr lang="es-EC" sz="1600" b="1" dirty="0">
                <a:solidFill>
                  <a:schemeClr val="bg1"/>
                </a:solidFill>
              </a:rPr>
              <a:t>/ Contrato Provisión de Infraestructura</a:t>
            </a:r>
          </a:p>
          <a:p>
            <a:pPr algn="ctr"/>
            <a:endParaRPr lang="es-EC" b="1" dirty="0">
              <a:solidFill>
                <a:schemeClr val="bg1"/>
              </a:solidFill>
            </a:endParaRPr>
          </a:p>
        </p:txBody>
      </p:sp>
      <p:pic>
        <p:nvPicPr>
          <p:cNvPr id="79" name="Imagen 78"/>
          <p:cNvPicPr>
            <a:picLocks noChangeAspect="1"/>
          </p:cNvPicPr>
          <p:nvPr/>
        </p:nvPicPr>
        <p:blipFill>
          <a:blip r:embed="rId4"/>
          <a:stretch>
            <a:fillRect/>
          </a:stretch>
        </p:blipFill>
        <p:spPr>
          <a:xfrm>
            <a:off x="3487414" y="2555470"/>
            <a:ext cx="927607" cy="966367"/>
          </a:xfrm>
          <a:prstGeom prst="rect">
            <a:avLst/>
          </a:prstGeom>
        </p:spPr>
      </p:pic>
      <p:pic>
        <p:nvPicPr>
          <p:cNvPr id="81" name="Imagen 80" descr="Captura de pantalla 2019-08-23 a la(s) 12.21.56.png"/>
          <p:cNvPicPr>
            <a:picLocks noChangeAspect="1"/>
          </p:cNvPicPr>
          <p:nvPr/>
        </p:nvPicPr>
        <p:blipFill rotWithShape="1">
          <a:blip r:embed="rId5" cstate="print">
            <a:extLst>
              <a:ext uri="{28A0092B-C50C-407E-A947-70E740481C1C}">
                <a14:useLocalDpi xmlns:a14="http://schemas.microsoft.com/office/drawing/2010/main" val="0"/>
              </a:ext>
            </a:extLst>
          </a:blip>
          <a:srcRect b="27953"/>
          <a:stretch/>
        </p:blipFill>
        <p:spPr>
          <a:xfrm>
            <a:off x="4050876" y="4884604"/>
            <a:ext cx="1241874" cy="329562"/>
          </a:xfrm>
          <a:prstGeom prst="rect">
            <a:avLst/>
          </a:prstGeom>
        </p:spPr>
      </p:pic>
      <p:sp>
        <p:nvSpPr>
          <p:cNvPr id="83" name="Rectángulo 82">
            <a:extLst>
              <a:ext uri="{FF2B5EF4-FFF2-40B4-BE49-F238E27FC236}">
                <a16:creationId xmlns:a16="http://schemas.microsoft.com/office/drawing/2014/main" id="{EF1E4463-44B5-46FF-A510-E8447E56C594}"/>
              </a:ext>
            </a:extLst>
          </p:cNvPr>
          <p:cNvSpPr/>
          <p:nvPr/>
        </p:nvSpPr>
        <p:spPr>
          <a:xfrm>
            <a:off x="6335953" y="3820342"/>
            <a:ext cx="2556527" cy="2543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84" name="Rectángulo 83">
            <a:extLst>
              <a:ext uri="{FF2B5EF4-FFF2-40B4-BE49-F238E27FC236}">
                <a16:creationId xmlns:a16="http://schemas.microsoft.com/office/drawing/2014/main" id="{8BA7B463-CA21-426F-8D8B-55F45E3D3082}"/>
              </a:ext>
            </a:extLst>
          </p:cNvPr>
          <p:cNvSpPr/>
          <p:nvPr/>
        </p:nvSpPr>
        <p:spPr>
          <a:xfrm>
            <a:off x="6335953" y="2124809"/>
            <a:ext cx="2580377" cy="159222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85" name="Triángulo rectángulo 84">
            <a:extLst>
              <a:ext uri="{FF2B5EF4-FFF2-40B4-BE49-F238E27FC236}">
                <a16:creationId xmlns:a16="http://schemas.microsoft.com/office/drawing/2014/main" id="{9F9BF507-C8F7-4EFF-B1B3-899F9F52710A}"/>
              </a:ext>
            </a:extLst>
          </p:cNvPr>
          <p:cNvSpPr/>
          <p:nvPr/>
        </p:nvSpPr>
        <p:spPr>
          <a:xfrm rot="18990141">
            <a:off x="7660697" y="3038268"/>
            <a:ext cx="596319" cy="6686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86" name="Rectángulo 85">
            <a:extLst>
              <a:ext uri="{FF2B5EF4-FFF2-40B4-BE49-F238E27FC236}">
                <a16:creationId xmlns:a16="http://schemas.microsoft.com/office/drawing/2014/main" id="{E9C924D5-EBC8-47A2-BFB5-0D2565EE607F}"/>
              </a:ext>
            </a:extLst>
          </p:cNvPr>
          <p:cNvSpPr/>
          <p:nvPr/>
        </p:nvSpPr>
        <p:spPr>
          <a:xfrm>
            <a:off x="6332753" y="723579"/>
            <a:ext cx="2583578" cy="1419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87" name="Triángulo rectángulo 86">
            <a:extLst>
              <a:ext uri="{FF2B5EF4-FFF2-40B4-BE49-F238E27FC236}">
                <a16:creationId xmlns:a16="http://schemas.microsoft.com/office/drawing/2014/main" id="{7369EDA5-2A69-4623-A9DE-F71A806DC52D}"/>
              </a:ext>
            </a:extLst>
          </p:cNvPr>
          <p:cNvSpPr/>
          <p:nvPr/>
        </p:nvSpPr>
        <p:spPr>
          <a:xfrm rot="18990141">
            <a:off x="7359653" y="1584927"/>
            <a:ext cx="596319" cy="59631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491" dirty="0"/>
          </a:p>
        </p:txBody>
      </p:sp>
      <p:sp>
        <p:nvSpPr>
          <p:cNvPr id="89" name="CuadroTexto 88"/>
          <p:cNvSpPr txBox="1"/>
          <p:nvPr/>
        </p:nvSpPr>
        <p:spPr>
          <a:xfrm>
            <a:off x="6451201" y="3820343"/>
            <a:ext cx="2423000" cy="338554"/>
          </a:xfrm>
          <a:prstGeom prst="rect">
            <a:avLst/>
          </a:prstGeom>
          <a:noFill/>
        </p:spPr>
        <p:txBody>
          <a:bodyPr wrap="square" rtlCol="0">
            <a:spAutoFit/>
          </a:bodyPr>
          <a:lstStyle/>
          <a:p>
            <a:pPr algn="ctr"/>
            <a:r>
              <a:rPr lang="es-EC" sz="1600" b="1" dirty="0" smtClean="0">
                <a:solidFill>
                  <a:schemeClr val="bg1"/>
                </a:solidFill>
              </a:rPr>
              <a:t>Acuerdo de Intervención</a:t>
            </a:r>
            <a:endParaRPr lang="es-EC" sz="1600" b="1" dirty="0">
              <a:solidFill>
                <a:schemeClr val="bg1"/>
              </a:solidFill>
            </a:endParaRPr>
          </a:p>
        </p:txBody>
      </p:sp>
      <p:sp>
        <p:nvSpPr>
          <p:cNvPr id="97" name="Freeform 7">
            <a:extLst>
              <a:ext uri="{FF2B5EF4-FFF2-40B4-BE49-F238E27FC236}">
                <a16:creationId xmlns:a16="http://schemas.microsoft.com/office/drawing/2014/main" id="{8AABA5D1-F5F8-49C5-8798-8680A26FF403}"/>
              </a:ext>
            </a:extLst>
          </p:cNvPr>
          <p:cNvSpPr>
            <a:spLocks noEditPoints="1"/>
          </p:cNvSpPr>
          <p:nvPr/>
        </p:nvSpPr>
        <p:spPr bwMode="auto">
          <a:xfrm>
            <a:off x="7048942" y="4366326"/>
            <a:ext cx="1349320" cy="616246"/>
          </a:xfrm>
          <a:custGeom>
            <a:avLst/>
            <a:gdLst>
              <a:gd name="T0" fmla="*/ 902331800 w 250"/>
              <a:gd name="T1" fmla="*/ 1752359767 h 142"/>
              <a:gd name="T2" fmla="*/ 887037444 w 250"/>
              <a:gd name="T3" fmla="*/ 1599979809 h 142"/>
              <a:gd name="T4" fmla="*/ 1101150604 w 250"/>
              <a:gd name="T5" fmla="*/ 1401887814 h 142"/>
              <a:gd name="T6" fmla="*/ 1238795897 w 250"/>
              <a:gd name="T7" fmla="*/ 1508551834 h 142"/>
              <a:gd name="T8" fmla="*/ 1055271448 w 250"/>
              <a:gd name="T9" fmla="*/ 1752359767 h 142"/>
              <a:gd name="T10" fmla="*/ 2147483646 w 250"/>
              <a:gd name="T11" fmla="*/ 1569503817 h 142"/>
              <a:gd name="T12" fmla="*/ 2147483646 w 250"/>
              <a:gd name="T13" fmla="*/ 1767599714 h 142"/>
              <a:gd name="T14" fmla="*/ 2147483646 w 250"/>
              <a:gd name="T15" fmla="*/ 1569503817 h 142"/>
              <a:gd name="T16" fmla="*/ 2147483646 w 250"/>
              <a:gd name="T17" fmla="*/ 1919975771 h 142"/>
              <a:gd name="T18" fmla="*/ 2147483646 w 250"/>
              <a:gd name="T19" fmla="*/ 1935215717 h 142"/>
              <a:gd name="T20" fmla="*/ 2147483646 w 250"/>
              <a:gd name="T21" fmla="*/ 1767599714 h 142"/>
              <a:gd name="T22" fmla="*/ 2079950272 w 250"/>
              <a:gd name="T23" fmla="*/ 2072355729 h 142"/>
              <a:gd name="T24" fmla="*/ 2147483646 w 250"/>
              <a:gd name="T25" fmla="*/ 2072355729 h 142"/>
              <a:gd name="T26" fmla="*/ 2147483646 w 250"/>
              <a:gd name="T27" fmla="*/ 1919975771 h 142"/>
              <a:gd name="T28" fmla="*/ 1789369243 w 250"/>
              <a:gd name="T29" fmla="*/ 2102831721 h 142"/>
              <a:gd name="T30" fmla="*/ 2034071116 w 250"/>
              <a:gd name="T31" fmla="*/ 2087595676 h 142"/>
              <a:gd name="T32" fmla="*/ 1208207185 w 250"/>
              <a:gd name="T33" fmla="*/ 1919975771 h 142"/>
              <a:gd name="T34" fmla="*/ 1468199502 w 250"/>
              <a:gd name="T35" fmla="*/ 1462839797 h 142"/>
              <a:gd name="T36" fmla="*/ 1299969409 w 250"/>
              <a:gd name="T37" fmla="*/ 1478075842 h 142"/>
              <a:gd name="T38" fmla="*/ 1055271448 w 250"/>
              <a:gd name="T39" fmla="*/ 1935215717 h 142"/>
              <a:gd name="T40" fmla="*/ 1208207185 w 250"/>
              <a:gd name="T41" fmla="*/ 1919975771 h 142"/>
              <a:gd name="T42" fmla="*/ 1667018307 w 250"/>
              <a:gd name="T43" fmla="*/ 1752359767 h 142"/>
              <a:gd name="T44" fmla="*/ 1575256082 w 250"/>
              <a:gd name="T45" fmla="*/ 1569503817 h 142"/>
              <a:gd name="T46" fmla="*/ 1254090253 w 250"/>
              <a:gd name="T47" fmla="*/ 1874263734 h 142"/>
              <a:gd name="T48" fmla="*/ 1361142922 w 250"/>
              <a:gd name="T49" fmla="*/ 2057119684 h 142"/>
              <a:gd name="T50" fmla="*/ 1758784443 w 250"/>
              <a:gd name="T51" fmla="*/ 1996167701 h 142"/>
              <a:gd name="T52" fmla="*/ 1789369243 w 250"/>
              <a:gd name="T53" fmla="*/ 1798075706 h 142"/>
              <a:gd name="T54" fmla="*/ 1621139150 w 250"/>
              <a:gd name="T55" fmla="*/ 1813311751 h 142"/>
              <a:gd name="T56" fmla="*/ 1498788214 w 250"/>
              <a:gd name="T57" fmla="*/ 2118071667 h 142"/>
              <a:gd name="T58" fmla="*/ 1651727862 w 250"/>
              <a:gd name="T59" fmla="*/ 2118071667 h 142"/>
              <a:gd name="T60" fmla="*/ 2147483646 w 250"/>
              <a:gd name="T61" fmla="*/ 15236045 h 142"/>
              <a:gd name="T62" fmla="*/ 2147483646 w 250"/>
              <a:gd name="T63" fmla="*/ 1295223794 h 142"/>
              <a:gd name="T64" fmla="*/ 2147483646 w 250"/>
              <a:gd name="T65" fmla="*/ 1020939869 h 142"/>
              <a:gd name="T66" fmla="*/ 2064655916 w 250"/>
              <a:gd name="T67" fmla="*/ 563803895 h 142"/>
              <a:gd name="T68" fmla="*/ 1881131468 w 250"/>
              <a:gd name="T69" fmla="*/ 563803895 h 142"/>
              <a:gd name="T70" fmla="*/ 1315263765 w 250"/>
              <a:gd name="T71" fmla="*/ 838083919 h 142"/>
              <a:gd name="T72" fmla="*/ 1819957955 w 250"/>
              <a:gd name="T73" fmla="*/ 975227832 h 142"/>
              <a:gd name="T74" fmla="*/ 2147483646 w 250"/>
              <a:gd name="T75" fmla="*/ 1569503817 h 142"/>
              <a:gd name="T76" fmla="*/ 2147483646 w 250"/>
              <a:gd name="T77" fmla="*/ 1356175777 h 142"/>
              <a:gd name="T78" fmla="*/ 2147483646 w 250"/>
              <a:gd name="T79" fmla="*/ 1569503817 h 142"/>
              <a:gd name="T80" fmla="*/ 963505312 w 250"/>
              <a:gd name="T81" fmla="*/ 1539027825 h 142"/>
              <a:gd name="T82" fmla="*/ 550577258 w 250"/>
              <a:gd name="T83" fmla="*/ 1432363805 h 142"/>
              <a:gd name="T84" fmla="*/ 779980863 w 250"/>
              <a:gd name="T85" fmla="*/ 0 h 142"/>
              <a:gd name="T86" fmla="*/ 917626156 w 250"/>
              <a:gd name="T87" fmla="*/ 1569503817 h 142"/>
              <a:gd name="T88" fmla="*/ 1269380697 w 250"/>
              <a:gd name="T89" fmla="*/ 533327903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142">
                <a:moveTo>
                  <a:pt x="65" y="117"/>
                </a:moveTo>
                <a:cubicBezTo>
                  <a:pt x="63" y="118"/>
                  <a:pt x="60" y="117"/>
                  <a:pt x="59" y="115"/>
                </a:cubicBezTo>
                <a:cubicBezTo>
                  <a:pt x="57" y="114"/>
                  <a:pt x="56" y="112"/>
                  <a:pt x="56" y="110"/>
                </a:cubicBezTo>
                <a:cubicBezTo>
                  <a:pt x="56" y="108"/>
                  <a:pt x="57" y="106"/>
                  <a:pt x="58" y="105"/>
                </a:cubicBezTo>
                <a:cubicBezTo>
                  <a:pt x="68" y="94"/>
                  <a:pt x="68" y="94"/>
                  <a:pt x="68" y="94"/>
                </a:cubicBezTo>
                <a:cubicBezTo>
                  <a:pt x="69" y="93"/>
                  <a:pt x="71" y="92"/>
                  <a:pt x="72" y="92"/>
                </a:cubicBezTo>
                <a:cubicBezTo>
                  <a:pt x="75" y="91"/>
                  <a:pt x="77" y="92"/>
                  <a:pt x="78" y="93"/>
                </a:cubicBezTo>
                <a:cubicBezTo>
                  <a:pt x="80" y="95"/>
                  <a:pt x="81" y="97"/>
                  <a:pt x="81" y="99"/>
                </a:cubicBezTo>
                <a:cubicBezTo>
                  <a:pt x="81" y="101"/>
                  <a:pt x="80" y="103"/>
                  <a:pt x="79" y="104"/>
                </a:cubicBezTo>
                <a:cubicBezTo>
                  <a:pt x="69" y="115"/>
                  <a:pt x="69" y="115"/>
                  <a:pt x="69" y="115"/>
                </a:cubicBezTo>
                <a:cubicBezTo>
                  <a:pt x="68" y="116"/>
                  <a:pt x="66" y="117"/>
                  <a:pt x="65" y="117"/>
                </a:cubicBezTo>
                <a:close/>
                <a:moveTo>
                  <a:pt x="152" y="103"/>
                </a:moveTo>
                <a:cubicBezTo>
                  <a:pt x="152" y="103"/>
                  <a:pt x="170" y="118"/>
                  <a:pt x="175" y="118"/>
                </a:cubicBezTo>
                <a:cubicBezTo>
                  <a:pt x="179" y="119"/>
                  <a:pt x="180" y="118"/>
                  <a:pt x="182" y="116"/>
                </a:cubicBezTo>
                <a:cubicBezTo>
                  <a:pt x="184" y="114"/>
                  <a:pt x="186" y="111"/>
                  <a:pt x="186" y="108"/>
                </a:cubicBezTo>
                <a:cubicBezTo>
                  <a:pt x="185" y="106"/>
                  <a:pt x="185" y="104"/>
                  <a:pt x="184" y="103"/>
                </a:cubicBezTo>
                <a:moveTo>
                  <a:pt x="137" y="112"/>
                </a:moveTo>
                <a:cubicBezTo>
                  <a:pt x="153" y="126"/>
                  <a:pt x="153" y="126"/>
                  <a:pt x="153" y="126"/>
                </a:cubicBezTo>
                <a:cubicBezTo>
                  <a:pt x="155" y="128"/>
                  <a:pt x="157" y="129"/>
                  <a:pt x="160" y="129"/>
                </a:cubicBezTo>
                <a:cubicBezTo>
                  <a:pt x="162" y="129"/>
                  <a:pt x="165" y="128"/>
                  <a:pt x="167" y="127"/>
                </a:cubicBezTo>
                <a:cubicBezTo>
                  <a:pt x="169" y="125"/>
                  <a:pt x="170" y="122"/>
                  <a:pt x="170" y="119"/>
                </a:cubicBezTo>
                <a:cubicBezTo>
                  <a:pt x="170" y="118"/>
                  <a:pt x="170" y="116"/>
                  <a:pt x="170" y="116"/>
                </a:cubicBezTo>
                <a:moveTo>
                  <a:pt x="129" y="129"/>
                </a:moveTo>
                <a:cubicBezTo>
                  <a:pt x="136" y="136"/>
                  <a:pt x="136" y="136"/>
                  <a:pt x="136" y="136"/>
                </a:cubicBezTo>
                <a:cubicBezTo>
                  <a:pt x="138" y="138"/>
                  <a:pt x="140" y="139"/>
                  <a:pt x="143" y="139"/>
                </a:cubicBezTo>
                <a:cubicBezTo>
                  <a:pt x="145" y="139"/>
                  <a:pt x="148" y="138"/>
                  <a:pt x="150" y="136"/>
                </a:cubicBezTo>
                <a:cubicBezTo>
                  <a:pt x="152" y="134"/>
                  <a:pt x="153" y="132"/>
                  <a:pt x="153" y="129"/>
                </a:cubicBezTo>
                <a:cubicBezTo>
                  <a:pt x="153" y="128"/>
                  <a:pt x="153" y="127"/>
                  <a:pt x="153" y="126"/>
                </a:cubicBezTo>
                <a:moveTo>
                  <a:pt x="111" y="135"/>
                </a:moveTo>
                <a:cubicBezTo>
                  <a:pt x="117" y="138"/>
                  <a:pt x="117" y="138"/>
                  <a:pt x="117" y="138"/>
                </a:cubicBezTo>
                <a:cubicBezTo>
                  <a:pt x="118" y="139"/>
                  <a:pt x="121" y="140"/>
                  <a:pt x="126" y="140"/>
                </a:cubicBezTo>
                <a:cubicBezTo>
                  <a:pt x="128" y="139"/>
                  <a:pt x="131" y="139"/>
                  <a:pt x="133" y="137"/>
                </a:cubicBezTo>
                <a:cubicBezTo>
                  <a:pt x="134" y="136"/>
                  <a:pt x="134" y="135"/>
                  <a:pt x="135" y="135"/>
                </a:cubicBezTo>
                <a:moveTo>
                  <a:pt x="79" y="126"/>
                </a:moveTo>
                <a:cubicBezTo>
                  <a:pt x="96" y="107"/>
                  <a:pt x="96" y="107"/>
                  <a:pt x="96" y="107"/>
                </a:cubicBezTo>
                <a:cubicBezTo>
                  <a:pt x="99" y="104"/>
                  <a:pt x="99" y="99"/>
                  <a:pt x="96" y="96"/>
                </a:cubicBezTo>
                <a:cubicBezTo>
                  <a:pt x="94" y="95"/>
                  <a:pt x="92" y="94"/>
                  <a:pt x="90" y="95"/>
                </a:cubicBezTo>
                <a:cubicBezTo>
                  <a:pt x="88" y="95"/>
                  <a:pt x="86" y="96"/>
                  <a:pt x="85" y="97"/>
                </a:cubicBezTo>
                <a:cubicBezTo>
                  <a:pt x="68" y="116"/>
                  <a:pt x="68" y="116"/>
                  <a:pt x="68" y="116"/>
                </a:cubicBezTo>
                <a:cubicBezTo>
                  <a:pt x="65" y="119"/>
                  <a:pt x="66" y="124"/>
                  <a:pt x="69" y="127"/>
                </a:cubicBezTo>
                <a:cubicBezTo>
                  <a:pt x="70" y="128"/>
                  <a:pt x="73" y="129"/>
                  <a:pt x="75" y="129"/>
                </a:cubicBezTo>
                <a:cubicBezTo>
                  <a:pt x="77" y="128"/>
                  <a:pt x="78" y="127"/>
                  <a:pt x="79" y="126"/>
                </a:cubicBezTo>
                <a:close/>
                <a:moveTo>
                  <a:pt x="93" y="133"/>
                </a:moveTo>
                <a:cubicBezTo>
                  <a:pt x="109" y="115"/>
                  <a:pt x="109" y="115"/>
                  <a:pt x="109" y="115"/>
                </a:cubicBezTo>
                <a:cubicBezTo>
                  <a:pt x="112" y="112"/>
                  <a:pt x="112" y="107"/>
                  <a:pt x="109" y="105"/>
                </a:cubicBezTo>
                <a:cubicBezTo>
                  <a:pt x="107" y="103"/>
                  <a:pt x="105" y="102"/>
                  <a:pt x="103" y="103"/>
                </a:cubicBezTo>
                <a:cubicBezTo>
                  <a:pt x="101" y="103"/>
                  <a:pt x="99" y="104"/>
                  <a:pt x="98" y="105"/>
                </a:cubicBezTo>
                <a:cubicBezTo>
                  <a:pt x="82" y="123"/>
                  <a:pt x="82" y="123"/>
                  <a:pt x="82" y="123"/>
                </a:cubicBezTo>
                <a:cubicBezTo>
                  <a:pt x="80" y="126"/>
                  <a:pt x="80" y="131"/>
                  <a:pt x="83" y="133"/>
                </a:cubicBezTo>
                <a:cubicBezTo>
                  <a:pt x="85" y="135"/>
                  <a:pt x="87" y="136"/>
                  <a:pt x="89" y="135"/>
                </a:cubicBezTo>
                <a:cubicBezTo>
                  <a:pt x="91" y="135"/>
                  <a:pt x="92" y="134"/>
                  <a:pt x="93" y="133"/>
                </a:cubicBezTo>
                <a:close/>
                <a:moveTo>
                  <a:pt x="115" y="131"/>
                </a:moveTo>
                <a:cubicBezTo>
                  <a:pt x="117" y="129"/>
                  <a:pt x="117" y="129"/>
                  <a:pt x="117" y="129"/>
                </a:cubicBezTo>
                <a:cubicBezTo>
                  <a:pt x="120" y="126"/>
                  <a:pt x="120" y="121"/>
                  <a:pt x="117" y="118"/>
                </a:cubicBezTo>
                <a:cubicBezTo>
                  <a:pt x="115" y="117"/>
                  <a:pt x="113" y="116"/>
                  <a:pt x="111" y="116"/>
                </a:cubicBezTo>
                <a:cubicBezTo>
                  <a:pt x="109" y="116"/>
                  <a:pt x="107" y="117"/>
                  <a:pt x="106" y="119"/>
                </a:cubicBezTo>
                <a:cubicBezTo>
                  <a:pt x="97" y="129"/>
                  <a:pt x="97" y="129"/>
                  <a:pt x="97" y="129"/>
                </a:cubicBezTo>
                <a:cubicBezTo>
                  <a:pt x="94" y="132"/>
                  <a:pt x="95" y="137"/>
                  <a:pt x="98" y="139"/>
                </a:cubicBezTo>
                <a:cubicBezTo>
                  <a:pt x="99" y="141"/>
                  <a:pt x="102" y="142"/>
                  <a:pt x="104" y="141"/>
                </a:cubicBezTo>
                <a:cubicBezTo>
                  <a:pt x="105" y="141"/>
                  <a:pt x="107" y="140"/>
                  <a:pt x="108" y="139"/>
                </a:cubicBezTo>
                <a:lnTo>
                  <a:pt x="115" y="131"/>
                </a:lnTo>
                <a:close/>
                <a:moveTo>
                  <a:pt x="215" y="1"/>
                </a:moveTo>
                <a:cubicBezTo>
                  <a:pt x="199" y="9"/>
                  <a:pt x="176" y="21"/>
                  <a:pt x="172" y="24"/>
                </a:cubicBezTo>
                <a:cubicBezTo>
                  <a:pt x="175" y="29"/>
                  <a:pt x="190" y="54"/>
                  <a:pt x="208" y="85"/>
                </a:cubicBezTo>
                <a:cubicBezTo>
                  <a:pt x="210" y="89"/>
                  <a:pt x="210" y="89"/>
                  <a:pt x="210" y="89"/>
                </a:cubicBezTo>
                <a:cubicBezTo>
                  <a:pt x="250" y="67"/>
                  <a:pt x="250" y="67"/>
                  <a:pt x="250" y="67"/>
                </a:cubicBezTo>
                <a:moveTo>
                  <a:pt x="177" y="33"/>
                </a:moveTo>
                <a:cubicBezTo>
                  <a:pt x="157" y="25"/>
                  <a:pt x="147" y="37"/>
                  <a:pt x="135" y="37"/>
                </a:cubicBezTo>
                <a:cubicBezTo>
                  <a:pt x="130" y="37"/>
                  <a:pt x="126" y="37"/>
                  <a:pt x="124" y="37"/>
                </a:cubicBezTo>
                <a:cubicBezTo>
                  <a:pt x="123" y="37"/>
                  <a:pt x="123" y="37"/>
                  <a:pt x="123" y="37"/>
                </a:cubicBezTo>
                <a:cubicBezTo>
                  <a:pt x="122" y="37"/>
                  <a:pt x="121" y="37"/>
                  <a:pt x="120" y="38"/>
                </a:cubicBezTo>
                <a:cubicBezTo>
                  <a:pt x="86" y="55"/>
                  <a:pt x="86" y="55"/>
                  <a:pt x="86" y="55"/>
                </a:cubicBezTo>
                <a:cubicBezTo>
                  <a:pt x="70" y="63"/>
                  <a:pt x="86" y="75"/>
                  <a:pt x="91" y="74"/>
                </a:cubicBezTo>
                <a:cubicBezTo>
                  <a:pt x="96" y="73"/>
                  <a:pt x="110" y="67"/>
                  <a:pt x="119" y="64"/>
                </a:cubicBezTo>
                <a:cubicBezTo>
                  <a:pt x="124" y="61"/>
                  <a:pt x="130" y="62"/>
                  <a:pt x="135" y="66"/>
                </a:cubicBezTo>
                <a:cubicBezTo>
                  <a:pt x="150" y="77"/>
                  <a:pt x="181" y="100"/>
                  <a:pt x="184" y="103"/>
                </a:cubicBezTo>
                <a:moveTo>
                  <a:pt x="206" y="81"/>
                </a:moveTo>
                <a:cubicBezTo>
                  <a:pt x="203" y="83"/>
                  <a:pt x="196" y="87"/>
                  <a:pt x="194" y="89"/>
                </a:cubicBezTo>
                <a:cubicBezTo>
                  <a:pt x="194" y="89"/>
                  <a:pt x="192" y="91"/>
                  <a:pt x="191" y="93"/>
                </a:cubicBezTo>
                <a:cubicBezTo>
                  <a:pt x="189" y="97"/>
                  <a:pt x="186" y="101"/>
                  <a:pt x="184" y="103"/>
                </a:cubicBezTo>
                <a:moveTo>
                  <a:pt x="63" y="101"/>
                </a:moveTo>
                <a:cubicBezTo>
                  <a:pt x="63" y="101"/>
                  <a:pt x="63" y="101"/>
                  <a:pt x="63" y="101"/>
                </a:cubicBezTo>
                <a:moveTo>
                  <a:pt x="0" y="64"/>
                </a:moveTo>
                <a:cubicBezTo>
                  <a:pt x="36" y="94"/>
                  <a:pt x="36" y="94"/>
                  <a:pt x="36" y="94"/>
                </a:cubicBezTo>
                <a:cubicBezTo>
                  <a:pt x="87" y="29"/>
                  <a:pt x="87" y="29"/>
                  <a:pt x="87" y="29"/>
                </a:cubicBezTo>
                <a:cubicBezTo>
                  <a:pt x="51" y="0"/>
                  <a:pt x="51" y="0"/>
                  <a:pt x="51" y="0"/>
                </a:cubicBezTo>
                <a:moveTo>
                  <a:pt x="40" y="89"/>
                </a:moveTo>
                <a:cubicBezTo>
                  <a:pt x="50" y="97"/>
                  <a:pt x="60" y="103"/>
                  <a:pt x="60" y="103"/>
                </a:cubicBezTo>
                <a:moveTo>
                  <a:pt x="107" y="44"/>
                </a:moveTo>
                <a:cubicBezTo>
                  <a:pt x="103" y="42"/>
                  <a:pt x="92" y="37"/>
                  <a:pt x="83" y="35"/>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67980" eaLnBrk="0" fontAlgn="base" hangingPunct="0">
              <a:spcBef>
                <a:spcPct val="0"/>
              </a:spcBef>
              <a:spcAft>
                <a:spcPct val="0"/>
              </a:spcAft>
            </a:pPr>
            <a:endParaRPr lang="es-419" sz="1118" dirty="0">
              <a:solidFill>
                <a:srgbClr val="414042"/>
              </a:solidFill>
              <a:latin typeface="Open Sans" panose="020B0606030504020204" pitchFamily="34" charset="0"/>
            </a:endParaRPr>
          </a:p>
        </p:txBody>
      </p:sp>
      <p:pic>
        <p:nvPicPr>
          <p:cNvPr id="51" name="Imagen 50"/>
          <p:cNvPicPr>
            <a:picLocks noChangeAspect="1"/>
          </p:cNvPicPr>
          <p:nvPr/>
        </p:nvPicPr>
        <p:blipFill>
          <a:blip r:embed="rId6"/>
          <a:stretch>
            <a:fillRect/>
          </a:stretch>
        </p:blipFill>
        <p:spPr>
          <a:xfrm>
            <a:off x="476207" y="2492896"/>
            <a:ext cx="1125545" cy="1193934"/>
          </a:xfrm>
          <a:prstGeom prst="rect">
            <a:avLst/>
          </a:prstGeom>
        </p:spPr>
      </p:pic>
      <p:sp>
        <p:nvSpPr>
          <p:cNvPr id="52" name="CuadroTexto 51">
            <a:extLst>
              <a:ext uri="{FF2B5EF4-FFF2-40B4-BE49-F238E27FC236}">
                <a16:creationId xmlns:a16="http://schemas.microsoft.com/office/drawing/2014/main" id="{B95FE63A-D93E-49BE-AB3D-1B95DCDFEC41}"/>
              </a:ext>
            </a:extLst>
          </p:cNvPr>
          <p:cNvSpPr txBox="1"/>
          <p:nvPr/>
        </p:nvSpPr>
        <p:spPr>
          <a:xfrm>
            <a:off x="483065" y="2226550"/>
            <a:ext cx="1049180" cy="246221"/>
          </a:xfrm>
          <a:prstGeom prst="rect">
            <a:avLst/>
          </a:prstGeom>
          <a:noFill/>
        </p:spPr>
        <p:txBody>
          <a:bodyPr wrap="square">
            <a:spAutoFit/>
          </a:bodyPr>
          <a:lstStyle/>
          <a:p>
            <a:pPr algn="ctr"/>
            <a:r>
              <a:rPr lang="es-EC" sz="1000" b="1" dirty="0" smtClean="0">
                <a:solidFill>
                  <a:schemeClr val="tx2"/>
                </a:solidFill>
              </a:rPr>
              <a:t>REDES AÉREAS</a:t>
            </a:r>
            <a:endParaRPr lang="es-EC" sz="1000" b="1" dirty="0">
              <a:solidFill>
                <a:schemeClr val="tx2"/>
              </a:solidFill>
            </a:endParaRPr>
          </a:p>
        </p:txBody>
      </p:sp>
      <p:pic>
        <p:nvPicPr>
          <p:cNvPr id="53" name="Imagen 52"/>
          <p:cNvPicPr>
            <a:picLocks noChangeAspect="1"/>
          </p:cNvPicPr>
          <p:nvPr/>
        </p:nvPicPr>
        <p:blipFill rotWithShape="1">
          <a:blip r:embed="rId7"/>
          <a:srcRect l="5969" t="10698" r="42295" b="3717"/>
          <a:stretch/>
        </p:blipFill>
        <p:spPr>
          <a:xfrm>
            <a:off x="4456003" y="2546462"/>
            <a:ext cx="1386934" cy="1066928"/>
          </a:xfrm>
          <a:prstGeom prst="rect">
            <a:avLst/>
          </a:prstGeom>
          <a:ln w="12700">
            <a:solidFill>
              <a:schemeClr val="tx1"/>
            </a:solidFill>
          </a:ln>
        </p:spPr>
      </p:pic>
      <p:pic>
        <p:nvPicPr>
          <p:cNvPr id="54" name="Imagen 53"/>
          <p:cNvPicPr>
            <a:picLocks noChangeAspect="1"/>
          </p:cNvPicPr>
          <p:nvPr/>
        </p:nvPicPr>
        <p:blipFill>
          <a:blip r:embed="rId8"/>
          <a:stretch>
            <a:fillRect/>
          </a:stretch>
        </p:blipFill>
        <p:spPr>
          <a:xfrm>
            <a:off x="3430701" y="5275372"/>
            <a:ext cx="1257536" cy="1088876"/>
          </a:xfrm>
          <a:prstGeom prst="rect">
            <a:avLst/>
          </a:prstGeom>
          <a:ln w="25400">
            <a:solidFill>
              <a:schemeClr val="bg1">
                <a:lumMod val="50000"/>
              </a:schemeClr>
            </a:solidFill>
          </a:ln>
        </p:spPr>
      </p:pic>
      <p:pic>
        <p:nvPicPr>
          <p:cNvPr id="56" name="Imagen 55"/>
          <p:cNvPicPr>
            <a:picLocks noChangeAspect="1"/>
          </p:cNvPicPr>
          <p:nvPr/>
        </p:nvPicPr>
        <p:blipFill rotWithShape="1">
          <a:blip r:embed="rId9"/>
          <a:srcRect r="3197"/>
          <a:stretch/>
        </p:blipFill>
        <p:spPr>
          <a:xfrm>
            <a:off x="4720776" y="5552990"/>
            <a:ext cx="1158098" cy="588929"/>
          </a:xfrm>
          <a:prstGeom prst="rect">
            <a:avLst/>
          </a:prstGeom>
        </p:spPr>
      </p:pic>
      <p:sp>
        <p:nvSpPr>
          <p:cNvPr id="58" name="CuadroTexto 57"/>
          <p:cNvSpPr txBox="1"/>
          <p:nvPr/>
        </p:nvSpPr>
        <p:spPr>
          <a:xfrm>
            <a:off x="7859862" y="5305074"/>
            <a:ext cx="948012" cy="461665"/>
          </a:xfrm>
          <a:prstGeom prst="rect">
            <a:avLst/>
          </a:prstGeom>
          <a:noFill/>
          <a:ln>
            <a:solidFill>
              <a:schemeClr val="bg1"/>
            </a:solidFill>
          </a:ln>
        </p:spPr>
        <p:txBody>
          <a:bodyPr wrap="square" rtlCol="0">
            <a:spAutoFit/>
          </a:bodyPr>
          <a:lstStyle/>
          <a:p>
            <a:pPr algn="ctr"/>
            <a:r>
              <a:rPr lang="es-EC" sz="1200" b="1" i="1" dirty="0">
                <a:solidFill>
                  <a:schemeClr val="bg1"/>
                </a:solidFill>
              </a:rPr>
              <a:t>Cesión Gratuita</a:t>
            </a:r>
          </a:p>
        </p:txBody>
      </p:sp>
      <p:sp>
        <p:nvSpPr>
          <p:cNvPr id="59" name="CuadroTexto 58"/>
          <p:cNvSpPr txBox="1"/>
          <p:nvPr/>
        </p:nvSpPr>
        <p:spPr>
          <a:xfrm>
            <a:off x="6435587" y="5305074"/>
            <a:ext cx="1270128" cy="461665"/>
          </a:xfrm>
          <a:prstGeom prst="rect">
            <a:avLst/>
          </a:prstGeom>
          <a:noFill/>
          <a:ln>
            <a:solidFill>
              <a:schemeClr val="bg1"/>
            </a:solidFill>
          </a:ln>
        </p:spPr>
        <p:txBody>
          <a:bodyPr wrap="square" rtlCol="0">
            <a:spAutoFit/>
          </a:bodyPr>
          <a:lstStyle/>
          <a:p>
            <a:pPr algn="ctr"/>
            <a:r>
              <a:rPr lang="es-EC" sz="1200" b="1" i="1" dirty="0">
                <a:solidFill>
                  <a:schemeClr val="bg1"/>
                </a:solidFill>
              </a:rPr>
              <a:t>Recuperación de la Inversión</a:t>
            </a:r>
          </a:p>
        </p:txBody>
      </p:sp>
      <p:pic>
        <p:nvPicPr>
          <p:cNvPr id="67" name="Imagen 66" descr="ventimilla despues.jpg"/>
          <p:cNvPicPr/>
          <p:nvPr/>
        </p:nvPicPr>
        <p:blipFill>
          <a:blip r:embed="rId10" cstate="print">
            <a:extLst>
              <a:ext uri="{28A0092B-C50C-407E-A947-70E740481C1C}">
                <a14:useLocalDpi xmlns:a14="http://schemas.microsoft.com/office/drawing/2010/main" val="0"/>
              </a:ext>
            </a:extLst>
          </a:blip>
          <a:stretch>
            <a:fillRect/>
          </a:stretch>
        </p:blipFill>
        <p:spPr>
          <a:xfrm>
            <a:off x="6422122" y="2409190"/>
            <a:ext cx="2428187" cy="1215006"/>
          </a:xfrm>
          <a:prstGeom prst="rect">
            <a:avLst/>
          </a:prstGeom>
        </p:spPr>
      </p:pic>
      <p:sp>
        <p:nvSpPr>
          <p:cNvPr id="69" name="CuadroTexto 68"/>
          <p:cNvSpPr txBox="1"/>
          <p:nvPr/>
        </p:nvSpPr>
        <p:spPr>
          <a:xfrm>
            <a:off x="6300192" y="1726100"/>
            <a:ext cx="2804108" cy="338554"/>
          </a:xfrm>
          <a:prstGeom prst="rect">
            <a:avLst/>
          </a:prstGeom>
          <a:noFill/>
        </p:spPr>
        <p:txBody>
          <a:bodyPr wrap="square" rtlCol="0">
            <a:spAutoFit/>
          </a:bodyPr>
          <a:lstStyle/>
          <a:p>
            <a:pPr algn="ctr"/>
            <a:r>
              <a:rPr lang="es-EC" sz="1600" b="1" dirty="0" smtClean="0">
                <a:solidFill>
                  <a:schemeClr val="bg1"/>
                </a:solidFill>
              </a:rPr>
              <a:t>Obras</a:t>
            </a:r>
            <a:endParaRPr lang="es-EC" sz="1600" b="1" dirty="0">
              <a:solidFill>
                <a:schemeClr val="bg1"/>
              </a:solidFill>
            </a:endParaRPr>
          </a:p>
        </p:txBody>
      </p:sp>
      <p:sp>
        <p:nvSpPr>
          <p:cNvPr id="71" name="Freeform 10">
            <a:extLst>
              <a:ext uri="{FF2B5EF4-FFF2-40B4-BE49-F238E27FC236}">
                <a16:creationId xmlns:a16="http://schemas.microsoft.com/office/drawing/2014/main" id="{7D88D910-DD5C-44D2-AC04-30BCCC791565}"/>
              </a:ext>
            </a:extLst>
          </p:cNvPr>
          <p:cNvSpPr>
            <a:spLocks noEditPoints="1"/>
          </p:cNvSpPr>
          <p:nvPr/>
        </p:nvSpPr>
        <p:spPr bwMode="auto">
          <a:xfrm>
            <a:off x="7376836" y="980728"/>
            <a:ext cx="651548" cy="651546"/>
          </a:xfrm>
          <a:custGeom>
            <a:avLst/>
            <a:gdLst>
              <a:gd name="T0" fmla="*/ 2147483646 w 158"/>
              <a:gd name="T1" fmla="*/ 1594017877 h 158"/>
              <a:gd name="T2" fmla="*/ 2141969546 w 158"/>
              <a:gd name="T3" fmla="*/ 1724139483 h 158"/>
              <a:gd name="T4" fmla="*/ 2147483646 w 158"/>
              <a:gd name="T5" fmla="*/ 2081981958 h 158"/>
              <a:gd name="T6" fmla="*/ 2077061744 w 158"/>
              <a:gd name="T7" fmla="*/ 2147483646 h 158"/>
              <a:gd name="T8" fmla="*/ 1720068834 w 158"/>
              <a:gd name="T9" fmla="*/ 2147042761 h 158"/>
              <a:gd name="T10" fmla="*/ 1590249201 w 158"/>
              <a:gd name="T11" fmla="*/ 2147483646 h 158"/>
              <a:gd name="T12" fmla="*/ 1444208662 w 158"/>
              <a:gd name="T13" fmla="*/ 2147483646 h 158"/>
              <a:gd name="T14" fmla="*/ 1119665624 w 158"/>
              <a:gd name="T15" fmla="*/ 2147483646 h 158"/>
              <a:gd name="T16" fmla="*/ 973625085 w 158"/>
              <a:gd name="T17" fmla="*/ 2147483646 h 158"/>
              <a:gd name="T18" fmla="*/ 843805452 w 158"/>
              <a:gd name="T19" fmla="*/ 2147042761 h 158"/>
              <a:gd name="T20" fmla="*/ 486812542 w 158"/>
              <a:gd name="T21" fmla="*/ 2147483646 h 158"/>
              <a:gd name="T22" fmla="*/ 259631207 w 158"/>
              <a:gd name="T23" fmla="*/ 2081981958 h 158"/>
              <a:gd name="T24" fmla="*/ 421904741 w 158"/>
              <a:gd name="T25" fmla="*/ 1724139483 h 158"/>
              <a:gd name="T26" fmla="*/ 356996939 w 158"/>
              <a:gd name="T27" fmla="*/ 1594017877 h 158"/>
              <a:gd name="T28" fmla="*/ 0 w 158"/>
              <a:gd name="T29" fmla="*/ 1447627041 h 158"/>
              <a:gd name="T30" fmla="*/ 0 w 158"/>
              <a:gd name="T31" fmla="*/ 1122318997 h 158"/>
              <a:gd name="T32" fmla="*/ 356996939 w 158"/>
              <a:gd name="T33" fmla="*/ 975928161 h 158"/>
              <a:gd name="T34" fmla="*/ 421904741 w 158"/>
              <a:gd name="T35" fmla="*/ 845806555 h 158"/>
              <a:gd name="T36" fmla="*/ 259631207 w 158"/>
              <a:gd name="T37" fmla="*/ 487964081 h 158"/>
              <a:gd name="T38" fmla="*/ 486812542 w 158"/>
              <a:gd name="T39" fmla="*/ 260247241 h 158"/>
              <a:gd name="T40" fmla="*/ 843805452 w 158"/>
              <a:gd name="T41" fmla="*/ 406638077 h 158"/>
              <a:gd name="T42" fmla="*/ 973625085 w 158"/>
              <a:gd name="T43" fmla="*/ 357842475 h 158"/>
              <a:gd name="T44" fmla="*/ 1119665624 w 158"/>
              <a:gd name="T45" fmla="*/ 0 h 158"/>
              <a:gd name="T46" fmla="*/ 1444208662 w 158"/>
              <a:gd name="T47" fmla="*/ 0 h 158"/>
              <a:gd name="T48" fmla="*/ 1590249201 w 158"/>
              <a:gd name="T49" fmla="*/ 357842475 h 158"/>
              <a:gd name="T50" fmla="*/ 1720068834 w 158"/>
              <a:gd name="T51" fmla="*/ 406638077 h 158"/>
              <a:gd name="T52" fmla="*/ 2077061744 w 158"/>
              <a:gd name="T53" fmla="*/ 260247241 h 158"/>
              <a:gd name="T54" fmla="*/ 2147483646 w 158"/>
              <a:gd name="T55" fmla="*/ 487964081 h 158"/>
              <a:gd name="T56" fmla="*/ 2141969546 w 158"/>
              <a:gd name="T57" fmla="*/ 845806555 h 158"/>
              <a:gd name="T58" fmla="*/ 2147483646 w 158"/>
              <a:gd name="T59" fmla="*/ 975928161 h 158"/>
              <a:gd name="T60" fmla="*/ 2147483646 w 158"/>
              <a:gd name="T61" fmla="*/ 1122318997 h 158"/>
              <a:gd name="T62" fmla="*/ 2147483646 w 158"/>
              <a:gd name="T63" fmla="*/ 1447627041 h 158"/>
              <a:gd name="T64" fmla="*/ 2147483646 w 158"/>
              <a:gd name="T65" fmla="*/ 1594017877 h 158"/>
              <a:gd name="T66" fmla="*/ 1152119525 w 158"/>
              <a:gd name="T67" fmla="*/ 1317505435 h 158"/>
              <a:gd name="T68" fmla="*/ 486812542 w 158"/>
              <a:gd name="T69" fmla="*/ 1106053796 h 158"/>
              <a:gd name="T70" fmla="*/ 470583577 w 158"/>
              <a:gd name="T71" fmla="*/ 1284975034 h 158"/>
              <a:gd name="T72" fmla="*/ 746443749 w 158"/>
              <a:gd name="T73" fmla="*/ 1886795520 h 158"/>
              <a:gd name="T74" fmla="*/ 1152119525 w 158"/>
              <a:gd name="T75" fmla="*/ 1317505435 h 158"/>
              <a:gd name="T76" fmla="*/ 1200802391 w 158"/>
              <a:gd name="T77" fmla="*/ 1171114599 h 158"/>
              <a:gd name="T78" fmla="*/ 1200802391 w 158"/>
              <a:gd name="T79" fmla="*/ 471698880 h 158"/>
              <a:gd name="T80" fmla="*/ 535491379 w 158"/>
              <a:gd name="T81" fmla="*/ 959662961 h 158"/>
              <a:gd name="T82" fmla="*/ 1200802391 w 158"/>
              <a:gd name="T83" fmla="*/ 1171114599 h 158"/>
              <a:gd name="T84" fmla="*/ 1363071895 w 158"/>
              <a:gd name="T85" fmla="*/ 1171114599 h 158"/>
              <a:gd name="T86" fmla="*/ 2028382907 w 158"/>
              <a:gd name="T87" fmla="*/ 959662961 h 158"/>
              <a:gd name="T88" fmla="*/ 1363071895 w 158"/>
              <a:gd name="T89" fmla="*/ 471698880 h 158"/>
              <a:gd name="T90" fmla="*/ 1363071895 w 158"/>
              <a:gd name="T91" fmla="*/ 1171114599 h 158"/>
              <a:gd name="T92" fmla="*/ 1817430537 w 158"/>
              <a:gd name="T93" fmla="*/ 1886795520 h 158"/>
              <a:gd name="T94" fmla="*/ 2093290709 w 158"/>
              <a:gd name="T95" fmla="*/ 1284975034 h 158"/>
              <a:gd name="T96" fmla="*/ 2077061744 w 158"/>
              <a:gd name="T97" fmla="*/ 1106053796 h 158"/>
              <a:gd name="T98" fmla="*/ 1411754761 w 158"/>
              <a:gd name="T99" fmla="*/ 1317505435 h 158"/>
              <a:gd name="T100" fmla="*/ 1817430537 w 158"/>
              <a:gd name="T101" fmla="*/ 1886795520 h 158"/>
              <a:gd name="T102" fmla="*/ 1687614933 w 158"/>
              <a:gd name="T103" fmla="*/ 1984386724 h 158"/>
              <a:gd name="T104" fmla="*/ 1281939158 w 158"/>
              <a:gd name="T105" fmla="*/ 1415096640 h 158"/>
              <a:gd name="T106" fmla="*/ 876259353 w 158"/>
              <a:gd name="T107" fmla="*/ 1984386724 h 158"/>
              <a:gd name="T108" fmla="*/ 1281939158 w 158"/>
              <a:gd name="T109" fmla="*/ 2098247158 h 158"/>
              <a:gd name="T110" fmla="*/ 1687614933 w 158"/>
              <a:gd name="T111" fmla="*/ 1984386724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8" h="158">
                <a:moveTo>
                  <a:pt x="136" y="98"/>
                </a:moveTo>
                <a:cubicBezTo>
                  <a:pt x="135" y="100"/>
                  <a:pt x="134" y="103"/>
                  <a:pt x="132" y="106"/>
                </a:cubicBezTo>
                <a:cubicBezTo>
                  <a:pt x="142" y="128"/>
                  <a:pt x="142" y="128"/>
                  <a:pt x="142" y="128"/>
                </a:cubicBezTo>
                <a:cubicBezTo>
                  <a:pt x="128" y="142"/>
                  <a:pt x="128" y="142"/>
                  <a:pt x="128" y="142"/>
                </a:cubicBezTo>
                <a:cubicBezTo>
                  <a:pt x="106" y="132"/>
                  <a:pt x="106" y="132"/>
                  <a:pt x="106" y="132"/>
                </a:cubicBezTo>
                <a:cubicBezTo>
                  <a:pt x="103" y="134"/>
                  <a:pt x="101" y="135"/>
                  <a:pt x="98" y="135"/>
                </a:cubicBezTo>
                <a:cubicBezTo>
                  <a:pt x="89" y="158"/>
                  <a:pt x="89" y="158"/>
                  <a:pt x="89" y="158"/>
                </a:cubicBezTo>
                <a:cubicBezTo>
                  <a:pt x="69" y="158"/>
                  <a:pt x="69" y="158"/>
                  <a:pt x="69" y="158"/>
                </a:cubicBezTo>
                <a:cubicBezTo>
                  <a:pt x="60" y="135"/>
                  <a:pt x="60" y="135"/>
                  <a:pt x="60" y="135"/>
                </a:cubicBezTo>
                <a:cubicBezTo>
                  <a:pt x="57" y="135"/>
                  <a:pt x="55" y="134"/>
                  <a:pt x="52" y="132"/>
                </a:cubicBezTo>
                <a:cubicBezTo>
                  <a:pt x="30" y="142"/>
                  <a:pt x="30" y="142"/>
                  <a:pt x="30" y="142"/>
                </a:cubicBezTo>
                <a:cubicBezTo>
                  <a:pt x="16" y="128"/>
                  <a:pt x="16" y="128"/>
                  <a:pt x="16" y="128"/>
                </a:cubicBezTo>
                <a:cubicBezTo>
                  <a:pt x="26" y="106"/>
                  <a:pt x="26" y="106"/>
                  <a:pt x="26" y="106"/>
                </a:cubicBezTo>
                <a:cubicBezTo>
                  <a:pt x="24" y="103"/>
                  <a:pt x="23" y="100"/>
                  <a:pt x="22" y="98"/>
                </a:cubicBezTo>
                <a:cubicBezTo>
                  <a:pt x="0" y="89"/>
                  <a:pt x="0" y="89"/>
                  <a:pt x="0" y="89"/>
                </a:cubicBezTo>
                <a:cubicBezTo>
                  <a:pt x="0" y="69"/>
                  <a:pt x="0" y="69"/>
                  <a:pt x="0" y="69"/>
                </a:cubicBezTo>
                <a:cubicBezTo>
                  <a:pt x="22" y="60"/>
                  <a:pt x="22" y="60"/>
                  <a:pt x="22" y="60"/>
                </a:cubicBezTo>
                <a:cubicBezTo>
                  <a:pt x="23" y="57"/>
                  <a:pt x="24" y="55"/>
                  <a:pt x="26" y="52"/>
                </a:cubicBezTo>
                <a:cubicBezTo>
                  <a:pt x="16" y="30"/>
                  <a:pt x="16" y="30"/>
                  <a:pt x="16" y="30"/>
                </a:cubicBezTo>
                <a:cubicBezTo>
                  <a:pt x="30" y="16"/>
                  <a:pt x="30" y="16"/>
                  <a:pt x="30" y="16"/>
                </a:cubicBezTo>
                <a:cubicBezTo>
                  <a:pt x="52" y="25"/>
                  <a:pt x="52" y="25"/>
                  <a:pt x="52" y="25"/>
                </a:cubicBezTo>
                <a:cubicBezTo>
                  <a:pt x="55" y="24"/>
                  <a:pt x="57" y="23"/>
                  <a:pt x="60" y="22"/>
                </a:cubicBezTo>
                <a:cubicBezTo>
                  <a:pt x="69" y="0"/>
                  <a:pt x="69" y="0"/>
                  <a:pt x="69" y="0"/>
                </a:cubicBezTo>
                <a:cubicBezTo>
                  <a:pt x="89" y="0"/>
                  <a:pt x="89" y="0"/>
                  <a:pt x="89" y="0"/>
                </a:cubicBezTo>
                <a:cubicBezTo>
                  <a:pt x="98" y="22"/>
                  <a:pt x="98" y="22"/>
                  <a:pt x="98" y="22"/>
                </a:cubicBezTo>
                <a:cubicBezTo>
                  <a:pt x="101" y="23"/>
                  <a:pt x="103" y="24"/>
                  <a:pt x="106" y="25"/>
                </a:cubicBezTo>
                <a:cubicBezTo>
                  <a:pt x="128" y="16"/>
                  <a:pt x="128" y="16"/>
                  <a:pt x="128" y="16"/>
                </a:cubicBezTo>
                <a:cubicBezTo>
                  <a:pt x="142" y="30"/>
                  <a:pt x="142" y="30"/>
                  <a:pt x="142" y="30"/>
                </a:cubicBezTo>
                <a:cubicBezTo>
                  <a:pt x="132" y="52"/>
                  <a:pt x="132" y="52"/>
                  <a:pt x="132" y="52"/>
                </a:cubicBezTo>
                <a:cubicBezTo>
                  <a:pt x="134" y="55"/>
                  <a:pt x="135" y="57"/>
                  <a:pt x="136" y="60"/>
                </a:cubicBezTo>
                <a:cubicBezTo>
                  <a:pt x="158" y="69"/>
                  <a:pt x="158" y="69"/>
                  <a:pt x="158" y="69"/>
                </a:cubicBezTo>
                <a:cubicBezTo>
                  <a:pt x="158" y="89"/>
                  <a:pt x="158" y="89"/>
                  <a:pt x="158" y="89"/>
                </a:cubicBezTo>
                <a:lnTo>
                  <a:pt x="136" y="98"/>
                </a:lnTo>
                <a:close/>
                <a:moveTo>
                  <a:pt x="71" y="81"/>
                </a:moveTo>
                <a:cubicBezTo>
                  <a:pt x="30" y="68"/>
                  <a:pt x="30" y="68"/>
                  <a:pt x="30" y="68"/>
                </a:cubicBezTo>
                <a:cubicBezTo>
                  <a:pt x="29" y="72"/>
                  <a:pt x="29" y="75"/>
                  <a:pt x="29" y="79"/>
                </a:cubicBezTo>
                <a:cubicBezTo>
                  <a:pt x="29" y="93"/>
                  <a:pt x="35" y="107"/>
                  <a:pt x="46" y="116"/>
                </a:cubicBezTo>
                <a:lnTo>
                  <a:pt x="71" y="81"/>
                </a:lnTo>
                <a:close/>
                <a:moveTo>
                  <a:pt x="74" y="72"/>
                </a:moveTo>
                <a:cubicBezTo>
                  <a:pt x="74" y="29"/>
                  <a:pt x="74" y="29"/>
                  <a:pt x="74" y="29"/>
                </a:cubicBezTo>
                <a:cubicBezTo>
                  <a:pt x="56" y="31"/>
                  <a:pt x="40" y="42"/>
                  <a:pt x="33" y="59"/>
                </a:cubicBezTo>
                <a:lnTo>
                  <a:pt x="74" y="72"/>
                </a:lnTo>
                <a:close/>
                <a:moveTo>
                  <a:pt x="84" y="72"/>
                </a:moveTo>
                <a:cubicBezTo>
                  <a:pt x="125" y="59"/>
                  <a:pt x="125" y="59"/>
                  <a:pt x="125" y="59"/>
                </a:cubicBezTo>
                <a:cubicBezTo>
                  <a:pt x="118" y="42"/>
                  <a:pt x="102" y="31"/>
                  <a:pt x="84" y="29"/>
                </a:cubicBezTo>
                <a:lnTo>
                  <a:pt x="84" y="72"/>
                </a:lnTo>
                <a:close/>
                <a:moveTo>
                  <a:pt x="112" y="116"/>
                </a:moveTo>
                <a:cubicBezTo>
                  <a:pt x="123" y="107"/>
                  <a:pt x="129" y="93"/>
                  <a:pt x="129" y="79"/>
                </a:cubicBezTo>
                <a:cubicBezTo>
                  <a:pt x="129" y="75"/>
                  <a:pt x="129" y="72"/>
                  <a:pt x="128" y="68"/>
                </a:cubicBezTo>
                <a:cubicBezTo>
                  <a:pt x="87" y="81"/>
                  <a:pt x="87" y="81"/>
                  <a:pt x="87" y="81"/>
                </a:cubicBezTo>
                <a:lnTo>
                  <a:pt x="112" y="116"/>
                </a:lnTo>
                <a:close/>
                <a:moveTo>
                  <a:pt x="104" y="122"/>
                </a:moveTo>
                <a:cubicBezTo>
                  <a:pt x="79" y="87"/>
                  <a:pt x="79" y="87"/>
                  <a:pt x="79" y="87"/>
                </a:cubicBezTo>
                <a:cubicBezTo>
                  <a:pt x="54" y="122"/>
                  <a:pt x="54" y="122"/>
                  <a:pt x="54" y="122"/>
                </a:cubicBezTo>
                <a:cubicBezTo>
                  <a:pt x="62" y="127"/>
                  <a:pt x="70" y="129"/>
                  <a:pt x="79" y="129"/>
                </a:cubicBezTo>
                <a:cubicBezTo>
                  <a:pt x="88" y="129"/>
                  <a:pt x="96" y="127"/>
                  <a:pt x="104" y="122"/>
                </a:cubicBezTo>
                <a:close/>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67980" eaLnBrk="0" fontAlgn="base" hangingPunct="0">
              <a:spcBef>
                <a:spcPct val="0"/>
              </a:spcBef>
              <a:spcAft>
                <a:spcPct val="0"/>
              </a:spcAft>
            </a:pPr>
            <a:endParaRPr lang="es-419" sz="1118">
              <a:solidFill>
                <a:srgbClr val="414042"/>
              </a:solidFill>
              <a:latin typeface="Open Sans" panose="020B0606030504020204" pitchFamily="34" charset="0"/>
            </a:endParaRPr>
          </a:p>
        </p:txBody>
      </p:sp>
      <p:sp>
        <p:nvSpPr>
          <p:cNvPr id="72" name="Freeform 8">
            <a:extLst>
              <a:ext uri="{FF2B5EF4-FFF2-40B4-BE49-F238E27FC236}">
                <a16:creationId xmlns:a16="http://schemas.microsoft.com/office/drawing/2014/main" id="{1442B25C-EDB0-46AF-B794-551A5788889D}"/>
              </a:ext>
            </a:extLst>
          </p:cNvPr>
          <p:cNvSpPr>
            <a:spLocks noEditPoints="1"/>
          </p:cNvSpPr>
          <p:nvPr/>
        </p:nvSpPr>
        <p:spPr bwMode="auto">
          <a:xfrm>
            <a:off x="4219776" y="1015818"/>
            <a:ext cx="877086" cy="610927"/>
          </a:xfrm>
          <a:custGeom>
            <a:avLst/>
            <a:gdLst>
              <a:gd name="T0" fmla="*/ 2147483646 w 188"/>
              <a:gd name="T1" fmla="*/ 2147483646 h 151"/>
              <a:gd name="T2" fmla="*/ 0 w 188"/>
              <a:gd name="T3" fmla="*/ 2147483646 h 151"/>
              <a:gd name="T4" fmla="*/ 715323631 w 188"/>
              <a:gd name="T5" fmla="*/ 1718099567 h 151"/>
              <a:gd name="T6" fmla="*/ 311009246 w 188"/>
              <a:gd name="T7" fmla="*/ 1718099567 h 151"/>
              <a:gd name="T8" fmla="*/ 311009246 w 188"/>
              <a:gd name="T9" fmla="*/ 2147483646 h 151"/>
              <a:gd name="T10" fmla="*/ 715323631 w 188"/>
              <a:gd name="T11" fmla="*/ 2147483646 h 151"/>
              <a:gd name="T12" fmla="*/ 715323631 w 188"/>
              <a:gd name="T13" fmla="*/ 1718099567 h 151"/>
              <a:gd name="T14" fmla="*/ 1337346067 w 188"/>
              <a:gd name="T15" fmla="*/ 1093335010 h 151"/>
              <a:gd name="T16" fmla="*/ 933031681 w 188"/>
              <a:gd name="T17" fmla="*/ 1093335010 h 151"/>
              <a:gd name="T18" fmla="*/ 933031681 w 188"/>
              <a:gd name="T19" fmla="*/ 2147483646 h 151"/>
              <a:gd name="T20" fmla="*/ 1337346067 w 188"/>
              <a:gd name="T21" fmla="*/ 2147483646 h 151"/>
              <a:gd name="T22" fmla="*/ 1337346067 w 188"/>
              <a:gd name="T23" fmla="*/ 1093335010 h 151"/>
              <a:gd name="T24" fmla="*/ 1974917387 w 188"/>
              <a:gd name="T25" fmla="*/ 1374478863 h 151"/>
              <a:gd name="T26" fmla="*/ 1570603001 w 188"/>
              <a:gd name="T27" fmla="*/ 1374478863 h 151"/>
              <a:gd name="T28" fmla="*/ 1570603001 w 188"/>
              <a:gd name="T29" fmla="*/ 2147483646 h 151"/>
              <a:gd name="T30" fmla="*/ 1974917387 w 188"/>
              <a:gd name="T31" fmla="*/ 2147483646 h 151"/>
              <a:gd name="T32" fmla="*/ 1974917387 w 188"/>
              <a:gd name="T33" fmla="*/ 1374478863 h 151"/>
              <a:gd name="T34" fmla="*/ 2147483646 w 188"/>
              <a:gd name="T35" fmla="*/ 718477857 h 151"/>
              <a:gd name="T36" fmla="*/ 2147483646 w 188"/>
              <a:gd name="T37" fmla="*/ 718477857 h 151"/>
              <a:gd name="T38" fmla="*/ 2147483646 w 188"/>
              <a:gd name="T39" fmla="*/ 2147483646 h 151"/>
              <a:gd name="T40" fmla="*/ 2147483646 w 188"/>
              <a:gd name="T41" fmla="*/ 2147483646 h 151"/>
              <a:gd name="T42" fmla="*/ 2147483646 w 188"/>
              <a:gd name="T43" fmla="*/ 718477857 h 151"/>
              <a:gd name="T44" fmla="*/ 513168410 w 188"/>
              <a:gd name="T45" fmla="*/ 1030858159 h 151"/>
              <a:gd name="T46" fmla="*/ 388761557 w 188"/>
              <a:gd name="T47" fmla="*/ 1140193636 h 151"/>
              <a:gd name="T48" fmla="*/ 513168410 w 188"/>
              <a:gd name="T49" fmla="*/ 1249525161 h 151"/>
              <a:gd name="T50" fmla="*/ 622022435 w 188"/>
              <a:gd name="T51" fmla="*/ 1140193636 h 151"/>
              <a:gd name="T52" fmla="*/ 513168410 w 188"/>
              <a:gd name="T53" fmla="*/ 1030858159 h 151"/>
              <a:gd name="T54" fmla="*/ 1135186902 w 188"/>
              <a:gd name="T55" fmla="*/ 421715779 h 151"/>
              <a:gd name="T56" fmla="*/ 1026332877 w 188"/>
              <a:gd name="T57" fmla="*/ 531047304 h 151"/>
              <a:gd name="T58" fmla="*/ 1135186902 w 188"/>
              <a:gd name="T59" fmla="*/ 656001006 h 151"/>
              <a:gd name="T60" fmla="*/ 1259593755 w 188"/>
              <a:gd name="T61" fmla="*/ 531047304 h 151"/>
              <a:gd name="T62" fmla="*/ 1135186902 w 188"/>
              <a:gd name="T63" fmla="*/ 421715779 h 151"/>
              <a:gd name="T64" fmla="*/ 1772758222 w 188"/>
              <a:gd name="T65" fmla="*/ 718477857 h 151"/>
              <a:gd name="T66" fmla="*/ 1663904197 w 188"/>
              <a:gd name="T67" fmla="*/ 843431559 h 151"/>
              <a:gd name="T68" fmla="*/ 1772758222 w 188"/>
              <a:gd name="T69" fmla="*/ 952763083 h 151"/>
              <a:gd name="T70" fmla="*/ 1881612247 w 188"/>
              <a:gd name="T71" fmla="*/ 843431559 h 151"/>
              <a:gd name="T72" fmla="*/ 1772758222 w 188"/>
              <a:gd name="T73" fmla="*/ 718477857 h 151"/>
              <a:gd name="T74" fmla="*/ 2147483646 w 188"/>
              <a:gd name="T75" fmla="*/ 0 h 151"/>
              <a:gd name="T76" fmla="*/ 2147483646 w 188"/>
              <a:gd name="T77" fmla="*/ 109335477 h 151"/>
              <a:gd name="T78" fmla="*/ 2147483646 w 188"/>
              <a:gd name="T79" fmla="*/ 234285226 h 151"/>
              <a:gd name="T80" fmla="*/ 2147483646 w 188"/>
              <a:gd name="T81" fmla="*/ 109335477 h 151"/>
              <a:gd name="T82" fmla="*/ 2147483646 w 188"/>
              <a:gd name="T83" fmla="*/ 0 h 151"/>
              <a:gd name="T84" fmla="*/ 1850510533 w 188"/>
              <a:gd name="T85" fmla="*/ 749714306 h 151"/>
              <a:gd name="T86" fmla="*/ 2147483646 w 188"/>
              <a:gd name="T87" fmla="*/ 203048777 h 151"/>
              <a:gd name="T88" fmla="*/ 1244040927 w 188"/>
              <a:gd name="T89" fmla="*/ 593524155 h 151"/>
              <a:gd name="T90" fmla="*/ 1663904197 w 188"/>
              <a:gd name="T91" fmla="*/ 796572932 h 151"/>
              <a:gd name="T92" fmla="*/ 1057434591 w 188"/>
              <a:gd name="T93" fmla="*/ 609146332 h 151"/>
              <a:gd name="T94" fmla="*/ 590920722 w 188"/>
              <a:gd name="T95" fmla="*/ 1062098561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8" h="151">
                <a:moveTo>
                  <a:pt x="188" y="151"/>
                </a:moveTo>
                <a:cubicBezTo>
                  <a:pt x="0" y="151"/>
                  <a:pt x="0" y="151"/>
                  <a:pt x="0" y="151"/>
                </a:cubicBezTo>
                <a:moveTo>
                  <a:pt x="46" y="110"/>
                </a:moveTo>
                <a:cubicBezTo>
                  <a:pt x="20" y="110"/>
                  <a:pt x="20" y="110"/>
                  <a:pt x="20" y="110"/>
                </a:cubicBezTo>
                <a:cubicBezTo>
                  <a:pt x="20" y="151"/>
                  <a:pt x="20" y="151"/>
                  <a:pt x="20" y="151"/>
                </a:cubicBezTo>
                <a:cubicBezTo>
                  <a:pt x="46" y="151"/>
                  <a:pt x="46" y="151"/>
                  <a:pt x="46" y="151"/>
                </a:cubicBezTo>
                <a:lnTo>
                  <a:pt x="46" y="110"/>
                </a:lnTo>
                <a:close/>
                <a:moveTo>
                  <a:pt x="86" y="70"/>
                </a:moveTo>
                <a:cubicBezTo>
                  <a:pt x="60" y="70"/>
                  <a:pt x="60" y="70"/>
                  <a:pt x="60" y="70"/>
                </a:cubicBezTo>
                <a:cubicBezTo>
                  <a:pt x="60" y="151"/>
                  <a:pt x="60" y="151"/>
                  <a:pt x="60" y="151"/>
                </a:cubicBezTo>
                <a:cubicBezTo>
                  <a:pt x="86" y="151"/>
                  <a:pt x="86" y="151"/>
                  <a:pt x="86" y="151"/>
                </a:cubicBezTo>
                <a:lnTo>
                  <a:pt x="86" y="70"/>
                </a:lnTo>
                <a:close/>
                <a:moveTo>
                  <a:pt x="127" y="88"/>
                </a:moveTo>
                <a:cubicBezTo>
                  <a:pt x="101" y="88"/>
                  <a:pt x="101" y="88"/>
                  <a:pt x="101" y="88"/>
                </a:cubicBezTo>
                <a:cubicBezTo>
                  <a:pt x="101" y="151"/>
                  <a:pt x="101" y="151"/>
                  <a:pt x="101" y="151"/>
                </a:cubicBezTo>
                <a:cubicBezTo>
                  <a:pt x="127" y="151"/>
                  <a:pt x="127" y="151"/>
                  <a:pt x="127" y="151"/>
                </a:cubicBezTo>
                <a:lnTo>
                  <a:pt x="127" y="88"/>
                </a:lnTo>
                <a:close/>
                <a:moveTo>
                  <a:pt x="167" y="46"/>
                </a:moveTo>
                <a:cubicBezTo>
                  <a:pt x="142" y="46"/>
                  <a:pt x="142" y="46"/>
                  <a:pt x="142" y="46"/>
                </a:cubicBezTo>
                <a:cubicBezTo>
                  <a:pt x="142" y="151"/>
                  <a:pt x="142" y="151"/>
                  <a:pt x="142" y="151"/>
                </a:cubicBezTo>
                <a:cubicBezTo>
                  <a:pt x="167" y="151"/>
                  <a:pt x="167" y="151"/>
                  <a:pt x="167" y="151"/>
                </a:cubicBezTo>
                <a:lnTo>
                  <a:pt x="167" y="46"/>
                </a:lnTo>
                <a:close/>
                <a:moveTo>
                  <a:pt x="33" y="66"/>
                </a:moveTo>
                <a:cubicBezTo>
                  <a:pt x="29" y="66"/>
                  <a:pt x="25" y="69"/>
                  <a:pt x="25" y="73"/>
                </a:cubicBezTo>
                <a:cubicBezTo>
                  <a:pt x="25" y="77"/>
                  <a:pt x="29" y="80"/>
                  <a:pt x="33" y="80"/>
                </a:cubicBezTo>
                <a:cubicBezTo>
                  <a:pt x="37" y="80"/>
                  <a:pt x="40" y="77"/>
                  <a:pt x="40" y="73"/>
                </a:cubicBezTo>
                <a:cubicBezTo>
                  <a:pt x="40" y="69"/>
                  <a:pt x="37" y="66"/>
                  <a:pt x="33" y="66"/>
                </a:cubicBezTo>
                <a:close/>
                <a:moveTo>
                  <a:pt x="73" y="27"/>
                </a:moveTo>
                <a:cubicBezTo>
                  <a:pt x="69" y="27"/>
                  <a:pt x="66" y="30"/>
                  <a:pt x="66" y="34"/>
                </a:cubicBezTo>
                <a:cubicBezTo>
                  <a:pt x="66" y="38"/>
                  <a:pt x="69" y="42"/>
                  <a:pt x="73" y="42"/>
                </a:cubicBezTo>
                <a:cubicBezTo>
                  <a:pt x="77" y="42"/>
                  <a:pt x="81" y="38"/>
                  <a:pt x="81" y="34"/>
                </a:cubicBezTo>
                <a:cubicBezTo>
                  <a:pt x="81" y="30"/>
                  <a:pt x="77" y="27"/>
                  <a:pt x="73" y="27"/>
                </a:cubicBezTo>
                <a:close/>
                <a:moveTo>
                  <a:pt x="114" y="46"/>
                </a:moveTo>
                <a:cubicBezTo>
                  <a:pt x="110" y="46"/>
                  <a:pt x="107" y="50"/>
                  <a:pt x="107" y="54"/>
                </a:cubicBezTo>
                <a:cubicBezTo>
                  <a:pt x="107" y="58"/>
                  <a:pt x="110" y="61"/>
                  <a:pt x="114" y="61"/>
                </a:cubicBezTo>
                <a:cubicBezTo>
                  <a:pt x="118" y="61"/>
                  <a:pt x="121" y="58"/>
                  <a:pt x="121" y="54"/>
                </a:cubicBezTo>
                <a:cubicBezTo>
                  <a:pt x="121" y="50"/>
                  <a:pt x="118" y="46"/>
                  <a:pt x="114" y="46"/>
                </a:cubicBezTo>
                <a:close/>
                <a:moveTo>
                  <a:pt x="155" y="0"/>
                </a:moveTo>
                <a:cubicBezTo>
                  <a:pt x="150" y="0"/>
                  <a:pt x="147" y="3"/>
                  <a:pt x="147" y="7"/>
                </a:cubicBezTo>
                <a:cubicBezTo>
                  <a:pt x="147" y="12"/>
                  <a:pt x="150" y="15"/>
                  <a:pt x="155" y="15"/>
                </a:cubicBezTo>
                <a:cubicBezTo>
                  <a:pt x="159" y="15"/>
                  <a:pt x="162" y="12"/>
                  <a:pt x="162" y="7"/>
                </a:cubicBezTo>
                <a:cubicBezTo>
                  <a:pt x="162" y="3"/>
                  <a:pt x="159" y="0"/>
                  <a:pt x="155" y="0"/>
                </a:cubicBezTo>
                <a:close/>
                <a:moveTo>
                  <a:pt x="119" y="48"/>
                </a:moveTo>
                <a:cubicBezTo>
                  <a:pt x="150" y="13"/>
                  <a:pt x="150" y="13"/>
                  <a:pt x="150" y="13"/>
                </a:cubicBezTo>
                <a:moveTo>
                  <a:pt x="80" y="38"/>
                </a:moveTo>
                <a:cubicBezTo>
                  <a:pt x="107" y="51"/>
                  <a:pt x="107" y="51"/>
                  <a:pt x="107" y="51"/>
                </a:cubicBezTo>
                <a:moveTo>
                  <a:pt x="68" y="39"/>
                </a:moveTo>
                <a:cubicBezTo>
                  <a:pt x="38" y="68"/>
                  <a:pt x="38" y="68"/>
                  <a:pt x="38" y="68"/>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67980" eaLnBrk="0" fontAlgn="base" hangingPunct="0">
              <a:spcBef>
                <a:spcPct val="0"/>
              </a:spcBef>
              <a:spcAft>
                <a:spcPct val="0"/>
              </a:spcAft>
            </a:pPr>
            <a:endParaRPr lang="es-419" sz="1118">
              <a:solidFill>
                <a:srgbClr val="414042"/>
              </a:solidFill>
              <a:latin typeface="Open Sans" panose="020B0606030504020204" pitchFamily="34" charset="0"/>
            </a:endParaRPr>
          </a:p>
        </p:txBody>
      </p:sp>
      <p:pic>
        <p:nvPicPr>
          <p:cNvPr id="73" name="Imagen 72"/>
          <p:cNvPicPr>
            <a:picLocks noChangeAspect="1"/>
          </p:cNvPicPr>
          <p:nvPr/>
        </p:nvPicPr>
        <p:blipFill>
          <a:blip r:embed="rId11"/>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3598501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17748" y="-1"/>
            <a:ext cx="9018748" cy="59238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solidFill>
              </a:rPr>
              <a:t>ACLARACIÓN SOBRE LA EXENCIÓN DE PAGO A EMPRESAS PÚBLICAS</a:t>
            </a: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0"/>
            <a:ext cx="9009490" cy="684346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7" name="Imagen 16"/>
          <p:cNvPicPr>
            <a:picLocks noChangeAspect="1"/>
          </p:cNvPicPr>
          <p:nvPr/>
        </p:nvPicPr>
        <p:blipFill>
          <a:blip r:embed="rId2"/>
          <a:stretch>
            <a:fillRect/>
          </a:stretch>
        </p:blipFill>
        <p:spPr>
          <a:xfrm>
            <a:off x="5766690" y="6102759"/>
            <a:ext cx="3186100" cy="595351"/>
          </a:xfrm>
          <a:prstGeom prst="rect">
            <a:avLst/>
          </a:prstGeom>
        </p:spPr>
      </p:pic>
      <p:sp>
        <p:nvSpPr>
          <p:cNvPr id="4" name="CuadroTexto 3"/>
          <p:cNvSpPr txBox="1"/>
          <p:nvPr/>
        </p:nvSpPr>
        <p:spPr>
          <a:xfrm>
            <a:off x="1619672" y="1965944"/>
            <a:ext cx="1800200" cy="646331"/>
          </a:xfrm>
          <a:prstGeom prst="rect">
            <a:avLst/>
          </a:prstGeom>
          <a:noFill/>
        </p:spPr>
        <p:txBody>
          <a:bodyPr wrap="square" rtlCol="0">
            <a:spAutoFit/>
          </a:bodyPr>
          <a:lstStyle/>
          <a:p>
            <a:r>
              <a:rPr lang="es-EC" dirty="0" smtClean="0">
                <a:solidFill>
                  <a:schemeClr val="bg1"/>
                </a:solidFill>
              </a:rPr>
              <a:t>Empresas exentas de pago</a:t>
            </a:r>
            <a:endParaRPr lang="es-EC" dirty="0">
              <a:solidFill>
                <a:schemeClr val="bg1"/>
              </a:solidFill>
            </a:endParaRPr>
          </a:p>
        </p:txBody>
      </p:sp>
      <p:sp>
        <p:nvSpPr>
          <p:cNvPr id="22" name="Rectángulo 21">
            <a:extLst>
              <a:ext uri="{FF2B5EF4-FFF2-40B4-BE49-F238E27FC236}">
                <a16:creationId xmlns:a16="http://schemas.microsoft.com/office/drawing/2014/main" id="{E45788C1-AD64-4717-96CE-B06B362AB7B1}"/>
              </a:ext>
            </a:extLst>
          </p:cNvPr>
          <p:cNvSpPr/>
          <p:nvPr/>
        </p:nvSpPr>
        <p:spPr>
          <a:xfrm>
            <a:off x="36264" y="0"/>
            <a:ext cx="9009490" cy="59238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graphicFrame>
        <p:nvGraphicFramePr>
          <p:cNvPr id="11" name="Diagrama 10"/>
          <p:cNvGraphicFramePr/>
          <p:nvPr>
            <p:extLst>
              <p:ext uri="{D42A27DB-BD31-4B8C-83A1-F6EECF244321}">
                <p14:modId xmlns:p14="http://schemas.microsoft.com/office/powerpoint/2010/main" val="4217453762"/>
              </p:ext>
            </p:extLst>
          </p:nvPr>
        </p:nvGraphicFramePr>
        <p:xfrm>
          <a:off x="289577" y="857775"/>
          <a:ext cx="7920880" cy="5120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Imagen 24"/>
          <p:cNvPicPr>
            <a:picLocks noChangeAspect="1"/>
          </p:cNvPicPr>
          <p:nvPr/>
        </p:nvPicPr>
        <p:blipFill>
          <a:blip r:embed="rId8"/>
          <a:stretch>
            <a:fillRect/>
          </a:stretch>
        </p:blipFill>
        <p:spPr>
          <a:xfrm>
            <a:off x="8282006" y="1412776"/>
            <a:ext cx="519383" cy="323165"/>
          </a:xfrm>
          <a:prstGeom prst="rect">
            <a:avLst/>
          </a:prstGeom>
        </p:spPr>
      </p:pic>
      <p:pic>
        <p:nvPicPr>
          <p:cNvPr id="26" name="Imagen 25"/>
          <p:cNvPicPr>
            <a:picLocks noChangeAspect="1"/>
          </p:cNvPicPr>
          <p:nvPr/>
        </p:nvPicPr>
        <p:blipFill>
          <a:blip r:embed="rId9"/>
          <a:stretch>
            <a:fillRect/>
          </a:stretch>
        </p:blipFill>
        <p:spPr>
          <a:xfrm>
            <a:off x="8249180" y="3234555"/>
            <a:ext cx="592078" cy="630501"/>
          </a:xfrm>
          <a:prstGeom prst="rect">
            <a:avLst/>
          </a:prstGeom>
        </p:spPr>
      </p:pic>
      <p:pic>
        <p:nvPicPr>
          <p:cNvPr id="27" name="Imagen 26"/>
          <p:cNvPicPr>
            <a:picLocks noChangeAspect="1"/>
          </p:cNvPicPr>
          <p:nvPr/>
        </p:nvPicPr>
        <p:blipFill>
          <a:blip r:embed="rId8"/>
          <a:stretch>
            <a:fillRect/>
          </a:stretch>
        </p:blipFill>
        <p:spPr>
          <a:xfrm>
            <a:off x="8321875" y="2862821"/>
            <a:ext cx="519383" cy="323165"/>
          </a:xfrm>
          <a:prstGeom prst="rect">
            <a:avLst/>
          </a:prstGeom>
        </p:spPr>
      </p:pic>
      <p:pic>
        <p:nvPicPr>
          <p:cNvPr id="28" name="Imagen 27"/>
          <p:cNvPicPr>
            <a:picLocks noChangeAspect="1"/>
          </p:cNvPicPr>
          <p:nvPr/>
        </p:nvPicPr>
        <p:blipFill>
          <a:blip r:embed="rId9"/>
          <a:stretch>
            <a:fillRect/>
          </a:stretch>
        </p:blipFill>
        <p:spPr>
          <a:xfrm>
            <a:off x="8210457" y="5027398"/>
            <a:ext cx="592078" cy="630501"/>
          </a:xfrm>
          <a:prstGeom prst="rect">
            <a:avLst/>
          </a:prstGeom>
        </p:spPr>
      </p:pic>
      <p:pic>
        <p:nvPicPr>
          <p:cNvPr id="29" name="Imagen 28"/>
          <p:cNvPicPr>
            <a:picLocks noChangeAspect="1"/>
          </p:cNvPicPr>
          <p:nvPr/>
        </p:nvPicPr>
        <p:blipFill>
          <a:blip r:embed="rId8"/>
          <a:stretch>
            <a:fillRect/>
          </a:stretch>
        </p:blipFill>
        <p:spPr>
          <a:xfrm>
            <a:off x="8276783" y="4599895"/>
            <a:ext cx="519383" cy="323165"/>
          </a:xfrm>
          <a:prstGeom prst="rect">
            <a:avLst/>
          </a:prstGeom>
        </p:spPr>
      </p:pic>
      <p:sp>
        <p:nvSpPr>
          <p:cNvPr id="13" name="Rectángulo 12"/>
          <p:cNvSpPr/>
          <p:nvPr/>
        </p:nvSpPr>
        <p:spPr>
          <a:xfrm>
            <a:off x="289577" y="6104862"/>
            <a:ext cx="5299605" cy="5338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b="1" dirty="0" smtClean="0">
                <a:solidFill>
                  <a:schemeClr val="tx1"/>
                </a:solidFill>
              </a:rPr>
              <a:t>Ley Orgánica de Empresas Públicas ( LOEP) / Art .41 y Disp. Octava</a:t>
            </a:r>
            <a:endParaRPr lang="es-EC" sz="1400" b="1" dirty="0">
              <a:solidFill>
                <a:schemeClr val="tx1"/>
              </a:solidFill>
            </a:endParaRPr>
          </a:p>
        </p:txBody>
      </p:sp>
    </p:spTree>
    <p:extLst>
      <p:ext uri="{BB962C8B-B14F-4D97-AF65-F5344CB8AC3E}">
        <p14:creationId xmlns:p14="http://schemas.microsoft.com/office/powerpoint/2010/main" val="1220048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AB0402E4-A745-460B-945C-4161013C5D56}"/>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solidFill>
              </a:rPr>
              <a:t>INFRAESTRUCTURA FÍSICA</a:t>
            </a:r>
          </a:p>
        </p:txBody>
      </p:sp>
      <p:pic>
        <p:nvPicPr>
          <p:cNvPr id="26" name="Imagen 25">
            <a:extLst>
              <a:ext uri="{FF2B5EF4-FFF2-40B4-BE49-F238E27FC236}">
                <a16:creationId xmlns:a16="http://schemas.microsoft.com/office/drawing/2014/main" id="{359A8355-A6B2-48C5-BEAD-1CDD74B761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94" r="22755"/>
          <a:stretch/>
        </p:blipFill>
        <p:spPr>
          <a:xfrm>
            <a:off x="7610982" y="1033036"/>
            <a:ext cx="1183534" cy="1708118"/>
          </a:xfrm>
          <a:prstGeom prst="rect">
            <a:avLst/>
          </a:prstGeom>
        </p:spPr>
      </p:pic>
      <p:graphicFrame>
        <p:nvGraphicFramePr>
          <p:cNvPr id="28" name="Diagrama 27">
            <a:extLst>
              <a:ext uri="{FF2B5EF4-FFF2-40B4-BE49-F238E27FC236}">
                <a16:creationId xmlns:a16="http://schemas.microsoft.com/office/drawing/2014/main" id="{7A050B34-2A8F-4AD7-BE8D-2027B56EFF72}"/>
              </a:ext>
            </a:extLst>
          </p:cNvPr>
          <p:cNvGraphicFramePr/>
          <p:nvPr>
            <p:extLst>
              <p:ext uri="{D42A27DB-BD31-4B8C-83A1-F6EECF244321}">
                <p14:modId xmlns:p14="http://schemas.microsoft.com/office/powerpoint/2010/main" val="642310262"/>
              </p:ext>
            </p:extLst>
          </p:nvPr>
        </p:nvGraphicFramePr>
        <p:xfrm>
          <a:off x="4186004" y="3112302"/>
          <a:ext cx="4608512" cy="224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p:cNvPicPr>
            <a:picLocks noChangeAspect="1"/>
          </p:cNvPicPr>
          <p:nvPr/>
        </p:nvPicPr>
        <p:blipFill>
          <a:blip r:embed="rId8"/>
          <a:stretch>
            <a:fillRect/>
          </a:stretch>
        </p:blipFill>
        <p:spPr>
          <a:xfrm>
            <a:off x="4344770" y="1775047"/>
            <a:ext cx="1195071" cy="966107"/>
          </a:xfrm>
          <a:prstGeom prst="rect">
            <a:avLst/>
          </a:prstGeom>
        </p:spPr>
      </p:pic>
      <p:pic>
        <p:nvPicPr>
          <p:cNvPr id="1026" name="Picture 2" descr="Poste De Electricidad, Electricidad, Línea Eléctrica Aérea imagen png -  imagen transparente descarga gratui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860" y="1397987"/>
            <a:ext cx="1265832" cy="134316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p:nvPr/>
        </p:nvPicPr>
        <p:blipFill>
          <a:blip r:embed="rId10" cstate="print">
            <a:extLst>
              <a:ext uri="{28A0092B-C50C-407E-A947-70E740481C1C}">
                <a14:useLocalDpi xmlns:a14="http://schemas.microsoft.com/office/drawing/2010/main" val="0"/>
              </a:ext>
            </a:extLst>
          </a:blip>
          <a:stretch>
            <a:fillRect/>
          </a:stretch>
        </p:blipFill>
        <p:spPr>
          <a:xfrm>
            <a:off x="5986770" y="3798179"/>
            <a:ext cx="1226581" cy="1181798"/>
          </a:xfrm>
          <a:prstGeom prst="rect">
            <a:avLst/>
          </a:prstGeom>
        </p:spPr>
      </p:pic>
      <p:pic>
        <p:nvPicPr>
          <p:cNvPr id="21" name="Imagen 20"/>
          <p:cNvPicPr/>
          <p:nvPr/>
        </p:nvPicPr>
        <p:blipFill rotWithShape="1">
          <a:blip r:embed="rId11" cstate="print">
            <a:extLst>
              <a:ext uri="{28A0092B-C50C-407E-A947-70E740481C1C}">
                <a14:useLocalDpi xmlns:a14="http://schemas.microsoft.com/office/drawing/2010/main" val="0"/>
              </a:ext>
            </a:extLst>
          </a:blip>
          <a:srcRect b="14463"/>
          <a:stretch/>
        </p:blipFill>
        <p:spPr>
          <a:xfrm>
            <a:off x="7610982" y="3493625"/>
            <a:ext cx="1291546" cy="1490980"/>
          </a:xfrm>
          <a:prstGeom prst="rect">
            <a:avLst/>
          </a:prstGeom>
        </p:spPr>
      </p:pic>
      <p:pic>
        <p:nvPicPr>
          <p:cNvPr id="25" name="Imagen 24"/>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08004" y="4182175"/>
            <a:ext cx="1184914" cy="797802"/>
          </a:xfrm>
          <a:prstGeom prst="rect">
            <a:avLst/>
          </a:prstGeom>
          <a:noFill/>
          <a:ln>
            <a:noFill/>
          </a:ln>
        </p:spPr>
      </p:pic>
      <p:sp>
        <p:nvSpPr>
          <p:cNvPr id="31" name="CuadroTexto 30"/>
          <p:cNvSpPr txBox="1"/>
          <p:nvPr/>
        </p:nvSpPr>
        <p:spPr>
          <a:xfrm>
            <a:off x="4186004" y="790114"/>
            <a:ext cx="2088232" cy="338554"/>
          </a:xfrm>
          <a:prstGeom prst="rect">
            <a:avLst/>
          </a:prstGeom>
          <a:noFill/>
          <a:ln w="25400">
            <a:solidFill>
              <a:schemeClr val="accent2">
                <a:lumMod val="40000"/>
                <a:lumOff val="60000"/>
              </a:schemeClr>
            </a:solidFill>
          </a:ln>
        </p:spPr>
        <p:txBody>
          <a:bodyPr wrap="square" rtlCol="0">
            <a:spAutoFit/>
          </a:bodyPr>
          <a:lstStyle/>
          <a:p>
            <a:pPr algn="ctr"/>
            <a:r>
              <a:rPr lang="es-ES" sz="1600" dirty="0" smtClean="0"/>
              <a:t>Energía Eléctrica</a:t>
            </a:r>
            <a:endParaRPr lang="es-EC" sz="1600" dirty="0"/>
          </a:p>
        </p:txBody>
      </p:sp>
      <p:sp>
        <p:nvSpPr>
          <p:cNvPr id="33" name="CuadroTexto 32"/>
          <p:cNvSpPr txBox="1"/>
          <p:nvPr/>
        </p:nvSpPr>
        <p:spPr>
          <a:xfrm>
            <a:off x="7020272" y="5565617"/>
            <a:ext cx="2088232" cy="338554"/>
          </a:xfrm>
          <a:prstGeom prst="rect">
            <a:avLst/>
          </a:prstGeom>
          <a:noFill/>
          <a:ln w="25400">
            <a:solidFill>
              <a:schemeClr val="accent1">
                <a:lumMod val="60000"/>
                <a:lumOff val="40000"/>
              </a:schemeClr>
            </a:solidFill>
          </a:ln>
        </p:spPr>
        <p:txBody>
          <a:bodyPr wrap="square" rtlCol="0">
            <a:spAutoFit/>
          </a:bodyPr>
          <a:lstStyle/>
          <a:p>
            <a:pPr algn="ctr"/>
            <a:r>
              <a:rPr lang="es-ES" sz="1600" dirty="0" smtClean="0"/>
              <a:t>Telecomunicaciones</a:t>
            </a:r>
            <a:endParaRPr lang="es-EC" sz="1600" dirty="0"/>
          </a:p>
        </p:txBody>
      </p:sp>
      <p:sp>
        <p:nvSpPr>
          <p:cNvPr id="24" name="CuadroTexto 23"/>
          <p:cNvSpPr txBox="1"/>
          <p:nvPr/>
        </p:nvSpPr>
        <p:spPr>
          <a:xfrm>
            <a:off x="4364934" y="2824648"/>
            <a:ext cx="1227984" cy="523220"/>
          </a:xfrm>
          <a:prstGeom prst="rect">
            <a:avLst/>
          </a:prstGeom>
          <a:noFill/>
          <a:ln>
            <a:solidFill>
              <a:srgbClr val="A50021"/>
            </a:solidFill>
          </a:ln>
        </p:spPr>
        <p:txBody>
          <a:bodyPr wrap="square" rtlCol="0">
            <a:spAutoFit/>
          </a:bodyPr>
          <a:lstStyle/>
          <a:p>
            <a:pPr algn="ctr"/>
            <a:r>
              <a:rPr lang="es-ES" sz="1400" dirty="0" smtClean="0"/>
              <a:t>Canalización Eléctrica</a:t>
            </a:r>
            <a:endParaRPr lang="es-EC" sz="1400" dirty="0"/>
          </a:p>
        </p:txBody>
      </p:sp>
      <p:sp>
        <p:nvSpPr>
          <p:cNvPr id="27" name="CuadroTexto 26"/>
          <p:cNvSpPr txBox="1"/>
          <p:nvPr/>
        </p:nvSpPr>
        <p:spPr>
          <a:xfrm>
            <a:off x="6037708" y="2837094"/>
            <a:ext cx="1227984" cy="307777"/>
          </a:xfrm>
          <a:prstGeom prst="rect">
            <a:avLst/>
          </a:prstGeom>
          <a:noFill/>
          <a:ln>
            <a:solidFill>
              <a:srgbClr val="A50021"/>
            </a:solidFill>
          </a:ln>
        </p:spPr>
        <p:txBody>
          <a:bodyPr wrap="square" rtlCol="0">
            <a:spAutoFit/>
          </a:bodyPr>
          <a:lstStyle/>
          <a:p>
            <a:pPr algn="ctr"/>
            <a:r>
              <a:rPr lang="es-ES" sz="1400" dirty="0" smtClean="0"/>
              <a:t>Postes</a:t>
            </a:r>
            <a:endParaRPr lang="es-EC" sz="1400" dirty="0"/>
          </a:p>
        </p:txBody>
      </p:sp>
      <p:sp>
        <p:nvSpPr>
          <p:cNvPr id="29" name="CuadroTexto 28"/>
          <p:cNvSpPr txBox="1"/>
          <p:nvPr/>
        </p:nvSpPr>
        <p:spPr>
          <a:xfrm>
            <a:off x="7638540" y="2827000"/>
            <a:ext cx="1227984" cy="307777"/>
          </a:xfrm>
          <a:prstGeom prst="rect">
            <a:avLst/>
          </a:prstGeom>
          <a:noFill/>
          <a:ln>
            <a:solidFill>
              <a:srgbClr val="A50021"/>
            </a:solidFill>
          </a:ln>
        </p:spPr>
        <p:txBody>
          <a:bodyPr wrap="square" rtlCol="0">
            <a:spAutoFit/>
          </a:bodyPr>
          <a:lstStyle/>
          <a:p>
            <a:pPr algn="ctr"/>
            <a:r>
              <a:rPr lang="es-ES" sz="1400" dirty="0" smtClean="0"/>
              <a:t>Torres</a:t>
            </a:r>
            <a:endParaRPr lang="es-EC" sz="1400" dirty="0"/>
          </a:p>
        </p:txBody>
      </p:sp>
      <p:sp>
        <p:nvSpPr>
          <p:cNvPr id="30" name="CuadroTexto 29"/>
          <p:cNvSpPr txBox="1"/>
          <p:nvPr/>
        </p:nvSpPr>
        <p:spPr>
          <a:xfrm>
            <a:off x="4141549" y="5063328"/>
            <a:ext cx="1651239" cy="523220"/>
          </a:xfrm>
          <a:prstGeom prst="rect">
            <a:avLst/>
          </a:prstGeom>
          <a:noFill/>
          <a:ln>
            <a:solidFill>
              <a:schemeClr val="tx2"/>
            </a:solidFill>
          </a:ln>
        </p:spPr>
        <p:txBody>
          <a:bodyPr wrap="square" rtlCol="0">
            <a:spAutoFit/>
          </a:bodyPr>
          <a:lstStyle/>
          <a:p>
            <a:pPr algn="ctr"/>
            <a:r>
              <a:rPr lang="es-ES" sz="1400" dirty="0" smtClean="0"/>
              <a:t>Canalización Telecomunicaciones</a:t>
            </a:r>
            <a:endParaRPr lang="es-EC" sz="1400" dirty="0"/>
          </a:p>
        </p:txBody>
      </p:sp>
      <p:sp>
        <p:nvSpPr>
          <p:cNvPr id="32" name="CuadroTexto 31"/>
          <p:cNvSpPr txBox="1"/>
          <p:nvPr/>
        </p:nvSpPr>
        <p:spPr>
          <a:xfrm>
            <a:off x="6000954" y="5059248"/>
            <a:ext cx="1291465" cy="307777"/>
          </a:xfrm>
          <a:prstGeom prst="rect">
            <a:avLst/>
          </a:prstGeom>
          <a:noFill/>
          <a:ln>
            <a:solidFill>
              <a:schemeClr val="tx2"/>
            </a:solidFill>
          </a:ln>
        </p:spPr>
        <p:txBody>
          <a:bodyPr wrap="square" rtlCol="0">
            <a:spAutoFit/>
          </a:bodyPr>
          <a:lstStyle/>
          <a:p>
            <a:pPr algn="ctr"/>
            <a:r>
              <a:rPr lang="es-ES" sz="1400" dirty="0" smtClean="0"/>
              <a:t>Pedestales</a:t>
            </a:r>
            <a:endParaRPr lang="es-EC" sz="1400" dirty="0"/>
          </a:p>
        </p:txBody>
      </p:sp>
      <p:sp>
        <p:nvSpPr>
          <p:cNvPr id="34" name="CuadroTexto 33"/>
          <p:cNvSpPr txBox="1"/>
          <p:nvPr/>
        </p:nvSpPr>
        <p:spPr>
          <a:xfrm>
            <a:off x="7441114" y="5063877"/>
            <a:ext cx="1621800" cy="307777"/>
          </a:xfrm>
          <a:prstGeom prst="rect">
            <a:avLst/>
          </a:prstGeom>
          <a:noFill/>
          <a:ln>
            <a:solidFill>
              <a:schemeClr val="tx2"/>
            </a:solidFill>
          </a:ln>
        </p:spPr>
        <p:txBody>
          <a:bodyPr wrap="square" rtlCol="0">
            <a:spAutoFit/>
          </a:bodyPr>
          <a:lstStyle/>
          <a:p>
            <a:pPr algn="ctr"/>
            <a:r>
              <a:rPr lang="es-ES" sz="1400" dirty="0" smtClean="0"/>
              <a:t>Soporte de Antenas</a:t>
            </a:r>
            <a:endParaRPr lang="es-EC" sz="1400" dirty="0"/>
          </a:p>
        </p:txBody>
      </p:sp>
      <p:sp>
        <p:nvSpPr>
          <p:cNvPr id="36" name="Rectángulo 35">
            <a:extLst>
              <a:ext uri="{FF2B5EF4-FFF2-40B4-BE49-F238E27FC236}">
                <a16:creationId xmlns:a16="http://schemas.microsoft.com/office/drawing/2014/main" id="{E45788C1-AD64-4717-96CE-B06B362AB7B1}"/>
              </a:ext>
            </a:extLst>
          </p:cNvPr>
          <p:cNvSpPr/>
          <p:nvPr/>
        </p:nvSpPr>
        <p:spPr>
          <a:xfrm>
            <a:off x="0" y="637647"/>
            <a:ext cx="9144000" cy="622035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7" name="Rectángulo 36">
            <a:extLst>
              <a:ext uri="{FF2B5EF4-FFF2-40B4-BE49-F238E27FC236}">
                <a16:creationId xmlns:a16="http://schemas.microsoft.com/office/drawing/2014/main" id="{E45788C1-AD64-4717-96CE-B06B362AB7B1}"/>
              </a:ext>
            </a:extLst>
          </p:cNvPr>
          <p:cNvSpPr/>
          <p:nvPr/>
        </p:nvSpPr>
        <p:spPr>
          <a:xfrm>
            <a:off x="0" y="1"/>
            <a:ext cx="9144000" cy="64555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38" name="Imagen 37"/>
          <p:cNvPicPr>
            <a:picLocks noChangeAspect="1"/>
          </p:cNvPicPr>
          <p:nvPr/>
        </p:nvPicPr>
        <p:blipFill>
          <a:blip r:embed="rId13"/>
          <a:stretch>
            <a:fillRect/>
          </a:stretch>
        </p:blipFill>
        <p:spPr>
          <a:xfrm>
            <a:off x="6210436" y="6465354"/>
            <a:ext cx="2898068" cy="348022"/>
          </a:xfrm>
          <a:prstGeom prst="rect">
            <a:avLst/>
          </a:prstGeom>
        </p:spPr>
      </p:pic>
      <p:pic>
        <p:nvPicPr>
          <p:cNvPr id="35" name="Imagen 34"/>
          <p:cNvPicPr>
            <a:picLocks noChangeAspect="1"/>
          </p:cNvPicPr>
          <p:nvPr/>
        </p:nvPicPr>
        <p:blipFill rotWithShape="1">
          <a:blip r:embed="rId14"/>
          <a:srcRect t="7985"/>
          <a:stretch/>
        </p:blipFill>
        <p:spPr>
          <a:xfrm>
            <a:off x="75997" y="790114"/>
            <a:ext cx="3600400" cy="2813021"/>
          </a:xfrm>
          <a:prstGeom prst="rect">
            <a:avLst/>
          </a:prstGeom>
        </p:spPr>
      </p:pic>
      <p:sp>
        <p:nvSpPr>
          <p:cNvPr id="39" name="Marcador de contenido 2"/>
          <p:cNvSpPr>
            <a:spLocks noGrp="1"/>
          </p:cNvSpPr>
          <p:nvPr>
            <p:ph idx="1"/>
          </p:nvPr>
        </p:nvSpPr>
        <p:spPr>
          <a:xfrm>
            <a:off x="75997" y="3589099"/>
            <a:ext cx="3582652" cy="2160240"/>
          </a:xfrm>
        </p:spPr>
        <p:txBody>
          <a:bodyPr>
            <a:normAutofit/>
          </a:bodyPr>
          <a:lstStyle/>
          <a:p>
            <a:pPr algn="just"/>
            <a:r>
              <a:rPr lang="es-EC" sz="1400" b="1" dirty="0"/>
              <a:t>Bienes del Dominio Privado</a:t>
            </a:r>
            <a:r>
              <a:rPr lang="es-EC" sz="1400" b="1" dirty="0" smtClean="0"/>
              <a:t>.</a:t>
            </a:r>
            <a:endParaRPr lang="es-EC" sz="1400" b="1" dirty="0"/>
          </a:p>
          <a:p>
            <a:pPr algn="just"/>
            <a:r>
              <a:rPr lang="es-EC" sz="1400" b="1" dirty="0"/>
              <a:t>Bienes del Dominio Público.</a:t>
            </a:r>
          </a:p>
          <a:p>
            <a:pPr lvl="1" algn="just"/>
            <a:r>
              <a:rPr lang="es-EC" sz="1400" b="1" dirty="0">
                <a:solidFill>
                  <a:schemeClr val="tx2"/>
                </a:solidFill>
              </a:rPr>
              <a:t>Bienes de Uso Público.</a:t>
            </a:r>
          </a:p>
          <a:p>
            <a:pPr lvl="1" algn="just"/>
            <a:r>
              <a:rPr lang="es-EC" sz="1400" b="1" dirty="0">
                <a:solidFill>
                  <a:schemeClr val="accent2"/>
                </a:solidFill>
              </a:rPr>
              <a:t>Bienes afectados al Servicio Público.</a:t>
            </a:r>
          </a:p>
          <a:p>
            <a:pPr marL="0" indent="0">
              <a:buNone/>
            </a:pPr>
            <a:endParaRPr lang="es-EC" sz="1400" dirty="0"/>
          </a:p>
        </p:txBody>
      </p:sp>
      <p:sp>
        <p:nvSpPr>
          <p:cNvPr id="40" name="Rectángulo 39"/>
          <p:cNvSpPr/>
          <p:nvPr/>
        </p:nvSpPr>
        <p:spPr>
          <a:xfrm>
            <a:off x="99883" y="6111358"/>
            <a:ext cx="5937825" cy="738664"/>
          </a:xfrm>
          <a:prstGeom prst="rect">
            <a:avLst/>
          </a:prstGeom>
        </p:spPr>
        <p:txBody>
          <a:bodyPr wrap="square">
            <a:spAutoFit/>
          </a:bodyPr>
          <a:lstStyle/>
          <a:p>
            <a:r>
              <a:rPr lang="es-EC" sz="1400" dirty="0">
                <a:latin typeface="+mj-lt"/>
              </a:rPr>
              <a:t>Art. 418 COOTAD:  “Constituyen bienes afectados al servicio público: (…) f) </a:t>
            </a:r>
            <a:r>
              <a:rPr lang="es-EC" sz="1400" b="1" i="1" dirty="0">
                <a:latin typeface="+mj-lt"/>
              </a:rPr>
              <a:t>Las obras de infraestructura realizadas </a:t>
            </a:r>
            <a:r>
              <a:rPr lang="es-EC" sz="1400" b="1" i="1" u="sng" dirty="0">
                <a:latin typeface="+mj-lt"/>
              </a:rPr>
              <a:t>bajo el suelo </a:t>
            </a:r>
            <a:r>
              <a:rPr lang="es-EC" sz="1400" b="1" i="1" dirty="0">
                <a:latin typeface="+mj-lt"/>
              </a:rPr>
              <a:t>tales como canaletas, ductos subterráneos, sistemas de alcantarillado entre otros</a:t>
            </a:r>
            <a:r>
              <a:rPr lang="es-EC" sz="1400" dirty="0"/>
              <a:t> “.</a:t>
            </a:r>
            <a:endParaRPr lang="es-EC" sz="1400" b="1" i="1" dirty="0">
              <a:latin typeface="+mj-lt"/>
            </a:endParaRPr>
          </a:p>
        </p:txBody>
      </p:sp>
      <p:sp>
        <p:nvSpPr>
          <p:cNvPr id="41" name="Rectángulo 5"/>
          <p:cNvSpPr/>
          <p:nvPr/>
        </p:nvSpPr>
        <p:spPr>
          <a:xfrm>
            <a:off x="99883" y="4912509"/>
            <a:ext cx="4099955" cy="1169551"/>
          </a:xfrm>
          <a:prstGeom prst="rect">
            <a:avLst/>
          </a:prstGeom>
        </p:spPr>
        <p:txBody>
          <a:bodyPr wrap="square">
            <a:spAutoFit/>
          </a:bodyPr>
          <a:lstStyle/>
          <a:p>
            <a:r>
              <a:rPr lang="es-EC" sz="1400" dirty="0">
                <a:latin typeface="+mj-lt"/>
              </a:rPr>
              <a:t>Art. 417 COOTAD: </a:t>
            </a:r>
            <a:r>
              <a:rPr lang="es-EC" sz="1400" dirty="0"/>
              <a:t>“ Son bienes de uso público aquellos cuyo uso por los particulares es directo y general, en forma gratuita. </a:t>
            </a:r>
            <a:r>
              <a:rPr lang="es-EC" sz="1400" b="1" i="1" dirty="0"/>
              <a:t>Sin embargo, podrán también ser materia de utilización exclusiva y temporal, mediante el pago de una regalía</a:t>
            </a:r>
            <a:r>
              <a:rPr lang="es-EC" sz="1400" b="1" dirty="0"/>
              <a:t> </a:t>
            </a:r>
            <a:r>
              <a:rPr lang="es-EC" sz="1400" dirty="0"/>
              <a:t>“.</a:t>
            </a:r>
            <a:endParaRPr lang="es-EC" sz="1400" b="1" i="1" dirty="0">
              <a:latin typeface="+mj-lt"/>
            </a:endParaRPr>
          </a:p>
        </p:txBody>
      </p:sp>
    </p:spTree>
    <p:extLst>
      <p:ext uri="{BB962C8B-B14F-4D97-AF65-F5344CB8AC3E}">
        <p14:creationId xmlns:p14="http://schemas.microsoft.com/office/powerpoint/2010/main" val="349415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2"/>
                </a:solidFill>
              </a:rPr>
              <a:t>PRESTADOR, PROVEDOR Y PROMOTOR </a:t>
            </a:r>
            <a:endParaRPr lang="es-EC" sz="1600" b="1" dirty="0">
              <a:solidFill>
                <a:schemeClr val="tx2"/>
              </a:solidFill>
            </a:endParaRPr>
          </a:p>
        </p:txBody>
      </p:sp>
      <p:graphicFrame>
        <p:nvGraphicFramePr>
          <p:cNvPr id="4" name="Diagrama 3"/>
          <p:cNvGraphicFramePr/>
          <p:nvPr>
            <p:extLst>
              <p:ext uri="{D42A27DB-BD31-4B8C-83A1-F6EECF244321}">
                <p14:modId xmlns:p14="http://schemas.microsoft.com/office/powerpoint/2010/main" val="1592056552"/>
              </p:ext>
            </p:extLst>
          </p:nvPr>
        </p:nvGraphicFramePr>
        <p:xfrm>
          <a:off x="255567" y="1124744"/>
          <a:ext cx="8632865" cy="460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E45788C1-AD64-4717-96CE-B06B362AB7B1}"/>
              </a:ext>
            </a:extLst>
          </p:cNvPr>
          <p:cNvSpPr/>
          <p:nvPr/>
        </p:nvSpPr>
        <p:spPr>
          <a:xfrm>
            <a:off x="0" y="637647"/>
            <a:ext cx="9144000" cy="622035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10" name="Rectángulo 9">
            <a:extLst>
              <a:ext uri="{FF2B5EF4-FFF2-40B4-BE49-F238E27FC236}">
                <a16:creationId xmlns:a16="http://schemas.microsoft.com/office/drawing/2014/main" id="{E45788C1-AD64-4717-96CE-B06B362AB7B1}"/>
              </a:ext>
            </a:extLst>
          </p:cNvPr>
          <p:cNvSpPr/>
          <p:nvPr/>
        </p:nvSpPr>
        <p:spPr>
          <a:xfrm>
            <a:off x="0" y="1"/>
            <a:ext cx="9144000" cy="64555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1" name="Imagen 10"/>
          <p:cNvPicPr>
            <a:picLocks noChangeAspect="1"/>
          </p:cNvPicPr>
          <p:nvPr/>
        </p:nvPicPr>
        <p:blipFill>
          <a:blip r:embed="rId7"/>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108956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ángulo 193">
            <a:extLst>
              <a:ext uri="{FF2B5EF4-FFF2-40B4-BE49-F238E27FC236}">
                <a16:creationId xmlns:a16="http://schemas.microsoft.com/office/drawing/2014/main" id="{72BFB281-9926-B54B-BC94-FD8E26CBB68E}"/>
              </a:ext>
            </a:extLst>
          </p:cNvPr>
          <p:cNvSpPr/>
          <p:nvPr/>
        </p:nvSpPr>
        <p:spPr>
          <a:xfrm>
            <a:off x="0" y="0"/>
            <a:ext cx="9144000" cy="63267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S" sz="1600" b="1" dirty="0" smtClean="0">
                <a:solidFill>
                  <a:schemeClr val="tx2"/>
                </a:solidFill>
              </a:rPr>
              <a:t>LICENCIAS </a:t>
            </a:r>
            <a:r>
              <a:rPr lang="es-ES" sz="1600" b="1" dirty="0">
                <a:solidFill>
                  <a:schemeClr val="tx2"/>
                </a:solidFill>
              </a:rPr>
              <a:t>METROPOLITANAS URBANÍSTICAS PARA LA CONSTRUCCIÓN DE INFRAESTRUCTURA </a:t>
            </a:r>
            <a:r>
              <a:rPr lang="es-ES" sz="1600" b="1" dirty="0" smtClean="0">
                <a:solidFill>
                  <a:schemeClr val="tx2"/>
                </a:solidFill>
              </a:rPr>
              <a:t>FÍSICA</a:t>
            </a:r>
          </a:p>
          <a:p>
            <a:pPr algn="ctr"/>
            <a:r>
              <a:rPr lang="es-ES" sz="1600" b="1" dirty="0" smtClean="0">
                <a:solidFill>
                  <a:schemeClr val="tx2"/>
                </a:solidFill>
              </a:rPr>
              <a:t> </a:t>
            </a:r>
            <a:r>
              <a:rPr lang="es-ES" sz="1600" b="1" dirty="0">
                <a:solidFill>
                  <a:schemeClr val="tx2"/>
                </a:solidFill>
              </a:rPr>
              <a:t>LMU 40 A</a:t>
            </a:r>
            <a:endParaRPr lang="es-EC" sz="1600" b="1" dirty="0">
              <a:latin typeface="Times New Roman" panose="02020603050405020304" pitchFamily="18" charset="0"/>
            </a:endParaRPr>
          </a:p>
          <a:p>
            <a:pPr algn="ctr"/>
            <a:endParaRPr lang="es-EC" b="1" dirty="0">
              <a:solidFill>
                <a:schemeClr val="tx2"/>
              </a:solidFill>
            </a:endParaRPr>
          </a:p>
        </p:txBody>
      </p:sp>
      <p:sp>
        <p:nvSpPr>
          <p:cNvPr id="99" name="Rectángulo 98">
            <a:extLst>
              <a:ext uri="{FF2B5EF4-FFF2-40B4-BE49-F238E27FC236}">
                <a16:creationId xmlns:a16="http://schemas.microsoft.com/office/drawing/2014/main" id="{E45788C1-AD64-4717-96CE-B06B362AB7B1}"/>
              </a:ext>
            </a:extLst>
          </p:cNvPr>
          <p:cNvSpPr/>
          <p:nvPr/>
        </p:nvSpPr>
        <p:spPr>
          <a:xfrm>
            <a:off x="0" y="645949"/>
            <a:ext cx="9126252" cy="621205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7" name="Rectángulo 6"/>
          <p:cNvSpPr/>
          <p:nvPr/>
        </p:nvSpPr>
        <p:spPr>
          <a:xfrm>
            <a:off x="2047646" y="5544515"/>
            <a:ext cx="6408712" cy="369332"/>
          </a:xfrm>
          <a:prstGeom prst="rect">
            <a:avLst/>
          </a:prstGeom>
        </p:spPr>
        <p:txBody>
          <a:bodyPr wrap="square">
            <a:spAutoFit/>
          </a:bodyPr>
          <a:lstStyle/>
          <a:p>
            <a:r>
              <a:rPr lang="es-ES" sz="1400" b="1" dirty="0">
                <a:latin typeface="Times New Roman" panose="02020603050405020304" pitchFamily="18" charset="0"/>
                <a:ea typeface="Times New Roman" panose="02020603050405020304" pitchFamily="18" charset="0"/>
              </a:rPr>
              <a:t>La LMU 40-A, autoriza la ocupación temporal de los bienes de dominio público</a:t>
            </a:r>
            <a:r>
              <a:rPr lang="es-ES" b="1" dirty="0">
                <a:latin typeface="Times New Roman" panose="02020603050405020304" pitchFamily="18" charset="0"/>
                <a:ea typeface="Times New Roman" panose="02020603050405020304" pitchFamily="18" charset="0"/>
              </a:rPr>
              <a:t>.</a:t>
            </a:r>
            <a:endParaRPr lang="es-EC" dirty="0"/>
          </a:p>
        </p:txBody>
      </p:sp>
      <p:grpSp>
        <p:nvGrpSpPr>
          <p:cNvPr id="104" name="Grupo 103">
            <a:extLst>
              <a:ext uri="{FF2B5EF4-FFF2-40B4-BE49-F238E27FC236}">
                <a16:creationId xmlns:a16="http://schemas.microsoft.com/office/drawing/2014/main" id="{3B9BF916-4201-4CEA-A3E5-7D374411FA29}"/>
              </a:ext>
            </a:extLst>
          </p:cNvPr>
          <p:cNvGrpSpPr/>
          <p:nvPr/>
        </p:nvGrpSpPr>
        <p:grpSpPr>
          <a:xfrm>
            <a:off x="1265587" y="5428443"/>
            <a:ext cx="647398" cy="495191"/>
            <a:chOff x="249899" y="5083578"/>
            <a:chExt cx="1714689" cy="1714689"/>
          </a:xfrm>
        </p:grpSpPr>
        <p:sp>
          <p:nvSpPr>
            <p:cNvPr id="105" name="Elipse 104">
              <a:extLst>
                <a:ext uri="{FF2B5EF4-FFF2-40B4-BE49-F238E27FC236}">
                  <a16:creationId xmlns:a16="http://schemas.microsoft.com/office/drawing/2014/main" id="{BAAFEDBA-4C3E-44B3-9C3D-E72649576BC1}"/>
                </a:ext>
              </a:extLst>
            </p:cNvPr>
            <p:cNvSpPr/>
            <p:nvPr/>
          </p:nvSpPr>
          <p:spPr>
            <a:xfrm>
              <a:off x="249899" y="5083578"/>
              <a:ext cx="1714689" cy="17146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06" name="Elipse 105">
              <a:extLst>
                <a:ext uri="{FF2B5EF4-FFF2-40B4-BE49-F238E27FC236}">
                  <a16:creationId xmlns:a16="http://schemas.microsoft.com/office/drawing/2014/main" id="{0AB9C723-17CA-47D3-96A2-5318522A85BE}"/>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pic>
        <p:nvPicPr>
          <p:cNvPr id="107" name="Imagen 106"/>
          <p:cNvPicPr>
            <a:picLocks noChangeAspect="1"/>
          </p:cNvPicPr>
          <p:nvPr/>
        </p:nvPicPr>
        <p:blipFill>
          <a:blip r:embed="rId3"/>
          <a:stretch>
            <a:fillRect/>
          </a:stretch>
        </p:blipFill>
        <p:spPr>
          <a:xfrm>
            <a:off x="1437352" y="5518289"/>
            <a:ext cx="279123" cy="279123"/>
          </a:xfrm>
          <a:prstGeom prst="rect">
            <a:avLst/>
          </a:prstGeom>
        </p:spPr>
      </p:pic>
      <p:sp>
        <p:nvSpPr>
          <p:cNvPr id="109" name="Rectángulo 108">
            <a:extLst>
              <a:ext uri="{FF2B5EF4-FFF2-40B4-BE49-F238E27FC236}">
                <a16:creationId xmlns:a16="http://schemas.microsoft.com/office/drawing/2014/main" id="{0B3413AE-7DB0-4CF6-A151-C72B66FBE625}"/>
              </a:ext>
            </a:extLst>
          </p:cNvPr>
          <p:cNvSpPr/>
          <p:nvPr/>
        </p:nvSpPr>
        <p:spPr>
          <a:xfrm>
            <a:off x="0" y="13277"/>
            <a:ext cx="9126252" cy="619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54" name="Grupo 53">
            <a:extLst>
              <a:ext uri="{FF2B5EF4-FFF2-40B4-BE49-F238E27FC236}">
                <a16:creationId xmlns:a16="http://schemas.microsoft.com/office/drawing/2014/main" id="{D801D9D0-05D0-4F7B-B2E1-E62BCA0AD050}"/>
              </a:ext>
            </a:extLst>
          </p:cNvPr>
          <p:cNvGrpSpPr/>
          <p:nvPr/>
        </p:nvGrpSpPr>
        <p:grpSpPr>
          <a:xfrm>
            <a:off x="473532" y="3190357"/>
            <a:ext cx="1665519" cy="1573980"/>
            <a:chOff x="133350" y="2247900"/>
            <a:chExt cx="2740152" cy="2362200"/>
          </a:xfrm>
        </p:grpSpPr>
        <p:sp>
          <p:nvSpPr>
            <p:cNvPr id="55" name="Hexágono 54">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tx2">
                <a:lumMod val="60000"/>
                <a:lumOff val="4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56" name="Hexágono 55">
              <a:extLst>
                <a:ext uri="{FF2B5EF4-FFF2-40B4-BE49-F238E27FC236}">
                  <a16:creationId xmlns:a16="http://schemas.microsoft.com/office/drawing/2014/main" id="{CEAA5488-E694-48DC-A2BF-01A198B761ED}"/>
                </a:ext>
              </a:extLst>
            </p:cNvPr>
            <p:cNvSpPr/>
            <p:nvPr/>
          </p:nvSpPr>
          <p:spPr>
            <a:xfrm>
              <a:off x="429768" y="2590021"/>
              <a:ext cx="2181585" cy="1642788"/>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200" dirty="0" smtClean="0">
                  <a:solidFill>
                    <a:schemeClr val="tx1"/>
                  </a:solidFill>
                </a:rPr>
                <a:t>Sujetos Obligados</a:t>
              </a:r>
              <a:endParaRPr lang="es-419" sz="1200" dirty="0">
                <a:solidFill>
                  <a:schemeClr val="tx1"/>
                </a:solidFill>
              </a:endParaRPr>
            </a:p>
            <a:p>
              <a:pPr algn="ctr"/>
              <a:r>
                <a:rPr lang="es-419" sz="1100" b="1" dirty="0" smtClean="0">
                  <a:solidFill>
                    <a:schemeClr val="tx1"/>
                  </a:solidFill>
                </a:rPr>
                <a:t>Empresas Prestadoras de Servicio</a:t>
              </a:r>
            </a:p>
          </p:txBody>
        </p:sp>
      </p:grpSp>
      <p:grpSp>
        <p:nvGrpSpPr>
          <p:cNvPr id="57" name="Grupo 56">
            <a:extLst>
              <a:ext uri="{FF2B5EF4-FFF2-40B4-BE49-F238E27FC236}">
                <a16:creationId xmlns:a16="http://schemas.microsoft.com/office/drawing/2014/main" id="{98771358-ED1D-4EEA-ACE5-FD5D360DB0B2}"/>
              </a:ext>
            </a:extLst>
          </p:cNvPr>
          <p:cNvGrpSpPr/>
          <p:nvPr/>
        </p:nvGrpSpPr>
        <p:grpSpPr>
          <a:xfrm>
            <a:off x="3121723" y="3247201"/>
            <a:ext cx="1665519" cy="1573980"/>
            <a:chOff x="2139950" y="1187450"/>
            <a:chExt cx="2740152" cy="2362200"/>
          </a:xfrm>
        </p:grpSpPr>
        <p:sp>
          <p:nvSpPr>
            <p:cNvPr id="58" name="Hexágono 57">
              <a:extLst>
                <a:ext uri="{FF2B5EF4-FFF2-40B4-BE49-F238E27FC236}">
                  <a16:creationId xmlns:a16="http://schemas.microsoft.com/office/drawing/2014/main" id="{0FE09FA2-3738-4564-A51A-F5E49D51340B}"/>
                </a:ext>
              </a:extLst>
            </p:cNvPr>
            <p:cNvSpPr/>
            <p:nvPr/>
          </p:nvSpPr>
          <p:spPr>
            <a:xfrm>
              <a:off x="2139950" y="1187450"/>
              <a:ext cx="2740152" cy="2362200"/>
            </a:xfrm>
            <a:prstGeom prst="hexagon">
              <a:avLst/>
            </a:prstGeom>
            <a:solidFill>
              <a:schemeClr val="accent1">
                <a:alpha val="7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59" name="Hexágono 58">
              <a:extLst>
                <a:ext uri="{FF2B5EF4-FFF2-40B4-BE49-F238E27FC236}">
                  <a16:creationId xmlns:a16="http://schemas.microsoft.com/office/drawing/2014/main" id="{2ABF5C40-E876-48A0-9698-FA6CA10A48F1}"/>
                </a:ext>
              </a:extLst>
            </p:cNvPr>
            <p:cNvSpPr/>
            <p:nvPr/>
          </p:nvSpPr>
          <p:spPr>
            <a:xfrm>
              <a:off x="2557208" y="1547155"/>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200" dirty="0" smtClean="0">
                  <a:solidFill>
                    <a:schemeClr val="tx1"/>
                  </a:solidFill>
                </a:rPr>
                <a:t>Vigencia</a:t>
              </a:r>
              <a:endParaRPr lang="es-419" sz="1200" dirty="0">
                <a:solidFill>
                  <a:schemeClr val="tx1"/>
                </a:solidFill>
              </a:endParaRPr>
            </a:p>
          </p:txBody>
        </p:sp>
      </p:grpSp>
      <p:grpSp>
        <p:nvGrpSpPr>
          <p:cNvPr id="32" name="Grupo 31">
            <a:extLst>
              <a:ext uri="{FF2B5EF4-FFF2-40B4-BE49-F238E27FC236}">
                <a16:creationId xmlns:a16="http://schemas.microsoft.com/office/drawing/2014/main" id="{D801D9D0-05D0-4F7B-B2E1-E62BCA0AD050}"/>
              </a:ext>
            </a:extLst>
          </p:cNvPr>
          <p:cNvGrpSpPr/>
          <p:nvPr/>
        </p:nvGrpSpPr>
        <p:grpSpPr>
          <a:xfrm>
            <a:off x="4434932" y="2445675"/>
            <a:ext cx="1665519" cy="1573980"/>
            <a:chOff x="133350" y="2247900"/>
            <a:chExt cx="2740152" cy="2362200"/>
          </a:xfrm>
        </p:grpSpPr>
        <p:sp>
          <p:nvSpPr>
            <p:cNvPr id="33" name="Hexágono 32">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tx2">
                <a:lumMod val="60000"/>
                <a:lumOff val="4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34" name="Hexágono 33">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200" dirty="0" smtClean="0">
                  <a:solidFill>
                    <a:schemeClr val="tx1"/>
                  </a:solidFill>
                </a:rPr>
                <a:t>Proyecto Técnico</a:t>
              </a:r>
              <a:endParaRPr lang="es-419" sz="1200" dirty="0">
                <a:solidFill>
                  <a:schemeClr val="tx1"/>
                </a:solidFill>
              </a:endParaRPr>
            </a:p>
          </p:txBody>
        </p:sp>
      </p:grpSp>
      <p:grpSp>
        <p:nvGrpSpPr>
          <p:cNvPr id="35" name="Grupo 34">
            <a:extLst>
              <a:ext uri="{FF2B5EF4-FFF2-40B4-BE49-F238E27FC236}">
                <a16:creationId xmlns:a16="http://schemas.microsoft.com/office/drawing/2014/main" id="{D801D9D0-05D0-4F7B-B2E1-E62BCA0AD050}"/>
              </a:ext>
            </a:extLst>
          </p:cNvPr>
          <p:cNvGrpSpPr/>
          <p:nvPr/>
        </p:nvGrpSpPr>
        <p:grpSpPr>
          <a:xfrm>
            <a:off x="1825407" y="2391650"/>
            <a:ext cx="1665519" cy="1573980"/>
            <a:chOff x="133350" y="2247900"/>
            <a:chExt cx="2740152" cy="2362200"/>
          </a:xfrm>
        </p:grpSpPr>
        <p:sp>
          <p:nvSpPr>
            <p:cNvPr id="36" name="Hexágono 35">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tx2">
                <a:lumMod val="60000"/>
                <a:lumOff val="4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37" name="Hexágono 36">
              <a:extLst>
                <a:ext uri="{FF2B5EF4-FFF2-40B4-BE49-F238E27FC236}">
                  <a16:creationId xmlns:a16="http://schemas.microsoft.com/office/drawing/2014/main" id="{CEAA5488-E694-48DC-A2BF-01A198B761ED}"/>
                </a:ext>
              </a:extLst>
            </p:cNvPr>
            <p:cNvSpPr/>
            <p:nvPr/>
          </p:nvSpPr>
          <p:spPr>
            <a:xfrm>
              <a:off x="467018" y="2607606"/>
              <a:ext cx="2079203" cy="1705254"/>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r>
                <a:rPr lang="es-419" sz="1000" dirty="0" smtClean="0">
                  <a:solidFill>
                    <a:schemeClr val="tx1"/>
                  </a:solidFill>
                </a:rPr>
                <a:t>Modificación</a:t>
              </a:r>
              <a:endParaRPr lang="es-419" sz="1000" dirty="0">
                <a:solidFill>
                  <a:schemeClr val="tx1"/>
                </a:solidFill>
              </a:endParaRPr>
            </a:p>
          </p:txBody>
        </p:sp>
      </p:grpSp>
      <p:grpSp>
        <p:nvGrpSpPr>
          <p:cNvPr id="38" name="Grupo 37">
            <a:extLst>
              <a:ext uri="{FF2B5EF4-FFF2-40B4-BE49-F238E27FC236}">
                <a16:creationId xmlns:a16="http://schemas.microsoft.com/office/drawing/2014/main" id="{D801D9D0-05D0-4F7B-B2E1-E62BCA0AD050}"/>
              </a:ext>
            </a:extLst>
          </p:cNvPr>
          <p:cNvGrpSpPr/>
          <p:nvPr/>
        </p:nvGrpSpPr>
        <p:grpSpPr>
          <a:xfrm>
            <a:off x="5737310" y="3270079"/>
            <a:ext cx="1665519" cy="1573980"/>
            <a:chOff x="133350" y="2247900"/>
            <a:chExt cx="2740152" cy="2362200"/>
          </a:xfrm>
        </p:grpSpPr>
        <p:sp>
          <p:nvSpPr>
            <p:cNvPr id="39" name="Hexágono 38">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tx2">
                <a:lumMod val="60000"/>
                <a:lumOff val="4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40" name="Hexágono 39">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000" dirty="0" smtClean="0">
                  <a:solidFill>
                    <a:schemeClr val="tx1"/>
                  </a:solidFill>
                </a:rPr>
                <a:t>Certificado de Finalización</a:t>
              </a:r>
              <a:endParaRPr lang="es-419" sz="1000" dirty="0">
                <a:solidFill>
                  <a:schemeClr val="tx1"/>
                </a:solidFill>
              </a:endParaRPr>
            </a:p>
          </p:txBody>
        </p:sp>
      </p:grpSp>
      <p:grpSp>
        <p:nvGrpSpPr>
          <p:cNvPr id="41" name="Grupo 40">
            <a:extLst>
              <a:ext uri="{FF2B5EF4-FFF2-40B4-BE49-F238E27FC236}">
                <a16:creationId xmlns:a16="http://schemas.microsoft.com/office/drawing/2014/main" id="{D801D9D0-05D0-4F7B-B2E1-E62BCA0AD050}"/>
              </a:ext>
            </a:extLst>
          </p:cNvPr>
          <p:cNvGrpSpPr/>
          <p:nvPr/>
        </p:nvGrpSpPr>
        <p:grpSpPr>
          <a:xfrm>
            <a:off x="7044457" y="2468553"/>
            <a:ext cx="1665519" cy="1573980"/>
            <a:chOff x="133350" y="2247900"/>
            <a:chExt cx="2740152" cy="2362200"/>
          </a:xfrm>
        </p:grpSpPr>
        <p:sp>
          <p:nvSpPr>
            <p:cNvPr id="42" name="Hexágono 41">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tx2">
                <a:lumMod val="60000"/>
                <a:lumOff val="4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43" name="Hexágono 42">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100" dirty="0" smtClean="0">
                  <a:solidFill>
                    <a:schemeClr val="tx1"/>
                  </a:solidFill>
                </a:rPr>
                <a:t>Caducidad</a:t>
              </a:r>
              <a:endParaRPr lang="es-419" sz="1100" dirty="0">
                <a:solidFill>
                  <a:schemeClr val="tx1"/>
                </a:solidFill>
              </a:endParaRPr>
            </a:p>
          </p:txBody>
        </p:sp>
      </p:grpSp>
      <p:grpSp>
        <p:nvGrpSpPr>
          <p:cNvPr id="44" name="Grupo 43">
            <a:extLst>
              <a:ext uri="{FF2B5EF4-FFF2-40B4-BE49-F238E27FC236}">
                <a16:creationId xmlns:a16="http://schemas.microsoft.com/office/drawing/2014/main" id="{17DA5D12-A50C-4B41-8E94-D3C6D9948647}"/>
              </a:ext>
            </a:extLst>
          </p:cNvPr>
          <p:cNvGrpSpPr/>
          <p:nvPr/>
        </p:nvGrpSpPr>
        <p:grpSpPr>
          <a:xfrm>
            <a:off x="626968" y="1892576"/>
            <a:ext cx="1286017" cy="1053608"/>
            <a:chOff x="249899" y="5083578"/>
            <a:chExt cx="1714689" cy="1714689"/>
          </a:xfrm>
        </p:grpSpPr>
        <p:sp>
          <p:nvSpPr>
            <p:cNvPr id="45" name="Elipse 44">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46" name="Elipse 45">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69" name="Grupo 68">
            <a:extLst>
              <a:ext uri="{FF2B5EF4-FFF2-40B4-BE49-F238E27FC236}">
                <a16:creationId xmlns:a16="http://schemas.microsoft.com/office/drawing/2014/main" id="{17DA5D12-A50C-4B41-8E94-D3C6D9948647}"/>
              </a:ext>
            </a:extLst>
          </p:cNvPr>
          <p:cNvGrpSpPr/>
          <p:nvPr/>
        </p:nvGrpSpPr>
        <p:grpSpPr>
          <a:xfrm>
            <a:off x="1974092" y="4265484"/>
            <a:ext cx="1286017" cy="1053608"/>
            <a:chOff x="249899" y="5083578"/>
            <a:chExt cx="1714689" cy="1714689"/>
          </a:xfrm>
        </p:grpSpPr>
        <p:sp>
          <p:nvSpPr>
            <p:cNvPr id="70" name="Elipse 69">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1" name="Elipse 70">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74" name="Grupo 73">
            <a:extLst>
              <a:ext uri="{FF2B5EF4-FFF2-40B4-BE49-F238E27FC236}">
                <a16:creationId xmlns:a16="http://schemas.microsoft.com/office/drawing/2014/main" id="{17DA5D12-A50C-4B41-8E94-D3C6D9948647}"/>
              </a:ext>
            </a:extLst>
          </p:cNvPr>
          <p:cNvGrpSpPr/>
          <p:nvPr/>
        </p:nvGrpSpPr>
        <p:grpSpPr>
          <a:xfrm>
            <a:off x="3369958" y="1981607"/>
            <a:ext cx="1286017" cy="1053608"/>
            <a:chOff x="249899" y="5083578"/>
            <a:chExt cx="1714689" cy="1714689"/>
          </a:xfrm>
        </p:grpSpPr>
        <p:sp>
          <p:nvSpPr>
            <p:cNvPr id="76" name="Elipse 75">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7" name="Elipse 76">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78" name="Grupo 77">
            <a:extLst>
              <a:ext uri="{FF2B5EF4-FFF2-40B4-BE49-F238E27FC236}">
                <a16:creationId xmlns:a16="http://schemas.microsoft.com/office/drawing/2014/main" id="{17DA5D12-A50C-4B41-8E94-D3C6D9948647}"/>
              </a:ext>
            </a:extLst>
          </p:cNvPr>
          <p:cNvGrpSpPr/>
          <p:nvPr/>
        </p:nvGrpSpPr>
        <p:grpSpPr>
          <a:xfrm>
            <a:off x="4662080" y="4239593"/>
            <a:ext cx="1286017" cy="1053608"/>
            <a:chOff x="249899" y="5083578"/>
            <a:chExt cx="1714689" cy="1714689"/>
          </a:xfrm>
        </p:grpSpPr>
        <p:sp>
          <p:nvSpPr>
            <p:cNvPr id="79" name="Elipse 78">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0" name="Elipse 79">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81" name="Grupo 80">
            <a:extLst>
              <a:ext uri="{FF2B5EF4-FFF2-40B4-BE49-F238E27FC236}">
                <a16:creationId xmlns:a16="http://schemas.microsoft.com/office/drawing/2014/main" id="{17DA5D12-A50C-4B41-8E94-D3C6D9948647}"/>
              </a:ext>
            </a:extLst>
          </p:cNvPr>
          <p:cNvGrpSpPr/>
          <p:nvPr/>
        </p:nvGrpSpPr>
        <p:grpSpPr>
          <a:xfrm>
            <a:off x="5976699" y="1974039"/>
            <a:ext cx="1286017" cy="1053608"/>
            <a:chOff x="249899" y="5083578"/>
            <a:chExt cx="1714689" cy="1714689"/>
          </a:xfrm>
        </p:grpSpPr>
        <p:sp>
          <p:nvSpPr>
            <p:cNvPr id="82" name="Elipse 81">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3" name="Elipse 82">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84" name="Grupo 83">
            <a:extLst>
              <a:ext uri="{FF2B5EF4-FFF2-40B4-BE49-F238E27FC236}">
                <a16:creationId xmlns:a16="http://schemas.microsoft.com/office/drawing/2014/main" id="{17DA5D12-A50C-4B41-8E94-D3C6D9948647}"/>
              </a:ext>
            </a:extLst>
          </p:cNvPr>
          <p:cNvGrpSpPr/>
          <p:nvPr/>
        </p:nvGrpSpPr>
        <p:grpSpPr>
          <a:xfrm>
            <a:off x="7315345" y="4289642"/>
            <a:ext cx="1286017" cy="1053608"/>
            <a:chOff x="249899" y="5083578"/>
            <a:chExt cx="1714689" cy="1714689"/>
          </a:xfrm>
        </p:grpSpPr>
        <p:sp>
          <p:nvSpPr>
            <p:cNvPr id="85" name="Elipse 84">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6" name="Elipse 85">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pic>
        <p:nvPicPr>
          <p:cNvPr id="49" name="Picture 6" descr="Actualización De Carácter Laptop Significado Actualización Modificación O  Mejora De Fotos, Retratos, Imágenes Y Fotografía De Archivo Libres De  Derecho. Image 26063614.">
            <a:extLst>
              <a:ext uri="{FF2B5EF4-FFF2-40B4-BE49-F238E27FC236}">
                <a16:creationId xmlns:a16="http://schemas.microsoft.com/office/drawing/2014/main" id="{9734A0CE-DCF2-424C-ABA2-DB1682DF02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336" y="4540797"/>
            <a:ext cx="735060" cy="5512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Claves para entender los conceptos básicos del control del tiempo de los  proyectos">
            <a:extLst>
              <a:ext uri="{FF2B5EF4-FFF2-40B4-BE49-F238E27FC236}">
                <a16:creationId xmlns:a16="http://schemas.microsoft.com/office/drawing/2014/main" id="{CAFD0E60-4C3D-0B44-AB76-3994171CB9F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71"/>
          <a:stretch/>
        </p:blipFill>
        <p:spPr bwMode="auto">
          <a:xfrm>
            <a:off x="3692831" y="2241257"/>
            <a:ext cx="653213" cy="53893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Informe técnico: características, partes, ejemplos">
            <a:extLst>
              <a:ext uri="{FF2B5EF4-FFF2-40B4-BE49-F238E27FC236}">
                <a16:creationId xmlns:a16="http://schemas.microsoft.com/office/drawing/2014/main" id="{5B64707F-76A8-B34E-8079-2A7D45BC59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0883" y="4491291"/>
            <a:ext cx="577563" cy="54196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1.4 Etapa IV - Portafolio Digital de Edili">
            <a:extLst>
              <a:ext uri="{FF2B5EF4-FFF2-40B4-BE49-F238E27FC236}">
                <a16:creationId xmlns:a16="http://schemas.microsoft.com/office/drawing/2014/main" id="{9721588E-6870-3443-B173-E73275B8A6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1175" y="2213758"/>
            <a:ext cx="787923" cy="57844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a:extLst>
              <a:ext uri="{FF2B5EF4-FFF2-40B4-BE49-F238E27FC236}">
                <a16:creationId xmlns:a16="http://schemas.microsoft.com/office/drawing/2014/main" id="{496A45BE-CD60-C046-A434-7A8A99B0543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672" t="13705" r="21068" b="10306"/>
          <a:stretch/>
        </p:blipFill>
        <p:spPr bwMode="auto">
          <a:xfrm>
            <a:off x="7679026" y="4516829"/>
            <a:ext cx="658297" cy="599230"/>
          </a:xfrm>
          <a:prstGeom prst="rect">
            <a:avLst/>
          </a:prstGeom>
          <a:noFill/>
          <a:extLst>
            <a:ext uri="{909E8E84-426E-40DD-AFC4-6F175D3DCCD1}">
              <a14:hiddenFill xmlns:a14="http://schemas.microsoft.com/office/drawing/2010/main">
                <a:solidFill>
                  <a:srgbClr val="FFFFFF"/>
                </a:solidFill>
              </a14:hiddenFill>
            </a:ext>
          </a:extLst>
        </p:spPr>
      </p:pic>
      <p:pic>
        <p:nvPicPr>
          <p:cNvPr id="64" name="Imagen 63"/>
          <p:cNvPicPr>
            <a:picLocks noChangeAspect="1"/>
          </p:cNvPicPr>
          <p:nvPr/>
        </p:nvPicPr>
        <p:blipFill>
          <a:blip r:embed="rId9"/>
          <a:stretch>
            <a:fillRect/>
          </a:stretch>
        </p:blipFill>
        <p:spPr>
          <a:xfrm>
            <a:off x="6210436" y="6465354"/>
            <a:ext cx="2898068" cy="348022"/>
          </a:xfrm>
          <a:prstGeom prst="rect">
            <a:avLst/>
          </a:prstGeom>
        </p:spPr>
      </p:pic>
      <p:sp>
        <p:nvSpPr>
          <p:cNvPr id="60" name="Rectángulo 59">
            <a:extLst>
              <a:ext uri="{FF2B5EF4-FFF2-40B4-BE49-F238E27FC236}">
                <a16:creationId xmlns:a16="http://schemas.microsoft.com/office/drawing/2014/main" id="{D87771ED-2C78-8F4C-846A-28185B8452C5}"/>
              </a:ext>
            </a:extLst>
          </p:cNvPr>
          <p:cNvSpPr/>
          <p:nvPr/>
        </p:nvSpPr>
        <p:spPr>
          <a:xfrm>
            <a:off x="2839539" y="944016"/>
            <a:ext cx="3464922"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Regulada Bajo Procedimiento Ordinario</a:t>
            </a:r>
          </a:p>
        </p:txBody>
      </p:sp>
      <p:sp>
        <p:nvSpPr>
          <p:cNvPr id="62" name="Elipse 61"/>
          <p:cNvSpPr/>
          <p:nvPr/>
        </p:nvSpPr>
        <p:spPr>
          <a:xfrm>
            <a:off x="872537" y="2404393"/>
            <a:ext cx="360040" cy="36004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Elipse 64"/>
          <p:cNvSpPr/>
          <p:nvPr/>
        </p:nvSpPr>
        <p:spPr>
          <a:xfrm>
            <a:off x="905547" y="2061237"/>
            <a:ext cx="360040" cy="36004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Elipse 71"/>
          <p:cNvSpPr/>
          <p:nvPr/>
        </p:nvSpPr>
        <p:spPr>
          <a:xfrm>
            <a:off x="1291229" y="2426415"/>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Elipse 72"/>
          <p:cNvSpPr/>
          <p:nvPr/>
        </p:nvSpPr>
        <p:spPr>
          <a:xfrm>
            <a:off x="1291229" y="2075010"/>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21616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9053"/>
            <a:ext cx="9108504" cy="6467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b="1" dirty="0">
              <a:solidFill>
                <a:schemeClr val="tx2"/>
              </a:solidFill>
            </a:endParaRPr>
          </a:p>
          <a:p>
            <a:pPr algn="ctr"/>
            <a:r>
              <a:rPr lang="es-ES" sz="1600" b="1" dirty="0">
                <a:solidFill>
                  <a:schemeClr val="tx2"/>
                </a:solidFill>
              </a:rPr>
              <a:t>LICENCIAS METROPOLITANAS URBANÍSTICAS PARA LA CONSTRUCCIÓN DE INFRAESTRUCTURA FÍSICA</a:t>
            </a:r>
          </a:p>
          <a:p>
            <a:pPr algn="ctr"/>
            <a:r>
              <a:rPr lang="es-ES" sz="1600" b="1" dirty="0">
                <a:solidFill>
                  <a:schemeClr val="tx2"/>
                </a:solidFill>
              </a:rPr>
              <a:t> LMU 40 A</a:t>
            </a:r>
            <a:endParaRPr lang="es-EC" sz="1600" b="1" dirty="0"/>
          </a:p>
          <a:p>
            <a:pPr algn="ctr"/>
            <a:endParaRPr lang="es-EC" b="1" dirty="0">
              <a:solidFill>
                <a:schemeClr val="tx2"/>
              </a:solidFill>
            </a:endParaRPr>
          </a:p>
        </p:txBody>
      </p:sp>
      <p:sp>
        <p:nvSpPr>
          <p:cNvPr id="27" name="Rectángulo 26">
            <a:extLst>
              <a:ext uri="{FF2B5EF4-FFF2-40B4-BE49-F238E27FC236}">
                <a16:creationId xmlns:a16="http://schemas.microsoft.com/office/drawing/2014/main" id="{D87771ED-2C78-8F4C-846A-28185B8452C5}"/>
              </a:ext>
            </a:extLst>
          </p:cNvPr>
          <p:cNvSpPr/>
          <p:nvPr/>
        </p:nvSpPr>
        <p:spPr>
          <a:xfrm>
            <a:off x="1043608" y="717412"/>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Sección IV: Del procedimiento digital administrativo para la obtención de la Licencia Metropolitana Urbanística para la Construcción de Infraestructura Física – LMU 40-A</a:t>
            </a:r>
          </a:p>
        </p:txBody>
      </p:sp>
      <p:sp>
        <p:nvSpPr>
          <p:cNvPr id="26" name="Rectángulo 25">
            <a:extLst>
              <a:ext uri="{FF2B5EF4-FFF2-40B4-BE49-F238E27FC236}">
                <a16:creationId xmlns:a16="http://schemas.microsoft.com/office/drawing/2014/main" id="{E45788C1-AD64-4717-96CE-B06B362AB7B1}"/>
              </a:ext>
            </a:extLst>
          </p:cNvPr>
          <p:cNvSpPr/>
          <p:nvPr/>
        </p:nvSpPr>
        <p:spPr>
          <a:xfrm>
            <a:off x="17748" y="637648"/>
            <a:ext cx="9094592" cy="622035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29" name="Rectángulo 28">
            <a:extLst>
              <a:ext uri="{FF2B5EF4-FFF2-40B4-BE49-F238E27FC236}">
                <a16:creationId xmlns:a16="http://schemas.microsoft.com/office/drawing/2014/main" id="{E45788C1-AD64-4717-96CE-B06B362AB7B1}"/>
              </a:ext>
            </a:extLst>
          </p:cNvPr>
          <p:cNvSpPr/>
          <p:nvPr/>
        </p:nvSpPr>
        <p:spPr>
          <a:xfrm>
            <a:off x="17748" y="3158"/>
            <a:ext cx="9094591" cy="63448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grpSp>
        <p:nvGrpSpPr>
          <p:cNvPr id="31" name="Group 109"/>
          <p:cNvGrpSpPr/>
          <p:nvPr/>
        </p:nvGrpSpPr>
        <p:grpSpPr>
          <a:xfrm>
            <a:off x="467544" y="1453812"/>
            <a:ext cx="7961396" cy="4279444"/>
            <a:chOff x="1481109" y="794467"/>
            <a:chExt cx="10152010" cy="5376300"/>
          </a:xfrm>
        </p:grpSpPr>
        <p:sp>
          <p:nvSpPr>
            <p:cNvPr id="33" name="Oval 55"/>
            <p:cNvSpPr/>
            <p:nvPr/>
          </p:nvSpPr>
          <p:spPr>
            <a:xfrm>
              <a:off x="1481109" y="1310549"/>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53"/>
            <p:cNvSpPr/>
            <p:nvPr/>
          </p:nvSpPr>
          <p:spPr>
            <a:xfrm>
              <a:off x="1850758" y="1649746"/>
              <a:ext cx="3701413" cy="3701413"/>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Rectangle: Rounded Corners 19"/>
            <p:cNvSpPr/>
            <p:nvPr/>
          </p:nvSpPr>
          <p:spPr>
            <a:xfrm>
              <a:off x="7062594" y="1036078"/>
              <a:ext cx="3691885" cy="803545"/>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ectangle: Rounded Corners 20"/>
            <p:cNvSpPr/>
            <p:nvPr/>
          </p:nvSpPr>
          <p:spPr>
            <a:xfrm>
              <a:off x="7601616" y="2058461"/>
              <a:ext cx="3691885" cy="803545"/>
            </a:xfrm>
            <a:prstGeom prst="roundRect">
              <a:avLst>
                <a:gd name="adj" fmla="val 50000"/>
              </a:avLst>
            </a:prstGeom>
            <a:solidFill>
              <a:schemeClr val="tx2">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Rectangle: Rounded Corners 21"/>
            <p:cNvSpPr/>
            <p:nvPr/>
          </p:nvSpPr>
          <p:spPr>
            <a:xfrm>
              <a:off x="7941234" y="3068113"/>
              <a:ext cx="3691885" cy="803545"/>
            </a:xfrm>
            <a:prstGeom prst="roundRect">
              <a:avLst>
                <a:gd name="adj" fmla="val 50000"/>
              </a:avLst>
            </a:prstGeom>
            <a:solidFill>
              <a:schemeClr val="tx2">
                <a:lumMod val="40000"/>
                <a:lumOff val="6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Rounded Corners 22"/>
            <p:cNvSpPr/>
            <p:nvPr/>
          </p:nvSpPr>
          <p:spPr>
            <a:xfrm>
              <a:off x="7601615" y="4103228"/>
              <a:ext cx="3691885" cy="803545"/>
            </a:xfrm>
            <a:prstGeom prst="roundRect">
              <a:avLst>
                <a:gd name="adj" fmla="val 50000"/>
              </a:avLst>
            </a:prstGeom>
            <a:solidFill>
              <a:schemeClr val="accent1">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Rounded Corners 23"/>
            <p:cNvSpPr/>
            <p:nvPr/>
          </p:nvSpPr>
          <p:spPr>
            <a:xfrm>
              <a:off x="7062594" y="5125612"/>
              <a:ext cx="3691885" cy="803545"/>
            </a:xfrm>
            <a:prstGeom prst="roundRect">
              <a:avLst>
                <a:gd name="adj" fmla="val 50000"/>
              </a:avLst>
            </a:prstGeom>
            <a:solidFill>
              <a:schemeClr val="tx2">
                <a:lumMod val="40000"/>
                <a:lumOff val="6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Freeform: Shape 32"/>
            <p:cNvSpPr/>
            <p:nvPr/>
          </p:nvSpPr>
          <p:spPr>
            <a:xfrm>
              <a:off x="3885125"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43" name="Oval 33"/>
            <p:cNvSpPr/>
            <p:nvPr/>
          </p:nvSpPr>
          <p:spPr>
            <a:xfrm>
              <a:off x="5310723" y="1261625"/>
              <a:ext cx="352449" cy="35244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4" name="Oval 34"/>
            <p:cNvSpPr/>
            <p:nvPr/>
          </p:nvSpPr>
          <p:spPr>
            <a:xfrm>
              <a:off x="6122131" y="2284009"/>
              <a:ext cx="352449" cy="352449"/>
            </a:xfrm>
            <a:prstGeom prst="ellipse">
              <a:avLst/>
            </a:prstGeom>
            <a:solidFill>
              <a:schemeClr val="tx2">
                <a:lumMod val="60000"/>
                <a:lumOff val="4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Oval 35"/>
            <p:cNvSpPr/>
            <p:nvPr/>
          </p:nvSpPr>
          <p:spPr>
            <a:xfrm>
              <a:off x="6317588" y="3306392"/>
              <a:ext cx="352449" cy="352449"/>
            </a:xfrm>
            <a:prstGeom prst="ellipse">
              <a:avLst/>
            </a:prstGeom>
            <a:solidFill>
              <a:schemeClr val="tx2">
                <a:lumMod val="40000"/>
                <a:lumOff val="6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Oval 36"/>
            <p:cNvSpPr/>
            <p:nvPr/>
          </p:nvSpPr>
          <p:spPr>
            <a:xfrm>
              <a:off x="6138006" y="4328776"/>
              <a:ext cx="352449" cy="352449"/>
            </a:xfrm>
            <a:prstGeom prst="ellipse">
              <a:avLst/>
            </a:prstGeom>
            <a:solidFill>
              <a:schemeClr val="tx2">
                <a:lumMod val="20000"/>
                <a:lumOff val="8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Oval 37"/>
            <p:cNvSpPr/>
            <p:nvPr/>
          </p:nvSpPr>
          <p:spPr>
            <a:xfrm>
              <a:off x="5310723" y="5351159"/>
              <a:ext cx="352449" cy="352449"/>
            </a:xfrm>
            <a:prstGeom prst="ellipse">
              <a:avLst/>
            </a:prstGeom>
            <a:solidFill>
              <a:schemeClr val="accent1">
                <a:lumMod val="60000"/>
                <a:lumOff val="4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8" name="Straight Connector 40"/>
            <p:cNvCxnSpPr>
              <a:stCxn id="43" idx="6"/>
              <a:endCxn id="37" idx="1"/>
            </p:cNvCxnSpPr>
            <p:nvPr/>
          </p:nvCxnSpPr>
          <p:spPr>
            <a:xfrm>
              <a:off x="5663172" y="1437850"/>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1"/>
            <p:cNvCxnSpPr>
              <a:cxnSpLocks/>
              <a:stCxn id="44" idx="6"/>
              <a:endCxn id="38" idx="1"/>
            </p:cNvCxnSpPr>
            <p:nvPr/>
          </p:nvCxnSpPr>
          <p:spPr>
            <a:xfrm>
              <a:off x="6474580" y="2460234"/>
              <a:ext cx="1127036"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4"/>
            <p:cNvCxnSpPr>
              <a:cxnSpLocks/>
              <a:stCxn id="45" idx="6"/>
              <a:endCxn id="39" idx="1"/>
            </p:cNvCxnSpPr>
            <p:nvPr/>
          </p:nvCxnSpPr>
          <p:spPr>
            <a:xfrm flipV="1">
              <a:off x="6670037" y="3469886"/>
              <a:ext cx="1271198" cy="1273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47"/>
            <p:cNvCxnSpPr>
              <a:cxnSpLocks/>
              <a:stCxn id="46" idx="6"/>
              <a:endCxn id="40" idx="1"/>
            </p:cNvCxnSpPr>
            <p:nvPr/>
          </p:nvCxnSpPr>
          <p:spPr>
            <a:xfrm>
              <a:off x="6490455" y="4505001"/>
              <a:ext cx="1111160"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0"/>
            <p:cNvCxnSpPr>
              <a:cxnSpLocks/>
              <a:stCxn id="47" idx="6"/>
              <a:endCxn id="41" idx="1"/>
            </p:cNvCxnSpPr>
            <p:nvPr/>
          </p:nvCxnSpPr>
          <p:spPr>
            <a:xfrm>
              <a:off x="5663172" y="5527384"/>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4" name="Oval 58"/>
            <p:cNvSpPr/>
            <p:nvPr/>
          </p:nvSpPr>
          <p:spPr>
            <a:xfrm>
              <a:off x="7137466" y="1115905"/>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Oval 59"/>
            <p:cNvSpPr/>
            <p:nvPr/>
          </p:nvSpPr>
          <p:spPr>
            <a:xfrm>
              <a:off x="7676634" y="2138287"/>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Oval 60"/>
            <p:cNvSpPr/>
            <p:nvPr/>
          </p:nvSpPr>
          <p:spPr>
            <a:xfrm>
              <a:off x="8050386" y="3161920"/>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Oval 61"/>
            <p:cNvSpPr/>
            <p:nvPr/>
          </p:nvSpPr>
          <p:spPr>
            <a:xfrm>
              <a:off x="7676634" y="4183056"/>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Oval 62"/>
            <p:cNvSpPr/>
            <p:nvPr/>
          </p:nvSpPr>
          <p:spPr>
            <a:xfrm>
              <a:off x="7137466" y="5205439"/>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0" name="Oval 63"/>
            <p:cNvSpPr/>
            <p:nvPr/>
          </p:nvSpPr>
          <p:spPr>
            <a:xfrm>
              <a:off x="1964415" y="1740532"/>
              <a:ext cx="3474097" cy="3474097"/>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Oval 64"/>
            <p:cNvSpPr/>
            <p:nvPr/>
          </p:nvSpPr>
          <p:spPr>
            <a:xfrm>
              <a:off x="2018723" y="1793986"/>
              <a:ext cx="3367188" cy="3367188"/>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Oval 65"/>
            <p:cNvSpPr/>
            <p:nvPr/>
          </p:nvSpPr>
          <p:spPr>
            <a:xfrm>
              <a:off x="3642887" y="1712814"/>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Oval 66"/>
            <p:cNvSpPr/>
            <p:nvPr/>
          </p:nvSpPr>
          <p:spPr>
            <a:xfrm>
              <a:off x="3642887" y="5128127"/>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Oval 67"/>
            <p:cNvSpPr/>
            <p:nvPr/>
          </p:nvSpPr>
          <p:spPr>
            <a:xfrm>
              <a:off x="536435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Oval 68"/>
            <p:cNvSpPr/>
            <p:nvPr/>
          </p:nvSpPr>
          <p:spPr>
            <a:xfrm>
              <a:off x="194972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Oval 87"/>
            <p:cNvSpPr/>
            <p:nvPr/>
          </p:nvSpPr>
          <p:spPr>
            <a:xfrm>
              <a:off x="4041120" y="4826944"/>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6" name="Oval 88"/>
            <p:cNvSpPr/>
            <p:nvPr/>
          </p:nvSpPr>
          <p:spPr>
            <a:xfrm>
              <a:off x="4333200" y="4709737"/>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7" name="Oval 89"/>
            <p:cNvSpPr/>
            <p:nvPr/>
          </p:nvSpPr>
          <p:spPr>
            <a:xfrm>
              <a:off x="4591554" y="4545692"/>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9" name="TextBox 92"/>
            <p:cNvSpPr txBox="1"/>
            <p:nvPr/>
          </p:nvSpPr>
          <p:spPr>
            <a:xfrm>
              <a:off x="2557529" y="2444287"/>
              <a:ext cx="2310881" cy="927990"/>
            </a:xfrm>
            <a:prstGeom prst="rect">
              <a:avLst/>
            </a:prstGeom>
            <a:noFill/>
          </p:spPr>
          <p:txBody>
            <a:bodyPr wrap="square" rtlCol="0">
              <a:spAutoFit/>
            </a:bodyPr>
            <a:lstStyle/>
            <a:p>
              <a:pPr algn="ctr"/>
              <a:r>
                <a:rPr lang="en-IN" sz="1400" spc="300" dirty="0" smtClean="0">
                  <a:latin typeface="Open Sans Condensed" panose="020B0806030504020204" pitchFamily="34" charset="0"/>
                  <a:ea typeface="Open Sans Condensed" panose="020B0806030504020204" pitchFamily="34" charset="0"/>
                  <a:cs typeface="Open Sans Condensed" panose="020B0806030504020204" pitchFamily="34" charset="0"/>
                </a:rPr>
                <a:t>Autoridad Administrativa Otorgante </a:t>
              </a:r>
              <a:endParaRPr lang="en-IN" sz="1400" spc="3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1" name="TextBox 94"/>
            <p:cNvSpPr txBox="1"/>
            <p:nvPr/>
          </p:nvSpPr>
          <p:spPr>
            <a:xfrm>
              <a:off x="7929187" y="1175383"/>
              <a:ext cx="2610316" cy="386663"/>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Registro en la Plataforma</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
        <p:nvSpPr>
          <p:cNvPr id="91" name="Rectangle: Rounded Corners 23"/>
          <p:cNvSpPr/>
          <p:nvPr/>
        </p:nvSpPr>
        <p:spPr>
          <a:xfrm>
            <a:off x="3714064" y="5796796"/>
            <a:ext cx="1779701" cy="378407"/>
          </a:xfrm>
          <a:prstGeom prst="roundRect">
            <a:avLst>
              <a:gd name="adj" fmla="val 50000"/>
            </a:avLst>
          </a:prstGeom>
          <a:solidFill>
            <a:schemeClr val="accent1">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2" name="Oval 37"/>
          <p:cNvSpPr/>
          <p:nvPr/>
        </p:nvSpPr>
        <p:spPr>
          <a:xfrm>
            <a:off x="2340215" y="5612213"/>
            <a:ext cx="181692" cy="202660"/>
          </a:xfrm>
          <a:prstGeom prst="ellipse">
            <a:avLst/>
          </a:prstGeom>
          <a:solidFill>
            <a:schemeClr val="accent1">
              <a:lumMod val="60000"/>
              <a:lumOff val="4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93" name="Straight Connector 50"/>
          <p:cNvCxnSpPr>
            <a:cxnSpLocks/>
            <a:stCxn id="92" idx="6"/>
            <a:endCxn id="91" idx="1"/>
          </p:cNvCxnSpPr>
          <p:nvPr/>
        </p:nvCxnSpPr>
        <p:spPr>
          <a:xfrm>
            <a:off x="2521907" y="5713543"/>
            <a:ext cx="1192157" cy="272457"/>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94" name="Oval 62"/>
          <p:cNvSpPr/>
          <p:nvPr/>
        </p:nvSpPr>
        <p:spPr>
          <a:xfrm>
            <a:off x="3768121" y="5807073"/>
            <a:ext cx="372373" cy="34061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6" name="Imagen 95"/>
          <p:cNvPicPr>
            <a:picLocks noChangeAspect="1"/>
          </p:cNvPicPr>
          <p:nvPr/>
        </p:nvPicPr>
        <p:blipFill>
          <a:blip r:embed="rId2"/>
          <a:stretch>
            <a:fillRect/>
          </a:stretch>
        </p:blipFill>
        <p:spPr>
          <a:xfrm>
            <a:off x="1451469" y="3725318"/>
            <a:ext cx="1598587" cy="536787"/>
          </a:xfrm>
          <a:prstGeom prst="rect">
            <a:avLst/>
          </a:prstGeom>
        </p:spPr>
      </p:pic>
      <p:pic>
        <p:nvPicPr>
          <p:cNvPr id="97" name="Imagen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209" y="1757015"/>
            <a:ext cx="598816" cy="402756"/>
          </a:xfrm>
          <a:prstGeom prst="rect">
            <a:avLst/>
          </a:prstGeom>
        </p:spPr>
      </p:pic>
      <p:sp>
        <p:nvSpPr>
          <p:cNvPr id="98" name="TextBox 94"/>
          <p:cNvSpPr txBox="1"/>
          <p:nvPr/>
        </p:nvSpPr>
        <p:spPr>
          <a:xfrm>
            <a:off x="5871768" y="2511523"/>
            <a:ext cx="2047059" cy="523220"/>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Ingreso de Información / subsanar en 10 días</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9" name="Imagen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170" y="2649195"/>
            <a:ext cx="396756" cy="268816"/>
          </a:xfrm>
          <a:prstGeom prst="rect">
            <a:avLst/>
          </a:prstGeom>
        </p:spPr>
      </p:pic>
      <p:sp>
        <p:nvSpPr>
          <p:cNvPr id="100" name="TextBox 94"/>
          <p:cNvSpPr txBox="1"/>
          <p:nvPr/>
        </p:nvSpPr>
        <p:spPr>
          <a:xfrm>
            <a:off x="6115545" y="3415331"/>
            <a:ext cx="2047059" cy="307777"/>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Visita Técnica/10 días</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1" name="Imagen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5807" y="3453262"/>
            <a:ext cx="350498" cy="269846"/>
          </a:xfrm>
          <a:prstGeom prst="rect">
            <a:avLst/>
          </a:prstGeom>
        </p:spPr>
      </p:pic>
      <p:sp>
        <p:nvSpPr>
          <p:cNvPr id="102" name="TextBox 94"/>
          <p:cNvSpPr txBox="1"/>
          <p:nvPr/>
        </p:nvSpPr>
        <p:spPr>
          <a:xfrm>
            <a:off x="5881056" y="4120754"/>
            <a:ext cx="2047059" cy="646331"/>
          </a:xfrm>
          <a:prstGeom prst="rect">
            <a:avLst/>
          </a:prstGeom>
          <a:noFill/>
        </p:spPr>
        <p:txBody>
          <a:bodyPr wrap="square" rtlCol="0">
            <a:spAutoFit/>
          </a:bodyPr>
          <a:lstStyle/>
          <a:p>
            <a:r>
              <a:rPr lang="en-IN" sz="12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Informe Favorable o desfavorable / subsanar 10 días</a:t>
            </a:r>
            <a:endParaRPr lang="en-IN" sz="8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3" name="Imagen 102">
            <a:extLst>
              <a:ext uri="{FF2B5EF4-FFF2-40B4-BE49-F238E27FC236}">
                <a16:creationId xmlns:a16="http://schemas.microsoft.com/office/drawing/2014/main" id="{18DA49EB-9C8B-334D-8295-B60270C7A12F}"/>
              </a:ext>
            </a:extLst>
          </p:cNvPr>
          <p:cNvPicPr>
            <a:picLocks noChangeAspect="1"/>
          </p:cNvPicPr>
          <p:nvPr/>
        </p:nvPicPr>
        <p:blipFill rotWithShape="1">
          <a:blip r:embed="rId6"/>
          <a:srcRect t="8729" b="9955"/>
          <a:stretch/>
        </p:blipFill>
        <p:spPr>
          <a:xfrm>
            <a:off x="5374447" y="4290473"/>
            <a:ext cx="406479" cy="218509"/>
          </a:xfrm>
          <a:prstGeom prst="rect">
            <a:avLst/>
          </a:prstGeom>
        </p:spPr>
      </p:pic>
      <p:sp>
        <p:nvSpPr>
          <p:cNvPr id="104" name="TextBox 94"/>
          <p:cNvSpPr txBox="1"/>
          <p:nvPr/>
        </p:nvSpPr>
        <p:spPr>
          <a:xfrm>
            <a:off x="5514148" y="5058024"/>
            <a:ext cx="2047059" cy="307777"/>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Órden de pago/5 días</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5" name="Imagen 104"/>
          <p:cNvPicPr>
            <a:picLocks noChangeAspect="1"/>
          </p:cNvPicPr>
          <p:nvPr/>
        </p:nvPicPr>
        <p:blipFill>
          <a:blip r:embed="rId7"/>
          <a:stretch>
            <a:fillRect/>
          </a:stretch>
        </p:blipFill>
        <p:spPr>
          <a:xfrm>
            <a:off x="4995433" y="5046943"/>
            <a:ext cx="314462" cy="314462"/>
          </a:xfrm>
          <a:prstGeom prst="rect">
            <a:avLst/>
          </a:prstGeom>
        </p:spPr>
      </p:pic>
      <p:sp>
        <p:nvSpPr>
          <p:cNvPr id="106" name="TextBox 94"/>
          <p:cNvSpPr txBox="1"/>
          <p:nvPr/>
        </p:nvSpPr>
        <p:spPr>
          <a:xfrm>
            <a:off x="4140494" y="5821298"/>
            <a:ext cx="2047059" cy="307777"/>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LMU 40 A</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107" name="Imagen 106"/>
          <p:cNvPicPr>
            <a:picLocks noChangeAspect="1"/>
          </p:cNvPicPr>
          <p:nvPr/>
        </p:nvPicPr>
        <p:blipFill>
          <a:blip r:embed="rId8"/>
          <a:stretch>
            <a:fillRect/>
          </a:stretch>
        </p:blipFill>
        <p:spPr>
          <a:xfrm>
            <a:off x="3840811" y="5869561"/>
            <a:ext cx="233928" cy="233928"/>
          </a:xfrm>
          <a:prstGeom prst="rect">
            <a:avLst/>
          </a:prstGeom>
        </p:spPr>
      </p:pic>
      <p:pic>
        <p:nvPicPr>
          <p:cNvPr id="66" name="Imagen 65"/>
          <p:cNvPicPr>
            <a:picLocks noChangeAspect="1"/>
          </p:cNvPicPr>
          <p:nvPr/>
        </p:nvPicPr>
        <p:blipFill>
          <a:blip r:embed="rId9"/>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201067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a:t>
            </a:r>
            <a:r>
              <a:rPr lang="es-ES" sz="1600" b="1" dirty="0" smtClean="0">
                <a:solidFill>
                  <a:schemeClr val="tx2"/>
                </a:solidFill>
              </a:rPr>
              <a:t>XXI - DE </a:t>
            </a:r>
            <a:r>
              <a:rPr lang="es-ES" sz="1600" b="1" dirty="0">
                <a:solidFill>
                  <a:schemeClr val="tx2"/>
                </a:solidFill>
              </a:rPr>
              <a:t>LAS TASAS  PARA LA CONSTRUCCIÓN DE INFRAESTRUCTURA FÍSICA, Y PARA EL USO Y OCUPACIÓN DE SUELO EN BIENES DE USO PÚBLICO</a:t>
            </a:r>
          </a:p>
          <a:p>
            <a:pPr algn="ctr"/>
            <a:endParaRPr lang="es-EC" b="1" dirty="0">
              <a:solidFill>
                <a:schemeClr val="tx2"/>
              </a:solidFill>
            </a:endParaRPr>
          </a:p>
        </p:txBody>
      </p:sp>
      <p:sp>
        <p:nvSpPr>
          <p:cNvPr id="4" name="Rectángulo 3"/>
          <p:cNvSpPr/>
          <p:nvPr/>
        </p:nvSpPr>
        <p:spPr>
          <a:xfrm>
            <a:off x="323527" y="1412775"/>
            <a:ext cx="3340817" cy="5040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4355976" y="1412775"/>
            <a:ext cx="4626260" cy="4814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9" name="CuadroTexto 8"/>
              <p:cNvSpPr txBox="1"/>
              <p:nvPr/>
            </p:nvSpPr>
            <p:spPr>
              <a:xfrm>
                <a:off x="431539" y="1652517"/>
                <a:ext cx="3097047" cy="4933402"/>
              </a:xfrm>
              <a:prstGeom prst="rect">
                <a:avLst/>
              </a:prstGeom>
              <a:noFill/>
            </p:spPr>
            <p:txBody>
              <a:bodyPr wrap="square" rtlCol="0">
                <a:spAutoFit/>
              </a:bodyPr>
              <a:lstStyle/>
              <a:p>
                <a:pPr algn="just"/>
                <a:r>
                  <a:rPr lang="es-EC" sz="1400" dirty="0" smtClean="0"/>
                  <a:t>Conforme el Art.1 </a:t>
                </a:r>
                <a:r>
                  <a:rPr lang="es-EC" sz="1400" dirty="0"/>
                  <a:t>del Acuerdo Ministerial No.041 del 2015</a:t>
                </a:r>
                <a:r>
                  <a:rPr lang="es-EC" sz="1400" dirty="0" smtClean="0"/>
                  <a:t>.</a:t>
                </a:r>
              </a:p>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es-EC" sz="1400" b="1" i="1">
                              <a:latin typeface="Cambria Math" panose="02040503050406030204" pitchFamily="18" charset="0"/>
                            </a:rPr>
                          </m:ctrlPr>
                        </m:mPr>
                        <m:mr>
                          <m:e>
                            <m:r>
                              <a:rPr lang="es-ES" sz="1400" b="1" i="1">
                                <a:latin typeface="Cambria Math" panose="02040503050406030204" pitchFamily="18" charset="0"/>
                              </a:rPr>
                              <m:t>&lt;</m:t>
                            </m:r>
                            <m:r>
                              <a:rPr lang="es-EC" sz="1400" b="1" i="1" smtClean="0">
                                <a:latin typeface="Cambria Math" panose="02040503050406030204" pitchFamily="18" charset="0"/>
                              </a:rPr>
                              <m:t>𝟒𝟐</m:t>
                            </m:r>
                            <m:r>
                              <a:rPr lang="es-EC" sz="1400" b="1" i="1" smtClean="0">
                                <a:latin typeface="Cambria Math" panose="02040503050406030204" pitchFamily="18" charset="0"/>
                              </a:rPr>
                              <m:t> </m:t>
                            </m:r>
                            <m:r>
                              <a:rPr lang="es-EC" sz="1400" b="1" i="1" smtClean="0">
                                <a:latin typeface="Cambria Math" panose="02040503050406030204" pitchFamily="18" charset="0"/>
                              </a:rPr>
                              <m:t>𝑺𝑩𝑼</m:t>
                            </m:r>
                            <m:r>
                              <a:rPr lang="es-EC" sz="1400" b="1" i="1" smtClean="0">
                                <a:latin typeface="Cambria Math" panose="02040503050406030204" pitchFamily="18" charset="0"/>
                              </a:rPr>
                              <m:t> </m:t>
                            </m:r>
                            <m:r>
                              <a:rPr lang="es-EC" sz="1400" b="1" i="1" smtClean="0">
                                <a:latin typeface="Cambria Math" panose="02040503050406030204" pitchFamily="18" charset="0"/>
                              </a:rPr>
                              <m:t>𝒉𝒂𝒔𝒕𝒂</m:t>
                            </m:r>
                            <m:r>
                              <a:rPr lang="es-EC" sz="1400" b="1" i="1" smtClean="0">
                                <a:latin typeface="Cambria Math" panose="02040503050406030204" pitchFamily="18" charset="0"/>
                              </a:rPr>
                              <m:t> (</m:t>
                            </m:r>
                            <m:r>
                              <a:rPr lang="es-EC" sz="1400" b="1" i="1" smtClean="0">
                                <a:latin typeface="Cambria Math" panose="02040503050406030204" pitchFamily="18" charset="0"/>
                              </a:rPr>
                              <m:t>𝟐</m:t>
                            </m:r>
                            <m:r>
                              <a:rPr lang="es-EC" sz="1400" b="1" i="1" smtClean="0">
                                <a:latin typeface="Cambria Math" panose="02040503050406030204" pitchFamily="18" charset="0"/>
                              </a:rPr>
                              <m:t> </m:t>
                            </m:r>
                            <m:r>
                              <a:rPr lang="es-ES" sz="1400" b="1" i="1">
                                <a:latin typeface="Cambria Math" panose="02040503050406030204" pitchFamily="18" charset="0"/>
                              </a:rPr>
                              <m:t>𝑺𝑩𝑼</m:t>
                            </m:r>
                            <m:r>
                              <a:rPr lang="es-ES" sz="1400" b="1" i="1">
                                <a:latin typeface="Cambria Math" panose="02040503050406030204" pitchFamily="18" charset="0"/>
                              </a:rPr>
                              <m:t>) </m:t>
                            </m:r>
                          </m:e>
                        </m:mr>
                        <m:mr>
                          <m:e>
                            <m:r>
                              <a:rPr lang="es-ES" sz="1400" b="1" i="1">
                                <a:latin typeface="Cambria Math" panose="02040503050406030204" pitchFamily="18" charset="0"/>
                              </a:rPr>
                              <m:t>≥</m:t>
                            </m:r>
                            <m:r>
                              <a:rPr lang="es-EC" sz="1400" b="1" i="1" smtClean="0">
                                <a:latin typeface="Cambria Math" panose="02040503050406030204" pitchFamily="18" charset="0"/>
                              </a:rPr>
                              <m:t>=</m:t>
                            </m:r>
                            <m:r>
                              <a:rPr lang="es-EC" sz="1400" b="1" i="1" smtClean="0">
                                <a:latin typeface="Cambria Math" panose="02040503050406030204" pitchFamily="18" charset="0"/>
                              </a:rPr>
                              <m:t>𝟒𝟐</m:t>
                            </m:r>
                            <m:r>
                              <a:rPr lang="es-EC" sz="1400" b="1" i="1" smtClean="0">
                                <a:latin typeface="Cambria Math" panose="02040503050406030204" pitchFamily="18" charset="0"/>
                              </a:rPr>
                              <m:t> </m:t>
                            </m:r>
                            <m:r>
                              <a:rPr lang="es-EC" sz="1400" b="1" i="1" smtClean="0">
                                <a:latin typeface="Cambria Math" panose="02040503050406030204" pitchFamily="18" charset="0"/>
                              </a:rPr>
                              <m:t>𝑺𝑩𝑼</m:t>
                            </m:r>
                            <m:r>
                              <a:rPr lang="es-EC" sz="1400" b="1" i="1" smtClean="0">
                                <a:latin typeface="Cambria Math" panose="02040503050406030204" pitchFamily="18" charset="0"/>
                              </a:rPr>
                              <m:t> </m:t>
                            </m:r>
                            <m:r>
                              <a:rPr lang="es-EC" sz="1400" b="1" i="1" smtClean="0">
                                <a:latin typeface="Cambria Math" panose="02040503050406030204" pitchFamily="18" charset="0"/>
                              </a:rPr>
                              <m:t>𝒉𝒂𝒔𝒕𝒂</m:t>
                            </m:r>
                            <m:r>
                              <a:rPr lang="es-EC" sz="1400" b="1" i="1" smtClean="0">
                                <a:latin typeface="Cambria Math" panose="02040503050406030204" pitchFamily="18" charset="0"/>
                              </a:rPr>
                              <m:t> (</m:t>
                            </m:r>
                            <m:r>
                              <a:rPr lang="es-EC" sz="1400" b="1" i="1" smtClean="0">
                                <a:latin typeface="Cambria Math" panose="02040503050406030204" pitchFamily="18" charset="0"/>
                              </a:rPr>
                              <m:t>𝟏𝟎</m:t>
                            </m:r>
                            <m:r>
                              <a:rPr lang="es-EC" sz="1400" b="1" i="1" smtClean="0">
                                <a:latin typeface="Cambria Math" panose="02040503050406030204" pitchFamily="18" charset="0"/>
                              </a:rPr>
                              <m:t> </m:t>
                            </m:r>
                            <m:r>
                              <a:rPr lang="es-EC" sz="1400" b="1" i="1" smtClean="0">
                                <a:latin typeface="Cambria Math" panose="02040503050406030204" pitchFamily="18" charset="0"/>
                              </a:rPr>
                              <m:t>𝑺𝑩𝑼</m:t>
                            </m:r>
                            <m:r>
                              <a:rPr lang="es-ES" sz="1400" b="1" i="1">
                                <a:latin typeface="Cambria Math" panose="02040503050406030204" pitchFamily="18" charset="0"/>
                              </a:rPr>
                              <m:t>) </m:t>
                            </m:r>
                          </m:e>
                        </m:mr>
                      </m:m>
                    </m:oMath>
                  </m:oMathPara>
                </a14:m>
                <a:endParaRPr lang="es-EC" sz="1400" dirty="0"/>
              </a:p>
              <a:p>
                <a:pPr algn="just"/>
                <a:endParaRPr lang="es-EC" sz="1400" dirty="0"/>
              </a:p>
              <a:p>
                <a:pPr algn="just"/>
                <a:r>
                  <a:rPr lang="es-EC" sz="1400" dirty="0"/>
                  <a:t>Función lineal creciente directamente proporcional al costo de la infraestructura física hasta llegar al tope máximo de 10 SBU.</a:t>
                </a:r>
              </a:p>
              <a:p>
                <a:pPr algn="just"/>
                <a:r>
                  <a:rPr lang="es-EC" sz="1400" b="1" i="1" dirty="0"/>
                  <a:t>Función Lineal:</a:t>
                </a:r>
              </a:p>
              <a:p>
                <a:pPr algn="just"/>
                <a:endParaRPr lang="es-EC" sz="1400" dirty="0"/>
              </a:p>
              <a:p>
                <a:pPr/>
                <a14:m>
                  <m:oMathPara xmlns:m="http://schemas.openxmlformats.org/officeDocument/2006/math">
                    <m:oMathParaPr>
                      <m:jc m:val="left"/>
                    </m:oMathParaPr>
                    <m:oMath xmlns:m="http://schemas.openxmlformats.org/officeDocument/2006/math">
                      <m:r>
                        <a:rPr lang="es-ES" sz="1400" b="1" i="1">
                          <a:latin typeface="Cambria Math" panose="02040503050406030204" pitchFamily="18" charset="0"/>
                        </a:rPr>
                        <m:t>𝒀</m:t>
                      </m:r>
                      <m:r>
                        <a:rPr lang="es-ES" sz="1400" b="1" i="1">
                          <a:latin typeface="Cambria Math" panose="02040503050406030204" pitchFamily="18" charset="0"/>
                        </a:rPr>
                        <m:t>=</m:t>
                      </m:r>
                      <m:r>
                        <a:rPr lang="es-ES" sz="1400" b="1" i="1">
                          <a:latin typeface="Cambria Math" panose="02040503050406030204" pitchFamily="18" charset="0"/>
                        </a:rPr>
                        <m:t>𝒎</m:t>
                      </m:r>
                      <m:r>
                        <a:rPr lang="es-ES" sz="1400" b="1" i="1">
                          <a:latin typeface="Cambria Math" panose="02040503050406030204" pitchFamily="18" charset="0"/>
                        </a:rPr>
                        <m:t>∗</m:t>
                      </m:r>
                      <m:r>
                        <a:rPr lang="es-ES" sz="1400" b="1" i="1">
                          <a:latin typeface="Cambria Math" panose="02040503050406030204" pitchFamily="18" charset="0"/>
                        </a:rPr>
                        <m:t>𝑿</m:t>
                      </m:r>
                    </m:oMath>
                  </m:oMathPara>
                </a14:m>
                <a:endParaRPr lang="es-EC" sz="1400" dirty="0"/>
              </a:p>
              <a:p>
                <a:endParaRPr lang="es-EC" sz="1400" dirty="0"/>
              </a:p>
              <a:p>
                <a:r>
                  <a:rPr lang="es-EC" sz="1400" dirty="0"/>
                  <a:t>Factor m= </a:t>
                </a:r>
                <a:r>
                  <a:rPr lang="es-ES" sz="1400" b="1" dirty="0"/>
                  <a:t>2 SBU / 42 SBU</a:t>
                </a:r>
                <a:r>
                  <a:rPr lang="es-ES" sz="1400" dirty="0"/>
                  <a:t> = 2/42 = </a:t>
                </a:r>
                <a:r>
                  <a:rPr lang="es-ES" sz="1400" b="1" u="sng" dirty="0" smtClean="0"/>
                  <a:t>0,0476</a:t>
                </a:r>
                <a:endParaRPr lang="es-ES" sz="1400" b="1" u="sng" dirty="0"/>
              </a:p>
              <a:p>
                <a:pPr algn="ctr"/>
                <a:r>
                  <a:rPr lang="es-ES" sz="1400" b="1" dirty="0" smtClean="0"/>
                  <a:t>        Y = 0.04761*X</a:t>
                </a:r>
                <a:r>
                  <a:rPr lang="es-ES" sz="1400" b="1" dirty="0"/>
                  <a:t>	</a:t>
                </a:r>
              </a:p>
              <a:p>
                <a:pPr algn="ctr"/>
                <a:endParaRPr lang="es-ES" sz="1400" b="1" u="sng" dirty="0"/>
              </a:p>
              <a:p>
                <a:pPr algn="ctr"/>
                <a:endParaRPr lang="es-ES" sz="1400" b="1" u="sng" dirty="0"/>
              </a:p>
              <a:p>
                <a:pPr/>
                <a14:m>
                  <m:oMathPara xmlns:m="http://schemas.openxmlformats.org/officeDocument/2006/math">
                    <m:oMathParaPr>
                      <m:jc m:val="centerGroup"/>
                    </m:oMathParaPr>
                    <m:oMath xmlns:m="http://schemas.openxmlformats.org/officeDocument/2006/math">
                      <m:d>
                        <m:dPr>
                          <m:begChr m:val="{"/>
                          <m:endChr m:val=""/>
                          <m:ctrlPr>
                            <a:rPr lang="es-EC" sz="1100" b="1" i="1">
                              <a:latin typeface="Cambria Math" panose="02040503050406030204" pitchFamily="18" charset="0"/>
                            </a:rPr>
                          </m:ctrlPr>
                        </m:dPr>
                        <m:e>
                          <m:m>
                            <m:mPr>
                              <m:mcs>
                                <m:mc>
                                  <m:mcPr>
                                    <m:count m:val="1"/>
                                    <m:mcJc m:val="center"/>
                                  </m:mcPr>
                                </m:mc>
                              </m:mcs>
                              <m:ctrlPr>
                                <a:rPr lang="es-EC" sz="1100" b="1" i="1">
                                  <a:latin typeface="Cambria Math" panose="02040503050406030204" pitchFamily="18" charset="0"/>
                                </a:rPr>
                              </m:ctrlPr>
                            </m:mPr>
                            <m:mr>
                              <m:e>
                                <m:r>
                                  <a:rPr lang="es-ES" sz="1100" b="1" i="1">
                                    <a:latin typeface="Cambria Math" panose="02040503050406030204" pitchFamily="18" charset="0"/>
                                  </a:rPr>
                                  <m:t>𝒀</m:t>
                                </m:r>
                                <m:r>
                                  <a:rPr lang="es-ES" sz="1100" b="1" i="1">
                                    <a:latin typeface="Cambria Math" panose="02040503050406030204" pitchFamily="18" charset="0"/>
                                  </a:rPr>
                                  <m:t>=</m:t>
                                </m:r>
                                <m:r>
                                  <a:rPr lang="es-ES" sz="1100" b="1" i="1">
                                    <a:latin typeface="Cambria Math" panose="02040503050406030204" pitchFamily="18" charset="0"/>
                                  </a:rPr>
                                  <m:t>𝟎</m:t>
                                </m:r>
                                <m:r>
                                  <a:rPr lang="es-ES" sz="1100" b="1" i="1">
                                    <a:latin typeface="Cambria Math" panose="02040503050406030204" pitchFamily="18" charset="0"/>
                                  </a:rPr>
                                  <m:t>.</m:t>
                                </m:r>
                                <m:r>
                                  <a:rPr lang="es-ES" sz="1100" b="1" i="1">
                                    <a:latin typeface="Cambria Math" panose="02040503050406030204" pitchFamily="18" charset="0"/>
                                  </a:rPr>
                                  <m:t>𝟎𝟒𝟕𝟔𝟏</m:t>
                                </m:r>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 </m:t>
                                </m:r>
                                <m:d>
                                  <m:dPr>
                                    <m:begChr m:val="["/>
                                    <m:endChr m:val="]"/>
                                    <m:ctrlPr>
                                      <a:rPr lang="es-EC" sz="1100" b="1" i="1">
                                        <a:latin typeface="Cambria Math" panose="02040503050406030204" pitchFamily="18" charset="0"/>
                                      </a:rPr>
                                    </m:ctrlPr>
                                  </m:dPr>
                                  <m:e>
                                    <m:r>
                                      <a:rPr lang="es-ES" sz="1100" b="1" i="1">
                                        <a:latin typeface="Cambria Math" panose="02040503050406030204" pitchFamily="18" charset="0"/>
                                      </a:rPr>
                                      <m:t>$</m:t>
                                    </m:r>
                                  </m:e>
                                </m:d>
                              </m:e>
                            </m:mr>
                            <m:mr>
                              <m:e>
                                <m:r>
                                  <a:rPr lang="es-ES" sz="1100" b="1" i="1">
                                    <a:latin typeface="Cambria Math" panose="02040503050406030204" pitchFamily="18" charset="0"/>
                                  </a:rPr>
                                  <m:t>𝒀</m:t>
                                </m:r>
                                <m:r>
                                  <a:rPr lang="es-ES" sz="1100" b="1" i="1">
                                    <a:latin typeface="Cambria Math" panose="02040503050406030204" pitchFamily="18" charset="0"/>
                                  </a:rPr>
                                  <m:t>=</m:t>
                                </m:r>
                                <m:r>
                                  <a:rPr lang="es-ES" sz="1100" b="1" i="1">
                                    <a:latin typeface="Cambria Math" panose="02040503050406030204" pitchFamily="18" charset="0"/>
                                  </a:rPr>
                                  <m:t>𝟏𝟎</m:t>
                                </m:r>
                                <m:r>
                                  <a:rPr lang="es-ES" sz="1100" b="1" i="1">
                                    <a:latin typeface="Cambria Math" panose="02040503050406030204" pitchFamily="18" charset="0"/>
                                  </a:rPr>
                                  <m:t>∗</m:t>
                                </m:r>
                                <m:r>
                                  <a:rPr lang="es-ES" sz="1100" b="1" i="1">
                                    <a:latin typeface="Cambria Math" panose="02040503050406030204" pitchFamily="18" charset="0"/>
                                  </a:rPr>
                                  <m:t>𝑺𝑩𝑼</m:t>
                                </m:r>
                                <m:r>
                                  <a:rPr lang="es-ES" sz="1100" b="1" i="1">
                                    <a:latin typeface="Cambria Math" panose="02040503050406030204" pitchFamily="18" charset="0"/>
                                  </a:rPr>
                                  <m:t> </m:t>
                                </m:r>
                                <m:d>
                                  <m:dPr>
                                    <m:begChr m:val="["/>
                                    <m:endChr m:val="]"/>
                                    <m:ctrlPr>
                                      <a:rPr lang="es-EC" sz="1100" b="1" i="1">
                                        <a:latin typeface="Cambria Math" panose="02040503050406030204" pitchFamily="18" charset="0"/>
                                      </a:rPr>
                                    </m:ctrlPr>
                                  </m:dPr>
                                  <m:e>
                                    <m:r>
                                      <a:rPr lang="es-ES" sz="1100" b="1" i="1">
                                        <a:latin typeface="Cambria Math" panose="02040503050406030204" pitchFamily="18" charset="0"/>
                                      </a:rPr>
                                      <m:t>$</m:t>
                                    </m:r>
                                  </m:e>
                                </m:d>
                              </m:e>
                            </m:mr>
                          </m:m>
                        </m:e>
                      </m:d>
                      <m:m>
                        <m:mPr>
                          <m:mcs>
                            <m:mc>
                              <m:mcPr>
                                <m:count m:val="1"/>
                                <m:mcJc m:val="center"/>
                              </m:mcPr>
                            </m:mc>
                          </m:mcs>
                          <m:ctrlPr>
                            <a:rPr lang="es-EC" sz="1100" b="1" i="1">
                              <a:latin typeface="Cambria Math" panose="02040503050406030204" pitchFamily="18" charset="0"/>
                            </a:rPr>
                          </m:ctrlPr>
                        </m:mPr>
                        <m:mr>
                          <m:e>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&lt;</m:t>
                            </m:r>
                            <m:r>
                              <a:rPr lang="es-ES" sz="1100" b="1" i="1">
                                <a:latin typeface="Cambria Math" panose="02040503050406030204" pitchFamily="18" charset="0"/>
                              </a:rPr>
                              <m:t>𝟐𝟏𝟎</m:t>
                            </m:r>
                            <m:r>
                              <a:rPr lang="es-ES" sz="1100" b="1" i="1" smtClean="0">
                                <a:latin typeface="Cambria Math" panose="02040503050406030204" pitchFamily="18" charset="0"/>
                              </a:rPr>
                              <m:t>∗ (</m:t>
                            </m:r>
                            <m:r>
                              <a:rPr lang="es-ES" sz="1100" b="1" i="1">
                                <a:latin typeface="Cambria Math" panose="02040503050406030204" pitchFamily="18" charset="0"/>
                              </a:rPr>
                              <m:t>𝑺𝑩𝑼</m:t>
                            </m:r>
                            <m:r>
                              <a:rPr lang="es-ES" sz="1100" b="1" i="1" smtClean="0">
                                <a:latin typeface="Cambria Math" panose="02040503050406030204" pitchFamily="18" charset="0"/>
                              </a:rPr>
                              <m:t>)</m:t>
                            </m:r>
                            <m:r>
                              <a:rPr lang="es-ES" sz="1100" b="1" i="1">
                                <a:latin typeface="Cambria Math" panose="02040503050406030204" pitchFamily="18" charset="0"/>
                              </a:rPr>
                              <m:t> </m:t>
                            </m:r>
                            <m:d>
                              <m:dPr>
                                <m:begChr m:val="["/>
                                <m:endChr m:val="]"/>
                                <m:ctrlPr>
                                  <a:rPr lang="es-EC" sz="1100" b="1" i="1">
                                    <a:latin typeface="Cambria Math" panose="02040503050406030204" pitchFamily="18" charset="0"/>
                                  </a:rPr>
                                </m:ctrlPr>
                              </m:dPr>
                              <m:e>
                                <m:r>
                                  <a:rPr lang="es-ES" sz="1100" b="1" i="1">
                                    <a:latin typeface="Cambria Math" panose="02040503050406030204" pitchFamily="18" charset="0"/>
                                  </a:rPr>
                                  <m:t>$</m:t>
                                </m:r>
                              </m:e>
                            </m:d>
                          </m:e>
                        </m:mr>
                        <m:mr>
                          <m:e>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m:t>
                            </m:r>
                            <m:r>
                              <a:rPr lang="es-ES" sz="1100" b="1" i="1">
                                <a:latin typeface="Cambria Math" panose="02040503050406030204" pitchFamily="18" charset="0"/>
                              </a:rPr>
                              <m:t>𝟐𝟏𝟎</m:t>
                            </m:r>
                            <m:r>
                              <a:rPr lang="es-ES" sz="1100" b="1" i="1" smtClean="0">
                                <a:latin typeface="Cambria Math" panose="02040503050406030204" pitchFamily="18" charset="0"/>
                              </a:rPr>
                              <m:t>∗(</m:t>
                            </m:r>
                            <m:r>
                              <a:rPr lang="es-ES" sz="1100" b="1" i="1">
                                <a:latin typeface="Cambria Math" panose="02040503050406030204" pitchFamily="18" charset="0"/>
                              </a:rPr>
                              <m:t>𝑺𝑩𝑼</m:t>
                            </m:r>
                            <m:r>
                              <a:rPr lang="es-ES" sz="1100" b="1" i="1" smtClean="0">
                                <a:latin typeface="Cambria Math" panose="02040503050406030204" pitchFamily="18" charset="0"/>
                              </a:rPr>
                              <m:t>)</m:t>
                            </m:r>
                            <m:r>
                              <a:rPr lang="es-ES" sz="1100" b="1" i="1">
                                <a:latin typeface="Cambria Math" panose="02040503050406030204" pitchFamily="18" charset="0"/>
                              </a:rPr>
                              <m:t> </m:t>
                            </m:r>
                            <m:d>
                              <m:dPr>
                                <m:begChr m:val="["/>
                                <m:endChr m:val="]"/>
                                <m:ctrlPr>
                                  <a:rPr lang="es-EC" sz="1100" b="1" i="1">
                                    <a:latin typeface="Cambria Math" panose="02040503050406030204" pitchFamily="18" charset="0"/>
                                  </a:rPr>
                                </m:ctrlPr>
                              </m:dPr>
                              <m:e>
                                <m:r>
                                  <a:rPr lang="es-ES" sz="1100" b="1" i="1">
                                    <a:latin typeface="Cambria Math" panose="02040503050406030204" pitchFamily="18" charset="0"/>
                                  </a:rPr>
                                  <m:t>$</m:t>
                                </m:r>
                              </m:e>
                            </m:d>
                          </m:e>
                        </m:mr>
                      </m:m>
                    </m:oMath>
                  </m:oMathPara>
                </a14:m>
                <a:endParaRPr lang="es-EC" sz="1100" b="1" dirty="0"/>
              </a:p>
              <a:p>
                <a:r>
                  <a:rPr lang="es-ES" sz="1400" b="1" dirty="0"/>
                  <a:t> </a:t>
                </a:r>
                <a:r>
                  <a:rPr lang="es-ES" sz="1100" b="1" i="1" dirty="0">
                    <a:latin typeface="Cambria Math" panose="02040503050406030204" pitchFamily="18" charset="0"/>
                  </a:rPr>
                  <a:t>                         </a:t>
                </a:r>
                <a:r>
                  <a:rPr lang="es-ES" sz="1100" b="1" i="1" dirty="0" smtClean="0">
                    <a:latin typeface="Cambria Math" panose="02040503050406030204" pitchFamily="18" charset="0"/>
                  </a:rPr>
                  <a:t>                 </a:t>
                </a:r>
              </a:p>
              <a:p>
                <a:r>
                  <a:rPr lang="es-ES" sz="1100" b="1" i="1" dirty="0">
                    <a:latin typeface="Cambria Math" panose="02040503050406030204" pitchFamily="18" charset="0"/>
                  </a:rPr>
                  <a:t> </a:t>
                </a:r>
                <a:r>
                  <a:rPr lang="es-ES" sz="1100" b="1" i="1" dirty="0" smtClean="0">
                    <a:latin typeface="Cambria Math" panose="02040503050406030204" pitchFamily="18" charset="0"/>
                  </a:rPr>
                  <a:t>                             </a:t>
                </a:r>
                <a:r>
                  <a:rPr lang="es-ES" sz="1100" b="1" i="1" dirty="0">
                    <a:latin typeface="Cambria Math" panose="02040503050406030204" pitchFamily="18" charset="0"/>
                  </a:rPr>
                  <a:t>210* (SBU)=$ 89250</a:t>
                </a:r>
                <a:endParaRPr lang="es-EC" sz="1100" b="1" i="1" dirty="0">
                  <a:latin typeface="Cambria Math" panose="02040503050406030204" pitchFamily="18" charset="0"/>
                </a:endParaRPr>
              </a:p>
              <a:p>
                <a:pPr algn="ctr"/>
                <a:endParaRPr lang="es-EC" sz="1400" b="1" u="sng"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31539" y="1652517"/>
                <a:ext cx="3097047" cy="4933402"/>
              </a:xfrm>
              <a:prstGeom prst="rect">
                <a:avLst/>
              </a:prstGeom>
              <a:blipFill>
                <a:blip r:embed="rId2"/>
                <a:stretch>
                  <a:fillRect l="-18504" t="-247" r="-591" b="-11867"/>
                </a:stretch>
              </a:blipFill>
            </p:spPr>
            <p:txBody>
              <a:bodyPr/>
              <a:lstStyle/>
              <a:p>
                <a:r>
                  <a:rPr lang="es-EC">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685864396"/>
              </p:ext>
            </p:extLst>
          </p:nvPr>
        </p:nvGraphicFramePr>
        <p:xfrm>
          <a:off x="4515775" y="1949593"/>
          <a:ext cx="4117340" cy="1108075"/>
        </p:xfrm>
        <a:graphic>
          <a:graphicData uri="http://schemas.openxmlformats.org/drawingml/2006/table">
            <a:tbl>
              <a:tblPr firstRow="1" firstCol="1" bandRow="1">
                <a:tableStyleId>{5C22544A-7EE6-4342-B048-85BDC9FD1C3A}</a:tableStyleId>
              </a:tblPr>
              <a:tblGrid>
                <a:gridCol w="1686268">
                  <a:extLst>
                    <a:ext uri="{9D8B030D-6E8A-4147-A177-3AD203B41FA5}">
                      <a16:colId xmlns:a16="http://schemas.microsoft.com/office/drawing/2014/main" val="20000"/>
                    </a:ext>
                  </a:extLst>
                </a:gridCol>
                <a:gridCol w="1215536">
                  <a:extLst>
                    <a:ext uri="{9D8B030D-6E8A-4147-A177-3AD203B41FA5}">
                      <a16:colId xmlns:a16="http://schemas.microsoft.com/office/drawing/2014/main" val="20001"/>
                    </a:ext>
                  </a:extLst>
                </a:gridCol>
                <a:gridCol w="1215536">
                  <a:extLst>
                    <a:ext uri="{9D8B030D-6E8A-4147-A177-3AD203B41FA5}">
                      <a16:colId xmlns:a16="http://schemas.microsoft.com/office/drawing/2014/main" val="20002"/>
                    </a:ext>
                  </a:extLst>
                </a:gridCol>
              </a:tblGrid>
              <a:tr h="187325">
                <a:tc rowSpan="2">
                  <a:txBody>
                    <a:bodyPr/>
                    <a:lstStyle/>
                    <a:p>
                      <a:pPr algn="ctr">
                        <a:lnSpc>
                          <a:spcPct val="107000"/>
                        </a:lnSpc>
                        <a:spcAft>
                          <a:spcPts val="0"/>
                        </a:spcAft>
                      </a:pPr>
                      <a:r>
                        <a:rPr lang="en-US" sz="1100" dirty="0">
                          <a:effectLst/>
                        </a:rPr>
                        <a:t>ELEMENTOS DE LA ECUACIÓN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CASO 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CASO 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187325">
                <a:tc vMerge="1">
                  <a:txBody>
                    <a:bodyPr/>
                    <a:lstStyle/>
                    <a:p>
                      <a:endParaRPr lang="es-EC"/>
                    </a:p>
                  </a:txBody>
                  <a:tcPr/>
                </a:tc>
                <a:tc>
                  <a:txBody>
                    <a:bodyPr/>
                    <a:lstStyle/>
                    <a:p>
                      <a:pPr algn="ctr">
                        <a:lnSpc>
                          <a:spcPct val="107000"/>
                        </a:lnSpc>
                        <a:spcAft>
                          <a:spcPts val="0"/>
                        </a:spcAft>
                      </a:pPr>
                      <a:r>
                        <a:rPr lang="en-US" sz="1100" dirty="0">
                          <a:effectLst/>
                        </a:rPr>
                        <a:t>&lt; 42 SBU</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dirty="0">
                          <a:effectLst/>
                        </a:rPr>
                        <a:t>&gt;= 42 SBU</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001"/>
                  </a:ext>
                </a:extLst>
              </a:tr>
              <a:tr h="187325">
                <a:tc>
                  <a:txBody>
                    <a:bodyPr/>
                    <a:lstStyle/>
                    <a:p>
                      <a:pPr algn="ctr">
                        <a:lnSpc>
                          <a:spcPct val="107000"/>
                        </a:lnSpc>
                        <a:spcAft>
                          <a:spcPts val="0"/>
                        </a:spcAft>
                      </a:pPr>
                      <a:r>
                        <a:rPr lang="en-US" sz="1100" dirty="0" smtClean="0">
                          <a:effectLst/>
                        </a:rPr>
                        <a:t>X (Valor de la Infraestructura)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1" dirty="0">
                          <a:effectLst/>
                        </a:rPr>
                        <a:t>$4.000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b="1" dirty="0">
                          <a:effectLst/>
                        </a:rPr>
                        <a:t>$90.000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002"/>
                  </a:ext>
                </a:extLst>
              </a:tr>
              <a:tr h="187325">
                <a:tc>
                  <a:txBody>
                    <a:bodyPr/>
                    <a:lstStyle/>
                    <a:p>
                      <a:pPr algn="ctr">
                        <a:lnSpc>
                          <a:spcPct val="107000"/>
                        </a:lnSpc>
                        <a:spcAft>
                          <a:spcPts val="0"/>
                        </a:spcAft>
                      </a:pPr>
                      <a:r>
                        <a:rPr lang="en-US" sz="1100" dirty="0" smtClean="0">
                          <a:effectLst/>
                        </a:rPr>
                        <a:t>m  (Coeficiente)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0,0476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003"/>
                  </a:ext>
                </a:extLst>
              </a:tr>
              <a:tr h="187325">
                <a:tc>
                  <a:txBody>
                    <a:bodyPr/>
                    <a:lstStyle/>
                    <a:p>
                      <a:pPr algn="ctr">
                        <a:lnSpc>
                          <a:spcPct val="107000"/>
                        </a:lnSpc>
                        <a:spcAft>
                          <a:spcPts val="0"/>
                        </a:spcAft>
                      </a:pPr>
                      <a:r>
                        <a:rPr lang="en-US" sz="1100" dirty="0" smtClean="0">
                          <a:effectLst/>
                        </a:rPr>
                        <a:t>Y (Valor de tasa)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1" dirty="0">
                          <a:effectLst/>
                        </a:rPr>
                        <a:t>$190,44</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b="1" dirty="0">
                          <a:effectLst/>
                        </a:rPr>
                        <a:t>$4.250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6" name="Gráfico 15"/>
          <p:cNvGraphicFramePr/>
          <p:nvPr>
            <p:extLst/>
          </p:nvPr>
        </p:nvGraphicFramePr>
        <p:xfrm>
          <a:off x="4368816" y="3139670"/>
          <a:ext cx="4292212" cy="245009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ángulo 17"/>
          <p:cNvSpPr/>
          <p:nvPr/>
        </p:nvSpPr>
        <p:spPr>
          <a:xfrm>
            <a:off x="1295636" y="4869160"/>
            <a:ext cx="12601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Rectángulo 18"/>
          <p:cNvSpPr/>
          <p:nvPr/>
        </p:nvSpPr>
        <p:spPr>
          <a:xfrm>
            <a:off x="483330" y="5281166"/>
            <a:ext cx="2914964" cy="8121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Flecha derecha 11"/>
          <p:cNvSpPr/>
          <p:nvPr/>
        </p:nvSpPr>
        <p:spPr>
          <a:xfrm>
            <a:off x="3773004" y="3556645"/>
            <a:ext cx="474313" cy="43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a:extLst>
              <a:ext uri="{FF2B5EF4-FFF2-40B4-BE49-F238E27FC236}">
                <a16:creationId xmlns:a16="http://schemas.microsoft.com/office/drawing/2014/main" id="{D87771ED-2C78-8F4C-846A-28185B8452C5}"/>
              </a:ext>
            </a:extLst>
          </p:cNvPr>
          <p:cNvSpPr/>
          <p:nvPr/>
        </p:nvSpPr>
        <p:spPr>
          <a:xfrm>
            <a:off x="1198322" y="774939"/>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Parágrafo I: De la tasa por construcción de la infraestructura física</a:t>
            </a:r>
            <a:endParaRPr lang="es-EC" sz="1100" dirty="0"/>
          </a:p>
        </p:txBody>
      </p:sp>
      <p:sp>
        <p:nvSpPr>
          <p:cNvPr id="2" name="Conector 1"/>
          <p:cNvSpPr/>
          <p:nvPr/>
        </p:nvSpPr>
        <p:spPr>
          <a:xfrm>
            <a:off x="8172400" y="3645024"/>
            <a:ext cx="72008" cy="127695"/>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5" name="Rectángulo 14"/>
          <p:cNvSpPr/>
          <p:nvPr/>
        </p:nvSpPr>
        <p:spPr>
          <a:xfrm>
            <a:off x="6300192" y="1368923"/>
            <a:ext cx="1219479" cy="338554"/>
          </a:xfrm>
          <a:prstGeom prst="rect">
            <a:avLst/>
          </a:prstGeom>
        </p:spPr>
        <p:txBody>
          <a:bodyPr wrap="square">
            <a:spAutoFit/>
          </a:bodyPr>
          <a:lstStyle/>
          <a:p>
            <a:pPr algn="just"/>
            <a:r>
              <a:rPr lang="es-ES" sz="1600" b="1" u="sng" dirty="0" smtClean="0"/>
              <a:t>Aplicación</a:t>
            </a:r>
            <a:endParaRPr lang="es-EC" sz="1600" b="1" u="sng" dirty="0"/>
          </a:p>
        </p:txBody>
      </p:sp>
      <p:sp>
        <p:nvSpPr>
          <p:cNvPr id="20" name="Rectángulo 19"/>
          <p:cNvSpPr/>
          <p:nvPr/>
        </p:nvSpPr>
        <p:spPr>
          <a:xfrm>
            <a:off x="1432785" y="1412775"/>
            <a:ext cx="1219479" cy="338554"/>
          </a:xfrm>
          <a:prstGeom prst="rect">
            <a:avLst/>
          </a:prstGeom>
        </p:spPr>
        <p:txBody>
          <a:bodyPr wrap="square">
            <a:spAutoFit/>
          </a:bodyPr>
          <a:lstStyle/>
          <a:p>
            <a:pPr algn="just"/>
            <a:r>
              <a:rPr lang="es-ES" sz="1600" b="1" u="sng" dirty="0" smtClean="0"/>
              <a:t>Análisis</a:t>
            </a:r>
            <a:endParaRPr lang="es-EC" sz="1600" b="1" u="sng" dirty="0"/>
          </a:p>
        </p:txBody>
      </p:sp>
      <p:sp>
        <p:nvSpPr>
          <p:cNvPr id="22" name="CuadroTexto 21"/>
          <p:cNvSpPr txBox="1"/>
          <p:nvPr/>
        </p:nvSpPr>
        <p:spPr>
          <a:xfrm>
            <a:off x="7891276" y="3462650"/>
            <a:ext cx="597549" cy="246221"/>
          </a:xfrm>
          <a:prstGeom prst="rect">
            <a:avLst/>
          </a:prstGeom>
          <a:noFill/>
        </p:spPr>
        <p:txBody>
          <a:bodyPr wrap="square" rtlCol="0">
            <a:spAutoFit/>
          </a:bodyPr>
          <a:lstStyle/>
          <a:p>
            <a:r>
              <a:rPr lang="es-EC" sz="1000" b="1" dirty="0" smtClean="0"/>
              <a:t>$ 4250</a:t>
            </a:r>
            <a:endParaRPr lang="es-EC" sz="1000" b="1" dirty="0"/>
          </a:p>
        </p:txBody>
      </p:sp>
      <p:sp>
        <p:nvSpPr>
          <p:cNvPr id="21" name="Rectángulo 20">
            <a:extLst>
              <a:ext uri="{FF2B5EF4-FFF2-40B4-BE49-F238E27FC236}">
                <a16:creationId xmlns:a16="http://schemas.microsoft.com/office/drawing/2014/main" id="{E45788C1-AD64-4717-96CE-B06B362AB7B1}"/>
              </a:ext>
            </a:extLst>
          </p:cNvPr>
          <p:cNvSpPr/>
          <p:nvPr/>
        </p:nvSpPr>
        <p:spPr>
          <a:xfrm>
            <a:off x="0" y="645949"/>
            <a:ext cx="9126252" cy="621205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4" name="Rectángulo 23">
            <a:extLst>
              <a:ext uri="{FF2B5EF4-FFF2-40B4-BE49-F238E27FC236}">
                <a16:creationId xmlns:a16="http://schemas.microsoft.com/office/drawing/2014/main" id="{E45788C1-AD64-4717-96CE-B06B362AB7B1}"/>
              </a:ext>
            </a:extLst>
          </p:cNvPr>
          <p:cNvSpPr/>
          <p:nvPr/>
        </p:nvSpPr>
        <p:spPr>
          <a:xfrm>
            <a:off x="0" y="3158"/>
            <a:ext cx="9126252" cy="63448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pic>
        <p:nvPicPr>
          <p:cNvPr id="26" name="Imagen 25"/>
          <p:cNvPicPr>
            <a:picLocks noChangeAspect="1"/>
          </p:cNvPicPr>
          <p:nvPr/>
        </p:nvPicPr>
        <p:blipFill>
          <a:blip r:embed="rId4"/>
          <a:stretch>
            <a:fillRect/>
          </a:stretch>
        </p:blipFill>
        <p:spPr>
          <a:xfrm>
            <a:off x="6210436" y="6465354"/>
            <a:ext cx="2898068" cy="348022"/>
          </a:xfrm>
          <a:prstGeom prst="rect">
            <a:avLst/>
          </a:prstGeom>
        </p:spPr>
      </p:pic>
      <p:sp>
        <p:nvSpPr>
          <p:cNvPr id="23" name="CuadroTexto 22"/>
          <p:cNvSpPr txBox="1"/>
          <p:nvPr/>
        </p:nvSpPr>
        <p:spPr>
          <a:xfrm>
            <a:off x="1742201" y="3789040"/>
            <a:ext cx="1270128" cy="276999"/>
          </a:xfrm>
          <a:prstGeom prst="rect">
            <a:avLst/>
          </a:prstGeom>
          <a:noFill/>
          <a:ln>
            <a:solidFill>
              <a:schemeClr val="tx2"/>
            </a:solidFill>
          </a:ln>
        </p:spPr>
        <p:txBody>
          <a:bodyPr wrap="square" rtlCol="0">
            <a:spAutoFit/>
          </a:bodyPr>
          <a:lstStyle/>
          <a:p>
            <a:pPr algn="ctr"/>
            <a:r>
              <a:rPr lang="es-EC" sz="1200" i="1" dirty="0" smtClean="0"/>
              <a:t>m= Coeficiente</a:t>
            </a:r>
            <a:endParaRPr lang="es-EC" sz="1200" i="1" dirty="0"/>
          </a:p>
        </p:txBody>
      </p:sp>
      <p:sp>
        <p:nvSpPr>
          <p:cNvPr id="25" name="CuadroTexto 24"/>
          <p:cNvSpPr txBox="1"/>
          <p:nvPr/>
        </p:nvSpPr>
        <p:spPr>
          <a:xfrm>
            <a:off x="1742201" y="4160113"/>
            <a:ext cx="1270128" cy="276999"/>
          </a:xfrm>
          <a:prstGeom prst="rect">
            <a:avLst/>
          </a:prstGeom>
          <a:noFill/>
          <a:ln>
            <a:solidFill>
              <a:schemeClr val="tx2"/>
            </a:solidFill>
          </a:ln>
        </p:spPr>
        <p:txBody>
          <a:bodyPr wrap="square" rtlCol="0">
            <a:spAutoFit/>
          </a:bodyPr>
          <a:lstStyle/>
          <a:p>
            <a:r>
              <a:rPr lang="es-EC" sz="1200" i="1" dirty="0"/>
              <a:t>X</a:t>
            </a:r>
            <a:r>
              <a:rPr lang="es-EC" sz="1200" i="1" dirty="0" smtClean="0"/>
              <a:t>=Infraestructura</a:t>
            </a:r>
            <a:endParaRPr lang="es-EC" sz="1200" i="1" dirty="0"/>
          </a:p>
        </p:txBody>
      </p:sp>
      <p:sp>
        <p:nvSpPr>
          <p:cNvPr id="27" name="Abrir llave 26"/>
          <p:cNvSpPr/>
          <p:nvPr/>
        </p:nvSpPr>
        <p:spPr>
          <a:xfrm>
            <a:off x="1453838" y="3810521"/>
            <a:ext cx="170820" cy="6630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80644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ángulo 193">
            <a:extLst>
              <a:ext uri="{FF2B5EF4-FFF2-40B4-BE49-F238E27FC236}">
                <a16:creationId xmlns:a16="http://schemas.microsoft.com/office/drawing/2014/main" id="{72BFB281-9926-B54B-BC94-FD8E26CBB68E}"/>
              </a:ext>
            </a:extLst>
          </p:cNvPr>
          <p:cNvSpPr/>
          <p:nvPr/>
        </p:nvSpPr>
        <p:spPr>
          <a:xfrm>
            <a:off x="0" y="0"/>
            <a:ext cx="9144000" cy="63267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S" sz="1600" b="1" dirty="0">
                <a:solidFill>
                  <a:schemeClr val="tx2"/>
                </a:solidFill>
              </a:rPr>
              <a:t>LICENCIAS METROPOLITANAS URBANÍSTICAS PARA EL USO Y OCUPACIÓN DE SUELO EN BIENES DE USO PÚBLICO LMU 40 B</a:t>
            </a:r>
            <a:endParaRPr lang="es-EC" sz="1600" b="1" dirty="0">
              <a:latin typeface="Times New Roman" panose="02020603050405020304" pitchFamily="18" charset="0"/>
            </a:endParaRPr>
          </a:p>
          <a:p>
            <a:pPr algn="ctr"/>
            <a:endParaRPr lang="es-EC" b="1" dirty="0">
              <a:solidFill>
                <a:schemeClr val="tx2"/>
              </a:solidFill>
            </a:endParaRPr>
          </a:p>
        </p:txBody>
      </p:sp>
      <p:sp>
        <p:nvSpPr>
          <p:cNvPr id="99" name="Rectángulo 98">
            <a:extLst>
              <a:ext uri="{FF2B5EF4-FFF2-40B4-BE49-F238E27FC236}">
                <a16:creationId xmlns:a16="http://schemas.microsoft.com/office/drawing/2014/main" id="{E45788C1-AD64-4717-96CE-B06B362AB7B1}"/>
              </a:ext>
            </a:extLst>
          </p:cNvPr>
          <p:cNvSpPr/>
          <p:nvPr/>
        </p:nvSpPr>
        <p:spPr>
          <a:xfrm>
            <a:off x="0" y="645949"/>
            <a:ext cx="9126252" cy="621205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109" name="Rectángulo 108">
            <a:extLst>
              <a:ext uri="{FF2B5EF4-FFF2-40B4-BE49-F238E27FC236}">
                <a16:creationId xmlns:a16="http://schemas.microsoft.com/office/drawing/2014/main" id="{0B3413AE-7DB0-4CF6-A151-C72B66FBE625}"/>
              </a:ext>
            </a:extLst>
          </p:cNvPr>
          <p:cNvSpPr/>
          <p:nvPr/>
        </p:nvSpPr>
        <p:spPr>
          <a:xfrm>
            <a:off x="0" y="13277"/>
            <a:ext cx="9126252" cy="619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54" name="Grupo 53">
            <a:extLst>
              <a:ext uri="{FF2B5EF4-FFF2-40B4-BE49-F238E27FC236}">
                <a16:creationId xmlns:a16="http://schemas.microsoft.com/office/drawing/2014/main" id="{D801D9D0-05D0-4F7B-B2E1-E62BCA0AD050}"/>
              </a:ext>
            </a:extLst>
          </p:cNvPr>
          <p:cNvGrpSpPr/>
          <p:nvPr/>
        </p:nvGrpSpPr>
        <p:grpSpPr>
          <a:xfrm>
            <a:off x="323528" y="3190357"/>
            <a:ext cx="1665519" cy="1573980"/>
            <a:chOff x="133350" y="2247900"/>
            <a:chExt cx="2740152" cy="2362200"/>
          </a:xfrm>
        </p:grpSpPr>
        <p:sp>
          <p:nvSpPr>
            <p:cNvPr id="55" name="Hexágono 54">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bg1">
                <a:lumMod val="5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56" name="Hexágono 55">
              <a:extLst>
                <a:ext uri="{FF2B5EF4-FFF2-40B4-BE49-F238E27FC236}">
                  <a16:creationId xmlns:a16="http://schemas.microsoft.com/office/drawing/2014/main" id="{CEAA5488-E694-48DC-A2BF-01A198B761ED}"/>
                </a:ext>
              </a:extLst>
            </p:cNvPr>
            <p:cNvSpPr/>
            <p:nvPr/>
          </p:nvSpPr>
          <p:spPr>
            <a:xfrm>
              <a:off x="429768" y="2590021"/>
              <a:ext cx="2181585" cy="1642788"/>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200" dirty="0" smtClean="0">
                  <a:solidFill>
                    <a:schemeClr val="tx1"/>
                  </a:solidFill>
                </a:rPr>
                <a:t>Sujetos Obligados</a:t>
              </a:r>
              <a:endParaRPr lang="es-419" sz="1200" dirty="0">
                <a:solidFill>
                  <a:schemeClr val="tx1"/>
                </a:solidFill>
              </a:endParaRPr>
            </a:p>
          </p:txBody>
        </p:sp>
      </p:grpSp>
      <p:grpSp>
        <p:nvGrpSpPr>
          <p:cNvPr id="57" name="Grupo 56">
            <a:extLst>
              <a:ext uri="{FF2B5EF4-FFF2-40B4-BE49-F238E27FC236}">
                <a16:creationId xmlns:a16="http://schemas.microsoft.com/office/drawing/2014/main" id="{98771358-ED1D-4EEA-ACE5-FD5D360DB0B2}"/>
              </a:ext>
            </a:extLst>
          </p:cNvPr>
          <p:cNvGrpSpPr/>
          <p:nvPr/>
        </p:nvGrpSpPr>
        <p:grpSpPr>
          <a:xfrm>
            <a:off x="3121723" y="3119485"/>
            <a:ext cx="1708446" cy="1701696"/>
            <a:chOff x="2139950" y="995776"/>
            <a:chExt cx="2813158" cy="2553874"/>
          </a:xfrm>
        </p:grpSpPr>
        <p:sp>
          <p:nvSpPr>
            <p:cNvPr id="58" name="Hexágono 57">
              <a:extLst>
                <a:ext uri="{FF2B5EF4-FFF2-40B4-BE49-F238E27FC236}">
                  <a16:creationId xmlns:a16="http://schemas.microsoft.com/office/drawing/2014/main" id="{0FE09FA2-3738-4564-A51A-F5E49D51340B}"/>
                </a:ext>
              </a:extLst>
            </p:cNvPr>
            <p:cNvSpPr/>
            <p:nvPr/>
          </p:nvSpPr>
          <p:spPr>
            <a:xfrm>
              <a:off x="2139950" y="995776"/>
              <a:ext cx="2813158" cy="2553874"/>
            </a:xfrm>
            <a:prstGeom prst="hexagon">
              <a:avLst/>
            </a:prstGeom>
            <a:solidFill>
              <a:schemeClr val="bg1">
                <a:lumMod val="50000"/>
                <a:alpha val="7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59" name="Hexágono 58">
              <a:extLst>
                <a:ext uri="{FF2B5EF4-FFF2-40B4-BE49-F238E27FC236}">
                  <a16:creationId xmlns:a16="http://schemas.microsoft.com/office/drawing/2014/main" id="{2ABF5C40-E876-48A0-9698-FA6CA10A48F1}"/>
                </a:ext>
              </a:extLst>
            </p:cNvPr>
            <p:cNvSpPr/>
            <p:nvPr/>
          </p:nvSpPr>
          <p:spPr>
            <a:xfrm>
              <a:off x="2456053" y="1418081"/>
              <a:ext cx="2150376"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000" dirty="0" smtClean="0">
                  <a:solidFill>
                    <a:schemeClr val="tx1"/>
                  </a:solidFill>
                </a:rPr>
                <a:t>Modificación</a:t>
              </a:r>
              <a:endParaRPr lang="es-419" sz="1000" dirty="0">
                <a:solidFill>
                  <a:schemeClr val="tx1"/>
                </a:solidFill>
              </a:endParaRPr>
            </a:p>
          </p:txBody>
        </p:sp>
      </p:grpSp>
      <p:grpSp>
        <p:nvGrpSpPr>
          <p:cNvPr id="32" name="Grupo 31">
            <a:extLst>
              <a:ext uri="{FF2B5EF4-FFF2-40B4-BE49-F238E27FC236}">
                <a16:creationId xmlns:a16="http://schemas.microsoft.com/office/drawing/2014/main" id="{D801D9D0-05D0-4F7B-B2E1-E62BCA0AD050}"/>
              </a:ext>
            </a:extLst>
          </p:cNvPr>
          <p:cNvGrpSpPr/>
          <p:nvPr/>
        </p:nvGrpSpPr>
        <p:grpSpPr>
          <a:xfrm>
            <a:off x="4490657" y="2445675"/>
            <a:ext cx="1665519" cy="1573980"/>
            <a:chOff x="133350" y="2247900"/>
            <a:chExt cx="2740152" cy="2362200"/>
          </a:xfrm>
        </p:grpSpPr>
        <p:sp>
          <p:nvSpPr>
            <p:cNvPr id="33" name="Hexágono 32">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bg1">
                <a:lumMod val="5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34" name="Hexágono 33">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200" dirty="0" smtClean="0">
                  <a:solidFill>
                    <a:schemeClr val="tx1"/>
                  </a:solidFill>
                </a:rPr>
                <a:t>Extinción</a:t>
              </a:r>
              <a:endParaRPr lang="es-419" sz="1200" dirty="0">
                <a:solidFill>
                  <a:schemeClr val="tx1"/>
                </a:solidFill>
              </a:endParaRPr>
            </a:p>
          </p:txBody>
        </p:sp>
      </p:grpSp>
      <p:grpSp>
        <p:nvGrpSpPr>
          <p:cNvPr id="35" name="Grupo 34">
            <a:extLst>
              <a:ext uri="{FF2B5EF4-FFF2-40B4-BE49-F238E27FC236}">
                <a16:creationId xmlns:a16="http://schemas.microsoft.com/office/drawing/2014/main" id="{D801D9D0-05D0-4F7B-B2E1-E62BCA0AD050}"/>
              </a:ext>
            </a:extLst>
          </p:cNvPr>
          <p:cNvGrpSpPr/>
          <p:nvPr/>
        </p:nvGrpSpPr>
        <p:grpSpPr>
          <a:xfrm>
            <a:off x="1626763" y="2391650"/>
            <a:ext cx="1864163" cy="1573980"/>
            <a:chOff x="-37918" y="2247900"/>
            <a:chExt cx="2911420" cy="2362200"/>
          </a:xfrm>
        </p:grpSpPr>
        <p:sp>
          <p:nvSpPr>
            <p:cNvPr id="36" name="Hexágono 35">
              <a:extLst>
                <a:ext uri="{FF2B5EF4-FFF2-40B4-BE49-F238E27FC236}">
                  <a16:creationId xmlns:a16="http://schemas.microsoft.com/office/drawing/2014/main" id="{4A2A18FF-327A-4C2D-BDA6-3C501C35426E}"/>
                </a:ext>
              </a:extLst>
            </p:cNvPr>
            <p:cNvSpPr/>
            <p:nvPr/>
          </p:nvSpPr>
          <p:spPr>
            <a:xfrm>
              <a:off x="-37918" y="2247900"/>
              <a:ext cx="2911420" cy="2362200"/>
            </a:xfrm>
            <a:prstGeom prst="hexagon">
              <a:avLst/>
            </a:prstGeom>
            <a:solidFill>
              <a:schemeClr val="bg1">
                <a:lumMod val="5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37" name="Hexágono 36">
              <a:extLst>
                <a:ext uri="{FF2B5EF4-FFF2-40B4-BE49-F238E27FC236}">
                  <a16:creationId xmlns:a16="http://schemas.microsoft.com/office/drawing/2014/main" id="{CEAA5488-E694-48DC-A2BF-01A198B761ED}"/>
                </a:ext>
              </a:extLst>
            </p:cNvPr>
            <p:cNvSpPr/>
            <p:nvPr/>
          </p:nvSpPr>
          <p:spPr>
            <a:xfrm>
              <a:off x="314737" y="2607606"/>
              <a:ext cx="2231484" cy="1705254"/>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000" dirty="0" smtClean="0">
                  <a:solidFill>
                    <a:schemeClr val="tx1"/>
                  </a:solidFill>
                </a:rPr>
                <a:t>Información de Infraestructura Física</a:t>
              </a:r>
              <a:endParaRPr lang="es-419" sz="1000" dirty="0">
                <a:solidFill>
                  <a:schemeClr val="tx1"/>
                </a:solidFill>
              </a:endParaRPr>
            </a:p>
          </p:txBody>
        </p:sp>
      </p:grpSp>
      <p:grpSp>
        <p:nvGrpSpPr>
          <p:cNvPr id="38" name="Grupo 37">
            <a:extLst>
              <a:ext uri="{FF2B5EF4-FFF2-40B4-BE49-F238E27FC236}">
                <a16:creationId xmlns:a16="http://schemas.microsoft.com/office/drawing/2014/main" id="{D801D9D0-05D0-4F7B-B2E1-E62BCA0AD050}"/>
              </a:ext>
            </a:extLst>
          </p:cNvPr>
          <p:cNvGrpSpPr/>
          <p:nvPr/>
        </p:nvGrpSpPr>
        <p:grpSpPr>
          <a:xfrm>
            <a:off x="5786801" y="3270079"/>
            <a:ext cx="1665519" cy="1573980"/>
            <a:chOff x="133350" y="2247900"/>
            <a:chExt cx="2740152" cy="2362200"/>
          </a:xfrm>
        </p:grpSpPr>
        <p:sp>
          <p:nvSpPr>
            <p:cNvPr id="39" name="Hexágono 38">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bg1">
                <a:lumMod val="5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40" name="Hexágono 39">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000" dirty="0" smtClean="0">
                  <a:solidFill>
                    <a:schemeClr val="tx1"/>
                  </a:solidFill>
                </a:rPr>
                <a:t>Cese de Actividades</a:t>
              </a:r>
              <a:endParaRPr lang="es-419" sz="1000" dirty="0">
                <a:solidFill>
                  <a:schemeClr val="tx1"/>
                </a:solidFill>
              </a:endParaRPr>
            </a:p>
          </p:txBody>
        </p:sp>
      </p:grpSp>
      <p:grpSp>
        <p:nvGrpSpPr>
          <p:cNvPr id="41" name="Grupo 40">
            <a:extLst>
              <a:ext uri="{FF2B5EF4-FFF2-40B4-BE49-F238E27FC236}">
                <a16:creationId xmlns:a16="http://schemas.microsoft.com/office/drawing/2014/main" id="{D801D9D0-05D0-4F7B-B2E1-E62BCA0AD050}"/>
              </a:ext>
            </a:extLst>
          </p:cNvPr>
          <p:cNvGrpSpPr/>
          <p:nvPr/>
        </p:nvGrpSpPr>
        <p:grpSpPr>
          <a:xfrm>
            <a:off x="7082945" y="2468553"/>
            <a:ext cx="1665519" cy="1573980"/>
            <a:chOff x="133350" y="2247900"/>
            <a:chExt cx="2740152" cy="2362200"/>
          </a:xfrm>
        </p:grpSpPr>
        <p:sp>
          <p:nvSpPr>
            <p:cNvPr id="42" name="Hexágono 41">
              <a:extLst>
                <a:ext uri="{FF2B5EF4-FFF2-40B4-BE49-F238E27FC236}">
                  <a16:creationId xmlns:a16="http://schemas.microsoft.com/office/drawing/2014/main" id="{4A2A18FF-327A-4C2D-BDA6-3C501C35426E}"/>
                </a:ext>
              </a:extLst>
            </p:cNvPr>
            <p:cNvSpPr/>
            <p:nvPr/>
          </p:nvSpPr>
          <p:spPr>
            <a:xfrm>
              <a:off x="133350" y="2247900"/>
              <a:ext cx="2740152" cy="2362200"/>
            </a:xfrm>
            <a:prstGeom prst="hexagon">
              <a:avLst/>
            </a:prstGeom>
            <a:solidFill>
              <a:schemeClr val="bg1">
                <a:lumMod val="50000"/>
                <a:alpha val="76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43" name="Hexágono 42">
              <a:extLst>
                <a:ext uri="{FF2B5EF4-FFF2-40B4-BE49-F238E27FC236}">
                  <a16:creationId xmlns:a16="http://schemas.microsoft.com/office/drawing/2014/main" id="{CEAA5488-E694-48DC-A2BF-01A198B761ED}"/>
                </a:ext>
              </a:extLst>
            </p:cNvPr>
            <p:cNvSpPr/>
            <p:nvPr/>
          </p:nvSpPr>
          <p:spPr>
            <a:xfrm>
              <a:off x="550608" y="2607606"/>
              <a:ext cx="1905635" cy="1642789"/>
            </a:xfrm>
            <a:prstGeom prst="hex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es-419" sz="1100" dirty="0" smtClean="0">
                  <a:solidFill>
                    <a:schemeClr val="tx1"/>
                  </a:solidFill>
                </a:rPr>
                <a:t>Vigencia</a:t>
              </a:r>
              <a:endParaRPr lang="es-419" sz="1100" dirty="0">
                <a:solidFill>
                  <a:schemeClr val="tx1"/>
                </a:solidFill>
              </a:endParaRPr>
            </a:p>
          </p:txBody>
        </p:sp>
      </p:grpSp>
      <p:grpSp>
        <p:nvGrpSpPr>
          <p:cNvPr id="44" name="Grupo 43">
            <a:extLst>
              <a:ext uri="{FF2B5EF4-FFF2-40B4-BE49-F238E27FC236}">
                <a16:creationId xmlns:a16="http://schemas.microsoft.com/office/drawing/2014/main" id="{17DA5D12-A50C-4B41-8E94-D3C6D9948647}"/>
              </a:ext>
            </a:extLst>
          </p:cNvPr>
          <p:cNvGrpSpPr/>
          <p:nvPr/>
        </p:nvGrpSpPr>
        <p:grpSpPr>
          <a:xfrm>
            <a:off x="467544" y="1892576"/>
            <a:ext cx="1286017" cy="1053608"/>
            <a:chOff x="249899" y="5083578"/>
            <a:chExt cx="1714689" cy="1714689"/>
          </a:xfrm>
        </p:grpSpPr>
        <p:sp>
          <p:nvSpPr>
            <p:cNvPr id="45" name="Elipse 44">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46" name="Elipse 45">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69" name="Grupo 68">
            <a:extLst>
              <a:ext uri="{FF2B5EF4-FFF2-40B4-BE49-F238E27FC236}">
                <a16:creationId xmlns:a16="http://schemas.microsoft.com/office/drawing/2014/main" id="{17DA5D12-A50C-4B41-8E94-D3C6D9948647}"/>
              </a:ext>
            </a:extLst>
          </p:cNvPr>
          <p:cNvGrpSpPr/>
          <p:nvPr/>
        </p:nvGrpSpPr>
        <p:grpSpPr>
          <a:xfrm>
            <a:off x="1974092" y="4265484"/>
            <a:ext cx="1286017" cy="1053608"/>
            <a:chOff x="249899" y="5083578"/>
            <a:chExt cx="1714689" cy="1714689"/>
          </a:xfrm>
        </p:grpSpPr>
        <p:sp>
          <p:nvSpPr>
            <p:cNvPr id="70" name="Elipse 69">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1" name="Elipse 70">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74" name="Grupo 73">
            <a:extLst>
              <a:ext uri="{FF2B5EF4-FFF2-40B4-BE49-F238E27FC236}">
                <a16:creationId xmlns:a16="http://schemas.microsoft.com/office/drawing/2014/main" id="{17DA5D12-A50C-4B41-8E94-D3C6D9948647}"/>
              </a:ext>
            </a:extLst>
          </p:cNvPr>
          <p:cNvGrpSpPr/>
          <p:nvPr/>
        </p:nvGrpSpPr>
        <p:grpSpPr>
          <a:xfrm>
            <a:off x="3369958" y="1981607"/>
            <a:ext cx="1286017" cy="1053608"/>
            <a:chOff x="249899" y="5083578"/>
            <a:chExt cx="1714689" cy="1714689"/>
          </a:xfrm>
        </p:grpSpPr>
        <p:sp>
          <p:nvSpPr>
            <p:cNvPr id="76" name="Elipse 75">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7" name="Elipse 76">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78" name="Grupo 77">
            <a:extLst>
              <a:ext uri="{FF2B5EF4-FFF2-40B4-BE49-F238E27FC236}">
                <a16:creationId xmlns:a16="http://schemas.microsoft.com/office/drawing/2014/main" id="{17DA5D12-A50C-4B41-8E94-D3C6D9948647}"/>
              </a:ext>
            </a:extLst>
          </p:cNvPr>
          <p:cNvGrpSpPr/>
          <p:nvPr/>
        </p:nvGrpSpPr>
        <p:grpSpPr>
          <a:xfrm>
            <a:off x="4662080" y="4239593"/>
            <a:ext cx="1286017" cy="1053608"/>
            <a:chOff x="249899" y="5083578"/>
            <a:chExt cx="1714689" cy="1714689"/>
          </a:xfrm>
        </p:grpSpPr>
        <p:sp>
          <p:nvSpPr>
            <p:cNvPr id="79" name="Elipse 78">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0" name="Elipse 79">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81" name="Grupo 80">
            <a:extLst>
              <a:ext uri="{FF2B5EF4-FFF2-40B4-BE49-F238E27FC236}">
                <a16:creationId xmlns:a16="http://schemas.microsoft.com/office/drawing/2014/main" id="{17DA5D12-A50C-4B41-8E94-D3C6D9948647}"/>
              </a:ext>
            </a:extLst>
          </p:cNvPr>
          <p:cNvGrpSpPr/>
          <p:nvPr/>
        </p:nvGrpSpPr>
        <p:grpSpPr>
          <a:xfrm>
            <a:off x="5976699" y="1974039"/>
            <a:ext cx="1286017" cy="1053608"/>
            <a:chOff x="249899" y="5083578"/>
            <a:chExt cx="1714689" cy="1714689"/>
          </a:xfrm>
        </p:grpSpPr>
        <p:sp>
          <p:nvSpPr>
            <p:cNvPr id="82" name="Elipse 81">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3" name="Elipse 82">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84" name="Grupo 83">
            <a:extLst>
              <a:ext uri="{FF2B5EF4-FFF2-40B4-BE49-F238E27FC236}">
                <a16:creationId xmlns:a16="http://schemas.microsoft.com/office/drawing/2014/main" id="{17DA5D12-A50C-4B41-8E94-D3C6D9948647}"/>
              </a:ext>
            </a:extLst>
          </p:cNvPr>
          <p:cNvGrpSpPr/>
          <p:nvPr/>
        </p:nvGrpSpPr>
        <p:grpSpPr>
          <a:xfrm>
            <a:off x="7315345" y="4289642"/>
            <a:ext cx="1286017" cy="1053608"/>
            <a:chOff x="249899" y="5083578"/>
            <a:chExt cx="1714689" cy="1714689"/>
          </a:xfrm>
        </p:grpSpPr>
        <p:sp>
          <p:nvSpPr>
            <p:cNvPr id="85" name="Elipse 84">
              <a:extLst>
                <a:ext uri="{FF2B5EF4-FFF2-40B4-BE49-F238E27FC236}">
                  <a16:creationId xmlns:a16="http://schemas.microsoft.com/office/drawing/2014/main" id="{2FA691D6-2920-47E2-AB6A-C0E556F90299}"/>
                </a:ext>
              </a:extLst>
            </p:cNvPr>
            <p:cNvSpPr/>
            <p:nvPr/>
          </p:nvSpPr>
          <p:spPr>
            <a:xfrm>
              <a:off x="249899" y="5083578"/>
              <a:ext cx="1714689" cy="1714689"/>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6" name="Elipse 85">
              <a:extLst>
                <a:ext uri="{FF2B5EF4-FFF2-40B4-BE49-F238E27FC236}">
                  <a16:creationId xmlns:a16="http://schemas.microsoft.com/office/drawing/2014/main"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pic>
        <p:nvPicPr>
          <p:cNvPr id="72" name="Picture 12" descr="1.4 Etapa IV - Portafolio Digital de Edili">
            <a:extLst>
              <a:ext uri="{FF2B5EF4-FFF2-40B4-BE49-F238E27FC236}">
                <a16:creationId xmlns:a16="http://schemas.microsoft.com/office/drawing/2014/main" id="{C2707DE3-3F7D-6D40-A3CE-3656C507D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763" y="4443725"/>
            <a:ext cx="686276" cy="67233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Actualización De Carácter Laptop Significado Actualización Modificación O  Mejora De Fotos, Retratos, Imágenes Y Fotografía De Archivo Libres De  Derecho. Image 26063614.">
            <a:extLst>
              <a:ext uri="{FF2B5EF4-FFF2-40B4-BE49-F238E27FC236}">
                <a16:creationId xmlns:a16="http://schemas.microsoft.com/office/drawing/2014/main" id="{243D45B7-625B-7141-A88D-02988CA232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0179" y="2222095"/>
            <a:ext cx="671671" cy="50375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lustración de Documento Rechazado Rechazo El Empresario Sostiene En La  Mano Un Documento Inoperante Y Atrasado Comprobación De Una Hoja Rechazada  Página Con Negación Y Resultado Negativo Los Datos Financieros Fueron  Rechazados">
            <a:extLst>
              <a:ext uri="{FF2B5EF4-FFF2-40B4-BE49-F238E27FC236}">
                <a16:creationId xmlns:a16="http://schemas.microsoft.com/office/drawing/2014/main" id="{E05E88C7-A573-C147-BC77-0C41AC7615A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965" t="8679" r="23423" b="14636"/>
          <a:stretch/>
        </p:blipFill>
        <p:spPr bwMode="auto">
          <a:xfrm>
            <a:off x="4979033" y="4510007"/>
            <a:ext cx="659272" cy="41559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Quiebra de la empresa ¿qué es? - Gestion.Org">
            <a:extLst>
              <a:ext uri="{FF2B5EF4-FFF2-40B4-BE49-F238E27FC236}">
                <a16:creationId xmlns:a16="http://schemas.microsoft.com/office/drawing/2014/main" id="{D679BE36-5028-BF48-ACAC-EA7B0FF0B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6786" y="2185215"/>
            <a:ext cx="562795" cy="63572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Documento legal con vigencia - Iconos gratis de">
            <a:extLst>
              <a:ext uri="{FF2B5EF4-FFF2-40B4-BE49-F238E27FC236}">
                <a16:creationId xmlns:a16="http://schemas.microsoft.com/office/drawing/2014/main" id="{A0764248-40B7-494E-810F-964965284F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6448" y="4483402"/>
            <a:ext cx="675792" cy="675792"/>
          </a:xfrm>
          <a:prstGeom prst="rect">
            <a:avLst/>
          </a:prstGeom>
          <a:noFill/>
          <a:extLst>
            <a:ext uri="{909E8E84-426E-40DD-AFC4-6F175D3DCCD1}">
              <a14:hiddenFill xmlns:a14="http://schemas.microsoft.com/office/drawing/2010/main">
                <a:solidFill>
                  <a:srgbClr val="FFFFFF"/>
                </a:solidFill>
              </a14:hiddenFill>
            </a:ext>
          </a:extLst>
        </p:spPr>
      </p:pic>
      <p:pic>
        <p:nvPicPr>
          <p:cNvPr id="89" name="Imagen 88"/>
          <p:cNvPicPr>
            <a:picLocks noChangeAspect="1"/>
          </p:cNvPicPr>
          <p:nvPr/>
        </p:nvPicPr>
        <p:blipFill>
          <a:blip r:embed="rId8"/>
          <a:stretch>
            <a:fillRect/>
          </a:stretch>
        </p:blipFill>
        <p:spPr>
          <a:xfrm>
            <a:off x="6210436" y="6465354"/>
            <a:ext cx="2898068" cy="348022"/>
          </a:xfrm>
          <a:prstGeom prst="rect">
            <a:avLst/>
          </a:prstGeom>
        </p:spPr>
      </p:pic>
      <p:sp>
        <p:nvSpPr>
          <p:cNvPr id="51" name="Rectángulo 50">
            <a:extLst>
              <a:ext uri="{FF2B5EF4-FFF2-40B4-BE49-F238E27FC236}">
                <a16:creationId xmlns:a16="http://schemas.microsoft.com/office/drawing/2014/main" id="{D87771ED-2C78-8F4C-846A-28185B8452C5}"/>
              </a:ext>
            </a:extLst>
          </p:cNvPr>
          <p:cNvSpPr/>
          <p:nvPr/>
        </p:nvSpPr>
        <p:spPr>
          <a:xfrm>
            <a:off x="1706964" y="847573"/>
            <a:ext cx="5932133"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bg1"/>
                </a:solidFill>
              </a:rPr>
              <a:t>Regulada Bajo Procedimiento Simplificado/ Pago de Regalía por su obtención anualmente</a:t>
            </a:r>
          </a:p>
        </p:txBody>
      </p:sp>
      <p:sp>
        <p:nvSpPr>
          <p:cNvPr id="52" name="Elipse 51"/>
          <p:cNvSpPr/>
          <p:nvPr/>
        </p:nvSpPr>
        <p:spPr>
          <a:xfrm>
            <a:off x="720115" y="2360993"/>
            <a:ext cx="360040" cy="36004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Elipse 52"/>
          <p:cNvSpPr/>
          <p:nvPr/>
        </p:nvSpPr>
        <p:spPr>
          <a:xfrm>
            <a:off x="753125" y="2017837"/>
            <a:ext cx="360040" cy="36004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Elipse 59"/>
          <p:cNvSpPr/>
          <p:nvPr/>
        </p:nvSpPr>
        <p:spPr>
          <a:xfrm>
            <a:off x="1138807" y="2383015"/>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Elipse 60"/>
          <p:cNvSpPr/>
          <p:nvPr/>
        </p:nvSpPr>
        <p:spPr>
          <a:xfrm>
            <a:off x="1138807" y="2031610"/>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99045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25725"/>
            <a:ext cx="9108504" cy="66337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smtClean="0">
              <a:solidFill>
                <a:schemeClr val="tx2"/>
              </a:solidFill>
            </a:endParaRPr>
          </a:p>
          <a:p>
            <a:pPr algn="ctr"/>
            <a:r>
              <a:rPr lang="es-ES" sz="1600" b="1" dirty="0" smtClean="0">
                <a:solidFill>
                  <a:schemeClr val="tx2"/>
                </a:solidFill>
              </a:rPr>
              <a:t>LICENCIAS </a:t>
            </a:r>
            <a:r>
              <a:rPr lang="es-ES" sz="1600" b="1" dirty="0">
                <a:solidFill>
                  <a:schemeClr val="tx2"/>
                </a:solidFill>
              </a:rPr>
              <a:t>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21" name="Rectángulo 20">
            <a:extLst>
              <a:ext uri="{FF2B5EF4-FFF2-40B4-BE49-F238E27FC236}">
                <a16:creationId xmlns:a16="http://schemas.microsoft.com/office/drawing/2014/main" id="{D87771ED-2C78-8F4C-846A-28185B8452C5}"/>
              </a:ext>
            </a:extLst>
          </p:cNvPr>
          <p:cNvSpPr/>
          <p:nvPr/>
        </p:nvSpPr>
        <p:spPr>
          <a:xfrm>
            <a:off x="1043608" y="717412"/>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Sección V: Del procedimiento digital administrativo para la obtención de la Licencia Metropolitana Urbanística para el Uso y Ocupación del Suelo en Bienes de Uso Público – LMU 40-B</a:t>
            </a:r>
          </a:p>
        </p:txBody>
      </p:sp>
      <p:sp>
        <p:nvSpPr>
          <p:cNvPr id="19" name="Rectángulo 18">
            <a:extLst>
              <a:ext uri="{FF2B5EF4-FFF2-40B4-BE49-F238E27FC236}">
                <a16:creationId xmlns:a16="http://schemas.microsoft.com/office/drawing/2014/main" id="{E45788C1-AD64-4717-96CE-B06B362AB7B1}"/>
              </a:ext>
            </a:extLst>
          </p:cNvPr>
          <p:cNvSpPr/>
          <p:nvPr/>
        </p:nvSpPr>
        <p:spPr>
          <a:xfrm>
            <a:off x="17748" y="648494"/>
            <a:ext cx="9108504" cy="620950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24" name="Rectángulo 23">
            <a:extLst>
              <a:ext uri="{FF2B5EF4-FFF2-40B4-BE49-F238E27FC236}">
                <a16:creationId xmlns:a16="http://schemas.microsoft.com/office/drawing/2014/main" id="{E45788C1-AD64-4717-96CE-B06B362AB7B1}"/>
              </a:ext>
            </a:extLst>
          </p:cNvPr>
          <p:cNvSpPr/>
          <p:nvPr/>
        </p:nvSpPr>
        <p:spPr>
          <a:xfrm>
            <a:off x="17748" y="0"/>
            <a:ext cx="9108504" cy="64849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grpSp>
        <p:nvGrpSpPr>
          <p:cNvPr id="26" name="Group 109"/>
          <p:cNvGrpSpPr/>
          <p:nvPr/>
        </p:nvGrpSpPr>
        <p:grpSpPr>
          <a:xfrm>
            <a:off x="467544" y="1560375"/>
            <a:ext cx="7961396" cy="4279444"/>
            <a:chOff x="1481109" y="794467"/>
            <a:chExt cx="10152010" cy="5376300"/>
          </a:xfrm>
        </p:grpSpPr>
        <p:sp>
          <p:nvSpPr>
            <p:cNvPr id="29" name="Oval 55"/>
            <p:cNvSpPr/>
            <p:nvPr/>
          </p:nvSpPr>
          <p:spPr>
            <a:xfrm>
              <a:off x="1481109" y="1310549"/>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Oval 53"/>
            <p:cNvSpPr/>
            <p:nvPr/>
          </p:nvSpPr>
          <p:spPr>
            <a:xfrm>
              <a:off x="1850758" y="1649746"/>
              <a:ext cx="3701413" cy="3701413"/>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Rounded Corners 19"/>
            <p:cNvSpPr/>
            <p:nvPr/>
          </p:nvSpPr>
          <p:spPr>
            <a:xfrm>
              <a:off x="7062594" y="1036078"/>
              <a:ext cx="3691885" cy="803545"/>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ectangle: Rounded Corners 20"/>
            <p:cNvSpPr/>
            <p:nvPr/>
          </p:nvSpPr>
          <p:spPr>
            <a:xfrm>
              <a:off x="7601616" y="2058461"/>
              <a:ext cx="3691885" cy="803545"/>
            </a:xfrm>
            <a:prstGeom prst="roundRect">
              <a:avLst>
                <a:gd name="adj" fmla="val 50000"/>
              </a:avLst>
            </a:prstGeom>
            <a:solidFill>
              <a:schemeClr val="tx2">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Rounded Corners 21"/>
            <p:cNvSpPr/>
            <p:nvPr/>
          </p:nvSpPr>
          <p:spPr>
            <a:xfrm>
              <a:off x="7941234" y="3068113"/>
              <a:ext cx="3691885" cy="803545"/>
            </a:xfrm>
            <a:prstGeom prst="roundRect">
              <a:avLst>
                <a:gd name="adj" fmla="val 50000"/>
              </a:avLst>
            </a:prstGeom>
            <a:solidFill>
              <a:schemeClr val="tx2">
                <a:lumMod val="40000"/>
                <a:lumOff val="6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Rounded Corners 22"/>
            <p:cNvSpPr/>
            <p:nvPr/>
          </p:nvSpPr>
          <p:spPr>
            <a:xfrm>
              <a:off x="7601615" y="4103228"/>
              <a:ext cx="3691885" cy="803545"/>
            </a:xfrm>
            <a:prstGeom prst="roundRect">
              <a:avLst>
                <a:gd name="adj" fmla="val 50000"/>
              </a:avLst>
            </a:prstGeom>
            <a:solidFill>
              <a:schemeClr val="accent1">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Freeform: Shape 32"/>
            <p:cNvSpPr/>
            <p:nvPr/>
          </p:nvSpPr>
          <p:spPr>
            <a:xfrm>
              <a:off x="3885125"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38" name="Oval 33"/>
            <p:cNvSpPr/>
            <p:nvPr/>
          </p:nvSpPr>
          <p:spPr>
            <a:xfrm>
              <a:off x="5310723" y="1261625"/>
              <a:ext cx="352449" cy="35244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39" name="Oval 34"/>
            <p:cNvSpPr/>
            <p:nvPr/>
          </p:nvSpPr>
          <p:spPr>
            <a:xfrm>
              <a:off x="6122131" y="2284009"/>
              <a:ext cx="352449" cy="352449"/>
            </a:xfrm>
            <a:prstGeom prst="ellipse">
              <a:avLst/>
            </a:prstGeom>
            <a:solidFill>
              <a:schemeClr val="tx2">
                <a:lumMod val="60000"/>
                <a:lumOff val="4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5"/>
            <p:cNvSpPr/>
            <p:nvPr/>
          </p:nvSpPr>
          <p:spPr>
            <a:xfrm>
              <a:off x="6317588" y="3306392"/>
              <a:ext cx="352449" cy="352449"/>
            </a:xfrm>
            <a:prstGeom prst="ellipse">
              <a:avLst/>
            </a:prstGeom>
            <a:solidFill>
              <a:schemeClr val="tx2">
                <a:lumMod val="40000"/>
                <a:lumOff val="6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Oval 36"/>
            <p:cNvSpPr/>
            <p:nvPr/>
          </p:nvSpPr>
          <p:spPr>
            <a:xfrm>
              <a:off x="6138006" y="4328776"/>
              <a:ext cx="352449" cy="352449"/>
            </a:xfrm>
            <a:prstGeom prst="ellipse">
              <a:avLst/>
            </a:prstGeom>
            <a:solidFill>
              <a:schemeClr val="tx2">
                <a:lumMod val="20000"/>
                <a:lumOff val="8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3" name="Straight Connector 40"/>
            <p:cNvCxnSpPr>
              <a:stCxn id="38" idx="6"/>
              <a:endCxn id="31" idx="1"/>
            </p:cNvCxnSpPr>
            <p:nvPr/>
          </p:nvCxnSpPr>
          <p:spPr>
            <a:xfrm>
              <a:off x="5663172" y="1437850"/>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a:cxnSpLocks/>
              <a:stCxn id="39" idx="6"/>
              <a:endCxn id="32" idx="1"/>
            </p:cNvCxnSpPr>
            <p:nvPr/>
          </p:nvCxnSpPr>
          <p:spPr>
            <a:xfrm>
              <a:off x="6474580" y="2460234"/>
              <a:ext cx="1127036"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40" idx="6"/>
              <a:endCxn id="33" idx="1"/>
            </p:cNvCxnSpPr>
            <p:nvPr/>
          </p:nvCxnSpPr>
          <p:spPr>
            <a:xfrm flipV="1">
              <a:off x="6670037" y="3469886"/>
              <a:ext cx="1271198" cy="1273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a:cxnSpLocks/>
              <a:stCxn id="41" idx="6"/>
              <a:endCxn id="35" idx="1"/>
            </p:cNvCxnSpPr>
            <p:nvPr/>
          </p:nvCxnSpPr>
          <p:spPr>
            <a:xfrm>
              <a:off x="6490455" y="4505001"/>
              <a:ext cx="1111160" cy="0"/>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48" name="Oval 58"/>
            <p:cNvSpPr/>
            <p:nvPr/>
          </p:nvSpPr>
          <p:spPr>
            <a:xfrm>
              <a:off x="7137466" y="1115905"/>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Oval 59"/>
            <p:cNvSpPr/>
            <p:nvPr/>
          </p:nvSpPr>
          <p:spPr>
            <a:xfrm>
              <a:off x="7676634" y="2138287"/>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Oval 60"/>
            <p:cNvSpPr/>
            <p:nvPr/>
          </p:nvSpPr>
          <p:spPr>
            <a:xfrm>
              <a:off x="8050386" y="3161920"/>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Oval 61"/>
            <p:cNvSpPr/>
            <p:nvPr/>
          </p:nvSpPr>
          <p:spPr>
            <a:xfrm>
              <a:off x="7676634" y="4183056"/>
              <a:ext cx="643888" cy="643888"/>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Oval 63"/>
            <p:cNvSpPr/>
            <p:nvPr/>
          </p:nvSpPr>
          <p:spPr>
            <a:xfrm>
              <a:off x="1964415" y="1740532"/>
              <a:ext cx="3474097" cy="3474097"/>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4" name="Oval 64"/>
            <p:cNvSpPr/>
            <p:nvPr/>
          </p:nvSpPr>
          <p:spPr>
            <a:xfrm>
              <a:off x="2018723" y="1793986"/>
              <a:ext cx="3367188" cy="3367188"/>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Oval 65"/>
            <p:cNvSpPr/>
            <p:nvPr/>
          </p:nvSpPr>
          <p:spPr>
            <a:xfrm>
              <a:off x="3642887" y="1712814"/>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Oval 66"/>
            <p:cNvSpPr/>
            <p:nvPr/>
          </p:nvSpPr>
          <p:spPr>
            <a:xfrm>
              <a:off x="3642887" y="5128127"/>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Oval 67"/>
            <p:cNvSpPr/>
            <p:nvPr/>
          </p:nvSpPr>
          <p:spPr>
            <a:xfrm>
              <a:off x="536435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Oval 68"/>
            <p:cNvSpPr/>
            <p:nvPr/>
          </p:nvSpPr>
          <p:spPr>
            <a:xfrm>
              <a:off x="1949728" y="3421529"/>
              <a:ext cx="112102" cy="112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Oval 87"/>
            <p:cNvSpPr/>
            <p:nvPr/>
          </p:nvSpPr>
          <p:spPr>
            <a:xfrm>
              <a:off x="4041120" y="4826944"/>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0" name="Oval 88"/>
            <p:cNvSpPr/>
            <p:nvPr/>
          </p:nvSpPr>
          <p:spPr>
            <a:xfrm>
              <a:off x="4333200" y="4709737"/>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Oval 89"/>
            <p:cNvSpPr/>
            <p:nvPr/>
          </p:nvSpPr>
          <p:spPr>
            <a:xfrm>
              <a:off x="4591554" y="4545692"/>
              <a:ext cx="112102" cy="1121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TextBox 92"/>
            <p:cNvSpPr txBox="1"/>
            <p:nvPr/>
          </p:nvSpPr>
          <p:spPr>
            <a:xfrm>
              <a:off x="2557529" y="2444287"/>
              <a:ext cx="2310881" cy="927990"/>
            </a:xfrm>
            <a:prstGeom prst="rect">
              <a:avLst/>
            </a:prstGeom>
            <a:noFill/>
          </p:spPr>
          <p:txBody>
            <a:bodyPr wrap="square" rtlCol="0">
              <a:spAutoFit/>
            </a:bodyPr>
            <a:lstStyle/>
            <a:p>
              <a:pPr algn="ctr"/>
              <a:r>
                <a:rPr lang="en-IN" sz="1400" spc="300" dirty="0" smtClean="0">
                  <a:latin typeface="Open Sans Condensed" panose="020B0806030504020204" pitchFamily="34" charset="0"/>
                  <a:ea typeface="Open Sans Condensed" panose="020B0806030504020204" pitchFamily="34" charset="0"/>
                  <a:cs typeface="Open Sans Condensed" panose="020B0806030504020204" pitchFamily="34" charset="0"/>
                </a:rPr>
                <a:t>Autoridad Administrativa Otorgante </a:t>
              </a:r>
              <a:endParaRPr lang="en-IN" sz="1400" spc="300" dirty="0">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3" name="TextBox 94"/>
            <p:cNvSpPr txBox="1"/>
            <p:nvPr/>
          </p:nvSpPr>
          <p:spPr>
            <a:xfrm>
              <a:off x="7851128" y="1253188"/>
              <a:ext cx="2610317" cy="386663"/>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Registro en la Plataforma</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pic>
        <p:nvPicPr>
          <p:cNvPr id="68" name="Imagen 67"/>
          <p:cNvPicPr>
            <a:picLocks noChangeAspect="1"/>
          </p:cNvPicPr>
          <p:nvPr/>
        </p:nvPicPr>
        <p:blipFill>
          <a:blip r:embed="rId2"/>
          <a:stretch>
            <a:fillRect/>
          </a:stretch>
        </p:blipFill>
        <p:spPr>
          <a:xfrm>
            <a:off x="1451469" y="3725318"/>
            <a:ext cx="1598587" cy="536787"/>
          </a:xfrm>
          <a:prstGeom prst="rect">
            <a:avLst/>
          </a:prstGeom>
        </p:spPr>
      </p:pic>
      <p:pic>
        <p:nvPicPr>
          <p:cNvPr id="69" name="Imagen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5438" y="1854067"/>
            <a:ext cx="598816" cy="402756"/>
          </a:xfrm>
          <a:prstGeom prst="rect">
            <a:avLst/>
          </a:prstGeom>
        </p:spPr>
      </p:pic>
      <p:sp>
        <p:nvSpPr>
          <p:cNvPr id="70" name="TextBox 94"/>
          <p:cNvSpPr txBox="1"/>
          <p:nvPr/>
        </p:nvSpPr>
        <p:spPr>
          <a:xfrm>
            <a:off x="5866681" y="2642737"/>
            <a:ext cx="2047059" cy="523220"/>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Ingreso de Información / subsanar en 10 días</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71" name="Imagen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170" y="2740685"/>
            <a:ext cx="396756" cy="268816"/>
          </a:xfrm>
          <a:prstGeom prst="rect">
            <a:avLst/>
          </a:prstGeom>
        </p:spPr>
      </p:pic>
      <p:sp>
        <p:nvSpPr>
          <p:cNvPr id="72" name="TextBox 94"/>
          <p:cNvSpPr txBox="1"/>
          <p:nvPr/>
        </p:nvSpPr>
        <p:spPr>
          <a:xfrm>
            <a:off x="6206217" y="3536074"/>
            <a:ext cx="2047059" cy="307777"/>
          </a:xfrm>
          <a:prstGeom prst="rect">
            <a:avLst/>
          </a:prstGeom>
          <a:noFill/>
        </p:spPr>
        <p:txBody>
          <a:bodyPr wrap="square" rtlCol="0">
            <a:spAutoFit/>
          </a:bodyPr>
          <a:lstStyle/>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Órden de pago/5 días</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4" name="TextBox 94"/>
          <p:cNvSpPr txBox="1"/>
          <p:nvPr/>
        </p:nvSpPr>
        <p:spPr>
          <a:xfrm>
            <a:off x="5906084" y="4347834"/>
            <a:ext cx="2047059" cy="338554"/>
          </a:xfrm>
          <a:prstGeom prst="rect">
            <a:avLst/>
          </a:prstGeom>
          <a:noFill/>
        </p:spPr>
        <p:txBody>
          <a:bodyPr wrap="square" rtlCol="0">
            <a:spAutoFit/>
          </a:bodyPr>
          <a:lstStyle/>
          <a:p>
            <a:r>
              <a:rPr lang="en-IN" sz="1600" dirty="0" smtClean="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LMU 40 B</a:t>
            </a:r>
            <a:endParaRPr lang="en-IN" sz="1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77" name="Imagen 76"/>
          <p:cNvPicPr>
            <a:picLocks noChangeAspect="1"/>
          </p:cNvPicPr>
          <p:nvPr/>
        </p:nvPicPr>
        <p:blipFill>
          <a:blip r:embed="rId5"/>
          <a:stretch>
            <a:fillRect/>
          </a:stretch>
        </p:blipFill>
        <p:spPr>
          <a:xfrm>
            <a:off x="5701268" y="3528739"/>
            <a:ext cx="314462" cy="314462"/>
          </a:xfrm>
          <a:prstGeom prst="rect">
            <a:avLst/>
          </a:prstGeom>
        </p:spPr>
      </p:pic>
      <p:pic>
        <p:nvPicPr>
          <p:cNvPr id="80" name="Imagen 79"/>
          <p:cNvPicPr>
            <a:picLocks noChangeAspect="1"/>
          </p:cNvPicPr>
          <p:nvPr/>
        </p:nvPicPr>
        <p:blipFill>
          <a:blip r:embed="rId6"/>
          <a:stretch>
            <a:fillRect/>
          </a:stretch>
        </p:blipFill>
        <p:spPr>
          <a:xfrm>
            <a:off x="5461701" y="4412938"/>
            <a:ext cx="233928" cy="233928"/>
          </a:xfrm>
          <a:prstGeom prst="rect">
            <a:avLst/>
          </a:prstGeom>
        </p:spPr>
      </p:pic>
      <p:pic>
        <p:nvPicPr>
          <p:cNvPr id="52" name="Imagen 51"/>
          <p:cNvPicPr>
            <a:picLocks noChangeAspect="1"/>
          </p:cNvPicPr>
          <p:nvPr/>
        </p:nvPicPr>
        <p:blipFill>
          <a:blip r:embed="rId7"/>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169801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C78E9316-3326-4A21-9E07-4030427353DF}"/>
              </a:ext>
            </a:extLst>
          </p:cNvPr>
          <p:cNvSpPr/>
          <p:nvPr/>
        </p:nvSpPr>
        <p:spPr>
          <a:xfrm>
            <a:off x="4562017" y="2350405"/>
            <a:ext cx="172556" cy="296362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69" dirty="0"/>
          </a:p>
        </p:txBody>
      </p:sp>
      <p:sp>
        <p:nvSpPr>
          <p:cNvPr id="165" name="Forma libre: forma 164">
            <a:extLst>
              <a:ext uri="{FF2B5EF4-FFF2-40B4-BE49-F238E27FC236}">
                <a16:creationId xmlns:a16="http://schemas.microsoft.com/office/drawing/2014/main" id="{15965E2E-E28B-4B42-BAA4-CF4C6E343ABD}"/>
              </a:ext>
            </a:extLst>
          </p:cNvPr>
          <p:cNvSpPr/>
          <p:nvPr/>
        </p:nvSpPr>
        <p:spPr>
          <a:xfrm rot="5400000">
            <a:off x="4108058" y="3478959"/>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7" name="Elipse 6">
            <a:extLst>
              <a:ext uri="{FF2B5EF4-FFF2-40B4-BE49-F238E27FC236}">
                <a16:creationId xmlns:a16="http://schemas.microsoft.com/office/drawing/2014/main" id="{EDFC17D1-3C61-4BF0-AC56-6A9D07BDA9A8}"/>
              </a:ext>
            </a:extLst>
          </p:cNvPr>
          <p:cNvSpPr/>
          <p:nvPr/>
        </p:nvSpPr>
        <p:spPr>
          <a:xfrm>
            <a:off x="3957357" y="5946294"/>
            <a:ext cx="1246926" cy="621013"/>
          </a:xfrm>
          <a:prstGeom prst="ellipse">
            <a:avLst/>
          </a:prstGeom>
          <a:gradFill>
            <a:gsLst>
              <a:gs pos="0">
                <a:schemeClr val="tx1"/>
              </a:gs>
              <a:gs pos="100000">
                <a:schemeClr val="tx1">
                  <a:lumMod val="75000"/>
                  <a:lumOff val="25000"/>
                  <a:alpha val="42000"/>
                </a:schemeClr>
              </a:gs>
            </a:gsLst>
            <a:lin ang="135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04" name="CuadroTexto 103">
            <a:extLst>
              <a:ext uri="{FF2B5EF4-FFF2-40B4-BE49-F238E27FC236}">
                <a16:creationId xmlns:a16="http://schemas.microsoft.com/office/drawing/2014/main" id="{3F169209-E6A0-454C-84EC-993FA2F90132}"/>
              </a:ext>
            </a:extLst>
          </p:cNvPr>
          <p:cNvSpPr txBox="1"/>
          <p:nvPr/>
        </p:nvSpPr>
        <p:spPr>
          <a:xfrm>
            <a:off x="6691795" y="4293564"/>
            <a:ext cx="286938" cy="702052"/>
          </a:xfrm>
          <a:prstGeom prst="rect">
            <a:avLst/>
          </a:prstGeom>
          <a:noFill/>
        </p:spPr>
        <p:txBody>
          <a:bodyPr wrap="none" lIns="0" tIns="0" rIns="0" bIns="0" rtlCol="0">
            <a:spAutoFit/>
          </a:bodyPr>
          <a:lstStyle/>
          <a:p>
            <a:r>
              <a:rPr lang="es-419" sz="4562" dirty="0">
                <a:solidFill>
                  <a:srgbClr val="FFFF00"/>
                </a:solidFill>
                <a:latin typeface="Aharoni" panose="02010803020104030203" pitchFamily="2" charset="-79"/>
                <a:cs typeface="Aharoni" panose="02010803020104030203" pitchFamily="2" charset="-79"/>
              </a:rPr>
              <a:t>3</a:t>
            </a:r>
          </a:p>
        </p:txBody>
      </p:sp>
      <p:grpSp>
        <p:nvGrpSpPr>
          <p:cNvPr id="2" name="Grupo 1">
            <a:extLst>
              <a:ext uri="{FF2B5EF4-FFF2-40B4-BE49-F238E27FC236}">
                <a16:creationId xmlns:a16="http://schemas.microsoft.com/office/drawing/2014/main" id="{5EB60526-768A-4DE8-9DF4-2E4083064AB3}"/>
              </a:ext>
            </a:extLst>
          </p:cNvPr>
          <p:cNvGrpSpPr/>
          <p:nvPr/>
        </p:nvGrpSpPr>
        <p:grpSpPr>
          <a:xfrm>
            <a:off x="4068183" y="1251533"/>
            <a:ext cx="1136100" cy="1136100"/>
            <a:chOff x="3134977" y="1461574"/>
            <a:chExt cx="1494024" cy="1494024"/>
          </a:xfrm>
        </p:grpSpPr>
        <p:sp>
          <p:nvSpPr>
            <p:cNvPr id="119" name="Elipse 118">
              <a:extLst>
                <a:ext uri="{FF2B5EF4-FFF2-40B4-BE49-F238E27FC236}">
                  <a16:creationId xmlns:a16="http://schemas.microsoft.com/office/drawing/2014/main" id="{D9F00595-6F23-4C3E-9A2F-7F5026FD227E}"/>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6" name="Elipse 5">
              <a:extLst>
                <a:ext uri="{FF2B5EF4-FFF2-40B4-BE49-F238E27FC236}">
                  <a16:creationId xmlns:a16="http://schemas.microsoft.com/office/drawing/2014/main" id="{04C3D7F2-8A42-42C0-94F5-62FE63885C99}"/>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0" name="Elipse 119">
              <a:extLst>
                <a:ext uri="{FF2B5EF4-FFF2-40B4-BE49-F238E27FC236}">
                  <a16:creationId xmlns:a16="http://schemas.microsoft.com/office/drawing/2014/main" id="{6E8A88CB-5081-4DB9-8543-1DEAF41C7580}"/>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21" name="Grupo 120">
            <a:extLst>
              <a:ext uri="{FF2B5EF4-FFF2-40B4-BE49-F238E27FC236}">
                <a16:creationId xmlns:a16="http://schemas.microsoft.com/office/drawing/2014/main" id="{765391B3-9D3A-4D0F-AE74-2B4CBAB0DF5D}"/>
              </a:ext>
            </a:extLst>
          </p:cNvPr>
          <p:cNvGrpSpPr/>
          <p:nvPr/>
        </p:nvGrpSpPr>
        <p:grpSpPr>
          <a:xfrm>
            <a:off x="5906555" y="2599795"/>
            <a:ext cx="1136100" cy="1136100"/>
            <a:chOff x="3134977" y="1461574"/>
            <a:chExt cx="1494024" cy="1494024"/>
          </a:xfrm>
        </p:grpSpPr>
        <p:sp>
          <p:nvSpPr>
            <p:cNvPr id="122" name="Elipse 121">
              <a:extLst>
                <a:ext uri="{FF2B5EF4-FFF2-40B4-BE49-F238E27FC236}">
                  <a16:creationId xmlns:a16="http://schemas.microsoft.com/office/drawing/2014/main" id="{6BD95E66-1BCD-411B-B77D-E395AC676DB3}"/>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3" name="Elipse 122">
              <a:extLst>
                <a:ext uri="{FF2B5EF4-FFF2-40B4-BE49-F238E27FC236}">
                  <a16:creationId xmlns:a16="http://schemas.microsoft.com/office/drawing/2014/main" id="{DFFA0D36-40C7-4A38-9B5F-282D7168A368}"/>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40" name="Elipse 139">
              <a:extLst>
                <a:ext uri="{FF2B5EF4-FFF2-40B4-BE49-F238E27FC236}">
                  <a16:creationId xmlns:a16="http://schemas.microsoft.com/office/drawing/2014/main" id="{A28657CA-E136-4709-B208-BB4DBD16A8C9}"/>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163" name="Forma libre: forma 162">
            <a:extLst>
              <a:ext uri="{FF2B5EF4-FFF2-40B4-BE49-F238E27FC236}">
                <a16:creationId xmlns:a16="http://schemas.microsoft.com/office/drawing/2014/main" id="{7E411DAA-AF1D-4593-AD22-131B09A0B415}"/>
              </a:ext>
            </a:extLst>
          </p:cNvPr>
          <p:cNvSpPr/>
          <p:nvPr/>
        </p:nvSpPr>
        <p:spPr>
          <a:xfrm rot="16200000" flipH="1">
            <a:off x="2620613" y="4096881"/>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166" name="Forma libre: forma 165">
            <a:extLst>
              <a:ext uri="{FF2B5EF4-FFF2-40B4-BE49-F238E27FC236}">
                <a16:creationId xmlns:a16="http://schemas.microsoft.com/office/drawing/2014/main" id="{8C175E14-E46C-425E-9A1C-3F3CBE9B65CE}"/>
              </a:ext>
            </a:extLst>
          </p:cNvPr>
          <p:cNvSpPr/>
          <p:nvPr/>
        </p:nvSpPr>
        <p:spPr>
          <a:xfrm rot="5400000">
            <a:off x="4294689" y="4714216"/>
            <a:ext cx="2206122" cy="1704166"/>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grpSp>
        <p:nvGrpSpPr>
          <p:cNvPr id="156" name="Grupo 155">
            <a:extLst>
              <a:ext uri="{FF2B5EF4-FFF2-40B4-BE49-F238E27FC236}">
                <a16:creationId xmlns:a16="http://schemas.microsoft.com/office/drawing/2014/main" id="{16DA363C-5355-4A18-8135-411AE5AACB74}"/>
              </a:ext>
            </a:extLst>
          </p:cNvPr>
          <p:cNvGrpSpPr/>
          <p:nvPr/>
        </p:nvGrpSpPr>
        <p:grpSpPr>
          <a:xfrm>
            <a:off x="2269191" y="3182087"/>
            <a:ext cx="1136100" cy="1136100"/>
            <a:chOff x="3134977" y="1461574"/>
            <a:chExt cx="1494024" cy="1494024"/>
          </a:xfrm>
        </p:grpSpPr>
        <p:sp>
          <p:nvSpPr>
            <p:cNvPr id="157" name="Elipse 156">
              <a:extLst>
                <a:ext uri="{FF2B5EF4-FFF2-40B4-BE49-F238E27FC236}">
                  <a16:creationId xmlns:a16="http://schemas.microsoft.com/office/drawing/2014/main" id="{A7C724E1-30E7-46C5-8162-9F492BA264BE}"/>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8" name="Elipse 157">
              <a:extLst>
                <a:ext uri="{FF2B5EF4-FFF2-40B4-BE49-F238E27FC236}">
                  <a16:creationId xmlns:a16="http://schemas.microsoft.com/office/drawing/2014/main" id="{366C902A-80B9-4930-AAC6-3C358ACCFD2B}"/>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9" name="Elipse 158">
              <a:extLst>
                <a:ext uri="{FF2B5EF4-FFF2-40B4-BE49-F238E27FC236}">
                  <a16:creationId xmlns:a16="http://schemas.microsoft.com/office/drawing/2014/main" id="{12090A46-03D6-488C-94C1-8C3B539AC4B4}"/>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47" name="Grupo 146">
            <a:extLst>
              <a:ext uri="{FF2B5EF4-FFF2-40B4-BE49-F238E27FC236}">
                <a16:creationId xmlns:a16="http://schemas.microsoft.com/office/drawing/2014/main" id="{4D08EA0C-B35F-46CB-9E53-3FF534D4530B}"/>
              </a:ext>
            </a:extLst>
          </p:cNvPr>
          <p:cNvGrpSpPr/>
          <p:nvPr/>
        </p:nvGrpSpPr>
        <p:grpSpPr>
          <a:xfrm>
            <a:off x="5983334" y="4010821"/>
            <a:ext cx="1136100" cy="1136100"/>
            <a:chOff x="3134977" y="1461574"/>
            <a:chExt cx="1494024" cy="1494024"/>
          </a:xfrm>
        </p:grpSpPr>
        <p:sp>
          <p:nvSpPr>
            <p:cNvPr id="149" name="Elipse 148">
              <a:extLst>
                <a:ext uri="{FF2B5EF4-FFF2-40B4-BE49-F238E27FC236}">
                  <a16:creationId xmlns:a16="http://schemas.microsoft.com/office/drawing/2014/main" id="{A9DE4B86-80AB-41D9-BE6E-05D0E7217ABA}"/>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0" name="Elipse 149">
              <a:extLst>
                <a:ext uri="{FF2B5EF4-FFF2-40B4-BE49-F238E27FC236}">
                  <a16:creationId xmlns:a16="http://schemas.microsoft.com/office/drawing/2014/main" id="{9CBE92AF-8254-4FE9-86C4-C22FA594034D}"/>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1" name="Elipse 150">
              <a:extLst>
                <a:ext uri="{FF2B5EF4-FFF2-40B4-BE49-F238E27FC236}">
                  <a16:creationId xmlns:a16="http://schemas.microsoft.com/office/drawing/2014/main" id="{5B575F5E-6B03-4F6C-B3F9-415AE242E4A8}"/>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65" name="Rectángulo 64">
            <a:extLst>
              <a:ext uri="{FF2B5EF4-FFF2-40B4-BE49-F238E27FC236}">
                <a16:creationId xmlns:a16="http://schemas.microsoft.com/office/drawing/2014/main" id="{F73AF54A-2710-4E7D-985E-13E68CF3756F}"/>
              </a:ext>
            </a:extLst>
          </p:cNvPr>
          <p:cNvSpPr/>
          <p:nvPr/>
        </p:nvSpPr>
        <p:spPr>
          <a:xfrm>
            <a:off x="17748" y="-27160"/>
            <a:ext cx="9108504" cy="65983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p:txBody>
      </p:sp>
      <p:pic>
        <p:nvPicPr>
          <p:cNvPr id="4" name="Imagen 3"/>
          <p:cNvPicPr>
            <a:picLocks noChangeAspect="1"/>
          </p:cNvPicPr>
          <p:nvPr/>
        </p:nvPicPr>
        <p:blipFill>
          <a:blip r:embed="rId2"/>
          <a:stretch>
            <a:fillRect/>
          </a:stretch>
        </p:blipFill>
        <p:spPr>
          <a:xfrm>
            <a:off x="2499452" y="3495499"/>
            <a:ext cx="637048" cy="46424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8203" t="14308" r="6385" b="17707"/>
          <a:stretch/>
        </p:blipFill>
        <p:spPr>
          <a:xfrm>
            <a:off x="4355976" y="1598337"/>
            <a:ext cx="601256" cy="511707"/>
          </a:xfrm>
          <a:prstGeom prst="rect">
            <a:avLst/>
          </a:prstGeom>
        </p:spPr>
      </p:pic>
      <p:pic>
        <p:nvPicPr>
          <p:cNvPr id="10" name="Imagen 9"/>
          <p:cNvPicPr>
            <a:picLocks noChangeAspect="1"/>
          </p:cNvPicPr>
          <p:nvPr/>
        </p:nvPicPr>
        <p:blipFill>
          <a:blip r:embed="rId4"/>
          <a:stretch>
            <a:fillRect/>
          </a:stretch>
        </p:blipFill>
        <p:spPr>
          <a:xfrm rot="177260">
            <a:off x="6239409" y="2874048"/>
            <a:ext cx="497792" cy="616079"/>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1528" y="4293564"/>
            <a:ext cx="510354" cy="510354"/>
          </a:xfrm>
          <a:prstGeom prst="rect">
            <a:avLst/>
          </a:prstGeom>
        </p:spPr>
      </p:pic>
      <p:sp>
        <p:nvSpPr>
          <p:cNvPr id="39" name="Rectángulo 38">
            <a:extLst>
              <a:ext uri="{FF2B5EF4-FFF2-40B4-BE49-F238E27FC236}">
                <a16:creationId xmlns:a16="http://schemas.microsoft.com/office/drawing/2014/main" id="{3740A79C-5E24-4E76-855A-FF7B9CC9A8CD}"/>
              </a:ext>
            </a:extLst>
          </p:cNvPr>
          <p:cNvSpPr/>
          <p:nvPr/>
        </p:nvSpPr>
        <p:spPr>
          <a:xfrm>
            <a:off x="6542406" y="1343127"/>
            <a:ext cx="1728192"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De la </a:t>
            </a:r>
            <a:r>
              <a:rPr lang="es-419" sz="1100" dirty="0" smtClean="0">
                <a:cs typeface="Aharoni" panose="02010803020104030203" pitchFamily="2" charset="-79"/>
              </a:rPr>
              <a:t>autorización </a:t>
            </a:r>
            <a:r>
              <a:rPr lang="es-419" sz="1100" dirty="0">
                <a:cs typeface="Aharoni" panose="02010803020104030203" pitchFamily="2" charset="-79"/>
              </a:rPr>
              <a:t>para construcción de acometida </a:t>
            </a:r>
            <a:r>
              <a:rPr lang="es-419" sz="1100" dirty="0" smtClean="0">
                <a:cs typeface="Aharoni" panose="02010803020104030203" pitchFamily="2" charset="-79"/>
              </a:rPr>
              <a:t>Soterrada </a:t>
            </a:r>
            <a:r>
              <a:rPr lang="es-419" sz="1100" dirty="0">
                <a:cs typeface="Aharoni" panose="02010803020104030203" pitchFamily="2" charset="-79"/>
              </a:rPr>
              <a:t>en los proyectos arquitectónicos</a:t>
            </a:r>
            <a:endParaRPr lang="es-419" sz="1600" dirty="0">
              <a:cs typeface="Aharoni" panose="02010803020104030203" pitchFamily="2" charset="-79"/>
            </a:endParaRPr>
          </a:p>
        </p:txBody>
      </p:sp>
      <p:sp>
        <p:nvSpPr>
          <p:cNvPr id="40" name="Rectángulo 39">
            <a:extLst>
              <a:ext uri="{FF2B5EF4-FFF2-40B4-BE49-F238E27FC236}">
                <a16:creationId xmlns:a16="http://schemas.microsoft.com/office/drawing/2014/main" id="{3740A79C-5E24-4E76-855A-FF7B9CC9A8CD}"/>
              </a:ext>
            </a:extLst>
          </p:cNvPr>
          <p:cNvSpPr/>
          <p:nvPr/>
        </p:nvSpPr>
        <p:spPr>
          <a:xfrm>
            <a:off x="2304090" y="1198096"/>
            <a:ext cx="1628556"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De la o</a:t>
            </a:r>
            <a:r>
              <a:rPr lang="es-419" sz="1100" dirty="0" smtClean="0">
                <a:cs typeface="Aharoni" panose="02010803020104030203" pitchFamily="2" charset="-79"/>
              </a:rPr>
              <a:t>bligatoriedad </a:t>
            </a:r>
            <a:r>
              <a:rPr lang="es-419" sz="1100" dirty="0">
                <a:cs typeface="Aharoni" panose="02010803020104030203" pitchFamily="2" charset="-79"/>
              </a:rPr>
              <a:t>de construcción de infraestructura soterrada para proyectos arquitectónicos</a:t>
            </a:r>
          </a:p>
        </p:txBody>
      </p:sp>
      <p:sp>
        <p:nvSpPr>
          <p:cNvPr id="41" name="Rectángulo 40">
            <a:extLst>
              <a:ext uri="{FF2B5EF4-FFF2-40B4-BE49-F238E27FC236}">
                <a16:creationId xmlns:a16="http://schemas.microsoft.com/office/drawing/2014/main" id="{3740A79C-5E24-4E76-855A-FF7B9CC9A8CD}"/>
              </a:ext>
            </a:extLst>
          </p:cNvPr>
          <p:cNvSpPr/>
          <p:nvPr/>
        </p:nvSpPr>
        <p:spPr>
          <a:xfrm>
            <a:off x="401953" y="3610888"/>
            <a:ext cx="1728192"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Requisitos para la autorización para construcción de acometida </a:t>
            </a:r>
            <a:r>
              <a:rPr lang="es-419" sz="1100" dirty="0" smtClean="0">
                <a:cs typeface="Aharoni" panose="02010803020104030203" pitchFamily="2" charset="-79"/>
              </a:rPr>
              <a:t>Soterrada </a:t>
            </a:r>
            <a:r>
              <a:rPr lang="es-419" sz="1100" dirty="0">
                <a:cs typeface="Aharoni" panose="02010803020104030203" pitchFamily="2" charset="-79"/>
              </a:rPr>
              <a:t>para los proyectos arquitectónicos</a:t>
            </a:r>
          </a:p>
        </p:txBody>
      </p:sp>
      <p:sp>
        <p:nvSpPr>
          <p:cNvPr id="42" name="Rectángulo 41">
            <a:extLst>
              <a:ext uri="{FF2B5EF4-FFF2-40B4-BE49-F238E27FC236}">
                <a16:creationId xmlns:a16="http://schemas.microsoft.com/office/drawing/2014/main" id="{3740A79C-5E24-4E76-855A-FF7B9CC9A8CD}"/>
              </a:ext>
            </a:extLst>
          </p:cNvPr>
          <p:cNvSpPr/>
          <p:nvPr/>
        </p:nvSpPr>
        <p:spPr>
          <a:xfrm>
            <a:off x="7292001" y="4324813"/>
            <a:ext cx="1133936" cy="30738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smtClean="0">
                <a:cs typeface="Aharoni" panose="02010803020104030203" pitchFamily="2" charset="-79"/>
              </a:rPr>
              <a:t>Procedimiento</a:t>
            </a:r>
            <a:endParaRPr lang="es-419" sz="1600" dirty="0">
              <a:cs typeface="Aharoni" panose="02010803020104030203" pitchFamily="2" charset="-79"/>
            </a:endParaRPr>
          </a:p>
        </p:txBody>
      </p:sp>
      <p:sp>
        <p:nvSpPr>
          <p:cNvPr id="35" name="Rectángulo 34">
            <a:extLst>
              <a:ext uri="{FF2B5EF4-FFF2-40B4-BE49-F238E27FC236}">
                <a16:creationId xmlns:a16="http://schemas.microsoft.com/office/drawing/2014/main" id="{D87771ED-2C78-8F4C-846A-28185B8452C5}"/>
              </a:ext>
            </a:extLst>
          </p:cNvPr>
          <p:cNvSpPr/>
          <p:nvPr/>
        </p:nvSpPr>
        <p:spPr>
          <a:xfrm>
            <a:off x="1187624" y="747515"/>
            <a:ext cx="7272808" cy="28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VI: De la autorización para construir infraestructura Soterrada en proyectos arquitectónicos</a:t>
            </a:r>
            <a:endParaRPr lang="es-EC" sz="1100" dirty="0"/>
          </a:p>
        </p:txBody>
      </p:sp>
      <p:sp>
        <p:nvSpPr>
          <p:cNvPr id="38" name="Llaves 37">
            <a:extLst>
              <a:ext uri="{FF2B5EF4-FFF2-40B4-BE49-F238E27FC236}">
                <a16:creationId xmlns:a16="http://schemas.microsoft.com/office/drawing/2014/main" id="{AD672ABB-CC62-44E1-89C0-049372352CFE}"/>
              </a:ext>
            </a:extLst>
          </p:cNvPr>
          <p:cNvSpPr/>
          <p:nvPr/>
        </p:nvSpPr>
        <p:spPr>
          <a:xfrm>
            <a:off x="401953" y="4728062"/>
            <a:ext cx="1944017" cy="112528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9" name="Rectángulo 8"/>
          <p:cNvSpPr/>
          <p:nvPr/>
        </p:nvSpPr>
        <p:spPr>
          <a:xfrm>
            <a:off x="463197" y="4653016"/>
            <a:ext cx="1882773" cy="1200329"/>
          </a:xfrm>
          <a:prstGeom prst="rect">
            <a:avLst/>
          </a:prstGeom>
        </p:spPr>
        <p:txBody>
          <a:bodyPr wrap="square">
            <a:spAutoFit/>
          </a:bodyPr>
          <a:lstStyle/>
          <a:p>
            <a:pPr algn="just"/>
            <a:r>
              <a:rPr lang="es-EC" sz="1200" dirty="0"/>
              <a:t>a) Formulario normalizado.</a:t>
            </a:r>
          </a:p>
          <a:p>
            <a:pPr algn="just"/>
            <a:r>
              <a:rPr lang="es-EC" sz="1200" dirty="0" smtClean="0"/>
              <a:t>b) Oficio de la Empresa Distribuidora de Energía Eléctrica. </a:t>
            </a:r>
          </a:p>
          <a:p>
            <a:pPr algn="just"/>
            <a:r>
              <a:rPr lang="es-EC" sz="1200" dirty="0" smtClean="0"/>
              <a:t>c</a:t>
            </a:r>
            <a:r>
              <a:rPr lang="es-EC" sz="1200" dirty="0"/>
              <a:t>) Memoria Técnica.</a:t>
            </a:r>
          </a:p>
          <a:p>
            <a:pPr algn="just"/>
            <a:r>
              <a:rPr lang="es-EC" sz="1200" dirty="0"/>
              <a:t>d) Planos de la acometida</a:t>
            </a:r>
            <a:r>
              <a:rPr lang="es-EC" sz="1100" dirty="0"/>
              <a:t>. </a:t>
            </a:r>
          </a:p>
        </p:txBody>
      </p:sp>
      <p:sp>
        <p:nvSpPr>
          <p:cNvPr id="43" name="Rectángulo 42"/>
          <p:cNvSpPr/>
          <p:nvPr/>
        </p:nvSpPr>
        <p:spPr>
          <a:xfrm>
            <a:off x="7247707" y="4800303"/>
            <a:ext cx="1750271" cy="1200329"/>
          </a:xfrm>
          <a:prstGeom prst="rect">
            <a:avLst/>
          </a:prstGeom>
        </p:spPr>
        <p:txBody>
          <a:bodyPr wrap="square">
            <a:spAutoFit/>
          </a:bodyPr>
          <a:lstStyle/>
          <a:p>
            <a:pPr algn="just"/>
            <a:r>
              <a:rPr lang="es-EC" sz="1200" dirty="0"/>
              <a:t>a) </a:t>
            </a:r>
            <a:r>
              <a:rPr lang="es-EC" sz="1200" dirty="0" smtClean="0"/>
              <a:t>AAO revisará la documentación.</a:t>
            </a:r>
            <a:endParaRPr lang="es-EC" sz="1200" dirty="0"/>
          </a:p>
          <a:p>
            <a:pPr algn="just"/>
            <a:r>
              <a:rPr lang="es-EC" sz="1200" dirty="0" smtClean="0"/>
              <a:t>b) Administrado Subsana observaciones (15 días). </a:t>
            </a:r>
          </a:p>
          <a:p>
            <a:pPr algn="just"/>
            <a:r>
              <a:rPr lang="es-EC" sz="1200" dirty="0" smtClean="0"/>
              <a:t>c) Emisión Autorización de la AAO. </a:t>
            </a:r>
            <a:endParaRPr lang="es-EC" sz="1200" dirty="0"/>
          </a:p>
        </p:txBody>
      </p:sp>
      <p:sp>
        <p:nvSpPr>
          <p:cNvPr id="44" name="Llaves 43">
            <a:extLst>
              <a:ext uri="{FF2B5EF4-FFF2-40B4-BE49-F238E27FC236}">
                <a16:creationId xmlns:a16="http://schemas.microsoft.com/office/drawing/2014/main" id="{AD672ABB-CC62-44E1-89C0-049372352CFE}"/>
              </a:ext>
            </a:extLst>
          </p:cNvPr>
          <p:cNvSpPr/>
          <p:nvPr/>
        </p:nvSpPr>
        <p:spPr>
          <a:xfrm>
            <a:off x="7096807" y="4776506"/>
            <a:ext cx="1988465" cy="1161086"/>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2" name="Rectángulo 11"/>
          <p:cNvSpPr/>
          <p:nvPr/>
        </p:nvSpPr>
        <p:spPr>
          <a:xfrm>
            <a:off x="413517" y="1816595"/>
            <a:ext cx="1855674" cy="1569660"/>
          </a:xfrm>
          <a:prstGeom prst="rect">
            <a:avLst/>
          </a:prstGeom>
        </p:spPr>
        <p:txBody>
          <a:bodyPr wrap="square">
            <a:spAutoFit/>
          </a:bodyPr>
          <a:lstStyle/>
          <a:p>
            <a:pPr algn="just"/>
            <a:r>
              <a:rPr lang="es-ES" sz="1200" dirty="0"/>
              <a:t>Los proyectos de habilitación del suelo o nueva edificación, como lotizaciones, urbanizaciones, proyectos bajo régimen de propiedad horizontal y </a:t>
            </a:r>
            <a:r>
              <a:rPr lang="es-ES" sz="1200" dirty="0" smtClean="0"/>
              <a:t>similares.</a:t>
            </a:r>
            <a:endParaRPr lang="es-EC" sz="1200" dirty="0"/>
          </a:p>
        </p:txBody>
      </p:sp>
      <p:sp>
        <p:nvSpPr>
          <p:cNvPr id="45" name="Llaves 44">
            <a:extLst>
              <a:ext uri="{FF2B5EF4-FFF2-40B4-BE49-F238E27FC236}">
                <a16:creationId xmlns:a16="http://schemas.microsoft.com/office/drawing/2014/main" id="{AD672ABB-CC62-44E1-89C0-049372352CFE}"/>
              </a:ext>
            </a:extLst>
          </p:cNvPr>
          <p:cNvSpPr/>
          <p:nvPr/>
        </p:nvSpPr>
        <p:spPr>
          <a:xfrm>
            <a:off x="231498" y="1854189"/>
            <a:ext cx="2129323" cy="1485467"/>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3" name="Rectángulo 12"/>
          <p:cNvSpPr/>
          <p:nvPr/>
        </p:nvSpPr>
        <p:spPr>
          <a:xfrm>
            <a:off x="7241976" y="2244784"/>
            <a:ext cx="1647658" cy="1938992"/>
          </a:xfrm>
          <a:prstGeom prst="rect">
            <a:avLst/>
          </a:prstGeom>
        </p:spPr>
        <p:txBody>
          <a:bodyPr wrap="square">
            <a:spAutoFit/>
          </a:bodyPr>
          <a:lstStyle/>
          <a:p>
            <a:pPr algn="just"/>
            <a:r>
              <a:rPr lang="es-ES" sz="1200" dirty="0" smtClean="0"/>
              <a:t>La </a:t>
            </a:r>
            <a:r>
              <a:rPr lang="es-ES" sz="1200" dirty="0"/>
              <a:t>autorización para la construcción de acometidas de los servicios de energía eléctrica y telecomunicaciones en cumplimiento de las Reglas Técnicas y la normativa nacional y local </a:t>
            </a:r>
            <a:r>
              <a:rPr lang="es-ES" sz="1200" dirty="0" smtClean="0"/>
              <a:t>vigentes.</a:t>
            </a:r>
            <a:endParaRPr lang="es-EC" sz="1200" dirty="0"/>
          </a:p>
        </p:txBody>
      </p:sp>
      <p:sp>
        <p:nvSpPr>
          <p:cNvPr id="46" name="Llaves 45">
            <a:extLst>
              <a:ext uri="{FF2B5EF4-FFF2-40B4-BE49-F238E27FC236}">
                <a16:creationId xmlns:a16="http://schemas.microsoft.com/office/drawing/2014/main" id="{AD672ABB-CC62-44E1-89C0-049372352CFE}"/>
              </a:ext>
            </a:extLst>
          </p:cNvPr>
          <p:cNvSpPr/>
          <p:nvPr/>
        </p:nvSpPr>
        <p:spPr>
          <a:xfrm>
            <a:off x="7042655" y="2302008"/>
            <a:ext cx="2069685" cy="1881767"/>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47" name="Rectángulo 46">
            <a:extLst>
              <a:ext uri="{FF2B5EF4-FFF2-40B4-BE49-F238E27FC236}">
                <a16:creationId xmlns:a16="http://schemas.microsoft.com/office/drawing/2014/main" id="{E45788C1-AD64-4717-96CE-B06B362AB7B1}"/>
              </a:ext>
            </a:extLst>
          </p:cNvPr>
          <p:cNvSpPr/>
          <p:nvPr/>
        </p:nvSpPr>
        <p:spPr>
          <a:xfrm>
            <a:off x="0" y="632672"/>
            <a:ext cx="9126252" cy="622532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49" name="Rectángulo 48">
            <a:extLst>
              <a:ext uri="{FF2B5EF4-FFF2-40B4-BE49-F238E27FC236}">
                <a16:creationId xmlns:a16="http://schemas.microsoft.com/office/drawing/2014/main" id="{0B3413AE-7DB0-4CF6-A151-C72B66FBE625}"/>
              </a:ext>
            </a:extLst>
          </p:cNvPr>
          <p:cNvSpPr/>
          <p:nvPr/>
        </p:nvSpPr>
        <p:spPr>
          <a:xfrm>
            <a:off x="0" y="-20105"/>
            <a:ext cx="9126252" cy="652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0" name="Imagen 49"/>
          <p:cNvPicPr>
            <a:picLocks noChangeAspect="1"/>
          </p:cNvPicPr>
          <p:nvPr/>
        </p:nvPicPr>
        <p:blipFill>
          <a:blip r:embed="rId6"/>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2270801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35496" y="17504"/>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chemeClr val="tx2"/>
              </a:solidFill>
              <a:ea typeface="Times New Roman" panose="02020603050405020304" pitchFamily="18" charset="0"/>
            </a:endParaRPr>
          </a:p>
          <a:p>
            <a:pPr algn="ctr"/>
            <a:r>
              <a:rPr lang="es-EC" sz="1400" b="1" dirty="0" smtClean="0">
                <a:solidFill>
                  <a:schemeClr val="tx2"/>
                </a:solidFill>
                <a:ea typeface="Times New Roman" panose="02020603050405020304" pitchFamily="18" charset="0"/>
              </a:rPr>
              <a:t>OBJETIVOS DE LA ORDENANZA METROPOLITANA DE </a:t>
            </a:r>
            <a:r>
              <a:rPr lang="es-ES" sz="1400" b="1" dirty="0">
                <a:solidFill>
                  <a:schemeClr val="tx2"/>
                </a:solidFill>
                <a:ea typeface="Times New Roman" panose="02020603050405020304" pitchFamily="18" charset="0"/>
              </a:rPr>
              <a:t>INFRAESTRUCTURA FÍSICA PARA LAS REDES DE ENERGÍA ELÉCTRICA Y DE TELECOMUNICACIONES INSTALADAS EN LOS BIENES DE DOMINIO PÚBLICO DE USO PÚBLICO</a:t>
            </a:r>
            <a:endParaRPr lang="es-EC" sz="1400" b="1" dirty="0">
              <a:solidFill>
                <a:schemeClr val="tx2"/>
              </a:solidFill>
              <a:ea typeface="Times New Roman" panose="02020603050405020304" pitchFamily="18" charset="0"/>
            </a:endParaRPr>
          </a:p>
          <a:p>
            <a:pPr algn="ct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634311"/>
            <a:ext cx="9099246" cy="622368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12" name="Rectángulo 11">
            <a:extLst>
              <a:ext uri="{FF2B5EF4-FFF2-40B4-BE49-F238E27FC236}">
                <a16:creationId xmlns:a16="http://schemas.microsoft.com/office/drawing/2014/main" id="{E45788C1-AD64-4717-96CE-B06B362AB7B1}"/>
              </a:ext>
            </a:extLst>
          </p:cNvPr>
          <p:cNvSpPr/>
          <p:nvPr/>
        </p:nvSpPr>
        <p:spPr>
          <a:xfrm>
            <a:off x="27006" y="0"/>
            <a:ext cx="9099246" cy="63431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21" name="Imagen 20"/>
          <p:cNvPicPr>
            <a:picLocks noChangeAspect="1"/>
          </p:cNvPicPr>
          <p:nvPr/>
        </p:nvPicPr>
        <p:blipFill>
          <a:blip r:embed="rId2"/>
          <a:stretch>
            <a:fillRect/>
          </a:stretch>
        </p:blipFill>
        <p:spPr>
          <a:xfrm>
            <a:off x="6210436" y="6465354"/>
            <a:ext cx="2898068" cy="348022"/>
          </a:xfrm>
          <a:prstGeom prst="rect">
            <a:avLst/>
          </a:prstGeom>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315" y="1068905"/>
            <a:ext cx="2345623" cy="129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143" y="2499449"/>
            <a:ext cx="2334317" cy="132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068905"/>
            <a:ext cx="2470668" cy="131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01" y="2499449"/>
            <a:ext cx="2480422" cy="132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289" b="16110"/>
          <a:stretch/>
        </p:blipFill>
        <p:spPr bwMode="auto">
          <a:xfrm>
            <a:off x="249789" y="4151499"/>
            <a:ext cx="2947747" cy="229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19 Grupo"/>
          <p:cNvGrpSpPr/>
          <p:nvPr/>
        </p:nvGrpSpPr>
        <p:grpSpPr>
          <a:xfrm>
            <a:off x="2745561" y="3887511"/>
            <a:ext cx="2424899" cy="2853390"/>
            <a:chOff x="5821589" y="788483"/>
            <a:chExt cx="3140720" cy="5433077"/>
          </a:xfrm>
        </p:grpSpPr>
        <p:grpSp>
          <p:nvGrpSpPr>
            <p:cNvPr id="29" name="8 Grupo"/>
            <p:cNvGrpSpPr/>
            <p:nvPr/>
          </p:nvGrpSpPr>
          <p:grpSpPr>
            <a:xfrm>
              <a:off x="5821589" y="2407272"/>
              <a:ext cx="3087533" cy="1770397"/>
              <a:chOff x="5821589" y="2407272"/>
              <a:chExt cx="3087533" cy="1770397"/>
            </a:xfrm>
          </p:grpSpPr>
          <p:pic>
            <p:nvPicPr>
              <p:cNvPr id="36" name="9 Imagen"/>
              <p:cNvPicPr/>
              <p:nvPr/>
            </p:nvPicPr>
            <p:blipFill>
              <a:blip r:embed="rId8"/>
              <a:stretch>
                <a:fillRect/>
              </a:stretch>
            </p:blipFill>
            <p:spPr>
              <a:xfrm>
                <a:off x="7082483" y="2683195"/>
                <a:ext cx="1639897" cy="1494474"/>
              </a:xfrm>
              <a:prstGeom prst="rect">
                <a:avLst/>
              </a:prstGeom>
            </p:spPr>
          </p:pic>
          <p:pic>
            <p:nvPicPr>
              <p:cNvPr id="37" name="10 Imagen"/>
              <p:cNvPicPr/>
              <p:nvPr/>
            </p:nvPicPr>
            <p:blipFill rotWithShape="1">
              <a:blip r:embed="rId9"/>
              <a:srcRect t="32246" r="60765"/>
              <a:stretch/>
            </p:blipFill>
            <p:spPr>
              <a:xfrm>
                <a:off x="5821589" y="2878647"/>
                <a:ext cx="1246960" cy="1103569"/>
              </a:xfrm>
              <a:prstGeom prst="rect">
                <a:avLst/>
              </a:prstGeom>
            </p:spPr>
          </p:pic>
          <p:sp>
            <p:nvSpPr>
              <p:cNvPr id="38" name="11 Rectángulo"/>
              <p:cNvSpPr/>
              <p:nvPr/>
            </p:nvSpPr>
            <p:spPr>
              <a:xfrm>
                <a:off x="5837193" y="2407272"/>
                <a:ext cx="3071929" cy="1755064"/>
              </a:xfrm>
              <a:prstGeom prst="rect">
                <a:avLst/>
              </a:prstGeom>
              <a:no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grpSp>
        <p:grpSp>
          <p:nvGrpSpPr>
            <p:cNvPr id="30" name="12 Grupo"/>
            <p:cNvGrpSpPr/>
            <p:nvPr/>
          </p:nvGrpSpPr>
          <p:grpSpPr>
            <a:xfrm>
              <a:off x="5890380" y="4466496"/>
              <a:ext cx="3071929" cy="1755064"/>
              <a:chOff x="5890380" y="4466496"/>
              <a:chExt cx="3071929" cy="1755064"/>
            </a:xfrm>
          </p:grpSpPr>
          <p:pic>
            <p:nvPicPr>
              <p:cNvPr id="33"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r="47031"/>
              <a:stretch/>
            </p:blipFill>
            <p:spPr bwMode="auto">
              <a:xfrm>
                <a:off x="7001088" y="4758693"/>
                <a:ext cx="1957567" cy="120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14 Imagen"/>
              <p:cNvPicPr/>
              <p:nvPr/>
            </p:nvPicPr>
            <p:blipFill rotWithShape="1">
              <a:blip r:embed="rId11"/>
              <a:srcRect l="38320"/>
              <a:stretch/>
            </p:blipFill>
            <p:spPr>
              <a:xfrm>
                <a:off x="6141038" y="4838039"/>
                <a:ext cx="608062" cy="827492"/>
              </a:xfrm>
              <a:prstGeom prst="rect">
                <a:avLst/>
              </a:prstGeom>
            </p:spPr>
          </p:pic>
          <p:sp>
            <p:nvSpPr>
              <p:cNvPr id="35" name="15 Rectángulo"/>
              <p:cNvSpPr/>
              <p:nvPr/>
            </p:nvSpPr>
            <p:spPr>
              <a:xfrm>
                <a:off x="5890380" y="4466496"/>
                <a:ext cx="3071929" cy="1755064"/>
              </a:xfrm>
              <a:prstGeom prst="rect">
                <a:avLst/>
              </a:prstGeom>
              <a:no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grpSp>
        <p:pic>
          <p:nvPicPr>
            <p:cNvPr id="31" name="16 Imagen"/>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719297" y="954552"/>
              <a:ext cx="1426542" cy="1376445"/>
            </a:xfrm>
            <a:prstGeom prst="rect">
              <a:avLst/>
            </a:prstGeom>
            <a:noFill/>
            <a:ln>
              <a:noFill/>
            </a:ln>
          </p:spPr>
        </p:pic>
        <p:sp>
          <p:nvSpPr>
            <p:cNvPr id="32" name="17 Rectángulo"/>
            <p:cNvSpPr/>
            <p:nvPr/>
          </p:nvSpPr>
          <p:spPr>
            <a:xfrm>
              <a:off x="5837193" y="788483"/>
              <a:ext cx="3071929" cy="1447900"/>
            </a:xfrm>
            <a:prstGeom prst="rect">
              <a:avLst/>
            </a:prstGeom>
            <a:no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grpSp>
      <p:sp>
        <p:nvSpPr>
          <p:cNvPr id="3" name="Conector 2"/>
          <p:cNvSpPr/>
          <p:nvPr/>
        </p:nvSpPr>
        <p:spPr>
          <a:xfrm>
            <a:off x="5330909" y="1186306"/>
            <a:ext cx="306506" cy="288032"/>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Conector 38"/>
          <p:cNvSpPr/>
          <p:nvPr/>
        </p:nvSpPr>
        <p:spPr>
          <a:xfrm>
            <a:off x="5330909" y="2202779"/>
            <a:ext cx="306506" cy="288032"/>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Conector 39"/>
          <p:cNvSpPr/>
          <p:nvPr/>
        </p:nvSpPr>
        <p:spPr>
          <a:xfrm>
            <a:off x="5330909" y="3577214"/>
            <a:ext cx="306506" cy="288032"/>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20 CuadroTexto"/>
          <p:cNvSpPr txBox="1"/>
          <p:nvPr/>
        </p:nvSpPr>
        <p:spPr>
          <a:xfrm>
            <a:off x="5780386" y="1160126"/>
            <a:ext cx="3262017" cy="338554"/>
          </a:xfrm>
          <a:prstGeom prst="rect">
            <a:avLst/>
          </a:prstGeom>
          <a:noFill/>
          <a:ln>
            <a:solidFill>
              <a:srgbClr val="FFFF00"/>
            </a:solidFill>
            <a:prstDash val="dash"/>
          </a:ln>
        </p:spPr>
        <p:txBody>
          <a:bodyPr wrap="square" rtlCol="0">
            <a:spAutoFit/>
          </a:bodyPr>
          <a:lstStyle/>
          <a:p>
            <a:pPr algn="ctr"/>
            <a:r>
              <a:rPr lang="es-EC" sz="1600" dirty="0" smtClean="0"/>
              <a:t>Planificación del Soterramiento </a:t>
            </a:r>
            <a:r>
              <a:rPr lang="es-EC" sz="1600" b="1" dirty="0" smtClean="0"/>
              <a:t>PMI</a:t>
            </a:r>
            <a:endParaRPr lang="es-EC" sz="1600" b="1" dirty="0"/>
          </a:p>
        </p:txBody>
      </p:sp>
      <p:sp>
        <p:nvSpPr>
          <p:cNvPr id="42" name="20 CuadroTexto"/>
          <p:cNvSpPr txBox="1"/>
          <p:nvPr/>
        </p:nvSpPr>
        <p:spPr>
          <a:xfrm>
            <a:off x="5814882" y="2164035"/>
            <a:ext cx="3262017" cy="584775"/>
          </a:xfrm>
          <a:prstGeom prst="rect">
            <a:avLst/>
          </a:prstGeom>
          <a:noFill/>
          <a:ln>
            <a:solidFill>
              <a:schemeClr val="accent5"/>
            </a:solidFill>
            <a:prstDash val="sysDash"/>
          </a:ln>
        </p:spPr>
        <p:txBody>
          <a:bodyPr wrap="square" rtlCol="0">
            <a:spAutoFit/>
          </a:bodyPr>
          <a:lstStyle/>
          <a:p>
            <a:pPr algn="ctr"/>
            <a:r>
              <a:rPr lang="es-EC" sz="1600" dirty="0" smtClean="0"/>
              <a:t>Licencia de Infraestructura Física </a:t>
            </a:r>
            <a:r>
              <a:rPr lang="es-EC" sz="1600" b="1" dirty="0" smtClean="0"/>
              <a:t>LMU 40 A</a:t>
            </a:r>
            <a:endParaRPr lang="es-EC" sz="1600" b="1" dirty="0"/>
          </a:p>
        </p:txBody>
      </p:sp>
      <p:sp>
        <p:nvSpPr>
          <p:cNvPr id="43" name="20 CuadroTexto"/>
          <p:cNvSpPr txBox="1"/>
          <p:nvPr/>
        </p:nvSpPr>
        <p:spPr>
          <a:xfrm>
            <a:off x="5814882" y="3223007"/>
            <a:ext cx="3262017" cy="1077218"/>
          </a:xfrm>
          <a:prstGeom prst="rect">
            <a:avLst/>
          </a:prstGeom>
          <a:noFill/>
          <a:ln>
            <a:solidFill>
              <a:schemeClr val="accent6"/>
            </a:solidFill>
            <a:prstDash val="sysDash"/>
          </a:ln>
        </p:spPr>
        <p:txBody>
          <a:bodyPr wrap="square" rtlCol="0">
            <a:spAutoFit/>
          </a:bodyPr>
          <a:lstStyle/>
          <a:p>
            <a:pPr algn="ctr"/>
            <a:r>
              <a:rPr lang="es-EC" sz="1600" dirty="0" smtClean="0"/>
              <a:t>Licencia de Uso y Ocupación del Suelo en Bienes de Dominio Público de Uso Público</a:t>
            </a:r>
          </a:p>
          <a:p>
            <a:pPr algn="ctr"/>
            <a:r>
              <a:rPr lang="es-EC" sz="1600" b="1" dirty="0" smtClean="0"/>
              <a:t>LMU 40 B</a:t>
            </a:r>
            <a:endParaRPr lang="es-EC" sz="1600" b="1" dirty="0"/>
          </a:p>
        </p:txBody>
      </p:sp>
      <p:sp>
        <p:nvSpPr>
          <p:cNvPr id="44" name="Conector 43"/>
          <p:cNvSpPr/>
          <p:nvPr/>
        </p:nvSpPr>
        <p:spPr>
          <a:xfrm>
            <a:off x="5297432" y="5156224"/>
            <a:ext cx="306506" cy="288032"/>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20 CuadroTexto"/>
          <p:cNvSpPr txBox="1"/>
          <p:nvPr/>
        </p:nvSpPr>
        <p:spPr>
          <a:xfrm>
            <a:off x="5782527" y="4653136"/>
            <a:ext cx="3262017" cy="1323439"/>
          </a:xfrm>
          <a:prstGeom prst="rect">
            <a:avLst/>
          </a:prstGeom>
          <a:noFill/>
          <a:ln>
            <a:solidFill>
              <a:schemeClr val="bg1">
                <a:lumMod val="50000"/>
              </a:schemeClr>
            </a:solidFill>
            <a:prstDash val="sysDash"/>
          </a:ln>
        </p:spPr>
        <p:txBody>
          <a:bodyPr wrap="square" rtlCol="0">
            <a:spAutoFit/>
          </a:bodyPr>
          <a:lstStyle/>
          <a:p>
            <a:pPr algn="ctr"/>
            <a:r>
              <a:rPr lang="es-ES" sz="1600" b="1" dirty="0"/>
              <a:t>Reglas Técnicas </a:t>
            </a:r>
            <a:r>
              <a:rPr lang="es-ES" sz="1600" dirty="0"/>
              <a:t>para instalación de infraestructura física para el despliegue de redes eléctricas y de telecomunicaciones en el Distrito Metropolitano de </a:t>
            </a:r>
            <a:r>
              <a:rPr lang="es-ES" sz="1600" dirty="0" smtClean="0"/>
              <a:t>Quito</a:t>
            </a:r>
            <a:endParaRPr lang="es-EC" sz="1600" b="1" dirty="0"/>
          </a:p>
        </p:txBody>
      </p:sp>
    </p:spTree>
    <p:extLst>
      <p:ext uri="{BB962C8B-B14F-4D97-AF65-F5344CB8AC3E}">
        <p14:creationId xmlns:p14="http://schemas.microsoft.com/office/powerpoint/2010/main" val="86174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2" name="Rectángulo 1">
            <a:extLst>
              <a:ext uri="{FF2B5EF4-FFF2-40B4-BE49-F238E27FC236}">
                <a16:creationId xmlns:a16="http://schemas.microsoft.com/office/drawing/2014/main" id="{B39DECD9-332A-4540-970C-B8E951BA7769}"/>
              </a:ext>
            </a:extLst>
          </p:cNvPr>
          <p:cNvSpPr/>
          <p:nvPr/>
        </p:nvSpPr>
        <p:spPr>
          <a:xfrm>
            <a:off x="539551" y="3068960"/>
            <a:ext cx="1800201"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a16="http://schemas.microsoft.com/office/drawing/2014/main" id="{A0C6CEA5-649C-469D-915C-49B20F59CB84}"/>
              </a:ext>
            </a:extLst>
          </p:cNvPr>
          <p:cNvSpPr txBox="1"/>
          <p:nvPr/>
        </p:nvSpPr>
        <p:spPr>
          <a:xfrm>
            <a:off x="725771" y="3212976"/>
            <a:ext cx="1555134" cy="923330"/>
          </a:xfrm>
          <a:prstGeom prst="rect">
            <a:avLst/>
          </a:prstGeom>
          <a:noFill/>
        </p:spPr>
        <p:txBody>
          <a:bodyPr wrap="square" rtlCol="0">
            <a:spAutoFit/>
          </a:bodyPr>
          <a:lstStyle/>
          <a:p>
            <a:pPr algn="ctr"/>
            <a:r>
              <a:rPr lang="es-EC" dirty="0"/>
              <a:t>Órgano Encargado de Control</a:t>
            </a:r>
          </a:p>
        </p:txBody>
      </p:sp>
      <p:sp>
        <p:nvSpPr>
          <p:cNvPr id="6" name="Rectángulo 5">
            <a:extLst>
              <a:ext uri="{FF2B5EF4-FFF2-40B4-BE49-F238E27FC236}">
                <a16:creationId xmlns:a16="http://schemas.microsoft.com/office/drawing/2014/main" id="{75921682-D746-44E1-95C9-A2D798A88D1C}"/>
              </a:ext>
            </a:extLst>
          </p:cNvPr>
          <p:cNvSpPr/>
          <p:nvPr/>
        </p:nvSpPr>
        <p:spPr>
          <a:xfrm>
            <a:off x="2958206" y="1340768"/>
            <a:ext cx="533674" cy="4681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a16="http://schemas.microsoft.com/office/drawing/2014/main" id="{BE356A20-9190-4F47-AFEC-DF42BFA4798D}"/>
              </a:ext>
            </a:extLst>
          </p:cNvPr>
          <p:cNvSpPr txBox="1"/>
          <p:nvPr/>
        </p:nvSpPr>
        <p:spPr>
          <a:xfrm rot="10800000">
            <a:off x="2987825" y="1534865"/>
            <a:ext cx="461665" cy="3970318"/>
          </a:xfrm>
          <a:prstGeom prst="rect">
            <a:avLst/>
          </a:prstGeom>
          <a:noFill/>
        </p:spPr>
        <p:txBody>
          <a:bodyPr vert="vert" wrap="square" rtlCol="0">
            <a:spAutoFit/>
          </a:bodyPr>
          <a:lstStyle/>
          <a:p>
            <a:pPr algn="ctr"/>
            <a:r>
              <a:rPr lang="es-EC" dirty="0"/>
              <a:t>Procedimiento Administrativo</a:t>
            </a:r>
          </a:p>
        </p:txBody>
      </p:sp>
      <p:sp>
        <p:nvSpPr>
          <p:cNvPr id="20" name="Rectángulo 19">
            <a:extLst>
              <a:ext uri="{FF2B5EF4-FFF2-40B4-BE49-F238E27FC236}">
                <a16:creationId xmlns:a16="http://schemas.microsoft.com/office/drawing/2014/main" id="{CBF621BF-87B1-4171-AE79-CF81E49CC4AD}"/>
              </a:ext>
            </a:extLst>
          </p:cNvPr>
          <p:cNvSpPr/>
          <p:nvPr/>
        </p:nvSpPr>
        <p:spPr>
          <a:xfrm>
            <a:off x="3750294" y="1340768"/>
            <a:ext cx="5214194" cy="2018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Rectángulo 20">
            <a:extLst>
              <a:ext uri="{FF2B5EF4-FFF2-40B4-BE49-F238E27FC236}">
                <a16:creationId xmlns:a16="http://schemas.microsoft.com/office/drawing/2014/main" id="{3BAF6DE4-9338-4CBE-B15A-FF904D7D9527}"/>
              </a:ext>
            </a:extLst>
          </p:cNvPr>
          <p:cNvSpPr/>
          <p:nvPr/>
        </p:nvSpPr>
        <p:spPr>
          <a:xfrm>
            <a:off x="3750294" y="3503479"/>
            <a:ext cx="5214194" cy="28007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622E3BDA-4C66-419A-BF79-793C7CA7B20B}"/>
              </a:ext>
            </a:extLst>
          </p:cNvPr>
          <p:cNvSpPr txBox="1"/>
          <p:nvPr/>
        </p:nvSpPr>
        <p:spPr>
          <a:xfrm>
            <a:off x="3725401" y="1412775"/>
            <a:ext cx="5221590" cy="1946687"/>
          </a:xfrm>
          <a:prstGeom prst="rect">
            <a:avLst/>
          </a:prstGeom>
          <a:noFill/>
        </p:spPr>
        <p:txBody>
          <a:bodyPr wrap="square" rtlCol="0">
            <a:spAutoFit/>
          </a:bodyPr>
          <a:lstStyle/>
          <a:p>
            <a:pPr lvl="0" algn="ctr"/>
            <a:r>
              <a:rPr lang="es-EC" sz="1050" b="1" dirty="0"/>
              <a:t>Infracciones Leves</a:t>
            </a:r>
            <a:r>
              <a:rPr lang="es-EC" sz="1050" b="1" dirty="0" smtClean="0"/>
              <a:t>: </a:t>
            </a:r>
          </a:p>
          <a:p>
            <a:pPr lvl="0" algn="just"/>
            <a:r>
              <a:rPr lang="es-ES" sz="1100" dirty="0" smtClean="0"/>
              <a:t>a) Proporcionar </a:t>
            </a:r>
            <a:r>
              <a:rPr lang="es-ES" sz="1100" dirty="0"/>
              <a:t>o proveer información inexacta y/o incompleta de la infraestructura física colocada, a la autoridad administrativa otorgante de la LMU 40 B;</a:t>
            </a:r>
            <a:endParaRPr lang="es-EC" sz="1100" b="1" i="1" dirty="0"/>
          </a:p>
          <a:p>
            <a:pPr lvl="0" algn="just"/>
            <a:r>
              <a:rPr lang="es-ES" sz="1100" dirty="0" smtClean="0"/>
              <a:t>b) Notificar </a:t>
            </a:r>
            <a:r>
              <a:rPr lang="es-ES" sz="1100" dirty="0"/>
              <a:t>extemporáneamente la modificación de la información de la infraestructura física colocada, proporcionada que habilitó la emisión de las Licencia Metropolitana Urbanística LMU 40-A y LMU 40-B; </a:t>
            </a:r>
            <a:endParaRPr lang="es-EC" sz="1100" dirty="0"/>
          </a:p>
          <a:p>
            <a:pPr lvl="0" algn="just"/>
            <a:r>
              <a:rPr lang="es-ES" sz="1100" dirty="0" smtClean="0"/>
              <a:t>c) Construir </a:t>
            </a:r>
            <a:r>
              <a:rPr lang="es-ES" sz="1100" dirty="0"/>
              <a:t>infraestructura física soterrada en proyectos arquitectónicos, incumpliendo lo aprobado en la autorización emitida</a:t>
            </a:r>
            <a:r>
              <a:rPr lang="es-ES" sz="1100" dirty="0" smtClean="0"/>
              <a:t>.</a:t>
            </a:r>
          </a:p>
          <a:p>
            <a:pPr lvl="0" algn="just"/>
            <a:r>
              <a:rPr lang="es-ES" sz="1100" dirty="0"/>
              <a:t>(</a:t>
            </a:r>
            <a:r>
              <a:rPr lang="es-ES" sz="1100" dirty="0" smtClean="0"/>
              <a:t>d) No </a:t>
            </a:r>
            <a:r>
              <a:rPr lang="es-ES" sz="1100" dirty="0"/>
              <a:t>retirar por parte de las empresas prestadoras de servicio los cables en desuso, del espacio </a:t>
            </a:r>
            <a:r>
              <a:rPr lang="es-ES" sz="1100" dirty="0" smtClean="0"/>
              <a:t>público.               </a:t>
            </a:r>
          </a:p>
          <a:p>
            <a:pPr lvl="0" algn="just"/>
            <a:r>
              <a:rPr lang="es-EC" sz="1100" b="1" dirty="0" smtClean="0"/>
              <a:t>Multa: </a:t>
            </a:r>
            <a:r>
              <a:rPr lang="es-EC" sz="1100" dirty="0" smtClean="0"/>
              <a:t>E</a:t>
            </a:r>
            <a:r>
              <a:rPr lang="es-ES" sz="1100" dirty="0" smtClean="0"/>
              <a:t>ntre </a:t>
            </a:r>
            <a:r>
              <a:rPr lang="es-ES" sz="1100" dirty="0"/>
              <a:t>el 10% de un </a:t>
            </a:r>
            <a:r>
              <a:rPr lang="es-ES" sz="1100" dirty="0" smtClean="0"/>
              <a:t>SBU y 50 SBU.</a:t>
            </a:r>
            <a:endParaRPr lang="es-EC" sz="1100" dirty="0"/>
          </a:p>
        </p:txBody>
      </p:sp>
      <p:sp>
        <p:nvSpPr>
          <p:cNvPr id="23" name="CuadroTexto 22">
            <a:extLst>
              <a:ext uri="{FF2B5EF4-FFF2-40B4-BE49-F238E27FC236}">
                <a16:creationId xmlns:a16="http://schemas.microsoft.com/office/drawing/2014/main" id="{C370EBCA-7B36-42D8-94E9-0A042AEF7D78}"/>
              </a:ext>
            </a:extLst>
          </p:cNvPr>
          <p:cNvSpPr txBox="1"/>
          <p:nvPr/>
        </p:nvSpPr>
        <p:spPr>
          <a:xfrm>
            <a:off x="3753944" y="3503478"/>
            <a:ext cx="5221590" cy="2631490"/>
          </a:xfrm>
          <a:prstGeom prst="rect">
            <a:avLst/>
          </a:prstGeom>
          <a:noFill/>
        </p:spPr>
        <p:txBody>
          <a:bodyPr wrap="square">
            <a:spAutoFit/>
          </a:bodyPr>
          <a:lstStyle/>
          <a:p>
            <a:pPr algn="ctr"/>
            <a:r>
              <a:rPr lang="es-EC" sz="1100" b="1" dirty="0"/>
              <a:t>Infracciones Graves</a:t>
            </a:r>
            <a:r>
              <a:rPr lang="es-EC" sz="1100" b="1" dirty="0" smtClean="0"/>
              <a:t>:</a:t>
            </a:r>
          </a:p>
          <a:p>
            <a:pPr lvl="0" algn="just"/>
            <a:r>
              <a:rPr lang="es-ES" sz="1100" dirty="0" smtClean="0"/>
              <a:t>a) No </a:t>
            </a:r>
            <a:r>
              <a:rPr lang="es-ES" sz="1100" dirty="0"/>
              <a:t>contar con la Licencia Metropolitana Urbanística LMU 40-A</a:t>
            </a:r>
            <a:r>
              <a:rPr lang="es-ES" sz="1100" b="1" i="1" dirty="0"/>
              <a:t>; </a:t>
            </a:r>
            <a:endParaRPr lang="es-EC" sz="1100" b="1" i="1" dirty="0"/>
          </a:p>
          <a:p>
            <a:pPr lvl="0" algn="just"/>
            <a:r>
              <a:rPr lang="es-ES" sz="1100" dirty="0" smtClean="0"/>
              <a:t>b) Construir </a:t>
            </a:r>
            <a:r>
              <a:rPr lang="es-ES" sz="1100" dirty="0"/>
              <a:t>la infraestructura física incumpliendo el proyecto técnico aprobado en la LMU 40-A; </a:t>
            </a:r>
            <a:endParaRPr lang="es-EC" sz="1100" dirty="0"/>
          </a:p>
          <a:p>
            <a:pPr lvl="0" algn="just"/>
            <a:r>
              <a:rPr lang="es-ES" sz="1100" dirty="0" smtClean="0"/>
              <a:t>c) Causar </a:t>
            </a:r>
            <a:r>
              <a:rPr lang="es-ES" sz="1100" dirty="0"/>
              <a:t>daños a las tuberías, cables u otros objetos subterráneos, para la construcción e instalación de infraestructura física; </a:t>
            </a:r>
            <a:endParaRPr lang="es-EC" sz="1100" dirty="0"/>
          </a:p>
          <a:p>
            <a:pPr lvl="0" algn="just"/>
            <a:r>
              <a:rPr lang="es-ES" sz="1100" dirty="0" smtClean="0"/>
              <a:t>d) Causar </a:t>
            </a:r>
            <a:r>
              <a:rPr lang="es-ES" sz="1100" dirty="0"/>
              <a:t>daños a árboles y elementos de ornato existentes, para la construcción e instalación de infraestructura física; </a:t>
            </a:r>
            <a:endParaRPr lang="es-EC" sz="1100" dirty="0"/>
          </a:p>
          <a:p>
            <a:pPr lvl="0" algn="just"/>
            <a:r>
              <a:rPr lang="es-ES" sz="1100" dirty="0" smtClean="0"/>
              <a:t>e) Incumplir </a:t>
            </a:r>
            <a:r>
              <a:rPr lang="es-ES" sz="1100" dirty="0"/>
              <a:t>con el procedimiento de finalización del proyecto técnico aprobado para la construcción de infraestructura física de la LMU 40 A;</a:t>
            </a:r>
            <a:endParaRPr lang="es-EC" sz="1100" dirty="0"/>
          </a:p>
          <a:p>
            <a:pPr lvl="0" algn="just"/>
            <a:r>
              <a:rPr lang="es-ES" sz="1100" dirty="0" smtClean="0"/>
              <a:t>f) No </a:t>
            </a:r>
            <a:r>
              <a:rPr lang="es-ES" sz="1100" dirty="0"/>
              <a:t>contar con la Licencia Metropolitana Urbanística LMU 40-B. </a:t>
            </a:r>
            <a:endParaRPr lang="es-EC" sz="1100" dirty="0"/>
          </a:p>
          <a:p>
            <a:pPr lvl="0" algn="just"/>
            <a:r>
              <a:rPr lang="es-ES" sz="1100" dirty="0" smtClean="0"/>
              <a:t>g) No </a:t>
            </a:r>
            <a:r>
              <a:rPr lang="es-ES" sz="1100" dirty="0"/>
              <a:t>retirar la infraestructura física de los bienes de dominio y/o de uso público en caso de cese de actividades; </a:t>
            </a:r>
            <a:endParaRPr lang="es-EC" sz="1100" dirty="0"/>
          </a:p>
          <a:p>
            <a:pPr lvl="0" algn="just"/>
            <a:r>
              <a:rPr lang="es-ES" sz="1100" dirty="0" smtClean="0"/>
              <a:t>h) La </a:t>
            </a:r>
            <a:r>
              <a:rPr lang="es-ES" sz="1100" dirty="0"/>
              <a:t>reincidencia en el cometimiento de cualquier infracción leve</a:t>
            </a:r>
            <a:r>
              <a:rPr lang="es-ES" sz="1100" dirty="0" smtClean="0"/>
              <a:t>.</a:t>
            </a:r>
            <a:endParaRPr lang="es-EC" sz="1100" u="sng" dirty="0"/>
          </a:p>
          <a:p>
            <a:pPr algn="just"/>
            <a:r>
              <a:rPr lang="es-EC" sz="1100" b="1" dirty="0" smtClean="0"/>
              <a:t>Multa</a:t>
            </a:r>
            <a:r>
              <a:rPr lang="es-EC" sz="1100" b="1" dirty="0"/>
              <a:t>: </a:t>
            </a:r>
            <a:r>
              <a:rPr lang="es-EC" sz="1100" dirty="0" smtClean="0"/>
              <a:t>C</a:t>
            </a:r>
            <a:r>
              <a:rPr lang="es-ES" sz="1100" dirty="0" smtClean="0"/>
              <a:t>on </a:t>
            </a:r>
            <a:r>
              <a:rPr lang="es-ES" sz="1100" dirty="0"/>
              <a:t>una multa equivalente entre </a:t>
            </a:r>
            <a:r>
              <a:rPr lang="es-ES" sz="1100" dirty="0" smtClean="0"/>
              <a:t>50 SBU y 100 SBU.</a:t>
            </a:r>
            <a:endParaRPr lang="es-EC" sz="1100" dirty="0"/>
          </a:p>
        </p:txBody>
      </p:sp>
      <p:cxnSp>
        <p:nvCxnSpPr>
          <p:cNvPr id="27" name="Conector recto 26">
            <a:extLst>
              <a:ext uri="{FF2B5EF4-FFF2-40B4-BE49-F238E27FC236}">
                <a16:creationId xmlns:a16="http://schemas.microsoft.com/office/drawing/2014/main" id="{BFE8FE79-FF5E-4DC3-B6EC-E10F09F07270}"/>
              </a:ext>
            </a:extLst>
          </p:cNvPr>
          <p:cNvCxnSpPr>
            <a:cxnSpLocks/>
          </p:cNvCxnSpPr>
          <p:nvPr/>
        </p:nvCxnSpPr>
        <p:spPr>
          <a:xfrm flipV="1">
            <a:off x="2339752" y="3645024"/>
            <a:ext cx="576064" cy="291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D87771ED-2C78-8F4C-846A-28185B8452C5}"/>
              </a:ext>
            </a:extLst>
          </p:cNvPr>
          <p:cNvSpPr/>
          <p:nvPr/>
        </p:nvSpPr>
        <p:spPr>
          <a:xfrm>
            <a:off x="1043608" y="887784"/>
            <a:ext cx="7272808"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VII: Del Control y las Sanciones</a:t>
            </a:r>
            <a:endParaRPr lang="es-EC" sz="1100" dirty="0"/>
          </a:p>
        </p:txBody>
      </p:sp>
      <p:pic>
        <p:nvPicPr>
          <p:cNvPr id="4" name="Imagen 3"/>
          <p:cNvPicPr>
            <a:picLocks noChangeAspect="1"/>
          </p:cNvPicPr>
          <p:nvPr/>
        </p:nvPicPr>
        <p:blipFill>
          <a:blip r:embed="rId2"/>
          <a:stretch>
            <a:fillRect/>
          </a:stretch>
        </p:blipFill>
        <p:spPr>
          <a:xfrm>
            <a:off x="143582" y="4908817"/>
            <a:ext cx="2699792" cy="1113150"/>
          </a:xfrm>
          <a:prstGeom prst="rect">
            <a:avLst/>
          </a:prstGeom>
        </p:spPr>
      </p:pic>
      <p:sp>
        <p:nvSpPr>
          <p:cNvPr id="26" name="Flecha abajo 25"/>
          <p:cNvSpPr/>
          <p:nvPr/>
        </p:nvSpPr>
        <p:spPr>
          <a:xfrm>
            <a:off x="1259632" y="4365104"/>
            <a:ext cx="288032" cy="543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Abrir llave 29"/>
          <p:cNvSpPr/>
          <p:nvPr/>
        </p:nvSpPr>
        <p:spPr>
          <a:xfrm>
            <a:off x="3491880" y="1772816"/>
            <a:ext cx="216024" cy="374441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28" name="Rectángulo 27">
            <a:extLst>
              <a:ext uri="{FF2B5EF4-FFF2-40B4-BE49-F238E27FC236}">
                <a16:creationId xmlns:a16="http://schemas.microsoft.com/office/drawing/2014/main" id="{E45788C1-AD64-4717-96CE-B06B362AB7B1}"/>
              </a:ext>
            </a:extLst>
          </p:cNvPr>
          <p:cNvSpPr/>
          <p:nvPr/>
        </p:nvSpPr>
        <p:spPr>
          <a:xfrm>
            <a:off x="0" y="632672"/>
            <a:ext cx="9126252" cy="622532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32" name="Rectángulo 31">
            <a:extLst>
              <a:ext uri="{FF2B5EF4-FFF2-40B4-BE49-F238E27FC236}">
                <a16:creationId xmlns:a16="http://schemas.microsoft.com/office/drawing/2014/main" id="{E45788C1-AD64-4717-96CE-B06B362AB7B1}"/>
              </a:ext>
            </a:extLst>
          </p:cNvPr>
          <p:cNvSpPr/>
          <p:nvPr/>
        </p:nvSpPr>
        <p:spPr>
          <a:xfrm>
            <a:off x="-1041" y="0"/>
            <a:ext cx="9126252" cy="63267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pic>
        <p:nvPicPr>
          <p:cNvPr id="34" name="Imagen 33"/>
          <p:cNvPicPr>
            <a:picLocks noChangeAspect="1"/>
          </p:cNvPicPr>
          <p:nvPr/>
        </p:nvPicPr>
        <p:blipFill>
          <a:blip r:embed="rId3"/>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2530939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id="{D87771ED-2C78-8F4C-846A-28185B8452C5}"/>
              </a:ext>
            </a:extLst>
          </p:cNvPr>
          <p:cNvSpPr/>
          <p:nvPr/>
        </p:nvSpPr>
        <p:spPr>
          <a:xfrm>
            <a:off x="1331640" y="1029812"/>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a:t>
            </a:r>
            <a:r>
              <a:rPr lang="es-ES" sz="1400" b="1" dirty="0">
                <a:ea typeface="Times New Roman" panose="02020603050405020304" pitchFamily="18" charset="0"/>
              </a:rPr>
              <a:t>GENERALES</a:t>
            </a:r>
            <a:endParaRPr lang="es-EC" sz="1400" dirty="0">
              <a:ea typeface="Times New Roman" panose="02020603050405020304" pitchFamily="18" charset="0"/>
            </a:endParaRPr>
          </a:p>
        </p:txBody>
      </p:sp>
      <p:sp>
        <p:nvSpPr>
          <p:cNvPr id="7" name="Rectángulo 6"/>
          <p:cNvSpPr/>
          <p:nvPr/>
        </p:nvSpPr>
        <p:spPr>
          <a:xfrm>
            <a:off x="240332" y="1880462"/>
            <a:ext cx="10081260" cy="1169551"/>
          </a:xfrm>
          <a:prstGeom prst="rect">
            <a:avLst/>
          </a:prstGeom>
        </p:spPr>
        <p:txBody>
          <a:bodyPr wrap="square">
            <a:spAutoFit/>
          </a:bodyPr>
          <a:lstStyle/>
          <a:p>
            <a:pPr marR="1439545" algn="just">
              <a:spcAft>
                <a:spcPts val="0"/>
              </a:spcAft>
            </a:pPr>
            <a:r>
              <a:rPr lang="es-ES" sz="1400" b="1" dirty="0" smtClean="0">
                <a:ea typeface="Times New Roman" panose="02020603050405020304" pitchFamily="18" charset="0"/>
              </a:rPr>
              <a:t>PRIMERA</a:t>
            </a:r>
            <a:r>
              <a:rPr lang="es-ES" sz="1400" b="1" dirty="0">
                <a:ea typeface="Times New Roman" panose="02020603050405020304" pitchFamily="18" charset="0"/>
              </a:rPr>
              <a:t>.- </a:t>
            </a:r>
            <a:r>
              <a:rPr lang="es-ES" sz="1400" dirty="0">
                <a:ea typeface="Times New Roman" panose="02020603050405020304" pitchFamily="18" charset="0"/>
              </a:rPr>
              <a:t>El Alcalde Metropolitano, en cumplimiento del artículo 417 del Código Orgánico </a:t>
            </a:r>
            <a:r>
              <a:rPr lang="es-ES" sz="1400" dirty="0" smtClean="0">
                <a:ea typeface="Times New Roman" panose="02020603050405020304" pitchFamily="18" charset="0"/>
              </a:rPr>
              <a:t>de Organización </a:t>
            </a:r>
            <a:r>
              <a:rPr lang="es-ES" sz="1400" dirty="0">
                <a:ea typeface="Times New Roman" panose="02020603050405020304" pitchFamily="18" charset="0"/>
              </a:rPr>
              <a:t>Territorial, Autonomía y Descentralización podrá expedir, </a:t>
            </a:r>
            <a:r>
              <a:rPr lang="es-ES" sz="1400" b="1" dirty="0">
                <a:ea typeface="Times New Roman" panose="02020603050405020304" pitchFamily="18" charset="0"/>
              </a:rPr>
              <a:t>mediante resolución de alcaldía, la normativa para la Licencia Metropolitana Urbanística (LMU 40-B), por el cobro de regalías por la ocupación temporal y exclusiva de elementos de infraestructura física en los bienes de dominio </a:t>
            </a:r>
            <a:r>
              <a:rPr lang="es-ES" sz="1400" b="1" dirty="0" smtClean="0">
                <a:ea typeface="Times New Roman" panose="02020603050405020304" pitchFamily="18" charset="0"/>
              </a:rPr>
              <a:t>público</a:t>
            </a:r>
            <a:r>
              <a:rPr lang="es-ES" sz="1400" dirty="0" smtClean="0">
                <a:ea typeface="Times New Roman" panose="02020603050405020304" pitchFamily="18" charset="0"/>
              </a:rPr>
              <a:t>, </a:t>
            </a:r>
            <a:r>
              <a:rPr lang="es-ES" sz="1400" dirty="0">
                <a:ea typeface="Times New Roman" panose="02020603050405020304" pitchFamily="18" charset="0"/>
              </a:rPr>
              <a:t>para las redes de telecomunicaciones y energía eléctrica.</a:t>
            </a:r>
            <a:endParaRPr lang="es-EC" sz="1400" dirty="0">
              <a:effectLst/>
              <a:ea typeface="Times New Roman" panose="02020603050405020304" pitchFamily="18" charset="0"/>
            </a:endParaRPr>
          </a:p>
        </p:txBody>
      </p:sp>
      <p:sp>
        <p:nvSpPr>
          <p:cNvPr id="9" name="Rectángulo 8"/>
          <p:cNvSpPr/>
          <p:nvPr/>
        </p:nvSpPr>
        <p:spPr>
          <a:xfrm>
            <a:off x="253070" y="3123276"/>
            <a:ext cx="10081260" cy="1169551"/>
          </a:xfrm>
          <a:prstGeom prst="rect">
            <a:avLst/>
          </a:prstGeom>
        </p:spPr>
        <p:txBody>
          <a:bodyPr wrap="square">
            <a:spAutoFit/>
          </a:bodyPr>
          <a:lstStyle/>
          <a:p>
            <a:pPr marR="1439545" algn="just">
              <a:spcAft>
                <a:spcPts val="0"/>
              </a:spcAft>
            </a:pPr>
            <a:r>
              <a:rPr lang="es-ES" sz="1400" b="1" dirty="0" smtClean="0">
                <a:ea typeface="Times New Roman" panose="02020603050405020304" pitchFamily="18" charset="0"/>
              </a:rPr>
              <a:t>SEGUNDA.- </a:t>
            </a:r>
            <a:r>
              <a:rPr lang="es-ES" sz="1400" dirty="0" smtClean="0">
                <a:ea typeface="Times New Roman" panose="02020603050405020304" pitchFamily="18" charset="0"/>
              </a:rPr>
              <a:t>Todos los </a:t>
            </a:r>
            <a:r>
              <a:rPr lang="es-ES" sz="1400" b="1" dirty="0" smtClean="0">
                <a:ea typeface="Times New Roman" panose="02020603050405020304" pitchFamily="18" charset="0"/>
              </a:rPr>
              <a:t>proyectos de habilitación de suelo</a:t>
            </a:r>
            <a:r>
              <a:rPr lang="es-ES" sz="1400" dirty="0" smtClean="0">
                <a:ea typeface="Times New Roman" panose="02020603050405020304" pitchFamily="18" charset="0"/>
              </a:rPr>
              <a:t>, que hayan ejecutados acometidas Soterradas de telecomunicaciones, </a:t>
            </a:r>
            <a:r>
              <a:rPr lang="es-ES" sz="1400" b="1" dirty="0" smtClean="0">
                <a:ea typeface="Times New Roman" panose="02020603050405020304" pitchFamily="18" charset="0"/>
              </a:rPr>
              <a:t>pasarán</a:t>
            </a:r>
            <a:r>
              <a:rPr lang="es-ES" sz="1400" dirty="0" smtClean="0">
                <a:ea typeface="Times New Roman" panose="02020603050405020304" pitchFamily="18" charset="0"/>
              </a:rPr>
              <a:t> a ser parte del </a:t>
            </a:r>
            <a:r>
              <a:rPr lang="es-ES" sz="1400" b="1" dirty="0" smtClean="0">
                <a:ea typeface="Times New Roman" panose="02020603050405020304" pitchFamily="18" charset="0"/>
              </a:rPr>
              <a:t>Sistema Metropolitano de Canalización Soterrada</a:t>
            </a:r>
            <a:r>
              <a:rPr lang="es-ES" sz="1400" dirty="0" smtClean="0">
                <a:ea typeface="Times New Roman" panose="02020603050405020304" pitchFamily="18" charset="0"/>
              </a:rPr>
              <a:t> a cargo de la </a:t>
            </a:r>
            <a:r>
              <a:rPr lang="es-ES" sz="1400" dirty="0" smtClean="0"/>
              <a:t>Empresa Pública Metropolitana de Movilidad y Obras Públicas.</a:t>
            </a:r>
          </a:p>
          <a:p>
            <a:pPr marR="1439545" algn="just">
              <a:spcAft>
                <a:spcPts val="0"/>
              </a:spcAft>
            </a:pPr>
            <a:endParaRPr lang="es-ES" sz="1400" dirty="0">
              <a:ea typeface="Times New Roman" panose="02020603050405020304" pitchFamily="18" charset="0"/>
            </a:endParaRPr>
          </a:p>
          <a:p>
            <a:pPr marR="1439545" algn="just">
              <a:spcAft>
                <a:spcPts val="0"/>
              </a:spcAft>
            </a:pPr>
            <a:endParaRPr lang="es-EC" sz="1400" dirty="0">
              <a:ea typeface="Times New Roman" panose="02020603050405020304" pitchFamily="18" charset="0"/>
            </a:endParaRPr>
          </a:p>
        </p:txBody>
      </p:sp>
      <p:sp>
        <p:nvSpPr>
          <p:cNvPr id="24" name="Rectángulo 23">
            <a:extLst>
              <a:ext uri="{FF2B5EF4-FFF2-40B4-BE49-F238E27FC236}">
                <a16:creationId xmlns:a16="http://schemas.microsoft.com/office/drawing/2014/main" id="{E45788C1-AD64-4717-96CE-B06B362AB7B1}"/>
              </a:ext>
            </a:extLst>
          </p:cNvPr>
          <p:cNvSpPr/>
          <p:nvPr/>
        </p:nvSpPr>
        <p:spPr>
          <a:xfrm>
            <a:off x="27006" y="836712"/>
            <a:ext cx="9099246" cy="602128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 name="Rectángulo 1"/>
          <p:cNvSpPr/>
          <p:nvPr/>
        </p:nvSpPr>
        <p:spPr>
          <a:xfrm>
            <a:off x="323528" y="4871259"/>
            <a:ext cx="9073008" cy="1015663"/>
          </a:xfrm>
          <a:prstGeom prst="rect">
            <a:avLst/>
          </a:prstGeom>
        </p:spPr>
        <p:txBody>
          <a:bodyPr wrap="square">
            <a:spAutoFit/>
          </a:bodyPr>
          <a:lstStyle/>
          <a:p>
            <a:pPr>
              <a:spcAft>
                <a:spcPts val="0"/>
              </a:spcAft>
            </a:pPr>
            <a:r>
              <a:rPr lang="es-ES" b="1" dirty="0">
                <a:solidFill>
                  <a:srgbClr val="000000"/>
                </a:solidFill>
                <a:latin typeface="Times New Roman" panose="02020603050405020304" pitchFamily="18" charset="0"/>
                <a:ea typeface="Times New Roman" panose="02020603050405020304" pitchFamily="18" charset="0"/>
              </a:rPr>
              <a:t> </a:t>
            </a:r>
            <a:r>
              <a:rPr lang="es-ES" sz="1400" b="1" dirty="0" smtClean="0"/>
              <a:t>PRIMERA</a:t>
            </a:r>
            <a:r>
              <a:rPr lang="es-ES" sz="1400" dirty="0"/>
              <a:t>.- Agréguese la siguiente letra al art. 189 del Código Municipal: </a:t>
            </a:r>
            <a:endParaRPr lang="es-EC" sz="1400" dirty="0"/>
          </a:p>
          <a:p>
            <a:pPr>
              <a:spcAft>
                <a:spcPts val="0"/>
              </a:spcAft>
            </a:pPr>
            <a:r>
              <a:rPr lang="es-ES" sz="1400" dirty="0"/>
              <a:t> </a:t>
            </a:r>
            <a:endParaRPr lang="es-EC" sz="1400" dirty="0"/>
          </a:p>
          <a:p>
            <a:pPr marR="449580">
              <a:spcAft>
                <a:spcPts val="0"/>
              </a:spcAft>
            </a:pPr>
            <a:r>
              <a:rPr lang="es-ES" sz="1400" dirty="0"/>
              <a:t>«g.- Diseñar, construir, administrar, operar y mantener la infraestructura física para el despliegue de las redes de servicio de propiedad del Gobierno Autónomo Descentralizado del Distrito Metropolitano de Quito».</a:t>
            </a:r>
            <a:endParaRPr lang="es-EC" sz="1400" dirty="0"/>
          </a:p>
        </p:txBody>
      </p:sp>
      <p:sp>
        <p:nvSpPr>
          <p:cNvPr id="10" name="Rectángulo 9">
            <a:extLst>
              <a:ext uri="{FF2B5EF4-FFF2-40B4-BE49-F238E27FC236}">
                <a16:creationId xmlns:a16="http://schemas.microsoft.com/office/drawing/2014/main" id="{D87771ED-2C78-8F4C-846A-28185B8452C5}"/>
              </a:ext>
            </a:extLst>
          </p:cNvPr>
          <p:cNvSpPr/>
          <p:nvPr/>
        </p:nvSpPr>
        <p:spPr>
          <a:xfrm>
            <a:off x="1429198" y="4503504"/>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a:ea typeface="Times New Roman" panose="02020603050405020304" pitchFamily="18" charset="0"/>
              </a:rPr>
              <a:t>DISPOSICIONES REFORMATORIAS</a:t>
            </a:r>
            <a:endParaRPr lang="es-EC" sz="1400" dirty="0">
              <a:ea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405885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id="{D87771ED-2C78-8F4C-846A-28185B8452C5}"/>
              </a:ext>
            </a:extLst>
          </p:cNvPr>
          <p:cNvSpPr/>
          <p:nvPr/>
        </p:nvSpPr>
        <p:spPr>
          <a:xfrm>
            <a:off x="1331640" y="887784"/>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TRANSITORIAS</a:t>
            </a:r>
            <a:endParaRPr lang="es-EC" sz="1400" dirty="0">
              <a:ea typeface="Times New Roman" panose="02020603050405020304" pitchFamily="18" charset="0"/>
            </a:endParaRPr>
          </a:p>
        </p:txBody>
      </p:sp>
      <p:sp>
        <p:nvSpPr>
          <p:cNvPr id="4" name="Rectángulo 3"/>
          <p:cNvSpPr/>
          <p:nvPr/>
        </p:nvSpPr>
        <p:spPr>
          <a:xfrm>
            <a:off x="190946" y="1455742"/>
            <a:ext cx="8910736" cy="4493538"/>
          </a:xfrm>
          <a:prstGeom prst="rect">
            <a:avLst/>
          </a:prstGeom>
        </p:spPr>
        <p:txBody>
          <a:bodyPr wrap="square">
            <a:spAutoFit/>
          </a:bodyPr>
          <a:lstStyle/>
          <a:p>
            <a:pPr algn="just"/>
            <a:r>
              <a:rPr lang="es-ES" sz="1200" b="1" dirty="0"/>
              <a:t>PRIMERA</a:t>
            </a:r>
            <a:r>
              <a:rPr lang="es-ES" sz="1200" dirty="0"/>
              <a:t>. - En el término de noventa (90) días contados a partir de la sanción de la presente ordenanza, el Secretario de Territorio, Hábitat y Vivienda deberá expedir una resolución administrativa, en la que establezca las </a:t>
            </a:r>
            <a:r>
              <a:rPr lang="es-ES" sz="1200" b="1" dirty="0"/>
              <a:t>Reglas Técnicas </a:t>
            </a:r>
            <a:r>
              <a:rPr lang="es-ES" sz="1200" dirty="0"/>
              <a:t>para instalación de infraestructura física y el despliegue de redes eléctricas y de telecomunicaciones en el Distrito Metropolitano de Quito.</a:t>
            </a:r>
          </a:p>
          <a:p>
            <a:pPr algn="just"/>
            <a:endParaRPr lang="es-ES" sz="1200" dirty="0"/>
          </a:p>
          <a:p>
            <a:pPr algn="just"/>
            <a:r>
              <a:rPr lang="es-ES" sz="1200" b="1" dirty="0"/>
              <a:t>SEGUNDA</a:t>
            </a:r>
            <a:r>
              <a:rPr lang="es-ES" sz="1200" dirty="0"/>
              <a:t>. - En el término de treinta (30) días contados a partir de la sanción de la presente ordenanza, el Secretario de Territorio, Hábitat y Vivienda, deberá expedir mediante resolución administrativa el </a:t>
            </a:r>
            <a:r>
              <a:rPr lang="es-ES" sz="1200" b="1" dirty="0"/>
              <a:t>Plan Metropolitano de </a:t>
            </a:r>
            <a:r>
              <a:rPr lang="es-ES" sz="1200" b="1" dirty="0" smtClean="0"/>
              <a:t>Intervención (PMI)</a:t>
            </a:r>
            <a:r>
              <a:rPr lang="es-ES" sz="1200" dirty="0" smtClean="0"/>
              <a:t>.</a:t>
            </a:r>
            <a:endParaRPr lang="es-ES" sz="1200" dirty="0"/>
          </a:p>
          <a:p>
            <a:pPr algn="just"/>
            <a:endParaRPr lang="es-ES" sz="1200" dirty="0"/>
          </a:p>
          <a:p>
            <a:pPr algn="just"/>
            <a:r>
              <a:rPr lang="es-ES" sz="1200" b="1" dirty="0"/>
              <a:t>TERCERA</a:t>
            </a:r>
            <a:r>
              <a:rPr lang="es-ES" sz="1200" dirty="0"/>
              <a:t>. - En el término de noventa (90) días contados a partir de la sanción de la presente ordenanza, la Administración General, a través de la Dirección Metropolitana de Informática, desarrollará la </a:t>
            </a:r>
            <a:r>
              <a:rPr lang="es-ES" sz="1200" b="1" dirty="0"/>
              <a:t>P</a:t>
            </a:r>
            <a:r>
              <a:rPr lang="es-ES" sz="1200" b="1" dirty="0" smtClean="0"/>
              <a:t>lataforma Digital </a:t>
            </a:r>
            <a:r>
              <a:rPr lang="es-ES" sz="1200" dirty="0"/>
              <a:t>que permita </a:t>
            </a:r>
            <a:r>
              <a:rPr lang="es-ES" sz="1200" b="1" dirty="0"/>
              <a:t>otorgar en línea las Licencias Metropolitanas Urbanísticas</a:t>
            </a:r>
            <a:r>
              <a:rPr lang="es-ES" sz="1200" dirty="0"/>
              <a:t> LMU 40-A, LMU 40-B, y las autorizaciones para construcción de acometidas </a:t>
            </a:r>
            <a:r>
              <a:rPr lang="es-ES" sz="1200" dirty="0" smtClean="0"/>
              <a:t>Soterradas </a:t>
            </a:r>
            <a:r>
              <a:rPr lang="es-ES" sz="1200" dirty="0"/>
              <a:t>en los proyectos arquitectónicos.</a:t>
            </a:r>
          </a:p>
          <a:p>
            <a:pPr algn="just"/>
            <a:endParaRPr lang="es-ES" sz="1200" dirty="0"/>
          </a:p>
          <a:p>
            <a:pPr algn="just"/>
            <a:r>
              <a:rPr lang="es-ES" sz="1200" dirty="0"/>
              <a:t>Previo a la implementación de la plataforma tecnológica antes referida, la Secretaría de Territorio, Hábitat y Vivienda receptará documentalmente la información y requisitos correspondientes para el otorgamiento de la LMU 40-A, LMU 40-B y las autorizaciones para construcción de acometidas </a:t>
            </a:r>
            <a:r>
              <a:rPr lang="es-ES" sz="1200" dirty="0" smtClean="0"/>
              <a:t>Soterradas </a:t>
            </a:r>
            <a:r>
              <a:rPr lang="es-ES" sz="1200" dirty="0"/>
              <a:t>en los proyectos arquitectónicos.</a:t>
            </a:r>
          </a:p>
          <a:p>
            <a:pPr algn="just"/>
            <a:endParaRPr lang="es-ES" sz="1200" dirty="0"/>
          </a:p>
          <a:p>
            <a:pPr algn="just"/>
            <a:r>
              <a:rPr lang="es-ES" sz="1200" b="1" dirty="0"/>
              <a:t>CUARTA</a:t>
            </a:r>
            <a:r>
              <a:rPr lang="es-ES" sz="1200" dirty="0"/>
              <a:t>. - En el término de noventa (90) días contados a partir de la sanción de la presente ordenanza, la secretaría de territorio, hábitat y vivienda, deberá consolidar la </a:t>
            </a:r>
            <a:r>
              <a:rPr lang="es-ES" sz="1200" b="1" dirty="0"/>
              <a:t>plataforma digital </a:t>
            </a:r>
            <a:r>
              <a:rPr lang="es-ES" sz="1200" dirty="0"/>
              <a:t>pública en la que conste registrado toda la información con relación a las redes de servicio e </a:t>
            </a:r>
            <a:r>
              <a:rPr lang="es-ES" sz="1200" b="1" dirty="0"/>
              <a:t>infraestructura física </a:t>
            </a:r>
            <a:r>
              <a:rPr lang="es-ES" sz="1200" dirty="0"/>
              <a:t>en el Distrito Metropolitano de Quito.</a:t>
            </a:r>
          </a:p>
          <a:p>
            <a:pPr algn="just"/>
            <a:endParaRPr lang="es-ES" sz="1200" dirty="0"/>
          </a:p>
          <a:p>
            <a:pPr algn="just"/>
            <a:r>
              <a:rPr lang="es-ES" sz="1200" b="1" dirty="0"/>
              <a:t>QUINTA</a:t>
            </a:r>
            <a:r>
              <a:rPr lang="es-ES" sz="1200" dirty="0"/>
              <a:t>.  - En el término de treinta (30) días contados a partir de la sanción de la presente ordenanza, la Empresa Pública Metropolitana de Movilidad y Obras Públicas deberá calificarse como </a:t>
            </a:r>
            <a:r>
              <a:rPr lang="es-ES" sz="1200" b="1" dirty="0"/>
              <a:t>proveedor de infraestructura </a:t>
            </a:r>
            <a:r>
              <a:rPr lang="es-ES" sz="1200" dirty="0"/>
              <a:t>en la Agencia de Regulación y Control de las Telecomunicaciones.</a:t>
            </a:r>
          </a:p>
          <a:p>
            <a:pPr algn="just"/>
            <a:endParaRPr lang="es-ES" sz="1200" dirty="0"/>
          </a:p>
          <a:p>
            <a:pPr algn="just"/>
            <a:endParaRPr lang="es-ES" sz="1000" dirty="0"/>
          </a:p>
        </p:txBody>
      </p:sp>
      <p:sp>
        <p:nvSpPr>
          <p:cNvPr id="6" name="Rectángulo 5">
            <a:extLst>
              <a:ext uri="{FF2B5EF4-FFF2-40B4-BE49-F238E27FC236}">
                <a16:creationId xmlns:a16="http://schemas.microsoft.com/office/drawing/2014/main" id="{E45788C1-AD64-4717-96CE-B06B362AB7B1}"/>
              </a:ext>
            </a:extLst>
          </p:cNvPr>
          <p:cNvSpPr/>
          <p:nvPr/>
        </p:nvSpPr>
        <p:spPr>
          <a:xfrm>
            <a:off x="27006" y="836712"/>
            <a:ext cx="9099246" cy="602128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7" name="Imagen 6"/>
          <p:cNvPicPr>
            <a:picLocks noChangeAspect="1"/>
          </p:cNvPicPr>
          <p:nvPr/>
        </p:nvPicPr>
        <p:blipFill>
          <a:blip r:embed="rId2"/>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178884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id="{D87771ED-2C78-8F4C-846A-28185B8452C5}"/>
              </a:ext>
            </a:extLst>
          </p:cNvPr>
          <p:cNvSpPr/>
          <p:nvPr/>
        </p:nvSpPr>
        <p:spPr>
          <a:xfrm>
            <a:off x="1331640" y="887784"/>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TRANSITORIAS</a:t>
            </a:r>
            <a:endParaRPr lang="es-EC" sz="1400" dirty="0">
              <a:ea typeface="Times New Roman" panose="02020603050405020304" pitchFamily="18" charset="0"/>
            </a:endParaRPr>
          </a:p>
        </p:txBody>
      </p:sp>
      <p:sp>
        <p:nvSpPr>
          <p:cNvPr id="4" name="Rectángulo 3"/>
          <p:cNvSpPr/>
          <p:nvPr/>
        </p:nvSpPr>
        <p:spPr>
          <a:xfrm>
            <a:off x="116632" y="1196166"/>
            <a:ext cx="8910736" cy="3600986"/>
          </a:xfrm>
          <a:prstGeom prst="rect">
            <a:avLst/>
          </a:prstGeom>
        </p:spPr>
        <p:txBody>
          <a:bodyPr wrap="square">
            <a:spAutoFit/>
          </a:bodyPr>
          <a:lstStyle/>
          <a:p>
            <a:pPr algn="just"/>
            <a:r>
              <a:rPr lang="es-ES" sz="1200" b="1" dirty="0"/>
              <a:t>SEXTA</a:t>
            </a:r>
            <a:r>
              <a:rPr lang="es-ES" sz="1200" dirty="0"/>
              <a:t>. </a:t>
            </a:r>
            <a:r>
              <a:rPr lang="es-ES" sz="1200" dirty="0" smtClean="0"/>
              <a:t>– En el </a:t>
            </a:r>
            <a:r>
              <a:rPr lang="es-ES" sz="1200" dirty="0"/>
              <a:t>término de sesenta (60) días contados a partir de la sanción de la presente ordenanza, la </a:t>
            </a:r>
            <a:r>
              <a:rPr lang="es-ES" sz="1200" b="1" dirty="0"/>
              <a:t>Empresa Pública Metropolitana de Movilidad y Obras Públicas </a:t>
            </a:r>
            <a:r>
              <a:rPr lang="es-ES" sz="1200" dirty="0"/>
              <a:t>deberá </a:t>
            </a:r>
            <a:r>
              <a:rPr lang="es-ES" sz="1200" b="1" dirty="0"/>
              <a:t>coordinar</a:t>
            </a:r>
            <a:r>
              <a:rPr lang="es-ES" sz="1200" dirty="0"/>
              <a:t> con la </a:t>
            </a:r>
            <a:r>
              <a:rPr lang="es-ES" sz="1200" b="1" dirty="0"/>
              <a:t>Secretaría de Territorio, Hábitat y Vivienda</a:t>
            </a:r>
            <a:r>
              <a:rPr lang="es-ES" sz="1200" dirty="0"/>
              <a:t>, un</a:t>
            </a:r>
            <a:r>
              <a:rPr lang="es-ES" sz="1200" b="1" dirty="0"/>
              <a:t> levantamiento de toda la infraestructura física de canalización </a:t>
            </a:r>
            <a:r>
              <a:rPr lang="es-ES" sz="1200" b="1" dirty="0" smtClean="0"/>
              <a:t>Soterrada </a:t>
            </a:r>
            <a:r>
              <a:rPr lang="es-ES" sz="1200" dirty="0"/>
              <a:t>para el servicio del sector de telecomunicaciones que haya construido cualquier entidad u órgano perteneciente al Gobierno Autónomo Descentralizado del Distrito Metropolitano de Quito, o un sujeto de derecho privado que haya cedido en forma gratuita la infraestructura física, previo a la sanción de la presente ordenanza. </a:t>
            </a:r>
            <a:endParaRPr lang="es-ES" sz="1200" dirty="0" smtClean="0"/>
          </a:p>
          <a:p>
            <a:pPr algn="just"/>
            <a:endParaRPr lang="es-ES" sz="1200" b="1" dirty="0" smtClean="0"/>
          </a:p>
          <a:p>
            <a:pPr algn="just"/>
            <a:r>
              <a:rPr lang="es-ES" sz="1200" b="1" dirty="0" smtClean="0"/>
              <a:t>SÉPTIMA</a:t>
            </a:r>
            <a:r>
              <a:rPr lang="es-ES" sz="1200" dirty="0"/>
              <a:t>. - En el término de </a:t>
            </a:r>
            <a:r>
              <a:rPr lang="es-ES" sz="1200" dirty="0" smtClean="0"/>
              <a:t>noventa (90) </a:t>
            </a:r>
            <a:r>
              <a:rPr lang="es-ES" sz="1200" dirty="0"/>
              <a:t>días contados a partir de la sanción de la presente ordenanza, la Empresa Pública Metropolitana de Movilidad y Obras Públicas, deberá registrar como </a:t>
            </a:r>
            <a:r>
              <a:rPr lang="es-ES" sz="1200" b="1" dirty="0"/>
              <a:t>activos</a:t>
            </a:r>
            <a:r>
              <a:rPr lang="es-ES" sz="1200" dirty="0"/>
              <a:t> la infraestructura física de canalización </a:t>
            </a:r>
            <a:r>
              <a:rPr lang="es-ES" sz="1200" dirty="0" smtClean="0"/>
              <a:t>Soterrada, </a:t>
            </a:r>
            <a:r>
              <a:rPr lang="es-ES" sz="1200" dirty="0"/>
              <a:t>en su registro de bienes.</a:t>
            </a:r>
          </a:p>
          <a:p>
            <a:pPr algn="just"/>
            <a:endParaRPr lang="es-ES" sz="1200" dirty="0"/>
          </a:p>
          <a:p>
            <a:pPr algn="just"/>
            <a:r>
              <a:rPr lang="es-ES" sz="1200" b="1" dirty="0"/>
              <a:t>OCTAVA</a:t>
            </a:r>
            <a:r>
              <a:rPr lang="es-ES" sz="1200" dirty="0"/>
              <a:t>. - En el término de </a:t>
            </a:r>
            <a:r>
              <a:rPr lang="es-ES" sz="1200" dirty="0" smtClean="0"/>
              <a:t>treinta (30) </a:t>
            </a:r>
            <a:r>
              <a:rPr lang="es-ES" sz="1200" dirty="0"/>
              <a:t>días contados a partir de la sanción de la presente ordenanza, la Empresa Pública Metropolitana de Movilidad y Obras Públicas deberá </a:t>
            </a:r>
            <a:r>
              <a:rPr lang="es-ES" sz="1200" b="1" dirty="0"/>
              <a:t>suscribir los contratos de provisión de infraestructura </a:t>
            </a:r>
            <a:r>
              <a:rPr lang="es-ES" sz="1200" b="1" dirty="0" smtClean="0"/>
              <a:t>física de soterramiento </a:t>
            </a:r>
            <a:r>
              <a:rPr lang="es-ES" sz="1200" dirty="0"/>
              <a:t>con los prestadores de servicio de telecomunicaciones que estén ocupando el sistema metropolitano de canalización </a:t>
            </a:r>
            <a:r>
              <a:rPr lang="es-ES" sz="1200" dirty="0" smtClean="0"/>
              <a:t>Soterrada.</a:t>
            </a:r>
            <a:endParaRPr lang="es-ES" sz="1200" dirty="0"/>
          </a:p>
          <a:p>
            <a:pPr algn="just"/>
            <a:endParaRPr lang="es-ES" sz="1200" dirty="0"/>
          </a:p>
          <a:p>
            <a:pPr algn="just"/>
            <a:r>
              <a:rPr lang="es-ES" sz="1200" b="1" dirty="0"/>
              <a:t>NOVENA</a:t>
            </a:r>
            <a:r>
              <a:rPr lang="es-ES" sz="1200" dirty="0"/>
              <a:t>. - En el término de </a:t>
            </a:r>
            <a:r>
              <a:rPr lang="es-ES" sz="1200" dirty="0" smtClean="0"/>
              <a:t>noventa (90) </a:t>
            </a:r>
            <a:r>
              <a:rPr lang="es-ES" sz="1200" dirty="0"/>
              <a:t>días contados a partir de la sanción de la presente ordenanza, la Empresa Pública Metropolitana de Movilidad y Obras Públicas deberá </a:t>
            </a:r>
            <a:r>
              <a:rPr lang="es-ES" sz="1200" b="1" dirty="0"/>
              <a:t>regularizar el cobro de los valores no pagados </a:t>
            </a:r>
            <a:r>
              <a:rPr lang="es-ES" sz="1200" dirty="0"/>
              <a:t>por los prestadores de servicio de telecomunicaciones que hayan ocupado la infraestructura de canalización </a:t>
            </a:r>
            <a:r>
              <a:rPr lang="es-ES" sz="1200" dirty="0" smtClean="0"/>
              <a:t>Soterrada </a:t>
            </a:r>
            <a:r>
              <a:rPr lang="es-ES" sz="1200" dirty="0"/>
              <a:t>construida por cualquier entidad u órgano perteneciente al Gobierno Autónomo Descentralizado del Distrito Metropolitano de Quito, desde la expedición del Acuerdo Ministerial Nro. 017 suscrito por el Ministro de Telecomunicaciones y de la Sociedad de la Información, y expedido en el Registro Oficial Nro. Registro Oficial Nro. 93 de 4 de octubre de 2017.</a:t>
            </a:r>
          </a:p>
        </p:txBody>
      </p:sp>
      <p:sp>
        <p:nvSpPr>
          <p:cNvPr id="10" name="Rectángulo 9">
            <a:extLst>
              <a:ext uri="{FF2B5EF4-FFF2-40B4-BE49-F238E27FC236}">
                <a16:creationId xmlns:a16="http://schemas.microsoft.com/office/drawing/2014/main" id="{E45788C1-AD64-4717-96CE-B06B362AB7B1}"/>
              </a:ext>
            </a:extLst>
          </p:cNvPr>
          <p:cNvSpPr/>
          <p:nvPr/>
        </p:nvSpPr>
        <p:spPr>
          <a:xfrm>
            <a:off x="27006" y="836712"/>
            <a:ext cx="9099246" cy="602128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7" name="Imagen 6"/>
          <p:cNvPicPr>
            <a:picLocks noChangeAspect="1"/>
          </p:cNvPicPr>
          <p:nvPr/>
        </p:nvPicPr>
        <p:blipFill>
          <a:blip r:embed="rId2"/>
          <a:stretch>
            <a:fillRect/>
          </a:stretch>
        </p:blipFill>
        <p:spPr>
          <a:xfrm>
            <a:off x="6210436" y="6465354"/>
            <a:ext cx="2898068" cy="348022"/>
          </a:xfrm>
          <a:prstGeom prst="rect">
            <a:avLst/>
          </a:prstGeom>
        </p:spPr>
      </p:pic>
      <p:sp>
        <p:nvSpPr>
          <p:cNvPr id="9" name="Rectángulo 8">
            <a:extLst>
              <a:ext uri="{FF2B5EF4-FFF2-40B4-BE49-F238E27FC236}">
                <a16:creationId xmlns:a16="http://schemas.microsoft.com/office/drawing/2014/main" id="{D87771ED-2C78-8F4C-846A-28185B8452C5}"/>
              </a:ext>
            </a:extLst>
          </p:cNvPr>
          <p:cNvSpPr/>
          <p:nvPr/>
        </p:nvSpPr>
        <p:spPr>
          <a:xfrm>
            <a:off x="1363399" y="4869160"/>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a:ea typeface="Times New Roman" panose="02020603050405020304" pitchFamily="18" charset="0"/>
              </a:rPr>
              <a:t>DISPOSICIONES DEROGATORIAS</a:t>
            </a:r>
          </a:p>
        </p:txBody>
      </p:sp>
      <p:sp>
        <p:nvSpPr>
          <p:cNvPr id="11" name="Rectángulo 10"/>
          <p:cNvSpPr/>
          <p:nvPr/>
        </p:nvSpPr>
        <p:spPr>
          <a:xfrm>
            <a:off x="125760" y="5013176"/>
            <a:ext cx="8910736" cy="1569660"/>
          </a:xfrm>
          <a:prstGeom prst="rect">
            <a:avLst/>
          </a:prstGeom>
        </p:spPr>
        <p:txBody>
          <a:bodyPr wrap="square">
            <a:spAutoFit/>
          </a:bodyPr>
          <a:lstStyle/>
          <a:p>
            <a:r>
              <a:rPr lang="es-ES" sz="1200" dirty="0"/>
              <a:t> </a:t>
            </a:r>
            <a:endParaRPr lang="es-EC" sz="1200" dirty="0"/>
          </a:p>
          <a:p>
            <a:pPr algn="just"/>
            <a:r>
              <a:rPr lang="es-ES" sz="1200" b="1" dirty="0"/>
              <a:t>PRIMERA.- </a:t>
            </a:r>
            <a:r>
              <a:rPr lang="es-ES" sz="1200" dirty="0"/>
              <a:t>Deróguense los artículos del 2009 al 2039, del Capítulo VI del Título VI, del Libro III.6 de la Ordenanza Metropolitana Nro. 001, sancionada el 28 de marzo de 2019, que contiene el Código Municipal para el Distrito Metropolitano de Quito</a:t>
            </a:r>
            <a:r>
              <a:rPr lang="es-ES" sz="1200" dirty="0" smtClean="0"/>
              <a:t>.</a:t>
            </a:r>
          </a:p>
          <a:p>
            <a:pPr algn="just"/>
            <a:r>
              <a:rPr lang="es-ES" sz="1200" dirty="0"/>
              <a:t> </a:t>
            </a:r>
            <a:endParaRPr lang="es-EC" sz="1200" dirty="0"/>
          </a:p>
          <a:p>
            <a:pPr algn="just"/>
            <a:r>
              <a:rPr lang="es-ES" sz="1200" b="1" dirty="0"/>
              <a:t>SEGUNDA.- </a:t>
            </a:r>
            <a:r>
              <a:rPr lang="es-ES" sz="1200" dirty="0"/>
              <a:t>Deróguense los artículos del 1621 al 1626, del Capítulo XXI del Título V, del Libro III.5 de la Ordenanza Metropolitana Nro. 001, sancionada el 28 de marzo de 2019, que contiene el Código Municipal para el Distrito Metropolitano de Quito.</a:t>
            </a:r>
            <a:endParaRPr lang="es-EC" sz="1200" dirty="0"/>
          </a:p>
          <a:p>
            <a:pPr algn="just"/>
            <a:r>
              <a:rPr lang="es-ES" sz="1200" dirty="0"/>
              <a:t> </a:t>
            </a:r>
            <a:endParaRPr lang="es-EC" sz="1200" dirty="0"/>
          </a:p>
          <a:p>
            <a:pPr algn="just"/>
            <a:r>
              <a:rPr lang="es-ES" sz="1200" b="1" dirty="0"/>
              <a:t>TERCERA.-</a:t>
            </a:r>
            <a:r>
              <a:rPr lang="es-ES" sz="1200" dirty="0"/>
              <a:t> Deróguese todas las disposiciones de igual o menor jerarquía que se opongan en las ordenanzas metropolitanas.</a:t>
            </a:r>
            <a:endParaRPr lang="es-EC" sz="1200" dirty="0"/>
          </a:p>
        </p:txBody>
      </p:sp>
    </p:spTree>
    <p:extLst>
      <p:ext uri="{BB962C8B-B14F-4D97-AF65-F5344CB8AC3E}">
        <p14:creationId xmlns:p14="http://schemas.microsoft.com/office/powerpoint/2010/main" val="17950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75656" y="1628800"/>
            <a:ext cx="6084168" cy="3136682"/>
          </a:xfrm>
          <a:prstGeom prst="rect">
            <a:avLst/>
          </a:prstGeom>
        </p:spPr>
      </p:pic>
      <p:sp>
        <p:nvSpPr>
          <p:cNvPr id="4" name="Rectángulo 3">
            <a:extLst>
              <a:ext uri="{FF2B5EF4-FFF2-40B4-BE49-F238E27FC236}">
                <a16:creationId xmlns:a16="http://schemas.microsoft.com/office/drawing/2014/main" id="{E45788C1-AD64-4717-96CE-B06B362AB7B1}"/>
              </a:ext>
            </a:extLst>
          </p:cNvPr>
          <p:cNvSpPr/>
          <p:nvPr/>
        </p:nvSpPr>
        <p:spPr>
          <a:xfrm>
            <a:off x="27006" y="44624"/>
            <a:ext cx="9116994" cy="67988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Tree>
    <p:extLst>
      <p:ext uri="{BB962C8B-B14F-4D97-AF65-F5344CB8AC3E}">
        <p14:creationId xmlns:p14="http://schemas.microsoft.com/office/powerpoint/2010/main" val="249306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27006" y="0"/>
            <a:ext cx="9099246"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ea typeface="Times New Roman" panose="02020603050405020304" pitchFamily="18" charset="0"/>
              </a:rPr>
              <a:t>ACCIONES REALIZADAS DESPUES DE LA SESIÓN ORDINARIA N° 227 DEL CONCEJO METROPOLITANO DE QUITO DE 14 DE JUNIO DE 2022 CONOCIMIENTO DE LA ORDENANZA - PRIMER </a:t>
            </a:r>
            <a:r>
              <a:rPr lang="es-ES" sz="1400" b="1" dirty="0" smtClean="0">
                <a:solidFill>
                  <a:schemeClr val="tx2"/>
                </a:solidFill>
                <a:ea typeface="Times New Roman" panose="02020603050405020304" pitchFamily="18" charset="0"/>
              </a:rPr>
              <a:t>DEBATE</a:t>
            </a:r>
            <a:endParaRPr lang="es-EC" sz="1400" b="1" dirty="0">
              <a:solidFill>
                <a:schemeClr val="tx2"/>
              </a:solidFill>
              <a:ea typeface="Times New Roman" panose="02020603050405020304" pitchFamily="18" charset="0"/>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5" y="637647"/>
            <a:ext cx="9099245" cy="620581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25" name="Rectángulo 24">
            <a:extLst>
              <a:ext uri="{FF2B5EF4-FFF2-40B4-BE49-F238E27FC236}">
                <a16:creationId xmlns:a16="http://schemas.microsoft.com/office/drawing/2014/main" id="{E45788C1-AD64-4717-96CE-B06B362AB7B1}"/>
              </a:ext>
            </a:extLst>
          </p:cNvPr>
          <p:cNvSpPr/>
          <p:nvPr/>
        </p:nvSpPr>
        <p:spPr>
          <a:xfrm>
            <a:off x="27006" y="-3438"/>
            <a:ext cx="9099245" cy="64108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117" name="CuadroTexto 116">
            <a:extLst>
              <a:ext uri="{FF2B5EF4-FFF2-40B4-BE49-F238E27FC236}">
                <a16:creationId xmlns:a16="http://schemas.microsoft.com/office/drawing/2014/main" id="{8F3B2BBD-910F-4AE3-AC51-8FAC39CB648A}"/>
              </a:ext>
            </a:extLst>
          </p:cNvPr>
          <p:cNvSpPr txBox="1"/>
          <p:nvPr/>
        </p:nvSpPr>
        <p:spPr>
          <a:xfrm>
            <a:off x="750735" y="1304766"/>
            <a:ext cx="865943" cy="338554"/>
          </a:xfrm>
          <a:prstGeom prst="rect">
            <a:avLst/>
          </a:prstGeom>
          <a:noFill/>
        </p:spPr>
        <p:txBody>
          <a:bodyPr wrap="none" rtlCol="0">
            <a:spAutoFit/>
          </a:bodyPr>
          <a:lstStyle/>
          <a:p>
            <a:r>
              <a:rPr lang="es-419" sz="1600" b="1" dirty="0" smtClean="0">
                <a:solidFill>
                  <a:schemeClr val="bg1"/>
                </a:solidFill>
                <a:latin typeface="Bonkers" panose="02000000000000000000" pitchFamily="50" charset="0"/>
              </a:rPr>
              <a:t>Primera</a:t>
            </a:r>
            <a:endParaRPr lang="es-419" sz="1600" b="1" dirty="0">
              <a:solidFill>
                <a:schemeClr val="bg1"/>
              </a:solidFill>
              <a:latin typeface="Bonkers" panose="02000000000000000000" pitchFamily="50" charset="0"/>
            </a:endParaRPr>
          </a:p>
        </p:txBody>
      </p:sp>
      <p:sp>
        <p:nvSpPr>
          <p:cNvPr id="153" name="CuadroTexto 152">
            <a:extLst>
              <a:ext uri="{FF2B5EF4-FFF2-40B4-BE49-F238E27FC236}">
                <a16:creationId xmlns:a16="http://schemas.microsoft.com/office/drawing/2014/main" id="{8F3B2BBD-910F-4AE3-AC51-8FAC39CB648A}"/>
              </a:ext>
            </a:extLst>
          </p:cNvPr>
          <p:cNvSpPr txBox="1"/>
          <p:nvPr/>
        </p:nvSpPr>
        <p:spPr>
          <a:xfrm>
            <a:off x="2968361" y="1214675"/>
            <a:ext cx="850921" cy="584775"/>
          </a:xfrm>
          <a:prstGeom prst="rect">
            <a:avLst/>
          </a:prstGeom>
          <a:noFill/>
        </p:spPr>
        <p:txBody>
          <a:bodyPr wrap="square" rtlCol="0">
            <a:spAutoFit/>
          </a:bodyPr>
          <a:lstStyle/>
          <a:p>
            <a:r>
              <a:rPr lang="es-419" sz="1600" b="1" dirty="0" smtClean="0">
                <a:solidFill>
                  <a:schemeClr val="bg1"/>
                </a:solidFill>
                <a:latin typeface="Bonkers" panose="02000000000000000000" pitchFamily="50" charset="0"/>
              </a:rPr>
              <a:t>Primera</a:t>
            </a:r>
            <a:endParaRPr lang="es-419" sz="1600" b="1" dirty="0">
              <a:solidFill>
                <a:schemeClr val="bg1"/>
              </a:solidFill>
              <a:latin typeface="Bonkers" panose="02000000000000000000" pitchFamily="50" charset="0"/>
            </a:endParaRPr>
          </a:p>
        </p:txBody>
      </p:sp>
      <p:sp>
        <p:nvSpPr>
          <p:cNvPr id="187" name="Rectángulo: esquinas redondeadas 82">
            <a:extLst>
              <a:ext uri="{FF2B5EF4-FFF2-40B4-BE49-F238E27FC236}">
                <a16:creationId xmlns:a16="http://schemas.microsoft.com/office/drawing/2014/main" id="{2CA50346-51E4-464C-AFC3-852166D9CCC4}"/>
              </a:ext>
            </a:extLst>
          </p:cNvPr>
          <p:cNvSpPr/>
          <p:nvPr/>
        </p:nvSpPr>
        <p:spPr>
          <a:xfrm>
            <a:off x="405837" y="3432115"/>
            <a:ext cx="2293000" cy="2733190"/>
          </a:xfrm>
          <a:prstGeom prst="roundRect">
            <a:avLst>
              <a:gd name="adj" fmla="val 82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88" name="Flecha: cheurón 78">
            <a:extLst>
              <a:ext uri="{FF2B5EF4-FFF2-40B4-BE49-F238E27FC236}">
                <a16:creationId xmlns:a16="http://schemas.microsoft.com/office/drawing/2014/main" id="{C007F7AC-B2C2-43FD-825A-E9B91519BA63}"/>
              </a:ext>
            </a:extLst>
          </p:cNvPr>
          <p:cNvSpPr/>
          <p:nvPr/>
        </p:nvSpPr>
        <p:spPr>
          <a:xfrm>
            <a:off x="155074" y="3837671"/>
            <a:ext cx="207896" cy="468855"/>
          </a:xfrm>
          <a:prstGeom prst="chevron">
            <a:avLst>
              <a:gd name="adj" fmla="val 6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195" name="Rectángulo: esquinas superiores cortadas 9">
            <a:extLst>
              <a:ext uri="{FF2B5EF4-FFF2-40B4-BE49-F238E27FC236}">
                <a16:creationId xmlns:a16="http://schemas.microsoft.com/office/drawing/2014/main" id="{96BEF904-51B9-466B-8165-56FCB46E0283}"/>
              </a:ext>
            </a:extLst>
          </p:cNvPr>
          <p:cNvSpPr/>
          <p:nvPr/>
        </p:nvSpPr>
        <p:spPr>
          <a:xfrm rot="16200000">
            <a:off x="827659" y="972157"/>
            <a:ext cx="1328152" cy="2416114"/>
          </a:xfrm>
          <a:prstGeom prst="snip2SameRect">
            <a:avLst>
              <a:gd name="adj1" fmla="val 29178"/>
              <a:gd name="adj2" fmla="val 10768"/>
            </a:avLst>
          </a:prstGeom>
          <a:solidFill>
            <a:schemeClr val="bg1"/>
          </a:solidFill>
          <a:ln w="38100">
            <a:solidFill>
              <a:schemeClr val="accent1"/>
            </a:solidFill>
          </a:ln>
          <a:effectLst>
            <a:outerShdw blurRad="165100" dist="139700" dir="1440000" algn="ctr"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97" name="Rectángulo 196"/>
          <p:cNvSpPr/>
          <p:nvPr/>
        </p:nvSpPr>
        <p:spPr>
          <a:xfrm>
            <a:off x="344511" y="1737094"/>
            <a:ext cx="2375309" cy="1015663"/>
          </a:xfrm>
          <a:prstGeom prst="rect">
            <a:avLst/>
          </a:prstGeom>
        </p:spPr>
        <p:txBody>
          <a:bodyPr wrap="square">
            <a:spAutoFit/>
          </a:bodyPr>
          <a:lstStyle/>
          <a:p>
            <a:pPr marL="285750" indent="-285750" algn="just">
              <a:buFont typeface="Wingdings" panose="05000000000000000000" pitchFamily="2" charset="2"/>
              <a:buChar char="§"/>
            </a:pPr>
            <a:r>
              <a:rPr lang="es-EC" sz="1000" dirty="0"/>
              <a:t>Miembros de la Comisión de Conectividad.</a:t>
            </a:r>
          </a:p>
          <a:p>
            <a:pPr marL="285750" indent="-285750" algn="just">
              <a:buFont typeface="Arial" panose="020B0604020202020204" pitchFamily="34" charset="0"/>
              <a:buChar char="•"/>
            </a:pPr>
            <a:r>
              <a:rPr lang="es-EC" sz="1000" dirty="0"/>
              <a:t>Empresa Metropolitana de Movilidad y Obras Públicas.</a:t>
            </a:r>
          </a:p>
          <a:p>
            <a:pPr marL="285750" indent="-285750" algn="just">
              <a:buFont typeface="Arial" panose="020B0604020202020204" pitchFamily="34" charset="0"/>
              <a:buChar char="•"/>
            </a:pPr>
            <a:r>
              <a:rPr lang="es-EC" sz="1000" dirty="0"/>
              <a:t>Secretaría de Territorio Hábitat y Vivienda.</a:t>
            </a:r>
            <a:endParaRPr lang="es-EC" sz="1200" dirty="0"/>
          </a:p>
        </p:txBody>
      </p:sp>
      <p:sp>
        <p:nvSpPr>
          <p:cNvPr id="4" name="Rectángulo 3"/>
          <p:cNvSpPr/>
          <p:nvPr/>
        </p:nvSpPr>
        <p:spPr>
          <a:xfrm>
            <a:off x="405835" y="3727713"/>
            <a:ext cx="2219639" cy="1292662"/>
          </a:xfrm>
          <a:prstGeom prst="rect">
            <a:avLst/>
          </a:prstGeom>
        </p:spPr>
        <p:txBody>
          <a:bodyPr wrap="square">
            <a:spAutoFit/>
          </a:bodyPr>
          <a:lstStyle/>
          <a:p>
            <a:pPr algn="ctr"/>
            <a:endParaRPr lang="es-EC" sz="1200" b="1" dirty="0"/>
          </a:p>
          <a:p>
            <a:pPr marL="285750" indent="-285750" algn="just">
              <a:buFont typeface="Arial" panose="020B0604020202020204" pitchFamily="34" charset="0"/>
              <a:buChar char="•"/>
            </a:pPr>
            <a:r>
              <a:rPr lang="es-EC" sz="1100" dirty="0"/>
              <a:t>Revisión de la matriz de observaciones</a:t>
            </a:r>
            <a:r>
              <a:rPr lang="es-EC" sz="1100" dirty="0" smtClean="0"/>
              <a:t>.</a:t>
            </a:r>
          </a:p>
          <a:p>
            <a:pPr marL="285750" indent="-285750" algn="just">
              <a:buFont typeface="Arial" panose="020B0604020202020204" pitchFamily="34" charset="0"/>
              <a:buChar char="•"/>
            </a:pPr>
            <a:endParaRPr lang="es-EC" sz="1100" dirty="0"/>
          </a:p>
          <a:p>
            <a:pPr marL="285750" indent="-285750" algn="just">
              <a:buFont typeface="Arial" panose="020B0604020202020204" pitchFamily="34" charset="0"/>
              <a:buChar char="•"/>
            </a:pPr>
            <a:r>
              <a:rPr lang="es-EC" sz="1100" dirty="0"/>
              <a:t>Consideraciones futuras para la EPMMOP</a:t>
            </a:r>
            <a:r>
              <a:rPr lang="es-EC" sz="1100" dirty="0" smtClean="0"/>
              <a:t>.</a:t>
            </a:r>
          </a:p>
          <a:p>
            <a:pPr marL="285750" indent="-285750" algn="just">
              <a:buFont typeface="Arial" panose="020B0604020202020204" pitchFamily="34" charset="0"/>
              <a:buChar char="•"/>
            </a:pPr>
            <a:endParaRPr lang="es-EC" sz="1100" dirty="0"/>
          </a:p>
        </p:txBody>
      </p:sp>
      <p:sp>
        <p:nvSpPr>
          <p:cNvPr id="5" name="CuadroTexto 4"/>
          <p:cNvSpPr txBox="1"/>
          <p:nvPr/>
        </p:nvSpPr>
        <p:spPr>
          <a:xfrm>
            <a:off x="881697" y="1136792"/>
            <a:ext cx="1469961" cy="369332"/>
          </a:xfrm>
          <a:prstGeom prst="rect">
            <a:avLst/>
          </a:prstGeom>
          <a:noFill/>
        </p:spPr>
        <p:txBody>
          <a:bodyPr wrap="square" rtlCol="0">
            <a:spAutoFit/>
          </a:bodyPr>
          <a:lstStyle/>
          <a:p>
            <a:r>
              <a:rPr lang="es-EC" dirty="0" smtClean="0"/>
              <a:t>Participantes</a:t>
            </a:r>
            <a:endParaRPr lang="es-EC" dirty="0"/>
          </a:p>
        </p:txBody>
      </p:sp>
      <p:sp>
        <p:nvSpPr>
          <p:cNvPr id="198" name="CuadroTexto 197"/>
          <p:cNvSpPr txBox="1"/>
          <p:nvPr/>
        </p:nvSpPr>
        <p:spPr>
          <a:xfrm>
            <a:off x="694012" y="3005180"/>
            <a:ext cx="1667060" cy="369332"/>
          </a:xfrm>
          <a:prstGeom prst="rect">
            <a:avLst/>
          </a:prstGeom>
          <a:noFill/>
        </p:spPr>
        <p:txBody>
          <a:bodyPr wrap="square" rtlCol="0">
            <a:spAutoFit/>
          </a:bodyPr>
          <a:lstStyle/>
          <a:p>
            <a:r>
              <a:rPr lang="es-EC" dirty="0" smtClean="0"/>
              <a:t>Temas Tratados</a:t>
            </a:r>
            <a:endParaRPr lang="es-EC" dirty="0"/>
          </a:p>
        </p:txBody>
      </p:sp>
      <p:sp>
        <p:nvSpPr>
          <p:cNvPr id="199" name="CuadroTexto 198">
            <a:extLst>
              <a:ext uri="{FF2B5EF4-FFF2-40B4-BE49-F238E27FC236}">
                <a16:creationId xmlns:a16="http://schemas.microsoft.com/office/drawing/2014/main" id="{8F3B2BBD-910F-4AE3-AC51-8FAC39CB648A}"/>
              </a:ext>
            </a:extLst>
          </p:cNvPr>
          <p:cNvSpPr txBox="1"/>
          <p:nvPr/>
        </p:nvSpPr>
        <p:spPr>
          <a:xfrm>
            <a:off x="3930249" y="1286952"/>
            <a:ext cx="865943" cy="338554"/>
          </a:xfrm>
          <a:prstGeom prst="rect">
            <a:avLst/>
          </a:prstGeom>
          <a:noFill/>
        </p:spPr>
        <p:txBody>
          <a:bodyPr wrap="none" rtlCol="0">
            <a:spAutoFit/>
          </a:bodyPr>
          <a:lstStyle/>
          <a:p>
            <a:r>
              <a:rPr lang="es-419" sz="1600" b="1" dirty="0" smtClean="0">
                <a:solidFill>
                  <a:schemeClr val="bg1"/>
                </a:solidFill>
                <a:latin typeface="Bonkers" panose="02000000000000000000" pitchFamily="50" charset="0"/>
              </a:rPr>
              <a:t>Primera</a:t>
            </a:r>
            <a:endParaRPr lang="es-419" sz="1600" b="1" dirty="0">
              <a:solidFill>
                <a:schemeClr val="bg1"/>
              </a:solidFill>
              <a:latin typeface="Bonkers" panose="02000000000000000000" pitchFamily="50" charset="0"/>
            </a:endParaRPr>
          </a:p>
        </p:txBody>
      </p:sp>
      <p:sp>
        <p:nvSpPr>
          <p:cNvPr id="200" name="Rectángulo 199"/>
          <p:cNvSpPr/>
          <p:nvPr/>
        </p:nvSpPr>
        <p:spPr>
          <a:xfrm>
            <a:off x="3286339" y="3922891"/>
            <a:ext cx="2513895" cy="1954381"/>
          </a:xfrm>
          <a:prstGeom prst="rect">
            <a:avLst/>
          </a:prstGeom>
        </p:spPr>
        <p:txBody>
          <a:bodyPr wrap="square">
            <a:spAutoFit/>
          </a:bodyPr>
          <a:lstStyle/>
          <a:p>
            <a:pPr marL="285750" indent="-285750" algn="just">
              <a:buFont typeface="Arial" panose="020B0604020202020204" pitchFamily="34" charset="0"/>
              <a:buChar char="•"/>
            </a:pPr>
            <a:r>
              <a:rPr lang="es-EC" sz="1100" dirty="0" smtClean="0"/>
              <a:t>Planes </a:t>
            </a:r>
            <a:r>
              <a:rPr lang="es-EC" sz="1100" dirty="0"/>
              <a:t>y metodología de proyectos de soterramiento de la Empresa Eléctrica Quito.</a:t>
            </a:r>
          </a:p>
          <a:p>
            <a:pPr marL="285750" indent="-285750" algn="just">
              <a:buFont typeface="Arial" panose="020B0604020202020204" pitchFamily="34" charset="0"/>
              <a:buChar char="•"/>
            </a:pPr>
            <a:r>
              <a:rPr lang="es-EC" sz="1100" dirty="0"/>
              <a:t>Viabilidad </a:t>
            </a:r>
            <a:r>
              <a:rPr lang="es-EC" sz="1100" dirty="0" smtClean="0"/>
              <a:t>para realizar </a:t>
            </a:r>
            <a:r>
              <a:rPr lang="es-EC" sz="1100" dirty="0"/>
              <a:t>Proyectos Integrales.</a:t>
            </a:r>
          </a:p>
          <a:p>
            <a:pPr marL="285750" indent="-285750" algn="just">
              <a:buFont typeface="Arial" panose="020B0604020202020204" pitchFamily="34" charset="0"/>
              <a:buChar char="•"/>
            </a:pPr>
            <a:r>
              <a:rPr lang="es-EC" sz="1100" dirty="0"/>
              <a:t>Plan Metropolitano de Intervención </a:t>
            </a:r>
            <a:r>
              <a:rPr lang="es-EC" sz="1100" dirty="0" smtClean="0"/>
              <a:t>considerando los proyectos de </a:t>
            </a:r>
            <a:r>
              <a:rPr lang="es-EC" sz="1100" dirty="0"/>
              <a:t>la Empresa Eléctrica Quito.</a:t>
            </a:r>
          </a:p>
          <a:p>
            <a:pPr marL="285750" indent="-285750" algn="just">
              <a:buFont typeface="Arial" panose="020B0604020202020204" pitchFamily="34" charset="0"/>
              <a:buChar char="•"/>
            </a:pPr>
            <a:r>
              <a:rPr lang="es-EC" sz="1100" dirty="0"/>
              <a:t>Presentación de formularios y flujos de procesos de la plataforma digital para la emisión de las Licencias</a:t>
            </a:r>
            <a:r>
              <a:rPr lang="es-EC" sz="1100" dirty="0" smtClean="0"/>
              <a:t>.</a:t>
            </a:r>
            <a:endParaRPr lang="es-EC" sz="1100" dirty="0"/>
          </a:p>
        </p:txBody>
      </p:sp>
      <p:sp>
        <p:nvSpPr>
          <p:cNvPr id="201" name="CuadroTexto 200">
            <a:extLst>
              <a:ext uri="{FF2B5EF4-FFF2-40B4-BE49-F238E27FC236}">
                <a16:creationId xmlns:a16="http://schemas.microsoft.com/office/drawing/2014/main" id="{8F3B2BBD-910F-4AE3-AC51-8FAC39CB648A}"/>
              </a:ext>
            </a:extLst>
          </p:cNvPr>
          <p:cNvSpPr txBox="1"/>
          <p:nvPr/>
        </p:nvSpPr>
        <p:spPr>
          <a:xfrm>
            <a:off x="6147875" y="1196861"/>
            <a:ext cx="850921" cy="584775"/>
          </a:xfrm>
          <a:prstGeom prst="rect">
            <a:avLst/>
          </a:prstGeom>
          <a:noFill/>
        </p:spPr>
        <p:txBody>
          <a:bodyPr wrap="square" rtlCol="0">
            <a:spAutoFit/>
          </a:bodyPr>
          <a:lstStyle/>
          <a:p>
            <a:r>
              <a:rPr lang="es-419" sz="1600" b="1" dirty="0" smtClean="0">
                <a:solidFill>
                  <a:schemeClr val="bg1"/>
                </a:solidFill>
                <a:latin typeface="Bonkers" panose="02000000000000000000" pitchFamily="50" charset="0"/>
              </a:rPr>
              <a:t>Primera</a:t>
            </a:r>
            <a:endParaRPr lang="es-419" sz="1600" b="1" dirty="0">
              <a:solidFill>
                <a:schemeClr val="bg1"/>
              </a:solidFill>
              <a:latin typeface="Bonkers" panose="02000000000000000000" pitchFamily="50" charset="0"/>
            </a:endParaRPr>
          </a:p>
        </p:txBody>
      </p:sp>
      <p:sp>
        <p:nvSpPr>
          <p:cNvPr id="202" name="Rectángulo: esquinas redondeadas 82">
            <a:extLst>
              <a:ext uri="{FF2B5EF4-FFF2-40B4-BE49-F238E27FC236}">
                <a16:creationId xmlns:a16="http://schemas.microsoft.com/office/drawing/2014/main" id="{2CA50346-51E4-464C-AFC3-852166D9CCC4}"/>
              </a:ext>
            </a:extLst>
          </p:cNvPr>
          <p:cNvSpPr/>
          <p:nvPr/>
        </p:nvSpPr>
        <p:spPr>
          <a:xfrm>
            <a:off x="3173364" y="3414300"/>
            <a:ext cx="2739846" cy="2751005"/>
          </a:xfrm>
          <a:prstGeom prst="roundRect">
            <a:avLst>
              <a:gd name="adj" fmla="val 82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203" name="Flecha: cheurón 78">
            <a:extLst>
              <a:ext uri="{FF2B5EF4-FFF2-40B4-BE49-F238E27FC236}">
                <a16:creationId xmlns:a16="http://schemas.microsoft.com/office/drawing/2014/main" id="{C007F7AC-B2C2-43FD-825A-E9B91519BA63}"/>
              </a:ext>
            </a:extLst>
          </p:cNvPr>
          <p:cNvSpPr/>
          <p:nvPr/>
        </p:nvSpPr>
        <p:spPr>
          <a:xfrm>
            <a:off x="2916575" y="3833563"/>
            <a:ext cx="207896" cy="468855"/>
          </a:xfrm>
          <a:prstGeom prst="chevron">
            <a:avLst>
              <a:gd name="adj" fmla="val 6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206" name="Rectángulo: esquinas superiores cortadas 9">
            <a:extLst>
              <a:ext uri="{FF2B5EF4-FFF2-40B4-BE49-F238E27FC236}">
                <a16:creationId xmlns:a16="http://schemas.microsoft.com/office/drawing/2014/main" id="{96BEF904-51B9-466B-8165-56FCB46E0283}"/>
              </a:ext>
            </a:extLst>
          </p:cNvPr>
          <p:cNvSpPr/>
          <p:nvPr/>
        </p:nvSpPr>
        <p:spPr>
          <a:xfrm rot="16200000">
            <a:off x="3806805" y="823359"/>
            <a:ext cx="1431440" cy="2781370"/>
          </a:xfrm>
          <a:prstGeom prst="snip2SameRect">
            <a:avLst>
              <a:gd name="adj1" fmla="val 29178"/>
              <a:gd name="adj2" fmla="val 10768"/>
            </a:avLst>
          </a:prstGeom>
          <a:solidFill>
            <a:schemeClr val="bg1"/>
          </a:solidFill>
          <a:ln w="38100">
            <a:solidFill>
              <a:schemeClr val="accent1"/>
            </a:solidFill>
          </a:ln>
          <a:effectLst>
            <a:outerShdw blurRad="165100" dist="139700" dir="1440000" algn="ctr"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07" name="Rectángulo 206"/>
          <p:cNvSpPr/>
          <p:nvPr/>
        </p:nvSpPr>
        <p:spPr>
          <a:xfrm>
            <a:off x="3235970" y="1723872"/>
            <a:ext cx="2731297" cy="1015663"/>
          </a:xfrm>
          <a:prstGeom prst="rect">
            <a:avLst/>
          </a:prstGeom>
        </p:spPr>
        <p:txBody>
          <a:bodyPr wrap="square">
            <a:spAutoFit/>
          </a:bodyPr>
          <a:lstStyle/>
          <a:p>
            <a:pPr marL="285750" indent="-285750" algn="just">
              <a:buFont typeface="Arial" panose="020B0604020202020204" pitchFamily="34" charset="0"/>
              <a:buChar char="•"/>
            </a:pPr>
            <a:r>
              <a:rPr lang="es-EC" sz="1000" dirty="0"/>
              <a:t>Miembros de la Comisión de Conectividad.</a:t>
            </a:r>
          </a:p>
          <a:p>
            <a:pPr marL="285750" indent="-285750" algn="just">
              <a:buFont typeface="Arial" panose="020B0604020202020204" pitchFamily="34" charset="0"/>
              <a:buChar char="•"/>
            </a:pPr>
            <a:r>
              <a:rPr lang="es-EC" sz="1000" dirty="0"/>
              <a:t>Empresa Metropolitana de Movilidad y Obras Públicas.</a:t>
            </a:r>
          </a:p>
          <a:p>
            <a:pPr marL="285750" indent="-285750" algn="just">
              <a:buFont typeface="Arial" panose="020B0604020202020204" pitchFamily="34" charset="0"/>
              <a:buChar char="•"/>
            </a:pPr>
            <a:r>
              <a:rPr lang="es-EC" sz="1000" dirty="0"/>
              <a:t>Delegados de la Empresa Eléctrica Quito.</a:t>
            </a:r>
          </a:p>
          <a:p>
            <a:pPr marL="285750" indent="-285750" algn="just">
              <a:buFont typeface="Arial" panose="020B0604020202020204" pitchFamily="34" charset="0"/>
              <a:buChar char="•"/>
            </a:pPr>
            <a:r>
              <a:rPr lang="es-EC" sz="1000" dirty="0"/>
              <a:t>Dirección Metropolitana de Informática.</a:t>
            </a:r>
          </a:p>
          <a:p>
            <a:pPr marL="285750" indent="-285750" algn="just">
              <a:buFont typeface="Arial" panose="020B0604020202020204" pitchFamily="34" charset="0"/>
              <a:buChar char="•"/>
            </a:pPr>
            <a:r>
              <a:rPr lang="es-EC" sz="1000" dirty="0"/>
              <a:t>Secretaría de Territorio Hábitat y Vivienda.</a:t>
            </a:r>
          </a:p>
        </p:txBody>
      </p:sp>
      <p:sp>
        <p:nvSpPr>
          <p:cNvPr id="209" name="CuadroTexto 208"/>
          <p:cNvSpPr txBox="1"/>
          <p:nvPr/>
        </p:nvSpPr>
        <p:spPr>
          <a:xfrm>
            <a:off x="3779912" y="2987366"/>
            <a:ext cx="1667060" cy="369332"/>
          </a:xfrm>
          <a:prstGeom prst="rect">
            <a:avLst/>
          </a:prstGeom>
          <a:noFill/>
        </p:spPr>
        <p:txBody>
          <a:bodyPr wrap="square" rtlCol="0">
            <a:spAutoFit/>
          </a:bodyPr>
          <a:lstStyle/>
          <a:p>
            <a:pPr algn="ctr"/>
            <a:r>
              <a:rPr lang="es-EC" dirty="0" smtClean="0"/>
              <a:t>Temas Tratados</a:t>
            </a:r>
            <a:endParaRPr lang="es-EC" dirty="0"/>
          </a:p>
        </p:txBody>
      </p:sp>
      <p:sp>
        <p:nvSpPr>
          <p:cNvPr id="210" name="CuadroTexto 209">
            <a:extLst>
              <a:ext uri="{FF2B5EF4-FFF2-40B4-BE49-F238E27FC236}">
                <a16:creationId xmlns:a16="http://schemas.microsoft.com/office/drawing/2014/main" id="{8F3B2BBD-910F-4AE3-AC51-8FAC39CB648A}"/>
              </a:ext>
            </a:extLst>
          </p:cNvPr>
          <p:cNvSpPr txBox="1"/>
          <p:nvPr/>
        </p:nvSpPr>
        <p:spPr>
          <a:xfrm>
            <a:off x="6810322" y="1358677"/>
            <a:ext cx="865943" cy="338554"/>
          </a:xfrm>
          <a:prstGeom prst="rect">
            <a:avLst/>
          </a:prstGeom>
          <a:noFill/>
        </p:spPr>
        <p:txBody>
          <a:bodyPr wrap="none" rtlCol="0">
            <a:spAutoFit/>
          </a:bodyPr>
          <a:lstStyle/>
          <a:p>
            <a:r>
              <a:rPr lang="es-419" sz="1600" b="1" dirty="0" smtClean="0">
                <a:solidFill>
                  <a:schemeClr val="bg1"/>
                </a:solidFill>
                <a:latin typeface="Bonkers" panose="02000000000000000000" pitchFamily="50" charset="0"/>
              </a:rPr>
              <a:t>Primera</a:t>
            </a:r>
            <a:endParaRPr lang="es-419" sz="1600" b="1" dirty="0">
              <a:solidFill>
                <a:schemeClr val="bg1"/>
              </a:solidFill>
              <a:latin typeface="Bonkers" panose="02000000000000000000" pitchFamily="50" charset="0"/>
            </a:endParaRPr>
          </a:p>
        </p:txBody>
      </p:sp>
      <p:sp>
        <p:nvSpPr>
          <p:cNvPr id="213" name="Rectángulo: esquinas redondeadas 82">
            <a:extLst>
              <a:ext uri="{FF2B5EF4-FFF2-40B4-BE49-F238E27FC236}">
                <a16:creationId xmlns:a16="http://schemas.microsoft.com/office/drawing/2014/main" id="{2CA50346-51E4-464C-AFC3-852166D9CCC4}"/>
              </a:ext>
            </a:extLst>
          </p:cNvPr>
          <p:cNvSpPr/>
          <p:nvPr/>
        </p:nvSpPr>
        <p:spPr>
          <a:xfrm>
            <a:off x="6285520" y="3414018"/>
            <a:ext cx="2682744" cy="2751287"/>
          </a:xfrm>
          <a:prstGeom prst="roundRect">
            <a:avLst>
              <a:gd name="adj" fmla="val 82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214" name="Flecha: cheurón 78">
            <a:extLst>
              <a:ext uri="{FF2B5EF4-FFF2-40B4-BE49-F238E27FC236}">
                <a16:creationId xmlns:a16="http://schemas.microsoft.com/office/drawing/2014/main" id="{C007F7AC-B2C2-43FD-825A-E9B91519BA63}"/>
              </a:ext>
            </a:extLst>
          </p:cNvPr>
          <p:cNvSpPr/>
          <p:nvPr/>
        </p:nvSpPr>
        <p:spPr>
          <a:xfrm>
            <a:off x="6012160" y="3814149"/>
            <a:ext cx="207896" cy="468855"/>
          </a:xfrm>
          <a:prstGeom prst="chevron">
            <a:avLst>
              <a:gd name="adj" fmla="val 67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217" name="Rectángulo: esquinas superiores cortadas 9">
            <a:extLst>
              <a:ext uri="{FF2B5EF4-FFF2-40B4-BE49-F238E27FC236}">
                <a16:creationId xmlns:a16="http://schemas.microsoft.com/office/drawing/2014/main" id="{96BEF904-51B9-466B-8165-56FCB46E0283}"/>
              </a:ext>
            </a:extLst>
          </p:cNvPr>
          <p:cNvSpPr/>
          <p:nvPr/>
        </p:nvSpPr>
        <p:spPr>
          <a:xfrm rot="16200000">
            <a:off x="6903924" y="872778"/>
            <a:ext cx="1428520" cy="2654916"/>
          </a:xfrm>
          <a:prstGeom prst="snip2SameRect">
            <a:avLst>
              <a:gd name="adj1" fmla="val 29178"/>
              <a:gd name="adj2" fmla="val 10768"/>
            </a:avLst>
          </a:prstGeom>
          <a:solidFill>
            <a:schemeClr val="bg1"/>
          </a:solidFill>
          <a:ln w="38100">
            <a:solidFill>
              <a:schemeClr val="accent1"/>
            </a:solidFill>
          </a:ln>
          <a:effectLst>
            <a:outerShdw blurRad="165100" dist="139700" dir="1440000" algn="ctr"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18" name="Rectángulo 217"/>
          <p:cNvSpPr/>
          <p:nvPr/>
        </p:nvSpPr>
        <p:spPr>
          <a:xfrm>
            <a:off x="6504184" y="1493040"/>
            <a:ext cx="2434519" cy="1477328"/>
          </a:xfrm>
          <a:prstGeom prst="rect">
            <a:avLst/>
          </a:prstGeom>
        </p:spPr>
        <p:txBody>
          <a:bodyPr wrap="square">
            <a:spAutoFit/>
          </a:bodyPr>
          <a:lstStyle/>
          <a:p>
            <a:pPr marL="285750" indent="-285750" algn="just">
              <a:buFont typeface="Arial" panose="020B0604020202020204" pitchFamily="34" charset="0"/>
              <a:buChar char="•"/>
            </a:pPr>
            <a:r>
              <a:rPr lang="es-EC" sz="1000" dirty="0"/>
              <a:t>Miembros de la Comisión de Conectividad.</a:t>
            </a:r>
          </a:p>
          <a:p>
            <a:pPr marL="285750" indent="-285750" algn="just">
              <a:buFont typeface="Arial" panose="020B0604020202020204" pitchFamily="34" charset="0"/>
              <a:buChar char="•"/>
            </a:pPr>
            <a:r>
              <a:rPr lang="es-EC" sz="1000" dirty="0"/>
              <a:t>Delegados de la Empresa Eléctrica Quito.</a:t>
            </a:r>
          </a:p>
          <a:p>
            <a:pPr marL="285750" indent="-285750" algn="just">
              <a:buFont typeface="Arial" panose="020B0604020202020204" pitchFamily="34" charset="0"/>
              <a:buChar char="•"/>
            </a:pPr>
            <a:r>
              <a:rPr lang="es-EC" sz="1000" dirty="0"/>
              <a:t>Agencia de Regulación y Control de Energía y Recursos Naturales No Renovables.</a:t>
            </a:r>
          </a:p>
          <a:p>
            <a:pPr marL="285750" indent="-285750" algn="just">
              <a:buFont typeface="Arial" panose="020B0604020202020204" pitchFamily="34" charset="0"/>
              <a:buChar char="•"/>
            </a:pPr>
            <a:r>
              <a:rPr lang="es-EC" sz="1000" dirty="0"/>
              <a:t>Secretaría de Territorio Hábitat y Vivienda.</a:t>
            </a:r>
          </a:p>
        </p:txBody>
      </p:sp>
      <p:sp>
        <p:nvSpPr>
          <p:cNvPr id="219" name="Rectángulo 218"/>
          <p:cNvSpPr/>
          <p:nvPr/>
        </p:nvSpPr>
        <p:spPr>
          <a:xfrm>
            <a:off x="6332281" y="3931023"/>
            <a:ext cx="2589221" cy="1615827"/>
          </a:xfrm>
          <a:prstGeom prst="rect">
            <a:avLst/>
          </a:prstGeom>
        </p:spPr>
        <p:txBody>
          <a:bodyPr wrap="square">
            <a:spAutoFit/>
          </a:bodyPr>
          <a:lstStyle/>
          <a:p>
            <a:pPr marL="285750" indent="-285750" algn="just">
              <a:buFont typeface="Arial" panose="020B0604020202020204" pitchFamily="34" charset="0"/>
              <a:buChar char="•"/>
            </a:pPr>
            <a:r>
              <a:rPr lang="es-EC" sz="1100" dirty="0" smtClean="0"/>
              <a:t>Sociabilización </a:t>
            </a:r>
            <a:r>
              <a:rPr lang="es-EC" sz="1100" dirty="0"/>
              <a:t>de la ordenanza y su alcance a la Agencia de Regulación y Control de Energía y Recursos Naturales No Renovables.</a:t>
            </a:r>
          </a:p>
          <a:p>
            <a:pPr marL="285750" indent="-285750" algn="just">
              <a:buFont typeface="Arial" panose="020B0604020202020204" pitchFamily="34" charset="0"/>
              <a:buChar char="•"/>
            </a:pPr>
            <a:r>
              <a:rPr lang="es-EC" sz="1100" dirty="0"/>
              <a:t>Recomendaciones por parte de la entidad reguladora.</a:t>
            </a:r>
          </a:p>
          <a:p>
            <a:pPr marL="285750" indent="-285750" algn="just">
              <a:buFont typeface="Arial" panose="020B0604020202020204" pitchFamily="34" charset="0"/>
              <a:buChar char="•"/>
            </a:pPr>
            <a:r>
              <a:rPr lang="es-EC" sz="1100" dirty="0"/>
              <a:t>Criterios sobre asignación presupuestaria hacia las empresas distribuidoras de energía eléctrica.</a:t>
            </a:r>
          </a:p>
        </p:txBody>
      </p:sp>
      <p:sp>
        <p:nvSpPr>
          <p:cNvPr id="220" name="CuadroTexto 219"/>
          <p:cNvSpPr txBox="1"/>
          <p:nvPr/>
        </p:nvSpPr>
        <p:spPr>
          <a:xfrm>
            <a:off x="6784654" y="2981160"/>
            <a:ext cx="1667060" cy="369332"/>
          </a:xfrm>
          <a:prstGeom prst="rect">
            <a:avLst/>
          </a:prstGeom>
          <a:noFill/>
        </p:spPr>
        <p:txBody>
          <a:bodyPr wrap="square" rtlCol="0">
            <a:spAutoFit/>
          </a:bodyPr>
          <a:lstStyle/>
          <a:p>
            <a:r>
              <a:rPr lang="es-EC" dirty="0" smtClean="0"/>
              <a:t>Temas Tratados</a:t>
            </a:r>
            <a:endParaRPr lang="es-EC" dirty="0"/>
          </a:p>
        </p:txBody>
      </p:sp>
      <p:sp>
        <p:nvSpPr>
          <p:cNvPr id="221" name="CuadroTexto 220"/>
          <p:cNvSpPr txBox="1"/>
          <p:nvPr/>
        </p:nvSpPr>
        <p:spPr>
          <a:xfrm>
            <a:off x="7014465" y="1087842"/>
            <a:ext cx="1469961" cy="369332"/>
          </a:xfrm>
          <a:prstGeom prst="rect">
            <a:avLst/>
          </a:prstGeom>
          <a:noFill/>
        </p:spPr>
        <p:txBody>
          <a:bodyPr wrap="square" rtlCol="0">
            <a:spAutoFit/>
          </a:bodyPr>
          <a:lstStyle/>
          <a:p>
            <a:r>
              <a:rPr lang="es-EC" dirty="0" smtClean="0"/>
              <a:t>Participantes</a:t>
            </a:r>
            <a:endParaRPr lang="es-EC" dirty="0"/>
          </a:p>
        </p:txBody>
      </p:sp>
      <p:sp>
        <p:nvSpPr>
          <p:cNvPr id="222" name="CuadroTexto 221"/>
          <p:cNvSpPr txBox="1"/>
          <p:nvPr/>
        </p:nvSpPr>
        <p:spPr>
          <a:xfrm>
            <a:off x="3851920" y="1124623"/>
            <a:ext cx="1469961" cy="369332"/>
          </a:xfrm>
          <a:prstGeom prst="rect">
            <a:avLst/>
          </a:prstGeom>
          <a:noFill/>
        </p:spPr>
        <p:txBody>
          <a:bodyPr wrap="square" rtlCol="0">
            <a:spAutoFit/>
          </a:bodyPr>
          <a:lstStyle/>
          <a:p>
            <a:r>
              <a:rPr lang="es-EC" dirty="0" smtClean="0"/>
              <a:t>Participantes</a:t>
            </a:r>
            <a:endParaRPr lang="es-EC" dirty="0"/>
          </a:p>
        </p:txBody>
      </p:sp>
      <p:sp>
        <p:nvSpPr>
          <p:cNvPr id="224" name="Elipse 223">
            <a:extLst>
              <a:ext uri="{FF2B5EF4-FFF2-40B4-BE49-F238E27FC236}">
                <a16:creationId xmlns:a16="http://schemas.microsoft.com/office/drawing/2014/main" id="{2E26AF45-FB54-4749-AC20-F6502EADDF13}"/>
              </a:ext>
            </a:extLst>
          </p:cNvPr>
          <p:cNvSpPr/>
          <p:nvPr/>
        </p:nvSpPr>
        <p:spPr>
          <a:xfrm>
            <a:off x="35562" y="992808"/>
            <a:ext cx="528860" cy="563984"/>
          </a:xfrm>
          <a:prstGeom prst="ellipse">
            <a:avLst/>
          </a:prstGeom>
          <a:solidFill>
            <a:schemeClr val="tx2">
              <a:lumMod val="60000"/>
              <a:lumOff val="40000"/>
            </a:schemeClr>
          </a:solidFill>
          <a:ln>
            <a:noFill/>
          </a:ln>
          <a:effectLst>
            <a:outerShdw blurRad="177800" dist="76200" dir="2520000" sx="94000" sy="94000" algn="ctr" rotWithShape="0">
              <a:schemeClr val="tx1">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b="1" dirty="0" smtClean="0">
                <a:effectLst>
                  <a:outerShdw blurRad="38100" dist="38100" dir="2700000" algn="tl">
                    <a:srgbClr val="000000">
                      <a:alpha val="43137"/>
                    </a:srgbClr>
                  </a:outerShdw>
                </a:effectLst>
                <a:latin typeface="Arial Black" panose="020B0A04020102020204" pitchFamily="34" charset="0"/>
              </a:rPr>
              <a:t>1</a:t>
            </a:r>
            <a:endParaRPr lang="es-419" sz="1600" b="1" dirty="0">
              <a:effectLst>
                <a:outerShdw blurRad="38100" dist="38100" dir="2700000" algn="tl">
                  <a:srgbClr val="000000">
                    <a:alpha val="43137"/>
                  </a:srgbClr>
                </a:outerShdw>
              </a:effectLst>
              <a:latin typeface="Arial Black" panose="020B0A04020102020204" pitchFamily="34" charset="0"/>
            </a:endParaRPr>
          </a:p>
        </p:txBody>
      </p:sp>
      <p:sp>
        <p:nvSpPr>
          <p:cNvPr id="225" name="Elipse 224">
            <a:extLst>
              <a:ext uri="{FF2B5EF4-FFF2-40B4-BE49-F238E27FC236}">
                <a16:creationId xmlns:a16="http://schemas.microsoft.com/office/drawing/2014/main" id="{2E26AF45-FB54-4749-AC20-F6502EADDF13}"/>
              </a:ext>
            </a:extLst>
          </p:cNvPr>
          <p:cNvSpPr/>
          <p:nvPr/>
        </p:nvSpPr>
        <p:spPr>
          <a:xfrm>
            <a:off x="2860041" y="992808"/>
            <a:ext cx="528860" cy="563984"/>
          </a:xfrm>
          <a:prstGeom prst="ellipse">
            <a:avLst/>
          </a:prstGeom>
          <a:solidFill>
            <a:schemeClr val="tx2">
              <a:lumMod val="60000"/>
              <a:lumOff val="40000"/>
            </a:schemeClr>
          </a:solidFill>
          <a:ln>
            <a:noFill/>
          </a:ln>
          <a:effectLst>
            <a:outerShdw blurRad="177800" dist="76200" dir="2520000" sx="94000" sy="94000" algn="ctr" rotWithShape="0">
              <a:schemeClr val="tx1">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b="1" dirty="0">
                <a:effectLst>
                  <a:outerShdw blurRad="38100" dist="38100" dir="2700000" algn="tl">
                    <a:srgbClr val="000000">
                      <a:alpha val="43137"/>
                    </a:srgbClr>
                  </a:outerShdw>
                </a:effectLst>
                <a:latin typeface="Arial Black" panose="020B0A04020102020204" pitchFamily="34" charset="0"/>
              </a:rPr>
              <a:t>2</a:t>
            </a:r>
          </a:p>
        </p:txBody>
      </p:sp>
      <p:sp>
        <p:nvSpPr>
          <p:cNvPr id="226" name="Elipse 225">
            <a:extLst>
              <a:ext uri="{FF2B5EF4-FFF2-40B4-BE49-F238E27FC236}">
                <a16:creationId xmlns:a16="http://schemas.microsoft.com/office/drawing/2014/main" id="{2E26AF45-FB54-4749-AC20-F6502EADDF13}"/>
              </a:ext>
            </a:extLst>
          </p:cNvPr>
          <p:cNvSpPr/>
          <p:nvPr/>
        </p:nvSpPr>
        <p:spPr>
          <a:xfrm>
            <a:off x="5983272" y="992808"/>
            <a:ext cx="528860" cy="563984"/>
          </a:xfrm>
          <a:prstGeom prst="ellipse">
            <a:avLst/>
          </a:prstGeom>
          <a:solidFill>
            <a:schemeClr val="tx2">
              <a:lumMod val="60000"/>
              <a:lumOff val="40000"/>
            </a:schemeClr>
          </a:solidFill>
          <a:ln>
            <a:noFill/>
          </a:ln>
          <a:effectLst>
            <a:outerShdw blurRad="177800" dist="76200" dir="2520000" sx="94000" sy="94000" algn="ctr" rotWithShape="0">
              <a:schemeClr val="tx1">
                <a:alpha val="7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b="1" dirty="0">
                <a:effectLst>
                  <a:outerShdw blurRad="38100" dist="38100" dir="2700000" algn="tl">
                    <a:srgbClr val="000000">
                      <a:alpha val="43137"/>
                    </a:srgbClr>
                  </a:outerShdw>
                </a:effectLst>
                <a:latin typeface="Arial Black" panose="020B0A04020102020204" pitchFamily="34" charset="0"/>
              </a:rPr>
              <a:t>3</a:t>
            </a:r>
          </a:p>
        </p:txBody>
      </p:sp>
      <p:pic>
        <p:nvPicPr>
          <p:cNvPr id="44" name="Imagen 43"/>
          <p:cNvPicPr>
            <a:picLocks noChangeAspect="1"/>
          </p:cNvPicPr>
          <p:nvPr/>
        </p:nvPicPr>
        <p:blipFill>
          <a:blip r:embed="rId2"/>
          <a:stretch>
            <a:fillRect/>
          </a:stretch>
        </p:blipFill>
        <p:spPr>
          <a:xfrm>
            <a:off x="6210436" y="6465354"/>
            <a:ext cx="2898068" cy="348022"/>
          </a:xfrm>
          <a:prstGeom prst="rect">
            <a:avLst/>
          </a:prstGeom>
        </p:spPr>
      </p:pic>
      <p:sp>
        <p:nvSpPr>
          <p:cNvPr id="36" name="Rectángulo 35">
            <a:extLst>
              <a:ext uri="{FF2B5EF4-FFF2-40B4-BE49-F238E27FC236}">
                <a16:creationId xmlns:a16="http://schemas.microsoft.com/office/drawing/2014/main" id="{D87771ED-2C78-8F4C-846A-28185B8452C5}"/>
              </a:ext>
            </a:extLst>
          </p:cNvPr>
          <p:cNvSpPr/>
          <p:nvPr/>
        </p:nvSpPr>
        <p:spPr>
          <a:xfrm>
            <a:off x="3124471" y="699116"/>
            <a:ext cx="3045440" cy="234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bg1"/>
                </a:solidFill>
              </a:rPr>
              <a:t>Mesas de Trabajo Desarrolladas</a:t>
            </a:r>
            <a:endParaRPr lang="es-EC" sz="1200" b="1" dirty="0">
              <a:solidFill>
                <a:schemeClr val="bg1"/>
              </a:solidFill>
            </a:endParaRPr>
          </a:p>
        </p:txBody>
      </p:sp>
    </p:spTree>
    <p:extLst>
      <p:ext uri="{BB962C8B-B14F-4D97-AF65-F5344CB8AC3E}">
        <p14:creationId xmlns:p14="http://schemas.microsoft.com/office/powerpoint/2010/main" val="262390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27006" y="0"/>
            <a:ext cx="911699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rgbClr val="1F497D"/>
                </a:solidFill>
              </a:rPr>
              <a:t>ANÁLISIS DEL PROYECTO DE OM </a:t>
            </a:r>
            <a:endParaRPr lang="es-EC" b="1" dirty="0">
              <a:solidFill>
                <a:srgbClr val="1F497D"/>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665408"/>
            <a:ext cx="9116994" cy="617805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sp>
        <p:nvSpPr>
          <p:cNvPr id="6" name="Rectángulo 5">
            <a:extLst>
              <a:ext uri="{FF2B5EF4-FFF2-40B4-BE49-F238E27FC236}">
                <a16:creationId xmlns:a16="http://schemas.microsoft.com/office/drawing/2014/main" id="{E45788C1-AD64-4717-96CE-B06B362AB7B1}"/>
              </a:ext>
            </a:extLst>
          </p:cNvPr>
          <p:cNvSpPr/>
          <p:nvPr/>
        </p:nvSpPr>
        <p:spPr>
          <a:xfrm>
            <a:off x="27006" y="0"/>
            <a:ext cx="9116994" cy="66540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rgbClr val="1F497D">
                  <a:lumMod val="75000"/>
                </a:srgbClr>
              </a:solidFill>
            </a:endParaRPr>
          </a:p>
        </p:txBody>
      </p:sp>
      <p:grpSp>
        <p:nvGrpSpPr>
          <p:cNvPr id="7" name="Group 109"/>
          <p:cNvGrpSpPr/>
          <p:nvPr/>
        </p:nvGrpSpPr>
        <p:grpSpPr>
          <a:xfrm>
            <a:off x="-468560" y="1075390"/>
            <a:ext cx="6449340" cy="4424286"/>
            <a:chOff x="3885125" y="620522"/>
            <a:chExt cx="7461750" cy="5550245"/>
          </a:xfrm>
        </p:grpSpPr>
        <p:sp>
          <p:nvSpPr>
            <p:cNvPr id="9" name="Rectangle: Rounded Corners 19"/>
            <p:cNvSpPr/>
            <p:nvPr/>
          </p:nvSpPr>
          <p:spPr>
            <a:xfrm>
              <a:off x="6656808" y="620522"/>
              <a:ext cx="4690066" cy="803545"/>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Rounded Corners 20"/>
            <p:cNvSpPr/>
            <p:nvPr/>
          </p:nvSpPr>
          <p:spPr>
            <a:xfrm>
              <a:off x="6713550" y="1770850"/>
              <a:ext cx="4633325" cy="803545"/>
            </a:xfrm>
            <a:prstGeom prst="roundRect">
              <a:avLst>
                <a:gd name="adj" fmla="val 50000"/>
              </a:avLst>
            </a:prstGeom>
            <a:solidFill>
              <a:schemeClr val="tx2">
                <a:lumMod val="60000"/>
                <a:lumOff val="40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Rounded Corners 21"/>
            <p:cNvSpPr/>
            <p:nvPr/>
          </p:nvSpPr>
          <p:spPr>
            <a:xfrm>
              <a:off x="6810858" y="3264128"/>
              <a:ext cx="4536015" cy="714363"/>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Rounded Corners 22"/>
            <p:cNvSpPr/>
            <p:nvPr/>
          </p:nvSpPr>
          <p:spPr>
            <a:xfrm>
              <a:off x="6810859" y="4524637"/>
              <a:ext cx="4536015" cy="803545"/>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Freeform: Shape 32"/>
            <p:cNvSpPr/>
            <p:nvPr/>
          </p:nvSpPr>
          <p:spPr>
            <a:xfrm>
              <a:off x="3885125" y="794467"/>
              <a:ext cx="2688152" cy="5376300"/>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14" name="Oval 33"/>
            <p:cNvSpPr/>
            <p:nvPr/>
          </p:nvSpPr>
          <p:spPr>
            <a:xfrm>
              <a:off x="4718241" y="884800"/>
              <a:ext cx="418853" cy="31056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5" name="Oval 34"/>
            <p:cNvSpPr/>
            <p:nvPr/>
          </p:nvSpPr>
          <p:spPr>
            <a:xfrm>
              <a:off x="5988046" y="2000507"/>
              <a:ext cx="352449" cy="352449"/>
            </a:xfrm>
            <a:prstGeom prst="ellipse">
              <a:avLst/>
            </a:prstGeom>
            <a:solidFill>
              <a:schemeClr val="tx2">
                <a:lumMod val="60000"/>
                <a:lumOff val="4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35"/>
            <p:cNvSpPr/>
            <p:nvPr/>
          </p:nvSpPr>
          <p:spPr>
            <a:xfrm>
              <a:off x="6320404" y="3472551"/>
              <a:ext cx="361679" cy="282453"/>
            </a:xfrm>
            <a:prstGeom prst="ellipse">
              <a:avLst/>
            </a:prstGeom>
            <a:solidFill>
              <a:schemeClr val="tx2">
                <a:lumMod val="40000"/>
                <a:lumOff val="6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Oval 36"/>
            <p:cNvSpPr/>
            <p:nvPr/>
          </p:nvSpPr>
          <p:spPr>
            <a:xfrm>
              <a:off x="5928956" y="4750184"/>
              <a:ext cx="352449" cy="352449"/>
            </a:xfrm>
            <a:prstGeom prst="ellipse">
              <a:avLst/>
            </a:prstGeom>
            <a:solidFill>
              <a:schemeClr val="tx2">
                <a:lumMod val="20000"/>
                <a:lumOff val="8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40"/>
            <p:cNvCxnSpPr>
              <a:stCxn id="14" idx="6"/>
              <a:endCxn id="9" idx="1"/>
            </p:cNvCxnSpPr>
            <p:nvPr/>
          </p:nvCxnSpPr>
          <p:spPr>
            <a:xfrm flipV="1">
              <a:off x="5137094" y="1022295"/>
              <a:ext cx="1519714" cy="17789"/>
            </a:xfrm>
            <a:prstGeom prst="line">
              <a:avLst/>
            </a:prstGeom>
            <a:ln>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41"/>
            <p:cNvCxnSpPr>
              <a:cxnSpLocks/>
              <a:stCxn id="15" idx="6"/>
              <a:endCxn id="10" idx="1"/>
            </p:cNvCxnSpPr>
            <p:nvPr/>
          </p:nvCxnSpPr>
          <p:spPr>
            <a:xfrm flipV="1">
              <a:off x="6340496" y="2172623"/>
              <a:ext cx="373054" cy="4108"/>
            </a:xfrm>
            <a:prstGeom prst="line">
              <a:avLst/>
            </a:prstGeom>
            <a:ln>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47"/>
            <p:cNvCxnSpPr>
              <a:cxnSpLocks/>
              <a:stCxn id="19" idx="6"/>
              <a:endCxn id="12" idx="1"/>
            </p:cNvCxnSpPr>
            <p:nvPr/>
          </p:nvCxnSpPr>
          <p:spPr>
            <a:xfrm>
              <a:off x="6281405" y="4926409"/>
              <a:ext cx="529453" cy="1"/>
            </a:xfrm>
            <a:prstGeom prst="line">
              <a:avLst/>
            </a:prstGeom>
            <a:ln>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24" name="TextBox 94"/>
            <p:cNvSpPr txBox="1"/>
            <p:nvPr/>
          </p:nvSpPr>
          <p:spPr>
            <a:xfrm>
              <a:off x="6762204" y="720579"/>
              <a:ext cx="4536015" cy="579156"/>
            </a:xfrm>
            <a:prstGeom prst="rect">
              <a:avLst/>
            </a:prstGeom>
            <a:noFill/>
          </p:spPr>
          <p:txBody>
            <a:bodyPr wrap="square" rtlCol="0">
              <a:spAutoFit/>
            </a:bodyPr>
            <a:lstStyle/>
            <a:p>
              <a:pPr algn="just"/>
              <a:r>
                <a:rPr lang="en-IN" sz="1200" dirty="0">
                  <a:solidFill>
                    <a:prstClr val="white"/>
                  </a:solidFill>
                </a:rPr>
                <a:t>Se analiza </a:t>
              </a:r>
              <a:r>
                <a:rPr lang="en-IN" sz="1200" dirty="0" smtClean="0">
                  <a:solidFill>
                    <a:prstClr val="white"/>
                  </a:solidFill>
                </a:rPr>
                <a:t>las observaciones </a:t>
              </a:r>
              <a:r>
                <a:rPr lang="en-IN" sz="1200" dirty="0">
                  <a:solidFill>
                    <a:prstClr val="white"/>
                  </a:solidFill>
                </a:rPr>
                <a:t>enviadas y se presenta a </a:t>
              </a:r>
              <a:r>
                <a:rPr lang="en-IN" sz="1200" dirty="0" smtClean="0">
                  <a:solidFill>
                    <a:prstClr val="white"/>
                  </a:solidFill>
                </a:rPr>
                <a:t>Comisión </a:t>
              </a:r>
              <a:r>
                <a:rPr lang="en-IN" sz="1200" dirty="0">
                  <a:solidFill>
                    <a:prstClr val="white"/>
                  </a:solidFill>
                </a:rPr>
                <a:t>de </a:t>
              </a:r>
              <a:r>
                <a:rPr lang="en-IN" sz="1200" dirty="0" smtClean="0">
                  <a:solidFill>
                    <a:prstClr val="white"/>
                  </a:solidFill>
                </a:rPr>
                <a:t>Conectividad, el proyecto final de la OM.</a:t>
              </a:r>
              <a:endParaRPr lang="en-IN" sz="1200" dirty="0">
                <a:solidFill>
                  <a:prstClr val="white"/>
                </a:solidFill>
              </a:endParaRPr>
            </a:p>
          </p:txBody>
        </p:sp>
      </p:grpSp>
      <p:cxnSp>
        <p:nvCxnSpPr>
          <p:cNvPr id="36" name="Conector recto 35"/>
          <p:cNvCxnSpPr>
            <a:stCxn id="18" idx="6"/>
            <a:endCxn id="11" idx="1"/>
          </p:cNvCxnSpPr>
          <p:nvPr/>
        </p:nvCxnSpPr>
        <p:spPr>
          <a:xfrm>
            <a:off x="1948906" y="3461415"/>
            <a:ext cx="111304" cy="6004"/>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Rounded Corners 22"/>
          <p:cNvSpPr/>
          <p:nvPr/>
        </p:nvSpPr>
        <p:spPr>
          <a:xfrm>
            <a:off x="2079493" y="5095787"/>
            <a:ext cx="3932667" cy="640533"/>
          </a:xfrm>
          <a:prstGeom prst="roundRect">
            <a:avLst>
              <a:gd name="adj" fmla="val 50000"/>
            </a:avLst>
          </a:prstGeom>
          <a:solidFill>
            <a:schemeClr val="accent1"/>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Oval 36"/>
          <p:cNvSpPr/>
          <p:nvPr/>
        </p:nvSpPr>
        <p:spPr>
          <a:xfrm>
            <a:off x="378939" y="5301208"/>
            <a:ext cx="304629" cy="280949"/>
          </a:xfrm>
          <a:prstGeom prst="ellipse">
            <a:avLst/>
          </a:prstGeom>
          <a:solidFill>
            <a:schemeClr val="tx2">
              <a:lumMod val="20000"/>
              <a:lumOff val="80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42" name="Straight Connector 47"/>
          <p:cNvCxnSpPr>
            <a:cxnSpLocks/>
            <a:stCxn id="41" idx="6"/>
          </p:cNvCxnSpPr>
          <p:nvPr/>
        </p:nvCxnSpPr>
        <p:spPr>
          <a:xfrm flipV="1">
            <a:off x="683568" y="5432387"/>
            <a:ext cx="1345359" cy="9296"/>
          </a:xfrm>
          <a:prstGeom prst="line">
            <a:avLst/>
          </a:prstGeom>
          <a:ln>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44" name="TextBox 94"/>
          <p:cNvSpPr txBox="1"/>
          <p:nvPr/>
        </p:nvSpPr>
        <p:spPr>
          <a:xfrm>
            <a:off x="2048112" y="1985862"/>
            <a:ext cx="3880507" cy="892552"/>
          </a:xfrm>
          <a:prstGeom prst="rect">
            <a:avLst/>
          </a:prstGeom>
          <a:noFill/>
        </p:spPr>
        <p:txBody>
          <a:bodyPr wrap="square" rtlCol="0">
            <a:spAutoFit/>
          </a:bodyPr>
          <a:lstStyle/>
          <a:p>
            <a:pPr algn="just"/>
            <a:r>
              <a:rPr lang="en-IN" sz="1200" dirty="0">
                <a:solidFill>
                  <a:prstClr val="white"/>
                </a:solidFill>
              </a:rPr>
              <a:t>Se tienen </a:t>
            </a:r>
            <a:r>
              <a:rPr lang="es-EC" sz="1200" dirty="0">
                <a:solidFill>
                  <a:prstClr val="white"/>
                </a:solidFill>
              </a:rPr>
              <a:t>en total 44 observaciones al articulado de la </a:t>
            </a:r>
            <a:r>
              <a:rPr lang="es-EC" sz="1200" dirty="0" smtClean="0">
                <a:solidFill>
                  <a:prstClr val="white"/>
                </a:solidFill>
              </a:rPr>
              <a:t>ordenanza, </a:t>
            </a:r>
            <a:r>
              <a:rPr lang="es-EC" sz="1200" dirty="0">
                <a:solidFill>
                  <a:prstClr val="white"/>
                </a:solidFill>
              </a:rPr>
              <a:t>acogiéndose 10 observaciones y no </a:t>
            </a:r>
            <a:r>
              <a:rPr lang="es-EC" sz="1200" dirty="0" smtClean="0">
                <a:solidFill>
                  <a:prstClr val="white"/>
                </a:solidFill>
              </a:rPr>
              <a:t>acogiéndose 34, con </a:t>
            </a:r>
            <a:r>
              <a:rPr lang="es-EC" sz="1200" dirty="0">
                <a:solidFill>
                  <a:prstClr val="white"/>
                </a:solidFill>
              </a:rPr>
              <a:t>su respectiva </a:t>
            </a:r>
            <a:r>
              <a:rPr lang="es-EC" sz="1200" dirty="0" smtClean="0">
                <a:solidFill>
                  <a:prstClr val="white"/>
                </a:solidFill>
              </a:rPr>
              <a:t>justificación.</a:t>
            </a:r>
            <a:endParaRPr lang="es-EC" sz="1200" dirty="0">
              <a:solidFill>
                <a:prstClr val="white"/>
              </a:solidFill>
            </a:endParaRPr>
          </a:p>
          <a:p>
            <a:r>
              <a:rPr lang="en-IN" sz="1400" dirty="0" smtClean="0">
                <a:solidFill>
                  <a:schemeClr val="bg1"/>
                </a:solidFill>
                <a:latin typeface="Open Sans Condensed" panose="020B0806030504020204" pitchFamily="34" charset="0"/>
                <a:ea typeface="Open Sans Condensed Light" panose="020B0306030504020204" pitchFamily="34" charset="0"/>
                <a:cs typeface="Open Sans Condensed Light" panose="020B0306030504020204" pitchFamily="34" charset="0"/>
              </a:rPr>
              <a:t> </a:t>
            </a:r>
            <a:endParaRPr lang="en-IN" sz="9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5" name="TextBox 94"/>
          <p:cNvSpPr txBox="1"/>
          <p:nvPr/>
        </p:nvSpPr>
        <p:spPr>
          <a:xfrm>
            <a:off x="2343401" y="3242620"/>
            <a:ext cx="3107828" cy="677108"/>
          </a:xfrm>
          <a:prstGeom prst="rect">
            <a:avLst/>
          </a:prstGeom>
          <a:noFill/>
        </p:spPr>
        <p:txBody>
          <a:bodyPr wrap="square" rtlCol="0">
            <a:spAutoFit/>
          </a:bodyPr>
          <a:lstStyle/>
          <a:p>
            <a:pPr algn="just"/>
            <a:r>
              <a:rPr lang="en-IN" sz="1200" dirty="0" smtClean="0">
                <a:solidFill>
                  <a:prstClr val="white"/>
                </a:solidFill>
              </a:rPr>
              <a:t>La DMI </a:t>
            </a:r>
            <a:r>
              <a:rPr lang="es-EC" sz="1200" dirty="0" smtClean="0">
                <a:solidFill>
                  <a:prstClr val="white"/>
                </a:solidFill>
              </a:rPr>
              <a:t>indica la </a:t>
            </a:r>
            <a:r>
              <a:rPr lang="es-EC" sz="1200" dirty="0">
                <a:solidFill>
                  <a:prstClr val="white"/>
                </a:solidFill>
              </a:rPr>
              <a:t>viabilidad </a:t>
            </a:r>
            <a:r>
              <a:rPr lang="es-EC" sz="1200" dirty="0" smtClean="0">
                <a:solidFill>
                  <a:prstClr val="white"/>
                </a:solidFill>
              </a:rPr>
              <a:t>para la ejecución </a:t>
            </a:r>
            <a:r>
              <a:rPr lang="es-EC" sz="1200" dirty="0">
                <a:solidFill>
                  <a:prstClr val="white"/>
                </a:solidFill>
              </a:rPr>
              <a:t>de la plataforma </a:t>
            </a:r>
            <a:r>
              <a:rPr lang="es-EC" sz="1200" dirty="0" smtClean="0">
                <a:solidFill>
                  <a:prstClr val="white"/>
                </a:solidFill>
              </a:rPr>
              <a:t>digital.</a:t>
            </a:r>
            <a:endParaRPr lang="es-EC" sz="1200" dirty="0">
              <a:solidFill>
                <a:prstClr val="white"/>
              </a:solidFill>
            </a:endParaRPr>
          </a:p>
          <a:p>
            <a:r>
              <a:rPr lang="en-IN" sz="1400" dirty="0" smtClean="0">
                <a:solidFill>
                  <a:prstClr val="white"/>
                </a:solidFill>
              </a:rPr>
              <a:t> </a:t>
            </a:r>
            <a:endParaRPr lang="en-IN" sz="1400" dirty="0">
              <a:solidFill>
                <a:prstClr val="white"/>
              </a:solidFill>
            </a:endParaRPr>
          </a:p>
        </p:txBody>
      </p:sp>
      <p:sp>
        <p:nvSpPr>
          <p:cNvPr id="46" name="TextBox 94"/>
          <p:cNvSpPr txBox="1"/>
          <p:nvPr/>
        </p:nvSpPr>
        <p:spPr>
          <a:xfrm>
            <a:off x="2159493" y="4210887"/>
            <a:ext cx="3718248" cy="830997"/>
          </a:xfrm>
          <a:prstGeom prst="rect">
            <a:avLst/>
          </a:prstGeom>
          <a:noFill/>
        </p:spPr>
        <p:txBody>
          <a:bodyPr wrap="square" rtlCol="0">
            <a:spAutoFit/>
          </a:bodyPr>
          <a:lstStyle/>
          <a:p>
            <a:pPr algn="just"/>
            <a:r>
              <a:rPr lang="es-EC" sz="1200" dirty="0">
                <a:solidFill>
                  <a:prstClr val="white"/>
                </a:solidFill>
              </a:rPr>
              <a:t>La </a:t>
            </a:r>
            <a:r>
              <a:rPr lang="es-EC" sz="1200" dirty="0" smtClean="0">
                <a:solidFill>
                  <a:prstClr val="white"/>
                </a:solidFill>
              </a:rPr>
              <a:t>EEQ </a:t>
            </a:r>
            <a:r>
              <a:rPr lang="es-EC" sz="1200" dirty="0">
                <a:solidFill>
                  <a:prstClr val="white"/>
                </a:solidFill>
              </a:rPr>
              <a:t>analizará su portafolio de proyectos de soterramiento para no interferir en el </a:t>
            </a:r>
            <a:r>
              <a:rPr lang="es-EC" sz="1200" dirty="0" smtClean="0">
                <a:solidFill>
                  <a:prstClr val="white"/>
                </a:solidFill>
              </a:rPr>
              <a:t>PMI </a:t>
            </a:r>
            <a:r>
              <a:rPr lang="es-EC" sz="1200" b="1" dirty="0" smtClean="0">
                <a:solidFill>
                  <a:prstClr val="white"/>
                </a:solidFill>
              </a:rPr>
              <a:t>y </a:t>
            </a:r>
            <a:r>
              <a:rPr lang="es-EC" sz="1200" b="1" dirty="0">
                <a:solidFill>
                  <a:prstClr val="white"/>
                </a:solidFill>
              </a:rPr>
              <a:t>se ratifica que los proyectos que despliegue serán del tipo integral.</a:t>
            </a:r>
            <a:endParaRPr lang="en-IN" sz="1200" dirty="0">
              <a:solidFill>
                <a:prstClr val="white"/>
              </a:solidFill>
            </a:endParaRPr>
          </a:p>
        </p:txBody>
      </p:sp>
      <p:sp>
        <p:nvSpPr>
          <p:cNvPr id="47" name="TextBox 94"/>
          <p:cNvSpPr txBox="1"/>
          <p:nvPr/>
        </p:nvSpPr>
        <p:spPr>
          <a:xfrm>
            <a:off x="2195736" y="5185220"/>
            <a:ext cx="3920567" cy="461665"/>
          </a:xfrm>
          <a:prstGeom prst="rect">
            <a:avLst/>
          </a:prstGeom>
          <a:noFill/>
        </p:spPr>
        <p:txBody>
          <a:bodyPr wrap="square" rtlCol="0">
            <a:spAutoFit/>
          </a:bodyPr>
          <a:lstStyle/>
          <a:p>
            <a:r>
              <a:rPr lang="es-EC" sz="1200" dirty="0" smtClean="0">
                <a:solidFill>
                  <a:prstClr val="white"/>
                </a:solidFill>
              </a:rPr>
              <a:t>La EPMMOP es </a:t>
            </a:r>
            <a:r>
              <a:rPr lang="es-EC" sz="1200" dirty="0">
                <a:solidFill>
                  <a:prstClr val="white"/>
                </a:solidFill>
              </a:rPr>
              <a:t>quien administrará el sistema de canalización </a:t>
            </a:r>
            <a:r>
              <a:rPr lang="es-EC" sz="1200" dirty="0" smtClean="0">
                <a:solidFill>
                  <a:prstClr val="white"/>
                </a:solidFill>
              </a:rPr>
              <a:t>municipal.</a:t>
            </a:r>
            <a:endParaRPr lang="en-IN" sz="1200" dirty="0">
              <a:solidFill>
                <a:prstClr val="white"/>
              </a:solidFill>
            </a:endParaRPr>
          </a:p>
        </p:txBody>
      </p:sp>
      <p:pic>
        <p:nvPicPr>
          <p:cNvPr id="48" name="Imagen 47"/>
          <p:cNvPicPr>
            <a:picLocks noChangeAspect="1"/>
          </p:cNvPicPr>
          <p:nvPr/>
        </p:nvPicPr>
        <p:blipFill>
          <a:blip r:embed="rId2"/>
          <a:stretch>
            <a:fillRect/>
          </a:stretch>
        </p:blipFill>
        <p:spPr>
          <a:xfrm>
            <a:off x="6206" y="3128432"/>
            <a:ext cx="1598587" cy="536787"/>
          </a:xfrm>
          <a:prstGeom prst="rect">
            <a:avLst/>
          </a:prstGeom>
        </p:spPr>
      </p:pic>
      <p:pic>
        <p:nvPicPr>
          <p:cNvPr id="30" name="Imagen 29"/>
          <p:cNvPicPr>
            <a:picLocks noChangeAspect="1"/>
          </p:cNvPicPr>
          <p:nvPr/>
        </p:nvPicPr>
        <p:blipFill>
          <a:blip r:embed="rId3"/>
          <a:stretch>
            <a:fillRect/>
          </a:stretch>
        </p:blipFill>
        <p:spPr>
          <a:xfrm>
            <a:off x="6210436" y="6465354"/>
            <a:ext cx="2898068" cy="348022"/>
          </a:xfrm>
          <a:prstGeom prst="rect">
            <a:avLst/>
          </a:prstGeom>
        </p:spPr>
      </p:pic>
      <p:graphicFrame>
        <p:nvGraphicFramePr>
          <p:cNvPr id="35" name="Gráfico 34"/>
          <p:cNvGraphicFramePr>
            <a:graphicFrameLocks/>
          </p:cNvGraphicFramePr>
          <p:nvPr>
            <p:extLst>
              <p:ext uri="{D42A27DB-BD31-4B8C-83A1-F6EECF244321}">
                <p14:modId xmlns:p14="http://schemas.microsoft.com/office/powerpoint/2010/main" val="2798115886"/>
              </p:ext>
            </p:extLst>
          </p:nvPr>
        </p:nvGraphicFramePr>
        <p:xfrm>
          <a:off x="6090985" y="723822"/>
          <a:ext cx="3098563" cy="1875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 name="Gráfico 48"/>
          <p:cNvGraphicFramePr>
            <a:graphicFrameLocks/>
          </p:cNvGraphicFramePr>
          <p:nvPr>
            <p:extLst>
              <p:ext uri="{D42A27DB-BD31-4B8C-83A1-F6EECF244321}">
                <p14:modId xmlns:p14="http://schemas.microsoft.com/office/powerpoint/2010/main" val="525907241"/>
              </p:ext>
            </p:extLst>
          </p:nvPr>
        </p:nvGraphicFramePr>
        <p:xfrm>
          <a:off x="6145341" y="3160777"/>
          <a:ext cx="2907779" cy="1709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0" name="Gráfico 49"/>
          <p:cNvGraphicFramePr>
            <a:graphicFrameLocks/>
          </p:cNvGraphicFramePr>
          <p:nvPr>
            <p:extLst>
              <p:ext uri="{D42A27DB-BD31-4B8C-83A1-F6EECF244321}">
                <p14:modId xmlns:p14="http://schemas.microsoft.com/office/powerpoint/2010/main" val="3294161147"/>
              </p:ext>
            </p:extLst>
          </p:nvPr>
        </p:nvGraphicFramePr>
        <p:xfrm>
          <a:off x="6022469" y="4597792"/>
          <a:ext cx="3030651" cy="1712851"/>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ángulo 28"/>
          <p:cNvSpPr/>
          <p:nvPr/>
        </p:nvSpPr>
        <p:spPr>
          <a:xfrm>
            <a:off x="5939766" y="2845593"/>
            <a:ext cx="3401000" cy="584775"/>
          </a:xfrm>
          <a:prstGeom prst="rect">
            <a:avLst/>
          </a:prstGeom>
        </p:spPr>
        <p:txBody>
          <a:bodyPr wrap="square">
            <a:spAutoFit/>
          </a:bodyPr>
          <a:lstStyle/>
          <a:p>
            <a:pPr algn="ctr">
              <a:defRPr sz="1600" b="1" i="0" u="none" strike="noStrike" kern="1200" cap="all" spc="120" normalizeH="0" baseline="0">
                <a:solidFill>
                  <a:srgbClr val="000000">
                    <a:lumMod val="65000"/>
                    <a:lumOff val="35000"/>
                  </a:srgbClr>
                </a:solidFill>
                <a:latin typeface="+mn-lt"/>
                <a:ea typeface="+mn-ea"/>
                <a:cs typeface="+mn-cs"/>
              </a:defRPr>
            </a:pPr>
            <a:r>
              <a:rPr lang="es-EC" i="1" dirty="0"/>
              <a:t>observaciones a la exposición de motivos</a:t>
            </a:r>
            <a:endParaRPr lang="es-EC" i="1" dirty="0"/>
          </a:p>
        </p:txBody>
      </p:sp>
    </p:spTree>
    <p:extLst>
      <p:ext uri="{BB962C8B-B14F-4D97-AF65-F5344CB8AC3E}">
        <p14:creationId xmlns:p14="http://schemas.microsoft.com/office/powerpoint/2010/main" val="2884788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35496" y="17504"/>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chemeClr val="tx2"/>
              </a:solidFill>
              <a:ea typeface="Times New Roman" panose="02020603050405020304" pitchFamily="18" charset="0"/>
            </a:endParaRPr>
          </a:p>
          <a:p>
            <a:pPr algn="ctr"/>
            <a:r>
              <a:rPr lang="es-ES" sz="1400" b="1" dirty="0" smtClean="0">
                <a:solidFill>
                  <a:schemeClr val="tx2"/>
                </a:solidFill>
                <a:ea typeface="Times New Roman" panose="02020603050405020304" pitchFamily="18" charset="0"/>
              </a:rPr>
              <a:t>ACCIONES </a:t>
            </a:r>
            <a:r>
              <a:rPr lang="es-ES" sz="1400" b="1" dirty="0">
                <a:solidFill>
                  <a:schemeClr val="tx2"/>
                </a:solidFill>
                <a:ea typeface="Times New Roman" panose="02020603050405020304" pitchFamily="18" charset="0"/>
              </a:rPr>
              <a:t>REALIZADAS </a:t>
            </a:r>
            <a:r>
              <a:rPr lang="es-ES" sz="1400" b="1" dirty="0" smtClean="0">
                <a:solidFill>
                  <a:schemeClr val="tx2"/>
                </a:solidFill>
                <a:ea typeface="Times New Roman" panose="02020603050405020304" pitchFamily="18" charset="0"/>
              </a:rPr>
              <a:t>DESPUÉS </a:t>
            </a:r>
            <a:r>
              <a:rPr lang="es-ES" sz="1400" b="1" dirty="0">
                <a:solidFill>
                  <a:schemeClr val="tx2"/>
                </a:solidFill>
                <a:ea typeface="Times New Roman" panose="02020603050405020304" pitchFamily="18" charset="0"/>
              </a:rPr>
              <a:t>DE LA SESIÓN ORDINARIA N° 227 DEL CONCEJO METROPOLITANO DE QUITO DE 14 DE JUNIO DE 2022 CONOCIMIENTO DE LA ORDENANZA - PRIMER DEBATE</a:t>
            </a:r>
            <a:endParaRPr lang="es-EC" sz="1400" b="1" dirty="0">
              <a:solidFill>
                <a:schemeClr val="tx2"/>
              </a:solidFill>
              <a:ea typeface="Times New Roman" panose="02020603050405020304" pitchFamily="18" charset="0"/>
            </a:endParaRPr>
          </a:p>
          <a:p>
            <a:pPr algn="ct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634311"/>
            <a:ext cx="9099246" cy="6223689"/>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 name="CuadroTexto 1"/>
          <p:cNvSpPr txBox="1"/>
          <p:nvPr/>
        </p:nvSpPr>
        <p:spPr>
          <a:xfrm>
            <a:off x="1925236" y="1007864"/>
            <a:ext cx="2073434" cy="369332"/>
          </a:xfrm>
          <a:prstGeom prst="rect">
            <a:avLst/>
          </a:prstGeom>
          <a:noFill/>
        </p:spPr>
        <p:txBody>
          <a:bodyPr wrap="square" rtlCol="0">
            <a:spAutoFit/>
          </a:bodyPr>
          <a:lstStyle/>
          <a:p>
            <a:pPr algn="ctr"/>
            <a:r>
              <a:rPr lang="es-EC" b="1" u="sng" dirty="0" smtClean="0"/>
              <a:t>Artículos Acogidos</a:t>
            </a:r>
            <a:endParaRPr lang="es-EC" b="1" u="sng" dirty="0"/>
          </a:p>
        </p:txBody>
      </p:sp>
      <p:sp>
        <p:nvSpPr>
          <p:cNvPr id="12" name="Rectángulo 11">
            <a:extLst>
              <a:ext uri="{FF2B5EF4-FFF2-40B4-BE49-F238E27FC236}">
                <a16:creationId xmlns:a16="http://schemas.microsoft.com/office/drawing/2014/main" id="{E45788C1-AD64-4717-96CE-B06B362AB7B1}"/>
              </a:ext>
            </a:extLst>
          </p:cNvPr>
          <p:cNvSpPr/>
          <p:nvPr/>
        </p:nvSpPr>
        <p:spPr>
          <a:xfrm>
            <a:off x="27006" y="0"/>
            <a:ext cx="9099246" cy="63431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21" name="Imagen 20"/>
          <p:cNvPicPr>
            <a:picLocks noChangeAspect="1"/>
          </p:cNvPicPr>
          <p:nvPr/>
        </p:nvPicPr>
        <p:blipFill>
          <a:blip r:embed="rId2"/>
          <a:stretch>
            <a:fillRect/>
          </a:stretch>
        </p:blipFill>
        <p:spPr>
          <a:xfrm>
            <a:off x="6210436" y="6465354"/>
            <a:ext cx="2898068" cy="348022"/>
          </a:xfrm>
          <a:prstGeom prst="rect">
            <a:avLst/>
          </a:prstGeom>
        </p:spPr>
      </p:pic>
      <p:sp>
        <p:nvSpPr>
          <p:cNvPr id="14" name="Google Shape;584;p38"/>
          <p:cNvSpPr/>
          <p:nvPr/>
        </p:nvSpPr>
        <p:spPr>
          <a:xfrm flipH="1">
            <a:off x="371476" y="2610146"/>
            <a:ext cx="2472332" cy="619646"/>
          </a:xfrm>
          <a:custGeom>
            <a:avLst/>
            <a:gdLst/>
            <a:ahLst/>
            <a:cxnLst/>
            <a:rect l="l" t="t" r="r" b="b"/>
            <a:pathLst>
              <a:path w="107943" h="31315" extrusionOk="0">
                <a:moveTo>
                  <a:pt x="3692" y="1"/>
                </a:moveTo>
                <a:cubicBezTo>
                  <a:pt x="1656" y="1"/>
                  <a:pt x="1" y="1656"/>
                  <a:pt x="1" y="3692"/>
                </a:cubicBezTo>
                <a:lnTo>
                  <a:pt x="1" y="27623"/>
                </a:lnTo>
                <a:cubicBezTo>
                  <a:pt x="1" y="29659"/>
                  <a:pt x="1656" y="31314"/>
                  <a:pt x="3692" y="31314"/>
                </a:cubicBezTo>
                <a:lnTo>
                  <a:pt x="92286" y="31314"/>
                </a:lnTo>
                <a:cubicBezTo>
                  <a:pt x="100930" y="31314"/>
                  <a:pt x="107943" y="24301"/>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Plan Metropolitano de Intervención</a:t>
            </a:r>
            <a:endParaRPr lang="es-419" sz="1200" dirty="0">
              <a:solidFill>
                <a:schemeClr val="dk1"/>
              </a:solidFill>
              <a:ea typeface="Roboto"/>
              <a:cs typeface="Roboto"/>
              <a:sym typeface="Roboto"/>
            </a:endParaRPr>
          </a:p>
        </p:txBody>
      </p:sp>
      <p:sp>
        <p:nvSpPr>
          <p:cNvPr id="17" name="Google Shape;585;p38"/>
          <p:cNvSpPr/>
          <p:nvPr/>
        </p:nvSpPr>
        <p:spPr>
          <a:xfrm flipH="1">
            <a:off x="371517" y="2610141"/>
            <a:ext cx="600410" cy="619646"/>
          </a:xfrm>
          <a:custGeom>
            <a:avLst/>
            <a:gdLst/>
            <a:ahLst/>
            <a:cxnLst/>
            <a:rect l="l" t="t" r="r" b="b"/>
            <a:pathLst>
              <a:path w="25801" h="31315" extrusionOk="0">
                <a:moveTo>
                  <a:pt x="0" y="1"/>
                </a:moveTo>
                <a:lnTo>
                  <a:pt x="0" y="31314"/>
                </a:lnTo>
                <a:lnTo>
                  <a:pt x="10144" y="31314"/>
                </a:lnTo>
                <a:cubicBezTo>
                  <a:pt x="18788" y="31314"/>
                  <a:pt x="25801" y="24301"/>
                  <a:pt x="25801" y="15657"/>
                </a:cubicBezTo>
                <a:cubicBezTo>
                  <a:pt x="25801" y="11335"/>
                  <a:pt x="24051" y="7418"/>
                  <a:pt x="21217" y="4585"/>
                </a:cubicBezTo>
                <a:cubicBezTo>
                  <a:pt x="18383" y="1751"/>
                  <a:pt x="14466" y="1"/>
                  <a:pt x="10144" y="1"/>
                </a:cubicBezTo>
                <a:close/>
              </a:path>
            </a:pathLst>
          </a:custGeom>
          <a:solidFill>
            <a:schemeClr val="accent1"/>
          </a:solidFill>
          <a:ln>
            <a:noFill/>
          </a:ln>
        </p:spPr>
        <p:txBody>
          <a:bodyPr spcFirstLastPara="1" wrap="square" lIns="91425" tIns="91425" rIns="91425" bIns="91425" anchor="ctr" anchorCtr="0">
            <a:noAutofit/>
          </a:bodyPr>
          <a:lstStyle/>
          <a:p>
            <a:r>
              <a:rPr lang="es-EC" sz="1200" b="1" dirty="0" smtClean="0"/>
              <a:t>Art.6</a:t>
            </a:r>
            <a:endParaRPr sz="1200" b="1" dirty="0"/>
          </a:p>
        </p:txBody>
      </p:sp>
      <p:sp>
        <p:nvSpPr>
          <p:cNvPr id="19" name="Google Shape;586;p38"/>
          <p:cNvSpPr/>
          <p:nvPr/>
        </p:nvSpPr>
        <p:spPr>
          <a:xfrm flipH="1">
            <a:off x="372143" y="5235834"/>
            <a:ext cx="2472332"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Exención de Contraprestación</a:t>
            </a:r>
            <a:endParaRPr lang="es-419" sz="1200" dirty="0">
              <a:solidFill>
                <a:schemeClr val="dk1"/>
              </a:solidFill>
              <a:ea typeface="Roboto"/>
              <a:cs typeface="Roboto"/>
              <a:sym typeface="Roboto"/>
            </a:endParaRPr>
          </a:p>
        </p:txBody>
      </p:sp>
      <p:sp>
        <p:nvSpPr>
          <p:cNvPr id="20" name="Google Shape;587;p38"/>
          <p:cNvSpPr/>
          <p:nvPr/>
        </p:nvSpPr>
        <p:spPr>
          <a:xfrm flipH="1">
            <a:off x="372083" y="5235835"/>
            <a:ext cx="600510"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accent2"/>
          </a:solidFill>
          <a:ln>
            <a:noFill/>
          </a:ln>
        </p:spPr>
        <p:txBody>
          <a:bodyPr spcFirstLastPara="1" wrap="square" lIns="91425" tIns="91425" rIns="91425" bIns="91425" anchor="ctr" anchorCtr="0">
            <a:noAutofit/>
          </a:bodyPr>
          <a:lstStyle/>
          <a:p>
            <a:r>
              <a:rPr lang="es-EC" sz="1200" b="1" dirty="0" smtClean="0"/>
              <a:t>Art.17</a:t>
            </a:r>
            <a:endParaRPr sz="1200" b="1" dirty="0"/>
          </a:p>
        </p:txBody>
      </p:sp>
      <p:sp>
        <p:nvSpPr>
          <p:cNvPr id="28" name="Google Shape;594;p38"/>
          <p:cNvSpPr/>
          <p:nvPr/>
        </p:nvSpPr>
        <p:spPr>
          <a:xfrm flipH="1">
            <a:off x="411043" y="1716432"/>
            <a:ext cx="2432765"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De la Propiedad de los Sistemas de Canalización Soterrada</a:t>
            </a:r>
            <a:endParaRPr lang="es-419" sz="1200" dirty="0">
              <a:solidFill>
                <a:schemeClr val="dk1"/>
              </a:solidFill>
              <a:ea typeface="Roboto"/>
              <a:cs typeface="Roboto"/>
              <a:sym typeface="Roboto"/>
            </a:endParaRPr>
          </a:p>
        </p:txBody>
      </p:sp>
      <p:sp>
        <p:nvSpPr>
          <p:cNvPr id="29" name="Google Shape;595;p38"/>
          <p:cNvSpPr/>
          <p:nvPr/>
        </p:nvSpPr>
        <p:spPr>
          <a:xfrm flipH="1">
            <a:off x="410984" y="1716441"/>
            <a:ext cx="560942"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chemeClr val="accent5"/>
          </a:solidFill>
          <a:ln>
            <a:noFill/>
          </a:ln>
        </p:spPr>
        <p:txBody>
          <a:bodyPr spcFirstLastPara="1" wrap="square" lIns="91425" tIns="91425" rIns="91425" bIns="91425" anchor="ctr" anchorCtr="0">
            <a:noAutofit/>
          </a:bodyPr>
          <a:lstStyle/>
          <a:p>
            <a:r>
              <a:rPr lang="es-EC" sz="1200" b="1" dirty="0" smtClean="0"/>
              <a:t>Art.4</a:t>
            </a:r>
            <a:endParaRPr sz="1200" b="1" dirty="0"/>
          </a:p>
        </p:txBody>
      </p:sp>
      <p:sp>
        <p:nvSpPr>
          <p:cNvPr id="4" name="Rectángulo 3"/>
          <p:cNvSpPr/>
          <p:nvPr/>
        </p:nvSpPr>
        <p:spPr>
          <a:xfrm>
            <a:off x="199779" y="1565412"/>
            <a:ext cx="5524348" cy="459989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Google Shape;586;p38"/>
          <p:cNvSpPr/>
          <p:nvPr/>
        </p:nvSpPr>
        <p:spPr>
          <a:xfrm flipH="1">
            <a:off x="3023012" y="1766471"/>
            <a:ext cx="2472332"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Acuerdo de Intervención</a:t>
            </a:r>
            <a:endParaRPr lang="es-419" sz="1200" dirty="0">
              <a:solidFill>
                <a:schemeClr val="dk1"/>
              </a:solidFill>
              <a:ea typeface="Roboto"/>
              <a:cs typeface="Roboto"/>
              <a:sym typeface="Roboto"/>
            </a:endParaRPr>
          </a:p>
        </p:txBody>
      </p:sp>
      <p:sp>
        <p:nvSpPr>
          <p:cNvPr id="48" name="Google Shape;587;p38"/>
          <p:cNvSpPr/>
          <p:nvPr/>
        </p:nvSpPr>
        <p:spPr>
          <a:xfrm flipH="1">
            <a:off x="3022952" y="1766472"/>
            <a:ext cx="600510"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bg1">
              <a:lumMod val="50000"/>
            </a:schemeClr>
          </a:solidFill>
          <a:ln>
            <a:noFill/>
          </a:ln>
        </p:spPr>
        <p:txBody>
          <a:bodyPr spcFirstLastPara="1" wrap="square" lIns="91425" tIns="91425" rIns="91425" bIns="91425" anchor="ctr" anchorCtr="0">
            <a:noAutofit/>
          </a:bodyPr>
          <a:lstStyle/>
          <a:p>
            <a:r>
              <a:rPr lang="es-EC" sz="1200" b="1" dirty="0" smtClean="0"/>
              <a:t>Art.19</a:t>
            </a:r>
            <a:endParaRPr sz="1200" b="1" dirty="0"/>
          </a:p>
        </p:txBody>
      </p:sp>
      <p:sp>
        <p:nvSpPr>
          <p:cNvPr id="49" name="Google Shape;586;p38"/>
          <p:cNvSpPr/>
          <p:nvPr/>
        </p:nvSpPr>
        <p:spPr>
          <a:xfrm flipH="1">
            <a:off x="3030936" y="2655689"/>
            <a:ext cx="2444964"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Proveedores de Infraestructura Física</a:t>
            </a:r>
            <a:endParaRPr lang="es-419" sz="1200" dirty="0">
              <a:solidFill>
                <a:schemeClr val="dk1"/>
              </a:solidFill>
              <a:ea typeface="Roboto"/>
              <a:cs typeface="Roboto"/>
              <a:sym typeface="Roboto"/>
            </a:endParaRPr>
          </a:p>
        </p:txBody>
      </p:sp>
      <p:sp>
        <p:nvSpPr>
          <p:cNvPr id="50" name="Google Shape;587;p38"/>
          <p:cNvSpPr/>
          <p:nvPr/>
        </p:nvSpPr>
        <p:spPr>
          <a:xfrm flipH="1">
            <a:off x="3030876" y="2655690"/>
            <a:ext cx="600510"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rgbClr val="E6CEEA"/>
          </a:solidFill>
          <a:ln>
            <a:noFill/>
          </a:ln>
        </p:spPr>
        <p:txBody>
          <a:bodyPr spcFirstLastPara="1" wrap="square" lIns="91425" tIns="91425" rIns="91425" bIns="91425" anchor="ctr" anchorCtr="0">
            <a:noAutofit/>
          </a:bodyPr>
          <a:lstStyle/>
          <a:p>
            <a:r>
              <a:rPr lang="es-EC" sz="1200" b="1" dirty="0" smtClean="0"/>
              <a:t>Art.9</a:t>
            </a:r>
            <a:endParaRPr sz="1200" b="1" dirty="0"/>
          </a:p>
        </p:txBody>
      </p:sp>
      <p:sp>
        <p:nvSpPr>
          <p:cNvPr id="51" name="Google Shape;594;p38"/>
          <p:cNvSpPr/>
          <p:nvPr/>
        </p:nvSpPr>
        <p:spPr>
          <a:xfrm flipH="1">
            <a:off x="3031496" y="3547159"/>
            <a:ext cx="2432765"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Exención de la LMU 40 B</a:t>
            </a:r>
            <a:endParaRPr lang="es-419" sz="1200" dirty="0">
              <a:solidFill>
                <a:schemeClr val="dk1"/>
              </a:solidFill>
              <a:ea typeface="Roboto"/>
              <a:cs typeface="Roboto"/>
              <a:sym typeface="Roboto"/>
            </a:endParaRPr>
          </a:p>
        </p:txBody>
      </p:sp>
      <p:sp>
        <p:nvSpPr>
          <p:cNvPr id="52" name="Google Shape;595;p38"/>
          <p:cNvSpPr/>
          <p:nvPr/>
        </p:nvSpPr>
        <p:spPr>
          <a:xfrm flipH="1">
            <a:off x="3031436" y="3547168"/>
            <a:ext cx="600451"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r>
              <a:rPr lang="es-EC" sz="1200" b="1" dirty="0" smtClean="0"/>
              <a:t>Art.31</a:t>
            </a:r>
            <a:endParaRPr sz="1200" b="1" dirty="0"/>
          </a:p>
        </p:txBody>
      </p:sp>
      <p:sp>
        <p:nvSpPr>
          <p:cNvPr id="53" name="Google Shape;584;p38"/>
          <p:cNvSpPr/>
          <p:nvPr/>
        </p:nvSpPr>
        <p:spPr>
          <a:xfrm flipH="1">
            <a:off x="3030876" y="4402119"/>
            <a:ext cx="2472332" cy="619646"/>
          </a:xfrm>
          <a:custGeom>
            <a:avLst/>
            <a:gdLst/>
            <a:ahLst/>
            <a:cxnLst/>
            <a:rect l="l" t="t" r="r" b="b"/>
            <a:pathLst>
              <a:path w="107943" h="31315" extrusionOk="0">
                <a:moveTo>
                  <a:pt x="3692" y="1"/>
                </a:moveTo>
                <a:cubicBezTo>
                  <a:pt x="1656" y="1"/>
                  <a:pt x="1" y="1656"/>
                  <a:pt x="1" y="3692"/>
                </a:cubicBezTo>
                <a:lnTo>
                  <a:pt x="1" y="27623"/>
                </a:lnTo>
                <a:cubicBezTo>
                  <a:pt x="1" y="29659"/>
                  <a:pt x="1656" y="31314"/>
                  <a:pt x="3692" y="31314"/>
                </a:cubicBezTo>
                <a:lnTo>
                  <a:pt x="92286" y="31314"/>
                </a:lnTo>
                <a:cubicBezTo>
                  <a:pt x="100930" y="31314"/>
                  <a:pt x="107943" y="24301"/>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a:solidFill>
                  <a:schemeClr val="dk1"/>
                </a:solidFill>
                <a:ea typeface="Roboto"/>
                <a:cs typeface="Roboto"/>
                <a:sym typeface="Roboto"/>
              </a:rPr>
              <a:t>Exención de la LMU 40 </a:t>
            </a:r>
            <a:r>
              <a:rPr lang="es-419" sz="1200" dirty="0" smtClean="0">
                <a:solidFill>
                  <a:schemeClr val="dk1"/>
                </a:solidFill>
                <a:ea typeface="Roboto"/>
                <a:cs typeface="Roboto"/>
                <a:sym typeface="Roboto"/>
              </a:rPr>
              <a:t>A</a:t>
            </a:r>
            <a:endParaRPr lang="es-419" sz="1200" dirty="0">
              <a:solidFill>
                <a:schemeClr val="dk1"/>
              </a:solidFill>
              <a:ea typeface="Roboto"/>
              <a:cs typeface="Roboto"/>
              <a:sym typeface="Roboto"/>
            </a:endParaRPr>
          </a:p>
        </p:txBody>
      </p:sp>
      <p:sp>
        <p:nvSpPr>
          <p:cNvPr id="54" name="Google Shape;585;p38"/>
          <p:cNvSpPr/>
          <p:nvPr/>
        </p:nvSpPr>
        <p:spPr>
          <a:xfrm flipH="1">
            <a:off x="3030917" y="4402114"/>
            <a:ext cx="600409" cy="619646"/>
          </a:xfrm>
          <a:custGeom>
            <a:avLst/>
            <a:gdLst/>
            <a:ahLst/>
            <a:cxnLst/>
            <a:rect l="l" t="t" r="r" b="b"/>
            <a:pathLst>
              <a:path w="25801" h="31315" extrusionOk="0">
                <a:moveTo>
                  <a:pt x="0" y="1"/>
                </a:moveTo>
                <a:lnTo>
                  <a:pt x="0" y="31314"/>
                </a:lnTo>
                <a:lnTo>
                  <a:pt x="10144" y="31314"/>
                </a:lnTo>
                <a:cubicBezTo>
                  <a:pt x="18788" y="31314"/>
                  <a:pt x="25801" y="24301"/>
                  <a:pt x="25801" y="15657"/>
                </a:cubicBezTo>
                <a:cubicBezTo>
                  <a:pt x="25801" y="11335"/>
                  <a:pt x="24051" y="7418"/>
                  <a:pt x="21217" y="4585"/>
                </a:cubicBezTo>
                <a:cubicBezTo>
                  <a:pt x="18383" y="1751"/>
                  <a:pt x="14466" y="1"/>
                  <a:pt x="10144" y="1"/>
                </a:cubicBezTo>
                <a:close/>
              </a:path>
            </a:pathLst>
          </a:custGeom>
          <a:solidFill>
            <a:schemeClr val="accent4"/>
          </a:solidFill>
          <a:ln>
            <a:noFill/>
          </a:ln>
        </p:spPr>
        <p:txBody>
          <a:bodyPr spcFirstLastPara="1" wrap="square" lIns="91425" tIns="91425" rIns="91425" bIns="91425" anchor="ctr" anchorCtr="0">
            <a:noAutofit/>
          </a:bodyPr>
          <a:lstStyle/>
          <a:p>
            <a:r>
              <a:rPr lang="es-EC" sz="1200" b="1" dirty="0" smtClean="0"/>
              <a:t>Art.6</a:t>
            </a:r>
            <a:endParaRPr sz="1200" b="1" dirty="0"/>
          </a:p>
        </p:txBody>
      </p:sp>
      <p:sp>
        <p:nvSpPr>
          <p:cNvPr id="55" name="Google Shape;586;p38"/>
          <p:cNvSpPr/>
          <p:nvPr/>
        </p:nvSpPr>
        <p:spPr>
          <a:xfrm flipH="1">
            <a:off x="361362" y="3503604"/>
            <a:ext cx="2472332"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De la Obligatoriedad de construir Sistemas de Canalización Soterrada</a:t>
            </a:r>
            <a:endParaRPr lang="es-419" sz="1200" dirty="0">
              <a:solidFill>
                <a:schemeClr val="dk1"/>
              </a:solidFill>
              <a:ea typeface="Roboto"/>
              <a:cs typeface="Roboto"/>
              <a:sym typeface="Roboto"/>
            </a:endParaRPr>
          </a:p>
        </p:txBody>
      </p:sp>
      <p:sp>
        <p:nvSpPr>
          <p:cNvPr id="56" name="Google Shape;587;p38"/>
          <p:cNvSpPr/>
          <p:nvPr/>
        </p:nvSpPr>
        <p:spPr>
          <a:xfrm flipH="1">
            <a:off x="361302" y="3503605"/>
            <a:ext cx="600001"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rgbClr val="E2D0D3"/>
          </a:solidFill>
          <a:ln>
            <a:noFill/>
          </a:ln>
        </p:spPr>
        <p:txBody>
          <a:bodyPr spcFirstLastPara="1" wrap="square" lIns="91425" tIns="91425" rIns="91425" bIns="91425" anchor="ctr" anchorCtr="0">
            <a:noAutofit/>
          </a:bodyPr>
          <a:lstStyle/>
          <a:p>
            <a:r>
              <a:rPr lang="es-EC" sz="1200" b="1" dirty="0" smtClean="0"/>
              <a:t>Art.8</a:t>
            </a:r>
            <a:endParaRPr sz="1200" b="1" dirty="0"/>
          </a:p>
        </p:txBody>
      </p:sp>
      <p:sp>
        <p:nvSpPr>
          <p:cNvPr id="57" name="Google Shape;586;p38"/>
          <p:cNvSpPr/>
          <p:nvPr/>
        </p:nvSpPr>
        <p:spPr>
          <a:xfrm flipH="1">
            <a:off x="3019236" y="5236501"/>
            <a:ext cx="2498382"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Plataforma Digital</a:t>
            </a:r>
            <a:endParaRPr lang="es-419" sz="1200" dirty="0">
              <a:solidFill>
                <a:schemeClr val="dk1"/>
              </a:solidFill>
              <a:ea typeface="Roboto"/>
              <a:cs typeface="Roboto"/>
              <a:sym typeface="Roboto"/>
            </a:endParaRPr>
          </a:p>
        </p:txBody>
      </p:sp>
      <p:sp>
        <p:nvSpPr>
          <p:cNvPr id="58" name="Google Shape;587;p38"/>
          <p:cNvSpPr/>
          <p:nvPr/>
        </p:nvSpPr>
        <p:spPr>
          <a:xfrm flipH="1">
            <a:off x="3019174" y="5236502"/>
            <a:ext cx="619638"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r>
              <a:rPr lang="es-EC" sz="1200" b="1" dirty="0" smtClean="0"/>
              <a:t>Dis Ter</a:t>
            </a:r>
            <a:endParaRPr sz="1200" b="1" dirty="0"/>
          </a:p>
        </p:txBody>
      </p:sp>
      <p:sp>
        <p:nvSpPr>
          <p:cNvPr id="59" name="Google Shape;586;p38"/>
          <p:cNvSpPr/>
          <p:nvPr/>
        </p:nvSpPr>
        <p:spPr>
          <a:xfrm flipH="1">
            <a:off x="361302" y="4347289"/>
            <a:ext cx="2472332" cy="619646"/>
          </a:xfrm>
          <a:custGeom>
            <a:avLst/>
            <a:gdLst/>
            <a:ahLst/>
            <a:cxnLst/>
            <a:rect l="l" t="t" r="r" b="b"/>
            <a:pathLst>
              <a:path w="107943" h="31315" extrusionOk="0">
                <a:moveTo>
                  <a:pt x="3692" y="1"/>
                </a:moveTo>
                <a:cubicBezTo>
                  <a:pt x="1656" y="1"/>
                  <a:pt x="1" y="1656"/>
                  <a:pt x="1" y="3692"/>
                </a:cubicBezTo>
                <a:lnTo>
                  <a:pt x="1" y="27623"/>
                </a:lnTo>
                <a:cubicBezTo>
                  <a:pt x="1" y="29671"/>
                  <a:pt x="1656" y="31314"/>
                  <a:pt x="3692" y="31314"/>
                </a:cubicBezTo>
                <a:lnTo>
                  <a:pt x="92286" y="31314"/>
                </a:lnTo>
                <a:cubicBezTo>
                  <a:pt x="100930" y="31314"/>
                  <a:pt x="107943" y="24313"/>
                  <a:pt x="107943" y="15657"/>
                </a:cubicBezTo>
                <a:cubicBezTo>
                  <a:pt x="107943" y="11335"/>
                  <a:pt x="106193" y="7418"/>
                  <a:pt x="103359" y="4585"/>
                </a:cubicBezTo>
                <a:cubicBezTo>
                  <a:pt x="100525" y="1751"/>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De la articulación entre Niveles de Gobierno</a:t>
            </a:r>
            <a:endParaRPr lang="es-419" sz="1200" dirty="0">
              <a:solidFill>
                <a:schemeClr val="dk1"/>
              </a:solidFill>
              <a:ea typeface="Roboto"/>
              <a:cs typeface="Roboto"/>
              <a:sym typeface="Roboto"/>
            </a:endParaRPr>
          </a:p>
        </p:txBody>
      </p:sp>
      <p:sp>
        <p:nvSpPr>
          <p:cNvPr id="60" name="Google Shape;587;p38"/>
          <p:cNvSpPr/>
          <p:nvPr/>
        </p:nvSpPr>
        <p:spPr>
          <a:xfrm flipH="1">
            <a:off x="361242" y="4347290"/>
            <a:ext cx="613236" cy="619646"/>
          </a:xfrm>
          <a:custGeom>
            <a:avLst/>
            <a:gdLst/>
            <a:ahLst/>
            <a:cxnLst/>
            <a:rect l="l" t="t" r="r" b="b"/>
            <a:pathLst>
              <a:path w="25801" h="31315" extrusionOk="0">
                <a:moveTo>
                  <a:pt x="0" y="1"/>
                </a:moveTo>
                <a:lnTo>
                  <a:pt x="0" y="31314"/>
                </a:lnTo>
                <a:lnTo>
                  <a:pt x="10144" y="31314"/>
                </a:lnTo>
                <a:cubicBezTo>
                  <a:pt x="18788" y="31314"/>
                  <a:pt x="25801" y="24313"/>
                  <a:pt x="25801" y="15657"/>
                </a:cubicBezTo>
                <a:cubicBezTo>
                  <a:pt x="25801" y="11335"/>
                  <a:pt x="24051" y="7418"/>
                  <a:pt x="21217" y="4585"/>
                </a:cubicBezTo>
                <a:cubicBezTo>
                  <a:pt x="18383" y="1751"/>
                  <a:pt x="14466" y="1"/>
                  <a:pt x="10144" y="1"/>
                </a:cubicBezTo>
                <a:close/>
              </a:path>
            </a:pathLst>
          </a:custGeom>
          <a:solidFill>
            <a:schemeClr val="bg2">
              <a:lumMod val="50000"/>
            </a:schemeClr>
          </a:solidFill>
          <a:ln>
            <a:noFill/>
          </a:ln>
        </p:spPr>
        <p:txBody>
          <a:bodyPr spcFirstLastPara="1" wrap="square" lIns="91425" tIns="91425" rIns="91425" bIns="91425" anchor="ctr" anchorCtr="0">
            <a:noAutofit/>
          </a:bodyPr>
          <a:lstStyle/>
          <a:p>
            <a:r>
              <a:rPr lang="es-EC" sz="1200" b="1" dirty="0" smtClean="0"/>
              <a:t>Art.9</a:t>
            </a:r>
            <a:endParaRPr sz="1200" b="1" dirty="0"/>
          </a:p>
        </p:txBody>
      </p:sp>
      <p:sp>
        <p:nvSpPr>
          <p:cNvPr id="61" name="Google Shape;594;p38"/>
          <p:cNvSpPr/>
          <p:nvPr/>
        </p:nvSpPr>
        <p:spPr>
          <a:xfrm flipH="1">
            <a:off x="6171683" y="2735784"/>
            <a:ext cx="2432765"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 Atribuciones Establecidas  CRE</a:t>
            </a:r>
            <a:endParaRPr lang="es-419" sz="1200" dirty="0">
              <a:solidFill>
                <a:schemeClr val="dk1"/>
              </a:solidFill>
              <a:ea typeface="Roboto"/>
              <a:cs typeface="Roboto"/>
              <a:sym typeface="Roboto"/>
            </a:endParaRPr>
          </a:p>
        </p:txBody>
      </p:sp>
      <p:sp>
        <p:nvSpPr>
          <p:cNvPr id="62" name="Google Shape;595;p38"/>
          <p:cNvSpPr/>
          <p:nvPr/>
        </p:nvSpPr>
        <p:spPr>
          <a:xfrm flipH="1">
            <a:off x="6151295" y="2735793"/>
            <a:ext cx="652951"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rgbClr val="3ED4C2"/>
          </a:solidFill>
          <a:ln>
            <a:noFill/>
          </a:ln>
        </p:spPr>
        <p:txBody>
          <a:bodyPr spcFirstLastPara="1" wrap="square" lIns="91425" tIns="91425" rIns="91425" bIns="91425" anchor="ctr" anchorCtr="0">
            <a:noAutofit/>
          </a:bodyPr>
          <a:lstStyle/>
          <a:p>
            <a:r>
              <a:rPr lang="es-EC" sz="1200" b="1" dirty="0" smtClean="0"/>
              <a:t>Expos</a:t>
            </a:r>
            <a:endParaRPr sz="1200" b="1" dirty="0"/>
          </a:p>
        </p:txBody>
      </p:sp>
      <p:sp>
        <p:nvSpPr>
          <p:cNvPr id="63" name="Rectángulo 62"/>
          <p:cNvSpPr/>
          <p:nvPr/>
        </p:nvSpPr>
        <p:spPr>
          <a:xfrm>
            <a:off x="5950653" y="1565413"/>
            <a:ext cx="2949072" cy="2079612"/>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Google Shape;594;p38"/>
          <p:cNvSpPr/>
          <p:nvPr/>
        </p:nvSpPr>
        <p:spPr>
          <a:xfrm flipH="1">
            <a:off x="6150546" y="1755866"/>
            <a:ext cx="2453842"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 Sentencia 007-17-SIN-CC </a:t>
            </a:r>
            <a:endParaRPr lang="es-419" sz="1200" dirty="0">
              <a:solidFill>
                <a:schemeClr val="dk1"/>
              </a:solidFill>
              <a:ea typeface="Roboto"/>
              <a:cs typeface="Roboto"/>
              <a:sym typeface="Roboto"/>
            </a:endParaRPr>
          </a:p>
        </p:txBody>
      </p:sp>
      <p:sp>
        <p:nvSpPr>
          <p:cNvPr id="65" name="Google Shape;595;p38"/>
          <p:cNvSpPr/>
          <p:nvPr/>
        </p:nvSpPr>
        <p:spPr>
          <a:xfrm flipH="1">
            <a:off x="6151354" y="1757991"/>
            <a:ext cx="652891"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r>
              <a:rPr lang="es-EC" sz="1200" b="1" dirty="0" smtClean="0"/>
              <a:t>Expos</a:t>
            </a:r>
            <a:endParaRPr sz="1200" b="1" dirty="0"/>
          </a:p>
        </p:txBody>
      </p:sp>
      <p:sp>
        <p:nvSpPr>
          <p:cNvPr id="66" name="Google Shape;594;p38"/>
          <p:cNvSpPr/>
          <p:nvPr/>
        </p:nvSpPr>
        <p:spPr>
          <a:xfrm flipH="1">
            <a:off x="6171623" y="5206779"/>
            <a:ext cx="2432765"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Elaboración del PMI</a:t>
            </a:r>
            <a:endParaRPr lang="es-419" sz="1200" dirty="0">
              <a:solidFill>
                <a:schemeClr val="dk1"/>
              </a:solidFill>
              <a:ea typeface="Roboto"/>
              <a:cs typeface="Roboto"/>
              <a:sym typeface="Roboto"/>
            </a:endParaRPr>
          </a:p>
        </p:txBody>
      </p:sp>
      <p:sp>
        <p:nvSpPr>
          <p:cNvPr id="67" name="Google Shape;595;p38"/>
          <p:cNvSpPr/>
          <p:nvPr/>
        </p:nvSpPr>
        <p:spPr>
          <a:xfrm flipH="1">
            <a:off x="6171564" y="5206788"/>
            <a:ext cx="632680"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rgbClr val="1EBCF4"/>
          </a:solidFill>
          <a:ln>
            <a:noFill/>
          </a:ln>
        </p:spPr>
        <p:txBody>
          <a:bodyPr spcFirstLastPara="1" wrap="square" lIns="91425" tIns="91425" rIns="91425" bIns="91425" anchor="ctr" anchorCtr="0">
            <a:noAutofit/>
          </a:bodyPr>
          <a:lstStyle/>
          <a:p>
            <a:r>
              <a:rPr lang="es-EC" sz="1200" b="1" dirty="0" smtClean="0"/>
              <a:t>Dis.Se</a:t>
            </a:r>
            <a:endParaRPr sz="1200" b="1" dirty="0"/>
          </a:p>
        </p:txBody>
      </p:sp>
      <p:sp>
        <p:nvSpPr>
          <p:cNvPr id="68" name="Rectángulo 67"/>
          <p:cNvSpPr/>
          <p:nvPr/>
        </p:nvSpPr>
        <p:spPr>
          <a:xfrm>
            <a:off x="5940599" y="4077339"/>
            <a:ext cx="2949072" cy="2079612"/>
          </a:xfrm>
          <a:prstGeom prst="rect">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9" name="Google Shape;594;p38"/>
          <p:cNvSpPr/>
          <p:nvPr/>
        </p:nvSpPr>
        <p:spPr>
          <a:xfrm flipH="1">
            <a:off x="6171683" y="4402114"/>
            <a:ext cx="2432705" cy="619883"/>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a:effectLst>
            <a:outerShdw blurRad="50800" dist="38100" dir="5400000" algn="t" rotWithShape="0">
              <a:prstClr val="black">
                <a:alpha val="40000"/>
              </a:prstClr>
            </a:outerShdw>
          </a:effectLst>
        </p:spPr>
        <p:txBody>
          <a:bodyPr spcFirstLastPara="1" wrap="square" lIns="640075" tIns="91425" rIns="91425" bIns="91425" anchor="ctr" anchorCtr="0">
            <a:noAutofit/>
          </a:bodyPr>
          <a:lstStyle/>
          <a:p>
            <a:pPr>
              <a:buClr>
                <a:schemeClr val="dk1"/>
              </a:buClr>
              <a:buSzPts val="1100"/>
            </a:pPr>
            <a:r>
              <a:rPr lang="es-419" sz="1200" dirty="0" smtClean="0">
                <a:solidFill>
                  <a:schemeClr val="dk1"/>
                </a:solidFill>
                <a:ea typeface="Roboto"/>
                <a:cs typeface="Roboto"/>
                <a:sym typeface="Roboto"/>
              </a:rPr>
              <a:t>Entrada en Vigencia</a:t>
            </a:r>
            <a:endParaRPr lang="es-419" sz="1200" dirty="0">
              <a:solidFill>
                <a:schemeClr val="dk1"/>
              </a:solidFill>
              <a:ea typeface="Roboto"/>
              <a:cs typeface="Roboto"/>
              <a:sym typeface="Roboto"/>
            </a:endParaRPr>
          </a:p>
        </p:txBody>
      </p:sp>
      <p:sp>
        <p:nvSpPr>
          <p:cNvPr id="70" name="Google Shape;595;p38"/>
          <p:cNvSpPr/>
          <p:nvPr/>
        </p:nvSpPr>
        <p:spPr>
          <a:xfrm flipH="1">
            <a:off x="6175766" y="4402118"/>
            <a:ext cx="632624" cy="619883"/>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rgbClr val="FFC000"/>
          </a:solidFill>
          <a:ln>
            <a:noFill/>
          </a:ln>
        </p:spPr>
        <p:txBody>
          <a:bodyPr spcFirstLastPara="1" wrap="square" lIns="91425" tIns="91425" rIns="91425" bIns="91425" anchor="ctr" anchorCtr="0">
            <a:noAutofit/>
          </a:bodyPr>
          <a:lstStyle/>
          <a:p>
            <a:r>
              <a:rPr lang="es-EC" sz="1200" b="1" dirty="0" smtClean="0"/>
              <a:t>Dis.Fin</a:t>
            </a:r>
            <a:endParaRPr sz="1200" b="1" dirty="0"/>
          </a:p>
        </p:txBody>
      </p:sp>
      <p:sp>
        <p:nvSpPr>
          <p:cNvPr id="71" name="CuadroTexto 70"/>
          <p:cNvSpPr txBox="1"/>
          <p:nvPr/>
        </p:nvSpPr>
        <p:spPr>
          <a:xfrm>
            <a:off x="6492077" y="939198"/>
            <a:ext cx="2073434" cy="646331"/>
          </a:xfrm>
          <a:prstGeom prst="rect">
            <a:avLst/>
          </a:prstGeom>
          <a:noFill/>
        </p:spPr>
        <p:txBody>
          <a:bodyPr wrap="square" rtlCol="0">
            <a:spAutoFit/>
          </a:bodyPr>
          <a:lstStyle/>
          <a:p>
            <a:pPr algn="ctr"/>
            <a:r>
              <a:rPr lang="es-EC" b="1" u="sng" dirty="0" smtClean="0"/>
              <a:t>Exposición de Motivos</a:t>
            </a:r>
            <a:endParaRPr lang="es-EC" b="1" u="sng" dirty="0"/>
          </a:p>
        </p:txBody>
      </p:sp>
      <p:sp>
        <p:nvSpPr>
          <p:cNvPr id="72" name="CuadroTexto 71"/>
          <p:cNvSpPr txBox="1"/>
          <p:nvPr/>
        </p:nvSpPr>
        <p:spPr>
          <a:xfrm>
            <a:off x="6530955" y="3679769"/>
            <a:ext cx="2073434" cy="369332"/>
          </a:xfrm>
          <a:prstGeom prst="rect">
            <a:avLst/>
          </a:prstGeom>
          <a:noFill/>
        </p:spPr>
        <p:txBody>
          <a:bodyPr wrap="square" rtlCol="0">
            <a:spAutoFit/>
          </a:bodyPr>
          <a:lstStyle/>
          <a:p>
            <a:pPr algn="ctr"/>
            <a:r>
              <a:rPr lang="es-EC" b="1" u="sng" dirty="0" smtClean="0"/>
              <a:t>Varios</a:t>
            </a:r>
            <a:endParaRPr lang="es-EC" b="1" u="sng" dirty="0"/>
          </a:p>
        </p:txBody>
      </p:sp>
    </p:spTree>
    <p:extLst>
      <p:ext uri="{BB962C8B-B14F-4D97-AF65-F5344CB8AC3E}">
        <p14:creationId xmlns:p14="http://schemas.microsoft.com/office/powerpoint/2010/main" val="426452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0" y="0"/>
            <a:ext cx="9126252"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2"/>
                </a:solidFill>
                <a:ea typeface="Times New Roman" panose="02020603050405020304" pitchFamily="18" charset="0"/>
              </a:rPr>
              <a:t>ORDENANZA METROPOLITANA REFORMATORIA DEL CÓDIGO MUNICIPAL PARA EL DISTRITO METROPOLITANO DE QUITO, QUE REGULA LA INFRAESTRUCTURA FÍSICA PARA LAS REDES DE ENERGÍA ELÉCTRICA Y DE TELECOMUNICACIONES INSTALADAS EN LOS BIENES DE DOMINIO PÚBLICO DE USO PÚBLICO</a:t>
            </a:r>
            <a:endParaRPr lang="es-EC" sz="1400" b="1" dirty="0">
              <a:solidFill>
                <a:schemeClr val="tx2"/>
              </a:solidFill>
              <a:ea typeface="Times New Roman" panose="02020603050405020304" pitchFamily="18" charset="0"/>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0" y="0"/>
            <a:ext cx="9144000" cy="63764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 name="Rectángulo 1"/>
          <p:cNvSpPr/>
          <p:nvPr/>
        </p:nvSpPr>
        <p:spPr>
          <a:xfrm>
            <a:off x="97508" y="6071322"/>
            <a:ext cx="3931782" cy="338554"/>
          </a:xfrm>
          <a:prstGeom prst="rect">
            <a:avLst/>
          </a:prstGeom>
        </p:spPr>
        <p:txBody>
          <a:bodyPr wrap="square">
            <a:spAutoFit/>
          </a:bodyPr>
          <a:lstStyle/>
          <a:p>
            <a:pPr algn="ctr"/>
            <a:r>
              <a:rPr lang="es-EC" sz="1600" b="1" dirty="0">
                <a:solidFill>
                  <a:schemeClr val="tx2">
                    <a:lumMod val="75000"/>
                  </a:schemeClr>
                </a:solidFill>
              </a:rPr>
              <a:t>MODIFICACIONES A LA </a:t>
            </a:r>
            <a:r>
              <a:rPr lang="es-EC" sz="1600" b="1" dirty="0" smtClean="0">
                <a:solidFill>
                  <a:schemeClr val="tx2">
                    <a:lumMod val="75000"/>
                  </a:schemeClr>
                </a:solidFill>
              </a:rPr>
              <a:t>NORMATIVA</a:t>
            </a:r>
            <a:endParaRPr lang="es-EC" sz="1600" b="1" dirty="0">
              <a:solidFill>
                <a:schemeClr val="tx2">
                  <a:lumMod val="75000"/>
                </a:schemeClr>
              </a:solidFill>
            </a:endParaRPr>
          </a:p>
        </p:txBody>
      </p:sp>
      <p:sp>
        <p:nvSpPr>
          <p:cNvPr id="18" name="Rectángulo 17">
            <a:extLst>
              <a:ext uri="{FF2B5EF4-FFF2-40B4-BE49-F238E27FC236}">
                <a16:creationId xmlns:a16="http://schemas.microsoft.com/office/drawing/2014/main" id="{E45788C1-AD64-4717-96CE-B06B362AB7B1}"/>
              </a:ext>
            </a:extLst>
          </p:cNvPr>
          <p:cNvSpPr/>
          <p:nvPr/>
        </p:nvSpPr>
        <p:spPr>
          <a:xfrm>
            <a:off x="0" y="637647"/>
            <a:ext cx="9144000" cy="622035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grpSp>
        <p:nvGrpSpPr>
          <p:cNvPr id="25" name="8 Grupo"/>
          <p:cNvGrpSpPr/>
          <p:nvPr/>
        </p:nvGrpSpPr>
        <p:grpSpPr>
          <a:xfrm>
            <a:off x="589030" y="1103258"/>
            <a:ext cx="2229236" cy="2964412"/>
            <a:chOff x="2627784" y="980728"/>
            <a:chExt cx="3672408" cy="4968552"/>
          </a:xfrm>
        </p:grpSpPr>
        <p:sp>
          <p:nvSpPr>
            <p:cNvPr id="29" name="4 Rectángulo redondeado"/>
            <p:cNvSpPr/>
            <p:nvPr/>
          </p:nvSpPr>
          <p:spPr>
            <a:xfrm>
              <a:off x="2627784" y="980728"/>
              <a:ext cx="3672408" cy="3672408"/>
            </a:xfrm>
            <a:prstGeom prst="roundRect">
              <a:avLst>
                <a:gd name="adj" fmla="val 181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30" name="5 Rectángulo redondeado"/>
            <p:cNvSpPr/>
            <p:nvPr/>
          </p:nvSpPr>
          <p:spPr>
            <a:xfrm>
              <a:off x="3058784" y="1411728"/>
              <a:ext cx="2810408" cy="2810408"/>
            </a:xfrm>
            <a:prstGeom prst="roundRect">
              <a:avLst>
                <a:gd name="adj" fmla="val 12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31" name="7 Elipse"/>
            <p:cNvSpPr/>
            <p:nvPr/>
          </p:nvSpPr>
          <p:spPr>
            <a:xfrm>
              <a:off x="3851920" y="4077072"/>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40" name="6 Flecha doblada"/>
            <p:cNvSpPr/>
            <p:nvPr/>
          </p:nvSpPr>
          <p:spPr>
            <a:xfrm rot="5400000">
              <a:off x="3347864" y="4149080"/>
              <a:ext cx="1728192" cy="1872208"/>
            </a:xfrm>
            <a:prstGeom prst="bentArrow">
              <a:avLst>
                <a:gd name="adj1" fmla="val 25000"/>
                <a:gd name="adj2" fmla="val 25691"/>
                <a:gd name="adj3" fmla="val 50000"/>
                <a:gd name="adj4" fmla="val 3657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solidFill>
                  <a:srgbClr val="0070C0"/>
                </a:solidFill>
              </a:endParaRPr>
            </a:p>
          </p:txBody>
        </p:sp>
      </p:grpSp>
      <p:sp>
        <p:nvSpPr>
          <p:cNvPr id="44" name="Google Shape;446;p22">
            <a:extLst>
              <a:ext uri="{FF2B5EF4-FFF2-40B4-BE49-F238E27FC236}">
                <a16:creationId xmlns:a16="http://schemas.microsoft.com/office/drawing/2014/main" id="{EAF77FC9-5950-4109-898D-4BB9D6950046}"/>
              </a:ext>
            </a:extLst>
          </p:cNvPr>
          <p:cNvSpPr txBox="1"/>
          <p:nvPr/>
        </p:nvSpPr>
        <p:spPr>
          <a:xfrm>
            <a:off x="589031" y="4125122"/>
            <a:ext cx="2213796" cy="1650404"/>
          </a:xfrm>
          <a:prstGeom prst="rect">
            <a:avLst/>
          </a:prstGeom>
          <a:noFill/>
          <a:ln w="28575">
            <a:solidFill>
              <a:schemeClr val="accent1">
                <a:lumMod val="40000"/>
                <a:lumOff val="60000"/>
              </a:schemeClr>
            </a:solidFill>
          </a:ln>
        </p:spPr>
        <p:txBody>
          <a:bodyPr spcFirstLastPara="1" wrap="square" lIns="91425" tIns="91425" rIns="91425" bIns="91425" anchor="ctr" anchorCtr="0">
            <a:noAutofit/>
          </a:bodyPr>
          <a:lstStyle/>
          <a:p>
            <a:pPr algn="just"/>
            <a:r>
              <a:rPr lang="es-ES" sz="1200" b="1" dirty="0">
                <a:ea typeface="Times New Roman" panose="02020603050405020304" pitchFamily="18" charset="0"/>
              </a:rPr>
              <a:t>Agregar</a:t>
            </a:r>
            <a:r>
              <a:rPr lang="es-ES" sz="1200" dirty="0">
                <a:ea typeface="Times New Roman" panose="02020603050405020304" pitchFamily="18" charset="0"/>
              </a:rPr>
              <a:t> un Título en el </a:t>
            </a:r>
            <a:r>
              <a:rPr lang="es-ES" sz="1200" b="1" dirty="0">
                <a:ea typeface="Times New Roman" panose="02020603050405020304" pitchFamily="18" charset="0"/>
              </a:rPr>
              <a:t>libro III </a:t>
            </a:r>
            <a:r>
              <a:rPr lang="es-ES" sz="1200" dirty="0">
                <a:ea typeface="Times New Roman" panose="02020603050405020304" pitchFamily="18" charset="0"/>
              </a:rPr>
              <a:t>Del Eje Económico luego del </a:t>
            </a:r>
            <a:r>
              <a:rPr lang="es-ES" sz="1200" b="1" dirty="0">
                <a:ea typeface="Times New Roman" panose="02020603050405020304" pitchFamily="18" charset="0"/>
              </a:rPr>
              <a:t>Título IV del Libro III.2 </a:t>
            </a:r>
            <a:r>
              <a:rPr lang="es-ES" sz="1200" dirty="0">
                <a:ea typeface="Times New Roman" panose="02020603050405020304" pitchFamily="18" charset="0"/>
              </a:rPr>
              <a:t>que es De la </a:t>
            </a:r>
            <a:r>
              <a:rPr lang="es-ES" sz="1200" b="1" dirty="0">
                <a:ea typeface="Times New Roman" panose="02020603050405020304" pitchFamily="18" charset="0"/>
              </a:rPr>
              <a:t>Conectividad </a:t>
            </a:r>
            <a:r>
              <a:rPr lang="es-ES" sz="1200" dirty="0">
                <a:ea typeface="Times New Roman" panose="02020603050405020304" pitchFamily="18" charset="0"/>
              </a:rPr>
              <a:t>del Código Municipal para el Distrito Metropolitano de Quito.</a:t>
            </a:r>
            <a:endParaRPr lang="es-EC" sz="1200" dirty="0">
              <a:ea typeface="Times New Roman" panose="02020603050405020304" pitchFamily="18" charset="0"/>
            </a:endParaRPr>
          </a:p>
        </p:txBody>
      </p:sp>
      <p:sp>
        <p:nvSpPr>
          <p:cNvPr id="3" name="Rectángulo 2"/>
          <p:cNvSpPr/>
          <p:nvPr/>
        </p:nvSpPr>
        <p:spPr>
          <a:xfrm>
            <a:off x="633846" y="1500090"/>
            <a:ext cx="2184419" cy="1200329"/>
          </a:xfrm>
          <a:prstGeom prst="rect">
            <a:avLst/>
          </a:prstGeom>
        </p:spPr>
        <p:txBody>
          <a:bodyPr wrap="square">
            <a:spAutoFit/>
          </a:bodyPr>
          <a:lstStyle/>
          <a:p>
            <a:pPr algn="just"/>
            <a:r>
              <a:rPr lang="es-ES" sz="1200" b="1" dirty="0"/>
              <a:t>DEL SOTERRAMIENTO DE REDES DE SERVICIO DE TELECOMUNICACIONES Y ENERGÍA ELÉCTRICA EN EL DISTRITO METROPOLITANO DE QUITO</a:t>
            </a:r>
            <a:endParaRPr lang="es-EC" sz="1200" dirty="0"/>
          </a:p>
        </p:txBody>
      </p:sp>
      <p:grpSp>
        <p:nvGrpSpPr>
          <p:cNvPr id="57" name="8 Grupo"/>
          <p:cNvGrpSpPr/>
          <p:nvPr/>
        </p:nvGrpSpPr>
        <p:grpSpPr>
          <a:xfrm>
            <a:off x="3635896" y="1103258"/>
            <a:ext cx="2229236" cy="2964412"/>
            <a:chOff x="2627784" y="980728"/>
            <a:chExt cx="3672408" cy="4968552"/>
          </a:xfrm>
        </p:grpSpPr>
        <p:sp>
          <p:nvSpPr>
            <p:cNvPr id="58" name="4 Rectángulo redondeado"/>
            <p:cNvSpPr/>
            <p:nvPr/>
          </p:nvSpPr>
          <p:spPr>
            <a:xfrm>
              <a:off x="2627784" y="980728"/>
              <a:ext cx="3672408" cy="3672408"/>
            </a:xfrm>
            <a:prstGeom prst="roundRect">
              <a:avLst>
                <a:gd name="adj" fmla="val 181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59" name="5 Rectángulo redondeado"/>
            <p:cNvSpPr/>
            <p:nvPr/>
          </p:nvSpPr>
          <p:spPr>
            <a:xfrm>
              <a:off x="3058784" y="1411728"/>
              <a:ext cx="2810408" cy="2810408"/>
            </a:xfrm>
            <a:prstGeom prst="roundRect">
              <a:avLst>
                <a:gd name="adj" fmla="val 12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0" name="7 Elipse"/>
            <p:cNvSpPr/>
            <p:nvPr/>
          </p:nvSpPr>
          <p:spPr>
            <a:xfrm>
              <a:off x="3851920" y="4077072"/>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1" name="6 Flecha doblada"/>
            <p:cNvSpPr/>
            <p:nvPr/>
          </p:nvSpPr>
          <p:spPr>
            <a:xfrm rot="5400000">
              <a:off x="3347864" y="4149080"/>
              <a:ext cx="1728192" cy="1872208"/>
            </a:xfrm>
            <a:prstGeom prst="bentArrow">
              <a:avLst>
                <a:gd name="adj1" fmla="val 25000"/>
                <a:gd name="adj2" fmla="val 25691"/>
                <a:gd name="adj3" fmla="val 50000"/>
                <a:gd name="adj4" fmla="val 3657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solidFill>
                  <a:srgbClr val="0070C0"/>
                </a:solidFill>
              </a:endParaRPr>
            </a:p>
          </p:txBody>
        </p:sp>
      </p:grpSp>
      <p:grpSp>
        <p:nvGrpSpPr>
          <p:cNvPr id="62" name="8 Grupo"/>
          <p:cNvGrpSpPr/>
          <p:nvPr/>
        </p:nvGrpSpPr>
        <p:grpSpPr>
          <a:xfrm>
            <a:off x="6669046" y="1138227"/>
            <a:ext cx="2229236" cy="2964412"/>
            <a:chOff x="2627784" y="980728"/>
            <a:chExt cx="3672408" cy="4968552"/>
          </a:xfrm>
        </p:grpSpPr>
        <p:sp>
          <p:nvSpPr>
            <p:cNvPr id="63" name="4 Rectángulo redondeado"/>
            <p:cNvSpPr/>
            <p:nvPr/>
          </p:nvSpPr>
          <p:spPr>
            <a:xfrm>
              <a:off x="2627784" y="980728"/>
              <a:ext cx="3672408" cy="3672408"/>
            </a:xfrm>
            <a:prstGeom prst="roundRect">
              <a:avLst>
                <a:gd name="adj" fmla="val 1817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p>
          </p:txBody>
        </p:sp>
        <p:sp>
          <p:nvSpPr>
            <p:cNvPr id="64" name="5 Rectángulo redondeado"/>
            <p:cNvSpPr/>
            <p:nvPr/>
          </p:nvSpPr>
          <p:spPr>
            <a:xfrm>
              <a:off x="3058784" y="1411728"/>
              <a:ext cx="2810408" cy="2810408"/>
            </a:xfrm>
            <a:prstGeom prst="roundRect">
              <a:avLst>
                <a:gd name="adj" fmla="val 122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5" name="7 Elipse"/>
            <p:cNvSpPr/>
            <p:nvPr/>
          </p:nvSpPr>
          <p:spPr>
            <a:xfrm>
              <a:off x="3851920" y="4077072"/>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6" name="6 Flecha doblada"/>
            <p:cNvSpPr/>
            <p:nvPr/>
          </p:nvSpPr>
          <p:spPr>
            <a:xfrm rot="5400000">
              <a:off x="3347864" y="4149080"/>
              <a:ext cx="1728192" cy="1872208"/>
            </a:xfrm>
            <a:prstGeom prst="bentArrow">
              <a:avLst>
                <a:gd name="adj1" fmla="val 25000"/>
                <a:gd name="adj2" fmla="val 25691"/>
                <a:gd name="adj3" fmla="val 50000"/>
                <a:gd name="adj4" fmla="val 3657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dirty="0">
                <a:solidFill>
                  <a:srgbClr val="0070C0"/>
                </a:solidFill>
              </a:endParaRPr>
            </a:p>
          </p:txBody>
        </p:sp>
      </p:grpSp>
      <p:sp>
        <p:nvSpPr>
          <p:cNvPr id="67" name="Google Shape;446;p22">
            <a:extLst>
              <a:ext uri="{FF2B5EF4-FFF2-40B4-BE49-F238E27FC236}">
                <a16:creationId xmlns:a16="http://schemas.microsoft.com/office/drawing/2014/main" id="{EAF77FC9-5950-4109-898D-4BB9D6950046}"/>
              </a:ext>
            </a:extLst>
          </p:cNvPr>
          <p:cNvSpPr txBox="1"/>
          <p:nvPr/>
        </p:nvSpPr>
        <p:spPr>
          <a:xfrm>
            <a:off x="3635896" y="4125122"/>
            <a:ext cx="2229236" cy="1650404"/>
          </a:xfrm>
          <a:prstGeom prst="rect">
            <a:avLst/>
          </a:prstGeom>
          <a:noFill/>
          <a:ln w="28575">
            <a:solidFill>
              <a:schemeClr val="accent1">
                <a:lumMod val="40000"/>
                <a:lumOff val="60000"/>
              </a:schemeClr>
            </a:solidFill>
          </a:ln>
        </p:spPr>
        <p:txBody>
          <a:bodyPr spcFirstLastPara="1" wrap="square" lIns="91425" tIns="91425" rIns="91425" bIns="91425" anchor="ctr" anchorCtr="0">
            <a:noAutofit/>
          </a:bodyPr>
          <a:lstStyle/>
          <a:p>
            <a:pPr algn="just"/>
            <a:r>
              <a:rPr lang="es-ES" sz="1200" b="1" dirty="0"/>
              <a:t>Sustituir </a:t>
            </a:r>
            <a:r>
              <a:rPr lang="es-ES" sz="1200" dirty="0"/>
              <a:t>el </a:t>
            </a:r>
            <a:r>
              <a:rPr lang="es-ES" sz="1200" b="1" dirty="0"/>
              <a:t>Capítulo VI </a:t>
            </a:r>
            <a:r>
              <a:rPr lang="es-ES" sz="1200" dirty="0"/>
              <a:t>del </a:t>
            </a:r>
            <a:r>
              <a:rPr lang="es-ES" sz="1200" b="1" dirty="0"/>
              <a:t>Título VI  </a:t>
            </a:r>
            <a:r>
              <a:rPr lang="es-ES" sz="1200" dirty="0"/>
              <a:t>del </a:t>
            </a:r>
            <a:r>
              <a:rPr lang="es-ES" sz="1200" b="1" dirty="0"/>
              <a:t>libro III.6 </a:t>
            </a:r>
            <a:r>
              <a:rPr lang="es-ES" sz="1200" dirty="0"/>
              <a:t>De las </a:t>
            </a:r>
            <a:r>
              <a:rPr lang="es-ES" sz="1200" b="1" dirty="0"/>
              <a:t>Licencias Metropolitanas </a:t>
            </a:r>
            <a:r>
              <a:rPr lang="es-ES" sz="1200" dirty="0"/>
              <a:t>del Código Municipal para el Distrito Metropolitano de Quito. (LMU 40)</a:t>
            </a:r>
            <a:endParaRPr lang="es-EC" sz="1200" dirty="0"/>
          </a:p>
        </p:txBody>
      </p:sp>
      <p:sp>
        <p:nvSpPr>
          <p:cNvPr id="68" name="Google Shape;446;p22">
            <a:extLst>
              <a:ext uri="{FF2B5EF4-FFF2-40B4-BE49-F238E27FC236}">
                <a16:creationId xmlns:a16="http://schemas.microsoft.com/office/drawing/2014/main" id="{EAF77FC9-5950-4109-898D-4BB9D6950046}"/>
              </a:ext>
            </a:extLst>
          </p:cNvPr>
          <p:cNvSpPr txBox="1"/>
          <p:nvPr/>
        </p:nvSpPr>
        <p:spPr>
          <a:xfrm>
            <a:off x="6669044" y="4137539"/>
            <a:ext cx="2229237" cy="1637987"/>
          </a:xfrm>
          <a:prstGeom prst="rect">
            <a:avLst/>
          </a:prstGeom>
          <a:noFill/>
          <a:ln w="28575">
            <a:solidFill>
              <a:schemeClr val="accent1">
                <a:lumMod val="40000"/>
                <a:lumOff val="60000"/>
              </a:schemeClr>
            </a:solidFill>
          </a:ln>
        </p:spPr>
        <p:txBody>
          <a:bodyPr spcFirstLastPara="1" wrap="square" lIns="91425" tIns="91425" rIns="91425" bIns="91425" anchor="ctr" anchorCtr="0">
            <a:noAutofit/>
          </a:bodyPr>
          <a:lstStyle/>
          <a:p>
            <a:pPr algn="just"/>
            <a:r>
              <a:rPr lang="es-ES" sz="1200" b="1" dirty="0"/>
              <a:t>Sustituir </a:t>
            </a:r>
            <a:r>
              <a:rPr lang="es-ES" sz="1200" dirty="0"/>
              <a:t>el </a:t>
            </a:r>
            <a:r>
              <a:rPr lang="es-ES" sz="1200" b="1" dirty="0"/>
              <a:t>Capítulo XXI </a:t>
            </a:r>
            <a:r>
              <a:rPr lang="es-ES" sz="1200" dirty="0"/>
              <a:t>del </a:t>
            </a:r>
            <a:r>
              <a:rPr lang="es-ES" sz="1200" b="1" dirty="0"/>
              <a:t>Título IV del libro III.5 </a:t>
            </a:r>
            <a:r>
              <a:rPr lang="es-ES" sz="1200" dirty="0"/>
              <a:t>de Presupuesto, Finanzas y </a:t>
            </a:r>
            <a:r>
              <a:rPr lang="es-ES" sz="1200" b="1" dirty="0"/>
              <a:t>Tributación</a:t>
            </a:r>
            <a:r>
              <a:rPr lang="es-ES" sz="1200" dirty="0"/>
              <a:t> del Código Municipal para el Distrito Metropolitano de Quito</a:t>
            </a:r>
            <a:r>
              <a:rPr lang="es-ES" sz="1200" b="1" dirty="0"/>
              <a:t>.</a:t>
            </a:r>
            <a:endParaRPr lang="es-EC" sz="1200" b="1" dirty="0"/>
          </a:p>
        </p:txBody>
      </p:sp>
      <p:sp>
        <p:nvSpPr>
          <p:cNvPr id="4" name="Rectángulo 3"/>
          <p:cNvSpPr/>
          <p:nvPr/>
        </p:nvSpPr>
        <p:spPr>
          <a:xfrm>
            <a:off x="3635896" y="1393333"/>
            <a:ext cx="2229236" cy="1569660"/>
          </a:xfrm>
          <a:prstGeom prst="rect">
            <a:avLst/>
          </a:prstGeom>
        </p:spPr>
        <p:txBody>
          <a:bodyPr wrap="square">
            <a:spAutoFit/>
          </a:bodyPr>
          <a:lstStyle/>
          <a:p>
            <a:pPr algn="just"/>
            <a:r>
              <a:rPr lang="es-ES" sz="1200" b="1" dirty="0"/>
              <a:t>DE LAS LICENCIAS METROPOLITANAS URBANÍSTICAS PARA LA CONSTRUCCIÓN DE INFRAESTRUCTURA FÍSICA, Y PARA EL USO Y OCUPACIÓN DE SUELO EN BIENES DE USO PÚBLICO</a:t>
            </a:r>
            <a:endParaRPr lang="es-EC" sz="1200" b="1" dirty="0"/>
          </a:p>
        </p:txBody>
      </p:sp>
      <p:sp>
        <p:nvSpPr>
          <p:cNvPr id="6" name="Rectángulo 5"/>
          <p:cNvSpPr/>
          <p:nvPr/>
        </p:nvSpPr>
        <p:spPr>
          <a:xfrm>
            <a:off x="6669044" y="1455036"/>
            <a:ext cx="2229237" cy="1200329"/>
          </a:xfrm>
          <a:prstGeom prst="rect">
            <a:avLst/>
          </a:prstGeom>
        </p:spPr>
        <p:txBody>
          <a:bodyPr wrap="square">
            <a:spAutoFit/>
          </a:bodyPr>
          <a:lstStyle/>
          <a:p>
            <a:pPr algn="just"/>
            <a:r>
              <a:rPr lang="es-ES" sz="1200" b="1" dirty="0"/>
              <a:t>DE LAS TASAS PARA LA CONSTRUCCIÓN DE INFRAESTRUCTURA FÍSICA, Y PARA EL USO Y OCUPACIÓN DE SUELO EN BIENES DE USO PÚBLICO</a:t>
            </a:r>
            <a:endParaRPr lang="es-EC" sz="1200" dirty="0"/>
          </a:p>
        </p:txBody>
      </p:sp>
      <p:pic>
        <p:nvPicPr>
          <p:cNvPr id="32" name="Imagen 31"/>
          <p:cNvPicPr>
            <a:picLocks noChangeAspect="1"/>
          </p:cNvPicPr>
          <p:nvPr/>
        </p:nvPicPr>
        <p:blipFill>
          <a:blip r:embed="rId2"/>
          <a:stretch>
            <a:fillRect/>
          </a:stretch>
        </p:blipFill>
        <p:spPr>
          <a:xfrm>
            <a:off x="6210436" y="6465354"/>
            <a:ext cx="2898068" cy="348022"/>
          </a:xfrm>
          <a:prstGeom prst="rect">
            <a:avLst/>
          </a:prstGeom>
        </p:spPr>
      </p:pic>
    </p:spTree>
    <p:extLst>
      <p:ext uri="{BB962C8B-B14F-4D97-AF65-F5344CB8AC3E}">
        <p14:creationId xmlns:p14="http://schemas.microsoft.com/office/powerpoint/2010/main" val="315706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17748" y="-1"/>
            <a:ext cx="9018748" cy="59238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solidFill>
              </a:rPr>
              <a:t>ACLARACIÓN SOBRE LA PROPIEDAD DE LA INFRAESTRUCTURA</a:t>
            </a: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0"/>
            <a:ext cx="9009490" cy="684346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7" name="Imagen 16"/>
          <p:cNvPicPr>
            <a:picLocks noChangeAspect="1"/>
          </p:cNvPicPr>
          <p:nvPr/>
        </p:nvPicPr>
        <p:blipFill>
          <a:blip r:embed="rId2"/>
          <a:stretch>
            <a:fillRect/>
          </a:stretch>
        </p:blipFill>
        <p:spPr>
          <a:xfrm>
            <a:off x="5766690" y="6102759"/>
            <a:ext cx="3186100" cy="595351"/>
          </a:xfrm>
          <a:prstGeom prst="rect">
            <a:avLst/>
          </a:prstGeom>
        </p:spPr>
      </p:pic>
      <p:sp>
        <p:nvSpPr>
          <p:cNvPr id="22" name="Rectángulo 21">
            <a:extLst>
              <a:ext uri="{FF2B5EF4-FFF2-40B4-BE49-F238E27FC236}">
                <a16:creationId xmlns:a16="http://schemas.microsoft.com/office/drawing/2014/main" id="{E45788C1-AD64-4717-96CE-B06B362AB7B1}"/>
              </a:ext>
            </a:extLst>
          </p:cNvPr>
          <p:cNvSpPr/>
          <p:nvPr/>
        </p:nvSpPr>
        <p:spPr>
          <a:xfrm>
            <a:off x="36264" y="0"/>
            <a:ext cx="9009490" cy="59238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0" name="Rectángulo 19"/>
          <p:cNvSpPr/>
          <p:nvPr/>
        </p:nvSpPr>
        <p:spPr>
          <a:xfrm>
            <a:off x="6444208" y="4437112"/>
            <a:ext cx="1872208" cy="73345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Propiedad o activos de las empresas públicas</a:t>
            </a:r>
            <a:endParaRPr lang="es-EC" sz="1400" b="1" dirty="0">
              <a:solidFill>
                <a:schemeClr val="tx1"/>
              </a:solidFill>
            </a:endParaRPr>
          </a:p>
        </p:txBody>
      </p:sp>
      <p:sp>
        <p:nvSpPr>
          <p:cNvPr id="21" name="Abrir llave 20"/>
          <p:cNvSpPr/>
          <p:nvPr/>
        </p:nvSpPr>
        <p:spPr>
          <a:xfrm>
            <a:off x="753255" y="3742469"/>
            <a:ext cx="315458" cy="1694842"/>
          </a:xfrm>
          <a:prstGeom prst="lef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23" name="Imagen 22"/>
          <p:cNvPicPr>
            <a:picLocks noChangeAspect="1"/>
          </p:cNvPicPr>
          <p:nvPr/>
        </p:nvPicPr>
        <p:blipFill>
          <a:blip r:embed="rId3"/>
          <a:stretch>
            <a:fillRect/>
          </a:stretch>
        </p:blipFill>
        <p:spPr>
          <a:xfrm>
            <a:off x="1198651" y="3990713"/>
            <a:ext cx="629986" cy="391983"/>
          </a:xfrm>
          <a:prstGeom prst="rect">
            <a:avLst/>
          </a:prstGeom>
        </p:spPr>
      </p:pic>
      <p:pic>
        <p:nvPicPr>
          <p:cNvPr id="24" name="Imagen 23"/>
          <p:cNvPicPr>
            <a:picLocks noChangeAspect="1"/>
          </p:cNvPicPr>
          <p:nvPr/>
        </p:nvPicPr>
        <p:blipFill>
          <a:blip r:embed="rId4"/>
          <a:stretch>
            <a:fillRect/>
          </a:stretch>
        </p:blipFill>
        <p:spPr>
          <a:xfrm>
            <a:off x="1134848" y="4522895"/>
            <a:ext cx="684649" cy="729079"/>
          </a:xfrm>
          <a:prstGeom prst="rect">
            <a:avLst/>
          </a:prstGeom>
        </p:spPr>
      </p:pic>
      <p:pic>
        <p:nvPicPr>
          <p:cNvPr id="25" name="Imagen 24"/>
          <p:cNvPicPr>
            <a:picLocks noChangeAspect="1"/>
          </p:cNvPicPr>
          <p:nvPr/>
        </p:nvPicPr>
        <p:blipFill>
          <a:blip r:embed="rId5"/>
          <a:stretch>
            <a:fillRect/>
          </a:stretch>
        </p:blipFill>
        <p:spPr>
          <a:xfrm>
            <a:off x="2980503" y="4032615"/>
            <a:ext cx="864944" cy="980561"/>
          </a:xfrm>
          <a:prstGeom prst="rect">
            <a:avLst/>
          </a:prstGeom>
        </p:spPr>
      </p:pic>
      <p:sp>
        <p:nvSpPr>
          <p:cNvPr id="27" name="Flecha derecha 26"/>
          <p:cNvSpPr/>
          <p:nvPr/>
        </p:nvSpPr>
        <p:spPr>
          <a:xfrm>
            <a:off x="2009917" y="4359535"/>
            <a:ext cx="474313" cy="43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8" name="Imagen 27"/>
          <p:cNvPicPr>
            <a:picLocks noChangeAspect="1"/>
          </p:cNvPicPr>
          <p:nvPr/>
        </p:nvPicPr>
        <p:blipFill>
          <a:blip r:embed="rId6"/>
          <a:stretch>
            <a:fillRect/>
          </a:stretch>
        </p:blipFill>
        <p:spPr>
          <a:xfrm>
            <a:off x="4716999" y="3831045"/>
            <a:ext cx="1195071" cy="966107"/>
          </a:xfrm>
          <a:prstGeom prst="rect">
            <a:avLst/>
          </a:prstGeom>
        </p:spPr>
      </p:pic>
      <p:pic>
        <p:nvPicPr>
          <p:cNvPr id="29" name="Imagen 2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3178" y="4857756"/>
            <a:ext cx="998336" cy="664091"/>
          </a:xfrm>
          <a:prstGeom prst="rect">
            <a:avLst/>
          </a:prstGeom>
          <a:noFill/>
          <a:ln>
            <a:noFill/>
          </a:ln>
        </p:spPr>
      </p:pic>
      <p:sp>
        <p:nvSpPr>
          <p:cNvPr id="30" name="Flecha derecha 29"/>
          <p:cNvSpPr/>
          <p:nvPr/>
        </p:nvSpPr>
        <p:spPr>
          <a:xfrm rot="20036108">
            <a:off x="4123478" y="3845788"/>
            <a:ext cx="474313" cy="43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Flecha derecha 30"/>
          <p:cNvSpPr/>
          <p:nvPr/>
        </p:nvSpPr>
        <p:spPr>
          <a:xfrm rot="1649545">
            <a:off x="4120265" y="4771644"/>
            <a:ext cx="491558" cy="43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3" name="Grupo 32"/>
          <p:cNvGrpSpPr/>
          <p:nvPr/>
        </p:nvGrpSpPr>
        <p:grpSpPr>
          <a:xfrm>
            <a:off x="974381" y="840647"/>
            <a:ext cx="6984776" cy="1158045"/>
            <a:chOff x="2851516" y="211052"/>
            <a:chExt cx="5069363" cy="1158045"/>
          </a:xfrm>
        </p:grpSpPr>
        <p:sp>
          <p:nvSpPr>
            <p:cNvPr id="34" name="Redondear rectángulo de esquina del mismo lado 33"/>
            <p:cNvSpPr/>
            <p:nvPr/>
          </p:nvSpPr>
          <p:spPr>
            <a:xfrm rot="5400000">
              <a:off x="4918145" y="-1796719"/>
              <a:ext cx="936106" cy="506936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edondear rectángulo de esquina del mismo lado 4"/>
            <p:cNvSpPr/>
            <p:nvPr/>
          </p:nvSpPr>
          <p:spPr>
            <a:xfrm>
              <a:off x="2851516" y="211052"/>
              <a:ext cx="5006715" cy="1158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r>
                <a:rPr lang="es-ES" sz="1200" dirty="0">
                  <a:ea typeface="Times New Roman" panose="02020603050405020304" pitchFamily="18" charset="0"/>
                </a:rPr>
                <a:t>En el caso de que la infraestructura física soterrada del régimen general de telecomunicaciones sea construida por empresas públicas responsables del servicio en el ámbito de sus competencias, será de propiedad de la </a:t>
              </a:r>
              <a:r>
                <a:rPr lang="es-ES" sz="1200" dirty="0" smtClean="0">
                  <a:ea typeface="Times New Roman" panose="02020603050405020304" pitchFamily="18" charset="0"/>
                </a:rPr>
                <a:t>misma </a:t>
              </a:r>
              <a:r>
                <a:rPr lang="es-ES" sz="1200" b="1" i="1" dirty="0" smtClean="0">
                  <a:ea typeface="Times New Roman" panose="02020603050405020304" pitchFamily="18" charset="0"/>
                </a:rPr>
                <a:t>(Art. 4)</a:t>
              </a:r>
              <a:r>
                <a:rPr lang="es-ES" sz="1200" dirty="0" smtClean="0">
                  <a:ea typeface="Times New Roman" panose="02020603050405020304" pitchFamily="18" charset="0"/>
                </a:rPr>
                <a:t>.</a:t>
              </a:r>
              <a:endParaRPr lang="es-EC" sz="1200" dirty="0"/>
            </a:p>
          </p:txBody>
        </p:sp>
      </p:grpSp>
      <p:sp>
        <p:nvSpPr>
          <p:cNvPr id="36" name="Rectángulo 35">
            <a:extLst>
              <a:ext uri="{FF2B5EF4-FFF2-40B4-BE49-F238E27FC236}">
                <a16:creationId xmlns:a16="http://schemas.microsoft.com/office/drawing/2014/main" id="{E45788C1-AD64-4717-96CE-B06B362AB7B1}"/>
              </a:ext>
            </a:extLst>
          </p:cNvPr>
          <p:cNvSpPr/>
          <p:nvPr/>
        </p:nvSpPr>
        <p:spPr>
          <a:xfrm>
            <a:off x="414058" y="2189034"/>
            <a:ext cx="8136904" cy="376837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7" name="Rectángulo 36">
            <a:extLst>
              <a:ext uri="{FF2B5EF4-FFF2-40B4-BE49-F238E27FC236}">
                <a16:creationId xmlns:a16="http://schemas.microsoft.com/office/drawing/2014/main" id="{E45788C1-AD64-4717-96CE-B06B362AB7B1}"/>
              </a:ext>
            </a:extLst>
          </p:cNvPr>
          <p:cNvSpPr/>
          <p:nvPr/>
        </p:nvSpPr>
        <p:spPr>
          <a:xfrm>
            <a:off x="418508" y="650988"/>
            <a:ext cx="8123354" cy="147030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6" name="Rectángulo 25"/>
          <p:cNvSpPr/>
          <p:nvPr/>
        </p:nvSpPr>
        <p:spPr>
          <a:xfrm>
            <a:off x="2880702" y="5155205"/>
            <a:ext cx="1101631" cy="45415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Fondos Propios</a:t>
            </a:r>
            <a:endParaRPr lang="es-EC" sz="1400" b="1" dirty="0">
              <a:solidFill>
                <a:schemeClr val="tx1"/>
              </a:solidFill>
            </a:endParaRPr>
          </a:p>
        </p:txBody>
      </p:sp>
      <p:pic>
        <p:nvPicPr>
          <p:cNvPr id="38" name="Imagen 37"/>
          <p:cNvPicPr>
            <a:picLocks noChangeAspect="1"/>
          </p:cNvPicPr>
          <p:nvPr/>
        </p:nvPicPr>
        <p:blipFill rotWithShape="1">
          <a:blip r:embed="rId8"/>
          <a:srcRect l="24525" r="53255"/>
          <a:stretch/>
        </p:blipFill>
        <p:spPr>
          <a:xfrm>
            <a:off x="3013871" y="2592008"/>
            <a:ext cx="926324" cy="737864"/>
          </a:xfrm>
          <a:prstGeom prst="rect">
            <a:avLst/>
          </a:prstGeom>
          <a:ln>
            <a:solidFill>
              <a:schemeClr val="accent1"/>
            </a:solidFill>
          </a:ln>
        </p:spPr>
      </p:pic>
      <p:pic>
        <p:nvPicPr>
          <p:cNvPr id="39" name="Imagen 38"/>
          <p:cNvPicPr>
            <a:picLocks noChangeAspect="1"/>
          </p:cNvPicPr>
          <p:nvPr/>
        </p:nvPicPr>
        <p:blipFill>
          <a:blip r:embed="rId9"/>
          <a:stretch>
            <a:fillRect/>
          </a:stretch>
        </p:blipFill>
        <p:spPr>
          <a:xfrm>
            <a:off x="4070459" y="2679176"/>
            <a:ext cx="413909" cy="413909"/>
          </a:xfrm>
          <a:prstGeom prst="rect">
            <a:avLst/>
          </a:prstGeom>
        </p:spPr>
      </p:pic>
      <p:pic>
        <p:nvPicPr>
          <p:cNvPr id="40" name="Imagen 39"/>
          <p:cNvPicPr>
            <a:picLocks noChangeAspect="1"/>
          </p:cNvPicPr>
          <p:nvPr/>
        </p:nvPicPr>
        <p:blipFill>
          <a:blip r:embed="rId10"/>
          <a:stretch>
            <a:fillRect/>
          </a:stretch>
        </p:blipFill>
        <p:spPr>
          <a:xfrm>
            <a:off x="1252095" y="2438843"/>
            <a:ext cx="1566192" cy="1085557"/>
          </a:xfrm>
          <a:prstGeom prst="rect">
            <a:avLst/>
          </a:prstGeom>
        </p:spPr>
      </p:pic>
      <p:sp>
        <p:nvSpPr>
          <p:cNvPr id="41" name="Abrir llave 40"/>
          <p:cNvSpPr/>
          <p:nvPr/>
        </p:nvSpPr>
        <p:spPr>
          <a:xfrm>
            <a:off x="684127" y="2369754"/>
            <a:ext cx="372384" cy="1182373"/>
          </a:xfrm>
          <a:prstGeom prst="lef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2" name="Rectángulo 41"/>
          <p:cNvSpPr/>
          <p:nvPr/>
        </p:nvSpPr>
        <p:spPr>
          <a:xfrm>
            <a:off x="4881197" y="2480558"/>
            <a:ext cx="1872208" cy="73345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Propiedad del MDMQ</a:t>
            </a:r>
            <a:endParaRPr lang="es-EC" sz="1400" b="1" dirty="0">
              <a:solidFill>
                <a:schemeClr val="tx1"/>
              </a:solidFill>
            </a:endParaRPr>
          </a:p>
        </p:txBody>
      </p:sp>
    </p:spTree>
    <p:extLst>
      <p:ext uri="{BB962C8B-B14F-4D97-AF65-F5344CB8AC3E}">
        <p14:creationId xmlns:p14="http://schemas.microsoft.com/office/powerpoint/2010/main" val="983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17748" y="-1"/>
            <a:ext cx="9018748" cy="59238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solidFill>
              </a:rPr>
              <a:t>ACLARACIÓN SOBRE LA PROPIEDAD DE LA INFRAESTRUCTURA</a:t>
            </a: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0"/>
            <a:ext cx="9009490" cy="684346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7" name="Imagen 16"/>
          <p:cNvPicPr>
            <a:picLocks noChangeAspect="1"/>
          </p:cNvPicPr>
          <p:nvPr/>
        </p:nvPicPr>
        <p:blipFill>
          <a:blip r:embed="rId2"/>
          <a:stretch>
            <a:fillRect/>
          </a:stretch>
        </p:blipFill>
        <p:spPr>
          <a:xfrm>
            <a:off x="5766690" y="6102759"/>
            <a:ext cx="3186100" cy="595351"/>
          </a:xfrm>
          <a:prstGeom prst="rect">
            <a:avLst/>
          </a:prstGeom>
        </p:spPr>
      </p:pic>
      <p:sp>
        <p:nvSpPr>
          <p:cNvPr id="22" name="Rectángulo 21">
            <a:extLst>
              <a:ext uri="{FF2B5EF4-FFF2-40B4-BE49-F238E27FC236}">
                <a16:creationId xmlns:a16="http://schemas.microsoft.com/office/drawing/2014/main" id="{E45788C1-AD64-4717-96CE-B06B362AB7B1}"/>
              </a:ext>
            </a:extLst>
          </p:cNvPr>
          <p:cNvSpPr/>
          <p:nvPr/>
        </p:nvSpPr>
        <p:spPr>
          <a:xfrm>
            <a:off x="36264" y="0"/>
            <a:ext cx="9009490" cy="59238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grpSp>
        <p:nvGrpSpPr>
          <p:cNvPr id="33" name="Grupo 32"/>
          <p:cNvGrpSpPr/>
          <p:nvPr/>
        </p:nvGrpSpPr>
        <p:grpSpPr>
          <a:xfrm>
            <a:off x="974381" y="840647"/>
            <a:ext cx="6984776" cy="1158045"/>
            <a:chOff x="2851516" y="211052"/>
            <a:chExt cx="5069363" cy="1158045"/>
          </a:xfrm>
        </p:grpSpPr>
        <p:sp>
          <p:nvSpPr>
            <p:cNvPr id="34" name="Redondear rectángulo de esquina del mismo lado 33"/>
            <p:cNvSpPr/>
            <p:nvPr/>
          </p:nvSpPr>
          <p:spPr>
            <a:xfrm rot="5400000">
              <a:off x="4918145" y="-1796719"/>
              <a:ext cx="936106" cy="506936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edondear rectángulo de esquina del mismo lado 4"/>
            <p:cNvSpPr/>
            <p:nvPr/>
          </p:nvSpPr>
          <p:spPr>
            <a:xfrm>
              <a:off x="2851516" y="211052"/>
              <a:ext cx="5006715" cy="1158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algn="just"/>
              <a:r>
                <a:rPr lang="es-EC" sz="1200" dirty="0">
                  <a:ea typeface="Times New Roman" panose="02020603050405020304" pitchFamily="18" charset="0"/>
                </a:rPr>
                <a:t>El acuerdo de intervención constituye el instrumento jurídico por medio del cual el administrador del sistema metropolitano de canalización soterrada permite a un </a:t>
              </a:r>
              <a:r>
                <a:rPr lang="es-EC" sz="1200" b="1" u="sng" dirty="0">
                  <a:ea typeface="Times New Roman" panose="02020603050405020304" pitchFamily="18" charset="0"/>
                </a:rPr>
                <a:t>promotor de infraestructura física soterrada </a:t>
              </a:r>
              <a:r>
                <a:rPr lang="es-EC" sz="1200" dirty="0">
                  <a:ea typeface="Times New Roman" panose="02020603050405020304" pitchFamily="18" charset="0"/>
                </a:rPr>
                <a:t>de telecomunicaciones, ejecutar a su costo, obras de canalización para el servicio de telecomunicaciones debajo de bienes de dominio público de uso público dentro de la circunscripción territorial del Distrito Metropolitano de </a:t>
              </a:r>
              <a:r>
                <a:rPr lang="es-EC" sz="1200" dirty="0" smtClean="0">
                  <a:ea typeface="Times New Roman" panose="02020603050405020304" pitchFamily="18" charset="0"/>
                </a:rPr>
                <a:t>Quito </a:t>
              </a:r>
              <a:r>
                <a:rPr lang="es-ES" sz="1200" b="1" i="1" dirty="0" smtClean="0">
                  <a:ea typeface="Times New Roman" panose="02020603050405020304" pitchFamily="18" charset="0"/>
                </a:rPr>
                <a:t>(Art. 19)</a:t>
              </a:r>
              <a:r>
                <a:rPr lang="es-ES" sz="1200" dirty="0" smtClean="0">
                  <a:ea typeface="Times New Roman" panose="02020603050405020304" pitchFamily="18" charset="0"/>
                </a:rPr>
                <a:t>.</a:t>
              </a:r>
              <a:endParaRPr lang="es-EC" sz="1200" dirty="0"/>
            </a:p>
          </p:txBody>
        </p:sp>
      </p:grpSp>
      <p:sp>
        <p:nvSpPr>
          <p:cNvPr id="36" name="Rectángulo 35">
            <a:extLst>
              <a:ext uri="{FF2B5EF4-FFF2-40B4-BE49-F238E27FC236}">
                <a16:creationId xmlns:a16="http://schemas.microsoft.com/office/drawing/2014/main" id="{E45788C1-AD64-4717-96CE-B06B362AB7B1}"/>
              </a:ext>
            </a:extLst>
          </p:cNvPr>
          <p:cNvSpPr/>
          <p:nvPr/>
        </p:nvSpPr>
        <p:spPr>
          <a:xfrm>
            <a:off x="414058" y="2189034"/>
            <a:ext cx="8136904" cy="376837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7" name="Rectángulo 36">
            <a:extLst>
              <a:ext uri="{FF2B5EF4-FFF2-40B4-BE49-F238E27FC236}">
                <a16:creationId xmlns:a16="http://schemas.microsoft.com/office/drawing/2014/main" id="{E45788C1-AD64-4717-96CE-B06B362AB7B1}"/>
              </a:ext>
            </a:extLst>
          </p:cNvPr>
          <p:cNvSpPr/>
          <p:nvPr/>
        </p:nvSpPr>
        <p:spPr>
          <a:xfrm>
            <a:off x="418508" y="650988"/>
            <a:ext cx="8123354" cy="147030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9" name="Flecha derecha 38"/>
          <p:cNvSpPr/>
          <p:nvPr/>
        </p:nvSpPr>
        <p:spPr>
          <a:xfrm>
            <a:off x="4165447" y="3683344"/>
            <a:ext cx="314738"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0" name="Imagen 39"/>
          <p:cNvPicPr>
            <a:picLocks noChangeAspect="1"/>
          </p:cNvPicPr>
          <p:nvPr/>
        </p:nvPicPr>
        <p:blipFill>
          <a:blip r:embed="rId3"/>
          <a:stretch>
            <a:fillRect/>
          </a:stretch>
        </p:blipFill>
        <p:spPr>
          <a:xfrm>
            <a:off x="8053589" y="3564659"/>
            <a:ext cx="404718" cy="404718"/>
          </a:xfrm>
          <a:prstGeom prst="rect">
            <a:avLst/>
          </a:prstGeom>
        </p:spPr>
      </p:pic>
      <p:sp>
        <p:nvSpPr>
          <p:cNvPr id="42" name="CuadroTexto 41"/>
          <p:cNvSpPr txBox="1"/>
          <p:nvPr/>
        </p:nvSpPr>
        <p:spPr>
          <a:xfrm>
            <a:off x="4322816" y="2443532"/>
            <a:ext cx="1257595" cy="523220"/>
          </a:xfrm>
          <a:prstGeom prst="rect">
            <a:avLst/>
          </a:prstGeom>
          <a:noFill/>
        </p:spPr>
        <p:txBody>
          <a:bodyPr wrap="square" rtlCol="0">
            <a:spAutoFit/>
          </a:bodyPr>
          <a:lstStyle/>
          <a:p>
            <a:pPr algn="ctr"/>
            <a:r>
              <a:rPr lang="es-EC" sz="1400" b="1" u="sng" dirty="0" smtClean="0"/>
              <a:t>Acuerdo de </a:t>
            </a:r>
            <a:r>
              <a:rPr lang="es-EC" sz="1400" b="1" u="sng" dirty="0"/>
              <a:t>Intervención</a:t>
            </a:r>
          </a:p>
        </p:txBody>
      </p:sp>
      <p:sp>
        <p:nvSpPr>
          <p:cNvPr id="50" name="CuadroTexto 49"/>
          <p:cNvSpPr txBox="1"/>
          <p:nvPr/>
        </p:nvSpPr>
        <p:spPr>
          <a:xfrm>
            <a:off x="2103972" y="4208290"/>
            <a:ext cx="323070" cy="261610"/>
          </a:xfrm>
          <a:prstGeom prst="rect">
            <a:avLst/>
          </a:prstGeom>
          <a:noFill/>
        </p:spPr>
        <p:txBody>
          <a:bodyPr wrap="square" rtlCol="0">
            <a:spAutoFit/>
          </a:bodyPr>
          <a:lstStyle/>
          <a:p>
            <a:r>
              <a:rPr lang="es-ES" sz="1100" b="1" dirty="0" smtClean="0"/>
              <a:t>2</a:t>
            </a:r>
            <a:endParaRPr lang="es-EC" sz="1100" b="1" dirty="0"/>
          </a:p>
        </p:txBody>
      </p:sp>
      <p:pic>
        <p:nvPicPr>
          <p:cNvPr id="52" name="Imagen 51"/>
          <p:cNvPicPr>
            <a:picLocks noChangeAspect="1"/>
          </p:cNvPicPr>
          <p:nvPr/>
        </p:nvPicPr>
        <p:blipFill>
          <a:blip r:embed="rId4"/>
          <a:stretch>
            <a:fillRect/>
          </a:stretch>
        </p:blipFill>
        <p:spPr>
          <a:xfrm>
            <a:off x="4824550" y="3466269"/>
            <a:ext cx="1065382" cy="542852"/>
          </a:xfrm>
          <a:prstGeom prst="rect">
            <a:avLst/>
          </a:prstGeom>
        </p:spPr>
      </p:pic>
      <p:pic>
        <p:nvPicPr>
          <p:cNvPr id="53" name="Imagen 52"/>
          <p:cNvPicPr>
            <a:picLocks noChangeAspect="1"/>
          </p:cNvPicPr>
          <p:nvPr/>
        </p:nvPicPr>
        <p:blipFill rotWithShape="1">
          <a:blip r:embed="rId5"/>
          <a:srcRect l="24525" r="53255"/>
          <a:stretch/>
        </p:blipFill>
        <p:spPr>
          <a:xfrm>
            <a:off x="7102597" y="3571037"/>
            <a:ext cx="871520" cy="558876"/>
          </a:xfrm>
          <a:prstGeom prst="rect">
            <a:avLst/>
          </a:prstGeom>
          <a:ln>
            <a:solidFill>
              <a:schemeClr val="accent1"/>
            </a:solidFill>
          </a:ln>
        </p:spPr>
      </p:pic>
      <p:sp>
        <p:nvSpPr>
          <p:cNvPr id="54" name="CuadroTexto 53"/>
          <p:cNvSpPr txBox="1"/>
          <p:nvPr/>
        </p:nvSpPr>
        <p:spPr>
          <a:xfrm>
            <a:off x="2623757" y="2556254"/>
            <a:ext cx="1627839" cy="307777"/>
          </a:xfrm>
          <a:prstGeom prst="rect">
            <a:avLst/>
          </a:prstGeom>
          <a:noFill/>
        </p:spPr>
        <p:txBody>
          <a:bodyPr wrap="square" rtlCol="0">
            <a:spAutoFit/>
          </a:bodyPr>
          <a:lstStyle/>
          <a:p>
            <a:pPr algn="ctr"/>
            <a:r>
              <a:rPr lang="es-ES" sz="1400" b="1" u="sng" dirty="0" smtClean="0"/>
              <a:t>Promotores</a:t>
            </a:r>
          </a:p>
        </p:txBody>
      </p:sp>
      <p:pic>
        <p:nvPicPr>
          <p:cNvPr id="62" name="Imagen 61"/>
          <p:cNvPicPr>
            <a:picLocks noChangeAspect="1"/>
          </p:cNvPicPr>
          <p:nvPr/>
        </p:nvPicPr>
        <p:blipFill>
          <a:blip r:embed="rId6"/>
          <a:stretch>
            <a:fillRect/>
          </a:stretch>
        </p:blipFill>
        <p:spPr>
          <a:xfrm>
            <a:off x="549501" y="3386365"/>
            <a:ext cx="1956513" cy="1220590"/>
          </a:xfrm>
          <a:prstGeom prst="rect">
            <a:avLst/>
          </a:prstGeom>
        </p:spPr>
      </p:pic>
      <p:sp>
        <p:nvSpPr>
          <p:cNvPr id="63" name="CuadroTexto 62"/>
          <p:cNvSpPr txBox="1"/>
          <p:nvPr/>
        </p:nvSpPr>
        <p:spPr>
          <a:xfrm>
            <a:off x="4830772" y="4125902"/>
            <a:ext cx="1059160" cy="523220"/>
          </a:xfrm>
          <a:prstGeom prst="rect">
            <a:avLst/>
          </a:prstGeom>
          <a:noFill/>
          <a:ln w="25400">
            <a:solidFill>
              <a:schemeClr val="bg1">
                <a:lumMod val="50000"/>
              </a:schemeClr>
            </a:solidFill>
            <a:prstDash val="sysDash"/>
          </a:ln>
        </p:spPr>
        <p:txBody>
          <a:bodyPr wrap="square" rtlCol="0">
            <a:spAutoFit/>
          </a:bodyPr>
          <a:lstStyle/>
          <a:p>
            <a:pPr algn="ctr"/>
            <a:r>
              <a:rPr lang="es-ES" sz="1400" b="1" u="sng" dirty="0" smtClean="0"/>
              <a:t>25 años </a:t>
            </a:r>
            <a:r>
              <a:rPr lang="es-ES" sz="1400" b="1" u="sng" dirty="0"/>
              <a:t>máximo</a:t>
            </a:r>
            <a:endParaRPr lang="es-EC" sz="1400" b="1" u="sng" dirty="0"/>
          </a:p>
        </p:txBody>
      </p:sp>
      <p:sp>
        <p:nvSpPr>
          <p:cNvPr id="64" name="Flecha derecha 63"/>
          <p:cNvSpPr/>
          <p:nvPr/>
        </p:nvSpPr>
        <p:spPr>
          <a:xfrm>
            <a:off x="6321394" y="3685524"/>
            <a:ext cx="468905" cy="323597"/>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5" name="CuadroTexto 64"/>
          <p:cNvSpPr txBox="1"/>
          <p:nvPr/>
        </p:nvSpPr>
        <p:spPr>
          <a:xfrm>
            <a:off x="5678136" y="2319263"/>
            <a:ext cx="1270128" cy="461665"/>
          </a:xfrm>
          <a:prstGeom prst="rect">
            <a:avLst/>
          </a:prstGeom>
          <a:noFill/>
          <a:ln>
            <a:solidFill>
              <a:schemeClr val="tx2"/>
            </a:solidFill>
          </a:ln>
        </p:spPr>
        <p:txBody>
          <a:bodyPr wrap="square" rtlCol="0">
            <a:spAutoFit/>
          </a:bodyPr>
          <a:lstStyle/>
          <a:p>
            <a:pPr algn="ctr"/>
            <a:r>
              <a:rPr lang="es-EC" sz="1200" i="1" dirty="0" smtClean="0"/>
              <a:t>Recuperación de la Inversión</a:t>
            </a:r>
            <a:endParaRPr lang="es-EC" sz="1200" i="1" dirty="0"/>
          </a:p>
        </p:txBody>
      </p:sp>
      <p:sp>
        <p:nvSpPr>
          <p:cNvPr id="66" name="CuadroTexto 65"/>
          <p:cNvSpPr txBox="1"/>
          <p:nvPr/>
        </p:nvSpPr>
        <p:spPr>
          <a:xfrm>
            <a:off x="5678136" y="2838885"/>
            <a:ext cx="1270128" cy="276999"/>
          </a:xfrm>
          <a:prstGeom prst="rect">
            <a:avLst/>
          </a:prstGeom>
          <a:noFill/>
          <a:ln>
            <a:solidFill>
              <a:schemeClr val="tx2"/>
            </a:solidFill>
          </a:ln>
        </p:spPr>
        <p:txBody>
          <a:bodyPr wrap="square" rtlCol="0">
            <a:spAutoFit/>
          </a:bodyPr>
          <a:lstStyle/>
          <a:p>
            <a:pPr algn="ctr"/>
            <a:r>
              <a:rPr lang="es-EC" sz="1200" i="1" dirty="0" smtClean="0"/>
              <a:t>Cesión Gratuita</a:t>
            </a:r>
            <a:endParaRPr lang="es-EC" sz="1200" i="1" dirty="0"/>
          </a:p>
        </p:txBody>
      </p:sp>
      <p:sp>
        <p:nvSpPr>
          <p:cNvPr id="4" name="Abrir llave 3"/>
          <p:cNvSpPr/>
          <p:nvPr/>
        </p:nvSpPr>
        <p:spPr>
          <a:xfrm>
            <a:off x="5436096" y="2354084"/>
            <a:ext cx="170820" cy="8436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7" name="Rectángulo 66"/>
          <p:cNvSpPr/>
          <p:nvPr/>
        </p:nvSpPr>
        <p:spPr>
          <a:xfrm>
            <a:off x="7102597" y="4310235"/>
            <a:ext cx="1249341" cy="733456"/>
          </a:xfrm>
          <a:prstGeom prst="rect">
            <a:avLst/>
          </a:prstGeom>
          <a:solidFill>
            <a:schemeClr val="bg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Propiedad del MDMQ</a:t>
            </a:r>
            <a:endParaRPr lang="es-EC" sz="1400" b="1" dirty="0">
              <a:solidFill>
                <a:schemeClr val="tx1"/>
              </a:solidFill>
            </a:endParaRPr>
          </a:p>
        </p:txBody>
      </p:sp>
      <p:sp>
        <p:nvSpPr>
          <p:cNvPr id="5" name="Elipse 4"/>
          <p:cNvSpPr/>
          <p:nvPr/>
        </p:nvSpPr>
        <p:spPr>
          <a:xfrm>
            <a:off x="3448669" y="4057932"/>
            <a:ext cx="360040" cy="36004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8" name="Elipse 67"/>
          <p:cNvSpPr/>
          <p:nvPr/>
        </p:nvSpPr>
        <p:spPr>
          <a:xfrm>
            <a:off x="2871824" y="4057932"/>
            <a:ext cx="360040" cy="36004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9" name="Elipse 68"/>
          <p:cNvSpPr/>
          <p:nvPr/>
        </p:nvSpPr>
        <p:spPr>
          <a:xfrm>
            <a:off x="3450365" y="3406445"/>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Elipse 69"/>
          <p:cNvSpPr/>
          <p:nvPr/>
        </p:nvSpPr>
        <p:spPr>
          <a:xfrm>
            <a:off x="2872148" y="3457832"/>
            <a:ext cx="360040" cy="36004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2597831" y="4777407"/>
            <a:ext cx="1571456" cy="307777"/>
          </a:xfrm>
          <a:prstGeom prst="rect">
            <a:avLst/>
          </a:prstGeom>
          <a:ln w="25400">
            <a:solidFill>
              <a:schemeClr val="bg1">
                <a:lumMod val="50000"/>
              </a:schemeClr>
            </a:solidFill>
            <a:prstDash val="sysDash"/>
          </a:ln>
        </p:spPr>
        <p:txBody>
          <a:bodyPr wrap="none">
            <a:spAutoFit/>
          </a:bodyPr>
          <a:lstStyle/>
          <a:p>
            <a:pPr algn="ctr"/>
            <a:r>
              <a:rPr lang="es-ES" sz="1400" b="1" u="sng" dirty="0"/>
              <a:t>Empresas Privadas</a:t>
            </a:r>
            <a:endParaRPr lang="es-EC" sz="1400" b="1" u="sng" dirty="0"/>
          </a:p>
        </p:txBody>
      </p:sp>
    </p:spTree>
    <p:extLst>
      <p:ext uri="{BB962C8B-B14F-4D97-AF65-F5344CB8AC3E}">
        <p14:creationId xmlns:p14="http://schemas.microsoft.com/office/powerpoint/2010/main" val="163372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0402E4-A745-460B-945C-4161013C5D56}"/>
              </a:ext>
            </a:extLst>
          </p:cNvPr>
          <p:cNvSpPr/>
          <p:nvPr/>
        </p:nvSpPr>
        <p:spPr>
          <a:xfrm>
            <a:off x="33482" y="-51368"/>
            <a:ext cx="8982484" cy="74361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2"/>
              </a:solidFill>
            </a:endParaRPr>
          </a:p>
          <a:p>
            <a:pPr algn="ctr"/>
            <a:r>
              <a:rPr lang="es-EC" b="1" dirty="0" smtClean="0">
                <a:solidFill>
                  <a:schemeClr val="tx2"/>
                </a:solidFill>
              </a:rPr>
              <a:t>PLAN METROPOLITANO DE INTERVENCIÓN (PMI) </a:t>
            </a:r>
            <a:endParaRPr lang="es-EC" b="1" dirty="0">
              <a:solidFill>
                <a:schemeClr val="tx2"/>
              </a:solidFill>
            </a:endParaRPr>
          </a:p>
          <a:p>
            <a:pPr algn="ctr"/>
            <a:endParaRPr lang="es-EC" b="1" dirty="0">
              <a:solidFill>
                <a:schemeClr val="tx2"/>
              </a:solidFill>
            </a:endParaRPr>
          </a:p>
        </p:txBody>
      </p:sp>
      <p:sp>
        <p:nvSpPr>
          <p:cNvPr id="16" name="Rectángulo 15">
            <a:extLst>
              <a:ext uri="{FF2B5EF4-FFF2-40B4-BE49-F238E27FC236}">
                <a16:creationId xmlns:a16="http://schemas.microsoft.com/office/drawing/2014/main" id="{E45788C1-AD64-4717-96CE-B06B362AB7B1}"/>
              </a:ext>
            </a:extLst>
          </p:cNvPr>
          <p:cNvSpPr/>
          <p:nvPr/>
        </p:nvSpPr>
        <p:spPr>
          <a:xfrm>
            <a:off x="27006" y="692242"/>
            <a:ext cx="9009490" cy="615122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7" name="Imagen 16"/>
          <p:cNvPicPr>
            <a:picLocks noChangeAspect="1"/>
          </p:cNvPicPr>
          <p:nvPr/>
        </p:nvPicPr>
        <p:blipFill>
          <a:blip r:embed="rId2"/>
          <a:stretch>
            <a:fillRect/>
          </a:stretch>
        </p:blipFill>
        <p:spPr>
          <a:xfrm>
            <a:off x="5706380" y="6156605"/>
            <a:ext cx="3186100" cy="595351"/>
          </a:xfrm>
          <a:prstGeom prst="rect">
            <a:avLst/>
          </a:prstGeom>
        </p:spPr>
      </p:pic>
      <p:sp>
        <p:nvSpPr>
          <p:cNvPr id="13" name="Rectángulo 12">
            <a:extLst>
              <a:ext uri="{FF2B5EF4-FFF2-40B4-BE49-F238E27FC236}">
                <a16:creationId xmlns:a16="http://schemas.microsoft.com/office/drawing/2014/main" id="{E45788C1-AD64-4717-96CE-B06B362AB7B1}"/>
              </a:ext>
            </a:extLst>
          </p:cNvPr>
          <p:cNvSpPr/>
          <p:nvPr/>
        </p:nvSpPr>
        <p:spPr>
          <a:xfrm>
            <a:off x="27006" y="-51368"/>
            <a:ext cx="9009490" cy="74361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grpSp>
        <p:nvGrpSpPr>
          <p:cNvPr id="18" name="Grupo 17"/>
          <p:cNvGrpSpPr/>
          <p:nvPr/>
        </p:nvGrpSpPr>
        <p:grpSpPr>
          <a:xfrm>
            <a:off x="974381" y="840647"/>
            <a:ext cx="6984776" cy="1158045"/>
            <a:chOff x="2851516" y="211052"/>
            <a:chExt cx="5069363" cy="1158045"/>
          </a:xfrm>
        </p:grpSpPr>
        <p:sp>
          <p:nvSpPr>
            <p:cNvPr id="19" name="Redondear rectángulo de esquina del mismo lado 18"/>
            <p:cNvSpPr/>
            <p:nvPr/>
          </p:nvSpPr>
          <p:spPr>
            <a:xfrm rot="5400000">
              <a:off x="4918145" y="-1796719"/>
              <a:ext cx="936106" cy="506936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dondear rectángulo de esquina del mismo lado 4"/>
            <p:cNvSpPr/>
            <p:nvPr/>
          </p:nvSpPr>
          <p:spPr>
            <a:xfrm>
              <a:off x="2851516" y="211052"/>
              <a:ext cx="5006715" cy="1158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R="58420" algn="just">
                <a:lnSpc>
                  <a:spcPct val="115000"/>
                </a:lnSpc>
                <a:spcAft>
                  <a:spcPts val="0"/>
                </a:spcAft>
              </a:pPr>
              <a:r>
                <a:rPr lang="es-ES" sz="1200" dirty="0" smtClean="0">
                  <a:solidFill>
                    <a:srgbClr val="000000"/>
                  </a:solidFill>
                  <a:ea typeface="Times New Roman" panose="02020603050405020304" pitchFamily="18" charset="0"/>
                </a:rPr>
                <a:t>El </a:t>
              </a:r>
              <a:r>
                <a:rPr lang="es-ES" sz="1200" dirty="0">
                  <a:solidFill>
                    <a:srgbClr val="000000"/>
                  </a:solidFill>
                  <a:ea typeface="Times New Roman" panose="02020603050405020304" pitchFamily="18" charset="0"/>
                </a:rPr>
                <a:t>Plan Metropolitano de Intervención (PMI), es un instrumento de planificación para el soterramiento de las redes físicas aéreas de los servicios de telecomunicaciones, y energía eléctrica existentes, que contiene los polígonos de soterramiento a ejecutarse en el Distrito Metropolitano de </a:t>
              </a:r>
              <a:r>
                <a:rPr lang="es-ES" sz="1200" dirty="0" smtClean="0">
                  <a:solidFill>
                    <a:srgbClr val="000000"/>
                  </a:solidFill>
                  <a:ea typeface="Times New Roman" panose="02020603050405020304" pitchFamily="18" charset="0"/>
                </a:rPr>
                <a:t>Quito </a:t>
              </a:r>
              <a:r>
                <a:rPr lang="es-ES" sz="1200" b="1" i="1" dirty="0" smtClean="0">
                  <a:solidFill>
                    <a:srgbClr val="000000"/>
                  </a:solidFill>
                  <a:ea typeface="Times New Roman" panose="02020603050405020304" pitchFamily="18" charset="0"/>
                </a:rPr>
                <a:t>(Art. 6)</a:t>
              </a:r>
              <a:r>
                <a:rPr lang="es-ES" sz="1200" dirty="0" smtClean="0">
                  <a:solidFill>
                    <a:srgbClr val="000000"/>
                  </a:solidFill>
                  <a:ea typeface="Times New Roman" panose="02020603050405020304" pitchFamily="18" charset="0"/>
                </a:rPr>
                <a:t>.</a:t>
              </a:r>
              <a:endParaRPr lang="es-EC" sz="1200" dirty="0">
                <a:ea typeface="Times New Roman" panose="02020603050405020304" pitchFamily="18" charset="0"/>
              </a:endParaRPr>
            </a:p>
          </p:txBody>
        </p:sp>
      </p:grpSp>
      <p:pic>
        <p:nvPicPr>
          <p:cNvPr id="21" name="Imagen 20"/>
          <p:cNvPicPr>
            <a:picLocks noChangeAspect="1"/>
          </p:cNvPicPr>
          <p:nvPr/>
        </p:nvPicPr>
        <p:blipFill>
          <a:blip r:embed="rId3"/>
          <a:stretch>
            <a:fillRect/>
          </a:stretch>
        </p:blipFill>
        <p:spPr>
          <a:xfrm>
            <a:off x="2479279" y="2703067"/>
            <a:ext cx="2321379" cy="1662048"/>
          </a:xfrm>
          <a:prstGeom prst="rect">
            <a:avLst/>
          </a:prstGeom>
        </p:spPr>
      </p:pic>
      <p:pic>
        <p:nvPicPr>
          <p:cNvPr id="22" name="Imagen 21"/>
          <p:cNvPicPr>
            <a:picLocks noChangeAspect="1"/>
          </p:cNvPicPr>
          <p:nvPr/>
        </p:nvPicPr>
        <p:blipFill>
          <a:blip r:embed="rId4"/>
          <a:stretch>
            <a:fillRect/>
          </a:stretch>
        </p:blipFill>
        <p:spPr>
          <a:xfrm>
            <a:off x="6050570" y="2738695"/>
            <a:ext cx="2409861" cy="1665655"/>
          </a:xfrm>
          <a:prstGeom prst="rect">
            <a:avLst/>
          </a:prstGeom>
        </p:spPr>
      </p:pic>
      <p:sp>
        <p:nvSpPr>
          <p:cNvPr id="24" name="CuadroTexto 23">
            <a:extLst>
              <a:ext uri="{FF2B5EF4-FFF2-40B4-BE49-F238E27FC236}">
                <a16:creationId xmlns:a16="http://schemas.microsoft.com/office/drawing/2014/main" id="{B95FE63A-D93E-49BE-AB3D-1B95DCDFEC41}"/>
              </a:ext>
            </a:extLst>
          </p:cNvPr>
          <p:cNvSpPr txBox="1"/>
          <p:nvPr/>
        </p:nvSpPr>
        <p:spPr>
          <a:xfrm>
            <a:off x="3405052" y="2409410"/>
            <a:ext cx="1049180" cy="246221"/>
          </a:xfrm>
          <a:prstGeom prst="rect">
            <a:avLst/>
          </a:prstGeom>
          <a:noFill/>
        </p:spPr>
        <p:txBody>
          <a:bodyPr wrap="square">
            <a:spAutoFit/>
          </a:bodyPr>
          <a:lstStyle/>
          <a:p>
            <a:pPr algn="ctr"/>
            <a:r>
              <a:rPr lang="es-EC" sz="1000" b="1" dirty="0" smtClean="0">
                <a:solidFill>
                  <a:schemeClr val="tx2"/>
                </a:solidFill>
              </a:rPr>
              <a:t>REDES AÉREAS</a:t>
            </a:r>
            <a:endParaRPr lang="es-EC" sz="1000" b="1" dirty="0">
              <a:solidFill>
                <a:schemeClr val="tx2"/>
              </a:solidFill>
            </a:endParaRPr>
          </a:p>
        </p:txBody>
      </p:sp>
      <p:sp>
        <p:nvSpPr>
          <p:cNvPr id="25" name="CuadroTexto 24">
            <a:extLst>
              <a:ext uri="{FF2B5EF4-FFF2-40B4-BE49-F238E27FC236}">
                <a16:creationId xmlns:a16="http://schemas.microsoft.com/office/drawing/2014/main" id="{B95FE63A-D93E-49BE-AB3D-1B95DCDFEC41}"/>
              </a:ext>
            </a:extLst>
          </p:cNvPr>
          <p:cNvSpPr txBox="1"/>
          <p:nvPr/>
        </p:nvSpPr>
        <p:spPr>
          <a:xfrm>
            <a:off x="6512721" y="2409409"/>
            <a:ext cx="1310769" cy="246221"/>
          </a:xfrm>
          <a:prstGeom prst="rect">
            <a:avLst/>
          </a:prstGeom>
          <a:noFill/>
        </p:spPr>
        <p:txBody>
          <a:bodyPr wrap="square">
            <a:spAutoFit/>
          </a:bodyPr>
          <a:lstStyle/>
          <a:p>
            <a:pPr algn="ctr"/>
            <a:r>
              <a:rPr lang="es-EC" sz="1000" b="1" dirty="0" smtClean="0">
                <a:solidFill>
                  <a:schemeClr val="tx2"/>
                </a:solidFill>
              </a:rPr>
              <a:t>REDES SOTERRADAS</a:t>
            </a:r>
            <a:endParaRPr lang="es-EC" sz="1000" b="1" dirty="0">
              <a:solidFill>
                <a:schemeClr val="tx2"/>
              </a:solidFill>
            </a:endParaRPr>
          </a:p>
        </p:txBody>
      </p:sp>
      <p:grpSp>
        <p:nvGrpSpPr>
          <p:cNvPr id="28" name="Grupo 27"/>
          <p:cNvGrpSpPr/>
          <p:nvPr/>
        </p:nvGrpSpPr>
        <p:grpSpPr>
          <a:xfrm>
            <a:off x="604374" y="2233673"/>
            <a:ext cx="1250767" cy="1300418"/>
            <a:chOff x="6189720" y="801941"/>
            <a:chExt cx="1250767" cy="1300418"/>
          </a:xfrm>
        </p:grpSpPr>
        <p:sp>
          <p:nvSpPr>
            <p:cNvPr id="29" name="Forma 28"/>
            <p:cNvSpPr/>
            <p:nvPr/>
          </p:nvSpPr>
          <p:spPr>
            <a:xfrm>
              <a:off x="6189720" y="801941"/>
              <a:ext cx="1250767" cy="1300418"/>
            </a:xfrm>
            <a:prstGeom prst="gear9">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Forma 4"/>
            <p:cNvSpPr/>
            <p:nvPr/>
          </p:nvSpPr>
          <p:spPr>
            <a:xfrm>
              <a:off x="6441180" y="1103259"/>
              <a:ext cx="747847" cy="674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p:txBody>
        </p:sp>
      </p:grpSp>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08" y="2655631"/>
            <a:ext cx="833662" cy="388018"/>
          </a:xfrm>
          <a:prstGeom prst="rect">
            <a:avLst/>
          </a:prstGeom>
        </p:spPr>
      </p:pic>
      <p:sp>
        <p:nvSpPr>
          <p:cNvPr id="31" name="Flecha derecha 30"/>
          <p:cNvSpPr/>
          <p:nvPr/>
        </p:nvSpPr>
        <p:spPr>
          <a:xfrm>
            <a:off x="2015989" y="3370964"/>
            <a:ext cx="573918" cy="361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p:cNvGrpSpPr/>
          <p:nvPr/>
        </p:nvGrpSpPr>
        <p:grpSpPr>
          <a:xfrm>
            <a:off x="584375" y="3567602"/>
            <a:ext cx="1250767" cy="1300418"/>
            <a:chOff x="6189720" y="801941"/>
            <a:chExt cx="1250767" cy="1300418"/>
          </a:xfrm>
        </p:grpSpPr>
        <p:sp>
          <p:nvSpPr>
            <p:cNvPr id="33" name="Forma 32"/>
            <p:cNvSpPr/>
            <p:nvPr/>
          </p:nvSpPr>
          <p:spPr>
            <a:xfrm>
              <a:off x="6189720" y="801941"/>
              <a:ext cx="1250767" cy="1300418"/>
            </a:xfrm>
            <a:prstGeom prst="gear9">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Forma 4"/>
            <p:cNvSpPr/>
            <p:nvPr/>
          </p:nvSpPr>
          <p:spPr>
            <a:xfrm>
              <a:off x="6441180" y="1103259"/>
              <a:ext cx="747847" cy="674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EC" sz="1900" kern="1200" dirty="0"/>
            </a:p>
          </p:txBody>
        </p:sp>
      </p:grp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277" y="3962147"/>
            <a:ext cx="840896" cy="541537"/>
          </a:xfrm>
          <a:prstGeom prst="rect">
            <a:avLst/>
          </a:prstGeom>
        </p:spPr>
      </p:pic>
      <p:sp>
        <p:nvSpPr>
          <p:cNvPr id="35" name="Flecha derecha 34"/>
          <p:cNvSpPr/>
          <p:nvPr/>
        </p:nvSpPr>
        <p:spPr>
          <a:xfrm>
            <a:off x="5290130" y="3316017"/>
            <a:ext cx="573918" cy="361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5"/>
          <p:cNvSpPr/>
          <p:nvPr/>
        </p:nvSpPr>
        <p:spPr>
          <a:xfrm>
            <a:off x="470074" y="5072050"/>
            <a:ext cx="8123354" cy="941796"/>
          </a:xfrm>
          <a:prstGeom prst="rect">
            <a:avLst/>
          </a:prstGeom>
        </p:spPr>
        <p:txBody>
          <a:bodyPr wrap="square">
            <a:spAutoFit/>
          </a:bodyPr>
          <a:lstStyle/>
          <a:p>
            <a:pPr marR="58420" algn="just">
              <a:lnSpc>
                <a:spcPct val="115000"/>
              </a:lnSpc>
              <a:spcAft>
                <a:spcPts val="0"/>
              </a:spcAft>
            </a:pPr>
            <a:r>
              <a:rPr lang="es-ES" sz="1200" dirty="0">
                <a:solidFill>
                  <a:srgbClr val="000000"/>
                </a:solidFill>
                <a:ea typeface="Times New Roman" panose="02020603050405020304" pitchFamily="18" charset="0"/>
              </a:rPr>
              <a:t>El PMI deberá estar </a:t>
            </a:r>
            <a:r>
              <a:rPr lang="es-ES" sz="1200" b="1" dirty="0">
                <a:solidFill>
                  <a:srgbClr val="000000"/>
                </a:solidFill>
                <a:ea typeface="Times New Roman" panose="02020603050405020304" pitchFamily="18" charset="0"/>
              </a:rPr>
              <a:t>articulado</a:t>
            </a:r>
            <a:r>
              <a:rPr lang="es-ES" sz="1200" dirty="0">
                <a:solidFill>
                  <a:srgbClr val="000000"/>
                </a:solidFill>
                <a:ea typeface="Times New Roman" panose="02020603050405020304" pitchFamily="18" charset="0"/>
              </a:rPr>
              <a:t> y en cumplimiento al </a:t>
            </a:r>
            <a:r>
              <a:rPr lang="es-ES" sz="1200" b="1" dirty="0">
                <a:solidFill>
                  <a:srgbClr val="000000"/>
                </a:solidFill>
                <a:ea typeface="Times New Roman" panose="02020603050405020304" pitchFamily="18" charset="0"/>
              </a:rPr>
              <a:t>Plan Nacional de Soterramiento y Ordenamiento </a:t>
            </a:r>
            <a:r>
              <a:rPr lang="es-ES" sz="1200" dirty="0">
                <a:ea typeface="Times New Roman" panose="02020603050405020304" pitchFamily="18" charset="0"/>
              </a:rPr>
              <a:t>de redes e infraestructura de telecomunicaciones</a:t>
            </a:r>
            <a:r>
              <a:rPr lang="es-ES" sz="1200" dirty="0">
                <a:solidFill>
                  <a:srgbClr val="000000"/>
                </a:solidFill>
                <a:ea typeface="Times New Roman" panose="02020603050405020304" pitchFamily="18" charset="0"/>
              </a:rPr>
              <a:t>, expedido por el órgano rector de las telecomunicaciones y a la </a:t>
            </a:r>
            <a:r>
              <a:rPr lang="es-ES" sz="1200" b="1" dirty="0">
                <a:solidFill>
                  <a:srgbClr val="000000"/>
                </a:solidFill>
                <a:ea typeface="Times New Roman" panose="02020603050405020304" pitchFamily="18" charset="0"/>
              </a:rPr>
              <a:t>planificación institucional de la Empresa Distribuidora de Energía Eléctrica</a:t>
            </a:r>
            <a:r>
              <a:rPr lang="es-ES" sz="1200" dirty="0">
                <a:solidFill>
                  <a:srgbClr val="000000"/>
                </a:solidFill>
                <a:ea typeface="Times New Roman" panose="02020603050405020304" pitchFamily="18" charset="0"/>
              </a:rPr>
              <a:t>, y con el Plan Metropolitano de Desarrollo y Ordenamiento Territorial, con el Plan de Uso y Gestión de Suelo y con los instrumentos de planificación del espacio público.</a:t>
            </a:r>
            <a:endParaRPr lang="es-EC" sz="1200" dirty="0">
              <a:ea typeface="Times New Roman" panose="02020603050405020304" pitchFamily="18" charset="0"/>
            </a:endParaRPr>
          </a:p>
        </p:txBody>
      </p:sp>
      <p:sp>
        <p:nvSpPr>
          <p:cNvPr id="36" name="Rectángulo 35">
            <a:extLst>
              <a:ext uri="{FF2B5EF4-FFF2-40B4-BE49-F238E27FC236}">
                <a16:creationId xmlns:a16="http://schemas.microsoft.com/office/drawing/2014/main" id="{E45788C1-AD64-4717-96CE-B06B362AB7B1}"/>
              </a:ext>
            </a:extLst>
          </p:cNvPr>
          <p:cNvSpPr/>
          <p:nvPr/>
        </p:nvSpPr>
        <p:spPr>
          <a:xfrm>
            <a:off x="470074" y="2061673"/>
            <a:ext cx="8123354" cy="285263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229770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24349</TotalTime>
  <Words>3268</Words>
  <Application>Microsoft Office PowerPoint</Application>
  <PresentationFormat>Presentación en pantalla (4:3)</PresentationFormat>
  <Paragraphs>328</Paragraphs>
  <Slides>24</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24</vt:i4>
      </vt:variant>
    </vt:vector>
  </HeadingPairs>
  <TitlesOfParts>
    <vt:vector size="37" baseType="lpstr">
      <vt:lpstr>Aharoni</vt:lpstr>
      <vt:lpstr>Arial</vt:lpstr>
      <vt:lpstr>Arial Black</vt:lpstr>
      <vt:lpstr>Bonkers</vt:lpstr>
      <vt:lpstr>Calibri</vt:lpstr>
      <vt:lpstr>Cambria Math</vt:lpstr>
      <vt:lpstr>Open Sans</vt:lpstr>
      <vt:lpstr>Open Sans Condensed</vt:lpstr>
      <vt:lpstr>Open Sans Condensed Light</vt:lpstr>
      <vt:lpstr>Roboto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Lucia Avila Santacruz</dc:creator>
  <cp:lastModifiedBy>Mauricio Ernesto Marin Echeverria</cp:lastModifiedBy>
  <cp:revision>1114</cp:revision>
  <cp:lastPrinted>2020-01-23T12:58:54Z</cp:lastPrinted>
  <dcterms:created xsi:type="dcterms:W3CDTF">2019-07-11T18:34:52Z</dcterms:created>
  <dcterms:modified xsi:type="dcterms:W3CDTF">2022-09-20T14:00:40Z</dcterms:modified>
</cp:coreProperties>
</file>