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12" r:id="rId2"/>
    <p:sldId id="420" r:id="rId3"/>
    <p:sldId id="408" r:id="rId4"/>
    <p:sldId id="409" r:id="rId5"/>
    <p:sldId id="413" r:id="rId6"/>
    <p:sldId id="421" r:id="rId7"/>
    <p:sldId id="415" r:id="rId8"/>
    <p:sldId id="416" r:id="rId9"/>
  </p:sldIdLst>
  <p:sldSz cx="9144000" cy="6858000" type="screen4x3"/>
  <p:notesSz cx="6797675" cy="9929813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800080"/>
    <a:srgbClr val="00FF00"/>
    <a:srgbClr val="FFCC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349" autoAdjust="0"/>
  </p:normalViewPr>
  <p:slideViewPr>
    <p:cSldViewPr>
      <p:cViewPr varScale="1">
        <p:scale>
          <a:sx n="63" d="100"/>
          <a:sy n="63" d="100"/>
        </p:scale>
        <p:origin x="151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8764F8-52F5-4948-B24B-A411D9DF15D6}" type="datetimeFigureOut">
              <a:rPr lang="es-EC" smtClean="0"/>
              <a:t>13/7/2022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4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2AA9FE-735D-4DEA-AF09-86F79E0539B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06700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70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70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B35D3-6468-4F8B-B34E-62E38A5436FA}" type="datetimeFigureOut">
              <a:rPr lang="es-EC" smtClean="0"/>
              <a:t>13/7/2022</a:t>
            </a:fld>
            <a:endParaRPr lang="es-EC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450" y="4716383"/>
            <a:ext cx="5438775" cy="44686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31179"/>
            <a:ext cx="2946400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688" y="9431179"/>
            <a:ext cx="2946400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71924-EEB8-4A24-BA08-77E08DD7066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15648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1089-CFBC-4379-9F31-A2B33FC100AC}" type="datetimeFigureOut">
              <a:rPr lang="es-EC" smtClean="0"/>
              <a:t>13/7/2022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5DD4-C7B3-412B-9A57-150CC1734B9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68611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1089-CFBC-4379-9F31-A2B33FC100AC}" type="datetimeFigureOut">
              <a:rPr lang="es-EC" smtClean="0"/>
              <a:t>13/7/2022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5DD4-C7B3-412B-9A57-150CC1734B9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13695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1089-CFBC-4379-9F31-A2B33FC100AC}" type="datetimeFigureOut">
              <a:rPr lang="es-EC" smtClean="0"/>
              <a:t>13/7/2022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5DD4-C7B3-412B-9A57-150CC1734B9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78818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1089-CFBC-4379-9F31-A2B33FC100AC}" type="datetimeFigureOut">
              <a:rPr lang="es-EC" smtClean="0"/>
              <a:t>13/7/2022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5DD4-C7B3-412B-9A57-150CC1734B9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06507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1089-CFBC-4379-9F31-A2B33FC100AC}" type="datetimeFigureOut">
              <a:rPr lang="es-EC" smtClean="0"/>
              <a:t>13/7/2022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5DD4-C7B3-412B-9A57-150CC1734B9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32132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1089-CFBC-4379-9F31-A2B33FC100AC}" type="datetimeFigureOut">
              <a:rPr lang="es-EC" smtClean="0"/>
              <a:t>13/7/2022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5DD4-C7B3-412B-9A57-150CC1734B9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8940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1089-CFBC-4379-9F31-A2B33FC100AC}" type="datetimeFigureOut">
              <a:rPr lang="es-EC" smtClean="0"/>
              <a:t>13/7/2022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5DD4-C7B3-412B-9A57-150CC1734B9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1732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1089-CFBC-4379-9F31-A2B33FC100AC}" type="datetimeFigureOut">
              <a:rPr lang="es-EC" smtClean="0"/>
              <a:t>13/7/2022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5DD4-C7B3-412B-9A57-150CC1734B9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70084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1089-CFBC-4379-9F31-A2B33FC100AC}" type="datetimeFigureOut">
              <a:rPr lang="es-EC" smtClean="0"/>
              <a:t>13/7/2022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5DD4-C7B3-412B-9A57-150CC1734B9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11356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1089-CFBC-4379-9F31-A2B33FC100AC}" type="datetimeFigureOut">
              <a:rPr lang="es-EC" smtClean="0"/>
              <a:t>13/7/2022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5DD4-C7B3-412B-9A57-150CC1734B9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16639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1089-CFBC-4379-9F31-A2B33FC100AC}" type="datetimeFigureOut">
              <a:rPr lang="es-EC" smtClean="0"/>
              <a:t>13/7/2022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5DD4-C7B3-412B-9A57-150CC1734B9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801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81089-CFBC-4379-9F31-A2B33FC100AC}" type="datetimeFigureOut">
              <a:rPr lang="es-EC" smtClean="0"/>
              <a:t>13/7/2022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85DD4-C7B3-412B-9A57-150CC1734B9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0843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5">
            <a:extLst>
              <a:ext uri="{FF2B5EF4-FFF2-40B4-BE49-F238E27FC236}">
                <a16:creationId xmlns:a16="http://schemas.microsoft.com/office/drawing/2014/main" id="{A783D527-A579-48A2-A869-0608281908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796" t="86995" r="3346" b="3803"/>
          <a:stretch/>
        </p:blipFill>
        <p:spPr>
          <a:xfrm>
            <a:off x="6948264" y="148954"/>
            <a:ext cx="2154211" cy="57600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971599" y="2060848"/>
            <a:ext cx="705376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2400" b="1" dirty="0"/>
              <a:t>“Proyecto de ORDENANZA METROPOLITANA DE PROTECCIÓN, FOMENTOY PRESERVACIÓN DEL ARBOLADO URBANO EN EL MARCO DE LA RED VERDE URBANA</a:t>
            </a:r>
            <a:r>
              <a:rPr lang="es-EC" sz="2400" dirty="0"/>
              <a:t>”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384376" y="3812847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C" b="1" dirty="0"/>
              <a:t>REFORMATORIA DEL CÓDIGO MUNICIPAL PARA EL DISTRITO METROPOLITANO DE QUITO, PUBLICADO EN EL REGISTRO OFICIAL SUPLEMENTO No. 902 DE MAYO DE 2019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154966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EB80E1-9558-56B7-0245-C010049A9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RESUMEN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1849D2-7425-77D6-3AFA-DAA625590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3648" y="1988840"/>
            <a:ext cx="6768752" cy="319694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" sz="2800" dirty="0"/>
              <a:t>Sesiones de la mesa tuvieron lugar el 23 y 30 de junio, y 7 de julio de 2022</a:t>
            </a:r>
          </a:p>
          <a:p>
            <a:pPr marL="0" indent="0">
              <a:buNone/>
            </a:pPr>
            <a:endParaRPr lang="es-ES" sz="2800" dirty="0"/>
          </a:p>
          <a:p>
            <a:r>
              <a:rPr lang="es-ES" sz="2800" dirty="0"/>
              <a:t>Concejales con observaciones: 9</a:t>
            </a:r>
          </a:p>
          <a:p>
            <a:r>
              <a:rPr lang="es-ES" sz="2800" dirty="0"/>
              <a:t>Observaciones en oficio: 3</a:t>
            </a:r>
          </a:p>
          <a:p>
            <a:r>
              <a:rPr lang="es-ES" sz="2800" dirty="0"/>
              <a:t>Observaciones resumidas del debate: 6</a:t>
            </a:r>
          </a:p>
          <a:p>
            <a:r>
              <a:rPr lang="es-ES" sz="2800" dirty="0"/>
              <a:t>Total observaciones procesadas: 64</a:t>
            </a:r>
          </a:p>
          <a:p>
            <a:r>
              <a:rPr lang="es-ES" sz="2800" dirty="0"/>
              <a:t>Total observaciones aceptadas: 39</a:t>
            </a:r>
          </a:p>
          <a:p>
            <a:r>
              <a:rPr lang="es-ES" sz="2800" dirty="0"/>
              <a:t>Total de observaciones no aceptadas: 15</a:t>
            </a:r>
          </a:p>
          <a:p>
            <a:endParaRPr lang="es-ES" sz="2800" dirty="0"/>
          </a:p>
          <a:p>
            <a:endParaRPr lang="es-EC" sz="2800" dirty="0"/>
          </a:p>
        </p:txBody>
      </p:sp>
      <p:pic>
        <p:nvPicPr>
          <p:cNvPr id="4" name="Imagen 5">
            <a:extLst>
              <a:ext uri="{FF2B5EF4-FFF2-40B4-BE49-F238E27FC236}">
                <a16:creationId xmlns:a16="http://schemas.microsoft.com/office/drawing/2014/main" id="{B2E78F4A-5FF0-2CFB-7DC0-3A0146565D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796" t="86995" r="3346" b="3803"/>
          <a:stretch/>
        </p:blipFill>
        <p:spPr>
          <a:xfrm>
            <a:off x="6948264" y="148954"/>
            <a:ext cx="2154211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706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5">
            <a:extLst>
              <a:ext uri="{FF2B5EF4-FFF2-40B4-BE49-F238E27FC236}">
                <a16:creationId xmlns:a16="http://schemas.microsoft.com/office/drawing/2014/main" id="{A783D527-A579-48A2-A869-0608281908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796" t="86995" r="3346" b="3803"/>
          <a:stretch/>
        </p:blipFill>
        <p:spPr>
          <a:xfrm>
            <a:off x="6948264" y="148954"/>
            <a:ext cx="2154211" cy="576000"/>
          </a:xfrm>
          <a:prstGeom prst="rect">
            <a:avLst/>
          </a:prstGeom>
        </p:spPr>
      </p:pic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363844"/>
              </p:ext>
            </p:extLst>
          </p:nvPr>
        </p:nvGraphicFramePr>
        <p:xfrm>
          <a:off x="755577" y="1397000"/>
          <a:ext cx="7344816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Documento Referencia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 err="1"/>
                        <a:t>Autoridada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Observaciones</a:t>
                      </a:r>
                    </a:p>
                    <a:p>
                      <a:r>
                        <a:rPr lang="es-EC" dirty="0"/>
                        <a:t>Totales / aceptadas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sz="1400" b="1" dirty="0"/>
                        <a:t>GADDMQ-AM-3033-0917-OF</a:t>
                      </a:r>
                    </a:p>
                    <a:p>
                      <a:r>
                        <a:rPr lang="es-EC" sz="1400" b="1" dirty="0"/>
                        <a:t>06-06-2022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400" b="1" dirty="0"/>
                        <a:t>Dr. Santiago </a:t>
                      </a:r>
                      <a:r>
                        <a:rPr lang="es-EC" sz="1400" b="1" dirty="0" err="1"/>
                        <a:t>Guarderas</a:t>
                      </a:r>
                      <a:endParaRPr lang="es-EC" sz="1400" b="1" dirty="0"/>
                    </a:p>
                    <a:p>
                      <a:r>
                        <a:rPr lang="es-EC" sz="1400" b="1" dirty="0"/>
                        <a:t>ALCALDE METROPOLITANO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dirty="0"/>
                        <a:t> 20 / 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b="1" dirty="0"/>
                        <a:t>GADDMQ-DC-VCBC-2022-0310-O 04-06-2022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 err="1"/>
                        <a:t>Concejala</a:t>
                      </a:r>
                      <a:r>
                        <a:rPr lang="pt-BR" sz="1400" b="1" dirty="0"/>
                        <a:t> </a:t>
                      </a:r>
                      <a:r>
                        <a:rPr lang="pt-BR" sz="1400" b="1" dirty="0" err="1"/>
                        <a:t>Brith</a:t>
                      </a:r>
                      <a:r>
                        <a:rPr lang="pt-BR" sz="1400" b="1" dirty="0"/>
                        <a:t> Vaca</a:t>
                      </a:r>
                    </a:p>
                    <a:p>
                      <a:endParaRPr lang="es-EC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11 / 9</a:t>
                      </a:r>
                      <a:endParaRPr lang="es-EC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sz="1400" b="1" dirty="0"/>
                        <a:t>GADDMQ-DC-GCH-2022-0241-O </a:t>
                      </a:r>
                    </a:p>
                    <a:p>
                      <a:r>
                        <a:rPr lang="es-EC" sz="1400" b="1" dirty="0"/>
                        <a:t>17 de junio de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400" b="1" dirty="0"/>
                        <a:t>Concejala </a:t>
                      </a:r>
                      <a:r>
                        <a:rPr lang="es-EC" sz="1400" b="1" dirty="0" err="1"/>
                        <a:t>Gissela</a:t>
                      </a:r>
                      <a:r>
                        <a:rPr lang="es-EC" sz="1400" b="1" dirty="0"/>
                        <a:t> </a:t>
                      </a:r>
                      <a:r>
                        <a:rPr lang="es-EC" sz="1400" b="1" dirty="0" err="1"/>
                        <a:t>Chalá</a:t>
                      </a:r>
                      <a:endParaRPr lang="es-EC" sz="1400" b="1" dirty="0"/>
                    </a:p>
                    <a:p>
                      <a:endParaRPr lang="es-EC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7 / 3</a:t>
                      </a:r>
                      <a:endParaRPr lang="es-EC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sz="1400" b="1" dirty="0"/>
                        <a:t>GADDMQ-SGCM-2022-3401-O</a:t>
                      </a:r>
                    </a:p>
                    <a:p>
                      <a:r>
                        <a:rPr lang="es-EC" sz="1400" b="1" dirty="0"/>
                        <a:t>15-06-2022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400" b="1" dirty="0"/>
                        <a:t>Síntesis de las observaciones del primer debate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C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400" b="1" dirty="0"/>
                        <a:t>Concejala Luz Elena Coloma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5 / 5</a:t>
                      </a:r>
                      <a:endParaRPr lang="es-EC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400" b="1" dirty="0"/>
                        <a:t>Concejal Omar Cevallos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3 / 2</a:t>
                      </a:r>
                      <a:endParaRPr lang="es-EC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400" b="1" dirty="0"/>
                        <a:t>Concejala Paulina Izurieta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10 / 5 </a:t>
                      </a:r>
                      <a:endParaRPr lang="es-EC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400" b="1" dirty="0"/>
                        <a:t>Concejal Marco </a:t>
                      </a:r>
                      <a:r>
                        <a:rPr lang="es-EC" sz="1400" b="1" dirty="0" err="1"/>
                        <a:t>Collahuazo</a:t>
                      </a:r>
                      <a:endParaRPr lang="es-EC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6 / 2</a:t>
                      </a:r>
                      <a:endParaRPr lang="es-EC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400" b="1" dirty="0"/>
                        <a:t>Concejal Luis Robles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 / 1</a:t>
                      </a:r>
                      <a:endParaRPr lang="es-EC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400" b="1" dirty="0"/>
                        <a:t>Concejala Blanca Paucar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 / 0</a:t>
                      </a:r>
                      <a:endParaRPr lang="es-EC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2439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5">
            <a:extLst>
              <a:ext uri="{FF2B5EF4-FFF2-40B4-BE49-F238E27FC236}">
                <a16:creationId xmlns:a16="http://schemas.microsoft.com/office/drawing/2014/main" id="{A783D527-A579-48A2-A869-0608281908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796" t="86995" r="3346" b="3803"/>
          <a:stretch/>
        </p:blipFill>
        <p:spPr>
          <a:xfrm>
            <a:off x="6948264" y="148954"/>
            <a:ext cx="2154211" cy="576000"/>
          </a:xfrm>
          <a:prstGeom prst="rect">
            <a:avLst/>
          </a:prstGeom>
        </p:spPr>
      </p:pic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968702"/>
              </p:ext>
            </p:extLst>
          </p:nvPr>
        </p:nvGraphicFramePr>
        <p:xfrm>
          <a:off x="431541" y="1700808"/>
          <a:ext cx="8280918" cy="4170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23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3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818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Concejal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Observaciones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Cambio o no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9078">
                <a:tc>
                  <a:txBody>
                    <a:bodyPr/>
                    <a:lstStyle/>
                    <a:p>
                      <a:r>
                        <a:rPr lang="es-EC" sz="1200" b="1" dirty="0"/>
                        <a:t>GADDMQ-AM-3033-0917-OF</a:t>
                      </a:r>
                    </a:p>
                    <a:p>
                      <a:r>
                        <a:rPr lang="es-EC" sz="1200" b="1" dirty="0"/>
                        <a:t>06-06-2022</a:t>
                      </a:r>
                    </a:p>
                    <a:p>
                      <a:r>
                        <a:rPr lang="es-EC" sz="1200" b="1" dirty="0"/>
                        <a:t>Dr. Santiago </a:t>
                      </a:r>
                      <a:r>
                        <a:rPr lang="es-EC" sz="1200" b="1" dirty="0" err="1"/>
                        <a:t>Guarderas</a:t>
                      </a:r>
                      <a:endParaRPr lang="es-EC" sz="1200" b="1" dirty="0"/>
                    </a:p>
                    <a:p>
                      <a:r>
                        <a:rPr lang="es-EC" sz="1200" b="1" dirty="0"/>
                        <a:t>ALCALDE METROPOLITANO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b="1" dirty="0"/>
                        <a:t>Observaciones generales en los Considerandos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b="1" dirty="0"/>
                        <a:t>Técnica de redacción jurídica.</a:t>
                      </a:r>
                    </a:p>
                    <a:p>
                      <a:r>
                        <a:rPr lang="es-EC" sz="1200" b="1" dirty="0"/>
                        <a:t>F) se elimine la referencia del Registro Oficial en todos los considerandos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818">
                <a:tc>
                  <a:txBody>
                    <a:bodyPr/>
                    <a:lstStyle/>
                    <a:p>
                      <a:endParaRPr lang="es-EC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b="0" dirty="0"/>
                        <a:t>Art. </a:t>
                      </a:r>
                      <a:r>
                        <a:rPr lang="es-EC" sz="1200" b="0" dirty="0" err="1"/>
                        <a:t>innumerado</a:t>
                      </a:r>
                      <a:r>
                        <a:rPr lang="es-EC" sz="1200" b="0" dirty="0"/>
                        <a:t> 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dirty="0"/>
                        <a:t>Se modifican los literales a)</a:t>
                      </a:r>
                      <a:r>
                        <a:rPr lang="es-EC" sz="1200" baseline="0" dirty="0"/>
                        <a:t> que tiene que ver con responsabilidad del frentista.</a:t>
                      </a:r>
                    </a:p>
                    <a:p>
                      <a:r>
                        <a:rPr lang="es-EC" sz="1200" baseline="0" dirty="0"/>
                        <a:t>Y b) la responsabilidad es del conductor causante del accidente</a:t>
                      </a:r>
                      <a:endParaRPr lang="es-EC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818">
                <a:tc>
                  <a:txBody>
                    <a:bodyPr/>
                    <a:lstStyle/>
                    <a:p>
                      <a:endParaRPr lang="es-EC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dirty="0"/>
                        <a:t>Art. </a:t>
                      </a:r>
                      <a:r>
                        <a:rPr lang="es-EC" sz="1200" dirty="0" err="1"/>
                        <a:t>innumerado</a:t>
                      </a:r>
                      <a:r>
                        <a:rPr lang="es-EC" sz="1200" dirty="0"/>
                        <a:t> 29. no se señala a dónde irán los “[…] fondos de donaciones, préstamos o aportes nacionales e internacionales, tasas y cualquier otra fuente que se identifique con estos fines […]”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dirty="0"/>
                        <a:t>Se recomienda incluir en la Ordenanza </a:t>
                      </a:r>
                      <a:r>
                        <a:rPr lang="es-EC" sz="1200" b="1" dirty="0"/>
                        <a:t>Verde Azul, </a:t>
                      </a:r>
                      <a:r>
                        <a:rPr lang="es-EC" sz="1200" dirty="0"/>
                        <a:t>el financiamiento de la Red verde urbana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6818">
                <a:tc>
                  <a:txBody>
                    <a:bodyPr/>
                    <a:lstStyle/>
                    <a:p>
                      <a:endParaRPr lang="es-EC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b="1" dirty="0"/>
                        <a:t> Las disposiciones generales primera y tercera se sugiere modificar por el siguiente texto: </a:t>
                      </a:r>
                    </a:p>
                    <a:p>
                      <a:r>
                        <a:rPr lang="es-EC" sz="1200" b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b="1" dirty="0"/>
                        <a:t>Disposición final primera: </a:t>
                      </a:r>
                      <a:r>
                        <a:rPr lang="es-EC" sz="1200" b="0" dirty="0"/>
                        <a:t>La autoridad ambiental distrital es la entidad encargada de emitir los lineamientos e instructivos respecto a la gestión del arbolado (no ANEXOS).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070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34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5">
            <a:extLst>
              <a:ext uri="{FF2B5EF4-FFF2-40B4-BE49-F238E27FC236}">
                <a16:creationId xmlns:a16="http://schemas.microsoft.com/office/drawing/2014/main" id="{A783D527-A579-48A2-A869-0608281908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796" t="86995" r="3346" b="3803"/>
          <a:stretch/>
        </p:blipFill>
        <p:spPr>
          <a:xfrm>
            <a:off x="6948264" y="148954"/>
            <a:ext cx="2154211" cy="576000"/>
          </a:xfrm>
          <a:prstGeom prst="rect">
            <a:avLst/>
          </a:prstGeom>
        </p:spPr>
      </p:pic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636738"/>
              </p:ext>
            </p:extLst>
          </p:nvPr>
        </p:nvGraphicFramePr>
        <p:xfrm>
          <a:off x="431541" y="835462"/>
          <a:ext cx="8280918" cy="5851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8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3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818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Concejal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Observaciones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Cambio o no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818">
                <a:tc>
                  <a:txBody>
                    <a:bodyPr/>
                    <a:lstStyle/>
                    <a:p>
                      <a:r>
                        <a:rPr lang="es-EC" sz="1200" b="1" dirty="0"/>
                        <a:t>GADDMQ-DC-GCH-2022-0241-O</a:t>
                      </a:r>
                    </a:p>
                    <a:p>
                      <a:r>
                        <a:rPr lang="es-EC" sz="1200" b="1" dirty="0"/>
                        <a:t>17 de junio de 2022</a:t>
                      </a:r>
                    </a:p>
                    <a:p>
                      <a:r>
                        <a:rPr lang="es-EC" sz="1200" b="1" dirty="0"/>
                        <a:t>Concejala </a:t>
                      </a:r>
                      <a:r>
                        <a:rPr lang="es-EC" sz="1200" b="1" dirty="0" err="1"/>
                        <a:t>Gissela</a:t>
                      </a:r>
                      <a:r>
                        <a:rPr lang="es-EC" sz="1200" b="1" dirty="0"/>
                        <a:t> </a:t>
                      </a:r>
                      <a:r>
                        <a:rPr lang="es-EC" sz="1200" b="1" dirty="0" err="1"/>
                        <a:t>Chalá</a:t>
                      </a:r>
                      <a:r>
                        <a:rPr lang="es-EC" sz="1200" b="1" dirty="0"/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b="0" dirty="0"/>
                        <a:t>Es necesario corregir lo referente a la Red Verde Urbana-RVU, toda vez que fue uno de los objetivos del Plan de Ordenamiento Territorial 2012-2022 para alcanzar un modelo de territorio que se alineé hacia una planificación que responda al urbanismo sustentable.</a:t>
                      </a:r>
                    </a:p>
                    <a:p>
                      <a:r>
                        <a:rPr lang="es-EC" sz="1200" b="0" dirty="0"/>
                        <a:t> La RVU no es una herramienta es una estrategia que ha sido incorporada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dirty="0"/>
                        <a:t>Se acoge la observación.</a:t>
                      </a:r>
                    </a:p>
                    <a:p>
                      <a:r>
                        <a:rPr lang="es-EC" sz="1200" dirty="0"/>
                        <a:t>Se cambia de herramienta a estrategia y que ha sido incorporada.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818">
                <a:tc>
                  <a:txBody>
                    <a:bodyPr/>
                    <a:lstStyle/>
                    <a:p>
                      <a:endParaRPr lang="es-EC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b="0" dirty="0"/>
                        <a:t>Disposiciones transitorias:</a:t>
                      </a:r>
                    </a:p>
                    <a:p>
                      <a:r>
                        <a:rPr lang="es-EC" sz="1200" b="0" dirty="0"/>
                        <a:t>Disposición transitoria XXX: En el plazo de seis meses se desarrollen como intervenciones prioritarias las redes verdes y de espacio público de las Zonas Metro, en correspondencias a todas las estaciones de la línea uno del Metro y en el marco del Plan Maestro de Espacio Público.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dirty="0"/>
                        <a:t>Esta a cargo de la Secretaría de THV y ya se está ejecutando.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818">
                <a:tc>
                  <a:txBody>
                    <a:bodyPr/>
                    <a:lstStyle/>
                    <a:p>
                      <a:endParaRPr lang="es-EC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b="0" dirty="0"/>
                        <a:t>Disposición transitoria XXX: En el plazo de un mes se desarrolle como intervención emblemática que precautele y consolide la Red Verde Urbana al Corredor </a:t>
                      </a:r>
                      <a:r>
                        <a:rPr lang="es-EC" sz="1200" b="0" dirty="0" err="1"/>
                        <a:t>Carapungo</a:t>
                      </a:r>
                      <a:r>
                        <a:rPr lang="es-EC" sz="1200" b="0" dirty="0"/>
                        <a:t> Labrador derivación La Bota, Comité del Pueblo.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dirty="0"/>
                        <a:t>Se incluye la transitoria </a:t>
                      </a:r>
                      <a:r>
                        <a:rPr lang="es-ES_tradn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Décima</a:t>
                      </a:r>
                      <a:r>
                        <a:rPr lang="es-ES_tradn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.- La entidad municipal a cargo de la administración de parques y espacios verdes, en coordinación con la empresa pública de movilidad</a:t>
                      </a:r>
                      <a:r>
                        <a:rPr lang="es-ES_tradn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s-ES_tradn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el plazo de 3 meses, deberá presentar ante el Consejo Metropolitano el diseño del componente de arbolado y otra vegetación, así como la infraestructura de drenaje sustentable, que formaría parte de la red verde urbana y la viabilidad alternativa (Ciclo vías y otras), correspondientes al trazado del corredor Labrador </a:t>
                      </a:r>
                      <a:r>
                        <a:rPr lang="es-ES_tradnl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Carapungo</a:t>
                      </a:r>
                      <a:r>
                        <a:rPr lang="es-ES_tradn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s-EC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265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719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5F04BFF-1266-5344-8249-CD2D7EA326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652528"/>
              </p:ext>
            </p:extLst>
          </p:nvPr>
        </p:nvGraphicFramePr>
        <p:xfrm>
          <a:off x="611560" y="1556792"/>
          <a:ext cx="8280918" cy="4022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3257095969"/>
                    </a:ext>
                  </a:extLst>
                </a:gridCol>
                <a:gridCol w="3072340">
                  <a:extLst>
                    <a:ext uri="{9D8B030D-6E8A-4147-A177-3AD203B41FA5}">
                      <a16:colId xmlns:a16="http://schemas.microsoft.com/office/drawing/2014/main" val="1515703933"/>
                    </a:ext>
                  </a:extLst>
                </a:gridCol>
                <a:gridCol w="2760306">
                  <a:extLst>
                    <a:ext uri="{9D8B030D-6E8A-4147-A177-3AD203B41FA5}">
                      <a16:colId xmlns:a16="http://schemas.microsoft.com/office/drawing/2014/main" val="4216359488"/>
                    </a:ext>
                  </a:extLst>
                </a:gridCol>
              </a:tblGrid>
              <a:tr h="456818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Concejal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Observaciones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Cambio o no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360945"/>
                  </a:ext>
                </a:extLst>
              </a:tr>
              <a:tr h="456818">
                <a:tc>
                  <a:txBody>
                    <a:bodyPr/>
                    <a:lstStyle/>
                    <a:p>
                      <a:r>
                        <a:rPr lang="es-EC" sz="1200" dirty="0"/>
                        <a:t>Concejala </a:t>
                      </a:r>
                      <a:r>
                        <a:rPr lang="es-EC" sz="1200" dirty="0" err="1"/>
                        <a:t>Birth</a:t>
                      </a:r>
                      <a:r>
                        <a:rPr lang="es-EC" sz="1200" baseline="0" dirty="0"/>
                        <a:t> Vaca</a:t>
                      </a:r>
                    </a:p>
                    <a:p>
                      <a:r>
                        <a:rPr lang="es-EC" sz="1200" dirty="0"/>
                        <a:t>GADDMQ-DC-VCBC-2022-0310-O</a:t>
                      </a:r>
                    </a:p>
                    <a:p>
                      <a:r>
                        <a:rPr lang="es-EC" sz="1200" dirty="0"/>
                        <a:t>04/06/2022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dirty="0"/>
                        <a:t>Remplazar</a:t>
                      </a:r>
                    </a:p>
                    <a:p>
                      <a:r>
                        <a:rPr lang="es-EC" sz="1200" dirty="0"/>
                        <a:t>ORDENANZA METROPOLITANA REFORMATORIA DEL CÓDIGO MUNICIPAL</a:t>
                      </a:r>
                    </a:p>
                    <a:p>
                      <a:r>
                        <a:rPr lang="es-EC" sz="1200" dirty="0"/>
                        <a:t>PARA EL DISTRITO METROPOLITANO DE QUITO, PUBLICADO EN EL</a:t>
                      </a:r>
                    </a:p>
                    <a:p>
                      <a:r>
                        <a:rPr lang="es-EC" sz="1200" dirty="0"/>
                        <a:t>REGISTRO OFICIAL SUPLEMENTO No. 902 DE MAYO DE 2019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dirty="0"/>
                        <a:t>“Proyecto de ORDENANZA METROPOLITANA DE PROTECCIÓN, FOMENTOY PRESERVACIÓN DEL ARBOLADO URBANO EN EL MARCO DE LA RED VERDE URBANA”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634208"/>
                  </a:ext>
                </a:extLst>
              </a:tr>
              <a:tr h="456818">
                <a:tc>
                  <a:txBody>
                    <a:bodyPr/>
                    <a:lstStyle/>
                    <a:p>
                      <a:endParaRPr lang="es-EC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dirty="0"/>
                        <a:t>Previo al articulado del proyecto se sugiere precisar el artículo 1 como</a:t>
                      </a:r>
                    </a:p>
                    <a:p>
                      <a:r>
                        <a:rPr lang="es-EC" sz="1200" dirty="0"/>
                        <a:t>artículo único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dirty="0"/>
                        <a:t>Se acoge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0541654"/>
                  </a:ext>
                </a:extLst>
              </a:tr>
              <a:tr h="456818">
                <a:tc>
                  <a:txBody>
                    <a:bodyPr/>
                    <a:lstStyle/>
                    <a:p>
                      <a:endParaRPr lang="es-EC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dirty="0"/>
                        <a:t>En la letra d) del artículo </a:t>
                      </a:r>
                      <a:r>
                        <a:rPr lang="es-EC" sz="1200" dirty="0" err="1"/>
                        <a:t>innumerado</a:t>
                      </a:r>
                      <a:r>
                        <a:rPr lang="es-EC" sz="1200" dirty="0"/>
                        <a:t> (…) 9, se sugiere considerar que, si se trata de “</a:t>
                      </a:r>
                      <a:r>
                        <a:rPr lang="es-EC" sz="1200" dirty="0" err="1"/>
                        <a:t>vanadalismo</a:t>
                      </a:r>
                      <a:r>
                        <a:rPr lang="es-EC" sz="1200" dirty="0"/>
                        <a:t> comprobable” o “acción flagrante” se proceda con la investigación pertinente de oficio, por orden superior o por petición de la parte afectada a la institución ambiental distrital, conforme se transcribe a continuación: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dirty="0"/>
                        <a:t>(…) “d) En casos de vandalismo comprobable o acción flagrante, la autoridad ambiental distrital actuará de oficio, por mandato de autoridad administrativa superior o </a:t>
                      </a:r>
                      <a:r>
                        <a:rPr lang="es-EC" sz="1200" dirty="0" err="1"/>
                        <a:t>apetición</a:t>
                      </a:r>
                      <a:r>
                        <a:rPr lang="es-EC" sz="1200" dirty="0"/>
                        <a:t> de parte para proceder con la activación del procedimiento o la actuación administrativa correspondiente; y,” (…)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676293"/>
                  </a:ext>
                </a:extLst>
              </a:tr>
            </a:tbl>
          </a:graphicData>
        </a:graphic>
      </p:graphicFrame>
      <p:pic>
        <p:nvPicPr>
          <p:cNvPr id="3" name="Imagen 5">
            <a:extLst>
              <a:ext uri="{FF2B5EF4-FFF2-40B4-BE49-F238E27FC236}">
                <a16:creationId xmlns:a16="http://schemas.microsoft.com/office/drawing/2014/main" id="{DA467F51-C8B0-7C9F-B9BD-F7B88B9734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796" t="86995" r="3346" b="3803"/>
          <a:stretch/>
        </p:blipFill>
        <p:spPr>
          <a:xfrm>
            <a:off x="6948264" y="148954"/>
            <a:ext cx="2154211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95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5">
            <a:extLst>
              <a:ext uri="{FF2B5EF4-FFF2-40B4-BE49-F238E27FC236}">
                <a16:creationId xmlns:a16="http://schemas.microsoft.com/office/drawing/2014/main" id="{A783D527-A579-48A2-A869-0608281908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796" t="86995" r="3346" b="3803"/>
          <a:stretch/>
        </p:blipFill>
        <p:spPr>
          <a:xfrm>
            <a:off x="6948264" y="148954"/>
            <a:ext cx="2154211" cy="576000"/>
          </a:xfrm>
          <a:prstGeom prst="rect">
            <a:avLst/>
          </a:prstGeom>
        </p:spPr>
      </p:pic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29448"/>
              </p:ext>
            </p:extLst>
          </p:nvPr>
        </p:nvGraphicFramePr>
        <p:xfrm>
          <a:off x="431541" y="2204864"/>
          <a:ext cx="8280918" cy="3291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4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3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818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Concejal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Observaciones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Cambio o no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818">
                <a:tc>
                  <a:txBody>
                    <a:bodyPr/>
                    <a:lstStyle/>
                    <a:p>
                      <a:r>
                        <a:rPr lang="es-EC" sz="1200" b="1" dirty="0"/>
                        <a:t>Concejal</a:t>
                      </a:r>
                      <a:r>
                        <a:rPr lang="es-EC" sz="1200" b="1" baseline="0" dirty="0"/>
                        <a:t> Luz Elena Coloma</a:t>
                      </a:r>
                      <a:endParaRPr lang="es-EC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b="0" dirty="0"/>
                        <a:t>Los anexos de la ordenanza forman parte constitutiva de la misma, por lo que su modificación seria a partir de la ordenanza,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dirty="0"/>
                        <a:t>Se retiran los anexos y se incluye en el cuerpo normativo, disposición general y transitoria para que la SA emita los Manuales técnicos.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818">
                <a:tc>
                  <a:txBody>
                    <a:bodyPr/>
                    <a:lstStyle/>
                    <a:p>
                      <a:endParaRPr lang="es-EC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b="0" dirty="0"/>
                        <a:t>Sobre el artículo de la Participación Ciudadana, ¿cuáles serían esos procesos vinculantes y de gestión municipal para la toma de decisiones? ¿cuál será el grado de vinculación de la ciudadanía en la toma de decisiones del arbolado urbano? debería ser más simple esa </a:t>
                      </a:r>
                    </a:p>
                    <a:p>
                      <a:r>
                        <a:rPr lang="es-EC" sz="1200" b="0" dirty="0"/>
                        <a:t>disposición.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dirty="0"/>
                        <a:t>Ya están establecidos en norma superior como mecanismos de participación ciudadana y control social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818">
                <a:tc>
                  <a:txBody>
                    <a:bodyPr/>
                    <a:lstStyle/>
                    <a:p>
                      <a:r>
                        <a:rPr lang="es-EC" sz="1200" dirty="0"/>
                        <a:t>Concejal</a:t>
                      </a:r>
                      <a:r>
                        <a:rPr lang="es-EC" sz="1200" baseline="0" dirty="0"/>
                        <a:t> Omar Cevallos</a:t>
                      </a:r>
                      <a:endParaRPr lang="es-EC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dirty="0"/>
                        <a:t>El manejo del arbolado urbano debe de tener una corresponsabilidad con el sector privado, se tiene que ver en la ordenanza.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dirty="0"/>
                        <a:t>La propuesta si recoge la intervención del sector privado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791580" y="1628800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b="1" dirty="0"/>
              <a:t>Síntesis de las observaciones del primer debate </a:t>
            </a:r>
          </a:p>
        </p:txBody>
      </p:sp>
    </p:spTree>
    <p:extLst>
      <p:ext uri="{BB962C8B-B14F-4D97-AF65-F5344CB8AC3E}">
        <p14:creationId xmlns:p14="http://schemas.microsoft.com/office/powerpoint/2010/main" val="4060116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5">
            <a:extLst>
              <a:ext uri="{FF2B5EF4-FFF2-40B4-BE49-F238E27FC236}">
                <a16:creationId xmlns:a16="http://schemas.microsoft.com/office/drawing/2014/main" id="{A783D527-A579-48A2-A869-0608281908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796" t="86995" r="3346" b="3803"/>
          <a:stretch/>
        </p:blipFill>
        <p:spPr>
          <a:xfrm>
            <a:off x="6948264" y="148954"/>
            <a:ext cx="2154211" cy="576000"/>
          </a:xfrm>
          <a:prstGeom prst="rect">
            <a:avLst/>
          </a:prstGeom>
        </p:spPr>
      </p:pic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820269"/>
              </p:ext>
            </p:extLst>
          </p:nvPr>
        </p:nvGraphicFramePr>
        <p:xfrm>
          <a:off x="431541" y="1461754"/>
          <a:ext cx="8280918" cy="4845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2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3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818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Concejal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Observaciones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Cambio o no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818">
                <a:tc>
                  <a:txBody>
                    <a:bodyPr/>
                    <a:lstStyle/>
                    <a:p>
                      <a:r>
                        <a:rPr lang="es-EC" sz="1200" b="1" dirty="0"/>
                        <a:t>Concejala</a:t>
                      </a:r>
                      <a:r>
                        <a:rPr lang="es-EC" sz="1200" b="1" baseline="0" dirty="0"/>
                        <a:t> Paulina Izurieta</a:t>
                      </a:r>
                      <a:endParaRPr lang="es-EC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b="0" dirty="0"/>
                        <a:t>Sugiero que en el artículo 9, la responsabilidad sobre el arbolado, cambiar este literal por inquisitivo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dirty="0"/>
                        <a:t>Se realizo modificación al literal a) La responsabilidad del cuidado del arbolado del espacio público, particularmente en aceras, será directamente del frentista;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818">
                <a:tc>
                  <a:txBody>
                    <a:bodyPr/>
                    <a:lstStyle/>
                    <a:p>
                      <a:endParaRPr lang="es-EC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b="0" dirty="0"/>
                        <a:t>Art. 25 se incluya los costos de manejo de arboles que están en riesgo sean públicos o privados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dirty="0"/>
                        <a:t>Se encuentra en los lineamientos técnicos de arbolado de</a:t>
                      </a:r>
                      <a:r>
                        <a:rPr lang="es-EC" sz="1200" baseline="0" dirty="0"/>
                        <a:t> </a:t>
                      </a:r>
                      <a:r>
                        <a:rPr lang="es-EC" sz="1200" dirty="0"/>
                        <a:t>riego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818">
                <a:tc>
                  <a:txBody>
                    <a:bodyPr/>
                    <a:lstStyle/>
                    <a:p>
                      <a:r>
                        <a:rPr lang="es-EC" sz="1200" b="1" dirty="0"/>
                        <a:t>Concejal</a:t>
                      </a:r>
                      <a:r>
                        <a:rPr lang="es-EC" sz="1200" b="1" baseline="0" dirty="0"/>
                        <a:t> Marco </a:t>
                      </a:r>
                      <a:r>
                        <a:rPr lang="es-EC" sz="1200" b="1" baseline="0" dirty="0" err="1"/>
                        <a:t>Collahuazo</a:t>
                      </a:r>
                      <a:endParaRPr lang="es-EC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b="0" dirty="0"/>
                        <a:t>Las multas por infractores me parece que son exageradas y pido que se revise por favor.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dirty="0"/>
                        <a:t>Se revisaron y están dentro de lo establecido por la norma nacional.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6818">
                <a:tc>
                  <a:txBody>
                    <a:bodyPr/>
                    <a:lstStyle/>
                    <a:p>
                      <a:endParaRPr lang="es-EC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dirty="0"/>
                        <a:t>En el artículo 20 y en toda la ordenanza, cuando se hace referencia a la Gerencia de Parques y Espacios Verdes en algunos artículos se refiere a parques y áreas verdes, y se refiere a la entidad encargada de la Empresa de Movilidad y Obras Públicas, es Parques y Espacios Verdes</a:t>
                      </a:r>
                      <a:r>
                        <a:rPr lang="es-EC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dirty="0"/>
                        <a:t>Se acoge observación y se rectifica.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9722408"/>
                  </a:ext>
                </a:extLst>
              </a:tr>
              <a:tr h="456818">
                <a:tc>
                  <a:txBody>
                    <a:bodyPr/>
                    <a:lstStyle/>
                    <a:p>
                      <a:r>
                        <a:rPr lang="es-EC" sz="1200" b="1" dirty="0"/>
                        <a:t>Concejal</a:t>
                      </a:r>
                      <a:r>
                        <a:rPr lang="es-EC" sz="1200" b="1" baseline="0" dirty="0"/>
                        <a:t> Luis Robles</a:t>
                      </a:r>
                      <a:endParaRPr lang="es-EC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C" sz="1200" dirty="0"/>
                        <a:t>En el art. 30 se toma en cuenta la capacitación que debe tener el profesional que va llevar a cabo el arbolado urbano, debe haber más capacitación con entidades colaboradoras para que puedan trabajar.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1200" dirty="0"/>
                        <a:t>Incluir un párrafo que aclare la participación en capacitación de personal que realiza mantenimiento de jardines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88735"/>
                  </a:ext>
                </a:extLst>
              </a:tr>
            </a:tbl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611560" y="993562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b="1" dirty="0"/>
              <a:t>Síntesis de las observaciones del primer debate </a:t>
            </a:r>
          </a:p>
        </p:txBody>
      </p:sp>
    </p:spTree>
    <p:extLst>
      <p:ext uri="{BB962C8B-B14F-4D97-AF65-F5344CB8AC3E}">
        <p14:creationId xmlns:p14="http://schemas.microsoft.com/office/powerpoint/2010/main" val="16543237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9673</TotalTime>
  <Words>1208</Words>
  <Application>Microsoft Office PowerPoint</Application>
  <PresentationFormat>Presentación en pantalla (4:3)</PresentationFormat>
  <Paragraphs>121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Presentación de PowerPoint</vt:lpstr>
      <vt:lpstr>RESUMEN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nnarvaez</dc:creator>
  <cp:lastModifiedBy>Miguel Angel Vazquez Palma</cp:lastModifiedBy>
  <cp:revision>419</cp:revision>
  <cp:lastPrinted>2019-06-26T19:45:49Z</cp:lastPrinted>
  <dcterms:created xsi:type="dcterms:W3CDTF">2015-03-20T22:17:12Z</dcterms:created>
  <dcterms:modified xsi:type="dcterms:W3CDTF">2022-07-13T14:13:44Z</dcterms:modified>
</cp:coreProperties>
</file>