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8"/>
  </p:notesMasterIdLst>
  <p:sldIdLst>
    <p:sldId id="256" r:id="rId2"/>
    <p:sldId id="332" r:id="rId3"/>
    <p:sldId id="385" r:id="rId4"/>
    <p:sldId id="391" r:id="rId5"/>
    <p:sldId id="389" r:id="rId6"/>
    <p:sldId id="392" r:id="rId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Jose Madera Arends" initials="RJM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99CC00"/>
    <a:srgbClr val="0FD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9" autoAdjust="0"/>
    <p:restoredTop sz="91471" autoAdjust="0"/>
  </p:normalViewPr>
  <p:slideViewPr>
    <p:cSldViewPr>
      <p:cViewPr varScale="1">
        <p:scale>
          <a:sx n="99" d="100"/>
          <a:sy n="99" d="100"/>
        </p:scale>
        <p:origin x="1416" y="84"/>
      </p:cViewPr>
      <p:guideLst>
        <p:guide orient="horz" pos="2160"/>
        <p:guide pos="2880"/>
        <p:guide orient="horz" pos="211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8D439-B7C7-4743-8F5B-85F9017A9B97}" type="datetimeFigureOut">
              <a:rPr lang="es-EC" smtClean="0"/>
              <a:t>13/09/2022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E8B1-6C87-49DD-8FDE-3AAC4896FEA7}" type="slidenum">
              <a:rPr lang="es-EC" smtClean="0"/>
              <a:t>‹Nº›</a:t>
            </a:fld>
            <a:endParaRPr lang="es-EC"/>
          </a:p>
        </p:txBody>
      </p:sp>
    </p:spTree>
    <p:extLst>
      <p:ext uri="{BB962C8B-B14F-4D97-AF65-F5344CB8AC3E}">
        <p14:creationId xmlns:p14="http://schemas.microsoft.com/office/powerpoint/2010/main" val="26077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477E8B1-6C87-49DD-8FDE-3AAC4896FEA7}" type="slidenum">
              <a:rPr lang="es-EC" smtClean="0"/>
              <a:t>2</a:t>
            </a:fld>
            <a:endParaRPr lang="es-EC"/>
          </a:p>
        </p:txBody>
      </p:sp>
    </p:spTree>
    <p:extLst>
      <p:ext uri="{BB962C8B-B14F-4D97-AF65-F5344CB8AC3E}">
        <p14:creationId xmlns:p14="http://schemas.microsoft.com/office/powerpoint/2010/main" val="400122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13/09/2022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88370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13/09/2022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0016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13/09/2022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9195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STHV">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700808"/>
            <a:ext cx="3826768" cy="2016224"/>
          </a:xfrm>
          <a:prstGeom prst="rect">
            <a:avLst/>
          </a:prstGeom>
        </p:spPr>
        <p:txBody>
          <a:bodyPr anchor="t">
            <a:noAutofit/>
          </a:bodyPr>
          <a:lstStyle>
            <a:lvl1pPr marL="0" indent="0">
              <a:buNone/>
              <a:defRPr sz="2400" b="1">
                <a:latin typeface="HelveticaNeueLT Pro 57 C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3933056"/>
            <a:ext cx="3826768" cy="23762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a:t>Haga clic para modificar el estilo de texto del patrón</a:t>
            </a:r>
          </a:p>
          <a:p>
            <a:pPr lvl="0"/>
            <a:endParaRPr lang="es-ES" dirty="0"/>
          </a:p>
        </p:txBody>
      </p:sp>
      <p:sp>
        <p:nvSpPr>
          <p:cNvPr id="5" name="4 Marcador de texto"/>
          <p:cNvSpPr>
            <a:spLocks noGrp="1"/>
          </p:cNvSpPr>
          <p:nvPr>
            <p:ph type="body" sz="quarter" idx="3"/>
          </p:nvPr>
        </p:nvSpPr>
        <p:spPr>
          <a:xfrm>
            <a:off x="4644008" y="1700808"/>
            <a:ext cx="4041775" cy="2016224"/>
          </a:xfrm>
          <a:prstGeom prst="rect">
            <a:avLst/>
          </a:prstGeom>
        </p:spPr>
        <p:txBody>
          <a:bodyPr anchor="t">
            <a:noAutofit/>
          </a:bodyPr>
          <a:lstStyle>
            <a:lvl1pPr marL="0" indent="0">
              <a:buNone/>
              <a:defRPr sz="2000" b="0">
                <a:latin typeface="HelveticaNeueLT Pro 45 L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3933056"/>
            <a:ext cx="4041775" cy="237626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0"/>
            <a:endParaRPr lang="es-EC" dirty="0"/>
          </a:p>
        </p:txBody>
      </p:sp>
      <p:sp>
        <p:nvSpPr>
          <p:cNvPr id="12" name="11 Título"/>
          <p:cNvSpPr>
            <a:spLocks noGrp="1"/>
          </p:cNvSpPr>
          <p:nvPr>
            <p:ph type="title" hasCustomPrompt="1"/>
          </p:nvPr>
        </p:nvSpPr>
        <p:spPr>
          <a:xfrm>
            <a:off x="457200" y="274638"/>
            <a:ext cx="8229600" cy="1143000"/>
          </a:xfrm>
          <a:prstGeom prst="rect">
            <a:avLst/>
          </a:prstGeom>
        </p:spPr>
        <p:txBody>
          <a:bodyPr/>
          <a:lstStyle>
            <a:lvl1pPr>
              <a:defRPr>
                <a:solidFill>
                  <a:schemeClr val="tx1">
                    <a:lumMod val="65000"/>
                    <a:lumOff val="35000"/>
                  </a:schemeClr>
                </a:solidFill>
                <a:latin typeface="HelveticaNeueLT Pro 95 Blk" pitchFamily="34" charset="0"/>
              </a:defRPr>
            </a:lvl1pPr>
          </a:lstStyle>
          <a:p>
            <a:r>
              <a:rPr lang="es-ES" dirty="0"/>
              <a:t>TÍTULO</a:t>
            </a:r>
            <a:endParaRPr lang="es-EC" dirty="0"/>
          </a:p>
        </p:txBody>
      </p:sp>
      <p:sp>
        <p:nvSpPr>
          <p:cNvPr id="21" name="20 Marcador de texto"/>
          <p:cNvSpPr>
            <a:spLocks noGrp="1"/>
          </p:cNvSpPr>
          <p:nvPr>
            <p:ph type="body" sz="quarter" idx="11" hasCustomPrompt="1"/>
          </p:nvPr>
        </p:nvSpPr>
        <p:spPr>
          <a:xfrm>
            <a:off x="8533134" y="188640"/>
            <a:ext cx="287338" cy="358775"/>
          </a:xfrm>
          <a:prstGeom prst="rect">
            <a:avLst/>
          </a:prstGeom>
        </p:spPr>
        <p:txBody>
          <a:bodyPr/>
          <a:lstStyle>
            <a:lvl1pPr marL="0" indent="0">
              <a:buNone/>
              <a:defRPr sz="1200">
                <a:solidFill>
                  <a:schemeClr val="tx1">
                    <a:lumMod val="65000"/>
                    <a:lumOff val="35000"/>
                  </a:schemeClr>
                </a:solidFill>
                <a:latin typeface="HelveticaNeueLT Pro 53 Ex" pitchFamily="34" charset="0"/>
              </a:defRPr>
            </a:lvl1pPr>
          </a:lstStyle>
          <a:p>
            <a:pPr lvl="0"/>
            <a:r>
              <a:rPr lang="es-ES" dirty="0"/>
              <a:t>N</a:t>
            </a:r>
            <a:endParaRPr lang="es-EC" dirty="0"/>
          </a:p>
        </p:txBody>
      </p:sp>
      <p:sp>
        <p:nvSpPr>
          <p:cNvPr id="23" name="22 Marcador de texto"/>
          <p:cNvSpPr>
            <a:spLocks noGrp="1"/>
          </p:cNvSpPr>
          <p:nvPr>
            <p:ph type="body" sz="quarter" idx="12" hasCustomPrompt="1"/>
          </p:nvPr>
        </p:nvSpPr>
        <p:spPr>
          <a:xfrm>
            <a:off x="467544" y="260649"/>
            <a:ext cx="1944216" cy="216024"/>
          </a:xfrm>
          <a:prstGeom prst="rect">
            <a:avLst/>
          </a:prstGeom>
        </p:spPr>
        <p:txBody>
          <a:bodyPr/>
          <a:lstStyle>
            <a:lvl1pPr marL="0" indent="0">
              <a:buNone/>
              <a:defRPr sz="1000">
                <a:solidFill>
                  <a:schemeClr val="tx1">
                    <a:lumMod val="65000"/>
                    <a:lumOff val="35000"/>
                  </a:schemeClr>
                </a:solidFill>
                <a:latin typeface="HelveticaNeueLT Pro 35 Th" pitchFamily="34" charset="0"/>
              </a:defRPr>
            </a:lvl1pPr>
          </a:lstStyle>
          <a:p>
            <a:pPr lvl="0"/>
            <a:r>
              <a:rPr lang="es-EC" dirty="0"/>
              <a:t>Referencia</a:t>
            </a:r>
          </a:p>
        </p:txBody>
      </p:sp>
    </p:spTree>
    <p:extLst>
      <p:ext uri="{BB962C8B-B14F-4D97-AF65-F5344CB8AC3E}">
        <p14:creationId xmlns:p14="http://schemas.microsoft.com/office/powerpoint/2010/main" val="173918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13/09/2022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05864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69B5FDC-FB64-42D4-A03A-5C0229F94204}" type="datetimeFigureOut">
              <a:rPr lang="es-EC" smtClean="0"/>
              <a:t>13/09/2022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153315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F69B5FDC-FB64-42D4-A03A-5C0229F94204}" type="datetimeFigureOut">
              <a:rPr lang="es-EC" smtClean="0"/>
              <a:t>13/09/2022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0579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F69B5FDC-FB64-42D4-A03A-5C0229F94204}" type="datetimeFigureOut">
              <a:rPr lang="es-EC" smtClean="0"/>
              <a:t>13/09/2022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10425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D41DA4D9-F51D-4AA1-8397-25114B06ED71}" type="datetimeFigureOut">
              <a:rPr lang="es-EC" smtClean="0"/>
              <a:t>13/09/2022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F342008-8438-49E9-88D6-D90C9E44F4CD}" type="slidenum">
              <a:rPr lang="es-EC" smtClean="0"/>
              <a:t>‹Nº›</a:t>
            </a:fld>
            <a:endParaRPr lang="es-EC"/>
          </a:p>
        </p:txBody>
      </p:sp>
    </p:spTree>
    <p:extLst>
      <p:ext uri="{BB962C8B-B14F-4D97-AF65-F5344CB8AC3E}">
        <p14:creationId xmlns:p14="http://schemas.microsoft.com/office/powerpoint/2010/main" val="10119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9B5FDC-FB64-42D4-A03A-5C0229F94204}" type="datetimeFigureOut">
              <a:rPr lang="es-EC" smtClean="0"/>
              <a:t>13/09/2022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922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13/09/2022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9525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13/09/2022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82585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1DA4D9-F51D-4AA1-8397-25114B06ED71}" type="datetimeFigureOut">
              <a:rPr lang="es-EC" smtClean="0"/>
              <a:t>13/09/2022</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342008-8438-49E9-88D6-D90C9E44F4CD}" type="slidenum">
              <a:rPr lang="es-EC" smtClean="0"/>
              <a:t>‹Nº›</a:t>
            </a:fld>
            <a:endParaRPr lang="es-EC"/>
          </a:p>
        </p:txBody>
      </p:sp>
      <p:pic>
        <p:nvPicPr>
          <p:cNvPr id="7" name="7 Image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13233"/>
            <a:ext cx="9180512" cy="6544767"/>
          </a:xfrm>
          <a:prstGeom prst="rect">
            <a:avLst/>
          </a:prstGeom>
        </p:spPr>
      </p:pic>
    </p:spTree>
    <p:extLst>
      <p:ext uri="{BB962C8B-B14F-4D97-AF65-F5344CB8AC3E}">
        <p14:creationId xmlns:p14="http://schemas.microsoft.com/office/powerpoint/2010/main" val="2087627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0800" t="34364" r="29892" b="37023"/>
          <a:stretch/>
        </p:blipFill>
        <p:spPr bwMode="auto">
          <a:xfrm>
            <a:off x="1763688" y="2060848"/>
            <a:ext cx="5832648" cy="16561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6536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457200" y="620688"/>
            <a:ext cx="8291264" cy="936103"/>
          </a:xfrm>
          <a:noFill/>
        </p:spPr>
        <p:txBody>
          <a:bodyPr>
            <a:normAutofit fontScale="62500" lnSpcReduction="20000"/>
          </a:bodyPr>
          <a:lstStyle/>
          <a:p>
            <a:pPr marL="0" indent="0" algn="ctr">
              <a:buNone/>
            </a:pPr>
            <a:endParaRPr lang="es-EC" sz="2600" b="1" dirty="0"/>
          </a:p>
          <a:p>
            <a:pPr marL="0" indent="0" algn="ctr">
              <a:buNone/>
            </a:pPr>
            <a:r>
              <a:rPr lang="es-EC" sz="2600" b="1" dirty="0"/>
              <a:t>URBANIZACIÓN DE INTERÉS SOCIAL DE DESARROLLO PROGRESIVO </a:t>
            </a:r>
          </a:p>
          <a:p>
            <a:pPr marL="0" indent="0" algn="ctr">
              <a:buNone/>
            </a:pPr>
            <a:r>
              <a:rPr lang="es-EC" sz="4000" dirty="0" smtClean="0"/>
              <a:t>“</a:t>
            </a:r>
            <a:r>
              <a:rPr lang="es-EC" sz="4000" b="1" dirty="0" smtClean="0"/>
              <a:t>SAN ANTONIO DE CONOCOTO - ASOPROVISAC”</a:t>
            </a:r>
            <a:endParaRPr lang="es-EC" sz="4000" b="1" dirty="0"/>
          </a:p>
        </p:txBody>
      </p:sp>
      <p:pic>
        <p:nvPicPr>
          <p:cNvPr id="6" name="Imagen 5"/>
          <p:cNvPicPr/>
          <p:nvPr/>
        </p:nvPicPr>
        <p:blipFill rotWithShape="1">
          <a:blip r:embed="rId3"/>
          <a:srcRect l="8149" t="15912" r="16937" b="21795"/>
          <a:stretch/>
        </p:blipFill>
        <p:spPr bwMode="auto">
          <a:xfrm>
            <a:off x="1835697" y="1844824"/>
            <a:ext cx="5904656" cy="3744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15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14256" t="13034" r="29566" b="9305"/>
          <a:stretch/>
        </p:blipFill>
        <p:spPr bwMode="auto">
          <a:xfrm>
            <a:off x="683568" y="908720"/>
            <a:ext cx="3672408" cy="2408954"/>
          </a:xfrm>
          <a:prstGeom prst="rect">
            <a:avLst/>
          </a:prstGeom>
          <a:ln>
            <a:solidFill>
              <a:schemeClr val="bg1">
                <a:lumMod val="75000"/>
              </a:schemeClr>
            </a:solidFill>
          </a:ln>
          <a:extLst>
            <a:ext uri="{53640926-AAD7-44D8-BBD7-CCE9431645EC}">
              <a14:shadowObscured xmlns:a14="http://schemas.microsoft.com/office/drawing/2010/main"/>
            </a:ext>
          </a:extLst>
        </p:spPr>
      </p:pic>
      <p:graphicFrame>
        <p:nvGraphicFramePr>
          <p:cNvPr id="5" name="9 Tabla"/>
          <p:cNvGraphicFramePr>
            <a:graphicFrameLocks noGrp="1"/>
          </p:cNvGraphicFramePr>
          <p:nvPr>
            <p:extLst>
              <p:ext uri="{D42A27DB-BD31-4B8C-83A1-F6EECF244321}">
                <p14:modId xmlns:p14="http://schemas.microsoft.com/office/powerpoint/2010/main" val="3782874454"/>
              </p:ext>
            </p:extLst>
          </p:nvPr>
        </p:nvGraphicFramePr>
        <p:xfrm>
          <a:off x="4860032" y="620688"/>
          <a:ext cx="3404174" cy="2855600"/>
        </p:xfrm>
        <a:graphic>
          <a:graphicData uri="http://schemas.openxmlformats.org/drawingml/2006/table">
            <a:tbl>
              <a:tblPr firstRow="1" bandRow="1">
                <a:tableStyleId>{5940675A-B579-460E-94D1-54222C63F5DA}</a:tableStyleId>
              </a:tblPr>
              <a:tblGrid>
                <a:gridCol w="2028019"/>
                <a:gridCol w="1376155"/>
              </a:tblGrid>
              <a:tr h="356950">
                <a:tc>
                  <a:txBody>
                    <a:bodyPr/>
                    <a:lstStyle/>
                    <a:p>
                      <a:r>
                        <a:rPr lang="es-EC" sz="800" b="1" dirty="0" smtClean="0"/>
                        <a:t>NÚMERO</a:t>
                      </a:r>
                      <a:r>
                        <a:rPr lang="es-EC" sz="800" b="1" baseline="0" dirty="0" smtClean="0"/>
                        <a:t> DE LOTES</a:t>
                      </a:r>
                      <a:endParaRPr lang="es-EC" sz="800" b="1" dirty="0"/>
                    </a:p>
                  </a:txBody>
                  <a:tcPr/>
                </a:tc>
                <a:tc>
                  <a:txBody>
                    <a:bodyPr/>
                    <a:lstStyle/>
                    <a:p>
                      <a:r>
                        <a:rPr lang="es-EC" sz="800" b="0" dirty="0" smtClean="0"/>
                        <a:t>160</a:t>
                      </a:r>
                      <a:endParaRPr lang="es-EC" sz="800" b="0" dirty="0"/>
                    </a:p>
                  </a:txBody>
                  <a:tcPr/>
                </a:tc>
              </a:tr>
              <a:tr h="356950">
                <a:tc>
                  <a:txBody>
                    <a:bodyPr/>
                    <a:lstStyle/>
                    <a:p>
                      <a:r>
                        <a:rPr lang="es-EC" sz="800" b="1" dirty="0" smtClean="0"/>
                        <a:t>ÁREA DE LOTES</a:t>
                      </a:r>
                      <a:endParaRPr lang="es-EC" sz="800" b="1" dirty="0"/>
                    </a:p>
                  </a:txBody>
                  <a:tcPr/>
                </a:tc>
                <a:tc>
                  <a:txBody>
                    <a:bodyPr/>
                    <a:lstStyle/>
                    <a:p>
                      <a:r>
                        <a:rPr lang="es-EC" sz="800" dirty="0" smtClean="0"/>
                        <a:t>38.390,38 m2</a:t>
                      </a:r>
                      <a:endParaRPr lang="es-EC" sz="800" dirty="0"/>
                    </a:p>
                  </a:txBody>
                  <a:tcPr/>
                </a:tc>
              </a:tr>
              <a:tr h="356950">
                <a:tc>
                  <a:txBody>
                    <a:bodyPr/>
                    <a:lstStyle/>
                    <a:p>
                      <a:r>
                        <a:rPr lang="es-EC" sz="800" b="1" dirty="0" smtClean="0"/>
                        <a:t>ÁREA DE VÍAS PROYECTADAS</a:t>
                      </a:r>
                      <a:endParaRPr lang="es-EC" sz="800" b="1" dirty="0"/>
                    </a:p>
                  </a:txBody>
                  <a:tcPr/>
                </a:tc>
                <a:tc>
                  <a:txBody>
                    <a:bodyPr/>
                    <a:lstStyle/>
                    <a:p>
                      <a:r>
                        <a:rPr lang="es-EC" sz="800" baseline="0" dirty="0" smtClean="0"/>
                        <a:t>16.858,84 m2</a:t>
                      </a:r>
                      <a:endParaRPr lang="es-EC" sz="800" dirty="0"/>
                    </a:p>
                  </a:txBody>
                  <a:tcPr/>
                </a:tc>
              </a:tr>
              <a:tr h="356950">
                <a:tc>
                  <a:txBody>
                    <a:bodyPr/>
                    <a:lstStyle/>
                    <a:p>
                      <a:r>
                        <a:rPr lang="es-EC" sz="800" b="1" dirty="0" smtClean="0"/>
                        <a:t>ÁREA DE AFECTACIÓN</a:t>
                      </a:r>
                      <a:r>
                        <a:rPr lang="es-EC" sz="800" b="1" baseline="0" dirty="0" smtClean="0"/>
                        <a:t> VIAL</a:t>
                      </a:r>
                      <a:endParaRPr lang="es-EC" sz="800" b="1" dirty="0"/>
                    </a:p>
                  </a:txBody>
                  <a:tcPr/>
                </a:tc>
                <a:tc>
                  <a:txBody>
                    <a:bodyPr/>
                    <a:lstStyle/>
                    <a:p>
                      <a:r>
                        <a:rPr lang="es-EC" sz="800" baseline="0" dirty="0" smtClean="0"/>
                        <a:t>514,28 m2</a:t>
                      </a:r>
                      <a:endParaRPr lang="es-EC" sz="800" dirty="0"/>
                    </a:p>
                  </a:txBody>
                  <a:tcPr/>
                </a:tc>
              </a:tr>
              <a:tr h="356950">
                <a:tc>
                  <a:txBody>
                    <a:bodyPr/>
                    <a:lstStyle/>
                    <a:p>
                      <a:r>
                        <a:rPr lang="es-EC" sz="800" b="1" dirty="0" smtClean="0"/>
                        <a:t>ÁREA VERDE  PÚBLICA</a:t>
                      </a:r>
                      <a:endParaRPr lang="es-EC" sz="800" b="1" dirty="0"/>
                    </a:p>
                  </a:txBody>
                  <a:tcPr/>
                </a:tc>
                <a:tc>
                  <a:txBody>
                    <a:bodyPr/>
                    <a:lstStyle/>
                    <a:p>
                      <a:r>
                        <a:rPr lang="es-EC" sz="800" dirty="0" smtClean="0"/>
                        <a:t>5.455,10  m2</a:t>
                      </a:r>
                      <a:endParaRPr lang="es-EC" sz="800" dirty="0"/>
                    </a:p>
                  </a:txBody>
                  <a:tcPr/>
                </a:tc>
              </a:tr>
              <a:tr h="356950">
                <a:tc>
                  <a:txBody>
                    <a:bodyPr/>
                    <a:lstStyle/>
                    <a:p>
                      <a:r>
                        <a:rPr lang="es-EC" sz="800" b="1" dirty="0" smtClean="0"/>
                        <a:t>ÁREA DE EQUIPAMIENTO PÚBLICO</a:t>
                      </a:r>
                      <a:endParaRPr lang="es-EC" sz="800" b="1" dirty="0"/>
                    </a:p>
                  </a:txBody>
                  <a:tcPr/>
                </a:tc>
                <a:tc>
                  <a:txBody>
                    <a:bodyPr/>
                    <a:lstStyle/>
                    <a:p>
                      <a:r>
                        <a:rPr lang="es-EC" sz="800" dirty="0" smtClean="0"/>
                        <a:t>1.356.36  m2</a:t>
                      </a:r>
                      <a:endParaRPr lang="es-EC" sz="800" dirty="0"/>
                    </a:p>
                  </a:txBody>
                  <a:tcPr/>
                </a:tc>
              </a:tr>
              <a:tr h="356950">
                <a:tc>
                  <a:txBody>
                    <a:bodyPr/>
                    <a:lstStyle/>
                    <a:p>
                      <a:r>
                        <a:rPr lang="es-EC" sz="800" b="1" dirty="0" smtClean="0"/>
                        <a:t>ÁREA DE PROTECCIÓN DE</a:t>
                      </a:r>
                      <a:r>
                        <a:rPr lang="es-EC" sz="800" b="1" baseline="0" dirty="0" smtClean="0"/>
                        <a:t> QUEBRADA</a:t>
                      </a:r>
                      <a:endParaRPr lang="es-EC" sz="800" b="1" dirty="0"/>
                    </a:p>
                  </a:txBody>
                  <a:tcPr/>
                </a:tc>
                <a:tc>
                  <a:txBody>
                    <a:bodyPr/>
                    <a:lstStyle/>
                    <a:p>
                      <a:r>
                        <a:rPr lang="es-EC" sz="800" dirty="0" smtClean="0"/>
                        <a:t>1.621,35</a:t>
                      </a:r>
                      <a:r>
                        <a:rPr lang="es-EC" sz="800" baseline="0" dirty="0" smtClean="0"/>
                        <a:t> m2</a:t>
                      </a:r>
                      <a:endParaRPr lang="es-EC" sz="800" dirty="0"/>
                    </a:p>
                  </a:txBody>
                  <a:tcPr/>
                </a:tc>
              </a:tr>
              <a:tr h="356950">
                <a:tc>
                  <a:txBody>
                    <a:bodyPr/>
                    <a:lstStyle/>
                    <a:p>
                      <a:r>
                        <a:rPr lang="es-EC" sz="800" b="1" dirty="0" smtClean="0"/>
                        <a:t>ÁREA DEL TERRENO</a:t>
                      </a:r>
                      <a:endParaRPr lang="es-EC" sz="800" b="1" dirty="0"/>
                    </a:p>
                  </a:txBody>
                  <a:tcPr/>
                </a:tc>
                <a:tc>
                  <a:txBody>
                    <a:bodyPr/>
                    <a:lstStyle/>
                    <a:p>
                      <a:r>
                        <a:rPr lang="es-EC" sz="800" dirty="0" smtClean="0"/>
                        <a:t>64.196,31 m2</a:t>
                      </a:r>
                      <a:endParaRPr lang="es-EC" sz="800" dirty="0"/>
                    </a:p>
                  </a:txBody>
                  <a:tcPr/>
                </a:tc>
              </a:tr>
            </a:tbl>
          </a:graphicData>
        </a:graphic>
      </p:graphicFrame>
      <p:graphicFrame>
        <p:nvGraphicFramePr>
          <p:cNvPr id="6" name="8 Tabla"/>
          <p:cNvGraphicFramePr>
            <a:graphicFrameLocks noGrp="1"/>
          </p:cNvGraphicFramePr>
          <p:nvPr>
            <p:extLst>
              <p:ext uri="{D42A27DB-BD31-4B8C-83A1-F6EECF244321}">
                <p14:modId xmlns:p14="http://schemas.microsoft.com/office/powerpoint/2010/main" val="3751527846"/>
              </p:ext>
            </p:extLst>
          </p:nvPr>
        </p:nvGraphicFramePr>
        <p:xfrm>
          <a:off x="1224642" y="4523012"/>
          <a:ext cx="6064052" cy="1510128"/>
        </p:xfrm>
        <a:graphic>
          <a:graphicData uri="http://schemas.openxmlformats.org/drawingml/2006/table">
            <a:tbl>
              <a:tblPr firstRow="1" bandRow="1">
                <a:tableStyleId>{5940675A-B579-460E-94D1-54222C63F5DA}</a:tableStyleId>
              </a:tblPr>
              <a:tblGrid>
                <a:gridCol w="1516013"/>
                <a:gridCol w="1516013"/>
                <a:gridCol w="1516013"/>
                <a:gridCol w="1516013"/>
              </a:tblGrid>
              <a:tr h="377532">
                <a:tc>
                  <a:txBody>
                    <a:bodyPr/>
                    <a:lstStyle/>
                    <a:p>
                      <a:r>
                        <a:rPr lang="es-EC" sz="800" b="1" dirty="0" smtClean="0"/>
                        <a:t>PREDIO</a:t>
                      </a:r>
                      <a:endParaRPr lang="es-EC" sz="800" b="1" dirty="0"/>
                    </a:p>
                  </a:txBody>
                  <a:tcPr/>
                </a:tc>
                <a:tc>
                  <a:txBody>
                    <a:bodyPr/>
                    <a:lstStyle/>
                    <a:p>
                      <a:r>
                        <a:rPr lang="es-EC" sz="800" dirty="0" smtClean="0"/>
                        <a:t>3626227</a:t>
                      </a:r>
                      <a:endParaRPr lang="es-EC" sz="800" dirty="0"/>
                    </a:p>
                  </a:txBody>
                  <a:tcPr/>
                </a:tc>
                <a:tc>
                  <a:txBody>
                    <a:bodyPr/>
                    <a:lstStyle/>
                    <a:p>
                      <a:r>
                        <a:rPr lang="es-EC" sz="800" b="1" dirty="0" smtClean="0"/>
                        <a:t>FORMA DE OCUPACIÓN</a:t>
                      </a:r>
                      <a:endParaRPr lang="es-EC" sz="800" b="1" dirty="0"/>
                    </a:p>
                  </a:txBody>
                  <a:tcPr/>
                </a:tc>
                <a:tc>
                  <a:txBody>
                    <a:bodyPr/>
                    <a:lstStyle/>
                    <a:p>
                      <a:r>
                        <a:rPr lang="es-EC" sz="800" dirty="0" smtClean="0"/>
                        <a:t>SOBRE LÍNEA DE FÁBRICA (D)</a:t>
                      </a:r>
                      <a:endParaRPr lang="es-EC" sz="800" dirty="0"/>
                    </a:p>
                  </a:txBody>
                  <a:tcPr/>
                </a:tc>
              </a:tr>
              <a:tr h="377532">
                <a:tc>
                  <a:txBody>
                    <a:bodyPr/>
                    <a:lstStyle/>
                    <a:p>
                      <a:r>
                        <a:rPr lang="es-EC" sz="800" b="1" dirty="0" smtClean="0"/>
                        <a:t>CLAVE CATASTRAL</a:t>
                      </a:r>
                    </a:p>
                  </a:txBody>
                  <a:tcPr/>
                </a:tc>
                <a:tc>
                  <a:txBody>
                    <a:bodyPr/>
                    <a:lstStyle/>
                    <a:p>
                      <a:r>
                        <a:rPr lang="es-EC" sz="800" dirty="0" smtClean="0"/>
                        <a:t>21703-12-004</a:t>
                      </a:r>
                      <a:endParaRPr lang="es-EC" sz="800" dirty="0"/>
                    </a:p>
                  </a:txBody>
                  <a:tcPr/>
                </a:tc>
                <a:tc>
                  <a:txBody>
                    <a:bodyPr/>
                    <a:lstStyle/>
                    <a:p>
                      <a:r>
                        <a:rPr lang="es-EC" sz="800" b="1" dirty="0" smtClean="0"/>
                        <a:t>USO PRINCIPAL</a:t>
                      </a:r>
                      <a:endParaRPr lang="es-EC" sz="800" b="1" dirty="0"/>
                    </a:p>
                  </a:txBody>
                  <a:tcPr/>
                </a:tc>
                <a:tc>
                  <a:txBody>
                    <a:bodyPr/>
                    <a:lstStyle/>
                    <a:p>
                      <a:r>
                        <a:rPr lang="es-EC" sz="800" dirty="0" smtClean="0"/>
                        <a:t>RU1</a:t>
                      </a:r>
                      <a:endParaRPr lang="es-EC" sz="800" dirty="0"/>
                    </a:p>
                  </a:txBody>
                  <a:tcPr/>
                </a:tc>
              </a:tr>
              <a:tr h="377532">
                <a:tc>
                  <a:txBody>
                    <a:bodyPr/>
                    <a:lstStyle/>
                    <a:p>
                      <a:r>
                        <a:rPr lang="es-EC" sz="800" b="1" dirty="0" smtClean="0"/>
                        <a:t>ZONIFICACIÓN</a:t>
                      </a:r>
                    </a:p>
                  </a:txBody>
                  <a:tcPr/>
                </a:tc>
                <a:tc>
                  <a:txBody>
                    <a:bodyPr/>
                    <a:lstStyle/>
                    <a:p>
                      <a:r>
                        <a:rPr lang="es-EC" sz="800" dirty="0" smtClean="0"/>
                        <a:t>D3(D203-80)</a:t>
                      </a:r>
                      <a:endParaRPr lang="es-EC" sz="800" dirty="0"/>
                    </a:p>
                  </a:txBody>
                  <a:tcPr/>
                </a:tc>
                <a:tc>
                  <a:txBody>
                    <a:bodyPr/>
                    <a:lstStyle/>
                    <a:p>
                      <a:r>
                        <a:rPr lang="es-EC" sz="800" b="1" dirty="0" smtClean="0"/>
                        <a:t>CALLES</a:t>
                      </a:r>
                      <a:endParaRPr lang="es-EC" sz="800" b="1" dirty="0"/>
                    </a:p>
                  </a:txBody>
                  <a:tcPr/>
                </a:tc>
                <a:tc>
                  <a:txBody>
                    <a:bodyPr/>
                    <a:lstStyle/>
                    <a:p>
                      <a:r>
                        <a:rPr lang="es-EC" sz="800" dirty="0" smtClean="0"/>
                        <a:t>ISAAC BARRERA Y PACHACUTEC</a:t>
                      </a:r>
                      <a:endParaRPr lang="es-EC" sz="800" dirty="0"/>
                    </a:p>
                  </a:txBody>
                  <a:tcPr/>
                </a:tc>
              </a:tr>
              <a:tr h="377532">
                <a:tc>
                  <a:txBody>
                    <a:bodyPr/>
                    <a:lstStyle/>
                    <a:p>
                      <a:r>
                        <a:rPr lang="es-EC" sz="800" b="1" dirty="0" smtClean="0"/>
                        <a:t>LOTE MÍNIMO</a:t>
                      </a:r>
                      <a:endParaRPr lang="es-EC" sz="800" b="1" dirty="0"/>
                    </a:p>
                  </a:txBody>
                  <a:tcPr/>
                </a:tc>
                <a:tc>
                  <a:txBody>
                    <a:bodyPr/>
                    <a:lstStyle/>
                    <a:p>
                      <a:r>
                        <a:rPr lang="es-EC" sz="800" dirty="0" smtClean="0"/>
                        <a:t>200 m2</a:t>
                      </a:r>
                      <a:endParaRPr lang="es-EC" sz="800" dirty="0"/>
                    </a:p>
                  </a:txBody>
                  <a:tcPr/>
                </a:tc>
                <a:tc>
                  <a:txBody>
                    <a:bodyPr/>
                    <a:lstStyle/>
                    <a:p>
                      <a:r>
                        <a:rPr lang="es-EC" sz="800" b="1" dirty="0" smtClean="0"/>
                        <a:t>PARROQUIA</a:t>
                      </a:r>
                      <a:endParaRPr lang="es-EC" sz="800" b="1" dirty="0"/>
                    </a:p>
                  </a:txBody>
                  <a:tcPr/>
                </a:tc>
                <a:tc>
                  <a:txBody>
                    <a:bodyPr/>
                    <a:lstStyle/>
                    <a:p>
                      <a:r>
                        <a:rPr lang="es-EC" sz="800" dirty="0" smtClean="0"/>
                        <a:t>CONOCOTO</a:t>
                      </a:r>
                    </a:p>
                  </a:txBody>
                  <a:tcPr/>
                </a:tc>
              </a:tr>
            </a:tbl>
          </a:graphicData>
        </a:graphic>
      </p:graphicFrame>
    </p:spTree>
    <p:extLst>
      <p:ext uri="{BB962C8B-B14F-4D97-AF65-F5344CB8AC3E}">
        <p14:creationId xmlns:p14="http://schemas.microsoft.com/office/powerpoint/2010/main" val="35817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332656"/>
            <a:ext cx="7886700" cy="5556275"/>
          </a:xfrm>
        </p:spPr>
        <p:txBody>
          <a:bodyPr>
            <a:normAutofit lnSpcReduction="10000"/>
          </a:bodyPr>
          <a:lstStyle/>
          <a:p>
            <a:pPr marL="0" indent="0" algn="just">
              <a:buNone/>
            </a:pPr>
            <a:endParaRPr lang="es-ES_tradnl" sz="1800" dirty="0"/>
          </a:p>
          <a:p>
            <a:pPr algn="just"/>
            <a:r>
              <a:rPr lang="es-ES_tradnl" sz="2200" dirty="0" smtClean="0"/>
              <a:t>La Urbanización de Interés Social y Desarrollo Progresivo cumple con las normativa vigente y contribuye con 6.811,46 m2 por concepto de </a:t>
            </a:r>
            <a:r>
              <a:rPr lang="es-ES_tradnl" sz="2200" dirty="0"/>
              <a:t>áreas verdes (5.455,10m2) </a:t>
            </a:r>
            <a:r>
              <a:rPr lang="es-ES_tradnl" sz="2200" dirty="0" smtClean="0"/>
              <a:t>y </a:t>
            </a:r>
            <a:r>
              <a:rPr lang="es-ES_tradnl" sz="2200" dirty="0"/>
              <a:t>equipamiento público (1.356,36m2), </a:t>
            </a:r>
            <a:r>
              <a:rPr lang="es-ES_tradnl" sz="2200" dirty="0" smtClean="0"/>
              <a:t>que corresponde al 15% del área útil del terreno, conforme  lo establece el Art. 424 del COOTAD, reformado. Además se incorpora el área de protección de quebrada que colinda con las áreas verdes, dando un </a:t>
            </a:r>
            <a:r>
              <a:rPr lang="es-ES_tradnl" sz="2200" dirty="0"/>
              <a:t>total de </a:t>
            </a:r>
            <a:r>
              <a:rPr lang="es-ES" sz="2200" dirty="0"/>
              <a:t>7.919,31 </a:t>
            </a:r>
            <a:r>
              <a:rPr lang="es-ES" sz="2200" dirty="0" smtClean="0"/>
              <a:t>m2.</a:t>
            </a:r>
            <a:endParaRPr lang="es-ES_tradnl" sz="2200" dirty="0"/>
          </a:p>
          <a:p>
            <a:pPr algn="just"/>
            <a:endParaRPr lang="es-ES_tradnl" sz="2200" dirty="0"/>
          </a:p>
          <a:p>
            <a:pPr algn="just"/>
            <a:r>
              <a:rPr lang="es-EC" sz="2200" dirty="0"/>
              <a:t>Los promotores de la urbanización han procedido a obtener los informes y planos aprobados de los proyectos de infraestructura (alcantarillado, agua potable, energía eléctrica y telefonía) por las empresas públicas respectivas</a:t>
            </a:r>
            <a:r>
              <a:rPr lang="es-EC" sz="2200" dirty="0" smtClean="0"/>
              <a:t>.</a:t>
            </a:r>
          </a:p>
          <a:p>
            <a:pPr algn="just"/>
            <a:endParaRPr lang="es-EC" sz="2200" dirty="0" smtClean="0"/>
          </a:p>
          <a:p>
            <a:pPr algn="just"/>
            <a:r>
              <a:rPr lang="es-EC" sz="2200" dirty="0" smtClean="0"/>
              <a:t>De conformidad al Numeral 3 del Artículo 2187 del Código Municipal para el Distrito Metropolitano de Quito, los lotes quedan hipotecados en garantía de la ejecución de obras de la urbanización.</a:t>
            </a:r>
            <a:endParaRPr lang="es-EC" dirty="0"/>
          </a:p>
        </p:txBody>
      </p:sp>
    </p:spTree>
    <p:extLst>
      <p:ext uri="{BB962C8B-B14F-4D97-AF65-F5344CB8AC3E}">
        <p14:creationId xmlns:p14="http://schemas.microsoft.com/office/powerpoint/2010/main" val="344932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260648"/>
            <a:ext cx="7886700" cy="5628283"/>
          </a:xfrm>
        </p:spPr>
        <p:txBody>
          <a:bodyPr>
            <a:normAutofit fontScale="25000" lnSpcReduction="20000"/>
          </a:bodyPr>
          <a:lstStyle/>
          <a:p>
            <a:pPr marL="0" indent="0" algn="just">
              <a:buNone/>
            </a:pPr>
            <a:endParaRPr lang="es-ES_tradnl" sz="7200" dirty="0" smtClean="0"/>
          </a:p>
          <a:p>
            <a:pPr marL="0" indent="0" algn="just">
              <a:buNone/>
            </a:pPr>
            <a:r>
              <a:rPr lang="es-ES_tradnl" sz="8000" dirty="0" smtClean="0"/>
              <a:t>Dentro del proceso de aprobación de la urbanización se emitieron los siguientes informes:</a:t>
            </a:r>
          </a:p>
          <a:p>
            <a:pPr marL="0" indent="0" algn="just">
              <a:buNone/>
            </a:pPr>
            <a:endParaRPr lang="es-ES_tradnl" sz="8000" dirty="0"/>
          </a:p>
          <a:p>
            <a:pPr algn="just"/>
            <a:r>
              <a:rPr lang="es-EC" sz="8000" dirty="0"/>
              <a:t>Informe Técnico No. 007-DMC-2018 el 30 de julio de </a:t>
            </a:r>
            <a:r>
              <a:rPr lang="es-EC" sz="8000" dirty="0" smtClean="0"/>
              <a:t>2018, de la Dirección </a:t>
            </a:r>
            <a:r>
              <a:rPr lang="es-EC" sz="8000" dirty="0"/>
              <a:t>Metropolitana de Catastro </a:t>
            </a:r>
          </a:p>
          <a:p>
            <a:pPr algn="just"/>
            <a:endParaRPr lang="es-EC" sz="8000" dirty="0" smtClean="0"/>
          </a:p>
          <a:p>
            <a:pPr algn="just"/>
            <a:r>
              <a:rPr lang="es-EC" sz="8000" dirty="0" smtClean="0"/>
              <a:t>Una </a:t>
            </a:r>
            <a:r>
              <a:rPr lang="es-EC" sz="8000" dirty="0"/>
              <a:t>vez que el administrado ha aprobado los proyectos de infraestructura en las empresas públicas </a:t>
            </a:r>
            <a:r>
              <a:rPr lang="es-EC" sz="8000" dirty="0" smtClean="0"/>
              <a:t>competentes, la </a:t>
            </a:r>
            <a:r>
              <a:rPr lang="es-EC" sz="8000" dirty="0"/>
              <a:t>Secretaría de Territorio, Hábitat y Vivienda</a:t>
            </a:r>
            <a:r>
              <a:rPr lang="es-EC" sz="8000" dirty="0" smtClean="0"/>
              <a:t> emite el </a:t>
            </a:r>
            <a:r>
              <a:rPr lang="es-EC" sz="8000" dirty="0"/>
              <a:t>Informe Técnico No. Expediente 2018-3626227-URB-ISDP-02 del </a:t>
            </a:r>
            <a:r>
              <a:rPr lang="es-EC" sz="8000" dirty="0" smtClean="0"/>
              <a:t>18 de agosto de </a:t>
            </a:r>
            <a:r>
              <a:rPr lang="es-EC" sz="8000" dirty="0" smtClean="0"/>
              <a:t>2019 y el </a:t>
            </a:r>
            <a:r>
              <a:rPr lang="es-EC" sz="8000" dirty="0" smtClean="0"/>
              <a:t>Informe </a:t>
            </a:r>
            <a:r>
              <a:rPr lang="es-EC" sz="8000" dirty="0"/>
              <a:t>Técnico No. Expediente 2018-3626227-URB-ISDP-02 del </a:t>
            </a:r>
            <a:r>
              <a:rPr lang="es-EC" sz="8000" dirty="0" smtClean="0"/>
              <a:t>15 de diciembre de 2019. </a:t>
            </a:r>
          </a:p>
          <a:p>
            <a:pPr algn="just"/>
            <a:endParaRPr lang="es-ES" sz="8000" dirty="0"/>
          </a:p>
          <a:p>
            <a:pPr algn="just"/>
            <a:r>
              <a:rPr lang="es-ES" sz="8000" dirty="0" smtClean="0"/>
              <a:t>Procuraduría Metropolitana con Oficio No. GADDMQ-PM-2021-0350-O del 29-11-2021</a:t>
            </a:r>
            <a:r>
              <a:rPr lang="es-ES" sz="8000" dirty="0"/>
              <a:t> emite </a:t>
            </a:r>
            <a:r>
              <a:rPr lang="es-ES" sz="8000" dirty="0" smtClean="0"/>
              <a:t>criterio </a:t>
            </a:r>
            <a:r>
              <a:rPr lang="es-ES" sz="8000" dirty="0"/>
              <a:t>legal </a:t>
            </a:r>
            <a:r>
              <a:rPr lang="es-ES" sz="8000" dirty="0" smtClean="0"/>
              <a:t>favorable y remite el proyecto de </a:t>
            </a:r>
            <a:r>
              <a:rPr lang="es-ES" sz="8000" dirty="0" smtClean="0"/>
              <a:t>ordenanza y con </a:t>
            </a:r>
            <a:r>
              <a:rPr lang="es-ES" sz="8000" dirty="0" smtClean="0"/>
              <a:t>Oficio No.  </a:t>
            </a:r>
            <a:r>
              <a:rPr lang="es-ES" sz="8000" dirty="0"/>
              <a:t>GADDMQ-PM-2022-0249-O </a:t>
            </a:r>
            <a:r>
              <a:rPr lang="es-ES" sz="8000" dirty="0" smtClean="0"/>
              <a:t>de fecha 19 de enero de 2022, hace un alcance al criterio legal constante en el oficio antes indicado, y remite el proyecto de </a:t>
            </a:r>
            <a:r>
              <a:rPr lang="es-ES" sz="8000" dirty="0" smtClean="0"/>
              <a:t>ordenanza.</a:t>
            </a:r>
            <a:endParaRPr lang="es-ES" sz="8000" dirty="0"/>
          </a:p>
          <a:p>
            <a:pPr algn="just"/>
            <a:endParaRPr lang="es-ES" sz="7200" dirty="0"/>
          </a:p>
          <a:p>
            <a:pPr marL="0" indent="0" algn="just">
              <a:buNone/>
            </a:pPr>
            <a:r>
              <a:rPr lang="es-ES_tradnl" sz="8800" dirty="0" smtClean="0"/>
              <a:t> </a:t>
            </a:r>
            <a:endParaRPr lang="es-EC" sz="8800" dirty="0"/>
          </a:p>
          <a:p>
            <a:endParaRPr lang="es-EC" dirty="0"/>
          </a:p>
          <a:p>
            <a:endParaRPr lang="es-EC" dirty="0"/>
          </a:p>
        </p:txBody>
      </p:sp>
    </p:spTree>
    <p:extLst>
      <p:ext uri="{BB962C8B-B14F-4D97-AF65-F5344CB8AC3E}">
        <p14:creationId xmlns:p14="http://schemas.microsoft.com/office/powerpoint/2010/main" val="92074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39552" y="188640"/>
            <a:ext cx="7886700" cy="5904656"/>
          </a:xfrm>
        </p:spPr>
        <p:txBody>
          <a:bodyPr>
            <a:noAutofit/>
          </a:bodyPr>
          <a:lstStyle/>
          <a:p>
            <a:pPr marL="0" indent="0" algn="ctr">
              <a:buNone/>
            </a:pPr>
            <a:endParaRPr lang="es-EC" sz="1800" dirty="0" smtClean="0"/>
          </a:p>
          <a:p>
            <a:pPr marL="0" indent="0" algn="ctr">
              <a:buNone/>
            </a:pPr>
            <a:endParaRPr lang="es-EC" sz="1800" dirty="0"/>
          </a:p>
          <a:p>
            <a:pPr marL="0" indent="0" algn="ctr">
              <a:buNone/>
            </a:pPr>
            <a:endParaRPr lang="es-EC" sz="1800" dirty="0" smtClean="0"/>
          </a:p>
          <a:p>
            <a:pPr marL="0" indent="0" algn="ctr">
              <a:buNone/>
            </a:pPr>
            <a:endParaRPr lang="es-EC" sz="1800" dirty="0"/>
          </a:p>
          <a:p>
            <a:pPr marL="0" indent="0" algn="ctr">
              <a:buNone/>
            </a:pPr>
            <a:endParaRPr lang="es-EC" sz="1800" dirty="0" smtClean="0"/>
          </a:p>
          <a:p>
            <a:pPr marL="0" indent="0" algn="ctr">
              <a:buNone/>
            </a:pPr>
            <a:endParaRPr lang="es-EC" sz="1800" dirty="0"/>
          </a:p>
          <a:p>
            <a:pPr marL="0" indent="0" algn="ctr">
              <a:buNone/>
            </a:pPr>
            <a:endParaRPr lang="es-EC" sz="1800" dirty="0" smtClean="0"/>
          </a:p>
        </p:txBody>
      </p:sp>
      <p:pic>
        <p:nvPicPr>
          <p:cNvPr id="3" name="Imagen 2"/>
          <p:cNvPicPr/>
          <p:nvPr/>
        </p:nvPicPr>
        <p:blipFill rotWithShape="1">
          <a:blip r:embed="rId2"/>
          <a:srcRect l="10800" t="34364" r="29892" b="37023"/>
          <a:stretch/>
        </p:blipFill>
        <p:spPr bwMode="auto">
          <a:xfrm>
            <a:off x="1763688" y="2060848"/>
            <a:ext cx="5832648" cy="16561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34097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3507</TotalTime>
  <Words>379</Words>
  <Application>Microsoft Office PowerPoint</Application>
  <PresentationFormat>Presentación en pantalla (4:3)</PresentationFormat>
  <Paragraphs>57</Paragraphs>
  <Slides>6</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Calibri</vt:lpstr>
      <vt:lpstr>Calibri Light</vt:lpstr>
      <vt:lpstr>HelveticaNeueLT Pro 35 Th</vt:lpstr>
      <vt:lpstr>HelveticaNeueLT Pro 45 Lt</vt:lpstr>
      <vt:lpstr>HelveticaNeueLT Pro 53 Ex</vt:lpstr>
      <vt:lpstr>HelveticaNeueLT Pro 57 Cn</vt:lpstr>
      <vt:lpstr>HelveticaNeueLT Pro 95 Blk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Barros Mosquera</dc:creator>
  <cp:lastModifiedBy>Elizabeth del Carmen Ortiz Pesantez</cp:lastModifiedBy>
  <cp:revision>289</cp:revision>
  <dcterms:created xsi:type="dcterms:W3CDTF">2017-08-09T20:56:21Z</dcterms:created>
  <dcterms:modified xsi:type="dcterms:W3CDTF">2022-09-13T13:52:31Z</dcterms:modified>
</cp:coreProperties>
</file>