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348" r:id="rId4"/>
    <p:sldId id="349" r:id="rId5"/>
    <p:sldId id="354" r:id="rId6"/>
    <p:sldId id="329" r:id="rId7"/>
    <p:sldId id="350" r:id="rId8"/>
    <p:sldId id="351" r:id="rId9"/>
    <p:sldId id="352" r:id="rId10"/>
    <p:sldId id="353"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871E79-4E83-4784-AFD3-20514257C5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2E9EB7B-5106-4EDE-BC05-43FF8B0AEE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27EB24F7-D4BE-4D6C-BBB8-D091A4328950}"/>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5" name="Marcador de pie de página 4">
            <a:extLst>
              <a:ext uri="{FF2B5EF4-FFF2-40B4-BE49-F238E27FC236}">
                <a16:creationId xmlns:a16="http://schemas.microsoft.com/office/drawing/2014/main" id="{1C22B849-FE10-496B-B64B-6471BFEC2D1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124B2DC-9CBF-490B-B437-1A9447B390F1}"/>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262374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484531-E294-46EA-947D-D23FA759FD2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1020B5F-64D4-498F-BED4-6C0CEDC5BBC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D3BB5D3-909E-4E52-A3CC-8D160F9E27D1}"/>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5" name="Marcador de pie de página 4">
            <a:extLst>
              <a:ext uri="{FF2B5EF4-FFF2-40B4-BE49-F238E27FC236}">
                <a16:creationId xmlns:a16="http://schemas.microsoft.com/office/drawing/2014/main" id="{92A3F71E-BB6E-4FF4-BFB7-13C6C5CA32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A38507B-0DC3-4824-A136-2FBC1B9C0E40}"/>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1650542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C9F6911-958B-4AEC-B036-1A3F559259E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E07F00A-FAA3-44A8-800A-F13DFA32AA1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1A9E76A-CE65-43EB-AF1F-EA25D5CFB4CC}"/>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5" name="Marcador de pie de página 4">
            <a:extLst>
              <a:ext uri="{FF2B5EF4-FFF2-40B4-BE49-F238E27FC236}">
                <a16:creationId xmlns:a16="http://schemas.microsoft.com/office/drawing/2014/main" id="{FC04D008-3BDE-4C96-B3B4-FFF8FC58DD4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BA762BC-3641-4C2C-BFBE-48FA73929F9F}"/>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3764893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6_Blan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0B5F5EAA-233E-4A7B-B5CB-773530AE1C66}"/>
              </a:ext>
            </a:extLst>
          </p:cNvPr>
          <p:cNvSpPr>
            <a:spLocks noGrp="1"/>
          </p:cNvSpPr>
          <p:nvPr>
            <p:ph type="pic" sz="quarter" idx="17" hasCustomPrompt="1"/>
          </p:nvPr>
        </p:nvSpPr>
        <p:spPr>
          <a:xfrm>
            <a:off x="1763752" y="1599574"/>
            <a:ext cx="3658852" cy="3658852"/>
          </a:xfrm>
          <a:custGeom>
            <a:avLst/>
            <a:gdLst>
              <a:gd name="connsiteX0" fmla="*/ 1829426 w 3658852"/>
              <a:gd name="connsiteY0" fmla="*/ 0 h 3658852"/>
              <a:gd name="connsiteX1" fmla="*/ 3658852 w 3658852"/>
              <a:gd name="connsiteY1" fmla="*/ 1829426 h 3658852"/>
              <a:gd name="connsiteX2" fmla="*/ 1829426 w 3658852"/>
              <a:gd name="connsiteY2" fmla="*/ 3658852 h 3658852"/>
              <a:gd name="connsiteX3" fmla="*/ 0 w 3658852"/>
              <a:gd name="connsiteY3" fmla="*/ 1829426 h 3658852"/>
              <a:gd name="connsiteX4" fmla="*/ 1829426 w 3658852"/>
              <a:gd name="connsiteY4" fmla="*/ 0 h 3658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8852" h="3658852">
                <a:moveTo>
                  <a:pt x="1829426" y="0"/>
                </a:moveTo>
                <a:cubicBezTo>
                  <a:pt x="2839790" y="0"/>
                  <a:pt x="3658852" y="819062"/>
                  <a:pt x="3658852" y="1829426"/>
                </a:cubicBezTo>
                <a:cubicBezTo>
                  <a:pt x="3658852" y="2839790"/>
                  <a:pt x="2839790" y="3658852"/>
                  <a:pt x="1829426" y="3658852"/>
                </a:cubicBezTo>
                <a:cubicBezTo>
                  <a:pt x="819062" y="3658852"/>
                  <a:pt x="0" y="2839790"/>
                  <a:pt x="0" y="1829426"/>
                </a:cubicBezTo>
                <a:cubicBezTo>
                  <a:pt x="0" y="819062"/>
                  <a:pt x="819062" y="0"/>
                  <a:pt x="1829426" y="0"/>
                </a:cubicBezTo>
                <a:close/>
              </a:path>
            </a:pathLst>
          </a:custGeom>
          <a:solidFill>
            <a:schemeClr val="bg1">
              <a:lumMod val="95000"/>
            </a:schemeClr>
          </a:solidFill>
        </p:spPr>
        <p:txBody>
          <a:bodyPr wrap="square" anchor="ctr">
            <a:noAutofit/>
          </a:bodyPr>
          <a:lstStyle>
            <a:lvl1pPr marL="0" indent="0" algn="ctr">
              <a:buFontTx/>
              <a:buNone/>
              <a:defRPr sz="1200">
                <a:solidFill>
                  <a:schemeClr val="tx1"/>
                </a:solidFill>
              </a:defRPr>
            </a:lvl1pPr>
          </a:lstStyle>
          <a:p>
            <a:r>
              <a:rPr lang="en-US" dirty="0"/>
              <a:t>Image</a:t>
            </a: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11510894" y="301768"/>
            <a:ext cx="681106" cy="331957"/>
          </a:xfrm>
          <a:prstGeom prst="rect">
            <a:avLst/>
          </a:prstGeom>
        </p:spPr>
        <p:txBody>
          <a:bodyPr/>
          <a:lstStyle/>
          <a:p>
            <a:fld id="{F3427122-DD58-4B2A-BC02-A0C1482E4B6E}" type="slidenum">
              <a:rPr lang="en-US" smtClean="0"/>
              <a:t>‹Nº›</a:t>
            </a:fld>
            <a:endParaRPr lang="en-US" dirty="0"/>
          </a:p>
        </p:txBody>
      </p:sp>
    </p:spTree>
    <p:extLst>
      <p:ext uri="{BB962C8B-B14F-4D97-AF65-F5344CB8AC3E}">
        <p14:creationId xmlns:p14="http://schemas.microsoft.com/office/powerpoint/2010/main" val="376574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5C575-E87E-440F-BA2F-D4D873E2EF6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066AF4-B192-4056-B860-7121915176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2BBA92F-88FD-4368-B8D3-3974BE6C2F1C}"/>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5" name="Marcador de pie de página 4">
            <a:extLst>
              <a:ext uri="{FF2B5EF4-FFF2-40B4-BE49-F238E27FC236}">
                <a16:creationId xmlns:a16="http://schemas.microsoft.com/office/drawing/2014/main" id="{708F8A0C-5160-400C-A6A7-74DDB161C00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01314AB-FD10-4DBB-B941-941B1C2C7341}"/>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152465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DCC53-22B5-4F36-9A8D-1CD888D5AF7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4A1DB53-7AEE-4FEC-93C4-1C7F0DA816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F18C9AD-3839-4B81-92B0-639A453E3754}"/>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5" name="Marcador de pie de página 4">
            <a:extLst>
              <a:ext uri="{FF2B5EF4-FFF2-40B4-BE49-F238E27FC236}">
                <a16:creationId xmlns:a16="http://schemas.microsoft.com/office/drawing/2014/main" id="{B768EE58-EDA3-4FD3-8869-B465CD52681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FB99078-C45F-448C-AE06-705B76A730E7}"/>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3257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7930EA-B81E-4789-ABAE-0EC9CF00787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CAD9250-7411-4929-B447-181CE7FF5DB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64ADFC-4DC3-4223-BEA4-190C1D1921E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D821C09A-06F1-43B9-B0D2-6CE9434023CA}"/>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6" name="Marcador de pie de página 5">
            <a:extLst>
              <a:ext uri="{FF2B5EF4-FFF2-40B4-BE49-F238E27FC236}">
                <a16:creationId xmlns:a16="http://schemas.microsoft.com/office/drawing/2014/main" id="{78A533E3-F6B0-4FBF-9191-523237861A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0C05613-E8AC-41F4-8661-A10E9A9E639F}"/>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2604438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DE11F-176A-473E-AAA4-C668F7276C2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D5B9A95-D034-4DE0-B757-93FD2CC17B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906A26F-61F5-486E-98EB-2ABBB418387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9C1B338-F0A3-44E9-87C1-B6D75B2EE0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DD141E6-FD80-4699-95F9-D741383B0F1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91E8DB0-2D35-46DE-9851-1225E3592955}"/>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8" name="Marcador de pie de página 7">
            <a:extLst>
              <a:ext uri="{FF2B5EF4-FFF2-40B4-BE49-F238E27FC236}">
                <a16:creationId xmlns:a16="http://schemas.microsoft.com/office/drawing/2014/main" id="{61D8E812-0CAA-4077-858D-1A58AE010AD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0CF4A37-6CE7-4096-A4CC-AC17735A913D}"/>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324145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F8A5B-E187-4511-9B7B-5E352F088FE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3DF5075-0282-449D-A406-9E79DF368AC8}"/>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4" name="Marcador de pie de página 3">
            <a:extLst>
              <a:ext uri="{FF2B5EF4-FFF2-40B4-BE49-F238E27FC236}">
                <a16:creationId xmlns:a16="http://schemas.microsoft.com/office/drawing/2014/main" id="{F896A9A9-1EDD-4B63-8069-2A243392536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46E21D9-3ECE-44FB-A8D2-648CA75CE71B}"/>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366315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36845AC-77F2-441B-A259-59F57D453F36}"/>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3" name="Marcador de pie de página 2">
            <a:extLst>
              <a:ext uri="{FF2B5EF4-FFF2-40B4-BE49-F238E27FC236}">
                <a16:creationId xmlns:a16="http://schemas.microsoft.com/office/drawing/2014/main" id="{D1EF2686-2FF7-4955-8800-AFB2E291CBB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9369833-400E-4260-BB97-8F56644F94C5}"/>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276096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9054A7-11C3-41C0-BD86-BC5A45501F6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5FCAEE-1045-41F7-9C05-F36EF3982B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53A17DB-4CB2-4997-9691-4361848B2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6ED6C3C-F1BD-4E95-920F-D7EFBDD515C5}"/>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6" name="Marcador de pie de página 5">
            <a:extLst>
              <a:ext uri="{FF2B5EF4-FFF2-40B4-BE49-F238E27FC236}">
                <a16:creationId xmlns:a16="http://schemas.microsoft.com/office/drawing/2014/main" id="{95C194BE-E650-4CB3-B0B6-FA009D199FA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34D4A-4AB6-412A-A394-679B78C39606}"/>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190013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CF55BF-2C38-499E-98E0-A7C05B665AA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CE57DADA-4685-4D81-8131-0B87A83182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48C9DE7-516D-4DEA-A1F5-D6F92D68CC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E8CE44D-D534-4F04-8C1B-2C520612A84B}"/>
              </a:ext>
            </a:extLst>
          </p:cNvPr>
          <p:cNvSpPr>
            <a:spLocks noGrp="1"/>
          </p:cNvSpPr>
          <p:nvPr>
            <p:ph type="dt" sz="half" idx="10"/>
          </p:nvPr>
        </p:nvSpPr>
        <p:spPr/>
        <p:txBody>
          <a:bodyPr/>
          <a:lstStyle/>
          <a:p>
            <a:fld id="{79233ECC-8B81-4145-9081-882DD43AADE2}" type="datetimeFigureOut">
              <a:rPr lang="es-MX" smtClean="0"/>
              <a:t>12/09/2022</a:t>
            </a:fld>
            <a:endParaRPr lang="es-MX"/>
          </a:p>
        </p:txBody>
      </p:sp>
      <p:sp>
        <p:nvSpPr>
          <p:cNvPr id="6" name="Marcador de pie de página 5">
            <a:extLst>
              <a:ext uri="{FF2B5EF4-FFF2-40B4-BE49-F238E27FC236}">
                <a16:creationId xmlns:a16="http://schemas.microsoft.com/office/drawing/2014/main" id="{6DF4ABCF-49CA-406F-A0A4-A31AC8D2641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554972B-0AAD-41F5-8EB2-4E368D5F031A}"/>
              </a:ext>
            </a:extLst>
          </p:cNvPr>
          <p:cNvSpPr>
            <a:spLocks noGrp="1"/>
          </p:cNvSpPr>
          <p:nvPr>
            <p:ph type="sldNum" sz="quarter" idx="12"/>
          </p:nvPr>
        </p:nvSpPr>
        <p:spPr/>
        <p:txBody>
          <a:bodyPr/>
          <a:lstStyle/>
          <a:p>
            <a:fld id="{7F185849-E6FC-4B8F-B36E-50939235DA4B}" type="slidenum">
              <a:rPr lang="es-MX" smtClean="0"/>
              <a:t>‹Nº›</a:t>
            </a:fld>
            <a:endParaRPr lang="es-MX"/>
          </a:p>
        </p:txBody>
      </p:sp>
    </p:spTree>
    <p:extLst>
      <p:ext uri="{BB962C8B-B14F-4D97-AF65-F5344CB8AC3E}">
        <p14:creationId xmlns:p14="http://schemas.microsoft.com/office/powerpoint/2010/main" val="177690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6D1A39F-D2D0-484D-BFBC-D6CF2CFABB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4C94D83-F177-49A5-87B9-6CF582C1D4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FE1CA54-932F-4315-8198-6FD6D221FE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33ECC-8B81-4145-9081-882DD43AADE2}" type="datetimeFigureOut">
              <a:rPr lang="es-MX" smtClean="0"/>
              <a:t>12/09/2022</a:t>
            </a:fld>
            <a:endParaRPr lang="es-MX"/>
          </a:p>
        </p:txBody>
      </p:sp>
      <p:sp>
        <p:nvSpPr>
          <p:cNvPr id="5" name="Marcador de pie de página 4">
            <a:extLst>
              <a:ext uri="{FF2B5EF4-FFF2-40B4-BE49-F238E27FC236}">
                <a16:creationId xmlns:a16="http://schemas.microsoft.com/office/drawing/2014/main" id="{B6A99904-79BF-48A9-BF1B-783A6EA41B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193D0F3-523A-4F60-B945-839556970B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85849-E6FC-4B8F-B36E-50939235DA4B}" type="slidenum">
              <a:rPr lang="es-MX" smtClean="0"/>
              <a:t>‹Nº›</a:t>
            </a:fld>
            <a:endParaRPr lang="es-MX"/>
          </a:p>
        </p:txBody>
      </p:sp>
    </p:spTree>
    <p:extLst>
      <p:ext uri="{BB962C8B-B14F-4D97-AF65-F5344CB8AC3E}">
        <p14:creationId xmlns:p14="http://schemas.microsoft.com/office/powerpoint/2010/main" val="4293048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a:extLst>
              <a:ext uri="{FF2B5EF4-FFF2-40B4-BE49-F238E27FC236}">
                <a16:creationId xmlns:a16="http://schemas.microsoft.com/office/drawing/2014/main" id="{68D7CFA7-AA96-434C-9233-BC098FBFE9D6}"/>
              </a:ext>
            </a:extLst>
          </p:cNvPr>
          <p:cNvGrpSpPr>
            <a:grpSpLocks noChangeAspect="1"/>
          </p:cNvGrpSpPr>
          <p:nvPr/>
        </p:nvGrpSpPr>
        <p:grpSpPr bwMode="auto">
          <a:xfrm>
            <a:off x="764930" y="602063"/>
            <a:ext cx="5656496" cy="5653874"/>
            <a:chOff x="1367" y="0"/>
            <a:chExt cx="4321" cy="4319"/>
          </a:xfrm>
          <a:solidFill>
            <a:schemeClr val="bg1">
              <a:lumMod val="95000"/>
            </a:schemeClr>
          </a:solidFill>
        </p:grpSpPr>
        <p:sp>
          <p:nvSpPr>
            <p:cNvPr id="5" name="Freeform 5">
              <a:extLst>
                <a:ext uri="{FF2B5EF4-FFF2-40B4-BE49-F238E27FC236}">
                  <a16:creationId xmlns:a16="http://schemas.microsoft.com/office/drawing/2014/main" id="{21F8AB1B-2C8B-45D3-BAAA-49E5A8D59CD3}"/>
                </a:ext>
              </a:extLst>
            </p:cNvPr>
            <p:cNvSpPr>
              <a:spLocks noEditPoints="1"/>
            </p:cNvSpPr>
            <p:nvPr/>
          </p:nvSpPr>
          <p:spPr bwMode="auto">
            <a:xfrm>
              <a:off x="1367" y="0"/>
              <a:ext cx="4321" cy="4319"/>
            </a:xfrm>
            <a:custGeom>
              <a:avLst/>
              <a:gdLst>
                <a:gd name="T0" fmla="*/ 3121 w 3279"/>
                <a:gd name="T1" fmla="*/ 1265 h 3278"/>
                <a:gd name="T2" fmla="*/ 2995 w 3279"/>
                <a:gd name="T3" fmla="*/ 1296 h 3278"/>
                <a:gd name="T4" fmla="*/ 3038 w 3279"/>
                <a:gd name="T5" fmla="*/ 1639 h 3278"/>
                <a:gd name="T6" fmla="*/ 1640 w 3279"/>
                <a:gd name="T7" fmla="*/ 3037 h 3278"/>
                <a:gd name="T8" fmla="*/ 1636 w 3279"/>
                <a:gd name="T9" fmla="*/ 3037 h 3278"/>
                <a:gd name="T10" fmla="*/ 1636 w 3279"/>
                <a:gd name="T11" fmla="*/ 3167 h 3278"/>
                <a:gd name="T12" fmla="*/ 1640 w 3279"/>
                <a:gd name="T13" fmla="*/ 3167 h 3278"/>
                <a:gd name="T14" fmla="*/ 3168 w 3279"/>
                <a:gd name="T15" fmla="*/ 1639 h 3278"/>
                <a:gd name="T16" fmla="*/ 3121 w 3279"/>
                <a:gd name="T17" fmla="*/ 1265 h 3278"/>
                <a:gd name="T18" fmla="*/ 3229 w 3279"/>
                <a:gd name="T19" fmla="*/ 1238 h 3278"/>
                <a:gd name="T20" fmla="*/ 3138 w 3279"/>
                <a:gd name="T21" fmla="*/ 1261 h 3278"/>
                <a:gd name="T22" fmla="*/ 3185 w 3279"/>
                <a:gd name="T23" fmla="*/ 1639 h 3278"/>
                <a:gd name="T24" fmla="*/ 1640 w 3279"/>
                <a:gd name="T25" fmla="*/ 3184 h 3278"/>
                <a:gd name="T26" fmla="*/ 1636 w 3279"/>
                <a:gd name="T27" fmla="*/ 3184 h 3278"/>
                <a:gd name="T28" fmla="*/ 1636 w 3279"/>
                <a:gd name="T29" fmla="*/ 3278 h 3278"/>
                <a:gd name="T30" fmla="*/ 1640 w 3279"/>
                <a:gd name="T31" fmla="*/ 3278 h 3278"/>
                <a:gd name="T32" fmla="*/ 3279 w 3279"/>
                <a:gd name="T33" fmla="*/ 1639 h 3278"/>
                <a:gd name="T34" fmla="*/ 3229 w 3279"/>
                <a:gd name="T35" fmla="*/ 1238 h 3278"/>
                <a:gd name="T36" fmla="*/ 1640 w 3279"/>
                <a:gd name="T37" fmla="*/ 111 h 3278"/>
                <a:gd name="T38" fmla="*/ 111 w 3279"/>
                <a:gd name="T39" fmla="*/ 1639 h 3278"/>
                <a:gd name="T40" fmla="*/ 157 w 3279"/>
                <a:gd name="T41" fmla="*/ 2011 h 3278"/>
                <a:gd name="T42" fmla="*/ 283 w 3279"/>
                <a:gd name="T43" fmla="*/ 1980 h 3278"/>
                <a:gd name="T44" fmla="*/ 241 w 3279"/>
                <a:gd name="T45" fmla="*/ 1639 h 3278"/>
                <a:gd name="T46" fmla="*/ 1640 w 3279"/>
                <a:gd name="T47" fmla="*/ 241 h 3278"/>
                <a:gd name="T48" fmla="*/ 1641 w 3279"/>
                <a:gd name="T49" fmla="*/ 241 h 3278"/>
                <a:gd name="T50" fmla="*/ 1641 w 3279"/>
                <a:gd name="T51" fmla="*/ 111 h 3278"/>
                <a:gd name="T52" fmla="*/ 1640 w 3279"/>
                <a:gd name="T53" fmla="*/ 111 h 3278"/>
                <a:gd name="T54" fmla="*/ 1641 w 3279"/>
                <a:gd name="T55" fmla="*/ 0 h 3278"/>
                <a:gd name="T56" fmla="*/ 1640 w 3279"/>
                <a:gd name="T57" fmla="*/ 0 h 3278"/>
                <a:gd name="T58" fmla="*/ 0 w 3279"/>
                <a:gd name="T59" fmla="*/ 1639 h 3278"/>
                <a:gd name="T60" fmla="*/ 49 w 3279"/>
                <a:gd name="T61" fmla="*/ 2039 h 3278"/>
                <a:gd name="T62" fmla="*/ 141 w 3279"/>
                <a:gd name="T63" fmla="*/ 2016 h 3278"/>
                <a:gd name="T64" fmla="*/ 94 w 3279"/>
                <a:gd name="T65" fmla="*/ 1639 h 3278"/>
                <a:gd name="T66" fmla="*/ 1640 w 3279"/>
                <a:gd name="T67" fmla="*/ 94 h 3278"/>
                <a:gd name="T68" fmla="*/ 1641 w 3279"/>
                <a:gd name="T69" fmla="*/ 94 h 3278"/>
                <a:gd name="T70" fmla="*/ 1641 w 3279"/>
                <a:gd name="T71" fmla="*/ 0 h 3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79" h="3278">
                  <a:moveTo>
                    <a:pt x="3121" y="1265"/>
                  </a:moveTo>
                  <a:cubicBezTo>
                    <a:pt x="2995" y="1296"/>
                    <a:pt x="2995" y="1296"/>
                    <a:pt x="2995" y="1296"/>
                  </a:cubicBezTo>
                  <a:cubicBezTo>
                    <a:pt x="3024" y="1408"/>
                    <a:pt x="3038" y="1523"/>
                    <a:pt x="3038" y="1639"/>
                  </a:cubicBezTo>
                  <a:cubicBezTo>
                    <a:pt x="3038" y="2410"/>
                    <a:pt x="2410" y="3037"/>
                    <a:pt x="1640" y="3037"/>
                  </a:cubicBezTo>
                  <a:cubicBezTo>
                    <a:pt x="1636" y="3037"/>
                    <a:pt x="1636" y="3037"/>
                    <a:pt x="1636" y="3037"/>
                  </a:cubicBezTo>
                  <a:cubicBezTo>
                    <a:pt x="1636" y="3167"/>
                    <a:pt x="1636" y="3167"/>
                    <a:pt x="1636" y="3167"/>
                  </a:cubicBezTo>
                  <a:cubicBezTo>
                    <a:pt x="1637" y="3167"/>
                    <a:pt x="1638" y="3167"/>
                    <a:pt x="1640" y="3167"/>
                  </a:cubicBezTo>
                  <a:cubicBezTo>
                    <a:pt x="2482" y="3167"/>
                    <a:pt x="3168" y="2482"/>
                    <a:pt x="3168" y="1639"/>
                  </a:cubicBezTo>
                  <a:cubicBezTo>
                    <a:pt x="3168" y="1510"/>
                    <a:pt x="3151" y="1385"/>
                    <a:pt x="3121" y="1265"/>
                  </a:cubicBezTo>
                  <a:moveTo>
                    <a:pt x="3229" y="1238"/>
                  </a:moveTo>
                  <a:cubicBezTo>
                    <a:pt x="3138" y="1261"/>
                    <a:pt x="3138" y="1261"/>
                    <a:pt x="3138" y="1261"/>
                  </a:cubicBezTo>
                  <a:cubicBezTo>
                    <a:pt x="3168" y="1382"/>
                    <a:pt x="3185" y="1508"/>
                    <a:pt x="3185" y="1639"/>
                  </a:cubicBezTo>
                  <a:cubicBezTo>
                    <a:pt x="3185" y="2491"/>
                    <a:pt x="2492" y="3184"/>
                    <a:pt x="1640" y="3184"/>
                  </a:cubicBezTo>
                  <a:cubicBezTo>
                    <a:pt x="1638" y="3184"/>
                    <a:pt x="1637" y="3184"/>
                    <a:pt x="1636" y="3184"/>
                  </a:cubicBezTo>
                  <a:cubicBezTo>
                    <a:pt x="1636" y="3278"/>
                    <a:pt x="1636" y="3278"/>
                    <a:pt x="1636" y="3278"/>
                  </a:cubicBezTo>
                  <a:cubicBezTo>
                    <a:pt x="1640" y="3278"/>
                    <a:pt x="1640" y="3278"/>
                    <a:pt x="1640" y="3278"/>
                  </a:cubicBezTo>
                  <a:cubicBezTo>
                    <a:pt x="2543" y="3278"/>
                    <a:pt x="3279" y="2543"/>
                    <a:pt x="3279" y="1639"/>
                  </a:cubicBezTo>
                  <a:cubicBezTo>
                    <a:pt x="3279" y="1503"/>
                    <a:pt x="3262" y="1368"/>
                    <a:pt x="3229" y="1238"/>
                  </a:cubicBezTo>
                  <a:moveTo>
                    <a:pt x="1640" y="111"/>
                  </a:moveTo>
                  <a:cubicBezTo>
                    <a:pt x="797" y="111"/>
                    <a:pt x="111" y="796"/>
                    <a:pt x="111" y="1639"/>
                  </a:cubicBezTo>
                  <a:cubicBezTo>
                    <a:pt x="111" y="1767"/>
                    <a:pt x="127" y="1892"/>
                    <a:pt x="157" y="2011"/>
                  </a:cubicBezTo>
                  <a:cubicBezTo>
                    <a:pt x="283" y="1980"/>
                    <a:pt x="283" y="1980"/>
                    <a:pt x="283" y="1980"/>
                  </a:cubicBezTo>
                  <a:cubicBezTo>
                    <a:pt x="255" y="1869"/>
                    <a:pt x="241" y="1754"/>
                    <a:pt x="241" y="1639"/>
                  </a:cubicBezTo>
                  <a:cubicBezTo>
                    <a:pt x="241" y="868"/>
                    <a:pt x="869" y="241"/>
                    <a:pt x="1640" y="241"/>
                  </a:cubicBezTo>
                  <a:cubicBezTo>
                    <a:pt x="1641" y="241"/>
                    <a:pt x="1641" y="241"/>
                    <a:pt x="1641" y="241"/>
                  </a:cubicBezTo>
                  <a:cubicBezTo>
                    <a:pt x="1641" y="111"/>
                    <a:pt x="1641" y="111"/>
                    <a:pt x="1641" y="111"/>
                  </a:cubicBezTo>
                  <a:cubicBezTo>
                    <a:pt x="1641" y="111"/>
                    <a:pt x="1640" y="111"/>
                    <a:pt x="1640" y="111"/>
                  </a:cubicBezTo>
                  <a:moveTo>
                    <a:pt x="1641" y="0"/>
                  </a:moveTo>
                  <a:cubicBezTo>
                    <a:pt x="1640" y="0"/>
                    <a:pt x="1640" y="0"/>
                    <a:pt x="1640" y="0"/>
                  </a:cubicBezTo>
                  <a:cubicBezTo>
                    <a:pt x="736" y="0"/>
                    <a:pt x="0" y="735"/>
                    <a:pt x="0" y="1639"/>
                  </a:cubicBezTo>
                  <a:cubicBezTo>
                    <a:pt x="0" y="1774"/>
                    <a:pt x="17" y="1909"/>
                    <a:pt x="49" y="2039"/>
                  </a:cubicBezTo>
                  <a:cubicBezTo>
                    <a:pt x="141" y="2016"/>
                    <a:pt x="141" y="2016"/>
                    <a:pt x="141" y="2016"/>
                  </a:cubicBezTo>
                  <a:cubicBezTo>
                    <a:pt x="110" y="1895"/>
                    <a:pt x="94" y="1769"/>
                    <a:pt x="94" y="1639"/>
                  </a:cubicBezTo>
                  <a:cubicBezTo>
                    <a:pt x="94" y="787"/>
                    <a:pt x="787" y="94"/>
                    <a:pt x="1640" y="94"/>
                  </a:cubicBezTo>
                  <a:cubicBezTo>
                    <a:pt x="1640" y="94"/>
                    <a:pt x="1641" y="94"/>
                    <a:pt x="1641" y="94"/>
                  </a:cubicBezTo>
                  <a:cubicBezTo>
                    <a:pt x="1641" y="0"/>
                    <a:pt x="1641" y="0"/>
                    <a:pt x="164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a:extLst>
                <a:ext uri="{FF2B5EF4-FFF2-40B4-BE49-F238E27FC236}">
                  <a16:creationId xmlns:a16="http://schemas.microsoft.com/office/drawing/2014/main" id="{8829FDC4-CA22-4C9D-88B8-D6BBFE626CE0}"/>
                </a:ext>
              </a:extLst>
            </p:cNvPr>
            <p:cNvSpPr>
              <a:spLocks noEditPoints="1"/>
            </p:cNvSpPr>
            <p:nvPr/>
          </p:nvSpPr>
          <p:spPr bwMode="auto">
            <a:xfrm>
              <a:off x="1920" y="532"/>
              <a:ext cx="3307" cy="3236"/>
            </a:xfrm>
            <a:custGeom>
              <a:avLst/>
              <a:gdLst>
                <a:gd name="T0" fmla="*/ 2045 w 2510"/>
                <a:gd name="T1" fmla="*/ 2111 h 2456"/>
                <a:gd name="T2" fmla="*/ 1221 w 2510"/>
                <a:gd name="T3" fmla="*/ 2438 h 2456"/>
                <a:gd name="T4" fmla="*/ 617 w 2510"/>
                <a:gd name="T5" fmla="*/ 2276 h 2456"/>
                <a:gd name="T6" fmla="*/ 609 w 2510"/>
                <a:gd name="T7" fmla="*/ 2291 h 2456"/>
                <a:gd name="T8" fmla="*/ 1221 w 2510"/>
                <a:gd name="T9" fmla="*/ 2456 h 2456"/>
                <a:gd name="T10" fmla="*/ 1969 w 2510"/>
                <a:gd name="T11" fmla="*/ 2200 h 2456"/>
                <a:gd name="T12" fmla="*/ 2011 w 2510"/>
                <a:gd name="T13" fmla="*/ 2253 h 2456"/>
                <a:gd name="T14" fmla="*/ 2104 w 2510"/>
                <a:gd name="T15" fmla="*/ 2174 h 2456"/>
                <a:gd name="T16" fmla="*/ 2045 w 2510"/>
                <a:gd name="T17" fmla="*/ 2111 h 2456"/>
                <a:gd name="T18" fmla="*/ 611 w 2510"/>
                <a:gd name="T19" fmla="*/ 177 h 2456"/>
                <a:gd name="T20" fmla="*/ 0 w 2510"/>
                <a:gd name="T21" fmla="*/ 1235 h 2456"/>
                <a:gd name="T22" fmla="*/ 32 w 2510"/>
                <a:gd name="T23" fmla="*/ 1516 h 2456"/>
                <a:gd name="T24" fmla="*/ 49 w 2510"/>
                <a:gd name="T25" fmla="*/ 1512 h 2456"/>
                <a:gd name="T26" fmla="*/ 17 w 2510"/>
                <a:gd name="T27" fmla="*/ 1235 h 2456"/>
                <a:gd name="T28" fmla="*/ 620 w 2510"/>
                <a:gd name="T29" fmla="*/ 192 h 2456"/>
                <a:gd name="T30" fmla="*/ 611 w 2510"/>
                <a:gd name="T31" fmla="*/ 177 h 2456"/>
                <a:gd name="T32" fmla="*/ 1590 w 2510"/>
                <a:gd name="T33" fmla="*/ 0 h 2456"/>
                <a:gd name="T34" fmla="*/ 1566 w 2510"/>
                <a:gd name="T35" fmla="*/ 82 h 2456"/>
                <a:gd name="T36" fmla="*/ 2424 w 2510"/>
                <a:gd name="T37" fmla="*/ 1235 h 2456"/>
                <a:gd name="T38" fmla="*/ 2424 w 2510"/>
                <a:gd name="T39" fmla="*/ 1238 h 2456"/>
                <a:gd name="T40" fmla="*/ 2510 w 2510"/>
                <a:gd name="T41" fmla="*/ 1238 h 2456"/>
                <a:gd name="T42" fmla="*/ 2510 w 2510"/>
                <a:gd name="T43" fmla="*/ 1235 h 2456"/>
                <a:gd name="T44" fmla="*/ 2509 w 2510"/>
                <a:gd name="T45" fmla="*/ 1202 h 2456"/>
                <a:gd name="T46" fmla="*/ 2441 w 2510"/>
                <a:gd name="T47" fmla="*/ 1203 h 2456"/>
                <a:gd name="T48" fmla="*/ 2074 w 2510"/>
                <a:gd name="T49" fmla="*/ 361 h 2456"/>
                <a:gd name="T50" fmla="*/ 2121 w 2510"/>
                <a:gd name="T51" fmla="*/ 313 h 2456"/>
                <a:gd name="T52" fmla="*/ 1590 w 2510"/>
                <a:gd name="T53" fmla="*/ 0 h 2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0" h="2456">
                  <a:moveTo>
                    <a:pt x="2045" y="2111"/>
                  </a:moveTo>
                  <a:cubicBezTo>
                    <a:pt x="1821" y="2322"/>
                    <a:pt x="1528" y="2438"/>
                    <a:pt x="1221" y="2438"/>
                  </a:cubicBezTo>
                  <a:cubicBezTo>
                    <a:pt x="1008" y="2438"/>
                    <a:pt x="800" y="2382"/>
                    <a:pt x="617" y="2276"/>
                  </a:cubicBezTo>
                  <a:cubicBezTo>
                    <a:pt x="609" y="2291"/>
                    <a:pt x="609" y="2291"/>
                    <a:pt x="609" y="2291"/>
                  </a:cubicBezTo>
                  <a:cubicBezTo>
                    <a:pt x="789" y="2396"/>
                    <a:pt x="998" y="2456"/>
                    <a:pt x="1221" y="2456"/>
                  </a:cubicBezTo>
                  <a:cubicBezTo>
                    <a:pt x="1494" y="2456"/>
                    <a:pt x="1753" y="2367"/>
                    <a:pt x="1969" y="2200"/>
                  </a:cubicBezTo>
                  <a:cubicBezTo>
                    <a:pt x="2011" y="2253"/>
                    <a:pt x="2011" y="2253"/>
                    <a:pt x="2011" y="2253"/>
                  </a:cubicBezTo>
                  <a:cubicBezTo>
                    <a:pt x="2043" y="2229"/>
                    <a:pt x="2074" y="2202"/>
                    <a:pt x="2104" y="2174"/>
                  </a:cubicBezTo>
                  <a:cubicBezTo>
                    <a:pt x="2045" y="2111"/>
                    <a:pt x="2045" y="2111"/>
                    <a:pt x="2045" y="2111"/>
                  </a:cubicBezTo>
                  <a:moveTo>
                    <a:pt x="611" y="177"/>
                  </a:moveTo>
                  <a:cubicBezTo>
                    <a:pt x="246" y="389"/>
                    <a:pt x="0" y="784"/>
                    <a:pt x="0" y="1235"/>
                  </a:cubicBezTo>
                  <a:cubicBezTo>
                    <a:pt x="0" y="1332"/>
                    <a:pt x="11" y="1426"/>
                    <a:pt x="32" y="1516"/>
                  </a:cubicBezTo>
                  <a:cubicBezTo>
                    <a:pt x="49" y="1512"/>
                    <a:pt x="49" y="1512"/>
                    <a:pt x="49" y="1512"/>
                  </a:cubicBezTo>
                  <a:cubicBezTo>
                    <a:pt x="28" y="1422"/>
                    <a:pt x="17" y="1328"/>
                    <a:pt x="17" y="1235"/>
                  </a:cubicBezTo>
                  <a:cubicBezTo>
                    <a:pt x="17" y="806"/>
                    <a:pt x="248" y="407"/>
                    <a:pt x="620" y="192"/>
                  </a:cubicBezTo>
                  <a:cubicBezTo>
                    <a:pt x="611" y="177"/>
                    <a:pt x="611" y="177"/>
                    <a:pt x="611" y="177"/>
                  </a:cubicBezTo>
                  <a:moveTo>
                    <a:pt x="1590" y="0"/>
                  </a:moveTo>
                  <a:cubicBezTo>
                    <a:pt x="1566" y="82"/>
                    <a:pt x="1566" y="82"/>
                    <a:pt x="1566" y="82"/>
                  </a:cubicBezTo>
                  <a:cubicBezTo>
                    <a:pt x="2071" y="233"/>
                    <a:pt x="2424" y="707"/>
                    <a:pt x="2424" y="1235"/>
                  </a:cubicBezTo>
                  <a:cubicBezTo>
                    <a:pt x="2424" y="1238"/>
                    <a:pt x="2424" y="1238"/>
                    <a:pt x="2424" y="1238"/>
                  </a:cubicBezTo>
                  <a:cubicBezTo>
                    <a:pt x="2510" y="1238"/>
                    <a:pt x="2510" y="1238"/>
                    <a:pt x="2510" y="1238"/>
                  </a:cubicBezTo>
                  <a:cubicBezTo>
                    <a:pt x="2510" y="1235"/>
                    <a:pt x="2510" y="1235"/>
                    <a:pt x="2510" y="1235"/>
                  </a:cubicBezTo>
                  <a:cubicBezTo>
                    <a:pt x="2510" y="1224"/>
                    <a:pt x="2510" y="1213"/>
                    <a:pt x="2509" y="1202"/>
                  </a:cubicBezTo>
                  <a:cubicBezTo>
                    <a:pt x="2441" y="1203"/>
                    <a:pt x="2441" y="1203"/>
                    <a:pt x="2441" y="1203"/>
                  </a:cubicBezTo>
                  <a:cubicBezTo>
                    <a:pt x="2433" y="884"/>
                    <a:pt x="2302" y="585"/>
                    <a:pt x="2074" y="361"/>
                  </a:cubicBezTo>
                  <a:cubicBezTo>
                    <a:pt x="2121" y="313"/>
                    <a:pt x="2121" y="313"/>
                    <a:pt x="2121" y="313"/>
                  </a:cubicBezTo>
                  <a:cubicBezTo>
                    <a:pt x="1972" y="168"/>
                    <a:pt x="1789" y="59"/>
                    <a:pt x="159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a:extLst>
                <a:ext uri="{FF2B5EF4-FFF2-40B4-BE49-F238E27FC236}">
                  <a16:creationId xmlns:a16="http://schemas.microsoft.com/office/drawing/2014/main" id="{51405AF9-EE7C-48F5-8D15-14486B18FF51}"/>
                </a:ext>
              </a:extLst>
            </p:cNvPr>
            <p:cNvSpPr>
              <a:spLocks noEditPoints="1"/>
            </p:cNvSpPr>
            <p:nvPr/>
          </p:nvSpPr>
          <p:spPr bwMode="auto">
            <a:xfrm>
              <a:off x="1553" y="124"/>
              <a:ext cx="3949" cy="4071"/>
            </a:xfrm>
            <a:custGeom>
              <a:avLst/>
              <a:gdLst>
                <a:gd name="T0" fmla="*/ 16 w 2997"/>
                <a:gd name="T1" fmla="*/ 1917 h 3090"/>
                <a:gd name="T2" fmla="*/ 0 w 2997"/>
                <a:gd name="T3" fmla="*/ 1922 h 3090"/>
                <a:gd name="T4" fmla="*/ 1495 w 2997"/>
                <a:gd name="T5" fmla="*/ 3090 h 3090"/>
                <a:gd name="T6" fmla="*/ 1495 w 2997"/>
                <a:gd name="T7" fmla="*/ 3073 h 3090"/>
                <a:gd name="T8" fmla="*/ 16 w 2997"/>
                <a:gd name="T9" fmla="*/ 1917 h 3090"/>
                <a:gd name="T10" fmla="*/ 1500 w 2997"/>
                <a:gd name="T11" fmla="*/ 0 h 3090"/>
                <a:gd name="T12" fmla="*/ 1500 w 2997"/>
                <a:gd name="T13" fmla="*/ 17 h 3090"/>
                <a:gd name="T14" fmla="*/ 2980 w 2997"/>
                <a:gd name="T15" fmla="*/ 1171 h 3090"/>
                <a:gd name="T16" fmla="*/ 2997 w 2997"/>
                <a:gd name="T17" fmla="*/ 1167 h 3090"/>
                <a:gd name="T18" fmla="*/ 1500 w 2997"/>
                <a:gd name="T19" fmla="*/ 0 h 3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97" h="3090">
                  <a:moveTo>
                    <a:pt x="16" y="1917"/>
                  </a:moveTo>
                  <a:cubicBezTo>
                    <a:pt x="0" y="1922"/>
                    <a:pt x="0" y="1922"/>
                    <a:pt x="0" y="1922"/>
                  </a:cubicBezTo>
                  <a:cubicBezTo>
                    <a:pt x="168" y="2591"/>
                    <a:pt x="774" y="3089"/>
                    <a:pt x="1495" y="3090"/>
                  </a:cubicBezTo>
                  <a:cubicBezTo>
                    <a:pt x="1495" y="3073"/>
                    <a:pt x="1495" y="3073"/>
                    <a:pt x="1495" y="3073"/>
                  </a:cubicBezTo>
                  <a:cubicBezTo>
                    <a:pt x="783" y="3071"/>
                    <a:pt x="183" y="2580"/>
                    <a:pt x="16" y="1917"/>
                  </a:cubicBezTo>
                  <a:moveTo>
                    <a:pt x="1500" y="0"/>
                  </a:moveTo>
                  <a:cubicBezTo>
                    <a:pt x="1500" y="17"/>
                    <a:pt x="1500" y="17"/>
                    <a:pt x="1500" y="17"/>
                  </a:cubicBezTo>
                  <a:cubicBezTo>
                    <a:pt x="2213" y="18"/>
                    <a:pt x="2813" y="509"/>
                    <a:pt x="2980" y="1171"/>
                  </a:cubicBezTo>
                  <a:cubicBezTo>
                    <a:pt x="2997" y="1167"/>
                    <a:pt x="2997" y="1167"/>
                    <a:pt x="2997" y="1167"/>
                  </a:cubicBezTo>
                  <a:cubicBezTo>
                    <a:pt x="2828" y="497"/>
                    <a:pt x="2221" y="1"/>
                    <a:pt x="150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a:extLst>
                <a:ext uri="{FF2B5EF4-FFF2-40B4-BE49-F238E27FC236}">
                  <a16:creationId xmlns:a16="http://schemas.microsoft.com/office/drawing/2014/main" id="{FA0411C2-F29D-4E09-9D63-9603B8E0C04E}"/>
                </a:ext>
              </a:extLst>
            </p:cNvPr>
            <p:cNvSpPr>
              <a:spLocks noEditPoints="1"/>
            </p:cNvSpPr>
            <p:nvPr/>
          </p:nvSpPr>
          <p:spPr bwMode="auto">
            <a:xfrm>
              <a:off x="1491" y="124"/>
              <a:ext cx="4073" cy="4071"/>
            </a:xfrm>
            <a:custGeom>
              <a:avLst/>
              <a:gdLst>
                <a:gd name="T0" fmla="*/ 3044 w 3091"/>
                <a:gd name="T1" fmla="*/ 1167 h 3090"/>
                <a:gd name="T2" fmla="*/ 3027 w 3091"/>
                <a:gd name="T3" fmla="*/ 1171 h 3090"/>
                <a:gd name="T4" fmla="*/ 3074 w 3091"/>
                <a:gd name="T5" fmla="*/ 1545 h 3090"/>
                <a:gd name="T6" fmla="*/ 1546 w 3091"/>
                <a:gd name="T7" fmla="*/ 3073 h 3090"/>
                <a:gd name="T8" fmla="*/ 1542 w 3091"/>
                <a:gd name="T9" fmla="*/ 3073 h 3090"/>
                <a:gd name="T10" fmla="*/ 1542 w 3091"/>
                <a:gd name="T11" fmla="*/ 3090 h 3090"/>
                <a:gd name="T12" fmla="*/ 1546 w 3091"/>
                <a:gd name="T13" fmla="*/ 3090 h 3090"/>
                <a:gd name="T14" fmla="*/ 3091 w 3091"/>
                <a:gd name="T15" fmla="*/ 1545 h 3090"/>
                <a:gd name="T16" fmla="*/ 3044 w 3091"/>
                <a:gd name="T17" fmla="*/ 1167 h 3090"/>
                <a:gd name="T18" fmla="*/ 1546 w 3091"/>
                <a:gd name="T19" fmla="*/ 0 h 3090"/>
                <a:gd name="T20" fmla="*/ 0 w 3091"/>
                <a:gd name="T21" fmla="*/ 1545 h 3090"/>
                <a:gd name="T22" fmla="*/ 47 w 3091"/>
                <a:gd name="T23" fmla="*/ 1922 h 3090"/>
                <a:gd name="T24" fmla="*/ 63 w 3091"/>
                <a:gd name="T25" fmla="*/ 1917 h 3090"/>
                <a:gd name="T26" fmla="*/ 17 w 3091"/>
                <a:gd name="T27" fmla="*/ 1545 h 3090"/>
                <a:gd name="T28" fmla="*/ 1546 w 3091"/>
                <a:gd name="T29" fmla="*/ 17 h 3090"/>
                <a:gd name="T30" fmla="*/ 1547 w 3091"/>
                <a:gd name="T31" fmla="*/ 17 h 3090"/>
                <a:gd name="T32" fmla="*/ 1547 w 3091"/>
                <a:gd name="T33" fmla="*/ 0 h 3090"/>
                <a:gd name="T34" fmla="*/ 1546 w 3091"/>
                <a:gd name="T35" fmla="*/ 0 h 3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91" h="3090">
                  <a:moveTo>
                    <a:pt x="3044" y="1167"/>
                  </a:moveTo>
                  <a:cubicBezTo>
                    <a:pt x="3027" y="1171"/>
                    <a:pt x="3027" y="1171"/>
                    <a:pt x="3027" y="1171"/>
                  </a:cubicBezTo>
                  <a:cubicBezTo>
                    <a:pt x="3057" y="1291"/>
                    <a:pt x="3074" y="1416"/>
                    <a:pt x="3074" y="1545"/>
                  </a:cubicBezTo>
                  <a:cubicBezTo>
                    <a:pt x="3074" y="2388"/>
                    <a:pt x="2388" y="3073"/>
                    <a:pt x="1546" y="3073"/>
                  </a:cubicBezTo>
                  <a:cubicBezTo>
                    <a:pt x="1544" y="3073"/>
                    <a:pt x="1543" y="3073"/>
                    <a:pt x="1542" y="3073"/>
                  </a:cubicBezTo>
                  <a:cubicBezTo>
                    <a:pt x="1542" y="3090"/>
                    <a:pt x="1542" y="3090"/>
                    <a:pt x="1542" y="3090"/>
                  </a:cubicBezTo>
                  <a:cubicBezTo>
                    <a:pt x="1543" y="3090"/>
                    <a:pt x="1544" y="3090"/>
                    <a:pt x="1546" y="3090"/>
                  </a:cubicBezTo>
                  <a:cubicBezTo>
                    <a:pt x="2398" y="3090"/>
                    <a:pt x="3091" y="2397"/>
                    <a:pt x="3091" y="1545"/>
                  </a:cubicBezTo>
                  <a:cubicBezTo>
                    <a:pt x="3091" y="1414"/>
                    <a:pt x="3074" y="1288"/>
                    <a:pt x="3044" y="1167"/>
                  </a:cubicBezTo>
                  <a:moveTo>
                    <a:pt x="1546" y="0"/>
                  </a:moveTo>
                  <a:cubicBezTo>
                    <a:pt x="693" y="0"/>
                    <a:pt x="0" y="693"/>
                    <a:pt x="0" y="1545"/>
                  </a:cubicBezTo>
                  <a:cubicBezTo>
                    <a:pt x="0" y="1675"/>
                    <a:pt x="16" y="1801"/>
                    <a:pt x="47" y="1922"/>
                  </a:cubicBezTo>
                  <a:cubicBezTo>
                    <a:pt x="63" y="1917"/>
                    <a:pt x="63" y="1917"/>
                    <a:pt x="63" y="1917"/>
                  </a:cubicBezTo>
                  <a:cubicBezTo>
                    <a:pt x="33" y="1798"/>
                    <a:pt x="17" y="1673"/>
                    <a:pt x="17" y="1545"/>
                  </a:cubicBezTo>
                  <a:cubicBezTo>
                    <a:pt x="17" y="702"/>
                    <a:pt x="703" y="17"/>
                    <a:pt x="1546" y="17"/>
                  </a:cubicBezTo>
                  <a:cubicBezTo>
                    <a:pt x="1546" y="17"/>
                    <a:pt x="1547" y="17"/>
                    <a:pt x="1547" y="17"/>
                  </a:cubicBezTo>
                  <a:cubicBezTo>
                    <a:pt x="1547" y="0"/>
                    <a:pt x="1547" y="0"/>
                    <a:pt x="1547" y="0"/>
                  </a:cubicBezTo>
                  <a:cubicBezTo>
                    <a:pt x="1547" y="0"/>
                    <a:pt x="1546" y="0"/>
                    <a:pt x="154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a:extLst>
                <a:ext uri="{FF2B5EF4-FFF2-40B4-BE49-F238E27FC236}">
                  <a16:creationId xmlns:a16="http://schemas.microsoft.com/office/drawing/2014/main" id="{2371F16A-C525-42C6-A705-0CAAE9B512F4}"/>
                </a:ext>
              </a:extLst>
            </p:cNvPr>
            <p:cNvSpPr>
              <a:spLocks noEditPoints="1"/>
            </p:cNvSpPr>
            <p:nvPr/>
          </p:nvSpPr>
          <p:spPr bwMode="auto">
            <a:xfrm>
              <a:off x="2130" y="762"/>
              <a:ext cx="2795" cy="2748"/>
            </a:xfrm>
            <a:custGeom>
              <a:avLst/>
              <a:gdLst>
                <a:gd name="T0" fmla="*/ 1330 w 2121"/>
                <a:gd name="T1" fmla="*/ 2070 h 2086"/>
                <a:gd name="T2" fmla="*/ 1572 w 2121"/>
                <a:gd name="T3" fmla="*/ 1990 h 2086"/>
                <a:gd name="T4" fmla="*/ 1533 w 2121"/>
                <a:gd name="T5" fmla="*/ 1921 h 2086"/>
                <a:gd name="T6" fmla="*/ 1325 w 2121"/>
                <a:gd name="T7" fmla="*/ 2051 h 2086"/>
                <a:gd name="T8" fmla="*/ 1533 w 2121"/>
                <a:gd name="T9" fmla="*/ 1921 h 2086"/>
                <a:gd name="T10" fmla="*/ 2037 w 2121"/>
                <a:gd name="T11" fmla="*/ 960 h 2086"/>
                <a:gd name="T12" fmla="*/ 1552 w 2121"/>
                <a:gd name="T13" fmla="*/ 1910 h 2086"/>
                <a:gd name="T14" fmla="*/ 2086 w 2121"/>
                <a:gd name="T15" fmla="*/ 1061 h 2086"/>
                <a:gd name="T16" fmla="*/ 2116 w 2121"/>
                <a:gd name="T17" fmla="*/ 952 h 2086"/>
                <a:gd name="T18" fmla="*/ 2105 w 2121"/>
                <a:gd name="T19" fmla="*/ 1061 h 2086"/>
                <a:gd name="T20" fmla="*/ 1591 w 2121"/>
                <a:gd name="T21" fmla="*/ 1980 h 2086"/>
                <a:gd name="T22" fmla="*/ 2121 w 2121"/>
                <a:gd name="T23" fmla="*/ 1061 h 2086"/>
                <a:gd name="T24" fmla="*/ 43 w 2121"/>
                <a:gd name="T25" fmla="*/ 934 h 2086"/>
                <a:gd name="T26" fmla="*/ 510 w 2121"/>
                <a:gd name="T27" fmla="*/ 1926 h 2086"/>
                <a:gd name="T28" fmla="*/ 79 w 2121"/>
                <a:gd name="T29" fmla="*/ 1061 h 2086"/>
                <a:gd name="T30" fmla="*/ 43 w 2121"/>
                <a:gd name="T31" fmla="*/ 934 h 2086"/>
                <a:gd name="T32" fmla="*/ 0 w 2121"/>
                <a:gd name="T33" fmla="*/ 1061 h 2086"/>
                <a:gd name="T34" fmla="*/ 491 w 2121"/>
                <a:gd name="T35" fmla="*/ 1956 h 2086"/>
                <a:gd name="T36" fmla="*/ 16 w 2121"/>
                <a:gd name="T37" fmla="*/ 1061 h 2086"/>
                <a:gd name="T38" fmla="*/ 8 w 2121"/>
                <a:gd name="T39" fmla="*/ 930 h 2086"/>
                <a:gd name="T40" fmla="*/ 46 w 2121"/>
                <a:gd name="T41" fmla="*/ 913 h 2086"/>
                <a:gd name="T42" fmla="*/ 491 w 2121"/>
                <a:gd name="T43" fmla="*/ 262 h 2086"/>
                <a:gd name="T44" fmla="*/ 445 w 2121"/>
                <a:gd name="T45" fmla="*/ 196 h 2086"/>
                <a:gd name="T46" fmla="*/ 11 w 2121"/>
                <a:gd name="T47" fmla="*/ 908 h 2086"/>
                <a:gd name="T48" fmla="*/ 455 w 2121"/>
                <a:gd name="T49" fmla="*/ 211 h 2086"/>
                <a:gd name="T50" fmla="*/ 1061 w 2121"/>
                <a:gd name="T51" fmla="*/ 36 h 2086"/>
                <a:gd name="T52" fmla="*/ 509 w 2121"/>
                <a:gd name="T53" fmla="*/ 249 h 2086"/>
                <a:gd name="T54" fmla="*/ 1747 w 2121"/>
                <a:gd name="T55" fmla="*/ 360 h 2086"/>
                <a:gd name="T56" fmla="*/ 1061 w 2121"/>
                <a:gd name="T57" fmla="*/ 36 h 2086"/>
                <a:gd name="T58" fmla="*/ 463 w 2121"/>
                <a:gd name="T59" fmla="*/ 184 h 2086"/>
                <a:gd name="T60" fmla="*/ 1061 w 2121"/>
                <a:gd name="T61" fmla="*/ 17 h 2086"/>
                <a:gd name="T62" fmla="*/ 1804 w 2121"/>
                <a:gd name="T63" fmla="*/ 304 h 2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21" h="2086">
                  <a:moveTo>
                    <a:pt x="1564" y="1975"/>
                  </a:moveTo>
                  <a:cubicBezTo>
                    <a:pt x="1491" y="2016"/>
                    <a:pt x="1413" y="2048"/>
                    <a:pt x="1330" y="2070"/>
                  </a:cubicBezTo>
                  <a:cubicBezTo>
                    <a:pt x="1334" y="2086"/>
                    <a:pt x="1334" y="2086"/>
                    <a:pt x="1334" y="2086"/>
                  </a:cubicBezTo>
                  <a:cubicBezTo>
                    <a:pt x="1418" y="2064"/>
                    <a:pt x="1497" y="2032"/>
                    <a:pt x="1572" y="1990"/>
                  </a:cubicBezTo>
                  <a:cubicBezTo>
                    <a:pt x="1564" y="1975"/>
                    <a:pt x="1564" y="1975"/>
                    <a:pt x="1564" y="1975"/>
                  </a:cubicBezTo>
                  <a:moveTo>
                    <a:pt x="1533" y="1921"/>
                  </a:moveTo>
                  <a:cubicBezTo>
                    <a:pt x="1465" y="1959"/>
                    <a:pt x="1391" y="1989"/>
                    <a:pt x="1314" y="2010"/>
                  </a:cubicBezTo>
                  <a:cubicBezTo>
                    <a:pt x="1325" y="2051"/>
                    <a:pt x="1325" y="2051"/>
                    <a:pt x="1325" y="2051"/>
                  </a:cubicBezTo>
                  <a:cubicBezTo>
                    <a:pt x="1406" y="2030"/>
                    <a:pt x="1483" y="1999"/>
                    <a:pt x="1555" y="1959"/>
                  </a:cubicBezTo>
                  <a:cubicBezTo>
                    <a:pt x="1533" y="1921"/>
                    <a:pt x="1533" y="1921"/>
                    <a:pt x="1533" y="1921"/>
                  </a:cubicBezTo>
                  <a:moveTo>
                    <a:pt x="2080" y="956"/>
                  </a:moveTo>
                  <a:cubicBezTo>
                    <a:pt x="2037" y="960"/>
                    <a:pt x="2037" y="960"/>
                    <a:pt x="2037" y="960"/>
                  </a:cubicBezTo>
                  <a:cubicBezTo>
                    <a:pt x="2041" y="993"/>
                    <a:pt x="2042" y="1027"/>
                    <a:pt x="2042" y="1061"/>
                  </a:cubicBezTo>
                  <a:cubicBezTo>
                    <a:pt x="2042" y="1423"/>
                    <a:pt x="1845" y="1740"/>
                    <a:pt x="1552" y="1910"/>
                  </a:cubicBezTo>
                  <a:cubicBezTo>
                    <a:pt x="1574" y="1948"/>
                    <a:pt x="1574" y="1948"/>
                    <a:pt x="1574" y="1948"/>
                  </a:cubicBezTo>
                  <a:cubicBezTo>
                    <a:pt x="1880" y="1771"/>
                    <a:pt x="2086" y="1439"/>
                    <a:pt x="2086" y="1061"/>
                  </a:cubicBezTo>
                  <a:cubicBezTo>
                    <a:pt x="2086" y="1026"/>
                    <a:pt x="2084" y="990"/>
                    <a:pt x="2080" y="956"/>
                  </a:cubicBezTo>
                  <a:moveTo>
                    <a:pt x="2116" y="952"/>
                  </a:moveTo>
                  <a:cubicBezTo>
                    <a:pt x="2099" y="954"/>
                    <a:pt x="2099" y="954"/>
                    <a:pt x="2099" y="954"/>
                  </a:cubicBezTo>
                  <a:cubicBezTo>
                    <a:pt x="2103" y="989"/>
                    <a:pt x="2105" y="1025"/>
                    <a:pt x="2105" y="1061"/>
                  </a:cubicBezTo>
                  <a:cubicBezTo>
                    <a:pt x="2105" y="1447"/>
                    <a:pt x="1895" y="1784"/>
                    <a:pt x="1583" y="1965"/>
                  </a:cubicBezTo>
                  <a:cubicBezTo>
                    <a:pt x="1591" y="1980"/>
                    <a:pt x="1591" y="1980"/>
                    <a:pt x="1591" y="1980"/>
                  </a:cubicBezTo>
                  <a:cubicBezTo>
                    <a:pt x="1671" y="1933"/>
                    <a:pt x="1745" y="1877"/>
                    <a:pt x="1811" y="1811"/>
                  </a:cubicBezTo>
                  <a:cubicBezTo>
                    <a:pt x="2011" y="1611"/>
                    <a:pt x="2121" y="1344"/>
                    <a:pt x="2121" y="1061"/>
                  </a:cubicBezTo>
                  <a:cubicBezTo>
                    <a:pt x="2121" y="1025"/>
                    <a:pt x="2120" y="988"/>
                    <a:pt x="2116" y="952"/>
                  </a:cubicBezTo>
                  <a:moveTo>
                    <a:pt x="43" y="934"/>
                  </a:moveTo>
                  <a:cubicBezTo>
                    <a:pt x="38" y="976"/>
                    <a:pt x="35" y="1018"/>
                    <a:pt x="35" y="1061"/>
                  </a:cubicBezTo>
                  <a:cubicBezTo>
                    <a:pt x="35" y="1424"/>
                    <a:pt x="225" y="1743"/>
                    <a:pt x="510" y="1926"/>
                  </a:cubicBezTo>
                  <a:cubicBezTo>
                    <a:pt x="534" y="1889"/>
                    <a:pt x="534" y="1889"/>
                    <a:pt x="534" y="1889"/>
                  </a:cubicBezTo>
                  <a:cubicBezTo>
                    <a:pt x="260" y="1715"/>
                    <a:pt x="79" y="1409"/>
                    <a:pt x="79" y="1061"/>
                  </a:cubicBezTo>
                  <a:cubicBezTo>
                    <a:pt x="79" y="1020"/>
                    <a:pt x="81" y="980"/>
                    <a:pt x="86" y="940"/>
                  </a:cubicBezTo>
                  <a:cubicBezTo>
                    <a:pt x="43" y="934"/>
                    <a:pt x="43" y="934"/>
                    <a:pt x="43" y="934"/>
                  </a:cubicBezTo>
                  <a:moveTo>
                    <a:pt x="8" y="930"/>
                  </a:moveTo>
                  <a:cubicBezTo>
                    <a:pt x="2" y="973"/>
                    <a:pt x="0" y="1017"/>
                    <a:pt x="0" y="1061"/>
                  </a:cubicBezTo>
                  <a:cubicBezTo>
                    <a:pt x="0" y="1344"/>
                    <a:pt x="110" y="1611"/>
                    <a:pt x="310" y="1811"/>
                  </a:cubicBezTo>
                  <a:cubicBezTo>
                    <a:pt x="365" y="1866"/>
                    <a:pt x="426" y="1915"/>
                    <a:pt x="491" y="1956"/>
                  </a:cubicBezTo>
                  <a:cubicBezTo>
                    <a:pt x="500" y="1942"/>
                    <a:pt x="500" y="1942"/>
                    <a:pt x="500" y="1942"/>
                  </a:cubicBezTo>
                  <a:cubicBezTo>
                    <a:pt x="209" y="1756"/>
                    <a:pt x="16" y="1431"/>
                    <a:pt x="16" y="1061"/>
                  </a:cubicBezTo>
                  <a:cubicBezTo>
                    <a:pt x="16" y="1017"/>
                    <a:pt x="19" y="974"/>
                    <a:pt x="24" y="932"/>
                  </a:cubicBezTo>
                  <a:cubicBezTo>
                    <a:pt x="8" y="930"/>
                    <a:pt x="8" y="930"/>
                    <a:pt x="8" y="930"/>
                  </a:cubicBezTo>
                  <a:moveTo>
                    <a:pt x="466" y="226"/>
                  </a:moveTo>
                  <a:cubicBezTo>
                    <a:pt x="244" y="385"/>
                    <a:pt x="87" y="631"/>
                    <a:pt x="46" y="913"/>
                  </a:cubicBezTo>
                  <a:cubicBezTo>
                    <a:pt x="89" y="919"/>
                    <a:pt x="89" y="919"/>
                    <a:pt x="89" y="919"/>
                  </a:cubicBezTo>
                  <a:cubicBezTo>
                    <a:pt x="128" y="649"/>
                    <a:pt x="278" y="414"/>
                    <a:pt x="491" y="262"/>
                  </a:cubicBezTo>
                  <a:cubicBezTo>
                    <a:pt x="466" y="226"/>
                    <a:pt x="466" y="226"/>
                    <a:pt x="466" y="226"/>
                  </a:cubicBezTo>
                  <a:moveTo>
                    <a:pt x="445" y="196"/>
                  </a:moveTo>
                  <a:cubicBezTo>
                    <a:pt x="398" y="230"/>
                    <a:pt x="353" y="269"/>
                    <a:pt x="310" y="311"/>
                  </a:cubicBezTo>
                  <a:cubicBezTo>
                    <a:pt x="147" y="475"/>
                    <a:pt x="43" y="683"/>
                    <a:pt x="11" y="908"/>
                  </a:cubicBezTo>
                  <a:cubicBezTo>
                    <a:pt x="27" y="910"/>
                    <a:pt x="27" y="910"/>
                    <a:pt x="27" y="910"/>
                  </a:cubicBezTo>
                  <a:cubicBezTo>
                    <a:pt x="69" y="623"/>
                    <a:pt x="229" y="372"/>
                    <a:pt x="455" y="211"/>
                  </a:cubicBezTo>
                  <a:cubicBezTo>
                    <a:pt x="445" y="196"/>
                    <a:pt x="445" y="196"/>
                    <a:pt x="445" y="196"/>
                  </a:cubicBezTo>
                  <a:moveTo>
                    <a:pt x="1061" y="36"/>
                  </a:moveTo>
                  <a:cubicBezTo>
                    <a:pt x="847" y="36"/>
                    <a:pt x="648" y="101"/>
                    <a:pt x="484" y="214"/>
                  </a:cubicBezTo>
                  <a:cubicBezTo>
                    <a:pt x="509" y="249"/>
                    <a:pt x="509" y="249"/>
                    <a:pt x="509" y="249"/>
                  </a:cubicBezTo>
                  <a:cubicBezTo>
                    <a:pt x="666" y="142"/>
                    <a:pt x="856" y="79"/>
                    <a:pt x="1061" y="79"/>
                  </a:cubicBezTo>
                  <a:cubicBezTo>
                    <a:pt x="1328" y="79"/>
                    <a:pt x="1570" y="186"/>
                    <a:pt x="1747" y="360"/>
                  </a:cubicBezTo>
                  <a:cubicBezTo>
                    <a:pt x="1778" y="329"/>
                    <a:pt x="1778" y="329"/>
                    <a:pt x="1778" y="329"/>
                  </a:cubicBezTo>
                  <a:cubicBezTo>
                    <a:pt x="1593" y="148"/>
                    <a:pt x="1340" y="36"/>
                    <a:pt x="1061" y="36"/>
                  </a:cubicBezTo>
                  <a:moveTo>
                    <a:pt x="1061" y="0"/>
                  </a:moveTo>
                  <a:cubicBezTo>
                    <a:pt x="844" y="0"/>
                    <a:pt x="638" y="64"/>
                    <a:pt x="463" y="184"/>
                  </a:cubicBezTo>
                  <a:cubicBezTo>
                    <a:pt x="473" y="198"/>
                    <a:pt x="473" y="198"/>
                    <a:pt x="473" y="198"/>
                  </a:cubicBezTo>
                  <a:cubicBezTo>
                    <a:pt x="641" y="84"/>
                    <a:pt x="843" y="17"/>
                    <a:pt x="1061" y="17"/>
                  </a:cubicBezTo>
                  <a:cubicBezTo>
                    <a:pt x="1345" y="17"/>
                    <a:pt x="1603" y="131"/>
                    <a:pt x="1791" y="316"/>
                  </a:cubicBezTo>
                  <a:cubicBezTo>
                    <a:pt x="1804" y="304"/>
                    <a:pt x="1804" y="304"/>
                    <a:pt x="1804" y="304"/>
                  </a:cubicBezTo>
                  <a:cubicBezTo>
                    <a:pt x="1604" y="108"/>
                    <a:pt x="1341" y="0"/>
                    <a:pt x="106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a:extLst>
                <a:ext uri="{FF2B5EF4-FFF2-40B4-BE49-F238E27FC236}">
                  <a16:creationId xmlns:a16="http://schemas.microsoft.com/office/drawing/2014/main" id="{8BAD353F-6F6F-444A-AE5C-376F9D0634CB}"/>
                </a:ext>
              </a:extLst>
            </p:cNvPr>
            <p:cNvSpPr>
              <a:spLocks/>
            </p:cNvSpPr>
            <p:nvPr/>
          </p:nvSpPr>
          <p:spPr bwMode="auto">
            <a:xfrm>
              <a:off x="1730" y="362"/>
              <a:ext cx="2900" cy="3594"/>
            </a:xfrm>
            <a:custGeom>
              <a:avLst/>
              <a:gdLst>
                <a:gd name="T0" fmla="*/ 1365 w 2201"/>
                <a:gd name="T1" fmla="*/ 0 h 2728"/>
                <a:gd name="T2" fmla="*/ 0 w 2201"/>
                <a:gd name="T3" fmla="*/ 1364 h 2728"/>
                <a:gd name="T4" fmla="*/ 1365 w 2201"/>
                <a:gd name="T5" fmla="*/ 2728 h 2728"/>
                <a:gd name="T6" fmla="*/ 2201 w 2201"/>
                <a:gd name="T7" fmla="*/ 2442 h 2728"/>
                <a:gd name="T8" fmla="*/ 2155 w 2201"/>
                <a:gd name="T9" fmla="*/ 2382 h 2728"/>
                <a:gd name="T10" fmla="*/ 1365 w 2201"/>
                <a:gd name="T11" fmla="*/ 2653 h 2728"/>
                <a:gd name="T12" fmla="*/ 718 w 2201"/>
                <a:gd name="T13" fmla="*/ 2480 h 2728"/>
                <a:gd name="T14" fmla="*/ 753 w 2201"/>
                <a:gd name="T15" fmla="*/ 2420 h 2728"/>
                <a:gd name="T16" fmla="*/ 176 w 2201"/>
                <a:gd name="T17" fmla="*/ 1645 h 2728"/>
                <a:gd name="T18" fmla="*/ 110 w 2201"/>
                <a:gd name="T19" fmla="*/ 1660 h 2728"/>
                <a:gd name="T20" fmla="*/ 75 w 2201"/>
                <a:gd name="T21" fmla="*/ 1364 h 2728"/>
                <a:gd name="T22" fmla="*/ 721 w 2201"/>
                <a:gd name="T23" fmla="*/ 247 h 2728"/>
                <a:gd name="T24" fmla="*/ 755 w 2201"/>
                <a:gd name="T25" fmla="*/ 306 h 2728"/>
                <a:gd name="T26" fmla="*/ 1365 w 2201"/>
                <a:gd name="T27" fmla="*/ 143 h 2728"/>
                <a:gd name="T28" fmla="*/ 1367 w 2201"/>
                <a:gd name="T29" fmla="*/ 143 h 2728"/>
                <a:gd name="T30" fmla="*/ 1367 w 2201"/>
                <a:gd name="T31" fmla="*/ 0 h 2728"/>
                <a:gd name="T32" fmla="*/ 1365 w 2201"/>
                <a:gd name="T33" fmla="*/ 0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01" h="2728">
                  <a:moveTo>
                    <a:pt x="1365" y="0"/>
                  </a:moveTo>
                  <a:cubicBezTo>
                    <a:pt x="612" y="0"/>
                    <a:pt x="0" y="612"/>
                    <a:pt x="0" y="1364"/>
                  </a:cubicBezTo>
                  <a:cubicBezTo>
                    <a:pt x="0" y="2116"/>
                    <a:pt x="612" y="2728"/>
                    <a:pt x="1365" y="2728"/>
                  </a:cubicBezTo>
                  <a:cubicBezTo>
                    <a:pt x="1671" y="2728"/>
                    <a:pt x="1960" y="2629"/>
                    <a:pt x="2201" y="2442"/>
                  </a:cubicBezTo>
                  <a:cubicBezTo>
                    <a:pt x="2155" y="2382"/>
                    <a:pt x="2155" y="2382"/>
                    <a:pt x="2155" y="2382"/>
                  </a:cubicBezTo>
                  <a:cubicBezTo>
                    <a:pt x="1930" y="2558"/>
                    <a:pt x="1653" y="2653"/>
                    <a:pt x="1365" y="2653"/>
                  </a:cubicBezTo>
                  <a:cubicBezTo>
                    <a:pt x="1137" y="2653"/>
                    <a:pt x="914" y="2593"/>
                    <a:pt x="718" y="2480"/>
                  </a:cubicBezTo>
                  <a:cubicBezTo>
                    <a:pt x="753" y="2420"/>
                    <a:pt x="753" y="2420"/>
                    <a:pt x="753" y="2420"/>
                  </a:cubicBezTo>
                  <a:cubicBezTo>
                    <a:pt x="467" y="2254"/>
                    <a:pt x="254" y="1975"/>
                    <a:pt x="176" y="1645"/>
                  </a:cubicBezTo>
                  <a:cubicBezTo>
                    <a:pt x="110" y="1660"/>
                    <a:pt x="110" y="1660"/>
                    <a:pt x="110" y="1660"/>
                  </a:cubicBezTo>
                  <a:cubicBezTo>
                    <a:pt x="87" y="1564"/>
                    <a:pt x="75" y="1464"/>
                    <a:pt x="75" y="1364"/>
                  </a:cubicBezTo>
                  <a:cubicBezTo>
                    <a:pt x="75" y="905"/>
                    <a:pt x="323" y="477"/>
                    <a:pt x="721" y="247"/>
                  </a:cubicBezTo>
                  <a:cubicBezTo>
                    <a:pt x="755" y="306"/>
                    <a:pt x="755" y="306"/>
                    <a:pt x="755" y="306"/>
                  </a:cubicBezTo>
                  <a:cubicBezTo>
                    <a:pt x="934" y="203"/>
                    <a:pt x="1143" y="143"/>
                    <a:pt x="1365" y="143"/>
                  </a:cubicBezTo>
                  <a:cubicBezTo>
                    <a:pt x="1367" y="143"/>
                    <a:pt x="1367" y="143"/>
                    <a:pt x="1367" y="143"/>
                  </a:cubicBezTo>
                  <a:cubicBezTo>
                    <a:pt x="1367" y="0"/>
                    <a:pt x="1367" y="0"/>
                    <a:pt x="1367" y="0"/>
                  </a:cubicBezTo>
                  <a:cubicBezTo>
                    <a:pt x="1365" y="0"/>
                    <a:pt x="1365" y="0"/>
                    <a:pt x="136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a:extLst>
                <a:ext uri="{FF2B5EF4-FFF2-40B4-BE49-F238E27FC236}">
                  <a16:creationId xmlns:a16="http://schemas.microsoft.com/office/drawing/2014/main" id="{B4B32BF1-2477-4E86-A08A-B832E80CED8A}"/>
                </a:ext>
              </a:extLst>
            </p:cNvPr>
            <p:cNvSpPr>
              <a:spLocks noEditPoints="1"/>
            </p:cNvSpPr>
            <p:nvPr/>
          </p:nvSpPr>
          <p:spPr bwMode="auto">
            <a:xfrm>
              <a:off x="1829" y="688"/>
              <a:ext cx="2740" cy="3170"/>
            </a:xfrm>
            <a:custGeom>
              <a:avLst/>
              <a:gdLst>
                <a:gd name="T0" fmla="*/ 2038 w 2080"/>
                <a:gd name="T1" fmla="*/ 2082 h 2406"/>
                <a:gd name="T2" fmla="*/ 1290 w 2080"/>
                <a:gd name="T3" fmla="*/ 2338 h 2406"/>
                <a:gd name="T4" fmla="*/ 678 w 2080"/>
                <a:gd name="T5" fmla="*/ 2173 h 2406"/>
                <a:gd name="T6" fmla="*/ 643 w 2080"/>
                <a:gd name="T7" fmla="*/ 2233 h 2406"/>
                <a:gd name="T8" fmla="*/ 1290 w 2080"/>
                <a:gd name="T9" fmla="*/ 2406 h 2406"/>
                <a:gd name="T10" fmla="*/ 2080 w 2080"/>
                <a:gd name="T11" fmla="*/ 2135 h 2406"/>
                <a:gd name="T12" fmla="*/ 2038 w 2080"/>
                <a:gd name="T13" fmla="*/ 2082 h 2406"/>
                <a:gd name="T14" fmla="*/ 646 w 2080"/>
                <a:gd name="T15" fmla="*/ 0 h 2406"/>
                <a:gd name="T16" fmla="*/ 0 w 2080"/>
                <a:gd name="T17" fmla="*/ 1117 h 2406"/>
                <a:gd name="T18" fmla="*/ 35 w 2080"/>
                <a:gd name="T19" fmla="*/ 1413 h 2406"/>
                <a:gd name="T20" fmla="*/ 101 w 2080"/>
                <a:gd name="T21" fmla="*/ 1398 h 2406"/>
                <a:gd name="T22" fmla="*/ 69 w 2080"/>
                <a:gd name="T23" fmla="*/ 1117 h 2406"/>
                <a:gd name="T24" fmla="*/ 680 w 2080"/>
                <a:gd name="T25" fmla="*/ 59 h 2406"/>
                <a:gd name="T26" fmla="*/ 646 w 2080"/>
                <a:gd name="T27" fmla="*/ 0 h 2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0" h="2406">
                  <a:moveTo>
                    <a:pt x="2038" y="2082"/>
                  </a:moveTo>
                  <a:cubicBezTo>
                    <a:pt x="1822" y="2249"/>
                    <a:pt x="1563" y="2338"/>
                    <a:pt x="1290" y="2338"/>
                  </a:cubicBezTo>
                  <a:cubicBezTo>
                    <a:pt x="1067" y="2338"/>
                    <a:pt x="858" y="2278"/>
                    <a:pt x="678" y="2173"/>
                  </a:cubicBezTo>
                  <a:cubicBezTo>
                    <a:pt x="643" y="2233"/>
                    <a:pt x="643" y="2233"/>
                    <a:pt x="643" y="2233"/>
                  </a:cubicBezTo>
                  <a:cubicBezTo>
                    <a:pt x="839" y="2346"/>
                    <a:pt x="1062" y="2406"/>
                    <a:pt x="1290" y="2406"/>
                  </a:cubicBezTo>
                  <a:cubicBezTo>
                    <a:pt x="1578" y="2406"/>
                    <a:pt x="1855" y="2311"/>
                    <a:pt x="2080" y="2135"/>
                  </a:cubicBezTo>
                  <a:cubicBezTo>
                    <a:pt x="2038" y="2082"/>
                    <a:pt x="2038" y="2082"/>
                    <a:pt x="2038" y="2082"/>
                  </a:cubicBezTo>
                  <a:moveTo>
                    <a:pt x="646" y="0"/>
                  </a:moveTo>
                  <a:cubicBezTo>
                    <a:pt x="248" y="230"/>
                    <a:pt x="0" y="658"/>
                    <a:pt x="0" y="1117"/>
                  </a:cubicBezTo>
                  <a:cubicBezTo>
                    <a:pt x="0" y="1217"/>
                    <a:pt x="12" y="1317"/>
                    <a:pt x="35" y="1413"/>
                  </a:cubicBezTo>
                  <a:cubicBezTo>
                    <a:pt x="101" y="1398"/>
                    <a:pt x="101" y="1398"/>
                    <a:pt x="101" y="1398"/>
                  </a:cubicBezTo>
                  <a:cubicBezTo>
                    <a:pt x="80" y="1308"/>
                    <a:pt x="69" y="1214"/>
                    <a:pt x="69" y="1117"/>
                  </a:cubicBezTo>
                  <a:cubicBezTo>
                    <a:pt x="69" y="666"/>
                    <a:pt x="315" y="271"/>
                    <a:pt x="680" y="59"/>
                  </a:cubicBezTo>
                  <a:cubicBezTo>
                    <a:pt x="646" y="0"/>
                    <a:pt x="646" y="0"/>
                    <a:pt x="64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a:extLst>
                <a:ext uri="{FF2B5EF4-FFF2-40B4-BE49-F238E27FC236}">
                  <a16:creationId xmlns:a16="http://schemas.microsoft.com/office/drawing/2014/main" id="{F85CA7C1-03CE-4F27-ADA1-4CF03DE5A565}"/>
                </a:ext>
              </a:extLst>
            </p:cNvPr>
            <p:cNvSpPr>
              <a:spLocks/>
            </p:cNvSpPr>
            <p:nvPr/>
          </p:nvSpPr>
          <p:spPr bwMode="auto">
            <a:xfrm>
              <a:off x="4714" y="874"/>
              <a:ext cx="612" cy="1242"/>
            </a:xfrm>
            <a:custGeom>
              <a:avLst/>
              <a:gdLst>
                <a:gd name="T0" fmla="*/ 53 w 464"/>
                <a:gd name="T1" fmla="*/ 0 h 943"/>
                <a:gd name="T2" fmla="*/ 0 w 464"/>
                <a:gd name="T3" fmla="*/ 54 h 943"/>
                <a:gd name="T4" fmla="*/ 128 w 464"/>
                <a:gd name="T5" fmla="*/ 199 h 943"/>
                <a:gd name="T6" fmla="*/ 388 w 464"/>
                <a:gd name="T7" fmla="*/ 943 h 943"/>
                <a:gd name="T8" fmla="*/ 464 w 464"/>
                <a:gd name="T9" fmla="*/ 941 h 943"/>
                <a:gd name="T10" fmla="*/ 53 w 464"/>
                <a:gd name="T11" fmla="*/ 0 h 943"/>
              </a:gdLst>
              <a:ahLst/>
              <a:cxnLst>
                <a:cxn ang="0">
                  <a:pos x="T0" y="T1"/>
                </a:cxn>
                <a:cxn ang="0">
                  <a:pos x="T2" y="T3"/>
                </a:cxn>
                <a:cxn ang="0">
                  <a:pos x="T4" y="T5"/>
                </a:cxn>
                <a:cxn ang="0">
                  <a:pos x="T6" y="T7"/>
                </a:cxn>
                <a:cxn ang="0">
                  <a:pos x="T8" y="T9"/>
                </a:cxn>
                <a:cxn ang="0">
                  <a:pos x="T10" y="T11"/>
                </a:cxn>
              </a:cxnLst>
              <a:rect l="0" t="0" r="r" b="b"/>
              <a:pathLst>
                <a:path w="464" h="943">
                  <a:moveTo>
                    <a:pt x="53" y="0"/>
                  </a:moveTo>
                  <a:cubicBezTo>
                    <a:pt x="0" y="54"/>
                    <a:pt x="0" y="54"/>
                    <a:pt x="0" y="54"/>
                  </a:cubicBezTo>
                  <a:cubicBezTo>
                    <a:pt x="46" y="99"/>
                    <a:pt x="89" y="147"/>
                    <a:pt x="128" y="199"/>
                  </a:cubicBezTo>
                  <a:cubicBezTo>
                    <a:pt x="292" y="415"/>
                    <a:pt x="381" y="672"/>
                    <a:pt x="388" y="943"/>
                  </a:cubicBezTo>
                  <a:cubicBezTo>
                    <a:pt x="464" y="941"/>
                    <a:pt x="464" y="941"/>
                    <a:pt x="464" y="941"/>
                  </a:cubicBezTo>
                  <a:cubicBezTo>
                    <a:pt x="454" y="584"/>
                    <a:pt x="309" y="250"/>
                    <a:pt x="5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a:extLst>
                <a:ext uri="{FF2B5EF4-FFF2-40B4-BE49-F238E27FC236}">
                  <a16:creationId xmlns:a16="http://schemas.microsoft.com/office/drawing/2014/main" id="{FFE21118-29B4-4566-A815-310C4250479B}"/>
                </a:ext>
              </a:extLst>
            </p:cNvPr>
            <p:cNvSpPr>
              <a:spLocks/>
            </p:cNvSpPr>
            <p:nvPr/>
          </p:nvSpPr>
          <p:spPr bwMode="auto">
            <a:xfrm>
              <a:off x="4653" y="945"/>
              <a:ext cx="573" cy="1172"/>
            </a:xfrm>
            <a:custGeom>
              <a:avLst/>
              <a:gdLst>
                <a:gd name="T0" fmla="*/ 47 w 435"/>
                <a:gd name="T1" fmla="*/ 0 h 890"/>
                <a:gd name="T2" fmla="*/ 0 w 435"/>
                <a:gd name="T3" fmla="*/ 48 h 890"/>
                <a:gd name="T4" fmla="*/ 367 w 435"/>
                <a:gd name="T5" fmla="*/ 890 h 890"/>
                <a:gd name="T6" fmla="*/ 435 w 435"/>
                <a:gd name="T7" fmla="*/ 889 h 890"/>
                <a:gd name="T8" fmla="*/ 175 w 435"/>
                <a:gd name="T9" fmla="*/ 145 h 890"/>
                <a:gd name="T10" fmla="*/ 47 w 435"/>
                <a:gd name="T11" fmla="*/ 0 h 890"/>
              </a:gdLst>
              <a:ahLst/>
              <a:cxnLst>
                <a:cxn ang="0">
                  <a:pos x="T0" y="T1"/>
                </a:cxn>
                <a:cxn ang="0">
                  <a:pos x="T2" y="T3"/>
                </a:cxn>
                <a:cxn ang="0">
                  <a:pos x="T4" y="T5"/>
                </a:cxn>
                <a:cxn ang="0">
                  <a:pos x="T6" y="T7"/>
                </a:cxn>
                <a:cxn ang="0">
                  <a:pos x="T8" y="T9"/>
                </a:cxn>
                <a:cxn ang="0">
                  <a:pos x="T10" y="T11"/>
                </a:cxn>
              </a:cxnLst>
              <a:rect l="0" t="0" r="r" b="b"/>
              <a:pathLst>
                <a:path w="435" h="890">
                  <a:moveTo>
                    <a:pt x="47" y="0"/>
                  </a:moveTo>
                  <a:cubicBezTo>
                    <a:pt x="0" y="48"/>
                    <a:pt x="0" y="48"/>
                    <a:pt x="0" y="48"/>
                  </a:cubicBezTo>
                  <a:cubicBezTo>
                    <a:pt x="228" y="272"/>
                    <a:pt x="359" y="571"/>
                    <a:pt x="367" y="890"/>
                  </a:cubicBezTo>
                  <a:cubicBezTo>
                    <a:pt x="435" y="889"/>
                    <a:pt x="435" y="889"/>
                    <a:pt x="435" y="889"/>
                  </a:cubicBezTo>
                  <a:cubicBezTo>
                    <a:pt x="428" y="618"/>
                    <a:pt x="339" y="361"/>
                    <a:pt x="175" y="145"/>
                  </a:cubicBezTo>
                  <a:cubicBezTo>
                    <a:pt x="136" y="93"/>
                    <a:pt x="93" y="45"/>
                    <a:pt x="4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a:extLst>
                <a:ext uri="{FF2B5EF4-FFF2-40B4-BE49-F238E27FC236}">
                  <a16:creationId xmlns:a16="http://schemas.microsoft.com/office/drawing/2014/main" id="{8E0F4BBA-34F0-401A-83D1-AC8795D14FEB}"/>
                </a:ext>
              </a:extLst>
            </p:cNvPr>
            <p:cNvSpPr>
              <a:spLocks noEditPoints="1"/>
            </p:cNvSpPr>
            <p:nvPr/>
          </p:nvSpPr>
          <p:spPr bwMode="auto">
            <a:xfrm>
              <a:off x="2657" y="656"/>
              <a:ext cx="1944" cy="762"/>
            </a:xfrm>
            <a:custGeom>
              <a:avLst/>
              <a:gdLst>
                <a:gd name="T0" fmla="*/ 1278 w 1475"/>
                <a:gd name="T1" fmla="*/ 510 h 578"/>
                <a:gd name="T2" fmla="*/ 1225 w 1475"/>
                <a:gd name="T3" fmla="*/ 563 h 578"/>
                <a:gd name="T4" fmla="*/ 1240 w 1475"/>
                <a:gd name="T5" fmla="*/ 578 h 578"/>
                <a:gd name="T6" fmla="*/ 1293 w 1475"/>
                <a:gd name="T7" fmla="*/ 525 h 578"/>
                <a:gd name="T8" fmla="*/ 1278 w 1475"/>
                <a:gd name="T9" fmla="*/ 510 h 578"/>
                <a:gd name="T10" fmla="*/ 1386 w 1475"/>
                <a:gd name="T11" fmla="*/ 417 h 578"/>
                <a:gd name="T12" fmla="*/ 1355 w 1475"/>
                <a:gd name="T13" fmla="*/ 448 h 578"/>
                <a:gd name="T14" fmla="*/ 1363 w 1475"/>
                <a:gd name="T15" fmla="*/ 455 h 578"/>
                <a:gd name="T16" fmla="*/ 1393 w 1475"/>
                <a:gd name="T17" fmla="*/ 425 h 578"/>
                <a:gd name="T18" fmla="*/ 1386 w 1475"/>
                <a:gd name="T19" fmla="*/ 417 h 578"/>
                <a:gd name="T20" fmla="*/ 463 w 1475"/>
                <a:gd name="T21" fmla="*/ 358 h 578"/>
                <a:gd name="T22" fmla="*/ 208 w 1475"/>
                <a:gd name="T23" fmla="*/ 472 h 578"/>
                <a:gd name="T24" fmla="*/ 165 w 1475"/>
                <a:gd name="T25" fmla="*/ 410 h 578"/>
                <a:gd name="T26" fmla="*/ 147 w 1475"/>
                <a:gd name="T27" fmla="*/ 423 h 578"/>
                <a:gd name="T28" fmla="*/ 203 w 1475"/>
                <a:gd name="T29" fmla="*/ 502 h 578"/>
                <a:gd name="T30" fmla="*/ 212 w 1475"/>
                <a:gd name="T31" fmla="*/ 496 h 578"/>
                <a:gd name="T32" fmla="*/ 468 w 1475"/>
                <a:gd name="T33" fmla="*/ 379 h 578"/>
                <a:gd name="T34" fmla="*/ 463 w 1475"/>
                <a:gd name="T35" fmla="*/ 358 h 578"/>
                <a:gd name="T36" fmla="*/ 661 w 1475"/>
                <a:gd name="T37" fmla="*/ 0 h 578"/>
                <a:gd name="T38" fmla="*/ 0 w 1475"/>
                <a:gd name="T39" fmla="*/ 211 h 578"/>
                <a:gd name="T40" fmla="*/ 45 w 1475"/>
                <a:gd name="T41" fmla="*/ 276 h 578"/>
                <a:gd name="T42" fmla="*/ 63 w 1475"/>
                <a:gd name="T43" fmla="*/ 264 h 578"/>
                <a:gd name="T44" fmla="*/ 28 w 1475"/>
                <a:gd name="T45" fmla="*/ 214 h 578"/>
                <a:gd name="T46" fmla="*/ 661 w 1475"/>
                <a:gd name="T47" fmla="*/ 19 h 578"/>
                <a:gd name="T48" fmla="*/ 1447 w 1475"/>
                <a:gd name="T49" fmla="*/ 340 h 578"/>
                <a:gd name="T50" fmla="*/ 1404 w 1475"/>
                <a:gd name="T51" fmla="*/ 384 h 578"/>
                <a:gd name="T52" fmla="*/ 1411 w 1475"/>
                <a:gd name="T53" fmla="*/ 391 h 578"/>
                <a:gd name="T54" fmla="*/ 1411 w 1475"/>
                <a:gd name="T55" fmla="*/ 392 h 578"/>
                <a:gd name="T56" fmla="*/ 1399 w 1475"/>
                <a:gd name="T57" fmla="*/ 404 h 578"/>
                <a:gd name="T58" fmla="*/ 1407 w 1475"/>
                <a:gd name="T59" fmla="*/ 411 h 578"/>
                <a:gd name="T60" fmla="*/ 1475 w 1475"/>
                <a:gd name="T61" fmla="*/ 343 h 578"/>
                <a:gd name="T62" fmla="*/ 661 w 1475"/>
                <a:gd name="T63" fmla="*/ 0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5" h="578">
                  <a:moveTo>
                    <a:pt x="1278" y="510"/>
                  </a:moveTo>
                  <a:cubicBezTo>
                    <a:pt x="1225" y="563"/>
                    <a:pt x="1225" y="563"/>
                    <a:pt x="1225" y="563"/>
                  </a:cubicBezTo>
                  <a:cubicBezTo>
                    <a:pt x="1230" y="568"/>
                    <a:pt x="1235" y="573"/>
                    <a:pt x="1240" y="578"/>
                  </a:cubicBezTo>
                  <a:cubicBezTo>
                    <a:pt x="1293" y="525"/>
                    <a:pt x="1293" y="525"/>
                    <a:pt x="1293" y="525"/>
                  </a:cubicBezTo>
                  <a:cubicBezTo>
                    <a:pt x="1288" y="520"/>
                    <a:pt x="1283" y="515"/>
                    <a:pt x="1278" y="510"/>
                  </a:cubicBezTo>
                  <a:moveTo>
                    <a:pt x="1386" y="417"/>
                  </a:moveTo>
                  <a:cubicBezTo>
                    <a:pt x="1355" y="448"/>
                    <a:pt x="1355" y="448"/>
                    <a:pt x="1355" y="448"/>
                  </a:cubicBezTo>
                  <a:cubicBezTo>
                    <a:pt x="1358" y="450"/>
                    <a:pt x="1360" y="453"/>
                    <a:pt x="1363" y="455"/>
                  </a:cubicBezTo>
                  <a:cubicBezTo>
                    <a:pt x="1393" y="425"/>
                    <a:pt x="1393" y="425"/>
                    <a:pt x="1393" y="425"/>
                  </a:cubicBezTo>
                  <a:cubicBezTo>
                    <a:pt x="1391" y="422"/>
                    <a:pt x="1388" y="420"/>
                    <a:pt x="1386" y="417"/>
                  </a:cubicBezTo>
                  <a:moveTo>
                    <a:pt x="463" y="358"/>
                  </a:moveTo>
                  <a:cubicBezTo>
                    <a:pt x="372" y="381"/>
                    <a:pt x="286" y="419"/>
                    <a:pt x="208" y="472"/>
                  </a:cubicBezTo>
                  <a:cubicBezTo>
                    <a:pt x="165" y="410"/>
                    <a:pt x="165" y="410"/>
                    <a:pt x="165" y="410"/>
                  </a:cubicBezTo>
                  <a:cubicBezTo>
                    <a:pt x="159" y="414"/>
                    <a:pt x="153" y="418"/>
                    <a:pt x="147" y="423"/>
                  </a:cubicBezTo>
                  <a:cubicBezTo>
                    <a:pt x="203" y="502"/>
                    <a:pt x="203" y="502"/>
                    <a:pt x="203" y="502"/>
                  </a:cubicBezTo>
                  <a:cubicBezTo>
                    <a:pt x="212" y="496"/>
                    <a:pt x="212" y="496"/>
                    <a:pt x="212" y="496"/>
                  </a:cubicBezTo>
                  <a:cubicBezTo>
                    <a:pt x="290" y="441"/>
                    <a:pt x="377" y="402"/>
                    <a:pt x="468" y="379"/>
                  </a:cubicBezTo>
                  <a:cubicBezTo>
                    <a:pt x="463" y="358"/>
                    <a:pt x="463" y="358"/>
                    <a:pt x="463" y="358"/>
                  </a:cubicBezTo>
                  <a:moveTo>
                    <a:pt x="661" y="0"/>
                  </a:moveTo>
                  <a:cubicBezTo>
                    <a:pt x="415" y="0"/>
                    <a:pt x="187" y="78"/>
                    <a:pt x="0" y="211"/>
                  </a:cubicBezTo>
                  <a:cubicBezTo>
                    <a:pt x="45" y="276"/>
                    <a:pt x="45" y="276"/>
                    <a:pt x="45" y="276"/>
                  </a:cubicBezTo>
                  <a:cubicBezTo>
                    <a:pt x="51" y="272"/>
                    <a:pt x="57" y="268"/>
                    <a:pt x="63" y="264"/>
                  </a:cubicBezTo>
                  <a:cubicBezTo>
                    <a:pt x="28" y="214"/>
                    <a:pt x="28" y="214"/>
                    <a:pt x="28" y="214"/>
                  </a:cubicBezTo>
                  <a:cubicBezTo>
                    <a:pt x="215" y="86"/>
                    <a:pt x="433" y="19"/>
                    <a:pt x="661" y="19"/>
                  </a:cubicBezTo>
                  <a:cubicBezTo>
                    <a:pt x="957" y="19"/>
                    <a:pt x="1236" y="133"/>
                    <a:pt x="1447" y="340"/>
                  </a:cubicBezTo>
                  <a:cubicBezTo>
                    <a:pt x="1404" y="384"/>
                    <a:pt x="1404" y="384"/>
                    <a:pt x="1404" y="384"/>
                  </a:cubicBezTo>
                  <a:cubicBezTo>
                    <a:pt x="1406" y="386"/>
                    <a:pt x="1408" y="388"/>
                    <a:pt x="1411" y="391"/>
                  </a:cubicBezTo>
                  <a:cubicBezTo>
                    <a:pt x="1411" y="392"/>
                    <a:pt x="1411" y="392"/>
                    <a:pt x="1411" y="392"/>
                  </a:cubicBezTo>
                  <a:cubicBezTo>
                    <a:pt x="1399" y="404"/>
                    <a:pt x="1399" y="404"/>
                    <a:pt x="1399" y="404"/>
                  </a:cubicBezTo>
                  <a:cubicBezTo>
                    <a:pt x="1402" y="406"/>
                    <a:pt x="1404" y="409"/>
                    <a:pt x="1407" y="411"/>
                  </a:cubicBezTo>
                  <a:cubicBezTo>
                    <a:pt x="1475" y="343"/>
                    <a:pt x="1475" y="343"/>
                    <a:pt x="1475" y="343"/>
                  </a:cubicBezTo>
                  <a:cubicBezTo>
                    <a:pt x="1268" y="132"/>
                    <a:pt x="979" y="0"/>
                    <a:pt x="66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a:extLst>
                <a:ext uri="{FF2B5EF4-FFF2-40B4-BE49-F238E27FC236}">
                  <a16:creationId xmlns:a16="http://schemas.microsoft.com/office/drawing/2014/main" id="{26A57375-D2AC-4A4D-B41B-C715076DA2B7}"/>
                </a:ext>
              </a:extLst>
            </p:cNvPr>
            <p:cNvSpPr>
              <a:spLocks noEditPoints="1"/>
            </p:cNvSpPr>
            <p:nvPr/>
          </p:nvSpPr>
          <p:spPr bwMode="auto">
            <a:xfrm>
              <a:off x="2717" y="1004"/>
              <a:ext cx="1800" cy="242"/>
            </a:xfrm>
            <a:custGeom>
              <a:avLst/>
              <a:gdLst>
                <a:gd name="T0" fmla="*/ 1333 w 1366"/>
                <a:gd name="T1" fmla="*/ 145 h 184"/>
                <a:gd name="T2" fmla="*/ 1302 w 1366"/>
                <a:gd name="T3" fmla="*/ 176 h 184"/>
                <a:gd name="T4" fmla="*/ 1310 w 1366"/>
                <a:gd name="T5" fmla="*/ 184 h 184"/>
                <a:gd name="T6" fmla="*/ 1341 w 1366"/>
                <a:gd name="T7" fmla="*/ 153 h 184"/>
                <a:gd name="T8" fmla="*/ 1333 w 1366"/>
                <a:gd name="T9" fmla="*/ 145 h 184"/>
                <a:gd name="T10" fmla="*/ 1359 w 1366"/>
                <a:gd name="T11" fmla="*/ 120 h 184"/>
                <a:gd name="T12" fmla="*/ 1346 w 1366"/>
                <a:gd name="T13" fmla="*/ 132 h 184"/>
                <a:gd name="T14" fmla="*/ 1354 w 1366"/>
                <a:gd name="T15" fmla="*/ 140 h 184"/>
                <a:gd name="T16" fmla="*/ 1366 w 1366"/>
                <a:gd name="T17" fmla="*/ 128 h 184"/>
                <a:gd name="T18" fmla="*/ 1366 w 1366"/>
                <a:gd name="T19" fmla="*/ 127 h 184"/>
                <a:gd name="T20" fmla="*/ 1359 w 1366"/>
                <a:gd name="T21" fmla="*/ 120 h 184"/>
                <a:gd name="T22" fmla="*/ 39 w 1366"/>
                <a:gd name="T23" fmla="*/ 30 h 184"/>
                <a:gd name="T24" fmla="*/ 21 w 1366"/>
                <a:gd name="T25" fmla="*/ 42 h 184"/>
                <a:gd name="T26" fmla="*/ 46 w 1366"/>
                <a:gd name="T27" fmla="*/ 78 h 184"/>
                <a:gd name="T28" fmla="*/ 64 w 1366"/>
                <a:gd name="T29" fmla="*/ 65 h 184"/>
                <a:gd name="T30" fmla="*/ 39 w 1366"/>
                <a:gd name="T31" fmla="*/ 30 h 184"/>
                <a:gd name="T32" fmla="*/ 18 w 1366"/>
                <a:gd name="T33" fmla="*/ 0 h 184"/>
                <a:gd name="T34" fmla="*/ 0 w 1366"/>
                <a:gd name="T35" fmla="*/ 12 h 184"/>
                <a:gd name="T36" fmla="*/ 10 w 1366"/>
                <a:gd name="T37" fmla="*/ 27 h 184"/>
                <a:gd name="T38" fmla="*/ 28 w 1366"/>
                <a:gd name="T39" fmla="*/ 14 h 184"/>
                <a:gd name="T40" fmla="*/ 18 w 1366"/>
                <a:gd name="T41"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66" h="184">
                  <a:moveTo>
                    <a:pt x="1333" y="145"/>
                  </a:moveTo>
                  <a:cubicBezTo>
                    <a:pt x="1302" y="176"/>
                    <a:pt x="1302" y="176"/>
                    <a:pt x="1302" y="176"/>
                  </a:cubicBezTo>
                  <a:cubicBezTo>
                    <a:pt x="1305" y="179"/>
                    <a:pt x="1308" y="181"/>
                    <a:pt x="1310" y="184"/>
                  </a:cubicBezTo>
                  <a:cubicBezTo>
                    <a:pt x="1341" y="153"/>
                    <a:pt x="1341" y="153"/>
                    <a:pt x="1341" y="153"/>
                  </a:cubicBezTo>
                  <a:cubicBezTo>
                    <a:pt x="1338" y="151"/>
                    <a:pt x="1336" y="148"/>
                    <a:pt x="1333" y="145"/>
                  </a:cubicBezTo>
                  <a:moveTo>
                    <a:pt x="1359" y="120"/>
                  </a:moveTo>
                  <a:cubicBezTo>
                    <a:pt x="1346" y="132"/>
                    <a:pt x="1346" y="132"/>
                    <a:pt x="1346" y="132"/>
                  </a:cubicBezTo>
                  <a:cubicBezTo>
                    <a:pt x="1349" y="135"/>
                    <a:pt x="1352" y="137"/>
                    <a:pt x="1354" y="140"/>
                  </a:cubicBezTo>
                  <a:cubicBezTo>
                    <a:pt x="1366" y="128"/>
                    <a:pt x="1366" y="128"/>
                    <a:pt x="1366" y="128"/>
                  </a:cubicBezTo>
                  <a:cubicBezTo>
                    <a:pt x="1366" y="127"/>
                    <a:pt x="1366" y="127"/>
                    <a:pt x="1366" y="127"/>
                  </a:cubicBezTo>
                  <a:cubicBezTo>
                    <a:pt x="1363" y="124"/>
                    <a:pt x="1361" y="122"/>
                    <a:pt x="1359" y="120"/>
                  </a:cubicBezTo>
                  <a:moveTo>
                    <a:pt x="39" y="30"/>
                  </a:moveTo>
                  <a:cubicBezTo>
                    <a:pt x="33" y="34"/>
                    <a:pt x="27" y="38"/>
                    <a:pt x="21" y="42"/>
                  </a:cubicBezTo>
                  <a:cubicBezTo>
                    <a:pt x="46" y="78"/>
                    <a:pt x="46" y="78"/>
                    <a:pt x="46" y="78"/>
                  </a:cubicBezTo>
                  <a:cubicBezTo>
                    <a:pt x="52" y="74"/>
                    <a:pt x="58" y="69"/>
                    <a:pt x="64" y="65"/>
                  </a:cubicBezTo>
                  <a:cubicBezTo>
                    <a:pt x="39" y="30"/>
                    <a:pt x="39" y="30"/>
                    <a:pt x="39" y="30"/>
                  </a:cubicBezTo>
                  <a:moveTo>
                    <a:pt x="18" y="0"/>
                  </a:moveTo>
                  <a:cubicBezTo>
                    <a:pt x="12" y="4"/>
                    <a:pt x="6" y="8"/>
                    <a:pt x="0" y="12"/>
                  </a:cubicBezTo>
                  <a:cubicBezTo>
                    <a:pt x="10" y="27"/>
                    <a:pt x="10" y="27"/>
                    <a:pt x="10" y="27"/>
                  </a:cubicBezTo>
                  <a:cubicBezTo>
                    <a:pt x="16" y="22"/>
                    <a:pt x="22" y="18"/>
                    <a:pt x="28" y="14"/>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a:extLst>
                <a:ext uri="{FF2B5EF4-FFF2-40B4-BE49-F238E27FC236}">
                  <a16:creationId xmlns:a16="http://schemas.microsoft.com/office/drawing/2014/main" id="{36C25318-A396-48FC-8411-97EE9E5702EA}"/>
                </a:ext>
              </a:extLst>
            </p:cNvPr>
            <p:cNvSpPr>
              <a:spLocks noEditPoints="1"/>
            </p:cNvSpPr>
            <p:nvPr/>
          </p:nvSpPr>
          <p:spPr bwMode="auto">
            <a:xfrm>
              <a:off x="4025" y="1652"/>
              <a:ext cx="1006" cy="1824"/>
            </a:xfrm>
            <a:custGeom>
              <a:avLst/>
              <a:gdLst>
                <a:gd name="T0" fmla="*/ 453 w 763"/>
                <a:gd name="T1" fmla="*/ 84 h 1384"/>
                <a:gd name="T2" fmla="*/ 382 w 763"/>
                <a:gd name="T3" fmla="*/ 109 h 1384"/>
                <a:gd name="T4" fmla="*/ 431 w 763"/>
                <a:gd name="T5" fmla="*/ 385 h 1384"/>
                <a:gd name="T6" fmla="*/ 431 w 763"/>
                <a:gd name="T7" fmla="*/ 387 h 1384"/>
                <a:gd name="T8" fmla="*/ 409 w 763"/>
                <a:gd name="T9" fmla="*/ 387 h 1384"/>
                <a:gd name="T10" fmla="*/ 179 w 763"/>
                <a:gd name="T11" fmla="*/ 943 h 1384"/>
                <a:gd name="T12" fmla="*/ 10 w 763"/>
                <a:gd name="T13" fmla="*/ 1072 h 1384"/>
                <a:gd name="T14" fmla="*/ 0 w 763"/>
                <a:gd name="T15" fmla="*/ 1077 h 1384"/>
                <a:gd name="T16" fmla="*/ 47 w 763"/>
                <a:gd name="T17" fmla="*/ 1159 h 1384"/>
                <a:gd name="T18" fmla="*/ 66 w 763"/>
                <a:gd name="T19" fmla="*/ 1149 h 1384"/>
                <a:gd name="T20" fmla="*/ 30 w 763"/>
                <a:gd name="T21" fmla="*/ 1085 h 1384"/>
                <a:gd name="T22" fmla="*/ 194 w 763"/>
                <a:gd name="T23" fmla="*/ 958 h 1384"/>
                <a:gd name="T24" fmla="*/ 431 w 763"/>
                <a:gd name="T25" fmla="*/ 386 h 1384"/>
                <a:gd name="T26" fmla="*/ 390 w 763"/>
                <a:gd name="T27" fmla="*/ 130 h 1384"/>
                <a:gd name="T28" fmla="*/ 460 w 763"/>
                <a:gd name="T29" fmla="*/ 105 h 1384"/>
                <a:gd name="T30" fmla="*/ 453 w 763"/>
                <a:gd name="T31" fmla="*/ 84 h 1384"/>
                <a:gd name="T32" fmla="*/ 587 w 763"/>
                <a:gd name="T33" fmla="*/ 38 h 1384"/>
                <a:gd name="T34" fmla="*/ 546 w 763"/>
                <a:gd name="T35" fmla="*/ 52 h 1384"/>
                <a:gd name="T36" fmla="*/ 553 w 763"/>
                <a:gd name="T37" fmla="*/ 72 h 1384"/>
                <a:gd name="T38" fmla="*/ 594 w 763"/>
                <a:gd name="T39" fmla="*/ 58 h 1384"/>
                <a:gd name="T40" fmla="*/ 587 w 763"/>
                <a:gd name="T41" fmla="*/ 38 h 1384"/>
                <a:gd name="T42" fmla="*/ 696 w 763"/>
                <a:gd name="T43" fmla="*/ 0 h 1384"/>
                <a:gd name="T44" fmla="*/ 605 w 763"/>
                <a:gd name="T45" fmla="*/ 31 h 1384"/>
                <a:gd name="T46" fmla="*/ 612 w 763"/>
                <a:gd name="T47" fmla="*/ 52 h 1384"/>
                <a:gd name="T48" fmla="*/ 687 w 763"/>
                <a:gd name="T49" fmla="*/ 26 h 1384"/>
                <a:gd name="T50" fmla="*/ 746 w 763"/>
                <a:gd name="T51" fmla="*/ 386 h 1384"/>
                <a:gd name="T52" fmla="*/ 417 w 763"/>
                <a:gd name="T53" fmla="*/ 1181 h 1384"/>
                <a:gd name="T54" fmla="*/ 185 w 763"/>
                <a:gd name="T55" fmla="*/ 1359 h 1384"/>
                <a:gd name="T56" fmla="*/ 153 w 763"/>
                <a:gd name="T57" fmla="*/ 1304 h 1384"/>
                <a:gd name="T58" fmla="*/ 134 w 763"/>
                <a:gd name="T59" fmla="*/ 1314 h 1384"/>
                <a:gd name="T60" fmla="*/ 174 w 763"/>
                <a:gd name="T61" fmla="*/ 1384 h 1384"/>
                <a:gd name="T62" fmla="*/ 763 w 763"/>
                <a:gd name="T63" fmla="*/ 385 h 1384"/>
                <a:gd name="T64" fmla="*/ 696 w 763"/>
                <a:gd name="T65" fmla="*/ 0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63" h="1384">
                  <a:moveTo>
                    <a:pt x="453" y="84"/>
                  </a:moveTo>
                  <a:cubicBezTo>
                    <a:pt x="382" y="109"/>
                    <a:pt x="382" y="109"/>
                    <a:pt x="382" y="109"/>
                  </a:cubicBezTo>
                  <a:cubicBezTo>
                    <a:pt x="413" y="195"/>
                    <a:pt x="431" y="288"/>
                    <a:pt x="431" y="385"/>
                  </a:cubicBezTo>
                  <a:cubicBezTo>
                    <a:pt x="431" y="387"/>
                    <a:pt x="431" y="387"/>
                    <a:pt x="431" y="387"/>
                  </a:cubicBezTo>
                  <a:cubicBezTo>
                    <a:pt x="409" y="387"/>
                    <a:pt x="409" y="387"/>
                    <a:pt x="409" y="387"/>
                  </a:cubicBezTo>
                  <a:cubicBezTo>
                    <a:pt x="409" y="597"/>
                    <a:pt x="327" y="794"/>
                    <a:pt x="179" y="943"/>
                  </a:cubicBezTo>
                  <a:cubicBezTo>
                    <a:pt x="128" y="993"/>
                    <a:pt x="71" y="1037"/>
                    <a:pt x="10" y="1072"/>
                  </a:cubicBezTo>
                  <a:cubicBezTo>
                    <a:pt x="0" y="1077"/>
                    <a:pt x="0" y="1077"/>
                    <a:pt x="0" y="1077"/>
                  </a:cubicBezTo>
                  <a:cubicBezTo>
                    <a:pt x="47" y="1159"/>
                    <a:pt x="47" y="1159"/>
                    <a:pt x="47" y="1159"/>
                  </a:cubicBezTo>
                  <a:cubicBezTo>
                    <a:pt x="53" y="1156"/>
                    <a:pt x="59" y="1152"/>
                    <a:pt x="66" y="1149"/>
                  </a:cubicBezTo>
                  <a:cubicBezTo>
                    <a:pt x="30" y="1085"/>
                    <a:pt x="30" y="1085"/>
                    <a:pt x="30" y="1085"/>
                  </a:cubicBezTo>
                  <a:cubicBezTo>
                    <a:pt x="89" y="1050"/>
                    <a:pt x="145" y="1008"/>
                    <a:pt x="194" y="958"/>
                  </a:cubicBezTo>
                  <a:cubicBezTo>
                    <a:pt x="347" y="805"/>
                    <a:pt x="431" y="602"/>
                    <a:pt x="431" y="386"/>
                  </a:cubicBezTo>
                  <a:cubicBezTo>
                    <a:pt x="431" y="299"/>
                    <a:pt x="417" y="212"/>
                    <a:pt x="390" y="130"/>
                  </a:cubicBezTo>
                  <a:cubicBezTo>
                    <a:pt x="460" y="105"/>
                    <a:pt x="460" y="105"/>
                    <a:pt x="460" y="105"/>
                  </a:cubicBezTo>
                  <a:cubicBezTo>
                    <a:pt x="458" y="98"/>
                    <a:pt x="455" y="91"/>
                    <a:pt x="453" y="84"/>
                  </a:cubicBezTo>
                  <a:moveTo>
                    <a:pt x="587" y="38"/>
                  </a:moveTo>
                  <a:cubicBezTo>
                    <a:pt x="546" y="52"/>
                    <a:pt x="546" y="52"/>
                    <a:pt x="546" y="52"/>
                  </a:cubicBezTo>
                  <a:cubicBezTo>
                    <a:pt x="549" y="59"/>
                    <a:pt x="551" y="66"/>
                    <a:pt x="553" y="72"/>
                  </a:cubicBezTo>
                  <a:cubicBezTo>
                    <a:pt x="594" y="58"/>
                    <a:pt x="594" y="58"/>
                    <a:pt x="594" y="58"/>
                  </a:cubicBezTo>
                  <a:cubicBezTo>
                    <a:pt x="592" y="51"/>
                    <a:pt x="590" y="44"/>
                    <a:pt x="587" y="38"/>
                  </a:cubicBezTo>
                  <a:moveTo>
                    <a:pt x="696" y="0"/>
                  </a:moveTo>
                  <a:cubicBezTo>
                    <a:pt x="605" y="31"/>
                    <a:pt x="605" y="31"/>
                    <a:pt x="605" y="31"/>
                  </a:cubicBezTo>
                  <a:cubicBezTo>
                    <a:pt x="608" y="38"/>
                    <a:pt x="610" y="45"/>
                    <a:pt x="612" y="52"/>
                  </a:cubicBezTo>
                  <a:cubicBezTo>
                    <a:pt x="687" y="26"/>
                    <a:pt x="687" y="26"/>
                    <a:pt x="687" y="26"/>
                  </a:cubicBezTo>
                  <a:cubicBezTo>
                    <a:pt x="726" y="142"/>
                    <a:pt x="746" y="263"/>
                    <a:pt x="746" y="386"/>
                  </a:cubicBezTo>
                  <a:cubicBezTo>
                    <a:pt x="746" y="686"/>
                    <a:pt x="629" y="968"/>
                    <a:pt x="417" y="1181"/>
                  </a:cubicBezTo>
                  <a:cubicBezTo>
                    <a:pt x="347" y="1250"/>
                    <a:pt x="269" y="1310"/>
                    <a:pt x="185" y="1359"/>
                  </a:cubicBezTo>
                  <a:cubicBezTo>
                    <a:pt x="153" y="1304"/>
                    <a:pt x="153" y="1304"/>
                    <a:pt x="153" y="1304"/>
                  </a:cubicBezTo>
                  <a:cubicBezTo>
                    <a:pt x="147" y="1307"/>
                    <a:pt x="141" y="1311"/>
                    <a:pt x="134" y="1314"/>
                  </a:cubicBezTo>
                  <a:cubicBezTo>
                    <a:pt x="174" y="1384"/>
                    <a:pt x="174" y="1384"/>
                    <a:pt x="174" y="1384"/>
                  </a:cubicBezTo>
                  <a:cubicBezTo>
                    <a:pt x="525" y="1189"/>
                    <a:pt x="763" y="814"/>
                    <a:pt x="763" y="385"/>
                  </a:cubicBezTo>
                  <a:cubicBezTo>
                    <a:pt x="763" y="250"/>
                    <a:pt x="740" y="120"/>
                    <a:pt x="69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a:extLst>
                <a:ext uri="{FF2B5EF4-FFF2-40B4-BE49-F238E27FC236}">
                  <a16:creationId xmlns:a16="http://schemas.microsoft.com/office/drawing/2014/main" id="{F9C0683E-B82B-44CC-A898-BD6A982C80D3}"/>
                </a:ext>
              </a:extLst>
            </p:cNvPr>
            <p:cNvSpPr>
              <a:spLocks noEditPoints="1"/>
            </p:cNvSpPr>
            <p:nvPr/>
          </p:nvSpPr>
          <p:spPr bwMode="auto">
            <a:xfrm>
              <a:off x="4150" y="3278"/>
              <a:ext cx="77" cy="105"/>
            </a:xfrm>
            <a:custGeom>
              <a:avLst/>
              <a:gdLst>
                <a:gd name="T0" fmla="*/ 50 w 58"/>
                <a:gd name="T1" fmla="*/ 55 h 80"/>
                <a:gd name="T2" fmla="*/ 31 w 58"/>
                <a:gd name="T3" fmla="*/ 65 h 80"/>
                <a:gd name="T4" fmla="*/ 39 w 58"/>
                <a:gd name="T5" fmla="*/ 80 h 80"/>
                <a:gd name="T6" fmla="*/ 58 w 58"/>
                <a:gd name="T7" fmla="*/ 70 h 80"/>
                <a:gd name="T8" fmla="*/ 50 w 58"/>
                <a:gd name="T9" fmla="*/ 55 h 80"/>
                <a:gd name="T10" fmla="*/ 19 w 58"/>
                <a:gd name="T11" fmla="*/ 0 h 80"/>
                <a:gd name="T12" fmla="*/ 0 w 58"/>
                <a:gd name="T13" fmla="*/ 11 h 80"/>
                <a:gd name="T14" fmla="*/ 22 w 58"/>
                <a:gd name="T15" fmla="*/ 49 h 80"/>
                <a:gd name="T16" fmla="*/ 41 w 58"/>
                <a:gd name="T17" fmla="*/ 38 h 80"/>
                <a:gd name="T18" fmla="*/ 19 w 58"/>
                <a:gd name="T1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80">
                  <a:moveTo>
                    <a:pt x="50" y="55"/>
                  </a:moveTo>
                  <a:cubicBezTo>
                    <a:pt x="44" y="58"/>
                    <a:pt x="37" y="62"/>
                    <a:pt x="31" y="65"/>
                  </a:cubicBezTo>
                  <a:cubicBezTo>
                    <a:pt x="39" y="80"/>
                    <a:pt x="39" y="80"/>
                    <a:pt x="39" y="80"/>
                  </a:cubicBezTo>
                  <a:cubicBezTo>
                    <a:pt x="46" y="77"/>
                    <a:pt x="52" y="73"/>
                    <a:pt x="58" y="70"/>
                  </a:cubicBezTo>
                  <a:cubicBezTo>
                    <a:pt x="50" y="55"/>
                    <a:pt x="50" y="55"/>
                    <a:pt x="50" y="55"/>
                  </a:cubicBezTo>
                  <a:moveTo>
                    <a:pt x="19" y="0"/>
                  </a:moveTo>
                  <a:cubicBezTo>
                    <a:pt x="13" y="4"/>
                    <a:pt x="7" y="8"/>
                    <a:pt x="0" y="11"/>
                  </a:cubicBezTo>
                  <a:cubicBezTo>
                    <a:pt x="22" y="49"/>
                    <a:pt x="22" y="49"/>
                    <a:pt x="22" y="49"/>
                  </a:cubicBezTo>
                  <a:cubicBezTo>
                    <a:pt x="28" y="45"/>
                    <a:pt x="34" y="42"/>
                    <a:pt x="41" y="38"/>
                  </a:cubicBezTo>
                  <a:cubicBezTo>
                    <a:pt x="19" y="0"/>
                    <a:pt x="19" y="0"/>
                    <a:pt x="1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a:extLst>
                <a:ext uri="{FF2B5EF4-FFF2-40B4-BE49-F238E27FC236}">
                  <a16:creationId xmlns:a16="http://schemas.microsoft.com/office/drawing/2014/main" id="{DD40289C-D886-4D29-86A4-4BA9C9AA31E1}"/>
                </a:ext>
              </a:extLst>
            </p:cNvPr>
            <p:cNvSpPr>
              <a:spLocks noEditPoints="1"/>
            </p:cNvSpPr>
            <p:nvPr/>
          </p:nvSpPr>
          <p:spPr bwMode="auto">
            <a:xfrm>
              <a:off x="2025" y="1943"/>
              <a:ext cx="1189" cy="1651"/>
            </a:xfrm>
            <a:custGeom>
              <a:avLst/>
              <a:gdLst>
                <a:gd name="T0" fmla="*/ 828 w 902"/>
                <a:gd name="T1" fmla="*/ 1095 h 1253"/>
                <a:gd name="T2" fmla="*/ 814 w 902"/>
                <a:gd name="T3" fmla="*/ 1136 h 1253"/>
                <a:gd name="T4" fmla="*/ 835 w 902"/>
                <a:gd name="T5" fmla="*/ 1143 h 1253"/>
                <a:gd name="T6" fmla="*/ 848 w 902"/>
                <a:gd name="T7" fmla="*/ 1101 h 1253"/>
                <a:gd name="T8" fmla="*/ 828 w 902"/>
                <a:gd name="T9" fmla="*/ 1095 h 1253"/>
                <a:gd name="T10" fmla="*/ 267 w 902"/>
                <a:gd name="T11" fmla="*/ 35 h 1253"/>
                <a:gd name="T12" fmla="*/ 264 w 902"/>
                <a:gd name="T13" fmla="*/ 57 h 1253"/>
                <a:gd name="T14" fmla="*/ 338 w 902"/>
                <a:gd name="T15" fmla="*/ 67 h 1253"/>
                <a:gd name="T16" fmla="*/ 332 w 902"/>
                <a:gd name="T17" fmla="*/ 165 h 1253"/>
                <a:gd name="T18" fmla="*/ 569 w 902"/>
                <a:gd name="T19" fmla="*/ 737 h 1253"/>
                <a:gd name="T20" fmla="*/ 881 w 902"/>
                <a:gd name="T21" fmla="*/ 931 h 1253"/>
                <a:gd name="T22" fmla="*/ 858 w 902"/>
                <a:gd name="T23" fmla="*/ 1001 h 1253"/>
                <a:gd name="T24" fmla="*/ 879 w 902"/>
                <a:gd name="T25" fmla="*/ 1007 h 1253"/>
                <a:gd name="T26" fmla="*/ 902 w 902"/>
                <a:gd name="T27" fmla="*/ 936 h 1253"/>
                <a:gd name="T28" fmla="*/ 332 w 902"/>
                <a:gd name="T29" fmla="*/ 164 h 1253"/>
                <a:gd name="T30" fmla="*/ 332 w 902"/>
                <a:gd name="T31" fmla="*/ 163 h 1253"/>
                <a:gd name="T32" fmla="*/ 354 w 902"/>
                <a:gd name="T33" fmla="*/ 163 h 1253"/>
                <a:gd name="T34" fmla="*/ 361 w 902"/>
                <a:gd name="T35" fmla="*/ 59 h 1253"/>
                <a:gd name="T36" fmla="*/ 362 w 902"/>
                <a:gd name="T37" fmla="*/ 48 h 1253"/>
                <a:gd name="T38" fmla="*/ 267 w 902"/>
                <a:gd name="T39" fmla="*/ 35 h 1253"/>
                <a:gd name="T40" fmla="*/ 11 w 902"/>
                <a:gd name="T41" fmla="*/ 0 h 1253"/>
                <a:gd name="T42" fmla="*/ 0 w 902"/>
                <a:gd name="T43" fmla="*/ 164 h 1253"/>
                <a:gd name="T44" fmla="*/ 799 w 902"/>
                <a:gd name="T45" fmla="*/ 1253 h 1253"/>
                <a:gd name="T46" fmla="*/ 829 w 902"/>
                <a:gd name="T47" fmla="*/ 1161 h 1253"/>
                <a:gd name="T48" fmla="*/ 809 w 902"/>
                <a:gd name="T49" fmla="*/ 1154 h 1253"/>
                <a:gd name="T50" fmla="*/ 784 w 902"/>
                <a:gd name="T51" fmla="*/ 1231 h 1253"/>
                <a:gd name="T52" fmla="*/ 346 w 902"/>
                <a:gd name="T53" fmla="*/ 960 h 1253"/>
                <a:gd name="T54" fmla="*/ 17 w 902"/>
                <a:gd name="T55" fmla="*/ 165 h 1253"/>
                <a:gd name="T56" fmla="*/ 26 w 902"/>
                <a:gd name="T57" fmla="*/ 24 h 1253"/>
                <a:gd name="T58" fmla="*/ 88 w 902"/>
                <a:gd name="T59" fmla="*/ 33 h 1253"/>
                <a:gd name="T60" fmla="*/ 91 w 902"/>
                <a:gd name="T61" fmla="*/ 11 h 1253"/>
                <a:gd name="T62" fmla="*/ 11 w 902"/>
                <a:gd name="T63" fmla="*/ 0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02" h="1253">
                  <a:moveTo>
                    <a:pt x="828" y="1095"/>
                  </a:moveTo>
                  <a:cubicBezTo>
                    <a:pt x="814" y="1136"/>
                    <a:pt x="814" y="1136"/>
                    <a:pt x="814" y="1136"/>
                  </a:cubicBezTo>
                  <a:cubicBezTo>
                    <a:pt x="821" y="1138"/>
                    <a:pt x="828" y="1141"/>
                    <a:pt x="835" y="1143"/>
                  </a:cubicBezTo>
                  <a:cubicBezTo>
                    <a:pt x="848" y="1101"/>
                    <a:pt x="848" y="1101"/>
                    <a:pt x="848" y="1101"/>
                  </a:cubicBezTo>
                  <a:cubicBezTo>
                    <a:pt x="841" y="1099"/>
                    <a:pt x="835" y="1097"/>
                    <a:pt x="828" y="1095"/>
                  </a:cubicBezTo>
                  <a:moveTo>
                    <a:pt x="267" y="35"/>
                  </a:moveTo>
                  <a:cubicBezTo>
                    <a:pt x="266" y="42"/>
                    <a:pt x="265" y="49"/>
                    <a:pt x="264" y="57"/>
                  </a:cubicBezTo>
                  <a:cubicBezTo>
                    <a:pt x="338" y="67"/>
                    <a:pt x="338" y="67"/>
                    <a:pt x="338" y="67"/>
                  </a:cubicBezTo>
                  <a:cubicBezTo>
                    <a:pt x="334" y="99"/>
                    <a:pt x="332" y="132"/>
                    <a:pt x="332" y="165"/>
                  </a:cubicBezTo>
                  <a:cubicBezTo>
                    <a:pt x="332" y="381"/>
                    <a:pt x="416" y="584"/>
                    <a:pt x="569" y="737"/>
                  </a:cubicBezTo>
                  <a:cubicBezTo>
                    <a:pt x="658" y="826"/>
                    <a:pt x="763" y="891"/>
                    <a:pt x="881" y="931"/>
                  </a:cubicBezTo>
                  <a:cubicBezTo>
                    <a:pt x="858" y="1001"/>
                    <a:pt x="858" y="1001"/>
                    <a:pt x="858" y="1001"/>
                  </a:cubicBezTo>
                  <a:cubicBezTo>
                    <a:pt x="865" y="1003"/>
                    <a:pt x="872" y="1005"/>
                    <a:pt x="879" y="1007"/>
                  </a:cubicBezTo>
                  <a:cubicBezTo>
                    <a:pt x="902" y="936"/>
                    <a:pt x="902" y="936"/>
                    <a:pt x="902" y="936"/>
                  </a:cubicBezTo>
                  <a:cubicBezTo>
                    <a:pt x="572" y="834"/>
                    <a:pt x="332" y="526"/>
                    <a:pt x="332" y="164"/>
                  </a:cubicBezTo>
                  <a:cubicBezTo>
                    <a:pt x="332" y="163"/>
                    <a:pt x="332" y="163"/>
                    <a:pt x="332" y="163"/>
                  </a:cubicBezTo>
                  <a:cubicBezTo>
                    <a:pt x="354" y="163"/>
                    <a:pt x="354" y="163"/>
                    <a:pt x="354" y="163"/>
                  </a:cubicBezTo>
                  <a:cubicBezTo>
                    <a:pt x="354" y="128"/>
                    <a:pt x="356" y="93"/>
                    <a:pt x="361" y="59"/>
                  </a:cubicBezTo>
                  <a:cubicBezTo>
                    <a:pt x="362" y="48"/>
                    <a:pt x="362" y="48"/>
                    <a:pt x="362" y="48"/>
                  </a:cubicBezTo>
                  <a:cubicBezTo>
                    <a:pt x="267" y="35"/>
                    <a:pt x="267" y="35"/>
                    <a:pt x="267" y="35"/>
                  </a:cubicBezTo>
                  <a:moveTo>
                    <a:pt x="11" y="0"/>
                  </a:moveTo>
                  <a:cubicBezTo>
                    <a:pt x="4" y="54"/>
                    <a:pt x="0" y="108"/>
                    <a:pt x="0" y="164"/>
                  </a:cubicBezTo>
                  <a:cubicBezTo>
                    <a:pt x="0" y="674"/>
                    <a:pt x="337" y="1107"/>
                    <a:pt x="799" y="1253"/>
                  </a:cubicBezTo>
                  <a:cubicBezTo>
                    <a:pt x="829" y="1161"/>
                    <a:pt x="829" y="1161"/>
                    <a:pt x="829" y="1161"/>
                  </a:cubicBezTo>
                  <a:cubicBezTo>
                    <a:pt x="822" y="1159"/>
                    <a:pt x="815" y="1156"/>
                    <a:pt x="809" y="1154"/>
                  </a:cubicBezTo>
                  <a:cubicBezTo>
                    <a:pt x="784" y="1231"/>
                    <a:pt x="784" y="1231"/>
                    <a:pt x="784" y="1231"/>
                  </a:cubicBezTo>
                  <a:cubicBezTo>
                    <a:pt x="620" y="1176"/>
                    <a:pt x="469" y="1082"/>
                    <a:pt x="346" y="960"/>
                  </a:cubicBezTo>
                  <a:cubicBezTo>
                    <a:pt x="134" y="747"/>
                    <a:pt x="17" y="465"/>
                    <a:pt x="17" y="165"/>
                  </a:cubicBezTo>
                  <a:cubicBezTo>
                    <a:pt x="17" y="118"/>
                    <a:pt x="20" y="71"/>
                    <a:pt x="26" y="24"/>
                  </a:cubicBezTo>
                  <a:cubicBezTo>
                    <a:pt x="88" y="33"/>
                    <a:pt x="88" y="33"/>
                    <a:pt x="88" y="33"/>
                  </a:cubicBezTo>
                  <a:cubicBezTo>
                    <a:pt x="89" y="25"/>
                    <a:pt x="89" y="18"/>
                    <a:pt x="91" y="11"/>
                  </a:cubicBezTo>
                  <a:cubicBezTo>
                    <a:pt x="11" y="0"/>
                    <a:pt x="11" y="0"/>
                    <a:pt x="1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9">
              <a:extLst>
                <a:ext uri="{FF2B5EF4-FFF2-40B4-BE49-F238E27FC236}">
                  <a16:creationId xmlns:a16="http://schemas.microsoft.com/office/drawing/2014/main" id="{D10016A4-C2B5-4D9D-B00C-50F411213801}"/>
                </a:ext>
              </a:extLst>
            </p:cNvPr>
            <p:cNvSpPr>
              <a:spLocks noEditPoints="1"/>
            </p:cNvSpPr>
            <p:nvPr/>
          </p:nvSpPr>
          <p:spPr bwMode="auto">
            <a:xfrm>
              <a:off x="2141" y="1958"/>
              <a:ext cx="107" cy="42"/>
            </a:xfrm>
            <a:custGeom>
              <a:avLst/>
              <a:gdLst>
                <a:gd name="T0" fmla="*/ 38 w 81"/>
                <a:gd name="T1" fmla="*/ 5 h 32"/>
                <a:gd name="T2" fmla="*/ 35 w 81"/>
                <a:gd name="T3" fmla="*/ 26 h 32"/>
                <a:gd name="T4" fmla="*/ 78 w 81"/>
                <a:gd name="T5" fmla="*/ 32 h 32"/>
                <a:gd name="T6" fmla="*/ 81 w 81"/>
                <a:gd name="T7" fmla="*/ 11 h 32"/>
                <a:gd name="T8" fmla="*/ 38 w 81"/>
                <a:gd name="T9" fmla="*/ 5 h 32"/>
                <a:gd name="T10" fmla="*/ 3 w 81"/>
                <a:gd name="T11" fmla="*/ 0 h 32"/>
                <a:gd name="T12" fmla="*/ 0 w 81"/>
                <a:gd name="T13" fmla="*/ 22 h 32"/>
                <a:gd name="T14" fmla="*/ 16 w 81"/>
                <a:gd name="T15" fmla="*/ 24 h 32"/>
                <a:gd name="T16" fmla="*/ 19 w 81"/>
                <a:gd name="T17" fmla="*/ 2 h 32"/>
                <a:gd name="T18" fmla="*/ 3 w 81"/>
                <a:gd name="T1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32">
                  <a:moveTo>
                    <a:pt x="38" y="5"/>
                  </a:moveTo>
                  <a:cubicBezTo>
                    <a:pt x="37" y="12"/>
                    <a:pt x="36" y="19"/>
                    <a:pt x="35" y="26"/>
                  </a:cubicBezTo>
                  <a:cubicBezTo>
                    <a:pt x="78" y="32"/>
                    <a:pt x="78" y="32"/>
                    <a:pt x="78" y="32"/>
                  </a:cubicBezTo>
                  <a:cubicBezTo>
                    <a:pt x="79" y="25"/>
                    <a:pt x="80" y="18"/>
                    <a:pt x="81" y="11"/>
                  </a:cubicBezTo>
                  <a:cubicBezTo>
                    <a:pt x="38" y="5"/>
                    <a:pt x="38" y="5"/>
                    <a:pt x="38" y="5"/>
                  </a:cubicBezTo>
                  <a:moveTo>
                    <a:pt x="3" y="0"/>
                  </a:moveTo>
                  <a:cubicBezTo>
                    <a:pt x="1" y="7"/>
                    <a:pt x="1" y="14"/>
                    <a:pt x="0" y="22"/>
                  </a:cubicBezTo>
                  <a:cubicBezTo>
                    <a:pt x="16" y="24"/>
                    <a:pt x="16" y="24"/>
                    <a:pt x="16" y="24"/>
                  </a:cubicBezTo>
                  <a:cubicBezTo>
                    <a:pt x="17" y="17"/>
                    <a:pt x="18" y="10"/>
                    <a:pt x="19" y="2"/>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20">
              <a:extLst>
                <a:ext uri="{FF2B5EF4-FFF2-40B4-BE49-F238E27FC236}">
                  <a16:creationId xmlns:a16="http://schemas.microsoft.com/office/drawing/2014/main" id="{73E7D7DE-855D-43A1-A1F9-F56E5D6491EC}"/>
                </a:ext>
              </a:extLst>
            </p:cNvPr>
            <p:cNvSpPr>
              <a:spLocks noEditPoints="1"/>
            </p:cNvSpPr>
            <p:nvPr/>
          </p:nvSpPr>
          <p:spPr bwMode="auto">
            <a:xfrm>
              <a:off x="2277" y="909"/>
              <a:ext cx="2538" cy="2544"/>
            </a:xfrm>
            <a:custGeom>
              <a:avLst/>
              <a:gdLst>
                <a:gd name="T0" fmla="*/ 1374 w 1926"/>
                <a:gd name="T1" fmla="*/ 1723 h 1931"/>
                <a:gd name="T2" fmla="*/ 950 w 1926"/>
                <a:gd name="T3" fmla="*/ 1832 h 1931"/>
                <a:gd name="T4" fmla="*/ 688 w 1926"/>
                <a:gd name="T5" fmla="*/ 1792 h 1931"/>
                <a:gd name="T6" fmla="*/ 657 w 1926"/>
                <a:gd name="T7" fmla="*/ 1886 h 1931"/>
                <a:gd name="T8" fmla="*/ 950 w 1926"/>
                <a:gd name="T9" fmla="*/ 1931 h 1931"/>
                <a:gd name="T10" fmla="*/ 1203 w 1926"/>
                <a:gd name="T11" fmla="*/ 1898 h 1931"/>
                <a:gd name="T12" fmla="*/ 1195 w 1926"/>
                <a:gd name="T13" fmla="*/ 1866 h 1931"/>
                <a:gd name="T14" fmla="*/ 1407 w 1926"/>
                <a:gd name="T15" fmla="*/ 1781 h 1931"/>
                <a:gd name="T16" fmla="*/ 1374 w 1926"/>
                <a:gd name="T17" fmla="*/ 1723 h 1931"/>
                <a:gd name="T18" fmla="*/ 7 w 1926"/>
                <a:gd name="T19" fmla="*/ 833 h 1931"/>
                <a:gd name="T20" fmla="*/ 0 w 1926"/>
                <a:gd name="T21" fmla="*/ 949 h 1931"/>
                <a:gd name="T22" fmla="*/ 278 w 1926"/>
                <a:gd name="T23" fmla="*/ 1620 h 1931"/>
                <a:gd name="T24" fmla="*/ 440 w 1926"/>
                <a:gd name="T25" fmla="*/ 1750 h 1931"/>
                <a:gd name="T26" fmla="*/ 423 w 1926"/>
                <a:gd name="T27" fmla="*/ 1777 h 1931"/>
                <a:gd name="T28" fmla="*/ 637 w 1926"/>
                <a:gd name="T29" fmla="*/ 1880 h 1931"/>
                <a:gd name="T30" fmla="*/ 667 w 1926"/>
                <a:gd name="T31" fmla="*/ 1786 h 1931"/>
                <a:gd name="T32" fmla="*/ 66 w 1926"/>
                <a:gd name="T33" fmla="*/ 949 h 1931"/>
                <a:gd name="T34" fmla="*/ 73 w 1926"/>
                <a:gd name="T35" fmla="*/ 842 h 1931"/>
                <a:gd name="T36" fmla="*/ 7 w 1926"/>
                <a:gd name="T37" fmla="*/ 833 h 1931"/>
                <a:gd name="T38" fmla="*/ 1880 w 1926"/>
                <a:gd name="T39" fmla="*/ 636 h 1931"/>
                <a:gd name="T40" fmla="*/ 1787 w 1926"/>
                <a:gd name="T41" fmla="*/ 669 h 1931"/>
                <a:gd name="T42" fmla="*/ 1833 w 1926"/>
                <a:gd name="T43" fmla="*/ 949 h 1931"/>
                <a:gd name="T44" fmla="*/ 1393 w 1926"/>
                <a:gd name="T45" fmla="*/ 1713 h 1931"/>
                <a:gd name="T46" fmla="*/ 1425 w 1926"/>
                <a:gd name="T47" fmla="*/ 1770 h 1931"/>
                <a:gd name="T48" fmla="*/ 1621 w 1926"/>
                <a:gd name="T49" fmla="*/ 1620 h 1931"/>
                <a:gd name="T50" fmla="*/ 1899 w 1926"/>
                <a:gd name="T51" fmla="*/ 949 h 1931"/>
                <a:gd name="T52" fmla="*/ 1894 w 1926"/>
                <a:gd name="T53" fmla="*/ 852 h 1931"/>
                <a:gd name="T54" fmla="*/ 1926 w 1926"/>
                <a:gd name="T55" fmla="*/ 848 h 1931"/>
                <a:gd name="T56" fmla="*/ 1880 w 1926"/>
                <a:gd name="T57" fmla="*/ 636 h 1931"/>
                <a:gd name="T58" fmla="*/ 1652 w 1926"/>
                <a:gd name="T59" fmla="*/ 263 h 1931"/>
                <a:gd name="T60" fmla="*/ 1582 w 1926"/>
                <a:gd name="T61" fmla="*/ 333 h 1931"/>
                <a:gd name="T62" fmla="*/ 1780 w 1926"/>
                <a:gd name="T63" fmla="*/ 648 h 1931"/>
                <a:gd name="T64" fmla="*/ 1873 w 1926"/>
                <a:gd name="T65" fmla="*/ 616 h 1931"/>
                <a:gd name="T66" fmla="*/ 1652 w 1926"/>
                <a:gd name="T67" fmla="*/ 263 h 1931"/>
                <a:gd name="T68" fmla="*/ 398 w 1926"/>
                <a:gd name="T69" fmla="*/ 176 h 1931"/>
                <a:gd name="T70" fmla="*/ 278 w 1926"/>
                <a:gd name="T71" fmla="*/ 278 h 1931"/>
                <a:gd name="T72" fmla="*/ 10 w 1926"/>
                <a:gd name="T73" fmla="*/ 811 h 1931"/>
                <a:gd name="T74" fmla="*/ 76 w 1926"/>
                <a:gd name="T75" fmla="*/ 820 h 1931"/>
                <a:gd name="T76" fmla="*/ 436 w 1926"/>
                <a:gd name="T77" fmla="*/ 231 h 1931"/>
                <a:gd name="T78" fmla="*/ 398 w 1926"/>
                <a:gd name="T79" fmla="*/ 176 h 1931"/>
                <a:gd name="T80" fmla="*/ 950 w 1926"/>
                <a:gd name="T81" fmla="*/ 0 h 1931"/>
                <a:gd name="T82" fmla="*/ 416 w 1926"/>
                <a:gd name="T83" fmla="*/ 163 h 1931"/>
                <a:gd name="T84" fmla="*/ 454 w 1926"/>
                <a:gd name="T85" fmla="*/ 218 h 1931"/>
                <a:gd name="T86" fmla="*/ 950 w 1926"/>
                <a:gd name="T87" fmla="*/ 66 h 1931"/>
                <a:gd name="T88" fmla="*/ 1567 w 1926"/>
                <a:gd name="T89" fmla="*/ 318 h 1931"/>
                <a:gd name="T90" fmla="*/ 1614 w 1926"/>
                <a:gd name="T91" fmla="*/ 271 h 1931"/>
                <a:gd name="T92" fmla="*/ 950 w 1926"/>
                <a:gd name="T93" fmla="*/ 0 h 1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6" h="1931">
                  <a:moveTo>
                    <a:pt x="1374" y="1723"/>
                  </a:moveTo>
                  <a:cubicBezTo>
                    <a:pt x="1248" y="1793"/>
                    <a:pt x="1103" y="1832"/>
                    <a:pt x="950" y="1832"/>
                  </a:cubicBezTo>
                  <a:cubicBezTo>
                    <a:pt x="858" y="1832"/>
                    <a:pt x="771" y="1818"/>
                    <a:pt x="688" y="1792"/>
                  </a:cubicBezTo>
                  <a:cubicBezTo>
                    <a:pt x="657" y="1886"/>
                    <a:pt x="657" y="1886"/>
                    <a:pt x="657" y="1886"/>
                  </a:cubicBezTo>
                  <a:cubicBezTo>
                    <a:pt x="750" y="1915"/>
                    <a:pt x="848" y="1931"/>
                    <a:pt x="950" y="1931"/>
                  </a:cubicBezTo>
                  <a:cubicBezTo>
                    <a:pt x="1037" y="1931"/>
                    <a:pt x="1122" y="1919"/>
                    <a:pt x="1203" y="1898"/>
                  </a:cubicBezTo>
                  <a:cubicBezTo>
                    <a:pt x="1195" y="1866"/>
                    <a:pt x="1195" y="1866"/>
                    <a:pt x="1195" y="1866"/>
                  </a:cubicBezTo>
                  <a:cubicBezTo>
                    <a:pt x="1269" y="1847"/>
                    <a:pt x="1340" y="1818"/>
                    <a:pt x="1407" y="1781"/>
                  </a:cubicBezTo>
                  <a:cubicBezTo>
                    <a:pt x="1374" y="1723"/>
                    <a:pt x="1374" y="1723"/>
                    <a:pt x="1374" y="1723"/>
                  </a:cubicBezTo>
                  <a:moveTo>
                    <a:pt x="7" y="833"/>
                  </a:moveTo>
                  <a:cubicBezTo>
                    <a:pt x="3" y="871"/>
                    <a:pt x="0" y="910"/>
                    <a:pt x="0" y="949"/>
                  </a:cubicBezTo>
                  <a:cubicBezTo>
                    <a:pt x="0" y="1203"/>
                    <a:pt x="99" y="1441"/>
                    <a:pt x="278" y="1620"/>
                  </a:cubicBezTo>
                  <a:cubicBezTo>
                    <a:pt x="327" y="1669"/>
                    <a:pt x="382" y="1713"/>
                    <a:pt x="440" y="1750"/>
                  </a:cubicBezTo>
                  <a:cubicBezTo>
                    <a:pt x="423" y="1777"/>
                    <a:pt x="423" y="1777"/>
                    <a:pt x="423" y="1777"/>
                  </a:cubicBezTo>
                  <a:cubicBezTo>
                    <a:pt x="489" y="1819"/>
                    <a:pt x="561" y="1854"/>
                    <a:pt x="637" y="1880"/>
                  </a:cubicBezTo>
                  <a:cubicBezTo>
                    <a:pt x="667" y="1786"/>
                    <a:pt x="667" y="1786"/>
                    <a:pt x="667" y="1786"/>
                  </a:cubicBezTo>
                  <a:cubicBezTo>
                    <a:pt x="318" y="1668"/>
                    <a:pt x="66" y="1337"/>
                    <a:pt x="66" y="949"/>
                  </a:cubicBezTo>
                  <a:cubicBezTo>
                    <a:pt x="66" y="913"/>
                    <a:pt x="69" y="877"/>
                    <a:pt x="73" y="842"/>
                  </a:cubicBezTo>
                  <a:cubicBezTo>
                    <a:pt x="7" y="833"/>
                    <a:pt x="7" y="833"/>
                    <a:pt x="7" y="833"/>
                  </a:cubicBezTo>
                  <a:moveTo>
                    <a:pt x="1880" y="636"/>
                  </a:moveTo>
                  <a:cubicBezTo>
                    <a:pt x="1787" y="669"/>
                    <a:pt x="1787" y="669"/>
                    <a:pt x="1787" y="669"/>
                  </a:cubicBezTo>
                  <a:cubicBezTo>
                    <a:pt x="1817" y="757"/>
                    <a:pt x="1833" y="851"/>
                    <a:pt x="1833" y="949"/>
                  </a:cubicBezTo>
                  <a:cubicBezTo>
                    <a:pt x="1833" y="1275"/>
                    <a:pt x="1656" y="1559"/>
                    <a:pt x="1393" y="1713"/>
                  </a:cubicBezTo>
                  <a:cubicBezTo>
                    <a:pt x="1425" y="1770"/>
                    <a:pt x="1425" y="1770"/>
                    <a:pt x="1425" y="1770"/>
                  </a:cubicBezTo>
                  <a:cubicBezTo>
                    <a:pt x="1496" y="1729"/>
                    <a:pt x="1562" y="1679"/>
                    <a:pt x="1621" y="1620"/>
                  </a:cubicBezTo>
                  <a:cubicBezTo>
                    <a:pt x="1800" y="1441"/>
                    <a:pt x="1899" y="1203"/>
                    <a:pt x="1899" y="949"/>
                  </a:cubicBezTo>
                  <a:cubicBezTo>
                    <a:pt x="1899" y="917"/>
                    <a:pt x="1897" y="884"/>
                    <a:pt x="1894" y="852"/>
                  </a:cubicBezTo>
                  <a:cubicBezTo>
                    <a:pt x="1926" y="848"/>
                    <a:pt x="1926" y="848"/>
                    <a:pt x="1926" y="848"/>
                  </a:cubicBezTo>
                  <a:cubicBezTo>
                    <a:pt x="1919" y="775"/>
                    <a:pt x="1903" y="704"/>
                    <a:pt x="1880" y="636"/>
                  </a:cubicBezTo>
                  <a:moveTo>
                    <a:pt x="1652" y="263"/>
                  </a:moveTo>
                  <a:cubicBezTo>
                    <a:pt x="1582" y="333"/>
                    <a:pt x="1582" y="333"/>
                    <a:pt x="1582" y="333"/>
                  </a:cubicBezTo>
                  <a:cubicBezTo>
                    <a:pt x="1669" y="422"/>
                    <a:pt x="1737" y="529"/>
                    <a:pt x="1780" y="648"/>
                  </a:cubicBezTo>
                  <a:cubicBezTo>
                    <a:pt x="1873" y="616"/>
                    <a:pt x="1873" y="616"/>
                    <a:pt x="1873" y="616"/>
                  </a:cubicBezTo>
                  <a:cubicBezTo>
                    <a:pt x="1825" y="483"/>
                    <a:pt x="1749" y="363"/>
                    <a:pt x="1652" y="263"/>
                  </a:cubicBezTo>
                  <a:moveTo>
                    <a:pt x="398" y="176"/>
                  </a:moveTo>
                  <a:cubicBezTo>
                    <a:pt x="356" y="206"/>
                    <a:pt x="316" y="240"/>
                    <a:pt x="278" y="278"/>
                  </a:cubicBezTo>
                  <a:cubicBezTo>
                    <a:pt x="132" y="424"/>
                    <a:pt x="39" y="610"/>
                    <a:pt x="10" y="811"/>
                  </a:cubicBezTo>
                  <a:cubicBezTo>
                    <a:pt x="76" y="820"/>
                    <a:pt x="76" y="820"/>
                    <a:pt x="76" y="820"/>
                  </a:cubicBezTo>
                  <a:cubicBezTo>
                    <a:pt x="111" y="578"/>
                    <a:pt x="246" y="367"/>
                    <a:pt x="436" y="231"/>
                  </a:cubicBezTo>
                  <a:cubicBezTo>
                    <a:pt x="398" y="176"/>
                    <a:pt x="398" y="176"/>
                    <a:pt x="398" y="176"/>
                  </a:cubicBezTo>
                  <a:moveTo>
                    <a:pt x="950" y="0"/>
                  </a:moveTo>
                  <a:cubicBezTo>
                    <a:pt x="756" y="0"/>
                    <a:pt x="572" y="57"/>
                    <a:pt x="416" y="163"/>
                  </a:cubicBezTo>
                  <a:cubicBezTo>
                    <a:pt x="454" y="218"/>
                    <a:pt x="454" y="218"/>
                    <a:pt x="454" y="218"/>
                  </a:cubicBezTo>
                  <a:cubicBezTo>
                    <a:pt x="595" y="122"/>
                    <a:pt x="766" y="66"/>
                    <a:pt x="950" y="66"/>
                  </a:cubicBezTo>
                  <a:cubicBezTo>
                    <a:pt x="1189" y="66"/>
                    <a:pt x="1407" y="162"/>
                    <a:pt x="1567" y="318"/>
                  </a:cubicBezTo>
                  <a:cubicBezTo>
                    <a:pt x="1614" y="271"/>
                    <a:pt x="1614" y="271"/>
                    <a:pt x="1614" y="271"/>
                  </a:cubicBezTo>
                  <a:cubicBezTo>
                    <a:pt x="1435" y="96"/>
                    <a:pt x="1200" y="0"/>
                    <a:pt x="95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21">
              <a:extLst>
                <a:ext uri="{FF2B5EF4-FFF2-40B4-BE49-F238E27FC236}">
                  <a16:creationId xmlns:a16="http://schemas.microsoft.com/office/drawing/2014/main" id="{38BB7F65-A450-467B-B620-80E5F06612E7}"/>
                </a:ext>
              </a:extLst>
            </p:cNvPr>
            <p:cNvSpPr>
              <a:spLocks noEditPoints="1"/>
            </p:cNvSpPr>
            <p:nvPr/>
          </p:nvSpPr>
          <p:spPr bwMode="auto">
            <a:xfrm>
              <a:off x="2234" y="866"/>
              <a:ext cx="2587" cy="2544"/>
            </a:xfrm>
            <a:custGeom>
              <a:avLst/>
              <a:gdLst>
                <a:gd name="T0" fmla="*/ 1439 w 1963"/>
                <a:gd name="T1" fmla="*/ 1814 h 1931"/>
                <a:gd name="T2" fmla="*/ 1227 w 1963"/>
                <a:gd name="T3" fmla="*/ 1899 h 1931"/>
                <a:gd name="T4" fmla="*/ 1235 w 1963"/>
                <a:gd name="T5" fmla="*/ 1931 h 1931"/>
                <a:gd name="T6" fmla="*/ 1454 w 1963"/>
                <a:gd name="T7" fmla="*/ 1842 h 1931"/>
                <a:gd name="T8" fmla="*/ 1439 w 1963"/>
                <a:gd name="T9" fmla="*/ 1814 h 1931"/>
                <a:gd name="T10" fmla="*/ 1958 w 1963"/>
                <a:gd name="T11" fmla="*/ 881 h 1931"/>
                <a:gd name="T12" fmla="*/ 1926 w 1963"/>
                <a:gd name="T13" fmla="*/ 885 h 1931"/>
                <a:gd name="T14" fmla="*/ 1931 w 1963"/>
                <a:gd name="T15" fmla="*/ 982 h 1931"/>
                <a:gd name="T16" fmla="*/ 1653 w 1963"/>
                <a:gd name="T17" fmla="*/ 1653 h 1931"/>
                <a:gd name="T18" fmla="*/ 1457 w 1963"/>
                <a:gd name="T19" fmla="*/ 1803 h 1931"/>
                <a:gd name="T20" fmla="*/ 1473 w 1963"/>
                <a:gd name="T21" fmla="*/ 1831 h 1931"/>
                <a:gd name="T22" fmla="*/ 1963 w 1963"/>
                <a:gd name="T23" fmla="*/ 982 h 1931"/>
                <a:gd name="T24" fmla="*/ 1958 w 1963"/>
                <a:gd name="T25" fmla="*/ 881 h 1931"/>
                <a:gd name="T26" fmla="*/ 7 w 1963"/>
                <a:gd name="T27" fmla="*/ 861 h 1931"/>
                <a:gd name="T28" fmla="*/ 0 w 1963"/>
                <a:gd name="T29" fmla="*/ 982 h 1931"/>
                <a:gd name="T30" fmla="*/ 455 w 1963"/>
                <a:gd name="T31" fmla="*/ 1810 h 1931"/>
                <a:gd name="T32" fmla="*/ 472 w 1963"/>
                <a:gd name="T33" fmla="*/ 1783 h 1931"/>
                <a:gd name="T34" fmla="*/ 310 w 1963"/>
                <a:gd name="T35" fmla="*/ 1653 h 1931"/>
                <a:gd name="T36" fmla="*/ 32 w 1963"/>
                <a:gd name="T37" fmla="*/ 982 h 1931"/>
                <a:gd name="T38" fmla="*/ 39 w 1963"/>
                <a:gd name="T39" fmla="*/ 866 h 1931"/>
                <a:gd name="T40" fmla="*/ 7 w 1963"/>
                <a:gd name="T41" fmla="*/ 861 h 1931"/>
                <a:gd name="T42" fmla="*/ 412 w 1963"/>
                <a:gd name="T43" fmla="*/ 183 h 1931"/>
                <a:gd name="T44" fmla="*/ 10 w 1963"/>
                <a:gd name="T45" fmla="*/ 840 h 1931"/>
                <a:gd name="T46" fmla="*/ 42 w 1963"/>
                <a:gd name="T47" fmla="*/ 844 h 1931"/>
                <a:gd name="T48" fmla="*/ 310 w 1963"/>
                <a:gd name="T49" fmla="*/ 311 h 1931"/>
                <a:gd name="T50" fmla="*/ 430 w 1963"/>
                <a:gd name="T51" fmla="*/ 209 h 1931"/>
                <a:gd name="T52" fmla="*/ 412 w 1963"/>
                <a:gd name="T53" fmla="*/ 183 h 1931"/>
                <a:gd name="T54" fmla="*/ 982 w 1963"/>
                <a:gd name="T55" fmla="*/ 0 h 1931"/>
                <a:gd name="T56" fmla="*/ 430 w 1963"/>
                <a:gd name="T57" fmla="*/ 170 h 1931"/>
                <a:gd name="T58" fmla="*/ 448 w 1963"/>
                <a:gd name="T59" fmla="*/ 196 h 1931"/>
                <a:gd name="T60" fmla="*/ 982 w 1963"/>
                <a:gd name="T61" fmla="*/ 33 h 1931"/>
                <a:gd name="T62" fmla="*/ 1646 w 1963"/>
                <a:gd name="T63" fmla="*/ 304 h 1931"/>
                <a:gd name="T64" fmla="*/ 1668 w 1963"/>
                <a:gd name="T65" fmla="*/ 281 h 1931"/>
                <a:gd name="T66" fmla="*/ 982 w 1963"/>
                <a:gd name="T67" fmla="*/ 0 h 1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63" h="1931">
                  <a:moveTo>
                    <a:pt x="1439" y="1814"/>
                  </a:moveTo>
                  <a:cubicBezTo>
                    <a:pt x="1372" y="1851"/>
                    <a:pt x="1301" y="1880"/>
                    <a:pt x="1227" y="1899"/>
                  </a:cubicBezTo>
                  <a:cubicBezTo>
                    <a:pt x="1235" y="1931"/>
                    <a:pt x="1235" y="1931"/>
                    <a:pt x="1235" y="1931"/>
                  </a:cubicBezTo>
                  <a:cubicBezTo>
                    <a:pt x="1312" y="1910"/>
                    <a:pt x="1386" y="1880"/>
                    <a:pt x="1454" y="1842"/>
                  </a:cubicBezTo>
                  <a:cubicBezTo>
                    <a:pt x="1439" y="1814"/>
                    <a:pt x="1439" y="1814"/>
                    <a:pt x="1439" y="1814"/>
                  </a:cubicBezTo>
                  <a:moveTo>
                    <a:pt x="1958" y="881"/>
                  </a:moveTo>
                  <a:cubicBezTo>
                    <a:pt x="1926" y="885"/>
                    <a:pt x="1926" y="885"/>
                    <a:pt x="1926" y="885"/>
                  </a:cubicBezTo>
                  <a:cubicBezTo>
                    <a:pt x="1929" y="917"/>
                    <a:pt x="1931" y="950"/>
                    <a:pt x="1931" y="982"/>
                  </a:cubicBezTo>
                  <a:cubicBezTo>
                    <a:pt x="1931" y="1236"/>
                    <a:pt x="1832" y="1474"/>
                    <a:pt x="1653" y="1653"/>
                  </a:cubicBezTo>
                  <a:cubicBezTo>
                    <a:pt x="1594" y="1712"/>
                    <a:pt x="1528" y="1762"/>
                    <a:pt x="1457" y="1803"/>
                  </a:cubicBezTo>
                  <a:cubicBezTo>
                    <a:pt x="1473" y="1831"/>
                    <a:pt x="1473" y="1831"/>
                    <a:pt x="1473" y="1831"/>
                  </a:cubicBezTo>
                  <a:cubicBezTo>
                    <a:pt x="1766" y="1661"/>
                    <a:pt x="1963" y="1344"/>
                    <a:pt x="1963" y="982"/>
                  </a:cubicBezTo>
                  <a:cubicBezTo>
                    <a:pt x="1963" y="948"/>
                    <a:pt x="1962" y="914"/>
                    <a:pt x="1958" y="881"/>
                  </a:cubicBezTo>
                  <a:moveTo>
                    <a:pt x="7" y="861"/>
                  </a:moveTo>
                  <a:cubicBezTo>
                    <a:pt x="2" y="901"/>
                    <a:pt x="0" y="941"/>
                    <a:pt x="0" y="982"/>
                  </a:cubicBezTo>
                  <a:cubicBezTo>
                    <a:pt x="0" y="1330"/>
                    <a:pt x="181" y="1636"/>
                    <a:pt x="455" y="1810"/>
                  </a:cubicBezTo>
                  <a:cubicBezTo>
                    <a:pt x="472" y="1783"/>
                    <a:pt x="472" y="1783"/>
                    <a:pt x="472" y="1783"/>
                  </a:cubicBezTo>
                  <a:cubicBezTo>
                    <a:pt x="414" y="1746"/>
                    <a:pt x="359" y="1702"/>
                    <a:pt x="310" y="1653"/>
                  </a:cubicBezTo>
                  <a:cubicBezTo>
                    <a:pt x="131" y="1474"/>
                    <a:pt x="32" y="1236"/>
                    <a:pt x="32" y="982"/>
                  </a:cubicBezTo>
                  <a:cubicBezTo>
                    <a:pt x="32" y="943"/>
                    <a:pt x="35" y="904"/>
                    <a:pt x="39" y="866"/>
                  </a:cubicBezTo>
                  <a:cubicBezTo>
                    <a:pt x="7" y="861"/>
                    <a:pt x="7" y="861"/>
                    <a:pt x="7" y="861"/>
                  </a:cubicBezTo>
                  <a:moveTo>
                    <a:pt x="412" y="183"/>
                  </a:moveTo>
                  <a:cubicBezTo>
                    <a:pt x="199" y="335"/>
                    <a:pt x="49" y="570"/>
                    <a:pt x="10" y="840"/>
                  </a:cubicBezTo>
                  <a:cubicBezTo>
                    <a:pt x="42" y="844"/>
                    <a:pt x="42" y="844"/>
                    <a:pt x="42" y="844"/>
                  </a:cubicBezTo>
                  <a:cubicBezTo>
                    <a:pt x="71" y="643"/>
                    <a:pt x="164" y="457"/>
                    <a:pt x="310" y="311"/>
                  </a:cubicBezTo>
                  <a:cubicBezTo>
                    <a:pt x="348" y="273"/>
                    <a:pt x="388" y="239"/>
                    <a:pt x="430" y="209"/>
                  </a:cubicBezTo>
                  <a:cubicBezTo>
                    <a:pt x="412" y="183"/>
                    <a:pt x="412" y="183"/>
                    <a:pt x="412" y="183"/>
                  </a:cubicBezTo>
                  <a:moveTo>
                    <a:pt x="982" y="0"/>
                  </a:moveTo>
                  <a:cubicBezTo>
                    <a:pt x="777" y="0"/>
                    <a:pt x="587" y="63"/>
                    <a:pt x="430" y="170"/>
                  </a:cubicBezTo>
                  <a:cubicBezTo>
                    <a:pt x="448" y="196"/>
                    <a:pt x="448" y="196"/>
                    <a:pt x="448" y="196"/>
                  </a:cubicBezTo>
                  <a:cubicBezTo>
                    <a:pt x="604" y="90"/>
                    <a:pt x="788" y="33"/>
                    <a:pt x="982" y="33"/>
                  </a:cubicBezTo>
                  <a:cubicBezTo>
                    <a:pt x="1232" y="33"/>
                    <a:pt x="1467" y="129"/>
                    <a:pt x="1646" y="304"/>
                  </a:cubicBezTo>
                  <a:cubicBezTo>
                    <a:pt x="1668" y="281"/>
                    <a:pt x="1668" y="281"/>
                    <a:pt x="1668" y="281"/>
                  </a:cubicBezTo>
                  <a:cubicBezTo>
                    <a:pt x="1491" y="107"/>
                    <a:pt x="1249" y="0"/>
                    <a:pt x="98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22">
              <a:extLst>
                <a:ext uri="{FF2B5EF4-FFF2-40B4-BE49-F238E27FC236}">
                  <a16:creationId xmlns:a16="http://schemas.microsoft.com/office/drawing/2014/main" id="{43FE8661-E547-4444-A9CC-C678488D1DEA}"/>
                </a:ext>
              </a:extLst>
            </p:cNvPr>
            <p:cNvSpPr>
              <a:spLocks noEditPoints="1"/>
            </p:cNvSpPr>
            <p:nvPr/>
          </p:nvSpPr>
          <p:spPr bwMode="auto">
            <a:xfrm>
              <a:off x="2801" y="1124"/>
              <a:ext cx="1653" cy="224"/>
            </a:xfrm>
            <a:custGeom>
              <a:avLst/>
              <a:gdLst>
                <a:gd name="T0" fmla="*/ 1246 w 1254"/>
                <a:gd name="T1" fmla="*/ 93 h 170"/>
                <a:gd name="T2" fmla="*/ 1224 w 1254"/>
                <a:gd name="T3" fmla="*/ 115 h 170"/>
                <a:gd name="T4" fmla="*/ 1223 w 1254"/>
                <a:gd name="T5" fmla="*/ 115 h 170"/>
                <a:gd name="T6" fmla="*/ 1216 w 1254"/>
                <a:gd name="T7" fmla="*/ 108 h 170"/>
                <a:gd name="T8" fmla="*/ 1169 w 1254"/>
                <a:gd name="T9" fmla="*/ 155 h 170"/>
                <a:gd name="T10" fmla="*/ 1184 w 1254"/>
                <a:gd name="T11" fmla="*/ 170 h 170"/>
                <a:gd name="T12" fmla="*/ 1254 w 1254"/>
                <a:gd name="T13" fmla="*/ 100 h 170"/>
                <a:gd name="T14" fmla="*/ 1246 w 1254"/>
                <a:gd name="T15" fmla="*/ 93 h 170"/>
                <a:gd name="T16" fmla="*/ 18 w 1254"/>
                <a:gd name="T17" fmla="*/ 0 h 170"/>
                <a:gd name="T18" fmla="*/ 0 w 1254"/>
                <a:gd name="T19" fmla="*/ 13 h 170"/>
                <a:gd name="T20" fmla="*/ 38 w 1254"/>
                <a:gd name="T21" fmla="*/ 68 h 170"/>
                <a:gd name="T22" fmla="*/ 56 w 1254"/>
                <a:gd name="T23" fmla="*/ 55 h 170"/>
                <a:gd name="T24" fmla="*/ 18 w 1254"/>
                <a:gd name="T2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54" h="170">
                  <a:moveTo>
                    <a:pt x="1246" y="93"/>
                  </a:moveTo>
                  <a:cubicBezTo>
                    <a:pt x="1224" y="115"/>
                    <a:pt x="1224" y="115"/>
                    <a:pt x="1224" y="115"/>
                  </a:cubicBezTo>
                  <a:cubicBezTo>
                    <a:pt x="1223" y="115"/>
                    <a:pt x="1223" y="115"/>
                    <a:pt x="1223" y="115"/>
                  </a:cubicBezTo>
                  <a:cubicBezTo>
                    <a:pt x="1220" y="112"/>
                    <a:pt x="1218" y="110"/>
                    <a:pt x="1216" y="108"/>
                  </a:cubicBezTo>
                  <a:cubicBezTo>
                    <a:pt x="1169" y="155"/>
                    <a:pt x="1169" y="155"/>
                    <a:pt x="1169" y="155"/>
                  </a:cubicBezTo>
                  <a:cubicBezTo>
                    <a:pt x="1174" y="160"/>
                    <a:pt x="1179" y="165"/>
                    <a:pt x="1184" y="170"/>
                  </a:cubicBezTo>
                  <a:cubicBezTo>
                    <a:pt x="1254" y="100"/>
                    <a:pt x="1254" y="100"/>
                    <a:pt x="1254" y="100"/>
                  </a:cubicBezTo>
                  <a:cubicBezTo>
                    <a:pt x="1251" y="98"/>
                    <a:pt x="1249" y="95"/>
                    <a:pt x="1246" y="93"/>
                  </a:cubicBezTo>
                  <a:moveTo>
                    <a:pt x="18" y="0"/>
                  </a:moveTo>
                  <a:cubicBezTo>
                    <a:pt x="12" y="5"/>
                    <a:pt x="6" y="9"/>
                    <a:pt x="0" y="13"/>
                  </a:cubicBezTo>
                  <a:cubicBezTo>
                    <a:pt x="38" y="68"/>
                    <a:pt x="38" y="68"/>
                    <a:pt x="38" y="68"/>
                  </a:cubicBezTo>
                  <a:cubicBezTo>
                    <a:pt x="44" y="63"/>
                    <a:pt x="50" y="59"/>
                    <a:pt x="56" y="55"/>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23">
              <a:extLst>
                <a:ext uri="{FF2B5EF4-FFF2-40B4-BE49-F238E27FC236}">
                  <a16:creationId xmlns:a16="http://schemas.microsoft.com/office/drawing/2014/main" id="{E93E2687-CC09-47C5-96F3-16279B0599D4}"/>
                </a:ext>
              </a:extLst>
            </p:cNvPr>
            <p:cNvSpPr>
              <a:spLocks noEditPoints="1"/>
            </p:cNvSpPr>
            <p:nvPr/>
          </p:nvSpPr>
          <p:spPr bwMode="auto">
            <a:xfrm>
              <a:off x="2777" y="1090"/>
              <a:ext cx="1666" cy="185"/>
            </a:xfrm>
            <a:custGeom>
              <a:avLst/>
              <a:gdLst>
                <a:gd name="T0" fmla="*/ 1256 w 1264"/>
                <a:gd name="T1" fmla="*/ 111 h 141"/>
                <a:gd name="T2" fmla="*/ 1234 w 1264"/>
                <a:gd name="T3" fmla="*/ 134 h 141"/>
                <a:gd name="T4" fmla="*/ 1241 w 1264"/>
                <a:gd name="T5" fmla="*/ 141 h 141"/>
                <a:gd name="T6" fmla="*/ 1242 w 1264"/>
                <a:gd name="T7" fmla="*/ 141 h 141"/>
                <a:gd name="T8" fmla="*/ 1264 w 1264"/>
                <a:gd name="T9" fmla="*/ 119 h 141"/>
                <a:gd name="T10" fmla="*/ 1256 w 1264"/>
                <a:gd name="T11" fmla="*/ 111 h 141"/>
                <a:gd name="T12" fmla="*/ 18 w 1264"/>
                <a:gd name="T13" fmla="*/ 0 h 141"/>
                <a:gd name="T14" fmla="*/ 0 w 1264"/>
                <a:gd name="T15" fmla="*/ 13 h 141"/>
                <a:gd name="T16" fmla="*/ 18 w 1264"/>
                <a:gd name="T17" fmla="*/ 39 h 141"/>
                <a:gd name="T18" fmla="*/ 36 w 1264"/>
                <a:gd name="T19" fmla="*/ 26 h 141"/>
                <a:gd name="T20" fmla="*/ 18 w 1264"/>
                <a:gd name="T21"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4" h="141">
                  <a:moveTo>
                    <a:pt x="1256" y="111"/>
                  </a:moveTo>
                  <a:cubicBezTo>
                    <a:pt x="1234" y="134"/>
                    <a:pt x="1234" y="134"/>
                    <a:pt x="1234" y="134"/>
                  </a:cubicBezTo>
                  <a:cubicBezTo>
                    <a:pt x="1236" y="136"/>
                    <a:pt x="1238" y="138"/>
                    <a:pt x="1241" y="141"/>
                  </a:cubicBezTo>
                  <a:cubicBezTo>
                    <a:pt x="1242" y="141"/>
                    <a:pt x="1242" y="141"/>
                    <a:pt x="1242" y="141"/>
                  </a:cubicBezTo>
                  <a:cubicBezTo>
                    <a:pt x="1264" y="119"/>
                    <a:pt x="1264" y="119"/>
                    <a:pt x="1264" y="119"/>
                  </a:cubicBezTo>
                  <a:cubicBezTo>
                    <a:pt x="1262" y="116"/>
                    <a:pt x="1259" y="114"/>
                    <a:pt x="1256" y="111"/>
                  </a:cubicBezTo>
                  <a:moveTo>
                    <a:pt x="18" y="0"/>
                  </a:moveTo>
                  <a:cubicBezTo>
                    <a:pt x="12" y="4"/>
                    <a:pt x="6" y="9"/>
                    <a:pt x="0" y="13"/>
                  </a:cubicBezTo>
                  <a:cubicBezTo>
                    <a:pt x="18" y="39"/>
                    <a:pt x="18" y="39"/>
                    <a:pt x="18" y="39"/>
                  </a:cubicBezTo>
                  <a:cubicBezTo>
                    <a:pt x="24" y="35"/>
                    <a:pt x="30" y="31"/>
                    <a:pt x="36" y="26"/>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4">
              <a:extLst>
                <a:ext uri="{FF2B5EF4-FFF2-40B4-BE49-F238E27FC236}">
                  <a16:creationId xmlns:a16="http://schemas.microsoft.com/office/drawing/2014/main" id="{87D520C9-C3A1-49CB-A4AF-4B76FA7667F1}"/>
                </a:ext>
              </a:extLst>
            </p:cNvPr>
            <p:cNvSpPr>
              <a:spLocks noEditPoints="1"/>
            </p:cNvSpPr>
            <p:nvPr/>
          </p:nvSpPr>
          <p:spPr bwMode="auto">
            <a:xfrm>
              <a:off x="4087" y="1721"/>
              <a:ext cx="667" cy="1534"/>
            </a:xfrm>
            <a:custGeom>
              <a:avLst/>
              <a:gdLst>
                <a:gd name="T0" fmla="*/ 19 w 506"/>
                <a:gd name="T1" fmla="*/ 1097 h 1165"/>
                <a:gd name="T2" fmla="*/ 0 w 506"/>
                <a:gd name="T3" fmla="*/ 1107 h 1165"/>
                <a:gd name="T4" fmla="*/ 33 w 506"/>
                <a:gd name="T5" fmla="*/ 1165 h 1165"/>
                <a:gd name="T6" fmla="*/ 51 w 506"/>
                <a:gd name="T7" fmla="*/ 1154 h 1165"/>
                <a:gd name="T8" fmla="*/ 19 w 506"/>
                <a:gd name="T9" fmla="*/ 1097 h 1165"/>
                <a:gd name="T10" fmla="*/ 499 w 506"/>
                <a:gd name="T11" fmla="*/ 0 h 1165"/>
                <a:gd name="T12" fmla="*/ 406 w 506"/>
                <a:gd name="T13" fmla="*/ 32 h 1165"/>
                <a:gd name="T14" fmla="*/ 413 w 506"/>
                <a:gd name="T15" fmla="*/ 53 h 1165"/>
                <a:gd name="T16" fmla="*/ 506 w 506"/>
                <a:gd name="T17" fmla="*/ 20 h 1165"/>
                <a:gd name="T18" fmla="*/ 499 w 506"/>
                <a:gd name="T19" fmla="*/ 0 h 1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6" h="1165">
                  <a:moveTo>
                    <a:pt x="19" y="1097"/>
                  </a:moveTo>
                  <a:cubicBezTo>
                    <a:pt x="12" y="1100"/>
                    <a:pt x="6" y="1104"/>
                    <a:pt x="0" y="1107"/>
                  </a:cubicBezTo>
                  <a:cubicBezTo>
                    <a:pt x="33" y="1165"/>
                    <a:pt x="33" y="1165"/>
                    <a:pt x="33" y="1165"/>
                  </a:cubicBezTo>
                  <a:cubicBezTo>
                    <a:pt x="39" y="1162"/>
                    <a:pt x="45" y="1158"/>
                    <a:pt x="51" y="1154"/>
                  </a:cubicBezTo>
                  <a:cubicBezTo>
                    <a:pt x="19" y="1097"/>
                    <a:pt x="19" y="1097"/>
                    <a:pt x="19" y="1097"/>
                  </a:cubicBezTo>
                  <a:moveTo>
                    <a:pt x="499" y="0"/>
                  </a:moveTo>
                  <a:cubicBezTo>
                    <a:pt x="406" y="32"/>
                    <a:pt x="406" y="32"/>
                    <a:pt x="406" y="32"/>
                  </a:cubicBezTo>
                  <a:cubicBezTo>
                    <a:pt x="408" y="39"/>
                    <a:pt x="411" y="46"/>
                    <a:pt x="413" y="53"/>
                  </a:cubicBezTo>
                  <a:cubicBezTo>
                    <a:pt x="506" y="20"/>
                    <a:pt x="506" y="20"/>
                    <a:pt x="506" y="20"/>
                  </a:cubicBezTo>
                  <a:cubicBezTo>
                    <a:pt x="504" y="14"/>
                    <a:pt x="502" y="7"/>
                    <a:pt x="49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5">
              <a:extLst>
                <a:ext uri="{FF2B5EF4-FFF2-40B4-BE49-F238E27FC236}">
                  <a16:creationId xmlns:a16="http://schemas.microsoft.com/office/drawing/2014/main" id="{8F993E13-8BCE-474C-B6C1-DCD200266AC3}"/>
                </a:ext>
              </a:extLst>
            </p:cNvPr>
            <p:cNvSpPr>
              <a:spLocks/>
            </p:cNvSpPr>
            <p:nvPr/>
          </p:nvSpPr>
          <p:spPr bwMode="auto">
            <a:xfrm>
              <a:off x="4131" y="3241"/>
              <a:ext cx="44" cy="51"/>
            </a:xfrm>
            <a:custGeom>
              <a:avLst/>
              <a:gdLst>
                <a:gd name="T0" fmla="*/ 18 w 34"/>
                <a:gd name="T1" fmla="*/ 0 h 39"/>
                <a:gd name="T2" fmla="*/ 0 w 34"/>
                <a:gd name="T3" fmla="*/ 11 h 39"/>
                <a:gd name="T4" fmla="*/ 15 w 34"/>
                <a:gd name="T5" fmla="*/ 39 h 39"/>
                <a:gd name="T6" fmla="*/ 34 w 34"/>
                <a:gd name="T7" fmla="*/ 28 h 39"/>
                <a:gd name="T8" fmla="*/ 18 w 34"/>
                <a:gd name="T9" fmla="*/ 0 h 39"/>
              </a:gdLst>
              <a:ahLst/>
              <a:cxnLst>
                <a:cxn ang="0">
                  <a:pos x="T0" y="T1"/>
                </a:cxn>
                <a:cxn ang="0">
                  <a:pos x="T2" y="T3"/>
                </a:cxn>
                <a:cxn ang="0">
                  <a:pos x="T4" y="T5"/>
                </a:cxn>
                <a:cxn ang="0">
                  <a:pos x="T6" y="T7"/>
                </a:cxn>
                <a:cxn ang="0">
                  <a:pos x="T8" y="T9"/>
                </a:cxn>
              </a:cxnLst>
              <a:rect l="0" t="0" r="r" b="b"/>
              <a:pathLst>
                <a:path w="34" h="39">
                  <a:moveTo>
                    <a:pt x="18" y="0"/>
                  </a:moveTo>
                  <a:cubicBezTo>
                    <a:pt x="12" y="4"/>
                    <a:pt x="6" y="8"/>
                    <a:pt x="0" y="11"/>
                  </a:cubicBezTo>
                  <a:cubicBezTo>
                    <a:pt x="15" y="39"/>
                    <a:pt x="15" y="39"/>
                    <a:pt x="15" y="39"/>
                  </a:cubicBezTo>
                  <a:cubicBezTo>
                    <a:pt x="22" y="36"/>
                    <a:pt x="28" y="32"/>
                    <a:pt x="34" y="28"/>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6">
              <a:extLst>
                <a:ext uri="{FF2B5EF4-FFF2-40B4-BE49-F238E27FC236}">
                  <a16:creationId xmlns:a16="http://schemas.microsoft.com/office/drawing/2014/main" id="{CEA6E99B-98F7-47AF-B66A-E06AA9B5B5AB}"/>
                </a:ext>
              </a:extLst>
            </p:cNvPr>
            <p:cNvSpPr>
              <a:spLocks noEditPoints="1"/>
            </p:cNvSpPr>
            <p:nvPr/>
          </p:nvSpPr>
          <p:spPr bwMode="auto">
            <a:xfrm>
              <a:off x="2286" y="1978"/>
              <a:ext cx="897" cy="1416"/>
            </a:xfrm>
            <a:custGeom>
              <a:avLst/>
              <a:gdLst>
                <a:gd name="T0" fmla="*/ 660 w 681"/>
                <a:gd name="T1" fmla="*/ 975 h 1075"/>
                <a:gd name="T2" fmla="*/ 630 w 681"/>
                <a:gd name="T3" fmla="*/ 1069 h 1075"/>
                <a:gd name="T4" fmla="*/ 650 w 681"/>
                <a:gd name="T5" fmla="*/ 1075 h 1075"/>
                <a:gd name="T6" fmla="*/ 681 w 681"/>
                <a:gd name="T7" fmla="*/ 981 h 1075"/>
                <a:gd name="T8" fmla="*/ 660 w 681"/>
                <a:gd name="T9" fmla="*/ 975 h 1075"/>
                <a:gd name="T10" fmla="*/ 3 w 681"/>
                <a:gd name="T11" fmla="*/ 0 h 1075"/>
                <a:gd name="T12" fmla="*/ 0 w 681"/>
                <a:gd name="T13" fmla="*/ 22 h 1075"/>
                <a:gd name="T14" fmla="*/ 66 w 681"/>
                <a:gd name="T15" fmla="*/ 31 h 1075"/>
                <a:gd name="T16" fmla="*/ 69 w 681"/>
                <a:gd name="T17" fmla="*/ 9 h 1075"/>
                <a:gd name="T18" fmla="*/ 3 w 681"/>
                <a:gd name="T19" fmla="*/ 0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1" h="1075">
                  <a:moveTo>
                    <a:pt x="660" y="975"/>
                  </a:moveTo>
                  <a:cubicBezTo>
                    <a:pt x="630" y="1069"/>
                    <a:pt x="630" y="1069"/>
                    <a:pt x="630" y="1069"/>
                  </a:cubicBezTo>
                  <a:cubicBezTo>
                    <a:pt x="637" y="1071"/>
                    <a:pt x="643" y="1073"/>
                    <a:pt x="650" y="1075"/>
                  </a:cubicBezTo>
                  <a:cubicBezTo>
                    <a:pt x="681" y="981"/>
                    <a:pt x="681" y="981"/>
                    <a:pt x="681" y="981"/>
                  </a:cubicBezTo>
                  <a:cubicBezTo>
                    <a:pt x="674" y="979"/>
                    <a:pt x="667" y="977"/>
                    <a:pt x="660" y="975"/>
                  </a:cubicBezTo>
                  <a:moveTo>
                    <a:pt x="3" y="0"/>
                  </a:moveTo>
                  <a:cubicBezTo>
                    <a:pt x="2" y="7"/>
                    <a:pt x="1" y="14"/>
                    <a:pt x="0" y="22"/>
                  </a:cubicBezTo>
                  <a:cubicBezTo>
                    <a:pt x="66" y="31"/>
                    <a:pt x="66" y="31"/>
                    <a:pt x="66" y="31"/>
                  </a:cubicBezTo>
                  <a:cubicBezTo>
                    <a:pt x="67" y="23"/>
                    <a:pt x="68" y="16"/>
                    <a:pt x="69" y="9"/>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7">
              <a:extLst>
                <a:ext uri="{FF2B5EF4-FFF2-40B4-BE49-F238E27FC236}">
                  <a16:creationId xmlns:a16="http://schemas.microsoft.com/office/drawing/2014/main" id="{8B7B056C-9511-4637-829C-7426590A21D5}"/>
                </a:ext>
              </a:extLst>
            </p:cNvPr>
            <p:cNvSpPr>
              <a:spLocks/>
            </p:cNvSpPr>
            <p:nvPr/>
          </p:nvSpPr>
          <p:spPr bwMode="auto">
            <a:xfrm>
              <a:off x="2244" y="1972"/>
              <a:ext cx="46" cy="35"/>
            </a:xfrm>
            <a:custGeom>
              <a:avLst/>
              <a:gdLst>
                <a:gd name="T0" fmla="*/ 3 w 35"/>
                <a:gd name="T1" fmla="*/ 0 h 26"/>
                <a:gd name="T2" fmla="*/ 0 w 35"/>
                <a:gd name="T3" fmla="*/ 21 h 26"/>
                <a:gd name="T4" fmla="*/ 32 w 35"/>
                <a:gd name="T5" fmla="*/ 26 h 26"/>
                <a:gd name="T6" fmla="*/ 35 w 35"/>
                <a:gd name="T7" fmla="*/ 4 h 26"/>
                <a:gd name="T8" fmla="*/ 3 w 35"/>
                <a:gd name="T9" fmla="*/ 0 h 26"/>
              </a:gdLst>
              <a:ahLst/>
              <a:cxnLst>
                <a:cxn ang="0">
                  <a:pos x="T0" y="T1"/>
                </a:cxn>
                <a:cxn ang="0">
                  <a:pos x="T2" y="T3"/>
                </a:cxn>
                <a:cxn ang="0">
                  <a:pos x="T4" y="T5"/>
                </a:cxn>
                <a:cxn ang="0">
                  <a:pos x="T6" y="T7"/>
                </a:cxn>
                <a:cxn ang="0">
                  <a:pos x="T8" y="T9"/>
                </a:cxn>
              </a:cxnLst>
              <a:rect l="0" t="0" r="r" b="b"/>
              <a:pathLst>
                <a:path w="35" h="26">
                  <a:moveTo>
                    <a:pt x="3" y="0"/>
                  </a:moveTo>
                  <a:cubicBezTo>
                    <a:pt x="2" y="7"/>
                    <a:pt x="1" y="14"/>
                    <a:pt x="0" y="21"/>
                  </a:cubicBezTo>
                  <a:cubicBezTo>
                    <a:pt x="32" y="26"/>
                    <a:pt x="32" y="26"/>
                    <a:pt x="32" y="26"/>
                  </a:cubicBezTo>
                  <a:cubicBezTo>
                    <a:pt x="33" y="18"/>
                    <a:pt x="34" y="11"/>
                    <a:pt x="35" y="4"/>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8">
              <a:extLst>
                <a:ext uri="{FF2B5EF4-FFF2-40B4-BE49-F238E27FC236}">
                  <a16:creationId xmlns:a16="http://schemas.microsoft.com/office/drawing/2014/main" id="{A520385F-E33E-44FE-A7D5-D1BC3495341E}"/>
                </a:ext>
              </a:extLst>
            </p:cNvPr>
            <p:cNvSpPr>
              <a:spLocks noEditPoints="1"/>
            </p:cNvSpPr>
            <p:nvPr/>
          </p:nvSpPr>
          <p:spPr bwMode="auto">
            <a:xfrm>
              <a:off x="2000" y="631"/>
              <a:ext cx="3056" cy="3057"/>
            </a:xfrm>
            <a:custGeom>
              <a:avLst/>
              <a:gdLst>
                <a:gd name="T0" fmla="*/ 499 w 2319"/>
                <a:gd name="T1" fmla="*/ 230 h 2320"/>
                <a:gd name="T2" fmla="*/ 497 w 2319"/>
                <a:gd name="T3" fmla="*/ 227 h 2320"/>
                <a:gd name="T4" fmla="*/ 506 w 2319"/>
                <a:gd name="T5" fmla="*/ 221 h 2320"/>
                <a:gd name="T6" fmla="*/ 1160 w 2319"/>
                <a:gd name="T7" fmla="*/ 16 h 2320"/>
                <a:gd name="T8" fmla="*/ 1969 w 2319"/>
                <a:gd name="T9" fmla="*/ 352 h 2320"/>
                <a:gd name="T10" fmla="*/ 1977 w 2319"/>
                <a:gd name="T11" fmla="*/ 359 h 2320"/>
                <a:gd name="T12" fmla="*/ 1974 w 2319"/>
                <a:gd name="T13" fmla="*/ 362 h 2320"/>
                <a:gd name="T14" fmla="*/ 2233 w 2319"/>
                <a:gd name="T15" fmla="*/ 775 h 2320"/>
                <a:gd name="T16" fmla="*/ 2237 w 2319"/>
                <a:gd name="T17" fmla="*/ 773 h 2320"/>
                <a:gd name="T18" fmla="*/ 2241 w 2319"/>
                <a:gd name="T19" fmla="*/ 783 h 2320"/>
                <a:gd name="T20" fmla="*/ 2305 w 2319"/>
                <a:gd name="T21" fmla="*/ 1161 h 2320"/>
                <a:gd name="T22" fmla="*/ 1969 w 2319"/>
                <a:gd name="T23" fmla="*/ 1971 h 2320"/>
                <a:gd name="T24" fmla="*/ 1723 w 2319"/>
                <a:gd name="T25" fmla="*/ 2158 h 2320"/>
                <a:gd name="T26" fmla="*/ 1714 w 2319"/>
                <a:gd name="T27" fmla="*/ 2164 h 2320"/>
                <a:gd name="T28" fmla="*/ 1711 w 2319"/>
                <a:gd name="T29" fmla="*/ 2159 h 2320"/>
                <a:gd name="T30" fmla="*/ 1160 w 2319"/>
                <a:gd name="T31" fmla="*/ 2301 h 2320"/>
                <a:gd name="T32" fmla="*/ 818 w 2319"/>
                <a:gd name="T33" fmla="*/ 2249 h 2320"/>
                <a:gd name="T34" fmla="*/ 817 w 2319"/>
                <a:gd name="T35" fmla="*/ 2254 h 2320"/>
                <a:gd name="T36" fmla="*/ 806 w 2319"/>
                <a:gd name="T37" fmla="*/ 2251 h 2320"/>
                <a:gd name="T38" fmla="*/ 350 w 2319"/>
                <a:gd name="T39" fmla="*/ 1971 h 2320"/>
                <a:gd name="T40" fmla="*/ 14 w 2319"/>
                <a:gd name="T41" fmla="*/ 1161 h 2320"/>
                <a:gd name="T42" fmla="*/ 25 w 2319"/>
                <a:gd name="T43" fmla="*/ 1007 h 2320"/>
                <a:gd name="T44" fmla="*/ 26 w 2319"/>
                <a:gd name="T45" fmla="*/ 996 h 2320"/>
                <a:gd name="T46" fmla="*/ 30 w 2319"/>
                <a:gd name="T47" fmla="*/ 996 h 2320"/>
                <a:gd name="T48" fmla="*/ 499 w 2319"/>
                <a:gd name="T49" fmla="*/ 230 h 2320"/>
                <a:gd name="T50" fmla="*/ 1160 w 2319"/>
                <a:gd name="T51" fmla="*/ 0 h 2320"/>
                <a:gd name="T52" fmla="*/ 0 w 2319"/>
                <a:gd name="T53" fmla="*/ 1160 h 2320"/>
                <a:gd name="T54" fmla="*/ 1160 w 2319"/>
                <a:gd name="T55" fmla="*/ 2320 h 2320"/>
                <a:gd name="T56" fmla="*/ 2319 w 2319"/>
                <a:gd name="T57" fmla="*/ 1160 h 2320"/>
                <a:gd name="T58" fmla="*/ 1160 w 2319"/>
                <a:gd name="T59" fmla="*/ 0 h 2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19" h="2320">
                  <a:moveTo>
                    <a:pt x="499" y="230"/>
                  </a:moveTo>
                  <a:cubicBezTo>
                    <a:pt x="497" y="227"/>
                    <a:pt x="497" y="227"/>
                    <a:pt x="497" y="227"/>
                  </a:cubicBezTo>
                  <a:cubicBezTo>
                    <a:pt x="506" y="221"/>
                    <a:pt x="506" y="221"/>
                    <a:pt x="506" y="221"/>
                  </a:cubicBezTo>
                  <a:cubicBezTo>
                    <a:pt x="698" y="87"/>
                    <a:pt x="924" y="16"/>
                    <a:pt x="1160" y="16"/>
                  </a:cubicBezTo>
                  <a:cubicBezTo>
                    <a:pt x="1465" y="16"/>
                    <a:pt x="1753" y="135"/>
                    <a:pt x="1969" y="352"/>
                  </a:cubicBezTo>
                  <a:cubicBezTo>
                    <a:pt x="1977" y="359"/>
                    <a:pt x="1977" y="359"/>
                    <a:pt x="1977" y="359"/>
                  </a:cubicBezTo>
                  <a:cubicBezTo>
                    <a:pt x="1974" y="362"/>
                    <a:pt x="1974" y="362"/>
                    <a:pt x="1974" y="362"/>
                  </a:cubicBezTo>
                  <a:cubicBezTo>
                    <a:pt x="2088" y="478"/>
                    <a:pt x="2177" y="619"/>
                    <a:pt x="2233" y="775"/>
                  </a:cubicBezTo>
                  <a:cubicBezTo>
                    <a:pt x="2237" y="773"/>
                    <a:pt x="2237" y="773"/>
                    <a:pt x="2237" y="773"/>
                  </a:cubicBezTo>
                  <a:cubicBezTo>
                    <a:pt x="2241" y="783"/>
                    <a:pt x="2241" y="783"/>
                    <a:pt x="2241" y="783"/>
                  </a:cubicBezTo>
                  <a:cubicBezTo>
                    <a:pt x="2283" y="905"/>
                    <a:pt x="2305" y="1032"/>
                    <a:pt x="2305" y="1161"/>
                  </a:cubicBezTo>
                  <a:cubicBezTo>
                    <a:pt x="2305" y="1467"/>
                    <a:pt x="2185" y="1755"/>
                    <a:pt x="1969" y="1971"/>
                  </a:cubicBezTo>
                  <a:cubicBezTo>
                    <a:pt x="1896" y="2044"/>
                    <a:pt x="1813" y="2108"/>
                    <a:pt x="1723" y="2158"/>
                  </a:cubicBezTo>
                  <a:cubicBezTo>
                    <a:pt x="1714" y="2164"/>
                    <a:pt x="1714" y="2164"/>
                    <a:pt x="1714" y="2164"/>
                  </a:cubicBezTo>
                  <a:cubicBezTo>
                    <a:pt x="1711" y="2159"/>
                    <a:pt x="1711" y="2159"/>
                    <a:pt x="1711" y="2159"/>
                  </a:cubicBezTo>
                  <a:cubicBezTo>
                    <a:pt x="1547" y="2249"/>
                    <a:pt x="1359" y="2301"/>
                    <a:pt x="1160" y="2301"/>
                  </a:cubicBezTo>
                  <a:cubicBezTo>
                    <a:pt x="1041" y="2301"/>
                    <a:pt x="926" y="2282"/>
                    <a:pt x="818" y="2249"/>
                  </a:cubicBezTo>
                  <a:cubicBezTo>
                    <a:pt x="817" y="2254"/>
                    <a:pt x="817" y="2254"/>
                    <a:pt x="817" y="2254"/>
                  </a:cubicBezTo>
                  <a:cubicBezTo>
                    <a:pt x="806" y="2251"/>
                    <a:pt x="806" y="2251"/>
                    <a:pt x="806" y="2251"/>
                  </a:cubicBezTo>
                  <a:cubicBezTo>
                    <a:pt x="635" y="2195"/>
                    <a:pt x="478" y="2099"/>
                    <a:pt x="350" y="1971"/>
                  </a:cubicBezTo>
                  <a:cubicBezTo>
                    <a:pt x="134" y="1755"/>
                    <a:pt x="14" y="1467"/>
                    <a:pt x="14" y="1161"/>
                  </a:cubicBezTo>
                  <a:cubicBezTo>
                    <a:pt x="15" y="1110"/>
                    <a:pt x="18" y="1058"/>
                    <a:pt x="25" y="1007"/>
                  </a:cubicBezTo>
                  <a:cubicBezTo>
                    <a:pt x="26" y="996"/>
                    <a:pt x="26" y="996"/>
                    <a:pt x="26" y="996"/>
                  </a:cubicBezTo>
                  <a:cubicBezTo>
                    <a:pt x="30" y="996"/>
                    <a:pt x="30" y="996"/>
                    <a:pt x="30" y="996"/>
                  </a:cubicBezTo>
                  <a:cubicBezTo>
                    <a:pt x="76" y="681"/>
                    <a:pt x="251" y="407"/>
                    <a:pt x="499" y="230"/>
                  </a:cubicBezTo>
                  <a:moveTo>
                    <a:pt x="1160" y="0"/>
                  </a:moveTo>
                  <a:cubicBezTo>
                    <a:pt x="520" y="0"/>
                    <a:pt x="0" y="520"/>
                    <a:pt x="0" y="1160"/>
                  </a:cubicBezTo>
                  <a:cubicBezTo>
                    <a:pt x="0" y="1799"/>
                    <a:pt x="520" y="2320"/>
                    <a:pt x="1160" y="2320"/>
                  </a:cubicBezTo>
                  <a:cubicBezTo>
                    <a:pt x="1799" y="2320"/>
                    <a:pt x="2319" y="1799"/>
                    <a:pt x="2319" y="1160"/>
                  </a:cubicBezTo>
                  <a:cubicBezTo>
                    <a:pt x="2319" y="520"/>
                    <a:pt x="1799" y="0"/>
                    <a:pt x="11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9">
              <a:extLst>
                <a:ext uri="{FF2B5EF4-FFF2-40B4-BE49-F238E27FC236}">
                  <a16:creationId xmlns:a16="http://schemas.microsoft.com/office/drawing/2014/main" id="{3EDA7960-CBA4-4554-BB6E-D47A0369C472}"/>
                </a:ext>
              </a:extLst>
            </p:cNvPr>
            <p:cNvSpPr>
              <a:spLocks noEditPoints="1"/>
            </p:cNvSpPr>
            <p:nvPr/>
          </p:nvSpPr>
          <p:spPr bwMode="auto">
            <a:xfrm>
              <a:off x="2018" y="652"/>
              <a:ext cx="3019" cy="2949"/>
            </a:xfrm>
            <a:custGeom>
              <a:avLst/>
              <a:gdLst>
                <a:gd name="T0" fmla="*/ 12 w 2291"/>
                <a:gd name="T1" fmla="*/ 980 h 2238"/>
                <a:gd name="T2" fmla="*/ 11 w 2291"/>
                <a:gd name="T3" fmla="*/ 991 h 2238"/>
                <a:gd name="T4" fmla="*/ 0 w 2291"/>
                <a:gd name="T5" fmla="*/ 1145 h 2238"/>
                <a:gd name="T6" fmla="*/ 336 w 2291"/>
                <a:gd name="T7" fmla="*/ 1955 h 2238"/>
                <a:gd name="T8" fmla="*/ 792 w 2291"/>
                <a:gd name="T9" fmla="*/ 2235 h 2238"/>
                <a:gd name="T10" fmla="*/ 803 w 2291"/>
                <a:gd name="T11" fmla="*/ 2238 h 2238"/>
                <a:gd name="T12" fmla="*/ 804 w 2291"/>
                <a:gd name="T13" fmla="*/ 2233 h 2238"/>
                <a:gd name="T14" fmla="*/ 5 w 2291"/>
                <a:gd name="T15" fmla="*/ 1144 h 2238"/>
                <a:gd name="T16" fmla="*/ 16 w 2291"/>
                <a:gd name="T17" fmla="*/ 980 h 2238"/>
                <a:gd name="T18" fmla="*/ 12 w 2291"/>
                <a:gd name="T19" fmla="*/ 980 h 2238"/>
                <a:gd name="T20" fmla="*/ 2223 w 2291"/>
                <a:gd name="T21" fmla="*/ 757 h 2238"/>
                <a:gd name="T22" fmla="*/ 2219 w 2291"/>
                <a:gd name="T23" fmla="*/ 759 h 2238"/>
                <a:gd name="T24" fmla="*/ 2286 w 2291"/>
                <a:gd name="T25" fmla="*/ 1144 h 2238"/>
                <a:gd name="T26" fmla="*/ 1697 w 2291"/>
                <a:gd name="T27" fmla="*/ 2143 h 2238"/>
                <a:gd name="T28" fmla="*/ 1700 w 2291"/>
                <a:gd name="T29" fmla="*/ 2148 h 2238"/>
                <a:gd name="T30" fmla="*/ 1709 w 2291"/>
                <a:gd name="T31" fmla="*/ 2142 h 2238"/>
                <a:gd name="T32" fmla="*/ 1955 w 2291"/>
                <a:gd name="T33" fmla="*/ 1955 h 2238"/>
                <a:gd name="T34" fmla="*/ 2291 w 2291"/>
                <a:gd name="T35" fmla="*/ 1145 h 2238"/>
                <a:gd name="T36" fmla="*/ 2227 w 2291"/>
                <a:gd name="T37" fmla="*/ 767 h 2238"/>
                <a:gd name="T38" fmla="*/ 2223 w 2291"/>
                <a:gd name="T39" fmla="*/ 757 h 2238"/>
                <a:gd name="T40" fmla="*/ 1146 w 2291"/>
                <a:gd name="T41" fmla="*/ 0 h 2238"/>
                <a:gd name="T42" fmla="*/ 492 w 2291"/>
                <a:gd name="T43" fmla="*/ 205 h 2238"/>
                <a:gd name="T44" fmla="*/ 483 w 2291"/>
                <a:gd name="T45" fmla="*/ 211 h 2238"/>
                <a:gd name="T46" fmla="*/ 485 w 2291"/>
                <a:gd name="T47" fmla="*/ 214 h 2238"/>
                <a:gd name="T48" fmla="*/ 1146 w 2291"/>
                <a:gd name="T49" fmla="*/ 3 h 2238"/>
                <a:gd name="T50" fmla="*/ 1960 w 2291"/>
                <a:gd name="T51" fmla="*/ 346 h 2238"/>
                <a:gd name="T52" fmla="*/ 1963 w 2291"/>
                <a:gd name="T53" fmla="*/ 343 h 2238"/>
                <a:gd name="T54" fmla="*/ 1955 w 2291"/>
                <a:gd name="T55" fmla="*/ 336 h 2238"/>
                <a:gd name="T56" fmla="*/ 1146 w 2291"/>
                <a:gd name="T57" fmla="*/ 0 h 2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91" h="2238">
                  <a:moveTo>
                    <a:pt x="12" y="980"/>
                  </a:moveTo>
                  <a:cubicBezTo>
                    <a:pt x="11" y="991"/>
                    <a:pt x="11" y="991"/>
                    <a:pt x="11" y="991"/>
                  </a:cubicBezTo>
                  <a:cubicBezTo>
                    <a:pt x="4" y="1042"/>
                    <a:pt x="1" y="1094"/>
                    <a:pt x="0" y="1145"/>
                  </a:cubicBezTo>
                  <a:cubicBezTo>
                    <a:pt x="0" y="1451"/>
                    <a:pt x="120" y="1739"/>
                    <a:pt x="336" y="1955"/>
                  </a:cubicBezTo>
                  <a:cubicBezTo>
                    <a:pt x="464" y="2083"/>
                    <a:pt x="621" y="2179"/>
                    <a:pt x="792" y="2235"/>
                  </a:cubicBezTo>
                  <a:cubicBezTo>
                    <a:pt x="803" y="2238"/>
                    <a:pt x="803" y="2238"/>
                    <a:pt x="803" y="2238"/>
                  </a:cubicBezTo>
                  <a:cubicBezTo>
                    <a:pt x="804" y="2233"/>
                    <a:pt x="804" y="2233"/>
                    <a:pt x="804" y="2233"/>
                  </a:cubicBezTo>
                  <a:cubicBezTo>
                    <a:pt x="342" y="2087"/>
                    <a:pt x="5" y="1654"/>
                    <a:pt x="5" y="1144"/>
                  </a:cubicBezTo>
                  <a:cubicBezTo>
                    <a:pt x="5" y="1088"/>
                    <a:pt x="9" y="1034"/>
                    <a:pt x="16" y="980"/>
                  </a:cubicBezTo>
                  <a:cubicBezTo>
                    <a:pt x="12" y="980"/>
                    <a:pt x="12" y="980"/>
                    <a:pt x="12" y="980"/>
                  </a:cubicBezTo>
                  <a:moveTo>
                    <a:pt x="2223" y="757"/>
                  </a:moveTo>
                  <a:cubicBezTo>
                    <a:pt x="2219" y="759"/>
                    <a:pt x="2219" y="759"/>
                    <a:pt x="2219" y="759"/>
                  </a:cubicBezTo>
                  <a:cubicBezTo>
                    <a:pt x="2263" y="879"/>
                    <a:pt x="2286" y="1009"/>
                    <a:pt x="2286" y="1144"/>
                  </a:cubicBezTo>
                  <a:cubicBezTo>
                    <a:pt x="2286" y="1573"/>
                    <a:pt x="2048" y="1948"/>
                    <a:pt x="1697" y="2143"/>
                  </a:cubicBezTo>
                  <a:cubicBezTo>
                    <a:pt x="1700" y="2148"/>
                    <a:pt x="1700" y="2148"/>
                    <a:pt x="1700" y="2148"/>
                  </a:cubicBezTo>
                  <a:cubicBezTo>
                    <a:pt x="1709" y="2142"/>
                    <a:pt x="1709" y="2142"/>
                    <a:pt x="1709" y="2142"/>
                  </a:cubicBezTo>
                  <a:cubicBezTo>
                    <a:pt x="1799" y="2092"/>
                    <a:pt x="1882" y="2028"/>
                    <a:pt x="1955" y="1955"/>
                  </a:cubicBezTo>
                  <a:cubicBezTo>
                    <a:pt x="2171" y="1739"/>
                    <a:pt x="2291" y="1451"/>
                    <a:pt x="2291" y="1145"/>
                  </a:cubicBezTo>
                  <a:cubicBezTo>
                    <a:pt x="2291" y="1016"/>
                    <a:pt x="2269" y="889"/>
                    <a:pt x="2227" y="767"/>
                  </a:cubicBezTo>
                  <a:cubicBezTo>
                    <a:pt x="2223" y="757"/>
                    <a:pt x="2223" y="757"/>
                    <a:pt x="2223" y="757"/>
                  </a:cubicBezTo>
                  <a:moveTo>
                    <a:pt x="1146" y="0"/>
                  </a:moveTo>
                  <a:cubicBezTo>
                    <a:pt x="910" y="0"/>
                    <a:pt x="684" y="71"/>
                    <a:pt x="492" y="205"/>
                  </a:cubicBezTo>
                  <a:cubicBezTo>
                    <a:pt x="483" y="211"/>
                    <a:pt x="483" y="211"/>
                    <a:pt x="483" y="211"/>
                  </a:cubicBezTo>
                  <a:cubicBezTo>
                    <a:pt x="485" y="214"/>
                    <a:pt x="485" y="214"/>
                    <a:pt x="485" y="214"/>
                  </a:cubicBezTo>
                  <a:cubicBezTo>
                    <a:pt x="672" y="81"/>
                    <a:pt x="900" y="3"/>
                    <a:pt x="1146" y="3"/>
                  </a:cubicBezTo>
                  <a:cubicBezTo>
                    <a:pt x="1464" y="3"/>
                    <a:pt x="1753" y="135"/>
                    <a:pt x="1960" y="346"/>
                  </a:cubicBezTo>
                  <a:cubicBezTo>
                    <a:pt x="1963" y="343"/>
                    <a:pt x="1963" y="343"/>
                    <a:pt x="1963" y="343"/>
                  </a:cubicBezTo>
                  <a:cubicBezTo>
                    <a:pt x="1955" y="336"/>
                    <a:pt x="1955" y="336"/>
                    <a:pt x="1955" y="336"/>
                  </a:cubicBezTo>
                  <a:cubicBezTo>
                    <a:pt x="1739" y="119"/>
                    <a:pt x="1451" y="0"/>
                    <a:pt x="114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30">
              <a:extLst>
                <a:ext uri="{FF2B5EF4-FFF2-40B4-BE49-F238E27FC236}">
                  <a16:creationId xmlns:a16="http://schemas.microsoft.com/office/drawing/2014/main" id="{7760D13E-58E1-485E-8090-C13D8AB8EC1A}"/>
                </a:ext>
              </a:extLst>
            </p:cNvPr>
            <p:cNvSpPr>
              <a:spLocks noEditPoints="1"/>
            </p:cNvSpPr>
            <p:nvPr/>
          </p:nvSpPr>
          <p:spPr bwMode="auto">
            <a:xfrm>
              <a:off x="2789" y="1198"/>
              <a:ext cx="2107" cy="2337"/>
            </a:xfrm>
            <a:custGeom>
              <a:avLst/>
              <a:gdLst>
                <a:gd name="T0" fmla="*/ 255 w 1599"/>
                <a:gd name="T1" fmla="*/ 1709 h 1774"/>
                <a:gd name="T2" fmla="*/ 249 w 1599"/>
                <a:gd name="T3" fmla="*/ 1727 h 1774"/>
                <a:gd name="T4" fmla="*/ 561 w 1599"/>
                <a:gd name="T5" fmla="*/ 1774 h 1774"/>
                <a:gd name="T6" fmla="*/ 830 w 1599"/>
                <a:gd name="T7" fmla="*/ 1739 h 1774"/>
                <a:gd name="T8" fmla="*/ 825 w 1599"/>
                <a:gd name="T9" fmla="*/ 1720 h 1774"/>
                <a:gd name="T10" fmla="*/ 561 w 1599"/>
                <a:gd name="T11" fmla="*/ 1755 h 1774"/>
                <a:gd name="T12" fmla="*/ 255 w 1599"/>
                <a:gd name="T13" fmla="*/ 1709 h 1774"/>
                <a:gd name="T14" fmla="*/ 10 w 1599"/>
                <a:gd name="T15" fmla="*/ 1595 h 1774"/>
                <a:gd name="T16" fmla="*/ 0 w 1599"/>
                <a:gd name="T17" fmla="*/ 1611 h 1774"/>
                <a:gd name="T18" fmla="*/ 229 w 1599"/>
                <a:gd name="T19" fmla="*/ 1720 h 1774"/>
                <a:gd name="T20" fmla="*/ 234 w 1599"/>
                <a:gd name="T21" fmla="*/ 1702 h 1774"/>
                <a:gd name="T22" fmla="*/ 10 w 1599"/>
                <a:gd name="T23" fmla="*/ 1595 h 1774"/>
                <a:gd name="T24" fmla="*/ 1550 w 1599"/>
                <a:gd name="T25" fmla="*/ 397 h 1774"/>
                <a:gd name="T26" fmla="*/ 1532 w 1599"/>
                <a:gd name="T27" fmla="*/ 403 h 1774"/>
                <a:gd name="T28" fmla="*/ 1580 w 1599"/>
                <a:gd name="T29" fmla="*/ 625 h 1774"/>
                <a:gd name="T30" fmla="*/ 1599 w 1599"/>
                <a:gd name="T31" fmla="*/ 623 h 1774"/>
                <a:gd name="T32" fmla="*/ 1550 w 1599"/>
                <a:gd name="T33" fmla="*/ 397 h 1774"/>
                <a:gd name="T34" fmla="*/ 1307 w 1599"/>
                <a:gd name="T35" fmla="*/ 0 h 1774"/>
                <a:gd name="T36" fmla="*/ 1293 w 1599"/>
                <a:gd name="T37" fmla="*/ 14 h 1774"/>
                <a:gd name="T38" fmla="*/ 1525 w 1599"/>
                <a:gd name="T39" fmla="*/ 383 h 1774"/>
                <a:gd name="T40" fmla="*/ 1543 w 1599"/>
                <a:gd name="T41" fmla="*/ 376 h 1774"/>
                <a:gd name="T42" fmla="*/ 1307 w 1599"/>
                <a:gd name="T43" fmla="*/ 0 h 1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99" h="1774">
                  <a:moveTo>
                    <a:pt x="255" y="1709"/>
                  </a:moveTo>
                  <a:cubicBezTo>
                    <a:pt x="249" y="1727"/>
                    <a:pt x="249" y="1727"/>
                    <a:pt x="249" y="1727"/>
                  </a:cubicBezTo>
                  <a:cubicBezTo>
                    <a:pt x="348" y="1758"/>
                    <a:pt x="452" y="1774"/>
                    <a:pt x="561" y="1774"/>
                  </a:cubicBezTo>
                  <a:cubicBezTo>
                    <a:pt x="654" y="1774"/>
                    <a:pt x="744" y="1762"/>
                    <a:pt x="830" y="1739"/>
                  </a:cubicBezTo>
                  <a:cubicBezTo>
                    <a:pt x="825" y="1720"/>
                    <a:pt x="825" y="1720"/>
                    <a:pt x="825" y="1720"/>
                  </a:cubicBezTo>
                  <a:cubicBezTo>
                    <a:pt x="741" y="1743"/>
                    <a:pt x="652" y="1755"/>
                    <a:pt x="561" y="1755"/>
                  </a:cubicBezTo>
                  <a:cubicBezTo>
                    <a:pt x="454" y="1755"/>
                    <a:pt x="352" y="1739"/>
                    <a:pt x="255" y="1709"/>
                  </a:cubicBezTo>
                  <a:moveTo>
                    <a:pt x="10" y="1595"/>
                  </a:moveTo>
                  <a:cubicBezTo>
                    <a:pt x="0" y="1611"/>
                    <a:pt x="0" y="1611"/>
                    <a:pt x="0" y="1611"/>
                  </a:cubicBezTo>
                  <a:cubicBezTo>
                    <a:pt x="71" y="1656"/>
                    <a:pt x="147" y="1693"/>
                    <a:pt x="229" y="1720"/>
                  </a:cubicBezTo>
                  <a:cubicBezTo>
                    <a:pt x="234" y="1702"/>
                    <a:pt x="234" y="1702"/>
                    <a:pt x="234" y="1702"/>
                  </a:cubicBezTo>
                  <a:cubicBezTo>
                    <a:pt x="155" y="1675"/>
                    <a:pt x="80" y="1639"/>
                    <a:pt x="10" y="1595"/>
                  </a:cubicBezTo>
                  <a:moveTo>
                    <a:pt x="1550" y="397"/>
                  </a:moveTo>
                  <a:cubicBezTo>
                    <a:pt x="1532" y="403"/>
                    <a:pt x="1532" y="403"/>
                    <a:pt x="1532" y="403"/>
                  </a:cubicBezTo>
                  <a:cubicBezTo>
                    <a:pt x="1556" y="474"/>
                    <a:pt x="1573" y="548"/>
                    <a:pt x="1580" y="625"/>
                  </a:cubicBezTo>
                  <a:cubicBezTo>
                    <a:pt x="1599" y="623"/>
                    <a:pt x="1599" y="623"/>
                    <a:pt x="1599" y="623"/>
                  </a:cubicBezTo>
                  <a:cubicBezTo>
                    <a:pt x="1591" y="545"/>
                    <a:pt x="1575" y="469"/>
                    <a:pt x="1550" y="397"/>
                  </a:cubicBezTo>
                  <a:moveTo>
                    <a:pt x="1307" y="0"/>
                  </a:moveTo>
                  <a:cubicBezTo>
                    <a:pt x="1293" y="14"/>
                    <a:pt x="1293" y="14"/>
                    <a:pt x="1293" y="14"/>
                  </a:cubicBezTo>
                  <a:cubicBezTo>
                    <a:pt x="1395" y="118"/>
                    <a:pt x="1475" y="243"/>
                    <a:pt x="1525" y="383"/>
                  </a:cubicBezTo>
                  <a:cubicBezTo>
                    <a:pt x="1543" y="376"/>
                    <a:pt x="1543" y="376"/>
                    <a:pt x="1543" y="376"/>
                  </a:cubicBezTo>
                  <a:cubicBezTo>
                    <a:pt x="1492" y="234"/>
                    <a:pt x="1410" y="106"/>
                    <a:pt x="130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31">
              <a:extLst>
                <a:ext uri="{FF2B5EF4-FFF2-40B4-BE49-F238E27FC236}">
                  <a16:creationId xmlns:a16="http://schemas.microsoft.com/office/drawing/2014/main" id="{FB2AEEF9-4A09-4E3F-9F31-B0167F3F4EB0}"/>
                </a:ext>
              </a:extLst>
            </p:cNvPr>
            <p:cNvSpPr>
              <a:spLocks noEditPoints="1"/>
            </p:cNvSpPr>
            <p:nvPr/>
          </p:nvSpPr>
          <p:spPr bwMode="auto">
            <a:xfrm>
              <a:off x="2151" y="784"/>
              <a:ext cx="2753" cy="2705"/>
            </a:xfrm>
            <a:custGeom>
              <a:avLst/>
              <a:gdLst>
                <a:gd name="T0" fmla="*/ 1539 w 2089"/>
                <a:gd name="T1" fmla="*/ 1942 h 2053"/>
                <a:gd name="T2" fmla="*/ 1309 w 2089"/>
                <a:gd name="T3" fmla="*/ 2034 h 2053"/>
                <a:gd name="T4" fmla="*/ 1314 w 2089"/>
                <a:gd name="T5" fmla="*/ 2053 h 2053"/>
                <a:gd name="T6" fmla="*/ 1548 w 2089"/>
                <a:gd name="T7" fmla="*/ 1958 h 2053"/>
                <a:gd name="T8" fmla="*/ 1539 w 2089"/>
                <a:gd name="T9" fmla="*/ 1942 h 2053"/>
                <a:gd name="T10" fmla="*/ 2083 w 2089"/>
                <a:gd name="T11" fmla="*/ 937 h 2053"/>
                <a:gd name="T12" fmla="*/ 2064 w 2089"/>
                <a:gd name="T13" fmla="*/ 939 h 2053"/>
                <a:gd name="T14" fmla="*/ 2070 w 2089"/>
                <a:gd name="T15" fmla="*/ 1044 h 2053"/>
                <a:gd name="T16" fmla="*/ 1558 w 2089"/>
                <a:gd name="T17" fmla="*/ 1931 h 2053"/>
                <a:gd name="T18" fmla="*/ 1567 w 2089"/>
                <a:gd name="T19" fmla="*/ 1948 h 2053"/>
                <a:gd name="T20" fmla="*/ 2089 w 2089"/>
                <a:gd name="T21" fmla="*/ 1044 h 2053"/>
                <a:gd name="T22" fmla="*/ 2083 w 2089"/>
                <a:gd name="T23" fmla="*/ 937 h 2053"/>
                <a:gd name="T24" fmla="*/ 8 w 2089"/>
                <a:gd name="T25" fmla="*/ 915 h 2053"/>
                <a:gd name="T26" fmla="*/ 0 w 2089"/>
                <a:gd name="T27" fmla="*/ 1044 h 2053"/>
                <a:gd name="T28" fmla="*/ 484 w 2089"/>
                <a:gd name="T29" fmla="*/ 1925 h 2053"/>
                <a:gd name="T30" fmla="*/ 494 w 2089"/>
                <a:gd name="T31" fmla="*/ 1909 h 2053"/>
                <a:gd name="T32" fmla="*/ 19 w 2089"/>
                <a:gd name="T33" fmla="*/ 1044 h 2053"/>
                <a:gd name="T34" fmla="*/ 27 w 2089"/>
                <a:gd name="T35" fmla="*/ 917 h 2053"/>
                <a:gd name="T36" fmla="*/ 8 w 2089"/>
                <a:gd name="T37" fmla="*/ 915 h 2053"/>
                <a:gd name="T38" fmla="*/ 439 w 2089"/>
                <a:gd name="T39" fmla="*/ 194 h 2053"/>
                <a:gd name="T40" fmla="*/ 11 w 2089"/>
                <a:gd name="T41" fmla="*/ 893 h 2053"/>
                <a:gd name="T42" fmla="*/ 30 w 2089"/>
                <a:gd name="T43" fmla="*/ 896 h 2053"/>
                <a:gd name="T44" fmla="*/ 450 w 2089"/>
                <a:gd name="T45" fmla="*/ 209 h 2053"/>
                <a:gd name="T46" fmla="*/ 439 w 2089"/>
                <a:gd name="T47" fmla="*/ 194 h 2053"/>
                <a:gd name="T48" fmla="*/ 1045 w 2089"/>
                <a:gd name="T49" fmla="*/ 0 h 2053"/>
                <a:gd name="T50" fmla="*/ 457 w 2089"/>
                <a:gd name="T51" fmla="*/ 181 h 2053"/>
                <a:gd name="T52" fmla="*/ 468 w 2089"/>
                <a:gd name="T53" fmla="*/ 197 h 2053"/>
                <a:gd name="T54" fmla="*/ 1045 w 2089"/>
                <a:gd name="T55" fmla="*/ 19 h 2053"/>
                <a:gd name="T56" fmla="*/ 1762 w 2089"/>
                <a:gd name="T57" fmla="*/ 312 h 2053"/>
                <a:gd name="T58" fmla="*/ 1775 w 2089"/>
                <a:gd name="T59" fmla="*/ 299 h 2053"/>
                <a:gd name="T60" fmla="*/ 1045 w 2089"/>
                <a:gd name="T61"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89" h="2053">
                  <a:moveTo>
                    <a:pt x="1539" y="1942"/>
                  </a:moveTo>
                  <a:cubicBezTo>
                    <a:pt x="1467" y="1982"/>
                    <a:pt x="1390" y="2013"/>
                    <a:pt x="1309" y="2034"/>
                  </a:cubicBezTo>
                  <a:cubicBezTo>
                    <a:pt x="1314" y="2053"/>
                    <a:pt x="1314" y="2053"/>
                    <a:pt x="1314" y="2053"/>
                  </a:cubicBezTo>
                  <a:cubicBezTo>
                    <a:pt x="1397" y="2031"/>
                    <a:pt x="1475" y="1999"/>
                    <a:pt x="1548" y="1958"/>
                  </a:cubicBezTo>
                  <a:cubicBezTo>
                    <a:pt x="1539" y="1942"/>
                    <a:pt x="1539" y="1942"/>
                    <a:pt x="1539" y="1942"/>
                  </a:cubicBezTo>
                  <a:moveTo>
                    <a:pt x="2083" y="937"/>
                  </a:moveTo>
                  <a:cubicBezTo>
                    <a:pt x="2064" y="939"/>
                    <a:pt x="2064" y="939"/>
                    <a:pt x="2064" y="939"/>
                  </a:cubicBezTo>
                  <a:cubicBezTo>
                    <a:pt x="2068" y="973"/>
                    <a:pt x="2070" y="1009"/>
                    <a:pt x="2070" y="1044"/>
                  </a:cubicBezTo>
                  <a:cubicBezTo>
                    <a:pt x="2070" y="1422"/>
                    <a:pt x="1864" y="1754"/>
                    <a:pt x="1558" y="1931"/>
                  </a:cubicBezTo>
                  <a:cubicBezTo>
                    <a:pt x="1567" y="1948"/>
                    <a:pt x="1567" y="1948"/>
                    <a:pt x="1567" y="1948"/>
                  </a:cubicBezTo>
                  <a:cubicBezTo>
                    <a:pt x="1879" y="1767"/>
                    <a:pt x="2089" y="1430"/>
                    <a:pt x="2089" y="1044"/>
                  </a:cubicBezTo>
                  <a:cubicBezTo>
                    <a:pt x="2089" y="1008"/>
                    <a:pt x="2087" y="972"/>
                    <a:pt x="2083" y="937"/>
                  </a:cubicBezTo>
                  <a:moveTo>
                    <a:pt x="8" y="915"/>
                  </a:moveTo>
                  <a:cubicBezTo>
                    <a:pt x="3" y="957"/>
                    <a:pt x="0" y="1000"/>
                    <a:pt x="0" y="1044"/>
                  </a:cubicBezTo>
                  <a:cubicBezTo>
                    <a:pt x="0" y="1414"/>
                    <a:pt x="193" y="1739"/>
                    <a:pt x="484" y="1925"/>
                  </a:cubicBezTo>
                  <a:cubicBezTo>
                    <a:pt x="494" y="1909"/>
                    <a:pt x="494" y="1909"/>
                    <a:pt x="494" y="1909"/>
                  </a:cubicBezTo>
                  <a:cubicBezTo>
                    <a:pt x="209" y="1726"/>
                    <a:pt x="19" y="1407"/>
                    <a:pt x="19" y="1044"/>
                  </a:cubicBezTo>
                  <a:cubicBezTo>
                    <a:pt x="19" y="1001"/>
                    <a:pt x="22" y="959"/>
                    <a:pt x="27" y="917"/>
                  </a:cubicBezTo>
                  <a:cubicBezTo>
                    <a:pt x="8" y="915"/>
                    <a:pt x="8" y="915"/>
                    <a:pt x="8" y="915"/>
                  </a:cubicBezTo>
                  <a:moveTo>
                    <a:pt x="439" y="194"/>
                  </a:moveTo>
                  <a:cubicBezTo>
                    <a:pt x="213" y="355"/>
                    <a:pt x="53" y="606"/>
                    <a:pt x="11" y="893"/>
                  </a:cubicBezTo>
                  <a:cubicBezTo>
                    <a:pt x="30" y="896"/>
                    <a:pt x="30" y="896"/>
                    <a:pt x="30" y="896"/>
                  </a:cubicBezTo>
                  <a:cubicBezTo>
                    <a:pt x="71" y="614"/>
                    <a:pt x="228" y="368"/>
                    <a:pt x="450" y="209"/>
                  </a:cubicBezTo>
                  <a:cubicBezTo>
                    <a:pt x="439" y="194"/>
                    <a:pt x="439" y="194"/>
                    <a:pt x="439" y="194"/>
                  </a:cubicBezTo>
                  <a:moveTo>
                    <a:pt x="1045" y="0"/>
                  </a:moveTo>
                  <a:cubicBezTo>
                    <a:pt x="827" y="0"/>
                    <a:pt x="625" y="67"/>
                    <a:pt x="457" y="181"/>
                  </a:cubicBezTo>
                  <a:cubicBezTo>
                    <a:pt x="468" y="197"/>
                    <a:pt x="468" y="197"/>
                    <a:pt x="468" y="197"/>
                  </a:cubicBezTo>
                  <a:cubicBezTo>
                    <a:pt x="632" y="84"/>
                    <a:pt x="831" y="19"/>
                    <a:pt x="1045" y="19"/>
                  </a:cubicBezTo>
                  <a:cubicBezTo>
                    <a:pt x="1324" y="19"/>
                    <a:pt x="1577" y="131"/>
                    <a:pt x="1762" y="312"/>
                  </a:cubicBezTo>
                  <a:cubicBezTo>
                    <a:pt x="1775" y="299"/>
                    <a:pt x="1775" y="299"/>
                    <a:pt x="1775" y="299"/>
                  </a:cubicBezTo>
                  <a:cubicBezTo>
                    <a:pt x="1587" y="114"/>
                    <a:pt x="1329" y="0"/>
                    <a:pt x="104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32">
              <a:extLst>
                <a:ext uri="{FF2B5EF4-FFF2-40B4-BE49-F238E27FC236}">
                  <a16:creationId xmlns:a16="http://schemas.microsoft.com/office/drawing/2014/main" id="{AF22CA0C-F10B-4BE0-B51F-2B6A5CCCF548}"/>
                </a:ext>
              </a:extLst>
            </p:cNvPr>
            <p:cNvSpPr>
              <a:spLocks/>
            </p:cNvSpPr>
            <p:nvPr/>
          </p:nvSpPr>
          <p:spPr bwMode="auto">
            <a:xfrm>
              <a:off x="4484" y="1188"/>
              <a:ext cx="28" cy="28"/>
            </a:xfrm>
            <a:custGeom>
              <a:avLst/>
              <a:gdLst>
                <a:gd name="T0" fmla="*/ 13 w 21"/>
                <a:gd name="T1" fmla="*/ 0 h 21"/>
                <a:gd name="T2" fmla="*/ 0 w 21"/>
                <a:gd name="T3" fmla="*/ 13 h 21"/>
                <a:gd name="T4" fmla="*/ 7 w 21"/>
                <a:gd name="T5" fmla="*/ 21 h 21"/>
                <a:gd name="T6" fmla="*/ 21 w 21"/>
                <a:gd name="T7" fmla="*/ 7 h 21"/>
                <a:gd name="T8" fmla="*/ 13 w 21"/>
                <a:gd name="T9" fmla="*/ 0 h 21"/>
              </a:gdLst>
              <a:ahLst/>
              <a:cxnLst>
                <a:cxn ang="0">
                  <a:pos x="T0" y="T1"/>
                </a:cxn>
                <a:cxn ang="0">
                  <a:pos x="T2" y="T3"/>
                </a:cxn>
                <a:cxn ang="0">
                  <a:pos x="T4" y="T5"/>
                </a:cxn>
                <a:cxn ang="0">
                  <a:pos x="T6" y="T7"/>
                </a:cxn>
                <a:cxn ang="0">
                  <a:pos x="T8" y="T9"/>
                </a:cxn>
              </a:cxnLst>
              <a:rect l="0" t="0" r="r" b="b"/>
              <a:pathLst>
                <a:path w="21" h="21">
                  <a:moveTo>
                    <a:pt x="13" y="0"/>
                  </a:moveTo>
                  <a:cubicBezTo>
                    <a:pt x="0" y="13"/>
                    <a:pt x="0" y="13"/>
                    <a:pt x="0" y="13"/>
                  </a:cubicBezTo>
                  <a:cubicBezTo>
                    <a:pt x="2" y="16"/>
                    <a:pt x="5" y="18"/>
                    <a:pt x="7" y="21"/>
                  </a:cubicBezTo>
                  <a:cubicBezTo>
                    <a:pt x="21" y="7"/>
                    <a:pt x="21" y="7"/>
                    <a:pt x="21" y="7"/>
                  </a:cubicBezTo>
                  <a:cubicBezTo>
                    <a:pt x="18" y="5"/>
                    <a:pt x="16" y="2"/>
                    <a:pt x="1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3">
              <a:extLst>
                <a:ext uri="{FF2B5EF4-FFF2-40B4-BE49-F238E27FC236}">
                  <a16:creationId xmlns:a16="http://schemas.microsoft.com/office/drawing/2014/main" id="{FEF98C8C-E4DD-42E9-B455-6DD289A33FCC}"/>
                </a:ext>
              </a:extLst>
            </p:cNvPr>
            <p:cNvSpPr>
              <a:spLocks noEditPoints="1"/>
            </p:cNvSpPr>
            <p:nvPr/>
          </p:nvSpPr>
          <p:spPr bwMode="auto">
            <a:xfrm>
              <a:off x="2730" y="1022"/>
              <a:ext cx="1771" cy="184"/>
            </a:xfrm>
            <a:custGeom>
              <a:avLst/>
              <a:gdLst>
                <a:gd name="T0" fmla="*/ 1336 w 1344"/>
                <a:gd name="T1" fmla="*/ 118 h 139"/>
                <a:gd name="T2" fmla="*/ 1323 w 1344"/>
                <a:gd name="T3" fmla="*/ 131 h 139"/>
                <a:gd name="T4" fmla="*/ 1331 w 1344"/>
                <a:gd name="T5" fmla="*/ 139 h 139"/>
                <a:gd name="T6" fmla="*/ 1344 w 1344"/>
                <a:gd name="T7" fmla="*/ 126 h 139"/>
                <a:gd name="T8" fmla="*/ 1336 w 1344"/>
                <a:gd name="T9" fmla="*/ 118 h 139"/>
                <a:gd name="T10" fmla="*/ 18 w 1344"/>
                <a:gd name="T11" fmla="*/ 0 h 139"/>
                <a:gd name="T12" fmla="*/ 0 w 1344"/>
                <a:gd name="T13" fmla="*/ 13 h 139"/>
                <a:gd name="T14" fmla="*/ 11 w 1344"/>
                <a:gd name="T15" fmla="*/ 28 h 139"/>
                <a:gd name="T16" fmla="*/ 29 w 1344"/>
                <a:gd name="T17" fmla="*/ 16 h 139"/>
                <a:gd name="T18" fmla="*/ 18 w 1344"/>
                <a:gd name="T1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44" h="139">
                  <a:moveTo>
                    <a:pt x="1336" y="118"/>
                  </a:moveTo>
                  <a:cubicBezTo>
                    <a:pt x="1323" y="131"/>
                    <a:pt x="1323" y="131"/>
                    <a:pt x="1323" y="131"/>
                  </a:cubicBezTo>
                  <a:cubicBezTo>
                    <a:pt x="1326" y="134"/>
                    <a:pt x="1328" y="137"/>
                    <a:pt x="1331" y="139"/>
                  </a:cubicBezTo>
                  <a:cubicBezTo>
                    <a:pt x="1344" y="126"/>
                    <a:pt x="1344" y="126"/>
                    <a:pt x="1344" y="126"/>
                  </a:cubicBezTo>
                  <a:cubicBezTo>
                    <a:pt x="1342" y="123"/>
                    <a:pt x="1339" y="121"/>
                    <a:pt x="1336" y="118"/>
                  </a:cubicBezTo>
                  <a:moveTo>
                    <a:pt x="18" y="0"/>
                  </a:moveTo>
                  <a:cubicBezTo>
                    <a:pt x="12" y="4"/>
                    <a:pt x="6" y="8"/>
                    <a:pt x="0" y="13"/>
                  </a:cubicBezTo>
                  <a:cubicBezTo>
                    <a:pt x="11" y="28"/>
                    <a:pt x="11" y="28"/>
                    <a:pt x="11" y="28"/>
                  </a:cubicBezTo>
                  <a:cubicBezTo>
                    <a:pt x="17" y="24"/>
                    <a:pt x="23" y="20"/>
                    <a:pt x="29" y="16"/>
                  </a:cubicBezTo>
                  <a:cubicBezTo>
                    <a:pt x="18" y="0"/>
                    <a:pt x="18" y="0"/>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4">
              <a:extLst>
                <a:ext uri="{FF2B5EF4-FFF2-40B4-BE49-F238E27FC236}">
                  <a16:creationId xmlns:a16="http://schemas.microsoft.com/office/drawing/2014/main" id="{C14E0660-83FC-4233-9A41-5DC98E2F7F06}"/>
                </a:ext>
              </a:extLst>
            </p:cNvPr>
            <p:cNvSpPr>
              <a:spLocks/>
            </p:cNvSpPr>
            <p:nvPr/>
          </p:nvSpPr>
          <p:spPr bwMode="auto">
            <a:xfrm>
              <a:off x="4799" y="1693"/>
              <a:ext cx="33" cy="36"/>
            </a:xfrm>
            <a:custGeom>
              <a:avLst/>
              <a:gdLst>
                <a:gd name="T0" fmla="*/ 18 w 25"/>
                <a:gd name="T1" fmla="*/ 0 h 27"/>
                <a:gd name="T2" fmla="*/ 0 w 25"/>
                <a:gd name="T3" fmla="*/ 7 h 27"/>
                <a:gd name="T4" fmla="*/ 7 w 25"/>
                <a:gd name="T5" fmla="*/ 27 h 27"/>
                <a:gd name="T6" fmla="*/ 25 w 25"/>
                <a:gd name="T7" fmla="*/ 21 h 27"/>
                <a:gd name="T8" fmla="*/ 18 w 25"/>
                <a:gd name="T9" fmla="*/ 0 h 27"/>
              </a:gdLst>
              <a:ahLst/>
              <a:cxnLst>
                <a:cxn ang="0">
                  <a:pos x="T0" y="T1"/>
                </a:cxn>
                <a:cxn ang="0">
                  <a:pos x="T2" y="T3"/>
                </a:cxn>
                <a:cxn ang="0">
                  <a:pos x="T4" y="T5"/>
                </a:cxn>
                <a:cxn ang="0">
                  <a:pos x="T6" y="T7"/>
                </a:cxn>
                <a:cxn ang="0">
                  <a:pos x="T8" y="T9"/>
                </a:cxn>
              </a:cxnLst>
              <a:rect l="0" t="0" r="r" b="b"/>
              <a:pathLst>
                <a:path w="25" h="27">
                  <a:moveTo>
                    <a:pt x="18" y="0"/>
                  </a:moveTo>
                  <a:cubicBezTo>
                    <a:pt x="0" y="7"/>
                    <a:pt x="0" y="7"/>
                    <a:pt x="0" y="7"/>
                  </a:cubicBezTo>
                  <a:cubicBezTo>
                    <a:pt x="3" y="13"/>
                    <a:pt x="5" y="20"/>
                    <a:pt x="7" y="27"/>
                  </a:cubicBezTo>
                  <a:cubicBezTo>
                    <a:pt x="25" y="21"/>
                    <a:pt x="25" y="21"/>
                    <a:pt x="25" y="21"/>
                  </a:cubicBezTo>
                  <a:cubicBezTo>
                    <a:pt x="23" y="14"/>
                    <a:pt x="21" y="7"/>
                    <a:pt x="1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5">
              <a:extLst>
                <a:ext uri="{FF2B5EF4-FFF2-40B4-BE49-F238E27FC236}">
                  <a16:creationId xmlns:a16="http://schemas.microsoft.com/office/drawing/2014/main" id="{90481247-FDBB-40FC-A02C-D6FC2D1ED715}"/>
                </a:ext>
              </a:extLst>
            </p:cNvPr>
            <p:cNvSpPr>
              <a:spLocks/>
            </p:cNvSpPr>
            <p:nvPr/>
          </p:nvSpPr>
          <p:spPr bwMode="auto">
            <a:xfrm>
              <a:off x="4179" y="3328"/>
              <a:ext cx="37" cy="36"/>
            </a:xfrm>
            <a:custGeom>
              <a:avLst/>
              <a:gdLst>
                <a:gd name="T0" fmla="*/ 19 w 28"/>
                <a:gd name="T1" fmla="*/ 0 h 27"/>
                <a:gd name="T2" fmla="*/ 0 w 28"/>
                <a:gd name="T3" fmla="*/ 11 h 27"/>
                <a:gd name="T4" fmla="*/ 9 w 28"/>
                <a:gd name="T5" fmla="*/ 27 h 27"/>
                <a:gd name="T6" fmla="*/ 28 w 28"/>
                <a:gd name="T7" fmla="*/ 17 h 27"/>
                <a:gd name="T8" fmla="*/ 19 w 28"/>
                <a:gd name="T9" fmla="*/ 0 h 27"/>
              </a:gdLst>
              <a:ahLst/>
              <a:cxnLst>
                <a:cxn ang="0">
                  <a:pos x="T0" y="T1"/>
                </a:cxn>
                <a:cxn ang="0">
                  <a:pos x="T2" y="T3"/>
                </a:cxn>
                <a:cxn ang="0">
                  <a:pos x="T4" y="T5"/>
                </a:cxn>
                <a:cxn ang="0">
                  <a:pos x="T6" y="T7"/>
                </a:cxn>
                <a:cxn ang="0">
                  <a:pos x="T8" y="T9"/>
                </a:cxn>
              </a:cxnLst>
              <a:rect l="0" t="0" r="r" b="b"/>
              <a:pathLst>
                <a:path w="28" h="27">
                  <a:moveTo>
                    <a:pt x="19" y="0"/>
                  </a:moveTo>
                  <a:cubicBezTo>
                    <a:pt x="12" y="4"/>
                    <a:pt x="6" y="7"/>
                    <a:pt x="0" y="11"/>
                  </a:cubicBezTo>
                  <a:cubicBezTo>
                    <a:pt x="9" y="27"/>
                    <a:pt x="9" y="27"/>
                    <a:pt x="9" y="27"/>
                  </a:cubicBezTo>
                  <a:cubicBezTo>
                    <a:pt x="15" y="24"/>
                    <a:pt x="22" y="20"/>
                    <a:pt x="28" y="17"/>
                  </a:cubicBezTo>
                  <a:cubicBezTo>
                    <a:pt x="19" y="0"/>
                    <a:pt x="19" y="0"/>
                    <a:pt x="1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36">
              <a:extLst>
                <a:ext uri="{FF2B5EF4-FFF2-40B4-BE49-F238E27FC236}">
                  <a16:creationId xmlns:a16="http://schemas.microsoft.com/office/drawing/2014/main" id="{C5A8DD69-7B13-4824-96AC-3A6608E2C4B1}"/>
                </a:ext>
              </a:extLst>
            </p:cNvPr>
            <p:cNvSpPr>
              <a:spLocks/>
            </p:cNvSpPr>
            <p:nvPr/>
          </p:nvSpPr>
          <p:spPr bwMode="auto">
            <a:xfrm>
              <a:off x="3091" y="3440"/>
              <a:ext cx="34" cy="33"/>
            </a:xfrm>
            <a:custGeom>
              <a:avLst/>
              <a:gdLst>
                <a:gd name="T0" fmla="*/ 5 w 26"/>
                <a:gd name="T1" fmla="*/ 0 h 25"/>
                <a:gd name="T2" fmla="*/ 0 w 26"/>
                <a:gd name="T3" fmla="*/ 18 h 25"/>
                <a:gd name="T4" fmla="*/ 20 w 26"/>
                <a:gd name="T5" fmla="*/ 25 h 25"/>
                <a:gd name="T6" fmla="*/ 26 w 26"/>
                <a:gd name="T7" fmla="*/ 7 h 25"/>
                <a:gd name="T8" fmla="*/ 5 w 26"/>
                <a:gd name="T9" fmla="*/ 0 h 25"/>
              </a:gdLst>
              <a:ahLst/>
              <a:cxnLst>
                <a:cxn ang="0">
                  <a:pos x="T0" y="T1"/>
                </a:cxn>
                <a:cxn ang="0">
                  <a:pos x="T2" y="T3"/>
                </a:cxn>
                <a:cxn ang="0">
                  <a:pos x="T4" y="T5"/>
                </a:cxn>
                <a:cxn ang="0">
                  <a:pos x="T6" y="T7"/>
                </a:cxn>
                <a:cxn ang="0">
                  <a:pos x="T8" y="T9"/>
                </a:cxn>
              </a:cxnLst>
              <a:rect l="0" t="0" r="r" b="b"/>
              <a:pathLst>
                <a:path w="26" h="25">
                  <a:moveTo>
                    <a:pt x="5" y="0"/>
                  </a:moveTo>
                  <a:cubicBezTo>
                    <a:pt x="0" y="18"/>
                    <a:pt x="0" y="18"/>
                    <a:pt x="0" y="18"/>
                  </a:cubicBezTo>
                  <a:cubicBezTo>
                    <a:pt x="6" y="20"/>
                    <a:pt x="13" y="23"/>
                    <a:pt x="20" y="25"/>
                  </a:cubicBezTo>
                  <a:cubicBezTo>
                    <a:pt x="26" y="7"/>
                    <a:pt x="26" y="7"/>
                    <a:pt x="26" y="7"/>
                  </a:cubicBezTo>
                  <a:cubicBezTo>
                    <a:pt x="19" y="5"/>
                    <a:pt x="12" y="2"/>
                    <a:pt x="5"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37">
              <a:extLst>
                <a:ext uri="{FF2B5EF4-FFF2-40B4-BE49-F238E27FC236}">
                  <a16:creationId xmlns:a16="http://schemas.microsoft.com/office/drawing/2014/main" id="{240E8BF0-F935-4E0A-B982-4D1850A21D96}"/>
                </a:ext>
              </a:extLst>
            </p:cNvPr>
            <p:cNvSpPr>
              <a:spLocks/>
            </p:cNvSpPr>
            <p:nvPr/>
          </p:nvSpPr>
          <p:spPr bwMode="auto">
            <a:xfrm>
              <a:off x="2162" y="1960"/>
              <a:ext cx="29" cy="32"/>
            </a:xfrm>
            <a:custGeom>
              <a:avLst/>
              <a:gdLst>
                <a:gd name="T0" fmla="*/ 3 w 22"/>
                <a:gd name="T1" fmla="*/ 0 h 24"/>
                <a:gd name="T2" fmla="*/ 0 w 22"/>
                <a:gd name="T3" fmla="*/ 22 h 24"/>
                <a:gd name="T4" fmla="*/ 19 w 22"/>
                <a:gd name="T5" fmla="*/ 24 h 24"/>
                <a:gd name="T6" fmla="*/ 22 w 22"/>
                <a:gd name="T7" fmla="*/ 3 h 24"/>
                <a:gd name="T8" fmla="*/ 3 w 22"/>
                <a:gd name="T9" fmla="*/ 0 h 24"/>
              </a:gdLst>
              <a:ahLst/>
              <a:cxnLst>
                <a:cxn ang="0">
                  <a:pos x="T0" y="T1"/>
                </a:cxn>
                <a:cxn ang="0">
                  <a:pos x="T2" y="T3"/>
                </a:cxn>
                <a:cxn ang="0">
                  <a:pos x="T4" y="T5"/>
                </a:cxn>
                <a:cxn ang="0">
                  <a:pos x="T6" y="T7"/>
                </a:cxn>
                <a:cxn ang="0">
                  <a:pos x="T8" y="T9"/>
                </a:cxn>
              </a:cxnLst>
              <a:rect l="0" t="0" r="r" b="b"/>
              <a:pathLst>
                <a:path w="22" h="24">
                  <a:moveTo>
                    <a:pt x="3" y="0"/>
                  </a:moveTo>
                  <a:cubicBezTo>
                    <a:pt x="2" y="8"/>
                    <a:pt x="1" y="15"/>
                    <a:pt x="0" y="22"/>
                  </a:cubicBezTo>
                  <a:cubicBezTo>
                    <a:pt x="19" y="24"/>
                    <a:pt x="19" y="24"/>
                    <a:pt x="19" y="24"/>
                  </a:cubicBezTo>
                  <a:cubicBezTo>
                    <a:pt x="20" y="17"/>
                    <a:pt x="21" y="10"/>
                    <a:pt x="22" y="3"/>
                  </a:cubicBezTo>
                  <a:cubicBezTo>
                    <a:pt x="3" y="0"/>
                    <a:pt x="3" y="0"/>
                    <a:pt x="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8">
              <a:extLst>
                <a:ext uri="{FF2B5EF4-FFF2-40B4-BE49-F238E27FC236}">
                  <a16:creationId xmlns:a16="http://schemas.microsoft.com/office/drawing/2014/main" id="{4F57D419-A058-4485-9A67-36F04826C372}"/>
                </a:ext>
              </a:extLst>
            </p:cNvPr>
            <p:cNvSpPr>
              <a:spLocks/>
            </p:cNvSpPr>
            <p:nvPr/>
          </p:nvSpPr>
          <p:spPr bwMode="auto">
            <a:xfrm>
              <a:off x="3528" y="1420"/>
              <a:ext cx="248" cy="44"/>
            </a:xfrm>
            <a:custGeom>
              <a:avLst/>
              <a:gdLst>
                <a:gd name="T0" fmla="*/ 0 w 188"/>
                <a:gd name="T1" fmla="*/ 0 h 33"/>
                <a:gd name="T2" fmla="*/ 0 w 188"/>
                <a:gd name="T3" fmla="*/ 0 h 33"/>
                <a:gd name="T4" fmla="*/ 0 w 188"/>
                <a:gd name="T5" fmla="*/ 0 h 33"/>
                <a:gd name="T6" fmla="*/ 188 w 188"/>
                <a:gd name="T7" fmla="*/ 33 h 33"/>
                <a:gd name="T8" fmla="*/ 188 w 188"/>
                <a:gd name="T9" fmla="*/ 33 h 33"/>
                <a:gd name="T10" fmla="*/ 0 w 188"/>
                <a:gd name="T11" fmla="*/ 0 h 33"/>
              </a:gdLst>
              <a:ahLst/>
              <a:cxnLst>
                <a:cxn ang="0">
                  <a:pos x="T0" y="T1"/>
                </a:cxn>
                <a:cxn ang="0">
                  <a:pos x="T2" y="T3"/>
                </a:cxn>
                <a:cxn ang="0">
                  <a:pos x="T4" y="T5"/>
                </a:cxn>
                <a:cxn ang="0">
                  <a:pos x="T6" y="T7"/>
                </a:cxn>
                <a:cxn ang="0">
                  <a:pos x="T8" y="T9"/>
                </a:cxn>
                <a:cxn ang="0">
                  <a:pos x="T10" y="T11"/>
                </a:cxn>
              </a:cxnLst>
              <a:rect l="0" t="0" r="r" b="b"/>
              <a:pathLst>
                <a:path w="188" h="33">
                  <a:moveTo>
                    <a:pt x="0" y="0"/>
                  </a:moveTo>
                  <a:cubicBezTo>
                    <a:pt x="0" y="0"/>
                    <a:pt x="0" y="0"/>
                    <a:pt x="0" y="0"/>
                  </a:cubicBezTo>
                  <a:cubicBezTo>
                    <a:pt x="0" y="0"/>
                    <a:pt x="0" y="0"/>
                    <a:pt x="0" y="0"/>
                  </a:cubicBezTo>
                  <a:cubicBezTo>
                    <a:pt x="65" y="0"/>
                    <a:pt x="129" y="12"/>
                    <a:pt x="188" y="33"/>
                  </a:cubicBezTo>
                  <a:cubicBezTo>
                    <a:pt x="188" y="33"/>
                    <a:pt x="188" y="33"/>
                    <a:pt x="188" y="33"/>
                  </a:cubicBezTo>
                  <a:cubicBezTo>
                    <a:pt x="129" y="12"/>
                    <a:pt x="65" y="0"/>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39">
              <a:extLst>
                <a:ext uri="{FF2B5EF4-FFF2-40B4-BE49-F238E27FC236}">
                  <a16:creationId xmlns:a16="http://schemas.microsoft.com/office/drawing/2014/main" id="{62D1A612-2D5F-4F5C-BD19-18612D7D7292}"/>
                </a:ext>
              </a:extLst>
            </p:cNvPr>
            <p:cNvSpPr>
              <a:spLocks/>
            </p:cNvSpPr>
            <p:nvPr/>
          </p:nvSpPr>
          <p:spPr bwMode="auto">
            <a:xfrm>
              <a:off x="3855" y="2727"/>
              <a:ext cx="145" cy="95"/>
            </a:xfrm>
            <a:custGeom>
              <a:avLst/>
              <a:gdLst>
                <a:gd name="T0" fmla="*/ 110 w 110"/>
                <a:gd name="T1" fmla="*/ 0 h 72"/>
                <a:gd name="T2" fmla="*/ 0 w 110"/>
                <a:gd name="T3" fmla="*/ 72 h 72"/>
                <a:gd name="T4" fmla="*/ 110 w 110"/>
                <a:gd name="T5" fmla="*/ 0 h 72"/>
                <a:gd name="T6" fmla="*/ 110 w 110"/>
                <a:gd name="T7" fmla="*/ 0 h 72"/>
              </a:gdLst>
              <a:ahLst/>
              <a:cxnLst>
                <a:cxn ang="0">
                  <a:pos x="T0" y="T1"/>
                </a:cxn>
                <a:cxn ang="0">
                  <a:pos x="T2" y="T3"/>
                </a:cxn>
                <a:cxn ang="0">
                  <a:pos x="T4" y="T5"/>
                </a:cxn>
                <a:cxn ang="0">
                  <a:pos x="T6" y="T7"/>
                </a:cxn>
              </a:cxnLst>
              <a:rect l="0" t="0" r="r" b="b"/>
              <a:pathLst>
                <a:path w="110" h="72">
                  <a:moveTo>
                    <a:pt x="110" y="0"/>
                  </a:moveTo>
                  <a:cubicBezTo>
                    <a:pt x="76" y="28"/>
                    <a:pt x="40" y="52"/>
                    <a:pt x="0" y="72"/>
                  </a:cubicBezTo>
                  <a:cubicBezTo>
                    <a:pt x="40" y="52"/>
                    <a:pt x="76" y="28"/>
                    <a:pt x="110" y="0"/>
                  </a:cubicBezTo>
                  <a:cubicBezTo>
                    <a:pt x="110" y="0"/>
                    <a:pt x="110" y="0"/>
                    <a:pt x="11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41">
              <a:extLst>
                <a:ext uri="{FF2B5EF4-FFF2-40B4-BE49-F238E27FC236}">
                  <a16:creationId xmlns:a16="http://schemas.microsoft.com/office/drawing/2014/main" id="{6E9ED8AF-8DC9-4162-8A99-3C481F1A4F78}"/>
                </a:ext>
              </a:extLst>
            </p:cNvPr>
            <p:cNvSpPr>
              <a:spLocks noEditPoints="1"/>
            </p:cNvSpPr>
            <p:nvPr/>
          </p:nvSpPr>
          <p:spPr bwMode="auto">
            <a:xfrm>
              <a:off x="3268" y="1095"/>
              <a:ext cx="1296" cy="1067"/>
            </a:xfrm>
            <a:custGeom>
              <a:avLst/>
              <a:gdLst>
                <a:gd name="T0" fmla="*/ 198 w 984"/>
                <a:gd name="T1" fmla="*/ 22 h 810"/>
                <a:gd name="T2" fmla="*/ 5 w 984"/>
                <a:gd name="T3" fmla="*/ 46 h 810"/>
                <a:gd name="T4" fmla="*/ 29 w 984"/>
                <a:gd name="T5" fmla="*/ 140 h 810"/>
                <a:gd name="T6" fmla="*/ 198 w 984"/>
                <a:gd name="T7" fmla="*/ 119 h 810"/>
                <a:gd name="T8" fmla="*/ 887 w 984"/>
                <a:gd name="T9" fmla="*/ 808 h 810"/>
                <a:gd name="T10" fmla="*/ 887 w 984"/>
                <a:gd name="T11" fmla="*/ 810 h 810"/>
                <a:gd name="T12" fmla="*/ 984 w 984"/>
                <a:gd name="T13" fmla="*/ 810 h 810"/>
                <a:gd name="T14" fmla="*/ 984 w 984"/>
                <a:gd name="T15" fmla="*/ 809 h 810"/>
                <a:gd name="T16" fmla="*/ 940 w 984"/>
                <a:gd name="T17" fmla="*/ 549 h 810"/>
                <a:gd name="T18" fmla="*/ 937 w 984"/>
                <a:gd name="T19" fmla="*/ 539 h 810"/>
                <a:gd name="T20" fmla="*/ 957 w 984"/>
                <a:gd name="T21" fmla="*/ 532 h 810"/>
                <a:gd name="T22" fmla="*/ 777 w 984"/>
                <a:gd name="T23" fmla="*/ 245 h 810"/>
                <a:gd name="T24" fmla="*/ 762 w 984"/>
                <a:gd name="T25" fmla="*/ 261 h 810"/>
                <a:gd name="T26" fmla="*/ 754 w 984"/>
                <a:gd name="T27" fmla="*/ 253 h 810"/>
                <a:gd name="T28" fmla="*/ 198 w 984"/>
                <a:gd name="T29" fmla="*/ 22 h 810"/>
                <a:gd name="T30" fmla="*/ 198 w 984"/>
                <a:gd name="T31" fmla="*/ 0 h 810"/>
                <a:gd name="T32" fmla="*/ 0 w 984"/>
                <a:gd name="T33" fmla="*/ 24 h 810"/>
                <a:gd name="T34" fmla="*/ 0 w 984"/>
                <a:gd name="T35" fmla="*/ 25 h 810"/>
                <a:gd name="T36" fmla="*/ 198 w 984"/>
                <a:gd name="T37" fmla="*/ 1 h 810"/>
                <a:gd name="T38" fmla="*/ 762 w 984"/>
                <a:gd name="T39" fmla="*/ 230 h 810"/>
                <a:gd name="T40" fmla="*/ 762 w 984"/>
                <a:gd name="T41" fmla="*/ 230 h 810"/>
                <a:gd name="T42" fmla="*/ 198 w 984"/>
                <a:gd name="T43" fmla="*/ 0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4" h="810">
                  <a:moveTo>
                    <a:pt x="198" y="22"/>
                  </a:moveTo>
                  <a:cubicBezTo>
                    <a:pt x="132" y="22"/>
                    <a:pt x="67" y="30"/>
                    <a:pt x="5" y="46"/>
                  </a:cubicBezTo>
                  <a:cubicBezTo>
                    <a:pt x="29" y="140"/>
                    <a:pt x="29" y="140"/>
                    <a:pt x="29" y="140"/>
                  </a:cubicBezTo>
                  <a:cubicBezTo>
                    <a:pt x="84" y="126"/>
                    <a:pt x="140" y="119"/>
                    <a:pt x="198" y="119"/>
                  </a:cubicBezTo>
                  <a:cubicBezTo>
                    <a:pt x="578" y="119"/>
                    <a:pt x="887" y="428"/>
                    <a:pt x="887" y="808"/>
                  </a:cubicBezTo>
                  <a:cubicBezTo>
                    <a:pt x="887" y="810"/>
                    <a:pt x="887" y="810"/>
                    <a:pt x="887" y="810"/>
                  </a:cubicBezTo>
                  <a:cubicBezTo>
                    <a:pt x="984" y="810"/>
                    <a:pt x="984" y="810"/>
                    <a:pt x="984" y="810"/>
                  </a:cubicBezTo>
                  <a:cubicBezTo>
                    <a:pt x="984" y="810"/>
                    <a:pt x="984" y="809"/>
                    <a:pt x="984" y="809"/>
                  </a:cubicBezTo>
                  <a:cubicBezTo>
                    <a:pt x="984" y="720"/>
                    <a:pt x="970" y="633"/>
                    <a:pt x="940" y="549"/>
                  </a:cubicBezTo>
                  <a:cubicBezTo>
                    <a:pt x="937" y="539"/>
                    <a:pt x="937" y="539"/>
                    <a:pt x="937" y="539"/>
                  </a:cubicBezTo>
                  <a:cubicBezTo>
                    <a:pt x="957" y="532"/>
                    <a:pt x="957" y="532"/>
                    <a:pt x="957" y="532"/>
                  </a:cubicBezTo>
                  <a:cubicBezTo>
                    <a:pt x="918" y="424"/>
                    <a:pt x="856" y="326"/>
                    <a:pt x="777" y="245"/>
                  </a:cubicBezTo>
                  <a:cubicBezTo>
                    <a:pt x="762" y="261"/>
                    <a:pt x="762" y="261"/>
                    <a:pt x="762" y="261"/>
                  </a:cubicBezTo>
                  <a:cubicBezTo>
                    <a:pt x="754" y="253"/>
                    <a:pt x="754" y="253"/>
                    <a:pt x="754" y="253"/>
                  </a:cubicBezTo>
                  <a:cubicBezTo>
                    <a:pt x="605" y="104"/>
                    <a:pt x="408" y="22"/>
                    <a:pt x="198" y="22"/>
                  </a:cubicBezTo>
                  <a:moveTo>
                    <a:pt x="198" y="0"/>
                  </a:moveTo>
                  <a:cubicBezTo>
                    <a:pt x="131" y="0"/>
                    <a:pt x="64" y="8"/>
                    <a:pt x="0" y="24"/>
                  </a:cubicBezTo>
                  <a:cubicBezTo>
                    <a:pt x="0" y="25"/>
                    <a:pt x="0" y="25"/>
                    <a:pt x="0" y="25"/>
                  </a:cubicBezTo>
                  <a:cubicBezTo>
                    <a:pt x="64" y="9"/>
                    <a:pt x="130" y="1"/>
                    <a:pt x="198" y="1"/>
                  </a:cubicBezTo>
                  <a:cubicBezTo>
                    <a:pt x="410" y="1"/>
                    <a:pt x="610" y="82"/>
                    <a:pt x="762" y="230"/>
                  </a:cubicBezTo>
                  <a:cubicBezTo>
                    <a:pt x="762" y="230"/>
                    <a:pt x="762" y="230"/>
                    <a:pt x="762" y="230"/>
                  </a:cubicBezTo>
                  <a:cubicBezTo>
                    <a:pt x="616" y="88"/>
                    <a:pt x="417" y="0"/>
                    <a:pt x="19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2">
              <a:extLst>
                <a:ext uri="{FF2B5EF4-FFF2-40B4-BE49-F238E27FC236}">
                  <a16:creationId xmlns:a16="http://schemas.microsoft.com/office/drawing/2014/main" id="{77B4C5BD-7481-4A18-BAC6-7E4710BFB0C5}"/>
                </a:ext>
              </a:extLst>
            </p:cNvPr>
            <p:cNvSpPr>
              <a:spLocks noEditPoints="1"/>
            </p:cNvSpPr>
            <p:nvPr/>
          </p:nvSpPr>
          <p:spPr bwMode="auto">
            <a:xfrm>
              <a:off x="3268" y="1096"/>
              <a:ext cx="1325" cy="1066"/>
            </a:xfrm>
            <a:custGeom>
              <a:avLst/>
              <a:gdLst>
                <a:gd name="T0" fmla="*/ 957 w 1006"/>
                <a:gd name="T1" fmla="*/ 531 h 809"/>
                <a:gd name="T2" fmla="*/ 937 w 1006"/>
                <a:gd name="T3" fmla="*/ 538 h 809"/>
                <a:gd name="T4" fmla="*/ 940 w 1006"/>
                <a:gd name="T5" fmla="*/ 548 h 809"/>
                <a:gd name="T6" fmla="*/ 984 w 1006"/>
                <a:gd name="T7" fmla="*/ 808 h 809"/>
                <a:gd name="T8" fmla="*/ 984 w 1006"/>
                <a:gd name="T9" fmla="*/ 809 h 809"/>
                <a:gd name="T10" fmla="*/ 1006 w 1006"/>
                <a:gd name="T11" fmla="*/ 809 h 809"/>
                <a:gd name="T12" fmla="*/ 1006 w 1006"/>
                <a:gd name="T13" fmla="*/ 807 h 809"/>
                <a:gd name="T14" fmla="*/ 957 w 1006"/>
                <a:gd name="T15" fmla="*/ 531 h 809"/>
                <a:gd name="T16" fmla="*/ 198 w 1006"/>
                <a:gd name="T17" fmla="*/ 0 h 809"/>
                <a:gd name="T18" fmla="*/ 0 w 1006"/>
                <a:gd name="T19" fmla="*/ 24 h 809"/>
                <a:gd name="T20" fmla="*/ 5 w 1006"/>
                <a:gd name="T21" fmla="*/ 45 h 809"/>
                <a:gd name="T22" fmla="*/ 198 w 1006"/>
                <a:gd name="T23" fmla="*/ 21 h 809"/>
                <a:gd name="T24" fmla="*/ 754 w 1006"/>
                <a:gd name="T25" fmla="*/ 252 h 809"/>
                <a:gd name="T26" fmla="*/ 762 w 1006"/>
                <a:gd name="T27" fmla="*/ 260 h 809"/>
                <a:gd name="T28" fmla="*/ 777 w 1006"/>
                <a:gd name="T29" fmla="*/ 244 h 809"/>
                <a:gd name="T30" fmla="*/ 762 w 1006"/>
                <a:gd name="T31" fmla="*/ 229 h 809"/>
                <a:gd name="T32" fmla="*/ 762 w 1006"/>
                <a:gd name="T33" fmla="*/ 229 h 809"/>
                <a:gd name="T34" fmla="*/ 198 w 1006"/>
                <a:gd name="T35" fmla="*/ 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6" h="809">
                  <a:moveTo>
                    <a:pt x="957" y="531"/>
                  </a:moveTo>
                  <a:cubicBezTo>
                    <a:pt x="937" y="538"/>
                    <a:pt x="937" y="538"/>
                    <a:pt x="937" y="538"/>
                  </a:cubicBezTo>
                  <a:cubicBezTo>
                    <a:pt x="940" y="548"/>
                    <a:pt x="940" y="548"/>
                    <a:pt x="940" y="548"/>
                  </a:cubicBezTo>
                  <a:cubicBezTo>
                    <a:pt x="970" y="632"/>
                    <a:pt x="984" y="719"/>
                    <a:pt x="984" y="808"/>
                  </a:cubicBezTo>
                  <a:cubicBezTo>
                    <a:pt x="984" y="808"/>
                    <a:pt x="984" y="809"/>
                    <a:pt x="984" y="809"/>
                  </a:cubicBezTo>
                  <a:cubicBezTo>
                    <a:pt x="1006" y="809"/>
                    <a:pt x="1006" y="809"/>
                    <a:pt x="1006" y="809"/>
                  </a:cubicBezTo>
                  <a:cubicBezTo>
                    <a:pt x="1006" y="807"/>
                    <a:pt x="1006" y="807"/>
                    <a:pt x="1006" y="807"/>
                  </a:cubicBezTo>
                  <a:cubicBezTo>
                    <a:pt x="1006" y="710"/>
                    <a:pt x="988" y="617"/>
                    <a:pt x="957" y="531"/>
                  </a:cubicBezTo>
                  <a:moveTo>
                    <a:pt x="198" y="0"/>
                  </a:moveTo>
                  <a:cubicBezTo>
                    <a:pt x="130" y="0"/>
                    <a:pt x="64" y="8"/>
                    <a:pt x="0" y="24"/>
                  </a:cubicBezTo>
                  <a:cubicBezTo>
                    <a:pt x="5" y="45"/>
                    <a:pt x="5" y="45"/>
                    <a:pt x="5" y="45"/>
                  </a:cubicBezTo>
                  <a:cubicBezTo>
                    <a:pt x="67" y="29"/>
                    <a:pt x="132" y="21"/>
                    <a:pt x="198" y="21"/>
                  </a:cubicBezTo>
                  <a:cubicBezTo>
                    <a:pt x="408" y="21"/>
                    <a:pt x="605" y="103"/>
                    <a:pt x="754" y="252"/>
                  </a:cubicBezTo>
                  <a:cubicBezTo>
                    <a:pt x="762" y="260"/>
                    <a:pt x="762" y="260"/>
                    <a:pt x="762" y="260"/>
                  </a:cubicBezTo>
                  <a:cubicBezTo>
                    <a:pt x="777" y="244"/>
                    <a:pt x="777" y="244"/>
                    <a:pt x="777" y="244"/>
                  </a:cubicBezTo>
                  <a:cubicBezTo>
                    <a:pt x="772" y="239"/>
                    <a:pt x="767" y="234"/>
                    <a:pt x="762" y="229"/>
                  </a:cubicBezTo>
                  <a:cubicBezTo>
                    <a:pt x="762" y="229"/>
                    <a:pt x="762" y="229"/>
                    <a:pt x="762" y="229"/>
                  </a:cubicBezTo>
                  <a:cubicBezTo>
                    <a:pt x="610" y="81"/>
                    <a:pt x="410" y="0"/>
                    <a:pt x="19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43">
              <a:extLst>
                <a:ext uri="{FF2B5EF4-FFF2-40B4-BE49-F238E27FC236}">
                  <a16:creationId xmlns:a16="http://schemas.microsoft.com/office/drawing/2014/main" id="{D51F3015-671A-4A67-9D0D-A42A7333EA8A}"/>
                </a:ext>
              </a:extLst>
            </p:cNvPr>
            <p:cNvSpPr>
              <a:spLocks/>
            </p:cNvSpPr>
            <p:nvPr/>
          </p:nvSpPr>
          <p:spPr bwMode="auto">
            <a:xfrm>
              <a:off x="2491" y="2158"/>
              <a:ext cx="1296" cy="1066"/>
            </a:xfrm>
            <a:custGeom>
              <a:avLst/>
              <a:gdLst>
                <a:gd name="T0" fmla="*/ 97 w 983"/>
                <a:gd name="T1" fmla="*/ 0 h 809"/>
                <a:gd name="T2" fmla="*/ 0 w 983"/>
                <a:gd name="T3" fmla="*/ 0 h 809"/>
                <a:gd name="T4" fmla="*/ 0 w 983"/>
                <a:gd name="T5" fmla="*/ 2 h 809"/>
                <a:gd name="T6" fmla="*/ 230 w 983"/>
                <a:gd name="T7" fmla="*/ 559 h 809"/>
                <a:gd name="T8" fmla="*/ 544 w 983"/>
                <a:gd name="T9" fmla="*/ 751 h 809"/>
                <a:gd name="T10" fmla="*/ 554 w 983"/>
                <a:gd name="T11" fmla="*/ 754 h 809"/>
                <a:gd name="T12" fmla="*/ 548 w 983"/>
                <a:gd name="T13" fmla="*/ 773 h 809"/>
                <a:gd name="T14" fmla="*/ 787 w 983"/>
                <a:gd name="T15" fmla="*/ 809 h 809"/>
                <a:gd name="T16" fmla="*/ 983 w 983"/>
                <a:gd name="T17" fmla="*/ 785 h 809"/>
                <a:gd name="T18" fmla="*/ 955 w 983"/>
                <a:gd name="T19" fmla="*/ 670 h 809"/>
                <a:gd name="T20" fmla="*/ 787 w 983"/>
                <a:gd name="T21" fmla="*/ 690 h 809"/>
                <a:gd name="T22" fmla="*/ 97 w 983"/>
                <a:gd name="T23" fmla="*/ 1 h 809"/>
                <a:gd name="T24" fmla="*/ 97 w 983"/>
                <a:gd name="T25" fmla="*/ 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3" h="809">
                  <a:moveTo>
                    <a:pt x="97" y="0"/>
                  </a:moveTo>
                  <a:cubicBezTo>
                    <a:pt x="0" y="0"/>
                    <a:pt x="0" y="0"/>
                    <a:pt x="0" y="0"/>
                  </a:cubicBezTo>
                  <a:cubicBezTo>
                    <a:pt x="0" y="1"/>
                    <a:pt x="0" y="2"/>
                    <a:pt x="0" y="2"/>
                  </a:cubicBezTo>
                  <a:cubicBezTo>
                    <a:pt x="0" y="212"/>
                    <a:pt x="81" y="410"/>
                    <a:pt x="230" y="559"/>
                  </a:cubicBezTo>
                  <a:cubicBezTo>
                    <a:pt x="319" y="648"/>
                    <a:pt x="425" y="712"/>
                    <a:pt x="544" y="751"/>
                  </a:cubicBezTo>
                  <a:cubicBezTo>
                    <a:pt x="554" y="754"/>
                    <a:pt x="554" y="754"/>
                    <a:pt x="554" y="754"/>
                  </a:cubicBezTo>
                  <a:cubicBezTo>
                    <a:pt x="548" y="773"/>
                    <a:pt x="548" y="773"/>
                    <a:pt x="548" y="773"/>
                  </a:cubicBezTo>
                  <a:cubicBezTo>
                    <a:pt x="623" y="796"/>
                    <a:pt x="703" y="809"/>
                    <a:pt x="787" y="809"/>
                  </a:cubicBezTo>
                  <a:cubicBezTo>
                    <a:pt x="853" y="809"/>
                    <a:pt x="919" y="801"/>
                    <a:pt x="983" y="785"/>
                  </a:cubicBezTo>
                  <a:cubicBezTo>
                    <a:pt x="955" y="670"/>
                    <a:pt x="955" y="670"/>
                    <a:pt x="955" y="670"/>
                  </a:cubicBezTo>
                  <a:cubicBezTo>
                    <a:pt x="900" y="683"/>
                    <a:pt x="843" y="690"/>
                    <a:pt x="787" y="690"/>
                  </a:cubicBezTo>
                  <a:cubicBezTo>
                    <a:pt x="406" y="690"/>
                    <a:pt x="97" y="381"/>
                    <a:pt x="97" y="1"/>
                  </a:cubicBezTo>
                  <a:cubicBezTo>
                    <a:pt x="97" y="0"/>
                    <a:pt x="97" y="0"/>
                    <a:pt x="9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44">
              <a:extLst>
                <a:ext uri="{FF2B5EF4-FFF2-40B4-BE49-F238E27FC236}">
                  <a16:creationId xmlns:a16="http://schemas.microsoft.com/office/drawing/2014/main" id="{7080BEBF-EA1C-439F-9F7E-A8C10CA445C4}"/>
                </a:ext>
              </a:extLst>
            </p:cNvPr>
            <p:cNvSpPr>
              <a:spLocks/>
            </p:cNvSpPr>
            <p:nvPr/>
          </p:nvSpPr>
          <p:spPr bwMode="auto">
            <a:xfrm>
              <a:off x="2462" y="2158"/>
              <a:ext cx="759" cy="1018"/>
            </a:xfrm>
            <a:custGeom>
              <a:avLst/>
              <a:gdLst>
                <a:gd name="T0" fmla="*/ 22 w 576"/>
                <a:gd name="T1" fmla="*/ 0 h 773"/>
                <a:gd name="T2" fmla="*/ 0 w 576"/>
                <a:gd name="T3" fmla="*/ 0 h 773"/>
                <a:gd name="T4" fmla="*/ 0 w 576"/>
                <a:gd name="T5" fmla="*/ 1 h 773"/>
                <a:gd name="T6" fmla="*/ 570 w 576"/>
                <a:gd name="T7" fmla="*/ 773 h 773"/>
                <a:gd name="T8" fmla="*/ 576 w 576"/>
                <a:gd name="T9" fmla="*/ 754 h 773"/>
                <a:gd name="T10" fmla="*/ 566 w 576"/>
                <a:gd name="T11" fmla="*/ 751 h 773"/>
                <a:gd name="T12" fmla="*/ 252 w 576"/>
                <a:gd name="T13" fmla="*/ 559 h 773"/>
                <a:gd name="T14" fmla="*/ 22 w 576"/>
                <a:gd name="T15" fmla="*/ 2 h 773"/>
                <a:gd name="T16" fmla="*/ 22 w 576"/>
                <a:gd name="T17" fmla="*/ 0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773">
                  <a:moveTo>
                    <a:pt x="22" y="0"/>
                  </a:moveTo>
                  <a:cubicBezTo>
                    <a:pt x="0" y="0"/>
                    <a:pt x="0" y="0"/>
                    <a:pt x="0" y="0"/>
                  </a:cubicBezTo>
                  <a:cubicBezTo>
                    <a:pt x="0" y="1"/>
                    <a:pt x="0" y="1"/>
                    <a:pt x="0" y="1"/>
                  </a:cubicBezTo>
                  <a:cubicBezTo>
                    <a:pt x="0" y="363"/>
                    <a:pt x="240" y="671"/>
                    <a:pt x="570" y="773"/>
                  </a:cubicBezTo>
                  <a:cubicBezTo>
                    <a:pt x="576" y="754"/>
                    <a:pt x="576" y="754"/>
                    <a:pt x="576" y="754"/>
                  </a:cubicBezTo>
                  <a:cubicBezTo>
                    <a:pt x="566" y="751"/>
                    <a:pt x="566" y="751"/>
                    <a:pt x="566" y="751"/>
                  </a:cubicBezTo>
                  <a:cubicBezTo>
                    <a:pt x="447" y="712"/>
                    <a:pt x="341" y="648"/>
                    <a:pt x="252" y="559"/>
                  </a:cubicBezTo>
                  <a:cubicBezTo>
                    <a:pt x="103" y="410"/>
                    <a:pt x="22" y="212"/>
                    <a:pt x="22" y="2"/>
                  </a:cubicBezTo>
                  <a:cubicBezTo>
                    <a:pt x="22" y="2"/>
                    <a:pt x="22" y="1"/>
                    <a:pt x="2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45">
              <a:extLst>
                <a:ext uri="{FF2B5EF4-FFF2-40B4-BE49-F238E27FC236}">
                  <a16:creationId xmlns:a16="http://schemas.microsoft.com/office/drawing/2014/main" id="{B82F1B0B-D970-44F7-8575-69234E0DB558}"/>
                </a:ext>
              </a:extLst>
            </p:cNvPr>
            <p:cNvSpPr>
              <a:spLocks/>
            </p:cNvSpPr>
            <p:nvPr/>
          </p:nvSpPr>
          <p:spPr bwMode="auto">
            <a:xfrm>
              <a:off x="3776" y="1385"/>
              <a:ext cx="575" cy="1407"/>
            </a:xfrm>
            <a:custGeom>
              <a:avLst/>
              <a:gdLst>
                <a:gd name="T0" fmla="*/ 21 w 436"/>
                <a:gd name="T1" fmla="*/ 0 h 1068"/>
                <a:gd name="T2" fmla="*/ 0 w 436"/>
                <a:gd name="T3" fmla="*/ 60 h 1068"/>
                <a:gd name="T4" fmla="*/ 372 w 436"/>
                <a:gd name="T5" fmla="*/ 586 h 1068"/>
                <a:gd name="T6" fmla="*/ 372 w 436"/>
                <a:gd name="T7" fmla="*/ 588 h 1068"/>
                <a:gd name="T8" fmla="*/ 372 w 436"/>
                <a:gd name="T9" fmla="*/ 588 h 1068"/>
                <a:gd name="T10" fmla="*/ 372 w 436"/>
                <a:gd name="T11" fmla="*/ 588 h 1068"/>
                <a:gd name="T12" fmla="*/ 372 w 436"/>
                <a:gd name="T13" fmla="*/ 590 h 1068"/>
                <a:gd name="T14" fmla="*/ 170 w 436"/>
                <a:gd name="T15" fmla="*/ 1019 h 1068"/>
                <a:gd name="T16" fmla="*/ 211 w 436"/>
                <a:gd name="T17" fmla="*/ 1068 h 1068"/>
                <a:gd name="T18" fmla="*/ 436 w 436"/>
                <a:gd name="T19" fmla="*/ 588 h 1068"/>
                <a:gd name="T20" fmla="*/ 21 w 436"/>
                <a:gd name="T21" fmla="*/ 0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1068">
                  <a:moveTo>
                    <a:pt x="21" y="0"/>
                  </a:moveTo>
                  <a:cubicBezTo>
                    <a:pt x="0" y="60"/>
                    <a:pt x="0" y="60"/>
                    <a:pt x="0" y="60"/>
                  </a:cubicBezTo>
                  <a:cubicBezTo>
                    <a:pt x="216" y="137"/>
                    <a:pt x="372" y="344"/>
                    <a:pt x="372" y="586"/>
                  </a:cubicBezTo>
                  <a:cubicBezTo>
                    <a:pt x="372" y="588"/>
                    <a:pt x="372" y="588"/>
                    <a:pt x="372" y="588"/>
                  </a:cubicBezTo>
                  <a:cubicBezTo>
                    <a:pt x="372" y="588"/>
                    <a:pt x="372" y="588"/>
                    <a:pt x="372" y="588"/>
                  </a:cubicBezTo>
                  <a:cubicBezTo>
                    <a:pt x="372" y="588"/>
                    <a:pt x="372" y="588"/>
                    <a:pt x="372" y="588"/>
                  </a:cubicBezTo>
                  <a:cubicBezTo>
                    <a:pt x="372" y="590"/>
                    <a:pt x="372" y="590"/>
                    <a:pt x="372" y="590"/>
                  </a:cubicBezTo>
                  <a:cubicBezTo>
                    <a:pt x="372" y="762"/>
                    <a:pt x="293" y="916"/>
                    <a:pt x="170" y="1019"/>
                  </a:cubicBezTo>
                  <a:cubicBezTo>
                    <a:pt x="211" y="1068"/>
                    <a:pt x="211" y="1068"/>
                    <a:pt x="211" y="1068"/>
                  </a:cubicBezTo>
                  <a:cubicBezTo>
                    <a:pt x="354" y="948"/>
                    <a:pt x="436" y="774"/>
                    <a:pt x="436" y="588"/>
                  </a:cubicBezTo>
                  <a:cubicBezTo>
                    <a:pt x="436" y="325"/>
                    <a:pt x="269" y="89"/>
                    <a:pt x="2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46">
              <a:extLst>
                <a:ext uri="{FF2B5EF4-FFF2-40B4-BE49-F238E27FC236}">
                  <a16:creationId xmlns:a16="http://schemas.microsoft.com/office/drawing/2014/main" id="{F8FDF939-3C4D-4B99-B3FC-BB11A9CDFB67}"/>
                </a:ext>
              </a:extLst>
            </p:cNvPr>
            <p:cNvSpPr>
              <a:spLocks/>
            </p:cNvSpPr>
            <p:nvPr/>
          </p:nvSpPr>
          <p:spPr bwMode="auto">
            <a:xfrm>
              <a:off x="3776" y="1464"/>
              <a:ext cx="490" cy="695"/>
            </a:xfrm>
            <a:custGeom>
              <a:avLst/>
              <a:gdLst>
                <a:gd name="T0" fmla="*/ 0 w 372"/>
                <a:gd name="T1" fmla="*/ 0 h 528"/>
                <a:gd name="T2" fmla="*/ 0 w 372"/>
                <a:gd name="T3" fmla="*/ 0 h 528"/>
                <a:gd name="T4" fmla="*/ 372 w 372"/>
                <a:gd name="T5" fmla="*/ 528 h 528"/>
                <a:gd name="T6" fmla="*/ 372 w 372"/>
                <a:gd name="T7" fmla="*/ 526 h 528"/>
                <a:gd name="T8" fmla="*/ 0 w 372"/>
                <a:gd name="T9" fmla="*/ 0 h 528"/>
              </a:gdLst>
              <a:ahLst/>
              <a:cxnLst>
                <a:cxn ang="0">
                  <a:pos x="T0" y="T1"/>
                </a:cxn>
                <a:cxn ang="0">
                  <a:pos x="T2" y="T3"/>
                </a:cxn>
                <a:cxn ang="0">
                  <a:pos x="T4" y="T5"/>
                </a:cxn>
                <a:cxn ang="0">
                  <a:pos x="T6" y="T7"/>
                </a:cxn>
                <a:cxn ang="0">
                  <a:pos x="T8" y="T9"/>
                </a:cxn>
              </a:cxnLst>
              <a:rect l="0" t="0" r="r" b="b"/>
              <a:pathLst>
                <a:path w="372" h="528">
                  <a:moveTo>
                    <a:pt x="0" y="0"/>
                  </a:moveTo>
                  <a:cubicBezTo>
                    <a:pt x="0" y="0"/>
                    <a:pt x="0" y="0"/>
                    <a:pt x="0" y="0"/>
                  </a:cubicBezTo>
                  <a:cubicBezTo>
                    <a:pt x="217" y="77"/>
                    <a:pt x="372" y="285"/>
                    <a:pt x="372" y="528"/>
                  </a:cubicBezTo>
                  <a:cubicBezTo>
                    <a:pt x="372" y="526"/>
                    <a:pt x="372" y="526"/>
                    <a:pt x="372" y="526"/>
                  </a:cubicBezTo>
                  <a:cubicBezTo>
                    <a:pt x="372" y="284"/>
                    <a:pt x="216" y="77"/>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47">
              <a:extLst>
                <a:ext uri="{FF2B5EF4-FFF2-40B4-BE49-F238E27FC236}">
                  <a16:creationId xmlns:a16="http://schemas.microsoft.com/office/drawing/2014/main" id="{3623B7B4-6D8D-458F-9E4E-D8C600121DC7}"/>
                </a:ext>
              </a:extLst>
            </p:cNvPr>
            <p:cNvSpPr>
              <a:spLocks/>
            </p:cNvSpPr>
            <p:nvPr/>
          </p:nvSpPr>
          <p:spPr bwMode="auto">
            <a:xfrm>
              <a:off x="4000" y="2159"/>
              <a:ext cx="266" cy="568"/>
            </a:xfrm>
            <a:custGeom>
              <a:avLst/>
              <a:gdLst>
                <a:gd name="T0" fmla="*/ 202 w 202"/>
                <a:gd name="T1" fmla="*/ 0 h 431"/>
                <a:gd name="T2" fmla="*/ 0 w 202"/>
                <a:gd name="T3" fmla="*/ 431 h 431"/>
                <a:gd name="T4" fmla="*/ 0 w 202"/>
                <a:gd name="T5" fmla="*/ 431 h 431"/>
                <a:gd name="T6" fmla="*/ 202 w 202"/>
                <a:gd name="T7" fmla="*/ 2 h 431"/>
                <a:gd name="T8" fmla="*/ 202 w 202"/>
                <a:gd name="T9" fmla="*/ 0 h 431"/>
                <a:gd name="T10" fmla="*/ 202 w 202"/>
                <a:gd name="T11" fmla="*/ 0 h 431"/>
                <a:gd name="T12" fmla="*/ 202 w 202"/>
                <a:gd name="T13" fmla="*/ 0 h 431"/>
              </a:gdLst>
              <a:ahLst/>
              <a:cxnLst>
                <a:cxn ang="0">
                  <a:pos x="T0" y="T1"/>
                </a:cxn>
                <a:cxn ang="0">
                  <a:pos x="T2" y="T3"/>
                </a:cxn>
                <a:cxn ang="0">
                  <a:pos x="T4" y="T5"/>
                </a:cxn>
                <a:cxn ang="0">
                  <a:pos x="T6" y="T7"/>
                </a:cxn>
                <a:cxn ang="0">
                  <a:pos x="T8" y="T9"/>
                </a:cxn>
                <a:cxn ang="0">
                  <a:pos x="T10" y="T11"/>
                </a:cxn>
                <a:cxn ang="0">
                  <a:pos x="T12" y="T13"/>
                </a:cxn>
              </a:cxnLst>
              <a:rect l="0" t="0" r="r" b="b"/>
              <a:pathLst>
                <a:path w="202" h="431">
                  <a:moveTo>
                    <a:pt x="202" y="0"/>
                  </a:moveTo>
                  <a:cubicBezTo>
                    <a:pt x="202" y="173"/>
                    <a:pt x="124" y="328"/>
                    <a:pt x="0" y="431"/>
                  </a:cubicBezTo>
                  <a:cubicBezTo>
                    <a:pt x="0" y="431"/>
                    <a:pt x="0" y="431"/>
                    <a:pt x="0" y="431"/>
                  </a:cubicBezTo>
                  <a:cubicBezTo>
                    <a:pt x="123" y="328"/>
                    <a:pt x="202" y="174"/>
                    <a:pt x="202" y="2"/>
                  </a:cubicBezTo>
                  <a:cubicBezTo>
                    <a:pt x="202" y="0"/>
                    <a:pt x="202" y="0"/>
                    <a:pt x="202" y="0"/>
                  </a:cubicBezTo>
                  <a:cubicBezTo>
                    <a:pt x="202" y="0"/>
                    <a:pt x="202" y="0"/>
                    <a:pt x="202" y="0"/>
                  </a:cubicBezTo>
                  <a:cubicBezTo>
                    <a:pt x="202" y="0"/>
                    <a:pt x="202" y="0"/>
                    <a:pt x="20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49">
              <a:extLst>
                <a:ext uri="{FF2B5EF4-FFF2-40B4-BE49-F238E27FC236}">
                  <a16:creationId xmlns:a16="http://schemas.microsoft.com/office/drawing/2014/main" id="{E905B331-7C0B-48E4-8AD5-8F09146DA3CE}"/>
                </a:ext>
              </a:extLst>
            </p:cNvPr>
            <p:cNvSpPr>
              <a:spLocks/>
            </p:cNvSpPr>
            <p:nvPr/>
          </p:nvSpPr>
          <p:spPr bwMode="auto">
            <a:xfrm>
              <a:off x="2705" y="1810"/>
              <a:ext cx="303" cy="933"/>
            </a:xfrm>
            <a:custGeom>
              <a:avLst/>
              <a:gdLst>
                <a:gd name="T0" fmla="*/ 59 w 230"/>
                <a:gd name="T1" fmla="*/ 0 h 708"/>
                <a:gd name="T2" fmla="*/ 0 w 230"/>
                <a:gd name="T3" fmla="*/ 265 h 708"/>
                <a:gd name="T4" fmla="*/ 185 w 230"/>
                <a:gd name="T5" fmla="*/ 708 h 708"/>
                <a:gd name="T6" fmla="*/ 230 w 230"/>
                <a:gd name="T7" fmla="*/ 663 h 708"/>
                <a:gd name="T8" fmla="*/ 207 w 230"/>
                <a:gd name="T9" fmla="*/ 639 h 708"/>
                <a:gd name="T10" fmla="*/ 207 w 230"/>
                <a:gd name="T11" fmla="*/ 639 h 708"/>
                <a:gd name="T12" fmla="*/ 64 w 230"/>
                <a:gd name="T13" fmla="*/ 265 h 708"/>
                <a:gd name="T14" fmla="*/ 64 w 230"/>
                <a:gd name="T15" fmla="*/ 265 h 708"/>
                <a:gd name="T16" fmla="*/ 64 w 230"/>
                <a:gd name="T17" fmla="*/ 265 h 708"/>
                <a:gd name="T18" fmla="*/ 64 w 230"/>
                <a:gd name="T19" fmla="*/ 265 h 708"/>
                <a:gd name="T20" fmla="*/ 64 w 230"/>
                <a:gd name="T21" fmla="*/ 265 h 708"/>
                <a:gd name="T22" fmla="*/ 117 w 230"/>
                <a:gd name="T23" fmla="*/ 27 h 708"/>
                <a:gd name="T24" fmla="*/ 59 w 230"/>
                <a:gd name="T25" fmla="*/ 0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708">
                  <a:moveTo>
                    <a:pt x="59" y="0"/>
                  </a:moveTo>
                  <a:cubicBezTo>
                    <a:pt x="20" y="83"/>
                    <a:pt x="0" y="172"/>
                    <a:pt x="0" y="265"/>
                  </a:cubicBezTo>
                  <a:cubicBezTo>
                    <a:pt x="0" y="433"/>
                    <a:pt x="66" y="590"/>
                    <a:pt x="185" y="708"/>
                  </a:cubicBezTo>
                  <a:cubicBezTo>
                    <a:pt x="230" y="663"/>
                    <a:pt x="230" y="663"/>
                    <a:pt x="230" y="663"/>
                  </a:cubicBezTo>
                  <a:cubicBezTo>
                    <a:pt x="222" y="655"/>
                    <a:pt x="214" y="647"/>
                    <a:pt x="207" y="639"/>
                  </a:cubicBezTo>
                  <a:cubicBezTo>
                    <a:pt x="207" y="639"/>
                    <a:pt x="207" y="639"/>
                    <a:pt x="207" y="639"/>
                  </a:cubicBezTo>
                  <a:cubicBezTo>
                    <a:pt x="118" y="540"/>
                    <a:pt x="64" y="409"/>
                    <a:pt x="64" y="265"/>
                  </a:cubicBezTo>
                  <a:cubicBezTo>
                    <a:pt x="64" y="265"/>
                    <a:pt x="64" y="265"/>
                    <a:pt x="64" y="265"/>
                  </a:cubicBezTo>
                  <a:cubicBezTo>
                    <a:pt x="64" y="265"/>
                    <a:pt x="64" y="265"/>
                    <a:pt x="64" y="265"/>
                  </a:cubicBezTo>
                  <a:cubicBezTo>
                    <a:pt x="64" y="265"/>
                    <a:pt x="64" y="265"/>
                    <a:pt x="64" y="265"/>
                  </a:cubicBezTo>
                  <a:cubicBezTo>
                    <a:pt x="64" y="265"/>
                    <a:pt x="64" y="265"/>
                    <a:pt x="64" y="265"/>
                  </a:cubicBezTo>
                  <a:cubicBezTo>
                    <a:pt x="64" y="180"/>
                    <a:pt x="83" y="99"/>
                    <a:pt x="117" y="27"/>
                  </a:cubicBezTo>
                  <a:cubicBezTo>
                    <a:pt x="59" y="0"/>
                    <a:pt x="59" y="0"/>
                    <a:pt x="5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50">
              <a:extLst>
                <a:ext uri="{FF2B5EF4-FFF2-40B4-BE49-F238E27FC236}">
                  <a16:creationId xmlns:a16="http://schemas.microsoft.com/office/drawing/2014/main" id="{7DF78C84-FC1C-4D8A-9B4F-4B75C965E67E}"/>
                </a:ext>
              </a:extLst>
            </p:cNvPr>
            <p:cNvSpPr>
              <a:spLocks/>
            </p:cNvSpPr>
            <p:nvPr/>
          </p:nvSpPr>
          <p:spPr bwMode="auto">
            <a:xfrm>
              <a:off x="2789" y="2159"/>
              <a:ext cx="189" cy="493"/>
            </a:xfrm>
            <a:custGeom>
              <a:avLst/>
              <a:gdLst>
                <a:gd name="T0" fmla="*/ 0 w 143"/>
                <a:gd name="T1" fmla="*/ 0 h 374"/>
                <a:gd name="T2" fmla="*/ 0 w 143"/>
                <a:gd name="T3" fmla="*/ 0 h 374"/>
                <a:gd name="T4" fmla="*/ 143 w 143"/>
                <a:gd name="T5" fmla="*/ 374 h 374"/>
                <a:gd name="T6" fmla="*/ 0 w 143"/>
                <a:gd name="T7" fmla="*/ 0 h 374"/>
              </a:gdLst>
              <a:ahLst/>
              <a:cxnLst>
                <a:cxn ang="0">
                  <a:pos x="T0" y="T1"/>
                </a:cxn>
                <a:cxn ang="0">
                  <a:pos x="T2" y="T3"/>
                </a:cxn>
                <a:cxn ang="0">
                  <a:pos x="T4" y="T5"/>
                </a:cxn>
                <a:cxn ang="0">
                  <a:pos x="T6" y="T7"/>
                </a:cxn>
              </a:cxnLst>
              <a:rect l="0" t="0" r="r" b="b"/>
              <a:pathLst>
                <a:path w="143" h="374">
                  <a:moveTo>
                    <a:pt x="0" y="0"/>
                  </a:moveTo>
                  <a:cubicBezTo>
                    <a:pt x="0" y="0"/>
                    <a:pt x="0" y="0"/>
                    <a:pt x="0" y="0"/>
                  </a:cubicBezTo>
                  <a:cubicBezTo>
                    <a:pt x="0" y="144"/>
                    <a:pt x="54" y="275"/>
                    <a:pt x="143" y="374"/>
                  </a:cubicBezTo>
                  <a:cubicBezTo>
                    <a:pt x="54" y="275"/>
                    <a:pt x="0" y="144"/>
                    <a:pt x="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57" name="TextBox 56">
            <a:extLst>
              <a:ext uri="{FF2B5EF4-FFF2-40B4-BE49-F238E27FC236}">
                <a16:creationId xmlns:a16="http://schemas.microsoft.com/office/drawing/2014/main" id="{FB84E50E-2C36-4F46-8078-BFFE140F8822}"/>
              </a:ext>
            </a:extLst>
          </p:cNvPr>
          <p:cNvSpPr txBox="1"/>
          <p:nvPr/>
        </p:nvSpPr>
        <p:spPr>
          <a:xfrm>
            <a:off x="6458080" y="1947513"/>
            <a:ext cx="5347233" cy="1077218"/>
          </a:xfrm>
          <a:prstGeom prst="rect">
            <a:avLst/>
          </a:prstGeom>
          <a:noFill/>
        </p:spPr>
        <p:txBody>
          <a:bodyPr wrap="square" rtlCol="0">
            <a:spAutoFit/>
          </a:bodyPr>
          <a:lstStyle/>
          <a:p>
            <a:pPr algn="ctr" defTabSz="685800" eaLnBrk="0" fontAlgn="base" hangingPunct="0">
              <a:spcBef>
                <a:spcPct val="0"/>
              </a:spcBef>
              <a:spcAft>
                <a:spcPct val="0"/>
              </a:spcAft>
            </a:pPr>
            <a:endParaRPr lang="es-EC" altLang="es-EC" sz="3200" b="1" dirty="0">
              <a:solidFill>
                <a:srgbClr val="0070C0"/>
              </a:solidFill>
              <a:latin typeface="Prequel Demo" panose="00000500000000000000" pitchFamily="2" charset="0"/>
            </a:endParaRPr>
          </a:p>
          <a:p>
            <a:pPr algn="ctr" defTabSz="685800" eaLnBrk="0" fontAlgn="base" hangingPunct="0">
              <a:spcBef>
                <a:spcPct val="0"/>
              </a:spcBef>
              <a:spcAft>
                <a:spcPct val="0"/>
              </a:spcAft>
            </a:pPr>
            <a:endParaRPr lang="es-EC" altLang="es-EC" sz="3200" b="1" dirty="0">
              <a:solidFill>
                <a:srgbClr val="0070C0"/>
              </a:solidFill>
              <a:latin typeface="Prequel Demo" panose="00000500000000000000" pitchFamily="2" charset="0"/>
            </a:endParaRPr>
          </a:p>
        </p:txBody>
      </p:sp>
      <p:sp>
        <p:nvSpPr>
          <p:cNvPr id="2" name="Slide Number Placeholder 1">
            <a:extLst>
              <a:ext uri="{FF2B5EF4-FFF2-40B4-BE49-F238E27FC236}">
                <a16:creationId xmlns:a16="http://schemas.microsoft.com/office/drawing/2014/main" id="{DA185D20-43C9-47CB-BC22-0F37089AEA27}"/>
              </a:ext>
            </a:extLst>
          </p:cNvPr>
          <p:cNvSpPr>
            <a:spLocks noGrp="1"/>
          </p:cNvSpPr>
          <p:nvPr>
            <p:ph type="sldNum" sz="quarter" idx="12"/>
          </p:nvPr>
        </p:nvSpPr>
        <p:spPr/>
        <p:txBody>
          <a:bodyPr/>
          <a:lstStyle/>
          <a:p>
            <a:fld id="{F3427122-DD58-4B2A-BC02-A0C1482E4B6E}" type="slidenum">
              <a:rPr lang="en-US" smtClean="0"/>
              <a:t>1</a:t>
            </a:fld>
            <a:endParaRPr lang="en-US" dirty="0"/>
          </a:p>
        </p:txBody>
      </p:sp>
      <p:sp>
        <p:nvSpPr>
          <p:cNvPr id="54" name="TextBox 19">
            <a:extLst>
              <a:ext uri="{FF2B5EF4-FFF2-40B4-BE49-F238E27FC236}">
                <a16:creationId xmlns:a16="http://schemas.microsoft.com/office/drawing/2014/main" id="{A457016A-50EC-4769-BA1A-CE449779B61D}"/>
              </a:ext>
            </a:extLst>
          </p:cNvPr>
          <p:cNvSpPr txBox="1"/>
          <p:nvPr/>
        </p:nvSpPr>
        <p:spPr>
          <a:xfrm>
            <a:off x="6789275" y="2640966"/>
            <a:ext cx="4943651" cy="997196"/>
          </a:xfrm>
          <a:prstGeom prst="rect">
            <a:avLst/>
          </a:prstGeom>
          <a:noFill/>
        </p:spPr>
        <p:txBody>
          <a:bodyPr wrap="square" lIns="0" tIns="0" rIns="0" bIns="0" rtlCol="0">
            <a:spAutoFit/>
          </a:bodyPr>
          <a:lstStyle/>
          <a:p>
            <a:pPr>
              <a:lnSpc>
                <a:spcPct val="90000"/>
              </a:lnSpc>
            </a:pPr>
            <a:r>
              <a:rPr lang="es-EC" sz="3600" b="1" dirty="0">
                <a:solidFill>
                  <a:schemeClr val="accent1">
                    <a:lumMod val="75000"/>
                  </a:schemeClr>
                </a:solidFill>
                <a:latin typeface="Bambino-Bold" panose="00000800000000000000" pitchFamily="2" charset="0"/>
              </a:rPr>
              <a:t>Unidad Especial</a:t>
            </a:r>
          </a:p>
          <a:p>
            <a:pPr>
              <a:lnSpc>
                <a:spcPct val="90000"/>
              </a:lnSpc>
            </a:pPr>
            <a:r>
              <a:rPr lang="es-EC" sz="3600" b="1" spc="30" dirty="0">
                <a:solidFill>
                  <a:schemeClr val="accent1">
                    <a:lumMod val="75000"/>
                  </a:schemeClr>
                </a:solidFill>
                <a:latin typeface="Bambino-Bold" panose="00000800000000000000" pitchFamily="2" charset="0"/>
              </a:rPr>
              <a:t>Regula Tu Barrio</a:t>
            </a:r>
            <a:endParaRPr lang="en-US" sz="2400" spc="30" dirty="0">
              <a:solidFill>
                <a:schemeClr val="accent1">
                  <a:lumMod val="75000"/>
                </a:schemeClr>
              </a:solidFill>
              <a:latin typeface="Bambino-Bold" panose="00000800000000000000" pitchFamily="2" charset="0"/>
            </a:endParaRPr>
          </a:p>
        </p:txBody>
      </p:sp>
      <p:pic>
        <p:nvPicPr>
          <p:cNvPr id="60" name="Marcador de posición de imagen 59"/>
          <p:cNvPicPr>
            <a:picLocks noGrp="1" noChangeAspect="1"/>
          </p:cNvPicPr>
          <p:nvPr>
            <p:ph type="pic" sz="quarter" idx="17"/>
          </p:nvPr>
        </p:nvPicPr>
        <p:blipFill rotWithShape="1">
          <a:blip r:embed="rId2">
            <a:extLst>
              <a:ext uri="{28A0092B-C50C-407E-A947-70E740481C1C}">
                <a14:useLocalDpi xmlns:a14="http://schemas.microsoft.com/office/drawing/2010/main" val="0"/>
              </a:ext>
            </a:extLst>
          </a:blip>
          <a:srcRect l="38182" t="1841" r="27694" b="1474"/>
          <a:stretch/>
        </p:blipFill>
        <p:spPr>
          <a:xfrm>
            <a:off x="1763752" y="1599574"/>
            <a:ext cx="3653375" cy="363744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50" name="Rectángulo 49"/>
          <p:cNvSpPr/>
          <p:nvPr/>
        </p:nvSpPr>
        <p:spPr>
          <a:xfrm>
            <a:off x="10591800" y="6009478"/>
            <a:ext cx="1600200" cy="83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49" name="Grupo 48">
            <a:extLst>
              <a:ext uri="{FF2B5EF4-FFF2-40B4-BE49-F238E27FC236}">
                <a16:creationId xmlns:a16="http://schemas.microsoft.com/office/drawing/2014/main" id="{A63430C7-2974-40BD-AB56-6E10927054BD}"/>
              </a:ext>
            </a:extLst>
          </p:cNvPr>
          <p:cNvGrpSpPr/>
          <p:nvPr/>
        </p:nvGrpSpPr>
        <p:grpSpPr>
          <a:xfrm>
            <a:off x="556201" y="5559511"/>
            <a:ext cx="11635799" cy="1372114"/>
            <a:chOff x="430307" y="5429913"/>
            <a:chExt cx="11635799" cy="1372114"/>
          </a:xfrm>
        </p:grpSpPr>
        <p:pic>
          <p:nvPicPr>
            <p:cNvPr id="55" name="Google Shape;92;p1">
              <a:extLst>
                <a:ext uri="{FF2B5EF4-FFF2-40B4-BE49-F238E27FC236}">
                  <a16:creationId xmlns:a16="http://schemas.microsoft.com/office/drawing/2014/main" id="{B10284BA-4B6C-4304-90D2-5E3EC7795C92}"/>
                </a:ext>
              </a:extLst>
            </p:cNvPr>
            <p:cNvPicPr preferRelativeResize="0"/>
            <p:nvPr/>
          </p:nvPicPr>
          <p:blipFill rotWithShape="1">
            <a:blip r:embed="rId3">
              <a:alphaModFix/>
            </a:blip>
            <a:srcRect r="16755" b="-179016"/>
            <a:stretch/>
          </p:blipFill>
          <p:spPr>
            <a:xfrm>
              <a:off x="430307" y="6467090"/>
              <a:ext cx="6056554" cy="334937"/>
            </a:xfrm>
            <a:prstGeom prst="rect">
              <a:avLst/>
            </a:prstGeom>
            <a:noFill/>
            <a:ln>
              <a:noFill/>
            </a:ln>
          </p:spPr>
        </p:pic>
        <p:grpSp>
          <p:nvGrpSpPr>
            <p:cNvPr id="4" name="Grupo 3">
              <a:extLst>
                <a:ext uri="{FF2B5EF4-FFF2-40B4-BE49-F238E27FC236}">
                  <a16:creationId xmlns:a16="http://schemas.microsoft.com/office/drawing/2014/main" id="{01AC154E-537C-4B98-9DB7-221A24BEE154}"/>
                </a:ext>
              </a:extLst>
            </p:cNvPr>
            <p:cNvGrpSpPr/>
            <p:nvPr/>
          </p:nvGrpSpPr>
          <p:grpSpPr>
            <a:xfrm>
              <a:off x="2918005" y="5429913"/>
              <a:ext cx="9148101" cy="1249395"/>
              <a:chOff x="2918005" y="5429913"/>
              <a:chExt cx="9148101" cy="1249395"/>
            </a:xfrm>
          </p:grpSpPr>
          <p:sp>
            <p:nvSpPr>
              <p:cNvPr id="56" name="TextBox 19">
                <a:extLst>
                  <a:ext uri="{FF2B5EF4-FFF2-40B4-BE49-F238E27FC236}">
                    <a16:creationId xmlns:a16="http://schemas.microsoft.com/office/drawing/2014/main" id="{A457016A-50EC-4769-BA1A-CE449779B61D}"/>
                  </a:ext>
                </a:extLst>
              </p:cNvPr>
              <p:cNvSpPr txBox="1"/>
              <p:nvPr/>
            </p:nvSpPr>
            <p:spPr>
              <a:xfrm>
                <a:off x="2918005" y="637976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#RegulaTu Barrio</a:t>
                </a:r>
                <a:endParaRPr lang="en-US" sz="1100" spc="30" dirty="0">
                  <a:solidFill>
                    <a:srgbClr val="C00000"/>
                  </a:solidFill>
                </a:endParaRPr>
              </a:p>
            </p:txBody>
          </p:sp>
          <p:pic>
            <p:nvPicPr>
              <p:cNvPr id="51" name="Imagen 50"/>
              <p:cNvPicPr>
                <a:picLocks noChangeAspect="1"/>
              </p:cNvPicPr>
              <p:nvPr/>
            </p:nvPicPr>
            <p:blipFill rotWithShape="1">
              <a:blip r:embed="rId4" cstate="print">
                <a:extLst>
                  <a:ext uri="{28A0092B-C50C-407E-A947-70E740481C1C}">
                    <a14:useLocalDpi xmlns:a14="http://schemas.microsoft.com/office/drawing/2010/main" val="0"/>
                  </a:ext>
                </a:extLst>
              </a:blip>
              <a:srcRect l="13637" t="9819" r="17272" b="14181"/>
              <a:stretch/>
            </p:blipFill>
            <p:spPr>
              <a:xfrm>
                <a:off x="10715634" y="5429913"/>
                <a:ext cx="1135813" cy="1249395"/>
              </a:xfrm>
              <a:prstGeom prst="rect">
                <a:avLst/>
              </a:prstGeom>
            </p:spPr>
          </p:pic>
        </p:grpSp>
      </p:grpSp>
    </p:spTree>
    <p:extLst>
      <p:ext uri="{BB962C8B-B14F-4D97-AF65-F5344CB8AC3E}">
        <p14:creationId xmlns:p14="http://schemas.microsoft.com/office/powerpoint/2010/main" val="62611921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grpSp>
        <p:nvGrpSpPr>
          <p:cNvPr id="2" name="Grupo 1"/>
          <p:cNvGrpSpPr/>
          <p:nvPr/>
        </p:nvGrpSpPr>
        <p:grpSpPr>
          <a:xfrm>
            <a:off x="325235" y="1915158"/>
            <a:ext cx="11598726" cy="1645624"/>
            <a:chOff x="610664" y="695930"/>
            <a:chExt cx="11598726" cy="2031729"/>
          </a:xfrm>
        </p:grpSpPr>
        <p:sp>
          <p:nvSpPr>
            <p:cNvPr id="4" name="Recortar rectángulo de esquina sencilla 3"/>
            <p:cNvSpPr/>
            <p:nvPr/>
          </p:nvSpPr>
          <p:spPr>
            <a:xfrm>
              <a:off x="610664" y="736910"/>
              <a:ext cx="5512526" cy="1990749"/>
            </a:xfrm>
            <a:prstGeom prst="snip1Rect">
              <a:avLst>
                <a:gd name="adj" fmla="val 1092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ortar rectángulo de esquina sencilla 9"/>
            <p:cNvSpPr/>
            <p:nvPr/>
          </p:nvSpPr>
          <p:spPr>
            <a:xfrm rot="10800000">
              <a:off x="6696864" y="695930"/>
              <a:ext cx="5512526" cy="1990748"/>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16" name="CuadroTexto 15"/>
            <p:cNvSpPr txBox="1"/>
            <p:nvPr/>
          </p:nvSpPr>
          <p:spPr>
            <a:xfrm>
              <a:off x="6726627" y="710676"/>
              <a:ext cx="5394960" cy="289415"/>
            </a:xfrm>
            <a:prstGeom prst="rect">
              <a:avLst/>
            </a:prstGeom>
            <a:noFill/>
          </p:spPr>
          <p:txBody>
            <a:bodyPr wrap="square" rtlCol="0">
              <a:spAutoFit/>
            </a:bodyPr>
            <a:lstStyle/>
            <a:p>
              <a:pPr lvl="0" algn="just"/>
              <a:endParaRPr lang="es-MX" sz="1600" dirty="0">
                <a:solidFill>
                  <a:srgbClr val="373545">
                    <a:lumMod val="75000"/>
                  </a:srgbClr>
                </a:solidFill>
              </a:endParaRPr>
            </a:p>
          </p:txBody>
        </p:sp>
        <p:sp>
          <p:nvSpPr>
            <p:cNvPr id="30" name="CuadroTexto 29"/>
            <p:cNvSpPr txBox="1"/>
            <p:nvPr/>
          </p:nvSpPr>
          <p:spPr>
            <a:xfrm>
              <a:off x="637057" y="855384"/>
              <a:ext cx="5394960" cy="1131352"/>
            </a:xfrm>
            <a:prstGeom prst="rect">
              <a:avLst/>
            </a:prstGeom>
            <a:noFill/>
          </p:spPr>
          <p:txBody>
            <a:bodyPr wrap="square" rtlCol="0">
              <a:spAutoFit/>
            </a:bodyPr>
            <a:lstStyle/>
            <a:p>
              <a:pPr lvl="0"/>
              <a:r>
                <a:rPr lang="es-MX" sz="1600" dirty="0"/>
                <a:t>Indicar si se realizan estudios de suelo, cuándo analizan la situación de riesgos</a:t>
              </a:r>
              <a:endParaRPr lang="es-ES" sz="1600" b="1" dirty="0">
                <a:solidFill>
                  <a:srgbClr val="7A8C8E">
                    <a:lumMod val="50000"/>
                  </a:srgbClr>
                </a:solidFill>
              </a:endParaRPr>
            </a:p>
            <a:p>
              <a:pPr lvl="0" algn="r"/>
              <a:endParaRPr lang="es-ES" sz="1600" b="1" dirty="0">
                <a:solidFill>
                  <a:srgbClr val="7A8C8E">
                    <a:lumMod val="50000"/>
                  </a:srgbClr>
                </a:solidFill>
              </a:endParaRPr>
            </a:p>
            <a:p>
              <a:pPr lvl="0" algn="r"/>
              <a:endParaRPr lang="es-ES" sz="1600" b="1" dirty="0">
                <a:solidFill>
                  <a:srgbClr val="7A8C8E">
                    <a:lumMod val="50000"/>
                  </a:srgbClr>
                </a:solidFill>
              </a:endParaRPr>
            </a:p>
            <a:p>
              <a:pPr lvl="0" algn="r"/>
              <a:r>
                <a:rPr lang="es-ES" sz="1600" b="1" dirty="0">
                  <a:solidFill>
                    <a:srgbClr val="7A8C8E">
                      <a:lumMod val="50000"/>
                    </a:srgbClr>
                  </a:solidFill>
                </a:rPr>
                <a:t>Observación emitida por: Concejal Marco Collaguazo</a:t>
              </a:r>
              <a:endParaRPr lang="es-ES" sz="2400" b="1" dirty="0">
                <a:solidFill>
                  <a:schemeClr val="tx2">
                    <a:lumMod val="75000"/>
                  </a:schemeClr>
                </a:solidFill>
              </a:endParaRPr>
            </a:p>
          </p:txBody>
        </p:sp>
        <p:sp>
          <p:nvSpPr>
            <p:cNvPr id="31" name="Flecha derecha 30"/>
            <p:cNvSpPr/>
            <p:nvPr/>
          </p:nvSpPr>
          <p:spPr>
            <a:xfrm>
              <a:off x="6154923" y="1333254"/>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
        <p:nvSpPr>
          <p:cNvPr id="28" name="CuadroTexto 27"/>
          <p:cNvSpPr txBox="1"/>
          <p:nvPr/>
        </p:nvSpPr>
        <p:spPr>
          <a:xfrm>
            <a:off x="230717" y="1548505"/>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33" name="CuadroTexto 32"/>
          <p:cNvSpPr txBox="1"/>
          <p:nvPr/>
        </p:nvSpPr>
        <p:spPr>
          <a:xfrm>
            <a:off x="6128273" y="1550763"/>
            <a:ext cx="5707885" cy="461665"/>
          </a:xfrm>
          <a:prstGeom prst="rect">
            <a:avLst/>
          </a:prstGeom>
          <a:noFill/>
        </p:spPr>
        <p:txBody>
          <a:bodyPr wrap="square" rtlCol="0">
            <a:spAutoFit/>
          </a:bodyPr>
          <a:lstStyle/>
          <a:p>
            <a:pPr algn="r"/>
            <a:r>
              <a:rPr lang="es-EC" sz="2400" b="1" dirty="0">
                <a:solidFill>
                  <a:schemeClr val="accent1">
                    <a:lumMod val="75000"/>
                  </a:schemeClr>
                </a:solidFill>
              </a:rPr>
              <a:t>Justificación</a:t>
            </a:r>
          </a:p>
        </p:txBody>
      </p:sp>
      <p:sp>
        <p:nvSpPr>
          <p:cNvPr id="36" name="Rectángulo 35"/>
          <p:cNvSpPr/>
          <p:nvPr/>
        </p:nvSpPr>
        <p:spPr>
          <a:xfrm>
            <a:off x="325234" y="1669164"/>
            <a:ext cx="5512393"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Rectángulo 36"/>
          <p:cNvSpPr/>
          <p:nvPr/>
        </p:nvSpPr>
        <p:spPr>
          <a:xfrm>
            <a:off x="6386287" y="1669164"/>
            <a:ext cx="5512524"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Rectángulo 5"/>
          <p:cNvSpPr/>
          <p:nvPr/>
        </p:nvSpPr>
        <p:spPr>
          <a:xfrm>
            <a:off x="737666" y="964446"/>
            <a:ext cx="11051177" cy="461665"/>
          </a:xfrm>
          <a:prstGeom prst="rect">
            <a:avLst/>
          </a:prstGeom>
        </p:spPr>
        <p:txBody>
          <a:bodyPr wrap="square">
            <a:spAutoFit/>
          </a:bodyPr>
          <a:lstStyle/>
          <a:p>
            <a:pPr algn="ctr"/>
            <a:r>
              <a:rPr lang="es-ES" sz="2400" b="1" dirty="0">
                <a:solidFill>
                  <a:srgbClr val="C00000"/>
                </a:solidFill>
              </a:rPr>
              <a:t>Observaciones No Viables</a:t>
            </a:r>
          </a:p>
        </p:txBody>
      </p:sp>
      <p:sp>
        <p:nvSpPr>
          <p:cNvPr id="9" name="Rectángulo 8">
            <a:extLst>
              <a:ext uri="{FF2B5EF4-FFF2-40B4-BE49-F238E27FC236}">
                <a16:creationId xmlns:a16="http://schemas.microsoft.com/office/drawing/2014/main" id="{F1F9A0B4-017E-4146-9963-C1DCA568D789}"/>
              </a:ext>
            </a:extLst>
          </p:cNvPr>
          <p:cNvSpPr/>
          <p:nvPr/>
        </p:nvSpPr>
        <p:spPr>
          <a:xfrm>
            <a:off x="6523728" y="2197007"/>
            <a:ext cx="5425381" cy="1077218"/>
          </a:xfrm>
          <a:prstGeom prst="rect">
            <a:avLst/>
          </a:prstGeom>
        </p:spPr>
        <p:txBody>
          <a:bodyPr wrap="square">
            <a:spAutoFit/>
          </a:bodyPr>
          <a:lstStyle/>
          <a:p>
            <a:pPr algn="just"/>
            <a:r>
              <a:rPr lang="es-MX" sz="1600" dirty="0"/>
              <a:t>El informe de riesgo Nro. 020-AT-DMGR-2020; expone sus evaluaciones de composición física del área de estudio, cuyos análisis de relieve y composición geomorfológica abarcan los  estudios de suelo correspondientes.</a:t>
            </a:r>
            <a:endParaRPr lang="es-MX" sz="1600" i="1" dirty="0"/>
          </a:p>
        </p:txBody>
      </p:sp>
    </p:spTree>
    <p:extLst>
      <p:ext uri="{BB962C8B-B14F-4D97-AF65-F5344CB8AC3E}">
        <p14:creationId xmlns:p14="http://schemas.microsoft.com/office/powerpoint/2010/main" val="26394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p:cNvSpPr txBox="1">
            <a:spLocks/>
          </p:cNvSpPr>
          <p:nvPr/>
        </p:nvSpPr>
        <p:spPr>
          <a:xfrm>
            <a:off x="1828800" y="1524000"/>
            <a:ext cx="8415655" cy="2843530"/>
          </a:xfrm>
          <a:prstGeom prst="rect">
            <a:avLst/>
          </a:prstGeom>
        </p:spPr>
        <p:txBody>
          <a:bodyPr vert="horz" wrap="square" lIns="0" tIns="12700" rIns="0" bIns="0" rtlCol="0" anchor="b">
            <a:spAutoFit/>
          </a:bodyPr>
          <a:lstStyle>
            <a:lvl1pPr algn="ctr">
              <a:defRPr sz="6000" b="1" i="0">
                <a:solidFill>
                  <a:srgbClr val="006FC0"/>
                </a:solidFill>
                <a:latin typeface="Calibri"/>
                <a:ea typeface="+mj-ea"/>
                <a:cs typeface="Calibri"/>
              </a:defRPr>
            </a:lvl1pPr>
          </a:lstStyle>
          <a:p>
            <a:pPr marL="12065" marR="5080" indent="-1905">
              <a:spcBef>
                <a:spcPts val="100"/>
              </a:spcBef>
            </a:pPr>
            <a:r>
              <a:rPr lang="es-ES" sz="4000" kern="0" spc="-35" dirty="0"/>
              <a:t>ASENTAMIENTO </a:t>
            </a:r>
            <a:r>
              <a:rPr lang="es-ES" sz="4000" kern="0" dirty="0"/>
              <a:t>HUMANO </a:t>
            </a:r>
            <a:r>
              <a:rPr lang="es-ES" sz="4000" kern="0" spc="-5" dirty="0"/>
              <a:t>DE </a:t>
            </a:r>
            <a:r>
              <a:rPr lang="es-ES" sz="4000" kern="0" spc="-15" dirty="0"/>
              <a:t>HECHO </a:t>
            </a:r>
            <a:r>
              <a:rPr lang="es-ES" sz="4000" kern="0" dirty="0"/>
              <a:t>Y </a:t>
            </a:r>
            <a:r>
              <a:rPr lang="es-ES" sz="4000" kern="0" spc="5" dirty="0"/>
              <a:t> </a:t>
            </a:r>
            <a:r>
              <a:rPr lang="es-ES" sz="4000" kern="0" spc="-15" dirty="0"/>
              <a:t>CONSOLIDADO </a:t>
            </a:r>
            <a:r>
              <a:rPr lang="es-ES" sz="4000" kern="0" spc="-5" dirty="0"/>
              <a:t>DE INTERES </a:t>
            </a:r>
            <a:r>
              <a:rPr lang="es-ES" sz="4000" kern="0" dirty="0"/>
              <a:t>SOCIAL </a:t>
            </a:r>
            <a:r>
              <a:rPr lang="es-ES" sz="4000" kern="0" spc="5" dirty="0"/>
              <a:t> </a:t>
            </a:r>
            <a:r>
              <a:rPr lang="es-ES" sz="4000" kern="0" spc="-5" dirty="0"/>
              <a:t>DENOMINADO </a:t>
            </a:r>
            <a:r>
              <a:rPr lang="es-ES" sz="4000" kern="0" dirty="0"/>
              <a:t>: </a:t>
            </a:r>
            <a:r>
              <a:rPr lang="es-ES" sz="4000" kern="0" spc="-10" dirty="0"/>
              <a:t>COMITÉ PRO-MEJORAS </a:t>
            </a:r>
            <a:r>
              <a:rPr lang="es-ES" sz="4000" kern="0" spc="-890" dirty="0"/>
              <a:t> </a:t>
            </a:r>
            <a:r>
              <a:rPr lang="es-ES" sz="4000" kern="0" spc="-5" dirty="0"/>
              <a:t>DEL</a:t>
            </a:r>
            <a:r>
              <a:rPr lang="es-ES" sz="4000" kern="0" spc="-25" dirty="0"/>
              <a:t> </a:t>
            </a:r>
            <a:r>
              <a:rPr lang="es-ES" sz="4000" kern="0" spc="-10" dirty="0"/>
              <a:t>BARRIO</a:t>
            </a:r>
            <a:r>
              <a:rPr lang="es-ES" sz="4000" kern="0" spc="-30" dirty="0"/>
              <a:t> </a:t>
            </a:r>
            <a:r>
              <a:rPr lang="es-ES" sz="4000" kern="0" spc="-160" dirty="0"/>
              <a:t>“ALTAR</a:t>
            </a:r>
            <a:r>
              <a:rPr lang="es-ES" sz="4000" kern="0" spc="-5" dirty="0"/>
              <a:t> DEL</a:t>
            </a:r>
            <a:r>
              <a:rPr lang="es-ES" sz="4000" kern="0" spc="-20" dirty="0"/>
              <a:t> </a:t>
            </a:r>
            <a:r>
              <a:rPr lang="es-ES" sz="4000" kern="0" spc="-40" dirty="0"/>
              <a:t>PULULAHUA”</a:t>
            </a:r>
            <a:endParaRPr lang="es-ES" sz="4000" kern="0" dirty="0"/>
          </a:p>
          <a:p>
            <a:pPr marL="635">
              <a:spcBef>
                <a:spcPts val="105"/>
              </a:spcBef>
            </a:pPr>
            <a:r>
              <a:rPr lang="es-ES" sz="2400" kern="0" spc="-5" dirty="0">
                <a:solidFill>
                  <a:srgbClr val="C00000"/>
                </a:solidFill>
              </a:rPr>
              <a:t>PRIORIZACIÓN</a:t>
            </a:r>
            <a:r>
              <a:rPr lang="es-ES" sz="2400" kern="0" spc="-60" dirty="0">
                <a:solidFill>
                  <a:srgbClr val="C00000"/>
                </a:solidFill>
              </a:rPr>
              <a:t> </a:t>
            </a:r>
            <a:r>
              <a:rPr lang="es-ES" sz="2400" kern="0" spc="-5" dirty="0">
                <a:solidFill>
                  <a:srgbClr val="C00000"/>
                </a:solidFill>
              </a:rPr>
              <a:t>GRUPO</a:t>
            </a:r>
            <a:r>
              <a:rPr lang="es-ES" sz="2400" kern="0" spc="-10" dirty="0">
                <a:solidFill>
                  <a:srgbClr val="C00000"/>
                </a:solidFill>
              </a:rPr>
              <a:t> </a:t>
            </a:r>
            <a:r>
              <a:rPr lang="es-ES" sz="2400" kern="0" dirty="0">
                <a:solidFill>
                  <a:srgbClr val="C00000"/>
                </a:solidFill>
              </a:rPr>
              <a:t>3-</a:t>
            </a:r>
            <a:r>
              <a:rPr lang="es-ES" sz="2400" kern="0" spc="-25" dirty="0">
                <a:solidFill>
                  <a:srgbClr val="C00000"/>
                </a:solidFill>
              </a:rPr>
              <a:t> </a:t>
            </a:r>
            <a:r>
              <a:rPr lang="es-ES" sz="2400" kern="0" spc="-5" dirty="0">
                <a:solidFill>
                  <a:srgbClr val="C00000"/>
                </a:solidFill>
              </a:rPr>
              <a:t>POSICIÓN</a:t>
            </a:r>
            <a:r>
              <a:rPr lang="es-ES" sz="2400" kern="0" spc="-30" dirty="0">
                <a:solidFill>
                  <a:srgbClr val="C00000"/>
                </a:solidFill>
              </a:rPr>
              <a:t> </a:t>
            </a:r>
            <a:r>
              <a:rPr lang="es-ES" sz="2400" kern="0" dirty="0">
                <a:solidFill>
                  <a:srgbClr val="C00000"/>
                </a:solidFill>
              </a:rPr>
              <a:t>5</a:t>
            </a:r>
            <a:endParaRPr lang="es-ES" sz="2400" kern="0" dirty="0"/>
          </a:p>
        </p:txBody>
      </p:sp>
      <p:sp>
        <p:nvSpPr>
          <p:cNvPr id="3" name="Rectángulo 2"/>
          <p:cNvSpPr/>
          <p:nvPr/>
        </p:nvSpPr>
        <p:spPr>
          <a:xfrm>
            <a:off x="10515600" y="5943600"/>
            <a:ext cx="1676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9" name="Grupo 8">
            <a:extLst>
              <a:ext uri="{FF2B5EF4-FFF2-40B4-BE49-F238E27FC236}">
                <a16:creationId xmlns:a16="http://schemas.microsoft.com/office/drawing/2014/main" id="{74EF6B57-E8E4-4B1D-819F-B1C2D3C7456E}"/>
              </a:ext>
            </a:extLst>
          </p:cNvPr>
          <p:cNvGrpSpPr/>
          <p:nvPr/>
        </p:nvGrpSpPr>
        <p:grpSpPr>
          <a:xfrm>
            <a:off x="457200" y="5774529"/>
            <a:ext cx="11637981" cy="1083471"/>
            <a:chOff x="430307" y="5718556"/>
            <a:chExt cx="11637981" cy="1083471"/>
          </a:xfrm>
        </p:grpSpPr>
        <p:pic>
          <p:nvPicPr>
            <p:cNvPr id="10" name="Google Shape;92;p1">
              <a:extLst>
                <a:ext uri="{FF2B5EF4-FFF2-40B4-BE49-F238E27FC236}">
                  <a16:creationId xmlns:a16="http://schemas.microsoft.com/office/drawing/2014/main" id="{34CC1F6D-126E-4FE5-AD3C-E72AE295C0D8}"/>
                </a:ext>
              </a:extLst>
            </p:cNvPr>
            <p:cNvPicPr preferRelativeResize="0"/>
            <p:nvPr/>
          </p:nvPicPr>
          <p:blipFill rotWithShape="1">
            <a:blip r:embed="rId2">
              <a:alphaModFix/>
            </a:blip>
            <a:srcRect r="16755" b="-179016"/>
            <a:stretch/>
          </p:blipFill>
          <p:spPr>
            <a:xfrm>
              <a:off x="430307" y="6467090"/>
              <a:ext cx="8874196" cy="334937"/>
            </a:xfrm>
            <a:prstGeom prst="rect">
              <a:avLst/>
            </a:prstGeom>
            <a:noFill/>
            <a:ln>
              <a:noFill/>
            </a:ln>
          </p:spPr>
        </p:pic>
        <p:grpSp>
          <p:nvGrpSpPr>
            <p:cNvPr id="11" name="Grupo 10">
              <a:extLst>
                <a:ext uri="{FF2B5EF4-FFF2-40B4-BE49-F238E27FC236}">
                  <a16:creationId xmlns:a16="http://schemas.microsoft.com/office/drawing/2014/main" id="{5D17E9AE-C0E7-4FED-BA12-989318E0601F}"/>
                </a:ext>
              </a:extLst>
            </p:cNvPr>
            <p:cNvGrpSpPr/>
            <p:nvPr/>
          </p:nvGrpSpPr>
          <p:grpSpPr>
            <a:xfrm>
              <a:off x="2918005" y="5718556"/>
              <a:ext cx="9150283" cy="1034693"/>
              <a:chOff x="2918005" y="5718556"/>
              <a:chExt cx="9150283" cy="1034693"/>
            </a:xfrm>
          </p:grpSpPr>
          <p:sp>
            <p:nvSpPr>
              <p:cNvPr id="12" name="TextBox 19">
                <a:extLst>
                  <a:ext uri="{FF2B5EF4-FFF2-40B4-BE49-F238E27FC236}">
                    <a16:creationId xmlns:a16="http://schemas.microsoft.com/office/drawing/2014/main" id="{E9CF88B7-2397-40BE-A310-E792E8CEC7BA}"/>
                  </a:ext>
                </a:extLst>
              </p:cNvPr>
              <p:cNvSpPr txBox="1"/>
              <p:nvPr/>
            </p:nvSpPr>
            <p:spPr>
              <a:xfrm>
                <a:off x="2918005" y="637976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13" name="Imagen 12">
                <a:extLst>
                  <a:ext uri="{FF2B5EF4-FFF2-40B4-BE49-F238E27FC236}">
                    <a16:creationId xmlns:a16="http://schemas.microsoft.com/office/drawing/2014/main" id="{7BB5D556-BD3B-4F96-B930-E3A078F94B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637" t="9819" r="17272" b="14181"/>
              <a:stretch/>
            </p:blipFill>
            <p:spPr>
              <a:xfrm>
                <a:off x="11127658" y="5718556"/>
                <a:ext cx="940630" cy="1034693"/>
              </a:xfrm>
              <a:prstGeom prst="rect">
                <a:avLst/>
              </a:prstGeom>
            </p:spPr>
          </p:pic>
        </p:grpSp>
      </p:grpSp>
    </p:spTree>
    <p:extLst>
      <p:ext uri="{BB962C8B-B14F-4D97-AF65-F5344CB8AC3E}">
        <p14:creationId xmlns:p14="http://schemas.microsoft.com/office/powerpoint/2010/main" val="161325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uadroTexto 20"/>
          <p:cNvSpPr txBox="1"/>
          <p:nvPr/>
        </p:nvSpPr>
        <p:spPr>
          <a:xfrm>
            <a:off x="415053" y="-34106"/>
            <a:ext cx="11046697" cy="584775"/>
          </a:xfrm>
          <a:prstGeom prst="rect">
            <a:avLst/>
          </a:prstGeom>
          <a:noFill/>
        </p:spPr>
        <p:txBody>
          <a:bodyPr wrap="square" rtlCol="0">
            <a:spAutoFit/>
          </a:bodyPr>
          <a:lstStyle/>
          <a:p>
            <a:pPr algn="ctr"/>
            <a:r>
              <a:rPr lang="es-ES" sz="3200" b="1" dirty="0">
                <a:solidFill>
                  <a:srgbClr val="C00000"/>
                </a:solidFill>
              </a:rPr>
              <a:t> Observaciones Incorporadas a la Ordenanza </a:t>
            </a:r>
          </a:p>
        </p:txBody>
      </p:sp>
      <p:sp>
        <p:nvSpPr>
          <p:cNvPr id="37" name="Recortar rectángulo de esquina sencilla 36"/>
          <p:cNvSpPr/>
          <p:nvPr/>
        </p:nvSpPr>
        <p:spPr>
          <a:xfrm>
            <a:off x="168686" y="1116731"/>
            <a:ext cx="5512526" cy="2478299"/>
          </a:xfrm>
          <a:prstGeom prst="snip1Rect">
            <a:avLst>
              <a:gd name="adj" fmla="val 10925"/>
            </a:avLst>
          </a:prstGeom>
          <a:solidFill>
            <a:srgbClr val="E3F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Recortar rectángulo de esquina sencilla 23"/>
          <p:cNvSpPr/>
          <p:nvPr/>
        </p:nvSpPr>
        <p:spPr>
          <a:xfrm rot="10800000">
            <a:off x="6301045" y="1113420"/>
            <a:ext cx="5824411" cy="2215177"/>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sp>
        <p:nvSpPr>
          <p:cNvPr id="25" name="CuadroTexto 24"/>
          <p:cNvSpPr txBox="1"/>
          <p:nvPr/>
        </p:nvSpPr>
        <p:spPr>
          <a:xfrm>
            <a:off x="6375862" y="1113424"/>
            <a:ext cx="5749595" cy="1923604"/>
          </a:xfrm>
          <a:prstGeom prst="rect">
            <a:avLst/>
          </a:prstGeom>
          <a:noFill/>
        </p:spPr>
        <p:txBody>
          <a:bodyPr wrap="square" rtlCol="0">
            <a:spAutoFit/>
          </a:bodyPr>
          <a:lstStyle/>
          <a:p>
            <a:pPr algn="just"/>
            <a:endParaRPr lang="es-ES" i="1" dirty="0">
              <a:solidFill>
                <a:schemeClr val="tx2">
                  <a:lumMod val="75000"/>
                </a:schemeClr>
              </a:solidFill>
            </a:endParaRPr>
          </a:p>
          <a:p>
            <a:pPr algn="just"/>
            <a:endParaRPr lang="es-ES" i="1" dirty="0">
              <a:solidFill>
                <a:schemeClr val="tx2">
                  <a:lumMod val="75000"/>
                </a:schemeClr>
              </a:solidFill>
            </a:endParaRPr>
          </a:p>
          <a:p>
            <a:pPr algn="just"/>
            <a:r>
              <a:rPr lang="es-ES" i="1" dirty="0">
                <a:solidFill>
                  <a:schemeClr val="tx2">
                    <a:lumMod val="75000"/>
                  </a:schemeClr>
                </a:solidFill>
              </a:rPr>
              <a:t>La observación es viable, por lo que el cuerpo de la Ordenanza ha sido actualizado en su totalidad al nuevo articulado del Código Municipal para el Distrito Metropolitano de Quito</a:t>
            </a:r>
          </a:p>
          <a:p>
            <a:pPr algn="just"/>
            <a:endParaRPr lang="es-ES" sz="1100" i="1" dirty="0">
              <a:solidFill>
                <a:schemeClr val="tx2">
                  <a:lumMod val="75000"/>
                </a:schemeClr>
              </a:solidFill>
            </a:endParaRPr>
          </a:p>
        </p:txBody>
      </p:sp>
      <p:sp>
        <p:nvSpPr>
          <p:cNvPr id="27" name="CuadroTexto 26"/>
          <p:cNvSpPr txBox="1"/>
          <p:nvPr/>
        </p:nvSpPr>
        <p:spPr>
          <a:xfrm>
            <a:off x="168685" y="1147095"/>
            <a:ext cx="5394960" cy="1938992"/>
          </a:xfrm>
          <a:prstGeom prst="rect">
            <a:avLst/>
          </a:prstGeom>
          <a:noFill/>
        </p:spPr>
        <p:txBody>
          <a:bodyPr wrap="square" rtlCol="0">
            <a:spAutoFit/>
          </a:bodyPr>
          <a:lstStyle/>
          <a:p>
            <a:endParaRPr lang="es-ES" b="1" dirty="0">
              <a:solidFill>
                <a:schemeClr val="tx2">
                  <a:lumMod val="75000"/>
                </a:schemeClr>
              </a:solidFill>
            </a:endParaRPr>
          </a:p>
          <a:p>
            <a:r>
              <a:rPr lang="es-ES" b="1" dirty="0">
                <a:solidFill>
                  <a:schemeClr val="tx2">
                    <a:lumMod val="75000"/>
                  </a:schemeClr>
                </a:solidFill>
              </a:rPr>
              <a:t>CUERPO DE LA ORDENANZA</a:t>
            </a:r>
          </a:p>
          <a:p>
            <a:r>
              <a:rPr lang="es-EC" dirty="0">
                <a:solidFill>
                  <a:schemeClr val="tx2">
                    <a:lumMod val="75000"/>
                  </a:schemeClr>
                </a:solidFill>
              </a:rPr>
              <a:t>Solicita actualizar, los considerandos y el cuerpo normativo con la nueva codificación del </a:t>
            </a:r>
            <a:endParaRPr lang="es-ES" dirty="0">
              <a:solidFill>
                <a:schemeClr val="tx2">
                  <a:lumMod val="75000"/>
                </a:schemeClr>
              </a:solidFill>
            </a:endParaRPr>
          </a:p>
          <a:p>
            <a:endParaRPr lang="es-ES" sz="1600" b="1" dirty="0">
              <a:solidFill>
                <a:schemeClr val="tx2">
                  <a:lumMod val="75000"/>
                </a:schemeClr>
              </a:solidFill>
            </a:endParaRPr>
          </a:p>
          <a:p>
            <a:pPr algn="r"/>
            <a:endParaRPr lang="es-ES" sz="1600" b="1" dirty="0">
              <a:solidFill>
                <a:srgbClr val="7A8C8E">
                  <a:lumMod val="50000"/>
                </a:srgbClr>
              </a:solidFill>
            </a:endParaRPr>
          </a:p>
          <a:p>
            <a:pPr algn="r"/>
            <a:r>
              <a:rPr lang="es-ES" sz="1600" b="1" dirty="0">
                <a:solidFill>
                  <a:srgbClr val="7A8C8E">
                    <a:lumMod val="50000"/>
                  </a:srgbClr>
                </a:solidFill>
              </a:rPr>
              <a:t>Observación emitida por: Alcalde Santiago Guarderas</a:t>
            </a:r>
            <a:endParaRPr lang="es-ES" sz="2400" b="1" dirty="0">
              <a:solidFill>
                <a:schemeClr val="tx2">
                  <a:lumMod val="75000"/>
                </a:schemeClr>
              </a:solidFill>
            </a:endParaRPr>
          </a:p>
        </p:txBody>
      </p:sp>
      <p:sp>
        <p:nvSpPr>
          <p:cNvPr id="28" name="Flecha derecha 27"/>
          <p:cNvSpPr/>
          <p:nvPr/>
        </p:nvSpPr>
        <p:spPr>
          <a:xfrm>
            <a:off x="5739995" y="1879292"/>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8" name="Recortar rectángulo de esquina sencilla 37"/>
          <p:cNvSpPr/>
          <p:nvPr/>
        </p:nvSpPr>
        <p:spPr>
          <a:xfrm>
            <a:off x="168686" y="3791697"/>
            <a:ext cx="5512526" cy="2244208"/>
          </a:xfrm>
          <a:prstGeom prst="snip1Rect">
            <a:avLst>
              <a:gd name="adj" fmla="val 10925"/>
            </a:avLst>
          </a:prstGeom>
          <a:solidFill>
            <a:srgbClr val="F8C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9" name="Recortar rectángulo de esquina sencilla 38"/>
          <p:cNvSpPr/>
          <p:nvPr/>
        </p:nvSpPr>
        <p:spPr>
          <a:xfrm rot="10800000">
            <a:off x="6301045" y="3791695"/>
            <a:ext cx="5824412" cy="2244207"/>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40" name="CuadroTexto 39"/>
          <p:cNvSpPr txBox="1"/>
          <p:nvPr/>
        </p:nvSpPr>
        <p:spPr>
          <a:xfrm>
            <a:off x="6423355" y="4529541"/>
            <a:ext cx="5749595" cy="1477328"/>
          </a:xfrm>
          <a:prstGeom prst="rect">
            <a:avLst/>
          </a:prstGeom>
          <a:noFill/>
        </p:spPr>
        <p:txBody>
          <a:bodyPr wrap="square" rtlCol="0">
            <a:spAutoFit/>
          </a:bodyPr>
          <a:lstStyle/>
          <a:p>
            <a:pPr algn="just"/>
            <a:r>
              <a:rPr lang="es-MX" i="1" dirty="0">
                <a:solidFill>
                  <a:schemeClr val="tx2">
                    <a:lumMod val="75000"/>
                  </a:schemeClr>
                </a:solidFill>
              </a:rPr>
              <a:t>La observación es viable, por lo que se procede a actualizar el texto de la ordenanza por el siguiente: </a:t>
            </a:r>
          </a:p>
          <a:p>
            <a:pPr algn="just"/>
            <a:r>
              <a:rPr lang="es-MX" i="1" dirty="0">
                <a:solidFill>
                  <a:schemeClr val="tx2">
                    <a:lumMod val="75000"/>
                  </a:schemeClr>
                </a:solidFill>
              </a:rPr>
              <a:t>(…) el asentamiento cuenta con </a:t>
            </a:r>
            <a:r>
              <a:rPr lang="es-MX" i="1" dirty="0">
                <a:solidFill>
                  <a:srgbClr val="FF0000"/>
                </a:solidFill>
              </a:rPr>
              <a:t>23 años </a:t>
            </a:r>
            <a:r>
              <a:rPr lang="es-MX" i="1" dirty="0">
                <a:solidFill>
                  <a:schemeClr val="tx2">
                    <a:lumMod val="75000"/>
                  </a:schemeClr>
                </a:solidFill>
              </a:rPr>
              <a:t>de asentamiento y 50,35% de consolidación, 139 lotes a fraccionarse y 556 beneficiarios</a:t>
            </a:r>
            <a:r>
              <a:rPr lang="es-ES" i="1" dirty="0">
                <a:solidFill>
                  <a:schemeClr val="tx2">
                    <a:lumMod val="75000"/>
                  </a:schemeClr>
                </a:solidFill>
              </a:rPr>
              <a:t>.”</a:t>
            </a:r>
            <a:endParaRPr lang="es-ES" sz="1100" i="1" dirty="0">
              <a:solidFill>
                <a:schemeClr val="tx2">
                  <a:lumMod val="75000"/>
                </a:schemeClr>
              </a:solidFill>
            </a:endParaRPr>
          </a:p>
        </p:txBody>
      </p:sp>
      <p:sp>
        <p:nvSpPr>
          <p:cNvPr id="41" name="CuadroTexto 40"/>
          <p:cNvSpPr txBox="1"/>
          <p:nvPr/>
        </p:nvSpPr>
        <p:spPr>
          <a:xfrm>
            <a:off x="136953" y="3842323"/>
            <a:ext cx="5394960" cy="1723549"/>
          </a:xfrm>
          <a:prstGeom prst="rect">
            <a:avLst/>
          </a:prstGeom>
          <a:noFill/>
        </p:spPr>
        <p:txBody>
          <a:bodyPr wrap="square" rtlCol="0">
            <a:spAutoFit/>
          </a:bodyPr>
          <a:lstStyle/>
          <a:p>
            <a:r>
              <a:rPr lang="es-ES" b="1" dirty="0">
                <a:solidFill>
                  <a:schemeClr val="tx2">
                    <a:lumMod val="75000"/>
                  </a:schemeClr>
                </a:solidFill>
              </a:rPr>
              <a:t>EXPOSICIÓN DE MOTIVOS:</a:t>
            </a:r>
          </a:p>
          <a:p>
            <a:endParaRPr lang="es-ES" b="1" dirty="0">
              <a:solidFill>
                <a:schemeClr val="tx2">
                  <a:lumMod val="75000"/>
                </a:schemeClr>
              </a:solidFill>
            </a:endParaRPr>
          </a:p>
          <a:p>
            <a:r>
              <a:rPr lang="es-ES" dirty="0">
                <a:solidFill>
                  <a:schemeClr val="tx2">
                    <a:lumMod val="75000"/>
                  </a:schemeClr>
                </a:solidFill>
              </a:rPr>
              <a:t>Solicita verificar si los datos del asentamiento se encuentra actualizados.</a:t>
            </a:r>
          </a:p>
          <a:p>
            <a:endParaRPr lang="es-ES" dirty="0">
              <a:solidFill>
                <a:schemeClr val="tx2">
                  <a:lumMod val="75000"/>
                </a:schemeClr>
              </a:solidFill>
            </a:endParaRPr>
          </a:p>
          <a:p>
            <a:pPr lvl="0" algn="r"/>
            <a:r>
              <a:rPr lang="es-ES" sz="1600" b="1" dirty="0">
                <a:solidFill>
                  <a:srgbClr val="7A8C8E">
                    <a:lumMod val="50000"/>
                  </a:srgbClr>
                </a:solidFill>
              </a:rPr>
              <a:t>Observación emitida por: Alcalde Santiago Guarderas</a:t>
            </a:r>
            <a:endParaRPr lang="es-ES" sz="2400" b="1" dirty="0">
              <a:solidFill>
                <a:schemeClr val="tx2">
                  <a:lumMod val="75000"/>
                </a:schemeClr>
              </a:solidFill>
            </a:endParaRPr>
          </a:p>
        </p:txBody>
      </p:sp>
      <p:sp>
        <p:nvSpPr>
          <p:cNvPr id="42" name="Flecha derecha 41"/>
          <p:cNvSpPr/>
          <p:nvPr/>
        </p:nvSpPr>
        <p:spPr>
          <a:xfrm>
            <a:off x="5739995" y="4704929"/>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CuadroTexto 21"/>
          <p:cNvSpPr txBox="1"/>
          <p:nvPr/>
        </p:nvSpPr>
        <p:spPr>
          <a:xfrm>
            <a:off x="136953" y="637293"/>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23" name="CuadroTexto 22"/>
          <p:cNvSpPr txBox="1"/>
          <p:nvPr/>
        </p:nvSpPr>
        <p:spPr>
          <a:xfrm>
            <a:off x="6417572" y="636275"/>
            <a:ext cx="5707885" cy="461665"/>
          </a:xfrm>
          <a:prstGeom prst="rect">
            <a:avLst/>
          </a:prstGeom>
          <a:noFill/>
        </p:spPr>
        <p:txBody>
          <a:bodyPr wrap="square" rtlCol="0">
            <a:spAutoFit/>
          </a:bodyPr>
          <a:lstStyle/>
          <a:p>
            <a:pPr algn="r"/>
            <a:r>
              <a:rPr lang="es-EC" sz="2400" b="1" dirty="0">
                <a:solidFill>
                  <a:schemeClr val="accent1">
                    <a:lumMod val="75000"/>
                  </a:schemeClr>
                </a:solidFill>
              </a:rPr>
              <a:t>Texto Propuesto</a:t>
            </a:r>
          </a:p>
        </p:txBody>
      </p:sp>
      <p:sp>
        <p:nvSpPr>
          <p:cNvPr id="33" name="Rectángulo 32"/>
          <p:cNvSpPr/>
          <p:nvPr/>
        </p:nvSpPr>
        <p:spPr>
          <a:xfrm>
            <a:off x="121732" y="626583"/>
            <a:ext cx="5559480" cy="40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4" name="Rectángulo 43"/>
          <p:cNvSpPr/>
          <p:nvPr/>
        </p:nvSpPr>
        <p:spPr>
          <a:xfrm>
            <a:off x="6301045" y="626583"/>
            <a:ext cx="5772005" cy="40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71508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uadroTexto 20"/>
          <p:cNvSpPr txBox="1"/>
          <p:nvPr/>
        </p:nvSpPr>
        <p:spPr>
          <a:xfrm>
            <a:off x="415053" y="-34106"/>
            <a:ext cx="11046697" cy="584775"/>
          </a:xfrm>
          <a:prstGeom prst="rect">
            <a:avLst/>
          </a:prstGeom>
          <a:noFill/>
        </p:spPr>
        <p:txBody>
          <a:bodyPr wrap="square" rtlCol="0">
            <a:spAutoFit/>
          </a:bodyPr>
          <a:lstStyle/>
          <a:p>
            <a:pPr algn="ctr"/>
            <a:r>
              <a:rPr lang="es-ES" sz="3200" b="1" dirty="0">
                <a:solidFill>
                  <a:srgbClr val="C00000"/>
                </a:solidFill>
              </a:rPr>
              <a:t> Observaciones Incorporadas a la Ordenanza </a:t>
            </a:r>
          </a:p>
        </p:txBody>
      </p:sp>
      <p:sp>
        <p:nvSpPr>
          <p:cNvPr id="37" name="Recortar rectángulo de esquina sencilla 36"/>
          <p:cNvSpPr/>
          <p:nvPr/>
        </p:nvSpPr>
        <p:spPr>
          <a:xfrm>
            <a:off x="168686" y="1116731"/>
            <a:ext cx="5512526" cy="2478299"/>
          </a:xfrm>
          <a:prstGeom prst="snip1Rect">
            <a:avLst>
              <a:gd name="adj" fmla="val 10925"/>
            </a:avLst>
          </a:prstGeom>
          <a:solidFill>
            <a:srgbClr val="E3F2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Recortar rectángulo de esquina sencilla 23"/>
          <p:cNvSpPr/>
          <p:nvPr/>
        </p:nvSpPr>
        <p:spPr>
          <a:xfrm rot="10800000">
            <a:off x="6301045" y="1113420"/>
            <a:ext cx="5824411" cy="2215177"/>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sp>
        <p:nvSpPr>
          <p:cNvPr id="25" name="CuadroTexto 24"/>
          <p:cNvSpPr txBox="1"/>
          <p:nvPr/>
        </p:nvSpPr>
        <p:spPr>
          <a:xfrm>
            <a:off x="6375862" y="1113424"/>
            <a:ext cx="5749595" cy="1477328"/>
          </a:xfrm>
          <a:prstGeom prst="rect">
            <a:avLst/>
          </a:prstGeom>
          <a:noFill/>
        </p:spPr>
        <p:txBody>
          <a:bodyPr wrap="square" rtlCol="0">
            <a:spAutoFit/>
          </a:bodyPr>
          <a:lstStyle/>
          <a:p>
            <a:pPr algn="just"/>
            <a:endParaRPr lang="es-ES" i="1" dirty="0">
              <a:solidFill>
                <a:schemeClr val="tx2">
                  <a:lumMod val="75000"/>
                </a:schemeClr>
              </a:solidFill>
            </a:endParaRPr>
          </a:p>
          <a:p>
            <a:pPr algn="just"/>
            <a:r>
              <a:rPr lang="es-MX" i="1" dirty="0">
                <a:solidFill>
                  <a:schemeClr val="tx2">
                    <a:lumMod val="75000"/>
                  </a:schemeClr>
                </a:solidFill>
              </a:rPr>
              <a:t>La observación es viable, por lo que se eliminan los considerandos señalados, en razón de que el No. 020-AT-DMGR-2020 de 11 de febrero de 2020, contiene de forma detallada la calificación de riegos actualizada. </a:t>
            </a:r>
            <a:endParaRPr lang="es-ES" sz="1100" i="1" dirty="0">
              <a:solidFill>
                <a:schemeClr val="tx2">
                  <a:lumMod val="75000"/>
                </a:schemeClr>
              </a:solidFill>
            </a:endParaRPr>
          </a:p>
        </p:txBody>
      </p:sp>
      <p:sp>
        <p:nvSpPr>
          <p:cNvPr id="27" name="CuadroTexto 26"/>
          <p:cNvSpPr txBox="1"/>
          <p:nvPr/>
        </p:nvSpPr>
        <p:spPr>
          <a:xfrm>
            <a:off x="168685" y="1147095"/>
            <a:ext cx="5394960" cy="2246769"/>
          </a:xfrm>
          <a:prstGeom prst="rect">
            <a:avLst/>
          </a:prstGeom>
          <a:noFill/>
        </p:spPr>
        <p:txBody>
          <a:bodyPr wrap="square" rtlCol="0">
            <a:spAutoFit/>
          </a:bodyPr>
          <a:lstStyle/>
          <a:p>
            <a:r>
              <a:rPr lang="es-ES" b="1" dirty="0">
                <a:solidFill>
                  <a:schemeClr val="tx2">
                    <a:lumMod val="75000"/>
                  </a:schemeClr>
                </a:solidFill>
              </a:rPr>
              <a:t>CONSIDERANDO: </a:t>
            </a:r>
          </a:p>
          <a:p>
            <a:pPr algn="just"/>
            <a:r>
              <a:rPr lang="es-EC" dirty="0"/>
              <a:t>Se recomienda eliminar el vigésimo sexto y séptimo Considerando, que hacen referencia al Informe No. 44-AT-DMGR-2015, de 08 de abril de 2015 e Informe No. 254-AT-DMGR-2017, de 20 de noviembre de 2017, respectivamente; así como también en </a:t>
            </a:r>
            <a:r>
              <a:rPr lang="es-EC" b="1" dirty="0"/>
              <a:t>el articulo 9</a:t>
            </a:r>
            <a:r>
              <a:rPr lang="es-EC" dirty="0"/>
              <a:t>.</a:t>
            </a:r>
            <a:endParaRPr lang="es-ES" dirty="0">
              <a:solidFill>
                <a:schemeClr val="tx2">
                  <a:lumMod val="75000"/>
                </a:schemeClr>
              </a:solidFill>
            </a:endParaRPr>
          </a:p>
          <a:p>
            <a:endParaRPr lang="es-ES" sz="1600" b="1" dirty="0">
              <a:solidFill>
                <a:schemeClr val="tx2">
                  <a:lumMod val="75000"/>
                </a:schemeClr>
              </a:solidFill>
            </a:endParaRPr>
          </a:p>
          <a:p>
            <a:pPr algn="r"/>
            <a:r>
              <a:rPr lang="es-ES" sz="1600" b="1" dirty="0">
                <a:solidFill>
                  <a:srgbClr val="7A8C8E">
                    <a:lumMod val="50000"/>
                  </a:srgbClr>
                </a:solidFill>
              </a:rPr>
              <a:t>Observación emitida por: Alcalde Santiago Guarderas</a:t>
            </a:r>
            <a:endParaRPr lang="es-ES" sz="2400" b="1" dirty="0">
              <a:solidFill>
                <a:schemeClr val="tx2">
                  <a:lumMod val="75000"/>
                </a:schemeClr>
              </a:solidFill>
            </a:endParaRPr>
          </a:p>
        </p:txBody>
      </p:sp>
      <p:sp>
        <p:nvSpPr>
          <p:cNvPr id="28" name="Flecha derecha 27"/>
          <p:cNvSpPr/>
          <p:nvPr/>
        </p:nvSpPr>
        <p:spPr>
          <a:xfrm>
            <a:off x="5739995" y="1879292"/>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8" name="Recortar rectángulo de esquina sencilla 37"/>
          <p:cNvSpPr/>
          <p:nvPr/>
        </p:nvSpPr>
        <p:spPr>
          <a:xfrm>
            <a:off x="168686" y="3791697"/>
            <a:ext cx="5512526" cy="2244208"/>
          </a:xfrm>
          <a:prstGeom prst="snip1Rect">
            <a:avLst>
              <a:gd name="adj" fmla="val 10925"/>
            </a:avLst>
          </a:prstGeom>
          <a:solidFill>
            <a:srgbClr val="F8C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9" name="Recortar rectángulo de esquina sencilla 38"/>
          <p:cNvSpPr/>
          <p:nvPr/>
        </p:nvSpPr>
        <p:spPr>
          <a:xfrm rot="10800000">
            <a:off x="6301045" y="3791695"/>
            <a:ext cx="5824412" cy="2244207"/>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40" name="CuadroTexto 39"/>
          <p:cNvSpPr txBox="1"/>
          <p:nvPr/>
        </p:nvSpPr>
        <p:spPr>
          <a:xfrm>
            <a:off x="6445487" y="4148489"/>
            <a:ext cx="5749595" cy="646331"/>
          </a:xfrm>
          <a:prstGeom prst="rect">
            <a:avLst/>
          </a:prstGeom>
          <a:noFill/>
        </p:spPr>
        <p:txBody>
          <a:bodyPr wrap="square" rtlCol="0">
            <a:spAutoFit/>
          </a:bodyPr>
          <a:lstStyle/>
          <a:p>
            <a:pPr algn="just"/>
            <a:r>
              <a:rPr lang="es-ES" i="1" dirty="0">
                <a:solidFill>
                  <a:schemeClr val="tx2">
                    <a:lumMod val="75000"/>
                  </a:schemeClr>
                </a:solidFill>
              </a:rPr>
              <a:t>La Observación es viable por lo que se sustituye el texto de los artículos por </a:t>
            </a:r>
            <a:r>
              <a:rPr lang="es-MX" b="1" i="1" dirty="0">
                <a:solidFill>
                  <a:schemeClr val="tx2">
                    <a:lumMod val="75000"/>
                  </a:schemeClr>
                </a:solidFill>
              </a:rPr>
              <a:t>“su vía y pasaje”. </a:t>
            </a:r>
            <a:endParaRPr lang="es-ES" b="1" i="1" dirty="0">
              <a:solidFill>
                <a:schemeClr val="tx2">
                  <a:lumMod val="75000"/>
                </a:schemeClr>
              </a:solidFill>
            </a:endParaRPr>
          </a:p>
        </p:txBody>
      </p:sp>
      <p:sp>
        <p:nvSpPr>
          <p:cNvPr id="41" name="CuadroTexto 40"/>
          <p:cNvSpPr txBox="1"/>
          <p:nvPr/>
        </p:nvSpPr>
        <p:spPr>
          <a:xfrm>
            <a:off x="125635" y="4082188"/>
            <a:ext cx="5394960" cy="1169551"/>
          </a:xfrm>
          <a:prstGeom prst="rect">
            <a:avLst/>
          </a:prstGeom>
          <a:noFill/>
        </p:spPr>
        <p:txBody>
          <a:bodyPr wrap="square" rtlCol="0">
            <a:spAutoFit/>
          </a:bodyPr>
          <a:lstStyle/>
          <a:p>
            <a:r>
              <a:rPr lang="es-MX" b="1" dirty="0">
                <a:solidFill>
                  <a:schemeClr val="tx2">
                    <a:lumMod val="75000"/>
                  </a:schemeClr>
                </a:solidFill>
              </a:rPr>
              <a:t>Artículo 1</a:t>
            </a:r>
            <a:r>
              <a:rPr lang="es-MX" dirty="0">
                <a:solidFill>
                  <a:schemeClr val="tx2">
                    <a:lumMod val="75000"/>
                  </a:schemeClr>
                </a:solidFill>
              </a:rPr>
              <a:t> y </a:t>
            </a:r>
            <a:r>
              <a:rPr lang="es-MX" b="1" dirty="0">
                <a:solidFill>
                  <a:schemeClr val="tx2">
                    <a:lumMod val="75000"/>
                  </a:schemeClr>
                </a:solidFill>
              </a:rPr>
              <a:t>Artículo 10</a:t>
            </a:r>
            <a:r>
              <a:rPr lang="es-MX" dirty="0">
                <a:solidFill>
                  <a:schemeClr val="tx2">
                    <a:lumMod val="75000"/>
                  </a:schemeClr>
                </a:solidFill>
              </a:rPr>
              <a:t> del Proyecto de Ordenanza; modificar:  “sus vías” por </a:t>
            </a:r>
            <a:r>
              <a:rPr lang="es-MX" b="1" dirty="0">
                <a:solidFill>
                  <a:schemeClr val="tx2">
                    <a:lumMod val="75000"/>
                  </a:schemeClr>
                </a:solidFill>
              </a:rPr>
              <a:t>“su vía y pasaje”</a:t>
            </a:r>
            <a:r>
              <a:rPr lang="es-MX" dirty="0">
                <a:solidFill>
                  <a:schemeClr val="tx2">
                    <a:lumMod val="75000"/>
                  </a:schemeClr>
                </a:solidFill>
              </a:rPr>
              <a:t>. </a:t>
            </a:r>
          </a:p>
          <a:p>
            <a:endParaRPr lang="es-ES" b="1" dirty="0">
              <a:solidFill>
                <a:schemeClr val="tx2">
                  <a:lumMod val="75000"/>
                </a:schemeClr>
              </a:solidFill>
            </a:endParaRPr>
          </a:p>
          <a:p>
            <a:pPr lvl="0" algn="r"/>
            <a:r>
              <a:rPr lang="es-ES" sz="1600" b="1" dirty="0">
                <a:solidFill>
                  <a:srgbClr val="7A8C8E">
                    <a:lumMod val="50000"/>
                  </a:srgbClr>
                </a:solidFill>
              </a:rPr>
              <a:t>Observación emitida por: Alcalde Santiago Guarderas</a:t>
            </a:r>
            <a:endParaRPr lang="es-ES" sz="2400" b="1" dirty="0">
              <a:solidFill>
                <a:schemeClr val="tx2">
                  <a:lumMod val="75000"/>
                </a:schemeClr>
              </a:solidFill>
            </a:endParaRPr>
          </a:p>
        </p:txBody>
      </p:sp>
      <p:sp>
        <p:nvSpPr>
          <p:cNvPr id="42" name="Flecha derecha 41"/>
          <p:cNvSpPr/>
          <p:nvPr/>
        </p:nvSpPr>
        <p:spPr>
          <a:xfrm>
            <a:off x="5739995" y="4498026"/>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CuadroTexto 21"/>
          <p:cNvSpPr txBox="1"/>
          <p:nvPr/>
        </p:nvSpPr>
        <p:spPr>
          <a:xfrm>
            <a:off x="136953" y="637293"/>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23" name="CuadroTexto 22"/>
          <p:cNvSpPr txBox="1"/>
          <p:nvPr/>
        </p:nvSpPr>
        <p:spPr>
          <a:xfrm>
            <a:off x="6417572" y="636275"/>
            <a:ext cx="5707885" cy="461665"/>
          </a:xfrm>
          <a:prstGeom prst="rect">
            <a:avLst/>
          </a:prstGeom>
          <a:noFill/>
        </p:spPr>
        <p:txBody>
          <a:bodyPr wrap="square" rtlCol="0">
            <a:spAutoFit/>
          </a:bodyPr>
          <a:lstStyle/>
          <a:p>
            <a:pPr algn="r"/>
            <a:r>
              <a:rPr lang="es-EC" sz="2400" b="1" dirty="0">
                <a:solidFill>
                  <a:schemeClr val="accent1">
                    <a:lumMod val="75000"/>
                  </a:schemeClr>
                </a:solidFill>
              </a:rPr>
              <a:t>Aplicación</a:t>
            </a:r>
          </a:p>
        </p:txBody>
      </p:sp>
      <p:sp>
        <p:nvSpPr>
          <p:cNvPr id="33" name="Rectángulo 32"/>
          <p:cNvSpPr/>
          <p:nvPr/>
        </p:nvSpPr>
        <p:spPr>
          <a:xfrm>
            <a:off x="121732" y="626583"/>
            <a:ext cx="5559480" cy="40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4" name="Rectángulo 43"/>
          <p:cNvSpPr/>
          <p:nvPr/>
        </p:nvSpPr>
        <p:spPr>
          <a:xfrm>
            <a:off x="6301045" y="626583"/>
            <a:ext cx="5772005" cy="40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864880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uadroTexto 20"/>
          <p:cNvSpPr txBox="1"/>
          <p:nvPr/>
        </p:nvSpPr>
        <p:spPr>
          <a:xfrm>
            <a:off x="489226" y="266513"/>
            <a:ext cx="11046697" cy="584775"/>
          </a:xfrm>
          <a:prstGeom prst="rect">
            <a:avLst/>
          </a:prstGeom>
          <a:noFill/>
        </p:spPr>
        <p:txBody>
          <a:bodyPr wrap="square" rtlCol="0">
            <a:spAutoFit/>
          </a:bodyPr>
          <a:lstStyle/>
          <a:p>
            <a:pPr algn="ctr"/>
            <a:r>
              <a:rPr lang="es-ES" sz="3200" b="1" dirty="0">
                <a:solidFill>
                  <a:srgbClr val="C00000"/>
                </a:solidFill>
              </a:rPr>
              <a:t> Observaciones Incorporadas a la Ordenanza </a:t>
            </a:r>
          </a:p>
        </p:txBody>
      </p:sp>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sp>
        <p:nvSpPr>
          <p:cNvPr id="22" name="CuadroTexto 21"/>
          <p:cNvSpPr txBox="1"/>
          <p:nvPr/>
        </p:nvSpPr>
        <p:spPr>
          <a:xfrm>
            <a:off x="207514" y="1634878"/>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23" name="CuadroTexto 22"/>
          <p:cNvSpPr txBox="1"/>
          <p:nvPr/>
        </p:nvSpPr>
        <p:spPr>
          <a:xfrm>
            <a:off x="6351414" y="1593495"/>
            <a:ext cx="5707885" cy="461665"/>
          </a:xfrm>
          <a:prstGeom prst="rect">
            <a:avLst/>
          </a:prstGeom>
          <a:noFill/>
        </p:spPr>
        <p:txBody>
          <a:bodyPr wrap="square" rtlCol="0">
            <a:spAutoFit/>
          </a:bodyPr>
          <a:lstStyle/>
          <a:p>
            <a:pPr algn="r"/>
            <a:r>
              <a:rPr lang="es-EC" sz="2400" b="1" dirty="0">
                <a:solidFill>
                  <a:schemeClr val="accent1">
                    <a:lumMod val="75000"/>
                  </a:schemeClr>
                </a:solidFill>
              </a:rPr>
              <a:t>Aplicación</a:t>
            </a:r>
          </a:p>
        </p:txBody>
      </p:sp>
      <p:sp>
        <p:nvSpPr>
          <p:cNvPr id="33" name="Rectángulo 32"/>
          <p:cNvSpPr/>
          <p:nvPr/>
        </p:nvSpPr>
        <p:spPr>
          <a:xfrm>
            <a:off x="192293" y="1624168"/>
            <a:ext cx="5559480" cy="40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4" name="Rectángulo 43"/>
          <p:cNvSpPr/>
          <p:nvPr/>
        </p:nvSpPr>
        <p:spPr>
          <a:xfrm>
            <a:off x="6371606" y="1624168"/>
            <a:ext cx="5772005" cy="4003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1" name="Recortar rectángulo de esquina sencilla 37">
            <a:extLst>
              <a:ext uri="{FF2B5EF4-FFF2-40B4-BE49-F238E27FC236}">
                <a16:creationId xmlns:a16="http://schemas.microsoft.com/office/drawing/2014/main" id="{F5471A1D-D5EF-408D-8C66-B5216CFC66B4}"/>
              </a:ext>
            </a:extLst>
          </p:cNvPr>
          <p:cNvSpPr/>
          <p:nvPr/>
        </p:nvSpPr>
        <p:spPr>
          <a:xfrm>
            <a:off x="179497" y="2269609"/>
            <a:ext cx="5510538" cy="1778712"/>
          </a:xfrm>
          <a:prstGeom prst="snip1Rect">
            <a:avLst>
              <a:gd name="adj" fmla="val 10925"/>
            </a:avLst>
          </a:prstGeom>
          <a:solidFill>
            <a:srgbClr val="F8C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2" name="Recortar rectángulo de esquina sencilla 38">
            <a:extLst>
              <a:ext uri="{FF2B5EF4-FFF2-40B4-BE49-F238E27FC236}">
                <a16:creationId xmlns:a16="http://schemas.microsoft.com/office/drawing/2014/main" id="{359133A0-E606-4368-9F3D-41DDE68486DA}"/>
              </a:ext>
            </a:extLst>
          </p:cNvPr>
          <p:cNvSpPr/>
          <p:nvPr/>
        </p:nvSpPr>
        <p:spPr>
          <a:xfrm rot="10800000">
            <a:off x="6311856" y="2340642"/>
            <a:ext cx="5787002" cy="2165780"/>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34" name="CuadroTexto 33">
            <a:extLst>
              <a:ext uri="{FF2B5EF4-FFF2-40B4-BE49-F238E27FC236}">
                <a16:creationId xmlns:a16="http://schemas.microsoft.com/office/drawing/2014/main" id="{9A8EC38B-5ABA-4D12-9673-237AA1831FC8}"/>
              </a:ext>
            </a:extLst>
          </p:cNvPr>
          <p:cNvSpPr txBox="1"/>
          <p:nvPr/>
        </p:nvSpPr>
        <p:spPr>
          <a:xfrm>
            <a:off x="214803" y="2124709"/>
            <a:ext cx="5394960" cy="1938992"/>
          </a:xfrm>
          <a:prstGeom prst="rect">
            <a:avLst/>
          </a:prstGeom>
          <a:noFill/>
        </p:spPr>
        <p:txBody>
          <a:bodyPr wrap="square" rtlCol="0">
            <a:spAutoFit/>
          </a:bodyPr>
          <a:lstStyle/>
          <a:p>
            <a:endParaRPr lang="es-ES" b="1" dirty="0">
              <a:solidFill>
                <a:schemeClr val="tx2">
                  <a:lumMod val="75000"/>
                </a:schemeClr>
              </a:solidFill>
            </a:endParaRPr>
          </a:p>
          <a:p>
            <a:pPr algn="just"/>
            <a:r>
              <a:rPr lang="es-ES" b="1" dirty="0">
                <a:solidFill>
                  <a:schemeClr val="tx2">
                    <a:lumMod val="75000"/>
                  </a:schemeClr>
                </a:solidFill>
              </a:rPr>
              <a:t>CONSIDERANDO: </a:t>
            </a:r>
          </a:p>
          <a:p>
            <a:r>
              <a:rPr lang="es-EC" sz="1800" dirty="0">
                <a:effectLst/>
                <a:latin typeface="Calibri" panose="020F0502020204030204" pitchFamily="34" charset="0"/>
                <a:ea typeface="Calibri" panose="020F0502020204030204" pitchFamily="34" charset="0"/>
                <a:cs typeface="Times New Roman" panose="02020603050405020304" pitchFamily="18" charset="0"/>
              </a:rPr>
              <a:t>Se sugiere modificar el texto del considerando referente a la Mesa Institucional</a:t>
            </a:r>
          </a:p>
          <a:p>
            <a:endParaRPr lang="es-ES" sz="1600" b="1" dirty="0">
              <a:solidFill>
                <a:srgbClr val="7A8C8E">
                  <a:lumMod val="50000"/>
                </a:srgbClr>
              </a:solidFill>
            </a:endParaRPr>
          </a:p>
          <a:p>
            <a:pPr lvl="0" algn="r"/>
            <a:endParaRPr lang="es-ES" sz="1600" b="1" dirty="0">
              <a:solidFill>
                <a:srgbClr val="7A8C8E">
                  <a:lumMod val="50000"/>
                </a:srgbClr>
              </a:solidFill>
            </a:endParaRPr>
          </a:p>
          <a:p>
            <a:pPr lvl="0" algn="r"/>
            <a:r>
              <a:rPr lang="es-ES" sz="1600" b="1" dirty="0">
                <a:solidFill>
                  <a:srgbClr val="7A8C8E">
                    <a:lumMod val="50000"/>
                  </a:srgbClr>
                </a:solidFill>
              </a:rPr>
              <a:t>Observación emitida por: Señor Alcalde Santiago Guarderas</a:t>
            </a:r>
            <a:endParaRPr lang="es-ES" sz="2400" b="1" dirty="0">
              <a:solidFill>
                <a:schemeClr val="tx2">
                  <a:lumMod val="75000"/>
                </a:schemeClr>
              </a:solidFill>
            </a:endParaRPr>
          </a:p>
        </p:txBody>
      </p:sp>
      <p:sp>
        <p:nvSpPr>
          <p:cNvPr id="35" name="Flecha derecha 41">
            <a:extLst>
              <a:ext uri="{FF2B5EF4-FFF2-40B4-BE49-F238E27FC236}">
                <a16:creationId xmlns:a16="http://schemas.microsoft.com/office/drawing/2014/main" id="{41D223FA-889C-42F7-96A6-6C415613DE88}"/>
              </a:ext>
            </a:extLst>
          </p:cNvPr>
          <p:cNvSpPr/>
          <p:nvPr/>
        </p:nvSpPr>
        <p:spPr>
          <a:xfrm>
            <a:off x="5775277" y="2823197"/>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6" name="CuadroTexto 35">
            <a:extLst>
              <a:ext uri="{FF2B5EF4-FFF2-40B4-BE49-F238E27FC236}">
                <a16:creationId xmlns:a16="http://schemas.microsoft.com/office/drawing/2014/main" id="{0DE154D0-7835-4070-9ADC-93ADA1B2326E}"/>
              </a:ext>
            </a:extLst>
          </p:cNvPr>
          <p:cNvSpPr txBox="1"/>
          <p:nvPr/>
        </p:nvSpPr>
        <p:spPr>
          <a:xfrm>
            <a:off x="6311856" y="2405911"/>
            <a:ext cx="5741157" cy="2062103"/>
          </a:xfrm>
          <a:prstGeom prst="rect">
            <a:avLst/>
          </a:prstGeom>
          <a:noFill/>
        </p:spPr>
        <p:txBody>
          <a:bodyPr wrap="square">
            <a:spAutoFit/>
          </a:bodyPr>
          <a:lstStyle/>
          <a:p>
            <a:pPr algn="just"/>
            <a:r>
              <a:rPr lang="es-MX" sz="1600" i="1" dirty="0">
                <a:solidFill>
                  <a:schemeClr val="tx2">
                    <a:lumMod val="75000"/>
                  </a:schemeClr>
                </a:solidFill>
              </a:rPr>
              <a:t>la Mesa Institucional, reunida virtualmente el 06 de agosto del 2020, se aprobó el Informe No. A-002-UERB-AZLD-2020, de 15 de julio de 2020, alcance al informe Socio Organizativo, Legal y Técnico (SOLT) No. 004-UERB-AZLD-SOLT-2015, de 22 de octubre de 2015, habilitante para el proceso de integral de regularización del asentamiento humano de hecho y consolidado de interés social denominado Comité </a:t>
            </a:r>
            <a:r>
              <a:rPr lang="es-MX" sz="1600" i="1" dirty="0" err="1">
                <a:solidFill>
                  <a:schemeClr val="tx2">
                    <a:lumMod val="75000"/>
                  </a:schemeClr>
                </a:solidFill>
              </a:rPr>
              <a:t>Pro-mejoras</a:t>
            </a:r>
            <a:r>
              <a:rPr lang="es-MX" sz="1600" i="1" dirty="0">
                <a:solidFill>
                  <a:schemeClr val="tx2">
                    <a:lumMod val="75000"/>
                  </a:schemeClr>
                </a:solidFill>
              </a:rPr>
              <a:t> del Barrio “Altar de Pululahua”, a favor de sus copropietarios.</a:t>
            </a:r>
            <a:endParaRPr lang="es-EC" sz="1600" dirty="0"/>
          </a:p>
        </p:txBody>
      </p:sp>
    </p:spTree>
    <p:extLst>
      <p:ext uri="{BB962C8B-B14F-4D97-AF65-F5344CB8AC3E}">
        <p14:creationId xmlns:p14="http://schemas.microsoft.com/office/powerpoint/2010/main" val="422912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grpSp>
        <p:nvGrpSpPr>
          <p:cNvPr id="2" name="Grupo 1"/>
          <p:cNvGrpSpPr/>
          <p:nvPr/>
        </p:nvGrpSpPr>
        <p:grpSpPr>
          <a:xfrm>
            <a:off x="446785" y="1334242"/>
            <a:ext cx="11598727" cy="2376688"/>
            <a:chOff x="610663" y="695930"/>
            <a:chExt cx="11598727" cy="2031729"/>
          </a:xfrm>
        </p:grpSpPr>
        <p:sp>
          <p:nvSpPr>
            <p:cNvPr id="4" name="Recortar rectángulo de esquina sencilla 3"/>
            <p:cNvSpPr/>
            <p:nvPr/>
          </p:nvSpPr>
          <p:spPr>
            <a:xfrm>
              <a:off x="610664" y="736910"/>
              <a:ext cx="5512526" cy="1990749"/>
            </a:xfrm>
            <a:prstGeom prst="snip1Rect">
              <a:avLst>
                <a:gd name="adj" fmla="val 1092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ortar rectángulo de esquina sencilla 9"/>
            <p:cNvSpPr/>
            <p:nvPr/>
          </p:nvSpPr>
          <p:spPr>
            <a:xfrm rot="10800000">
              <a:off x="6696864" y="695930"/>
              <a:ext cx="5512526" cy="1990748"/>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16" name="CuadroTexto 15"/>
            <p:cNvSpPr txBox="1"/>
            <p:nvPr/>
          </p:nvSpPr>
          <p:spPr>
            <a:xfrm>
              <a:off x="6715914" y="864374"/>
              <a:ext cx="5394960" cy="1552320"/>
            </a:xfrm>
            <a:prstGeom prst="rect">
              <a:avLst/>
            </a:prstGeom>
            <a:noFill/>
          </p:spPr>
          <p:txBody>
            <a:bodyPr wrap="square" rtlCol="0">
              <a:spAutoFit/>
            </a:bodyPr>
            <a:lstStyle/>
            <a:p>
              <a:pPr lvl="0" algn="just"/>
              <a:r>
                <a:rPr lang="es-MX" sz="1600" dirty="0">
                  <a:solidFill>
                    <a:srgbClr val="373545">
                      <a:lumMod val="75000"/>
                    </a:srgbClr>
                  </a:solidFill>
                </a:rPr>
                <a:t>El memorando No. INPC-DAAPPS-2021-0239-M, de 11 de abril de 2021, que contiene el ANALISIS INFORME ACTUALIZADO DEL PREDIO 5199927 Y LA ORDENANZA NO. 3259, emitido por el Instituto Nacional de Patrimonio Cultural, en su parte medular expone: </a:t>
              </a:r>
              <a:r>
                <a:rPr lang="es-MX" sz="1600" i="1" dirty="0">
                  <a:solidFill>
                    <a:srgbClr val="373545">
                      <a:lumMod val="75000"/>
                    </a:srgbClr>
                  </a:solidFill>
                </a:rPr>
                <a:t>"</a:t>
              </a:r>
              <a:r>
                <a:rPr lang="es-MX" sz="1600" b="1" i="1" dirty="0">
                  <a:solidFill>
                    <a:srgbClr val="373545">
                      <a:lumMod val="75000"/>
                    </a:srgbClr>
                  </a:solidFill>
                </a:rPr>
                <a:t>El área inspeccionada no presentan un potencial de daño patrimonial o presencia arqueológica evidente, aunque debe ser constantemente supervisada</a:t>
              </a:r>
              <a:r>
                <a:rPr lang="es-MX" sz="1600" i="1" dirty="0">
                  <a:solidFill>
                    <a:srgbClr val="373545">
                      <a:lumMod val="75000"/>
                    </a:srgbClr>
                  </a:solidFill>
                </a:rPr>
                <a:t>;"</a:t>
              </a:r>
            </a:p>
          </p:txBody>
        </p:sp>
        <p:sp>
          <p:nvSpPr>
            <p:cNvPr id="30" name="CuadroTexto 29"/>
            <p:cNvSpPr txBox="1"/>
            <p:nvPr/>
          </p:nvSpPr>
          <p:spPr>
            <a:xfrm>
              <a:off x="610663" y="1119522"/>
              <a:ext cx="5394960" cy="1604941"/>
            </a:xfrm>
            <a:prstGeom prst="rect">
              <a:avLst/>
            </a:prstGeom>
            <a:noFill/>
          </p:spPr>
          <p:txBody>
            <a:bodyPr wrap="square" rtlCol="0">
              <a:spAutoFit/>
            </a:bodyPr>
            <a:lstStyle/>
            <a:p>
              <a:pPr lvl="0"/>
              <a:r>
                <a:rPr lang="es-MX" sz="2000" dirty="0">
                  <a:solidFill>
                    <a:srgbClr val="373545">
                      <a:lumMod val="75000"/>
                    </a:srgbClr>
                  </a:solidFill>
                </a:rPr>
                <a:t>Revisar si existe un predio patrimonial, donde se encuentra ubicado el asentamiento humano</a:t>
              </a:r>
            </a:p>
            <a:p>
              <a:pPr lvl="0"/>
              <a:endParaRPr lang="es-MX" sz="2000" b="1" dirty="0">
                <a:solidFill>
                  <a:srgbClr val="373545">
                    <a:lumMod val="75000"/>
                  </a:srgbClr>
                </a:solidFill>
              </a:endParaRPr>
            </a:p>
            <a:p>
              <a:pPr lvl="0"/>
              <a:endParaRPr lang="es-ES" sz="1600" b="1" dirty="0">
                <a:solidFill>
                  <a:srgbClr val="7A8C8E">
                    <a:lumMod val="50000"/>
                  </a:srgbClr>
                </a:solidFill>
              </a:endParaRPr>
            </a:p>
            <a:p>
              <a:pPr lvl="0" algn="r"/>
              <a:r>
                <a:rPr lang="es-ES" sz="1600" b="1" dirty="0">
                  <a:solidFill>
                    <a:srgbClr val="7A8C8E">
                      <a:lumMod val="50000"/>
                    </a:srgbClr>
                  </a:solidFill>
                </a:rPr>
                <a:t>Observación emitida por: Concejala Luz Elena Coloma</a:t>
              </a:r>
              <a:endParaRPr lang="es-ES" sz="1600" b="1" dirty="0">
                <a:solidFill>
                  <a:srgbClr val="373545">
                    <a:lumMod val="75000"/>
                  </a:srgbClr>
                </a:solidFill>
              </a:endParaRPr>
            </a:p>
            <a:p>
              <a:endParaRPr lang="es-ES" sz="2400" b="1" dirty="0">
                <a:solidFill>
                  <a:schemeClr val="tx2">
                    <a:lumMod val="75000"/>
                  </a:schemeClr>
                </a:solidFill>
              </a:endParaRPr>
            </a:p>
          </p:txBody>
        </p:sp>
        <p:sp>
          <p:nvSpPr>
            <p:cNvPr id="31" name="Flecha derecha 30"/>
            <p:cNvSpPr/>
            <p:nvPr/>
          </p:nvSpPr>
          <p:spPr>
            <a:xfrm>
              <a:off x="6154923" y="1333254"/>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grpSp>
        <p:nvGrpSpPr>
          <p:cNvPr id="3" name="Grupo 2"/>
          <p:cNvGrpSpPr/>
          <p:nvPr/>
        </p:nvGrpSpPr>
        <p:grpSpPr>
          <a:xfrm>
            <a:off x="421181" y="3914338"/>
            <a:ext cx="11599181" cy="2447397"/>
            <a:chOff x="585059" y="3027083"/>
            <a:chExt cx="11599181" cy="2447397"/>
          </a:xfrm>
        </p:grpSpPr>
        <p:sp>
          <p:nvSpPr>
            <p:cNvPr id="38" name="Recortar rectángulo de esquina sencilla 37"/>
            <p:cNvSpPr/>
            <p:nvPr/>
          </p:nvSpPr>
          <p:spPr>
            <a:xfrm>
              <a:off x="610664" y="3162505"/>
              <a:ext cx="5512526" cy="2183548"/>
            </a:xfrm>
            <a:prstGeom prst="snip1Rect">
              <a:avLst>
                <a:gd name="adj" fmla="val 10925"/>
              </a:avLst>
            </a:prstGeom>
            <a:solidFill>
              <a:srgbClr val="F8C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9" name="Recortar rectángulo de esquina sencilla 38"/>
            <p:cNvSpPr/>
            <p:nvPr/>
          </p:nvSpPr>
          <p:spPr>
            <a:xfrm rot="10800000">
              <a:off x="6671714" y="3027083"/>
              <a:ext cx="5512526" cy="2318970"/>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40" name="CuadroTexto 39"/>
            <p:cNvSpPr txBox="1"/>
            <p:nvPr/>
          </p:nvSpPr>
          <p:spPr>
            <a:xfrm>
              <a:off x="6726627" y="3345765"/>
              <a:ext cx="5394960" cy="1815882"/>
            </a:xfrm>
            <a:prstGeom prst="rect">
              <a:avLst/>
            </a:prstGeom>
            <a:noFill/>
          </p:spPr>
          <p:txBody>
            <a:bodyPr wrap="square" rtlCol="0">
              <a:spAutoFit/>
            </a:bodyPr>
            <a:lstStyle/>
            <a:p>
              <a:pPr algn="just"/>
              <a:r>
                <a:rPr lang="es-MX" sz="1600" b="1" dirty="0"/>
                <a:t>Artículo 3716.- </a:t>
              </a:r>
              <a:r>
                <a:rPr lang="es-MX" sz="1600" dirty="0"/>
                <a:t>menciona: “</a:t>
              </a:r>
              <a:r>
                <a:rPr lang="es-MX" sz="1600" i="1" dirty="0"/>
                <a:t>La declaratoria de Interés Social del Asentamiento Humano de Hecho y Consolidado, </a:t>
              </a:r>
              <a:r>
                <a:rPr lang="es-MX" sz="1600" b="1" i="1" dirty="0"/>
                <a:t>dará lugar a</a:t>
              </a:r>
            </a:p>
            <a:p>
              <a:pPr algn="just"/>
              <a:r>
                <a:rPr lang="es-MX" sz="1600" b="1" i="1" dirty="0"/>
                <a:t>las exoneraciones referentes a la contribución de las áreas verdes</a:t>
              </a:r>
              <a:r>
                <a:rPr lang="es-MX" sz="1600" i="1" dirty="0"/>
                <a:t> y a los incentivos que la normativa metropolitana y nacional determinen cuando exista dicha declaratoria, de acuerdo a la ley”. </a:t>
              </a:r>
              <a:r>
                <a:rPr lang="es-MX" sz="1600" dirty="0"/>
                <a:t>Por lo tanto el área verde dispuesta por el </a:t>
              </a:r>
              <a:r>
                <a:rPr lang="es-MX" sz="1600" dirty="0" err="1"/>
                <a:t>AHHyC</a:t>
              </a:r>
              <a:r>
                <a:rPr lang="es-MX" sz="1600" dirty="0"/>
                <a:t> es una contribución voluntaria</a:t>
              </a:r>
              <a:endParaRPr lang="es-ES" sz="1600" dirty="0"/>
            </a:p>
          </p:txBody>
        </p:sp>
        <p:sp>
          <p:nvSpPr>
            <p:cNvPr id="41" name="CuadroTexto 40"/>
            <p:cNvSpPr txBox="1"/>
            <p:nvPr/>
          </p:nvSpPr>
          <p:spPr>
            <a:xfrm>
              <a:off x="585059" y="3535488"/>
              <a:ext cx="5394960" cy="1938992"/>
            </a:xfrm>
            <a:prstGeom prst="rect">
              <a:avLst/>
            </a:prstGeom>
            <a:noFill/>
          </p:spPr>
          <p:txBody>
            <a:bodyPr wrap="square" rtlCol="0">
              <a:spAutoFit/>
            </a:bodyPr>
            <a:lstStyle/>
            <a:p>
              <a:r>
                <a:rPr lang="es-MX" sz="2000" dirty="0">
                  <a:solidFill>
                    <a:schemeClr val="tx2">
                      <a:lumMod val="75000"/>
                    </a:schemeClr>
                  </a:solidFill>
                </a:rPr>
                <a:t>Cambiar la denominación del área verde debido que no cumple con las proporciones de 1.5</a:t>
              </a:r>
            </a:p>
            <a:p>
              <a:endParaRPr lang="es-MX" sz="2000" b="1" dirty="0">
                <a:solidFill>
                  <a:schemeClr val="tx2">
                    <a:lumMod val="75000"/>
                  </a:schemeClr>
                </a:solidFill>
              </a:endParaRPr>
            </a:p>
            <a:p>
              <a:pPr algn="r"/>
              <a:r>
                <a:rPr lang="es-ES" sz="2000" b="1" dirty="0">
                  <a:solidFill>
                    <a:schemeClr val="tx2">
                      <a:lumMod val="75000"/>
                    </a:schemeClr>
                  </a:solidFill>
                </a:rPr>
                <a:t> </a:t>
              </a:r>
            </a:p>
            <a:p>
              <a:pPr algn="r"/>
              <a:r>
                <a:rPr lang="es-ES" sz="1600" b="1" dirty="0">
                  <a:solidFill>
                    <a:srgbClr val="7A8C8E">
                      <a:lumMod val="50000"/>
                    </a:srgbClr>
                  </a:solidFill>
                </a:rPr>
                <a:t>Observación emitida por: Concejala Alterna Marcía Méndez</a:t>
              </a:r>
            </a:p>
            <a:p>
              <a:endParaRPr lang="es-ES" sz="2400" b="1" dirty="0">
                <a:solidFill>
                  <a:schemeClr val="tx2">
                    <a:lumMod val="75000"/>
                  </a:schemeClr>
                </a:solidFill>
              </a:endParaRPr>
            </a:p>
          </p:txBody>
        </p:sp>
        <p:sp>
          <p:nvSpPr>
            <p:cNvPr id="42" name="Flecha derecha 41"/>
            <p:cNvSpPr/>
            <p:nvPr/>
          </p:nvSpPr>
          <p:spPr>
            <a:xfrm>
              <a:off x="6154923" y="4047251"/>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
        <p:nvSpPr>
          <p:cNvPr id="28" name="CuadroTexto 27"/>
          <p:cNvSpPr txBox="1"/>
          <p:nvPr/>
        </p:nvSpPr>
        <p:spPr>
          <a:xfrm>
            <a:off x="352268" y="967590"/>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33" name="CuadroTexto 32"/>
          <p:cNvSpPr txBox="1"/>
          <p:nvPr/>
        </p:nvSpPr>
        <p:spPr>
          <a:xfrm>
            <a:off x="6249824" y="969848"/>
            <a:ext cx="5707885" cy="461665"/>
          </a:xfrm>
          <a:prstGeom prst="rect">
            <a:avLst/>
          </a:prstGeom>
          <a:noFill/>
        </p:spPr>
        <p:txBody>
          <a:bodyPr wrap="square" rtlCol="0">
            <a:spAutoFit/>
          </a:bodyPr>
          <a:lstStyle/>
          <a:p>
            <a:pPr algn="r"/>
            <a:r>
              <a:rPr lang="es-EC" sz="2400" b="1" dirty="0">
                <a:solidFill>
                  <a:schemeClr val="accent1">
                    <a:lumMod val="75000"/>
                  </a:schemeClr>
                </a:solidFill>
              </a:rPr>
              <a:t>Justificación</a:t>
            </a:r>
          </a:p>
        </p:txBody>
      </p:sp>
      <p:sp>
        <p:nvSpPr>
          <p:cNvPr id="36" name="Rectángulo 35"/>
          <p:cNvSpPr/>
          <p:nvPr/>
        </p:nvSpPr>
        <p:spPr>
          <a:xfrm>
            <a:off x="446785" y="1088249"/>
            <a:ext cx="5512393"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Rectángulo 36"/>
          <p:cNvSpPr/>
          <p:nvPr/>
        </p:nvSpPr>
        <p:spPr>
          <a:xfrm>
            <a:off x="6507838" y="1088249"/>
            <a:ext cx="5512524"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Rectángulo 5"/>
          <p:cNvSpPr/>
          <p:nvPr/>
        </p:nvSpPr>
        <p:spPr>
          <a:xfrm>
            <a:off x="705393" y="243684"/>
            <a:ext cx="11051177" cy="461665"/>
          </a:xfrm>
          <a:prstGeom prst="rect">
            <a:avLst/>
          </a:prstGeom>
        </p:spPr>
        <p:txBody>
          <a:bodyPr wrap="square">
            <a:spAutoFit/>
          </a:bodyPr>
          <a:lstStyle/>
          <a:p>
            <a:pPr algn="ctr"/>
            <a:r>
              <a:rPr lang="es-ES" sz="2400" b="1" dirty="0">
                <a:solidFill>
                  <a:srgbClr val="C00000"/>
                </a:solidFill>
              </a:rPr>
              <a:t>Observaciones No Viables</a:t>
            </a:r>
          </a:p>
        </p:txBody>
      </p:sp>
    </p:spTree>
    <p:extLst>
      <p:ext uri="{BB962C8B-B14F-4D97-AF65-F5344CB8AC3E}">
        <p14:creationId xmlns:p14="http://schemas.microsoft.com/office/powerpoint/2010/main" val="79821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grpSp>
        <p:nvGrpSpPr>
          <p:cNvPr id="2" name="Grupo 1"/>
          <p:cNvGrpSpPr/>
          <p:nvPr/>
        </p:nvGrpSpPr>
        <p:grpSpPr>
          <a:xfrm>
            <a:off x="446786" y="1334242"/>
            <a:ext cx="11598726" cy="2376687"/>
            <a:chOff x="610664" y="695930"/>
            <a:chExt cx="11598726" cy="2031729"/>
          </a:xfrm>
        </p:grpSpPr>
        <p:sp>
          <p:nvSpPr>
            <p:cNvPr id="4" name="Recortar rectángulo de esquina sencilla 3"/>
            <p:cNvSpPr/>
            <p:nvPr/>
          </p:nvSpPr>
          <p:spPr>
            <a:xfrm>
              <a:off x="610664" y="736910"/>
              <a:ext cx="5512526" cy="1990749"/>
            </a:xfrm>
            <a:prstGeom prst="snip1Rect">
              <a:avLst>
                <a:gd name="adj" fmla="val 1092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ortar rectángulo de esquina sencilla 9"/>
            <p:cNvSpPr/>
            <p:nvPr/>
          </p:nvSpPr>
          <p:spPr>
            <a:xfrm rot="10800000">
              <a:off x="6696864" y="695930"/>
              <a:ext cx="5512526" cy="1990748"/>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16" name="CuadroTexto 15"/>
            <p:cNvSpPr txBox="1"/>
            <p:nvPr/>
          </p:nvSpPr>
          <p:spPr>
            <a:xfrm>
              <a:off x="6726627" y="710676"/>
              <a:ext cx="5394960" cy="289415"/>
            </a:xfrm>
            <a:prstGeom prst="rect">
              <a:avLst/>
            </a:prstGeom>
            <a:noFill/>
          </p:spPr>
          <p:txBody>
            <a:bodyPr wrap="square" rtlCol="0">
              <a:spAutoFit/>
            </a:bodyPr>
            <a:lstStyle/>
            <a:p>
              <a:pPr lvl="0" algn="just"/>
              <a:endParaRPr lang="es-MX" sz="1600" dirty="0">
                <a:solidFill>
                  <a:srgbClr val="373545">
                    <a:lumMod val="75000"/>
                  </a:srgbClr>
                </a:solidFill>
              </a:endParaRPr>
            </a:p>
          </p:txBody>
        </p:sp>
        <p:sp>
          <p:nvSpPr>
            <p:cNvPr id="30" name="CuadroTexto 29"/>
            <p:cNvSpPr txBox="1"/>
            <p:nvPr/>
          </p:nvSpPr>
          <p:spPr>
            <a:xfrm>
              <a:off x="637057" y="855384"/>
              <a:ext cx="5394960" cy="1762805"/>
            </a:xfrm>
            <a:prstGeom prst="rect">
              <a:avLst/>
            </a:prstGeom>
            <a:noFill/>
          </p:spPr>
          <p:txBody>
            <a:bodyPr wrap="square" rtlCol="0">
              <a:spAutoFit/>
            </a:bodyPr>
            <a:lstStyle/>
            <a:p>
              <a:pPr lvl="0" algn="just"/>
              <a:r>
                <a:rPr lang="es-MX" sz="1600" dirty="0">
                  <a:solidFill>
                    <a:srgbClr val="373545">
                      <a:lumMod val="75000"/>
                    </a:srgbClr>
                  </a:solidFill>
                </a:rPr>
                <a:t>Los lotes 43, 54,59, 62, 82, 83, 84, 88, 94, 103, 110, 113, 114, 117 y 121 cuentan con vivienda que tienen afectación vial por lo que sería importante se indique si se afectarán las casas o se cambia el ancho de las vías con el objetivo de no afectar a las viviendas.</a:t>
              </a:r>
              <a:endParaRPr lang="es-ES" sz="1200" dirty="0">
                <a:solidFill>
                  <a:srgbClr val="7A8C8E">
                    <a:lumMod val="50000"/>
                  </a:srgbClr>
                </a:solidFill>
              </a:endParaRPr>
            </a:p>
            <a:p>
              <a:pPr lvl="0" algn="r"/>
              <a:endParaRPr lang="es-ES" sz="1600" b="1" dirty="0">
                <a:solidFill>
                  <a:srgbClr val="7A8C8E">
                    <a:lumMod val="50000"/>
                  </a:srgbClr>
                </a:solidFill>
              </a:endParaRPr>
            </a:p>
            <a:p>
              <a:pPr lvl="0" algn="r"/>
              <a:endParaRPr lang="es-ES" sz="1600" b="1" dirty="0">
                <a:solidFill>
                  <a:srgbClr val="7A8C8E">
                    <a:lumMod val="50000"/>
                  </a:srgbClr>
                </a:solidFill>
              </a:endParaRPr>
            </a:p>
            <a:p>
              <a:pPr lvl="0" algn="r"/>
              <a:r>
                <a:rPr lang="es-ES" sz="1600" b="1" dirty="0">
                  <a:solidFill>
                    <a:srgbClr val="7A8C8E">
                      <a:lumMod val="50000"/>
                    </a:srgbClr>
                  </a:solidFill>
                </a:rPr>
                <a:t>Observación emitida por: Concejala Alterna Marcía Méndez</a:t>
              </a:r>
              <a:endParaRPr lang="es-ES" sz="2400" b="1" dirty="0">
                <a:solidFill>
                  <a:schemeClr val="tx2">
                    <a:lumMod val="75000"/>
                  </a:schemeClr>
                </a:solidFill>
              </a:endParaRPr>
            </a:p>
          </p:txBody>
        </p:sp>
        <p:sp>
          <p:nvSpPr>
            <p:cNvPr id="31" name="Flecha derecha 30"/>
            <p:cNvSpPr/>
            <p:nvPr/>
          </p:nvSpPr>
          <p:spPr>
            <a:xfrm>
              <a:off x="6154923" y="1333254"/>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grpSp>
        <p:nvGrpSpPr>
          <p:cNvPr id="3" name="Grupo 2"/>
          <p:cNvGrpSpPr/>
          <p:nvPr/>
        </p:nvGrpSpPr>
        <p:grpSpPr>
          <a:xfrm>
            <a:off x="421181" y="3914338"/>
            <a:ext cx="11599181" cy="2318970"/>
            <a:chOff x="585059" y="3027083"/>
            <a:chExt cx="11599181" cy="2318970"/>
          </a:xfrm>
        </p:grpSpPr>
        <p:sp>
          <p:nvSpPr>
            <p:cNvPr id="38" name="Recortar rectángulo de esquina sencilla 37"/>
            <p:cNvSpPr/>
            <p:nvPr/>
          </p:nvSpPr>
          <p:spPr>
            <a:xfrm>
              <a:off x="610664" y="3162505"/>
              <a:ext cx="5512526" cy="2183548"/>
            </a:xfrm>
            <a:prstGeom prst="snip1Rect">
              <a:avLst>
                <a:gd name="adj" fmla="val 10925"/>
              </a:avLst>
            </a:prstGeom>
            <a:solidFill>
              <a:srgbClr val="F8C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9" name="Recortar rectángulo de esquina sencilla 38"/>
            <p:cNvSpPr/>
            <p:nvPr/>
          </p:nvSpPr>
          <p:spPr>
            <a:xfrm rot="10800000">
              <a:off x="6671714" y="3027083"/>
              <a:ext cx="5512526" cy="2318970"/>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40" name="CuadroTexto 39"/>
            <p:cNvSpPr txBox="1"/>
            <p:nvPr/>
          </p:nvSpPr>
          <p:spPr>
            <a:xfrm>
              <a:off x="6726627" y="3345765"/>
              <a:ext cx="5394960" cy="138499"/>
            </a:xfrm>
            <a:prstGeom prst="rect">
              <a:avLst/>
            </a:prstGeom>
            <a:noFill/>
          </p:spPr>
          <p:txBody>
            <a:bodyPr wrap="square" rtlCol="0">
              <a:spAutoFit/>
            </a:bodyPr>
            <a:lstStyle/>
            <a:p>
              <a:pPr algn="just"/>
              <a:endParaRPr lang="es-ES" sz="300" dirty="0">
                <a:solidFill>
                  <a:schemeClr val="tx2">
                    <a:lumMod val="75000"/>
                  </a:schemeClr>
                </a:solidFill>
              </a:endParaRPr>
            </a:p>
          </p:txBody>
        </p:sp>
        <p:sp>
          <p:nvSpPr>
            <p:cNvPr id="41" name="CuadroTexto 40"/>
            <p:cNvSpPr txBox="1"/>
            <p:nvPr/>
          </p:nvSpPr>
          <p:spPr>
            <a:xfrm>
              <a:off x="585059" y="3535488"/>
              <a:ext cx="5394960" cy="1692771"/>
            </a:xfrm>
            <a:prstGeom prst="rect">
              <a:avLst/>
            </a:prstGeom>
            <a:noFill/>
          </p:spPr>
          <p:txBody>
            <a:bodyPr wrap="square" rtlCol="0">
              <a:spAutoFit/>
            </a:bodyPr>
            <a:lstStyle/>
            <a:p>
              <a:r>
                <a:rPr lang="es-MX" sz="2000" dirty="0"/>
                <a:t>Aclarar que área va a ser escriturada si es el área bruta o es el área útil.</a:t>
              </a:r>
            </a:p>
            <a:p>
              <a:endParaRPr lang="es-MX" sz="2000" b="1" dirty="0">
                <a:solidFill>
                  <a:schemeClr val="tx2">
                    <a:lumMod val="75000"/>
                  </a:schemeClr>
                </a:solidFill>
              </a:endParaRPr>
            </a:p>
            <a:p>
              <a:pPr algn="r"/>
              <a:r>
                <a:rPr lang="es-ES" sz="2000" b="1" dirty="0">
                  <a:solidFill>
                    <a:schemeClr val="tx2">
                      <a:lumMod val="75000"/>
                    </a:schemeClr>
                  </a:solidFill>
                </a:rPr>
                <a:t> </a:t>
              </a:r>
              <a:r>
                <a:rPr lang="es-ES" sz="1600" b="1" dirty="0">
                  <a:solidFill>
                    <a:srgbClr val="7A8C8E">
                      <a:lumMod val="50000"/>
                    </a:srgbClr>
                  </a:solidFill>
                </a:rPr>
                <a:t>Observación emitida por: Concejala Alterna Marcía Méndez</a:t>
              </a:r>
            </a:p>
            <a:p>
              <a:endParaRPr lang="es-ES" sz="2400" b="1" dirty="0">
                <a:solidFill>
                  <a:schemeClr val="tx2">
                    <a:lumMod val="75000"/>
                  </a:schemeClr>
                </a:solidFill>
              </a:endParaRPr>
            </a:p>
          </p:txBody>
        </p:sp>
        <p:sp>
          <p:nvSpPr>
            <p:cNvPr id="42" name="Flecha derecha 41"/>
            <p:cNvSpPr/>
            <p:nvPr/>
          </p:nvSpPr>
          <p:spPr>
            <a:xfrm>
              <a:off x="6154923" y="4047251"/>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
        <p:nvSpPr>
          <p:cNvPr id="28" name="CuadroTexto 27"/>
          <p:cNvSpPr txBox="1"/>
          <p:nvPr/>
        </p:nvSpPr>
        <p:spPr>
          <a:xfrm>
            <a:off x="352268" y="967590"/>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33" name="CuadroTexto 32"/>
          <p:cNvSpPr txBox="1"/>
          <p:nvPr/>
        </p:nvSpPr>
        <p:spPr>
          <a:xfrm>
            <a:off x="6249824" y="969848"/>
            <a:ext cx="5707885" cy="461665"/>
          </a:xfrm>
          <a:prstGeom prst="rect">
            <a:avLst/>
          </a:prstGeom>
          <a:noFill/>
        </p:spPr>
        <p:txBody>
          <a:bodyPr wrap="square" rtlCol="0">
            <a:spAutoFit/>
          </a:bodyPr>
          <a:lstStyle/>
          <a:p>
            <a:pPr algn="r"/>
            <a:r>
              <a:rPr lang="es-EC" sz="2400" b="1" dirty="0">
                <a:solidFill>
                  <a:schemeClr val="accent1">
                    <a:lumMod val="75000"/>
                  </a:schemeClr>
                </a:solidFill>
              </a:rPr>
              <a:t>Justificación</a:t>
            </a:r>
          </a:p>
        </p:txBody>
      </p:sp>
      <p:sp>
        <p:nvSpPr>
          <p:cNvPr id="36" name="Rectángulo 35"/>
          <p:cNvSpPr/>
          <p:nvPr/>
        </p:nvSpPr>
        <p:spPr>
          <a:xfrm>
            <a:off x="446785" y="1088249"/>
            <a:ext cx="5512393"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Rectángulo 36"/>
          <p:cNvSpPr/>
          <p:nvPr/>
        </p:nvSpPr>
        <p:spPr>
          <a:xfrm>
            <a:off x="6507838" y="1088249"/>
            <a:ext cx="5512524"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Rectángulo 5"/>
          <p:cNvSpPr/>
          <p:nvPr/>
        </p:nvSpPr>
        <p:spPr>
          <a:xfrm>
            <a:off x="705393" y="243684"/>
            <a:ext cx="11051177" cy="461665"/>
          </a:xfrm>
          <a:prstGeom prst="rect">
            <a:avLst/>
          </a:prstGeom>
        </p:spPr>
        <p:txBody>
          <a:bodyPr wrap="square">
            <a:spAutoFit/>
          </a:bodyPr>
          <a:lstStyle/>
          <a:p>
            <a:pPr algn="ctr"/>
            <a:r>
              <a:rPr lang="es-ES" sz="2400" b="1" dirty="0">
                <a:solidFill>
                  <a:srgbClr val="C00000"/>
                </a:solidFill>
              </a:rPr>
              <a:t>Observaciones No Viables</a:t>
            </a:r>
          </a:p>
        </p:txBody>
      </p:sp>
      <p:sp>
        <p:nvSpPr>
          <p:cNvPr id="9" name="Rectángulo 8">
            <a:extLst>
              <a:ext uri="{FF2B5EF4-FFF2-40B4-BE49-F238E27FC236}">
                <a16:creationId xmlns:a16="http://schemas.microsoft.com/office/drawing/2014/main" id="{F1F9A0B4-017E-4146-9963-C1DCA568D789}"/>
              </a:ext>
            </a:extLst>
          </p:cNvPr>
          <p:cNvSpPr/>
          <p:nvPr/>
        </p:nvSpPr>
        <p:spPr>
          <a:xfrm>
            <a:off x="6566559" y="1351492"/>
            <a:ext cx="5425381" cy="1569660"/>
          </a:xfrm>
          <a:prstGeom prst="rect">
            <a:avLst/>
          </a:prstGeom>
        </p:spPr>
        <p:txBody>
          <a:bodyPr wrap="square">
            <a:spAutoFit/>
          </a:bodyPr>
          <a:lstStyle/>
          <a:p>
            <a:pPr algn="just"/>
            <a:r>
              <a:rPr lang="es-MX" sz="1600" b="1" dirty="0"/>
              <a:t>ADMINISTRACIÓN ZONAL LA DELICIA:</a:t>
            </a:r>
          </a:p>
          <a:p>
            <a:pPr algn="just"/>
            <a:endParaRPr lang="es-MX" sz="1600" b="1" dirty="0"/>
          </a:p>
          <a:p>
            <a:pPr algn="just"/>
            <a:r>
              <a:rPr lang="es-MX" sz="1600" dirty="0"/>
              <a:t>Señala a través de Informe Técnico No. 049-UTYV-20, </a:t>
            </a:r>
            <a:r>
              <a:rPr lang="es-MX" sz="1600" i="1" dirty="0"/>
              <a:t>"(...) se respeten los anchos aprobados mencionados en este informe; también debo manifestar que al ser vías aprobadas como líneas de intención no cuentan con ejes definitivos"</a:t>
            </a:r>
          </a:p>
        </p:txBody>
      </p:sp>
      <p:sp>
        <p:nvSpPr>
          <p:cNvPr id="11" name="Rectángulo 10">
            <a:extLst>
              <a:ext uri="{FF2B5EF4-FFF2-40B4-BE49-F238E27FC236}">
                <a16:creationId xmlns:a16="http://schemas.microsoft.com/office/drawing/2014/main" id="{101D0768-A98F-4F99-8B13-CE1B6A321AA1}"/>
              </a:ext>
            </a:extLst>
          </p:cNvPr>
          <p:cNvSpPr/>
          <p:nvPr/>
        </p:nvSpPr>
        <p:spPr>
          <a:xfrm>
            <a:off x="6551848" y="4074551"/>
            <a:ext cx="5394960" cy="2062103"/>
          </a:xfrm>
          <a:prstGeom prst="rect">
            <a:avLst/>
          </a:prstGeom>
        </p:spPr>
        <p:txBody>
          <a:bodyPr wrap="square">
            <a:spAutoFit/>
          </a:bodyPr>
          <a:lstStyle/>
          <a:p>
            <a:pPr algn="just"/>
            <a:r>
              <a:rPr lang="es-ES" sz="1600" dirty="0"/>
              <a:t>El numeral 7 del artículo 2235 del Código Municipal para el Distrito Metropolitano de Quito establece</a:t>
            </a:r>
            <a:r>
              <a:rPr lang="es-ES" sz="1600" i="1" dirty="0"/>
              <a:t>: (…) Para la habilitación del suelo en terrenos conformados parcial o totalmente por rellenos de quebrada, se requerirá informe del Organismo Administrativo responsable del Catastro Metropolitano, sobre el estado de la propiedad del área rellena e informe favorable de la Empresa Pública Metropolitana competente.(…)</a:t>
            </a:r>
          </a:p>
        </p:txBody>
      </p:sp>
    </p:spTree>
    <p:extLst>
      <p:ext uri="{BB962C8B-B14F-4D97-AF65-F5344CB8AC3E}">
        <p14:creationId xmlns:p14="http://schemas.microsoft.com/office/powerpoint/2010/main" val="2737295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grpSp>
        <p:nvGrpSpPr>
          <p:cNvPr id="2" name="Grupo 1"/>
          <p:cNvGrpSpPr/>
          <p:nvPr/>
        </p:nvGrpSpPr>
        <p:grpSpPr>
          <a:xfrm>
            <a:off x="446786" y="1334242"/>
            <a:ext cx="11598726" cy="2376688"/>
            <a:chOff x="610664" y="695930"/>
            <a:chExt cx="11598726" cy="2031729"/>
          </a:xfrm>
        </p:grpSpPr>
        <p:sp>
          <p:nvSpPr>
            <p:cNvPr id="4" name="Recortar rectángulo de esquina sencilla 3"/>
            <p:cNvSpPr/>
            <p:nvPr/>
          </p:nvSpPr>
          <p:spPr>
            <a:xfrm>
              <a:off x="610664" y="736910"/>
              <a:ext cx="5512526" cy="1990749"/>
            </a:xfrm>
            <a:prstGeom prst="snip1Rect">
              <a:avLst>
                <a:gd name="adj" fmla="val 1092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ortar rectángulo de esquina sencilla 9"/>
            <p:cNvSpPr/>
            <p:nvPr/>
          </p:nvSpPr>
          <p:spPr>
            <a:xfrm rot="10800000">
              <a:off x="6696864" y="695930"/>
              <a:ext cx="5512526" cy="1990748"/>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16" name="CuadroTexto 15"/>
            <p:cNvSpPr txBox="1"/>
            <p:nvPr/>
          </p:nvSpPr>
          <p:spPr>
            <a:xfrm>
              <a:off x="6726627" y="710676"/>
              <a:ext cx="5394960" cy="289415"/>
            </a:xfrm>
            <a:prstGeom prst="rect">
              <a:avLst/>
            </a:prstGeom>
            <a:noFill/>
          </p:spPr>
          <p:txBody>
            <a:bodyPr wrap="square" rtlCol="0">
              <a:spAutoFit/>
            </a:bodyPr>
            <a:lstStyle/>
            <a:p>
              <a:pPr lvl="0" algn="just"/>
              <a:endParaRPr lang="es-MX" sz="1600" dirty="0">
                <a:solidFill>
                  <a:srgbClr val="373545">
                    <a:lumMod val="75000"/>
                  </a:srgbClr>
                </a:solidFill>
              </a:endParaRPr>
            </a:p>
          </p:txBody>
        </p:sp>
        <p:sp>
          <p:nvSpPr>
            <p:cNvPr id="30" name="CuadroTexto 29"/>
            <p:cNvSpPr txBox="1"/>
            <p:nvPr/>
          </p:nvSpPr>
          <p:spPr>
            <a:xfrm>
              <a:off x="637057" y="855384"/>
              <a:ext cx="5394960" cy="1604941"/>
            </a:xfrm>
            <a:prstGeom prst="rect">
              <a:avLst/>
            </a:prstGeom>
            <a:noFill/>
          </p:spPr>
          <p:txBody>
            <a:bodyPr wrap="square" rtlCol="0">
              <a:spAutoFit/>
            </a:bodyPr>
            <a:lstStyle/>
            <a:p>
              <a:pPr lvl="0" algn="just"/>
              <a:r>
                <a:rPr lang="es-MX" sz="1200" dirty="0">
                  <a:solidFill>
                    <a:srgbClr val="373545">
                      <a:lumMod val="75000"/>
                    </a:srgbClr>
                  </a:solidFill>
                </a:rPr>
                <a:t>Este predio mantiene una zonificación H, lo cual es un problema para los propietarios, ya que el sector no cuenta con características históricas, y de acuerdo al informe del INPC (Instituto Nacional de Patrimonio Cultural), no se ha encontrado huelas arqueológicas en el sector, por lo que sería importante se coloque en una disposición de la ordenanza que la Secretaría de Territorio Hábitat y Vivienda, analice la posibilidad de actualizar la Ordenanza No. 3259 de 1997, ya que la misma mezcla dos tipos de bienes patrimoniales</a:t>
              </a:r>
              <a:endParaRPr lang="es-ES" sz="1200" dirty="0">
                <a:solidFill>
                  <a:srgbClr val="7A8C8E">
                    <a:lumMod val="50000"/>
                  </a:srgbClr>
                </a:solidFill>
              </a:endParaRPr>
            </a:p>
            <a:p>
              <a:pPr lvl="0" algn="r"/>
              <a:endParaRPr lang="es-ES" sz="1600" b="1" dirty="0">
                <a:solidFill>
                  <a:srgbClr val="7A8C8E">
                    <a:lumMod val="50000"/>
                  </a:srgbClr>
                </a:solidFill>
              </a:endParaRPr>
            </a:p>
            <a:p>
              <a:pPr lvl="0" algn="r"/>
              <a:r>
                <a:rPr lang="es-ES" sz="1600" b="1" dirty="0">
                  <a:solidFill>
                    <a:srgbClr val="7A8C8E">
                      <a:lumMod val="50000"/>
                    </a:srgbClr>
                  </a:solidFill>
                </a:rPr>
                <a:t>Observación emitida por: Concejal Luis Robles</a:t>
              </a:r>
              <a:endParaRPr lang="es-ES" sz="2400" b="1" dirty="0">
                <a:solidFill>
                  <a:schemeClr val="tx2">
                    <a:lumMod val="75000"/>
                  </a:schemeClr>
                </a:solidFill>
              </a:endParaRPr>
            </a:p>
          </p:txBody>
        </p:sp>
        <p:sp>
          <p:nvSpPr>
            <p:cNvPr id="31" name="Flecha derecha 30"/>
            <p:cNvSpPr/>
            <p:nvPr/>
          </p:nvSpPr>
          <p:spPr>
            <a:xfrm>
              <a:off x="6154923" y="1333254"/>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grpSp>
        <p:nvGrpSpPr>
          <p:cNvPr id="3" name="Grupo 2"/>
          <p:cNvGrpSpPr/>
          <p:nvPr/>
        </p:nvGrpSpPr>
        <p:grpSpPr>
          <a:xfrm>
            <a:off x="421181" y="3878817"/>
            <a:ext cx="11599181" cy="2359808"/>
            <a:chOff x="585059" y="2991562"/>
            <a:chExt cx="11599181" cy="2359808"/>
          </a:xfrm>
        </p:grpSpPr>
        <p:sp>
          <p:nvSpPr>
            <p:cNvPr id="38" name="Recortar rectángulo de esquina sencilla 37"/>
            <p:cNvSpPr/>
            <p:nvPr/>
          </p:nvSpPr>
          <p:spPr>
            <a:xfrm>
              <a:off x="610664" y="3162505"/>
              <a:ext cx="5512526" cy="2183548"/>
            </a:xfrm>
            <a:prstGeom prst="snip1Rect">
              <a:avLst>
                <a:gd name="adj" fmla="val 10925"/>
              </a:avLst>
            </a:prstGeom>
            <a:solidFill>
              <a:srgbClr val="F8CF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9" name="Recortar rectángulo de esquina sencilla 38"/>
            <p:cNvSpPr/>
            <p:nvPr/>
          </p:nvSpPr>
          <p:spPr>
            <a:xfrm rot="10800000">
              <a:off x="6671714" y="2991562"/>
              <a:ext cx="5512526" cy="2354491"/>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40" name="CuadroTexto 39"/>
            <p:cNvSpPr txBox="1"/>
            <p:nvPr/>
          </p:nvSpPr>
          <p:spPr>
            <a:xfrm>
              <a:off x="6726627" y="3345765"/>
              <a:ext cx="5394960" cy="138499"/>
            </a:xfrm>
            <a:prstGeom prst="rect">
              <a:avLst/>
            </a:prstGeom>
            <a:noFill/>
          </p:spPr>
          <p:txBody>
            <a:bodyPr wrap="square" rtlCol="0">
              <a:spAutoFit/>
            </a:bodyPr>
            <a:lstStyle/>
            <a:p>
              <a:pPr algn="just"/>
              <a:endParaRPr lang="es-ES" sz="300" dirty="0">
                <a:solidFill>
                  <a:schemeClr val="tx2">
                    <a:lumMod val="75000"/>
                  </a:schemeClr>
                </a:solidFill>
              </a:endParaRPr>
            </a:p>
          </p:txBody>
        </p:sp>
        <p:sp>
          <p:nvSpPr>
            <p:cNvPr id="41" name="CuadroTexto 40"/>
            <p:cNvSpPr txBox="1"/>
            <p:nvPr/>
          </p:nvSpPr>
          <p:spPr>
            <a:xfrm>
              <a:off x="585059" y="3535488"/>
              <a:ext cx="5394960" cy="1815882"/>
            </a:xfrm>
            <a:prstGeom prst="rect">
              <a:avLst/>
            </a:prstGeom>
            <a:noFill/>
          </p:spPr>
          <p:txBody>
            <a:bodyPr wrap="square" rtlCol="0">
              <a:spAutoFit/>
            </a:bodyPr>
            <a:lstStyle/>
            <a:p>
              <a:pPr algn="just"/>
              <a:r>
                <a:rPr lang="es-MX" sz="1400" dirty="0"/>
                <a:t>Indicar quienes se responsabilizan por el gasto económico que generan las acciones de mitigación de riesgos, conforme lo cual, hacer constar en la ordenanza quien se compromete a realizar las mitigaciones de riesgos, y si son los propietarios de los predios, establecer plazos para el cumplimiento de las obras de mitigación.</a:t>
              </a:r>
            </a:p>
            <a:p>
              <a:endParaRPr lang="es-MX" sz="1400" b="1" dirty="0">
                <a:solidFill>
                  <a:schemeClr val="tx2">
                    <a:lumMod val="75000"/>
                  </a:schemeClr>
                </a:solidFill>
              </a:endParaRPr>
            </a:p>
            <a:p>
              <a:pPr algn="r"/>
              <a:r>
                <a:rPr lang="es-ES" sz="1400" b="1" dirty="0">
                  <a:solidFill>
                    <a:schemeClr val="tx2">
                      <a:lumMod val="75000"/>
                    </a:schemeClr>
                  </a:solidFill>
                </a:rPr>
                <a:t> </a:t>
              </a:r>
              <a:r>
                <a:rPr lang="es-ES" sz="1400" b="1" dirty="0">
                  <a:solidFill>
                    <a:srgbClr val="7A8C8E">
                      <a:lumMod val="50000"/>
                    </a:srgbClr>
                  </a:solidFill>
                </a:rPr>
                <a:t>Observación emitida por: Concejal Hugo Dávila</a:t>
              </a:r>
            </a:p>
            <a:p>
              <a:endParaRPr lang="es-ES" sz="1400" b="1" dirty="0">
                <a:solidFill>
                  <a:schemeClr val="tx2">
                    <a:lumMod val="75000"/>
                  </a:schemeClr>
                </a:solidFill>
              </a:endParaRPr>
            </a:p>
          </p:txBody>
        </p:sp>
        <p:sp>
          <p:nvSpPr>
            <p:cNvPr id="42" name="Flecha derecha 41"/>
            <p:cNvSpPr/>
            <p:nvPr/>
          </p:nvSpPr>
          <p:spPr>
            <a:xfrm>
              <a:off x="6154923" y="4047251"/>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sp>
        <p:nvSpPr>
          <p:cNvPr id="28" name="CuadroTexto 27"/>
          <p:cNvSpPr txBox="1"/>
          <p:nvPr/>
        </p:nvSpPr>
        <p:spPr>
          <a:xfrm>
            <a:off x="352268" y="967590"/>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33" name="CuadroTexto 32"/>
          <p:cNvSpPr txBox="1"/>
          <p:nvPr/>
        </p:nvSpPr>
        <p:spPr>
          <a:xfrm>
            <a:off x="6249824" y="969848"/>
            <a:ext cx="5707885" cy="461665"/>
          </a:xfrm>
          <a:prstGeom prst="rect">
            <a:avLst/>
          </a:prstGeom>
          <a:noFill/>
        </p:spPr>
        <p:txBody>
          <a:bodyPr wrap="square" rtlCol="0">
            <a:spAutoFit/>
          </a:bodyPr>
          <a:lstStyle/>
          <a:p>
            <a:pPr algn="r"/>
            <a:r>
              <a:rPr lang="es-EC" sz="2400" b="1" dirty="0">
                <a:solidFill>
                  <a:schemeClr val="accent1">
                    <a:lumMod val="75000"/>
                  </a:schemeClr>
                </a:solidFill>
              </a:rPr>
              <a:t>Justificación</a:t>
            </a:r>
          </a:p>
        </p:txBody>
      </p:sp>
      <p:sp>
        <p:nvSpPr>
          <p:cNvPr id="36" name="Rectángulo 35"/>
          <p:cNvSpPr/>
          <p:nvPr/>
        </p:nvSpPr>
        <p:spPr>
          <a:xfrm>
            <a:off x="446785" y="1088249"/>
            <a:ext cx="5512393"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Rectángulo 36"/>
          <p:cNvSpPr/>
          <p:nvPr/>
        </p:nvSpPr>
        <p:spPr>
          <a:xfrm>
            <a:off x="6507838" y="1088249"/>
            <a:ext cx="5512524"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Rectángulo 5"/>
          <p:cNvSpPr/>
          <p:nvPr/>
        </p:nvSpPr>
        <p:spPr>
          <a:xfrm>
            <a:off x="705393" y="243684"/>
            <a:ext cx="11051177" cy="461665"/>
          </a:xfrm>
          <a:prstGeom prst="rect">
            <a:avLst/>
          </a:prstGeom>
        </p:spPr>
        <p:txBody>
          <a:bodyPr wrap="square">
            <a:spAutoFit/>
          </a:bodyPr>
          <a:lstStyle/>
          <a:p>
            <a:pPr algn="ctr"/>
            <a:r>
              <a:rPr lang="es-ES" sz="2400" b="1" dirty="0">
                <a:solidFill>
                  <a:srgbClr val="C00000"/>
                </a:solidFill>
              </a:rPr>
              <a:t>Observaciones No Viables</a:t>
            </a:r>
          </a:p>
        </p:txBody>
      </p:sp>
      <p:sp>
        <p:nvSpPr>
          <p:cNvPr id="9" name="Rectángulo 8">
            <a:extLst>
              <a:ext uri="{FF2B5EF4-FFF2-40B4-BE49-F238E27FC236}">
                <a16:creationId xmlns:a16="http://schemas.microsoft.com/office/drawing/2014/main" id="{F1F9A0B4-017E-4146-9963-C1DCA568D789}"/>
              </a:ext>
            </a:extLst>
          </p:cNvPr>
          <p:cNvSpPr/>
          <p:nvPr/>
        </p:nvSpPr>
        <p:spPr>
          <a:xfrm>
            <a:off x="6566559" y="1351492"/>
            <a:ext cx="5425381" cy="1815882"/>
          </a:xfrm>
          <a:prstGeom prst="rect">
            <a:avLst/>
          </a:prstGeom>
        </p:spPr>
        <p:txBody>
          <a:bodyPr wrap="square">
            <a:spAutoFit/>
          </a:bodyPr>
          <a:lstStyle/>
          <a:p>
            <a:pPr algn="just"/>
            <a:r>
              <a:rPr lang="es-MX" sz="1400" dirty="0"/>
              <a:t>Con base al informe STHV-DMPPS-2020-0334-M, de la Secretaria de Territorio Hábitat y vivienda, menciona: </a:t>
            </a:r>
            <a:r>
              <a:rPr lang="es-MX" sz="1400" i="1" dirty="0"/>
              <a:t>“La zonificación plasmada en el proyecto de ordenanza del AHHYC, se desprende del informe técnico emitido por la entidad competente sobre los informes de factibilidad de cambio de zonificación (Secretaría de Territorio Hábitat y Vivienda), en las reuniones mantenidas con los funcionarios de la STHYV se ha expuesto que dichos informes son fundamentados en el Plan de Ordenamiento Territorial”</a:t>
            </a:r>
          </a:p>
        </p:txBody>
      </p:sp>
      <p:sp>
        <p:nvSpPr>
          <p:cNvPr id="11" name="Rectángulo 10">
            <a:extLst>
              <a:ext uri="{FF2B5EF4-FFF2-40B4-BE49-F238E27FC236}">
                <a16:creationId xmlns:a16="http://schemas.microsoft.com/office/drawing/2014/main" id="{101D0768-A98F-4F99-8B13-CE1B6A321AA1}"/>
              </a:ext>
            </a:extLst>
          </p:cNvPr>
          <p:cNvSpPr/>
          <p:nvPr/>
        </p:nvSpPr>
        <p:spPr>
          <a:xfrm>
            <a:off x="6562749" y="3937341"/>
            <a:ext cx="5394960" cy="2354491"/>
          </a:xfrm>
          <a:prstGeom prst="rect">
            <a:avLst/>
          </a:prstGeom>
        </p:spPr>
        <p:txBody>
          <a:bodyPr wrap="square">
            <a:spAutoFit/>
          </a:bodyPr>
          <a:lstStyle/>
          <a:p>
            <a:pPr algn="just"/>
            <a:r>
              <a:rPr lang="es-MX" sz="1050" dirty="0"/>
              <a:t>El Art.10 del proyecto de ordenanza del asentamiento humano de hecho y consolidado de interés social en su parte pertinente señala: </a:t>
            </a:r>
            <a:r>
              <a:rPr lang="es-MX" sz="1050" i="1" u="sng" dirty="0"/>
              <a:t>"Los copropietarios del predio, en un plazo no mayor a un año a partir de la inscripción de la presente ordenanza en el Registro de la Propiedad, deberán presentar el cronograma de obras y/o medidas de mitigación de riesgos elaborado por un especialista técnico, ante la Dirección Metropolitana de Gestión de Riesgos, la misma que procederá a su validación y posteriormente, pondrá en conocimiento de la Administración Zonal La Delicia para su control respectivo. La Administración Zonal será notificada con el cronograma y realizará el seguimiento en la ejecución y avance de las obras de mitigación hasta la terminación de las mismas." </a:t>
            </a:r>
            <a:r>
              <a:rPr lang="es-MX" sz="1050" dirty="0"/>
              <a:t>(lo subrayado me pertenece). </a:t>
            </a:r>
          </a:p>
          <a:p>
            <a:pPr algn="just"/>
            <a:r>
              <a:rPr lang="es-MX" sz="1050" dirty="0"/>
              <a:t>Conforme lo expuesto los copropietarios del predio en el que se encuentra el asentamiento humano son los responsables de presentar el cronograma de obras de mitigación en el plazo no mayor a un año, el mismo determinará el tiempo que tardará efectuar la o las obras de mitigación, estas obras pueden ser ejecutadas por autogestión o cogestión dependiendo de la decisión que tomen los copropietarios del asentamiento humano. </a:t>
            </a:r>
          </a:p>
        </p:txBody>
      </p:sp>
    </p:spTree>
    <p:extLst>
      <p:ext uri="{BB962C8B-B14F-4D97-AF65-F5344CB8AC3E}">
        <p14:creationId xmlns:p14="http://schemas.microsoft.com/office/powerpoint/2010/main" val="151169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ortar rectángulo de esquina sencilla 9">
            <a:extLst>
              <a:ext uri="{FF2B5EF4-FFF2-40B4-BE49-F238E27FC236}">
                <a16:creationId xmlns:a16="http://schemas.microsoft.com/office/drawing/2014/main" id="{8464BA57-45D0-4092-B7AD-D350EA2EBE9D}"/>
              </a:ext>
            </a:extLst>
          </p:cNvPr>
          <p:cNvSpPr/>
          <p:nvPr/>
        </p:nvSpPr>
        <p:spPr>
          <a:xfrm rot="10800000">
            <a:off x="6532986" y="4890416"/>
            <a:ext cx="5512526" cy="1514139"/>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pic>
        <p:nvPicPr>
          <p:cNvPr id="8" name="Imagen 7">
            <a:extLst>
              <a:ext uri="{FF2B5EF4-FFF2-40B4-BE49-F238E27FC236}">
                <a16:creationId xmlns:a16="http://schemas.microsoft.com/office/drawing/2014/main" id="{D0CA5C4B-E9E1-44D9-97F8-4B85A75FB60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637" t="9819" r="17272" b="14181"/>
          <a:stretch/>
        </p:blipFill>
        <p:spPr>
          <a:xfrm>
            <a:off x="11461750" y="6047497"/>
            <a:ext cx="733516" cy="806869"/>
          </a:xfrm>
          <a:prstGeom prst="rect">
            <a:avLst/>
          </a:prstGeom>
        </p:spPr>
      </p:pic>
      <p:sp>
        <p:nvSpPr>
          <p:cNvPr id="5" name="TextBox 19">
            <a:extLst>
              <a:ext uri="{FF2B5EF4-FFF2-40B4-BE49-F238E27FC236}">
                <a16:creationId xmlns:a16="http://schemas.microsoft.com/office/drawing/2014/main" id="{03C0A0A6-6861-4E0D-9A16-78C860A0ABC8}"/>
              </a:ext>
            </a:extLst>
          </p:cNvPr>
          <p:cNvSpPr txBox="1"/>
          <p:nvPr/>
        </p:nvSpPr>
        <p:spPr>
          <a:xfrm>
            <a:off x="2924949" y="6484654"/>
            <a:ext cx="9148101" cy="221599"/>
          </a:xfrm>
          <a:prstGeom prst="rect">
            <a:avLst/>
          </a:prstGeom>
          <a:noFill/>
        </p:spPr>
        <p:txBody>
          <a:bodyPr wrap="square" lIns="0" tIns="0" rIns="0" bIns="0" rtlCol="0">
            <a:spAutoFit/>
          </a:bodyPr>
          <a:lstStyle/>
          <a:p>
            <a:pPr algn="ctr">
              <a:lnSpc>
                <a:spcPct val="90000"/>
              </a:lnSpc>
            </a:pPr>
            <a:r>
              <a:rPr lang="es-EC" sz="1600" dirty="0">
                <a:solidFill>
                  <a:srgbClr val="C00000"/>
                </a:solidFill>
                <a:latin typeface="Century Gothic" panose="020B0502020202020204" pitchFamily="34" charset="0"/>
              </a:rPr>
              <a:t>                                                                                                  #RegulaTu Barrio</a:t>
            </a:r>
            <a:endParaRPr lang="en-US" sz="1100" spc="30" dirty="0">
              <a:solidFill>
                <a:srgbClr val="C00000"/>
              </a:solidFill>
            </a:endParaRPr>
          </a:p>
        </p:txBody>
      </p:sp>
      <p:pic>
        <p:nvPicPr>
          <p:cNvPr id="7" name="Google Shape;92;p1">
            <a:extLst>
              <a:ext uri="{FF2B5EF4-FFF2-40B4-BE49-F238E27FC236}">
                <a16:creationId xmlns:a16="http://schemas.microsoft.com/office/drawing/2014/main" id="{9539E0DB-D402-455D-BC88-EB955CCB09EE}"/>
              </a:ext>
            </a:extLst>
          </p:cNvPr>
          <p:cNvPicPr preferRelativeResize="0"/>
          <p:nvPr/>
        </p:nvPicPr>
        <p:blipFill rotWithShape="1">
          <a:blip r:embed="rId3">
            <a:alphaModFix/>
          </a:blip>
          <a:srcRect r="16755" b="-179016"/>
          <a:stretch/>
        </p:blipFill>
        <p:spPr>
          <a:xfrm>
            <a:off x="415053" y="6523063"/>
            <a:ext cx="8874196" cy="334937"/>
          </a:xfrm>
          <a:prstGeom prst="rect">
            <a:avLst/>
          </a:prstGeom>
          <a:noFill/>
          <a:ln>
            <a:noFill/>
          </a:ln>
        </p:spPr>
      </p:pic>
      <p:grpSp>
        <p:nvGrpSpPr>
          <p:cNvPr id="2" name="Grupo 1"/>
          <p:cNvGrpSpPr/>
          <p:nvPr/>
        </p:nvGrpSpPr>
        <p:grpSpPr>
          <a:xfrm>
            <a:off x="446786" y="1334242"/>
            <a:ext cx="11598726" cy="3344128"/>
            <a:chOff x="610664" y="695930"/>
            <a:chExt cx="11598726" cy="1550549"/>
          </a:xfrm>
        </p:grpSpPr>
        <p:sp>
          <p:nvSpPr>
            <p:cNvPr id="4" name="Recortar rectángulo de esquina sencilla 3"/>
            <p:cNvSpPr/>
            <p:nvPr/>
          </p:nvSpPr>
          <p:spPr>
            <a:xfrm>
              <a:off x="610664" y="736910"/>
              <a:ext cx="5512526" cy="930282"/>
            </a:xfrm>
            <a:prstGeom prst="snip1Rect">
              <a:avLst>
                <a:gd name="adj" fmla="val 1092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Recortar rectángulo de esquina sencilla 9"/>
            <p:cNvSpPr/>
            <p:nvPr/>
          </p:nvSpPr>
          <p:spPr>
            <a:xfrm rot="10800000">
              <a:off x="6696864" y="695930"/>
              <a:ext cx="5512526" cy="1550549"/>
            </a:xfrm>
            <a:prstGeom prst="snip1Rect">
              <a:avLst>
                <a:gd name="adj" fmla="val 363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i="1" dirty="0"/>
            </a:p>
          </p:txBody>
        </p:sp>
        <p:sp>
          <p:nvSpPr>
            <p:cNvPr id="16" name="CuadroTexto 15"/>
            <p:cNvSpPr txBox="1"/>
            <p:nvPr/>
          </p:nvSpPr>
          <p:spPr>
            <a:xfrm>
              <a:off x="6726627" y="710676"/>
              <a:ext cx="5394960" cy="289415"/>
            </a:xfrm>
            <a:prstGeom prst="rect">
              <a:avLst/>
            </a:prstGeom>
            <a:noFill/>
          </p:spPr>
          <p:txBody>
            <a:bodyPr wrap="square" rtlCol="0">
              <a:spAutoFit/>
            </a:bodyPr>
            <a:lstStyle/>
            <a:p>
              <a:pPr lvl="0" algn="just"/>
              <a:endParaRPr lang="es-MX" sz="1600" dirty="0">
                <a:solidFill>
                  <a:srgbClr val="373545">
                    <a:lumMod val="75000"/>
                  </a:srgbClr>
                </a:solidFill>
              </a:endParaRPr>
            </a:p>
          </p:txBody>
        </p:sp>
        <p:sp>
          <p:nvSpPr>
            <p:cNvPr id="30" name="CuadroTexto 29"/>
            <p:cNvSpPr txBox="1"/>
            <p:nvPr/>
          </p:nvSpPr>
          <p:spPr>
            <a:xfrm>
              <a:off x="626686" y="1081874"/>
              <a:ext cx="5394960" cy="642171"/>
            </a:xfrm>
            <a:prstGeom prst="rect">
              <a:avLst/>
            </a:prstGeom>
            <a:noFill/>
          </p:spPr>
          <p:txBody>
            <a:bodyPr wrap="square" rtlCol="0">
              <a:spAutoFit/>
            </a:bodyPr>
            <a:lstStyle/>
            <a:p>
              <a:pPr lvl="0" algn="just"/>
              <a:r>
                <a:rPr lang="es-MX" sz="1200" dirty="0">
                  <a:latin typeface="Calibri (Cuerpo)"/>
                </a:rPr>
                <a:t>Analizar de cómo se llevan a cabo las obras de mitigación de riesgos, debido a los costos significativos que deben asumir los barrios</a:t>
              </a:r>
            </a:p>
            <a:p>
              <a:pPr lvl="0" algn="just"/>
              <a:endParaRPr lang="es-MX" sz="1200" dirty="0">
                <a:latin typeface="Calibri (Cuerpo)"/>
              </a:endParaRPr>
            </a:p>
            <a:p>
              <a:pPr lvl="0" algn="r"/>
              <a:r>
                <a:rPr lang="es-ES" sz="1600" b="1" dirty="0">
                  <a:solidFill>
                    <a:srgbClr val="7A8C8E">
                      <a:lumMod val="50000"/>
                    </a:srgbClr>
                  </a:solidFill>
                </a:rPr>
                <a:t>Observación emitida por: Concejala Mónica Sandoval</a:t>
              </a:r>
            </a:p>
            <a:p>
              <a:pPr lvl="0" algn="r"/>
              <a:endParaRPr lang="es-ES" sz="1600" b="1" dirty="0">
                <a:solidFill>
                  <a:srgbClr val="7A8C8E">
                    <a:lumMod val="50000"/>
                  </a:srgbClr>
                </a:solidFill>
              </a:endParaRPr>
            </a:p>
            <a:p>
              <a:pPr lvl="0" algn="r"/>
              <a:endParaRPr lang="es-ES" sz="1600" b="1" dirty="0">
                <a:solidFill>
                  <a:srgbClr val="7A8C8E">
                    <a:lumMod val="50000"/>
                  </a:srgbClr>
                </a:solidFill>
              </a:endParaRPr>
            </a:p>
          </p:txBody>
        </p:sp>
        <p:sp>
          <p:nvSpPr>
            <p:cNvPr id="31" name="Flecha derecha 30"/>
            <p:cNvSpPr/>
            <p:nvPr/>
          </p:nvSpPr>
          <p:spPr>
            <a:xfrm>
              <a:off x="6232841" y="1503907"/>
              <a:ext cx="453325" cy="326571"/>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grpSp>
      <p:sp>
        <p:nvSpPr>
          <p:cNvPr id="28" name="CuadroTexto 27"/>
          <p:cNvSpPr txBox="1"/>
          <p:nvPr/>
        </p:nvSpPr>
        <p:spPr>
          <a:xfrm>
            <a:off x="352268" y="967590"/>
            <a:ext cx="3722915" cy="461665"/>
          </a:xfrm>
          <a:prstGeom prst="rect">
            <a:avLst/>
          </a:prstGeom>
          <a:noFill/>
        </p:spPr>
        <p:txBody>
          <a:bodyPr wrap="square" rtlCol="0">
            <a:spAutoFit/>
          </a:bodyPr>
          <a:lstStyle/>
          <a:p>
            <a:r>
              <a:rPr lang="es-EC" sz="2400" b="1" dirty="0">
                <a:solidFill>
                  <a:schemeClr val="accent1">
                    <a:lumMod val="75000"/>
                  </a:schemeClr>
                </a:solidFill>
              </a:rPr>
              <a:t>Observaciones</a:t>
            </a:r>
          </a:p>
        </p:txBody>
      </p:sp>
      <p:sp>
        <p:nvSpPr>
          <p:cNvPr id="33" name="CuadroTexto 32"/>
          <p:cNvSpPr txBox="1"/>
          <p:nvPr/>
        </p:nvSpPr>
        <p:spPr>
          <a:xfrm>
            <a:off x="6249824" y="969848"/>
            <a:ext cx="5707885" cy="461665"/>
          </a:xfrm>
          <a:prstGeom prst="rect">
            <a:avLst/>
          </a:prstGeom>
          <a:noFill/>
        </p:spPr>
        <p:txBody>
          <a:bodyPr wrap="square" rtlCol="0">
            <a:spAutoFit/>
          </a:bodyPr>
          <a:lstStyle/>
          <a:p>
            <a:pPr algn="r"/>
            <a:r>
              <a:rPr lang="es-EC" sz="2400" b="1" dirty="0">
                <a:solidFill>
                  <a:schemeClr val="accent1">
                    <a:lumMod val="75000"/>
                  </a:schemeClr>
                </a:solidFill>
              </a:rPr>
              <a:t>Justificación</a:t>
            </a:r>
          </a:p>
        </p:txBody>
      </p:sp>
      <p:sp>
        <p:nvSpPr>
          <p:cNvPr id="36" name="Rectángulo 35"/>
          <p:cNvSpPr/>
          <p:nvPr/>
        </p:nvSpPr>
        <p:spPr>
          <a:xfrm>
            <a:off x="446785" y="1088249"/>
            <a:ext cx="5512393"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Rectángulo 36"/>
          <p:cNvSpPr/>
          <p:nvPr/>
        </p:nvSpPr>
        <p:spPr>
          <a:xfrm>
            <a:off x="6507838" y="1088249"/>
            <a:ext cx="5512524" cy="254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Rectángulo 5"/>
          <p:cNvSpPr/>
          <p:nvPr/>
        </p:nvSpPr>
        <p:spPr>
          <a:xfrm>
            <a:off x="705393" y="243684"/>
            <a:ext cx="11051177" cy="461665"/>
          </a:xfrm>
          <a:prstGeom prst="rect">
            <a:avLst/>
          </a:prstGeom>
        </p:spPr>
        <p:txBody>
          <a:bodyPr wrap="square">
            <a:spAutoFit/>
          </a:bodyPr>
          <a:lstStyle/>
          <a:p>
            <a:pPr algn="ctr"/>
            <a:r>
              <a:rPr lang="es-ES" sz="2400" b="1" dirty="0">
                <a:solidFill>
                  <a:srgbClr val="C00000"/>
                </a:solidFill>
              </a:rPr>
              <a:t>Observaciones No Viables</a:t>
            </a:r>
          </a:p>
        </p:txBody>
      </p:sp>
      <p:sp>
        <p:nvSpPr>
          <p:cNvPr id="9" name="Rectángulo 8">
            <a:extLst>
              <a:ext uri="{FF2B5EF4-FFF2-40B4-BE49-F238E27FC236}">
                <a16:creationId xmlns:a16="http://schemas.microsoft.com/office/drawing/2014/main" id="{F1F9A0B4-017E-4146-9963-C1DCA568D789}"/>
              </a:ext>
            </a:extLst>
          </p:cNvPr>
          <p:cNvSpPr/>
          <p:nvPr/>
        </p:nvSpPr>
        <p:spPr>
          <a:xfrm>
            <a:off x="6598929" y="1543777"/>
            <a:ext cx="5322599" cy="3262432"/>
          </a:xfrm>
          <a:prstGeom prst="rect">
            <a:avLst/>
          </a:prstGeom>
        </p:spPr>
        <p:txBody>
          <a:bodyPr wrap="square">
            <a:spAutoFit/>
          </a:bodyPr>
          <a:lstStyle/>
          <a:p>
            <a:pPr algn="just"/>
            <a:r>
              <a:rPr lang="es-MX" sz="1200" dirty="0"/>
              <a:t>Memorando Nro. GADDMQ-PM-2022-1887-M y el Alcance Nro. GADDMQ-PM-2021-0333-M, menciona: </a:t>
            </a:r>
          </a:p>
          <a:p>
            <a:pPr algn="just"/>
            <a:endParaRPr lang="es-MX" sz="1200" dirty="0"/>
          </a:p>
          <a:p>
            <a:pPr algn="just"/>
            <a:r>
              <a:rPr lang="es-MX" sz="1200" i="1" dirty="0"/>
              <a:t>“(…) Del análisis realizado se establece que el régimen jurídico de los AHHC </a:t>
            </a:r>
            <a:r>
              <a:rPr lang="es-MX" sz="1200" b="1" i="1" dirty="0"/>
              <a:t>no prevé la ejecución de obras de mitigación a cargo del Municipio de Quito</a:t>
            </a:r>
            <a:r>
              <a:rPr lang="es-MX" sz="1200" i="1" dirty="0"/>
              <a:t>, por lo que se podría analizar la posibilidad de incorporarla a partir del análisis de las competencias que tienen cada una de las dependencias y empresas metropolitanas, para determinar la viabilidad técnica y financiera de su ejecución, considerando para el efecto, principalmente, lo dispuesto en el artículo 166 del COOTAD; y, en general, el régimen jurídico aplicable.</a:t>
            </a:r>
          </a:p>
          <a:p>
            <a:pPr algn="just"/>
            <a:endParaRPr lang="es-MX" sz="1200" i="1" dirty="0"/>
          </a:p>
          <a:p>
            <a:pPr algn="just"/>
            <a:r>
              <a:rPr lang="es-MX" sz="1200" i="1" dirty="0"/>
              <a:t>Respecto al artículo 588 del COOTAD el reembolso a través de las contribuciones por mejoras por costos de obras, es una posibilidad que está establecida en la ley, sin que tenga vinculación específica con el régimen de AHHC, por lo que su aplicación depende exclusivamente del cumplimiento de los presupuestos normativos del artículo referido. (…)”</a:t>
            </a:r>
          </a:p>
          <a:p>
            <a:pPr algn="just"/>
            <a:endParaRPr lang="es-MX" sz="1400" i="1" dirty="0"/>
          </a:p>
        </p:txBody>
      </p:sp>
      <p:sp>
        <p:nvSpPr>
          <p:cNvPr id="18" name="Recortar rectángulo de esquina sencilla 3">
            <a:extLst>
              <a:ext uri="{FF2B5EF4-FFF2-40B4-BE49-F238E27FC236}">
                <a16:creationId xmlns:a16="http://schemas.microsoft.com/office/drawing/2014/main" id="{832EB75F-A986-4D6B-9904-3415FA05F12A}"/>
              </a:ext>
            </a:extLst>
          </p:cNvPr>
          <p:cNvSpPr/>
          <p:nvPr/>
        </p:nvSpPr>
        <p:spPr>
          <a:xfrm>
            <a:off x="452831" y="4207868"/>
            <a:ext cx="5512526" cy="2192578"/>
          </a:xfrm>
          <a:prstGeom prst="snip1Rect">
            <a:avLst>
              <a:gd name="adj" fmla="val 10925"/>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CuadroTexto 18">
            <a:extLst>
              <a:ext uri="{FF2B5EF4-FFF2-40B4-BE49-F238E27FC236}">
                <a16:creationId xmlns:a16="http://schemas.microsoft.com/office/drawing/2014/main" id="{8DC67EAC-196F-46D0-B02F-6161E2F161E5}"/>
              </a:ext>
            </a:extLst>
          </p:cNvPr>
          <p:cNvSpPr txBox="1"/>
          <p:nvPr/>
        </p:nvSpPr>
        <p:spPr>
          <a:xfrm>
            <a:off x="505501" y="4523318"/>
            <a:ext cx="5394960" cy="1815882"/>
          </a:xfrm>
          <a:prstGeom prst="rect">
            <a:avLst/>
          </a:prstGeom>
          <a:noFill/>
        </p:spPr>
        <p:txBody>
          <a:bodyPr wrap="square" rtlCol="0">
            <a:spAutoFit/>
          </a:bodyPr>
          <a:lstStyle/>
          <a:p>
            <a:pPr lvl="0" algn="just"/>
            <a:r>
              <a:rPr lang="es-MX" sz="1200" dirty="0"/>
              <a:t>Revisar si existe hipoteca al Municipio y las obras que se deben ejecutar de mitigación de riesgos con los plazos de cumplimiento de los barrios, para generar prórrogas necesarias y que las administraciones zonales tengan un criterio unificado respecto a cuando se encuentra debidamente cumplidas las obras</a:t>
            </a:r>
            <a:endParaRPr lang="es-ES" sz="1200" b="1" dirty="0">
              <a:solidFill>
                <a:srgbClr val="7A8C8E">
                  <a:lumMod val="50000"/>
                </a:srgbClr>
              </a:solidFill>
            </a:endParaRPr>
          </a:p>
          <a:p>
            <a:pPr lvl="0" algn="r"/>
            <a:endParaRPr lang="es-ES" sz="2400" b="1" dirty="0">
              <a:solidFill>
                <a:srgbClr val="7A8C8E">
                  <a:lumMod val="50000"/>
                </a:srgbClr>
              </a:solidFill>
            </a:endParaRPr>
          </a:p>
          <a:p>
            <a:pPr lvl="0" algn="r"/>
            <a:r>
              <a:rPr lang="es-ES" sz="1600" b="1" dirty="0">
                <a:solidFill>
                  <a:srgbClr val="7A8C8E">
                    <a:lumMod val="50000"/>
                  </a:srgbClr>
                </a:solidFill>
              </a:rPr>
              <a:t>Observación emitida por: Concejal Luis Reina</a:t>
            </a:r>
            <a:endParaRPr lang="es-ES" sz="1600" b="1" dirty="0">
              <a:solidFill>
                <a:schemeClr val="tx2">
                  <a:lumMod val="75000"/>
                </a:schemeClr>
              </a:solidFill>
            </a:endParaRPr>
          </a:p>
          <a:p>
            <a:pPr lvl="0" algn="r"/>
            <a:endParaRPr lang="es-ES" sz="2400" b="1" dirty="0">
              <a:solidFill>
                <a:schemeClr val="tx2">
                  <a:lumMod val="75000"/>
                </a:schemeClr>
              </a:solidFill>
            </a:endParaRPr>
          </a:p>
        </p:txBody>
      </p:sp>
      <p:sp>
        <p:nvSpPr>
          <p:cNvPr id="20" name="Rectángulo 19">
            <a:extLst>
              <a:ext uri="{FF2B5EF4-FFF2-40B4-BE49-F238E27FC236}">
                <a16:creationId xmlns:a16="http://schemas.microsoft.com/office/drawing/2014/main" id="{4AB62BF9-66C9-4E04-A9C0-ABFFB98F949A}"/>
              </a:ext>
            </a:extLst>
          </p:cNvPr>
          <p:cNvSpPr/>
          <p:nvPr/>
        </p:nvSpPr>
        <p:spPr>
          <a:xfrm>
            <a:off x="6547100" y="4942530"/>
            <a:ext cx="5322599" cy="1415772"/>
          </a:xfrm>
          <a:prstGeom prst="rect">
            <a:avLst/>
          </a:prstGeom>
        </p:spPr>
        <p:txBody>
          <a:bodyPr wrap="square">
            <a:spAutoFit/>
          </a:bodyPr>
          <a:lstStyle/>
          <a:p>
            <a:pPr algn="just"/>
            <a:r>
              <a:rPr lang="es-MX" sz="1200" i="1" dirty="0"/>
              <a:t>En el cuerpo de proyecto de ordenanza no se considera establecer hipotecas por el cumplimiento de obra de mitigación.</a:t>
            </a:r>
          </a:p>
          <a:p>
            <a:pPr algn="just"/>
            <a:endParaRPr lang="es-MX" sz="1200" i="1" dirty="0"/>
          </a:p>
          <a:p>
            <a:pPr algn="just"/>
            <a:r>
              <a:rPr lang="es-MX" sz="1200" i="1" dirty="0"/>
              <a:t> </a:t>
            </a:r>
            <a:r>
              <a:rPr lang="es-MX" sz="1200" b="1" i="1" dirty="0"/>
              <a:t>El Artículo 13.- Del plazo de ejecución de las obras.- </a:t>
            </a:r>
            <a:r>
              <a:rPr lang="es-MX" sz="1200" i="1" dirty="0"/>
              <a:t>hace referencia a </a:t>
            </a:r>
            <a:r>
              <a:rPr lang="es-MX" sz="1200" b="1" i="1" dirty="0"/>
              <a:t>las obras civiles y de infraestructura </a:t>
            </a:r>
            <a:r>
              <a:rPr lang="es-MX" sz="1200" i="1" dirty="0"/>
              <a:t>de conformidad al cronograma de obras presentado por el propietario y/o posesionarios del inmueble</a:t>
            </a:r>
          </a:p>
          <a:p>
            <a:pPr algn="just"/>
            <a:endParaRPr lang="es-MX" sz="1400" i="1" dirty="0"/>
          </a:p>
        </p:txBody>
      </p:sp>
      <p:sp>
        <p:nvSpPr>
          <p:cNvPr id="22" name="Flecha derecha 30">
            <a:extLst>
              <a:ext uri="{FF2B5EF4-FFF2-40B4-BE49-F238E27FC236}">
                <a16:creationId xmlns:a16="http://schemas.microsoft.com/office/drawing/2014/main" id="{D025E2B4-1954-4BC9-8AC9-9960B7FF2676}"/>
              </a:ext>
            </a:extLst>
          </p:cNvPr>
          <p:cNvSpPr/>
          <p:nvPr/>
        </p:nvSpPr>
        <p:spPr>
          <a:xfrm>
            <a:off x="6023161" y="4951993"/>
            <a:ext cx="453325" cy="704328"/>
          </a:xfrm>
          <a:prstGeom prst="rightArrow">
            <a:avLst/>
          </a:prstGeom>
          <a:no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extLst>
      <p:ext uri="{BB962C8B-B14F-4D97-AF65-F5344CB8AC3E}">
        <p14:creationId xmlns:p14="http://schemas.microsoft.com/office/powerpoint/2010/main" val="38498289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1708</Words>
  <Application>Microsoft Office PowerPoint</Application>
  <PresentationFormat>Panorámica</PresentationFormat>
  <Paragraphs>122</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Bambino-Bold</vt:lpstr>
      <vt:lpstr>Calibri</vt:lpstr>
      <vt:lpstr>Calibri (Cuerpo)</vt:lpstr>
      <vt:lpstr>Calibri Light</vt:lpstr>
      <vt:lpstr>Century Gothic</vt:lpstr>
      <vt:lpstr>Prequel Demo</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jazz Cliente</dc:creator>
  <cp:lastModifiedBy>jazz Cliente</cp:lastModifiedBy>
  <cp:revision>11</cp:revision>
  <dcterms:created xsi:type="dcterms:W3CDTF">2022-09-13T00:37:10Z</dcterms:created>
  <dcterms:modified xsi:type="dcterms:W3CDTF">2022-09-13T03:39:18Z</dcterms:modified>
</cp:coreProperties>
</file>