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256" r:id="rId5"/>
    <p:sldId id="298" r:id="rId6"/>
    <p:sldId id="359" r:id="rId7"/>
    <p:sldId id="300" r:id="rId8"/>
    <p:sldId id="333" r:id="rId9"/>
    <p:sldId id="301" r:id="rId10"/>
    <p:sldId id="306" r:id="rId11"/>
    <p:sldId id="302" r:id="rId12"/>
    <p:sldId id="312" r:id="rId13"/>
    <p:sldId id="303" r:id="rId14"/>
    <p:sldId id="313" r:id="rId15"/>
    <p:sldId id="304" r:id="rId16"/>
    <p:sldId id="343" r:id="rId17"/>
    <p:sldId id="344" r:id="rId18"/>
    <p:sldId id="305" r:id="rId19"/>
    <p:sldId id="345" r:id="rId20"/>
    <p:sldId id="346" r:id="rId21"/>
    <p:sldId id="347" r:id="rId22"/>
    <p:sldId id="348" r:id="rId23"/>
    <p:sldId id="342" r:id="rId24"/>
    <p:sldId id="349" r:id="rId25"/>
    <p:sldId id="362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8" r:id="rId34"/>
    <p:sldId id="363" r:id="rId35"/>
    <p:sldId id="296" r:id="rId3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D0CECE"/>
    <a:srgbClr val="ACB9CA"/>
    <a:srgbClr val="000000"/>
    <a:srgbClr val="FFFFFF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4"/>
    <p:restoredTop sz="89163"/>
  </p:normalViewPr>
  <p:slideViewPr>
    <p:cSldViewPr snapToGrid="0" snapToObjects="1">
      <p:cViewPr varScale="1">
        <p:scale>
          <a:sx n="72" d="100"/>
          <a:sy n="72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BE6C-A71B-D64C-8DDA-830C3733C3DB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7D1C-6EB3-7F4D-B5D9-4FC8CB2BBBA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815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7D1C-6EB3-7F4D-B5D9-4FC8CB2BBBA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511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7D1C-6EB3-7F4D-B5D9-4FC8CB2BBBAA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7D1C-6EB3-7F4D-B5D9-4FC8CB2BBBA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20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7D1C-6EB3-7F4D-B5D9-4FC8CB2BBBA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136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7D1C-6EB3-7F4D-B5D9-4FC8CB2BBBA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059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7D1C-6EB3-7F4D-B5D9-4FC8CB2BBBAA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18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7D1C-6EB3-7F4D-B5D9-4FC8CB2BBBAA}" type="slidenum">
              <a:rPr lang="es-ES_tradnl" smtClean="0">
                <a:solidFill>
                  <a:prstClr val="black"/>
                </a:solidFill>
              </a:rPr>
              <a:pPr/>
              <a:t>29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7D1C-6EB3-7F4D-B5D9-4FC8CB2BBBAA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264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C2A4-31B2-E602-51A5-D4AEE90DC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12E4A-2609-B74F-D66A-BF6F14114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F088-0EEB-ACD0-0CF6-98189793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8648-8157-0AE8-C49F-DB223B6A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52B8-6B0A-C83A-932B-93EE552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450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2DEF-C8CF-1754-6B14-4B5CE1A0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24627-77BE-32A4-CDD3-3E44572B4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AF67-0F72-D516-BF14-0AA99264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22A-0669-5322-8483-CFBBF85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42A4-C65E-049E-C2B0-07E6244F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84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B84B7-0F2C-BBB1-6A98-52094C403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022B8-4C3C-9DA3-30D2-561712EF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11AED-128D-EF72-DCEE-C173F3AC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603F-7C68-6C52-B2DF-89611078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4CA52-898F-710C-9902-399D0680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89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C2A4-31B2-E602-51A5-D4AEE90DC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12E4A-2609-B74F-D66A-BF6F14114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F088-0EEB-ACD0-0CF6-98189793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8648-8157-0AE8-C49F-DB223B6A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52B8-6B0A-C83A-932B-93EE552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1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D9D-7D9B-C224-CE05-91DCA993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B773-F8DD-EDE2-3F59-3DAA9CD7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FC98-064E-33EB-0DCD-FD8CDB0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1DBA-D8E4-40F3-EC34-6D0E4E7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E3D3-45DA-5C7D-9DD6-70F39A79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560-F5D6-D47A-1DAF-29726DE3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78214-85A9-2A16-0FB4-8D40E949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4B70-6854-B6FB-77E8-4D888955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FF79-B297-EA3B-39D5-12490C1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5A70-5E3F-BD09-0539-75492E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0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A2ED-29B1-29AA-CF5A-B38CAD57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0BBB-6E20-7861-9726-1C3BA027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AC8D9-A58A-7808-F421-B0D3E84B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1A09C-A518-802E-FECB-C00E0BCF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F836D-AC8F-6E46-A615-2ED30C5C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83A1-A506-E2AA-EF57-8511F712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5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BE6-F6AA-95E2-DC8C-841F5C0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04AB-9664-4016-1539-68B149FA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51B3D-99F3-5551-2317-5009E6A0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0B03-7F56-30F8-709C-791E28B16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07616-5AD1-B5F5-9241-BBE55D6D5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1E055-8F95-EB08-4178-FEE1C6EB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C8ADC-C3CA-D8C7-3BD4-1E072682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B83C4-7095-A6E8-F0E5-F06AB377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8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CF8D-5CEB-50A8-A96D-8F278BFB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8B62-5096-765A-0035-34124F3F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E616C-692E-2899-53A3-FA5B9495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82810-132E-1143-F8D0-6F54AD27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1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77999-5A68-F188-BC8B-7666624F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D49B4-65DF-AD7B-E4DF-E52A40EE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DB3B-D0C9-0F82-3D9E-6BB04DDA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23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1A5E-BB96-EC5D-7BBA-3ABB935E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F64-DA68-A7FC-842F-F6FCCA94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4EF0-E0B8-3A31-64E8-29150038C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2B14-9F0A-55B8-D692-2FEE7E11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11FC-E826-786C-C11C-CDAD12D7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D849-FE78-8D4C-67C3-64ED330E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D9D-7D9B-C224-CE05-91DCA993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B773-F8DD-EDE2-3F59-3DAA9CD7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FC98-064E-33EB-0DCD-FD8CDB0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1DBA-D8E4-40F3-EC34-6D0E4E7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E3D3-45DA-5C7D-9DD6-70F39A79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196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C2E7-1109-4068-04B2-E18D47B1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03A9B-5874-A397-B6B1-AE92EE378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0662F-A296-C67A-ED04-9DAB437DA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142B-8794-FFBF-FD60-7B354471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5516-3034-C8B6-EF53-6F9691C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548A-A21A-01DD-FCE4-D1ED91AE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31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2DEF-C8CF-1754-6B14-4B5CE1A0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24627-77BE-32A4-CDD3-3E44572B4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AF67-0F72-D516-BF14-0AA99264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22A-0669-5322-8483-CFBBF85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42A4-C65E-049E-C2B0-07E6244F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1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B84B7-0F2C-BBB1-6A98-52094C403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022B8-4C3C-9DA3-30D2-561712EF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11AED-128D-EF72-DCEE-C173F3AC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603F-7C68-6C52-B2DF-89611078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4CA52-898F-710C-9902-399D0680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0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C2A4-31B2-E602-51A5-D4AEE90DC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12E4A-2609-B74F-D66A-BF6F14114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F088-0EEB-ACD0-0CF6-98189793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8648-8157-0AE8-C49F-DB223B6A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52B8-6B0A-C83A-932B-93EE552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D9D-7D9B-C224-CE05-91DCA993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B773-F8DD-EDE2-3F59-3DAA9CD7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FC98-064E-33EB-0DCD-FD8CDB0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1DBA-D8E4-40F3-EC34-6D0E4E7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E3D3-45DA-5C7D-9DD6-70F39A79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3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560-F5D6-D47A-1DAF-29726DE3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78214-85A9-2A16-0FB4-8D40E949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4B70-6854-B6FB-77E8-4D888955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FF79-B297-EA3B-39D5-12490C1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5A70-5E3F-BD09-0539-75492E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57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A2ED-29B1-29AA-CF5A-B38CAD57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0BBB-6E20-7861-9726-1C3BA027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AC8D9-A58A-7808-F421-B0D3E84B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1A09C-A518-802E-FECB-C00E0BCF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F836D-AC8F-6E46-A615-2ED30C5C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83A1-A506-E2AA-EF57-8511F712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71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BE6-F6AA-95E2-DC8C-841F5C0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04AB-9664-4016-1539-68B149FA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51B3D-99F3-5551-2317-5009E6A0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0B03-7F56-30F8-709C-791E28B16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07616-5AD1-B5F5-9241-BBE55D6D5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1E055-8F95-EB08-4178-FEE1C6EB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C8ADC-C3CA-D8C7-3BD4-1E072682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B83C4-7095-A6E8-F0E5-F06AB377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CF8D-5CEB-50A8-A96D-8F278BFB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8B62-5096-765A-0035-34124F3F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E616C-692E-2899-53A3-FA5B9495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82810-132E-1143-F8D0-6F54AD27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4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77999-5A68-F188-BC8B-7666624F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D49B4-65DF-AD7B-E4DF-E52A40EE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DB3B-D0C9-0F82-3D9E-6BB04DDA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560-F5D6-D47A-1DAF-29726DE3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78214-85A9-2A16-0FB4-8D40E949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4B70-6854-B6FB-77E8-4D888955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FF79-B297-EA3B-39D5-12490C1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5A70-5E3F-BD09-0539-75492E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6723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1A5E-BB96-EC5D-7BBA-3ABB935E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F64-DA68-A7FC-842F-F6FCCA94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4EF0-E0B8-3A31-64E8-29150038C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2B14-9F0A-55B8-D692-2FEE7E11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11FC-E826-786C-C11C-CDAD12D7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D849-FE78-8D4C-67C3-64ED330E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2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C2E7-1109-4068-04B2-E18D47B1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03A9B-5874-A397-B6B1-AE92EE378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0662F-A296-C67A-ED04-9DAB437DA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142B-8794-FFBF-FD60-7B354471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5516-3034-C8B6-EF53-6F9691C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548A-A21A-01DD-FCE4-D1ED91AE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38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2DEF-C8CF-1754-6B14-4B5CE1A0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24627-77BE-32A4-CDD3-3E44572B4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AF67-0F72-D516-BF14-0AA99264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22A-0669-5322-8483-CFBBF85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42A4-C65E-049E-C2B0-07E6244F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60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B84B7-0F2C-BBB1-6A98-52094C403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022B8-4C3C-9DA3-30D2-561712EF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11AED-128D-EF72-DCEE-C173F3AC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603F-7C68-6C52-B2DF-89611078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4CA52-898F-710C-9902-399D0680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0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C2A4-31B2-E602-51A5-D4AEE90DC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12E4A-2609-B74F-D66A-BF6F14114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F088-0EEB-ACD0-0CF6-98189793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8648-8157-0AE8-C49F-DB223B6A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52B8-6B0A-C83A-932B-93EE552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20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D9D-7D9B-C224-CE05-91DCA993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B773-F8DD-EDE2-3F59-3DAA9CD7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FC98-064E-33EB-0DCD-FD8CDB0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1DBA-D8E4-40F3-EC34-6D0E4E7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E3D3-45DA-5C7D-9DD6-70F39A79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2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560-F5D6-D47A-1DAF-29726DE3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78214-85A9-2A16-0FB4-8D40E949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4B70-6854-B6FB-77E8-4D888955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FF79-B297-EA3B-39D5-12490C1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5A70-5E3F-BD09-0539-75492E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6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A2ED-29B1-29AA-CF5A-B38CAD57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0BBB-6E20-7861-9726-1C3BA027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AC8D9-A58A-7808-F421-B0D3E84B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1A09C-A518-802E-FECB-C00E0BCF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F836D-AC8F-6E46-A615-2ED30C5C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83A1-A506-E2AA-EF57-8511F712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9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BE6-F6AA-95E2-DC8C-841F5C0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04AB-9664-4016-1539-68B149FA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51B3D-99F3-5551-2317-5009E6A0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0B03-7F56-30F8-709C-791E28B16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07616-5AD1-B5F5-9241-BBE55D6D5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1E055-8F95-EB08-4178-FEE1C6EB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C8ADC-C3CA-D8C7-3BD4-1E072682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B83C4-7095-A6E8-F0E5-F06AB377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39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CF8D-5CEB-50A8-A96D-8F278BFB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8B62-5096-765A-0035-34124F3F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E616C-692E-2899-53A3-FA5B9495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82810-132E-1143-F8D0-6F54AD27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A2ED-29B1-29AA-CF5A-B38CAD57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0BBB-6E20-7861-9726-1C3BA027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AC8D9-A58A-7808-F421-B0D3E84B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1A09C-A518-802E-FECB-C00E0BCF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F836D-AC8F-6E46-A615-2ED30C5C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83A1-A506-E2AA-EF57-8511F712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0583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77999-5A68-F188-BC8B-7666624F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D49B4-65DF-AD7B-E4DF-E52A40EE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DB3B-D0C9-0F82-3D9E-6BB04DDA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21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1A5E-BB96-EC5D-7BBA-3ABB935E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F64-DA68-A7FC-842F-F6FCCA94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4EF0-E0B8-3A31-64E8-29150038C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2B14-9F0A-55B8-D692-2FEE7E11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11FC-E826-786C-C11C-CDAD12D7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D849-FE78-8D4C-67C3-64ED330E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64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C2E7-1109-4068-04B2-E18D47B1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03A9B-5874-A397-B6B1-AE92EE378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0662F-A296-C67A-ED04-9DAB437DA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142B-8794-FFBF-FD60-7B354471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5516-3034-C8B6-EF53-6F9691C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548A-A21A-01DD-FCE4-D1ED91AE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5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2DEF-C8CF-1754-6B14-4B5CE1A0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24627-77BE-32A4-CDD3-3E44572B4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AF67-0F72-D516-BF14-0AA99264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22A-0669-5322-8483-CFBBF85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42A4-C65E-049E-C2B0-07E6244F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B84B7-0F2C-BBB1-6A98-52094C403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022B8-4C3C-9DA3-30D2-561712EF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11AED-128D-EF72-DCEE-C173F3AC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603F-7C68-6C52-B2DF-89611078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4CA52-898F-710C-9902-399D0680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BE6-F6AA-95E2-DC8C-841F5C0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04AB-9664-4016-1539-68B149FA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51B3D-99F3-5551-2317-5009E6A0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0B03-7F56-30F8-709C-791E28B16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07616-5AD1-B5F5-9241-BBE55D6D5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1E055-8F95-EB08-4178-FEE1C6EB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C8ADC-C3CA-D8C7-3BD4-1E072682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B83C4-7095-A6E8-F0E5-F06AB377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176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CF8D-5CEB-50A8-A96D-8F278BFB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8B62-5096-765A-0035-34124F3F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E616C-692E-2899-53A3-FA5B9495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82810-132E-1143-F8D0-6F54AD27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13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77999-5A68-F188-BC8B-7666624F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D49B4-65DF-AD7B-E4DF-E52A40EE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DB3B-D0C9-0F82-3D9E-6BB04DDA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30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1A5E-BB96-EC5D-7BBA-3ABB935E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F64-DA68-A7FC-842F-F6FCCA94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4EF0-E0B8-3A31-64E8-29150038C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2B14-9F0A-55B8-D692-2FEE7E11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11FC-E826-786C-C11C-CDAD12D7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D849-FE78-8D4C-67C3-64ED330E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594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C2E7-1109-4068-04B2-E18D47B1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03A9B-5874-A397-B6B1-AE92EE378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0662F-A296-C67A-ED04-9DAB437DA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142B-8794-FFBF-FD60-7B354471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5516-3034-C8B6-EF53-6F9691C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548A-A21A-01DD-FCE4-D1ED91AE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39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066DF-AD79-70CF-1100-BEAF655E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E93FE-691D-6CAB-1D36-44AF49D24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D696-4846-C49C-0926-AFC98985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5AA7-31C4-334C-B90C-DD2BF897C6ED}" type="datetimeFigureOut">
              <a:rPr lang="es-ES_tradnl" smtClean="0"/>
              <a:t>30/08/2022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F9DE-8CBF-3CD8-5BEB-898A2347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52E3-BE4D-0206-C460-541D2C74A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2387-EE82-E44C-B50F-0A0B760237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5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066DF-AD79-70CF-1100-BEAF655E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E93FE-691D-6CAB-1D36-44AF49D24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D696-4846-C49C-0926-AFC98985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F9DE-8CBF-3CD8-5BEB-898A2347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52E3-BE4D-0206-C460-541D2C74A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066DF-AD79-70CF-1100-BEAF655E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E93FE-691D-6CAB-1D36-44AF49D24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D696-4846-C49C-0926-AFC98985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F9DE-8CBF-3CD8-5BEB-898A2347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52E3-BE4D-0206-C460-541D2C74A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066DF-AD79-70CF-1100-BEAF655E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E93FE-691D-6CAB-1D36-44AF49D24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D696-4846-C49C-0926-AFC98985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5AA7-31C4-334C-B90C-DD2BF897C6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30/08/2022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F9DE-8CBF-3CD8-5BEB-898A2347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52E3-BE4D-0206-C460-541D2C74A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2387-EE82-E44C-B50F-0A0B760237D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jpeg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jpeg"/><Relationship Id="rId42" Type="http://schemas.openxmlformats.org/officeDocument/2006/relationships/image" Target="../media/image7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.jpe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32" Type="http://schemas.openxmlformats.org/officeDocument/2006/relationships/image" Target="../media/image63.jpe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jpe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4" Type="http://schemas.openxmlformats.org/officeDocument/2006/relationships/image" Target="../media/image2.jpeg"/><Relationship Id="rId9" Type="http://schemas.openxmlformats.org/officeDocument/2006/relationships/image" Target="../media/image40.jpeg"/><Relationship Id="rId14" Type="http://schemas.openxmlformats.org/officeDocument/2006/relationships/image" Target="../media/image45.jpg"/><Relationship Id="rId22" Type="http://schemas.openxmlformats.org/officeDocument/2006/relationships/image" Target="../media/image53.jp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jpeg"/><Relationship Id="rId43" Type="http://schemas.openxmlformats.org/officeDocument/2006/relationships/image" Target="../media/image74.png"/><Relationship Id="rId8" Type="http://schemas.openxmlformats.org/officeDocument/2006/relationships/image" Target="../media/image39.jpeg"/><Relationship Id="rId3" Type="http://schemas.openxmlformats.org/officeDocument/2006/relationships/image" Target="../media/image4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33" Type="http://schemas.openxmlformats.org/officeDocument/2006/relationships/image" Target="../media/image64.jpeg"/><Relationship Id="rId38" Type="http://schemas.openxmlformats.org/officeDocument/2006/relationships/image" Target="../media/image69.jpg"/><Relationship Id="rId20" Type="http://schemas.openxmlformats.org/officeDocument/2006/relationships/image" Target="../media/image51.png"/><Relationship Id="rId41" Type="http://schemas.openxmlformats.org/officeDocument/2006/relationships/image" Target="../media/image7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building, sky, street&#10;&#10;Description automatically generated">
            <a:extLst>
              <a:ext uri="{FF2B5EF4-FFF2-40B4-BE49-F238E27FC236}">
                <a16:creationId xmlns:a16="http://schemas.microsoft.com/office/drawing/2014/main" id="{BFB7D65D-035E-0101-4389-CA65A9433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3D633-F70D-FA6A-58CA-3AABDF14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Autofit/>
          </a:bodyPr>
          <a:lstStyle/>
          <a:p>
            <a:r>
              <a:rPr lang="es-ES_tradnl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Plan de Reactivación 2021-2022 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BRANDING SDPC (1).jpeg" descr="COBRANDING SDPC (1).jpeg">
            <a:extLst>
              <a:ext uri="{FF2B5EF4-FFF2-40B4-BE49-F238E27FC236}">
                <a16:creationId xmlns:a16="http://schemas.microsoft.com/office/drawing/2014/main" id="{EA08AA5B-AAD5-2E0C-DDB7-C1C1D7AA35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7852" y="5325067"/>
            <a:ext cx="3425902" cy="914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98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5893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60335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Mejora del Clima de Negocios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C85DB79-48CD-D662-3EF2-8E62BE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8" y="1643285"/>
            <a:ext cx="8318867" cy="44792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_tradnl" sz="1050" dirty="0"/>
          </a:p>
          <a:p>
            <a:pPr marL="0" indent="0">
              <a:buNone/>
            </a:pPr>
            <a:r>
              <a:rPr lang="es-EC" sz="3200" b="1" dirty="0"/>
              <a:t>Indicadores</a:t>
            </a:r>
          </a:p>
          <a:p>
            <a:pPr marL="0" indent="0">
              <a:buNone/>
            </a:pPr>
            <a:endParaRPr lang="es-EC" sz="1400" dirty="0"/>
          </a:p>
          <a:p>
            <a:r>
              <a:rPr lang="es-EC" sz="2200" b="1" dirty="0"/>
              <a:t>Índice de percepción de mejora de clima de negocios en el DMQ.</a:t>
            </a:r>
          </a:p>
          <a:p>
            <a:pPr marL="0" indent="0">
              <a:buNone/>
            </a:pPr>
            <a:r>
              <a:rPr lang="es-EC" sz="1900" b="1" dirty="0"/>
              <a:t>	Meta </a:t>
            </a:r>
            <a:r>
              <a:rPr lang="es-EC" sz="1900" dirty="0"/>
              <a:t>(dic. 21 – dic. 22): incremento del índice en al menos 5 puntos.</a:t>
            </a:r>
          </a:p>
          <a:p>
            <a:pPr marL="0" indent="0">
              <a:buNone/>
            </a:pPr>
            <a:endParaRPr lang="es-EC" sz="1400" dirty="0"/>
          </a:p>
          <a:p>
            <a:r>
              <a:rPr lang="es-EC" sz="2200" b="1" dirty="0"/>
              <a:t>Nro. de herramientas para mejorar el clima de negocios.</a:t>
            </a:r>
          </a:p>
          <a:p>
            <a:pPr marL="0" indent="0">
              <a:buNone/>
            </a:pPr>
            <a:r>
              <a:rPr lang="es-EC" sz="1900" dirty="0"/>
              <a:t>	</a:t>
            </a:r>
            <a:r>
              <a:rPr lang="es-EC" sz="1900" b="1" dirty="0"/>
              <a:t>Meta </a:t>
            </a:r>
            <a:r>
              <a:rPr lang="es-EC" sz="1900" dirty="0"/>
              <a:t>(oct. 21 – feb. 23): 1 manual de procedimientos LUAE.</a:t>
            </a:r>
          </a:p>
        </p:txBody>
      </p:sp>
    </p:spTree>
    <p:extLst>
      <p:ext uri="{BB962C8B-B14F-4D97-AF65-F5344CB8AC3E}">
        <p14:creationId xmlns:p14="http://schemas.microsoft.com/office/powerpoint/2010/main" val="386988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2C549-022D-75B1-AA5A-79BD68363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736"/>
            <a:ext cx="12192000" cy="6892735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Clima de Negocios</a:t>
            </a:r>
            <a:endParaRPr lang="es-ES_tradnl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045942" y="1970167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869" y="1190312"/>
            <a:ext cx="8268690" cy="3948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4000" b="1" dirty="0"/>
              <a:t>Simplificación de trámites</a:t>
            </a:r>
          </a:p>
          <a:p>
            <a:pPr marL="0" indent="0">
              <a:buNone/>
            </a:pPr>
            <a:r>
              <a:rPr lang="es-ES_tradnl" sz="4000" b="1" dirty="0"/>
              <a:t> 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Flujo Actualizado para la obtención de la LUAE.</a:t>
            </a:r>
            <a:endParaRPr lang="es-ES_trad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Procedimiento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para simplificación de trámites.</a:t>
            </a:r>
          </a:p>
          <a:p>
            <a:pPr lvl="0"/>
            <a:r>
              <a:rPr lang="es-EC" sz="2400" b="1" dirty="0"/>
              <a:t>13 talleres </a:t>
            </a:r>
            <a:r>
              <a:rPr lang="es-EC" sz="2400" dirty="0"/>
              <a:t>de articulación e identificación de problemas y oportunidades de mejora en el proceso de LUAE. </a:t>
            </a:r>
          </a:p>
          <a:p>
            <a:pPr lvl="0"/>
            <a:r>
              <a:rPr lang="es-EC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manual de procedimientos de LUAE actualizado.</a:t>
            </a:r>
          </a:p>
          <a:p>
            <a:pPr lvl="0"/>
            <a:r>
              <a:rPr lang="es-ES_tradnl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Propuesta </a:t>
            </a: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reducción del tiempo de obtención del registro turístico. 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60335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Competitividad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C85DB79-48CD-D662-3EF2-8E62BE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8" y="1920151"/>
            <a:ext cx="8318867" cy="29671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r>
              <a:rPr lang="es-EC" sz="3600" b="1" dirty="0"/>
              <a:t>Indicador</a:t>
            </a:r>
          </a:p>
          <a:p>
            <a:pPr marL="0" indent="0">
              <a:buNone/>
            </a:pPr>
            <a:r>
              <a:rPr lang="es-EC" sz="3600" b="1" dirty="0"/>
              <a:t> </a:t>
            </a:r>
            <a:endParaRPr lang="es-ES" b="1" dirty="0"/>
          </a:p>
          <a:p>
            <a:r>
              <a:rPr lang="es-EC" sz="2400" b="1" dirty="0"/>
              <a:t>Nro. instrumentos que fomentan la competitividad del DMQ.</a:t>
            </a:r>
          </a:p>
          <a:p>
            <a:pPr marL="0" indent="0">
              <a:buNone/>
            </a:pPr>
            <a:r>
              <a:rPr lang="es-EC" b="1" dirty="0"/>
              <a:t>	</a:t>
            </a:r>
            <a:r>
              <a:rPr lang="es-EC" sz="1900" b="1" dirty="0"/>
              <a:t>Meta </a:t>
            </a:r>
            <a:r>
              <a:rPr lang="es-EC" sz="1900" dirty="0"/>
              <a:t>(oct. 21 – feb. 23): 2 herramientas </a:t>
            </a:r>
          </a:p>
          <a:p>
            <a:pPr lvl="2"/>
            <a:r>
              <a:rPr lang="es-EC" sz="1900" dirty="0"/>
              <a:t>Agenda de Competitividad</a:t>
            </a:r>
          </a:p>
          <a:p>
            <a:pPr lvl="2"/>
            <a:r>
              <a:rPr lang="es-EC" sz="1900" dirty="0"/>
              <a:t>Política de Digitalización</a:t>
            </a:r>
          </a:p>
        </p:txBody>
      </p:sp>
    </p:spTree>
    <p:extLst>
      <p:ext uri="{BB962C8B-B14F-4D97-AF65-F5344CB8AC3E}">
        <p14:creationId xmlns:p14="http://schemas.microsoft.com/office/powerpoint/2010/main" val="206739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B5833-1D2D-F10B-88F0-0378F34FB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94446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421584" y="1293802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Competitividad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502389" y="208301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07" y="1304126"/>
            <a:ext cx="8595954" cy="4118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400" b="1" dirty="0"/>
              <a:t>Agenda de Competitividad 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3 procesos de</a:t>
            </a:r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construcción colaborativa</a:t>
            </a:r>
          </a:p>
          <a:p>
            <a:pPr lvl="1"/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150 actores </a:t>
            </a:r>
          </a:p>
          <a:p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Sectores Estratégicos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DMQ priorizados.</a:t>
            </a:r>
          </a:p>
          <a:p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de Competitividad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guía</a:t>
            </a:r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toma de </a:t>
            </a:r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decisiones estratégicas </a:t>
            </a:r>
            <a:r>
              <a:rPr lang="es-ES_tradnl" sz="2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sector productivo .</a:t>
            </a:r>
          </a:p>
          <a:p>
            <a:r>
              <a:rPr lang="es-ES_tradnl" sz="2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Proyectos de sectores priorizados ,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articulados con actores del tejido productivo y académico</a:t>
            </a:r>
            <a:r>
              <a:rPr lang="es-ES_tradnl" sz="2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26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00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A group of people sitting at a table looking at a screen&#10;&#10;Description automatically generated with medium confidence">
            <a:extLst>
              <a:ext uri="{FF2B5EF4-FFF2-40B4-BE49-F238E27FC236}">
                <a16:creationId xmlns:a16="http://schemas.microsoft.com/office/drawing/2014/main" id="{374214B8-AAB6-A4CA-A88E-D7F9B21C1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" y="36446"/>
            <a:ext cx="12192000" cy="685800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Competitividad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330387" y="2558000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387" y="1608024"/>
            <a:ext cx="8595954" cy="4118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400" b="1" dirty="0"/>
              <a:t>Quito </a:t>
            </a:r>
            <a:r>
              <a:rPr lang="es-ES_tradnl" sz="4400" b="1" dirty="0" err="1"/>
              <a:t>Tech</a:t>
            </a:r>
            <a:endParaRPr lang="es-ES_tradnl" sz="4400" b="1" dirty="0"/>
          </a:p>
          <a:p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2 mesas de trabajo 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con actores clave</a:t>
            </a:r>
          </a:p>
          <a:p>
            <a:pPr lvl="1"/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herramientas tecnológicas requeridas a nivel local.</a:t>
            </a:r>
          </a:p>
          <a:p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negocios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estrategias y kit de herramientas para la  digitalización de sus procesos.</a:t>
            </a:r>
          </a:p>
          <a:p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política pública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transformación digital en el DMQ.</a:t>
            </a:r>
          </a:p>
        </p:txBody>
      </p:sp>
    </p:spTree>
    <p:extLst>
      <p:ext uri="{BB962C8B-B14F-4D97-AF65-F5344CB8AC3E}">
        <p14:creationId xmlns:p14="http://schemas.microsoft.com/office/powerpoint/2010/main" val="143156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5893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60335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Productivo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1844748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C85DB79-48CD-D662-3EF2-8E62BE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8" y="715618"/>
            <a:ext cx="8318867" cy="4967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200" b="1" dirty="0"/>
              <a:t>Indicadores</a:t>
            </a:r>
          </a:p>
          <a:p>
            <a:endParaRPr lang="es-EC" sz="1800" b="1" dirty="0"/>
          </a:p>
          <a:p>
            <a:r>
              <a:rPr lang="es-EC" sz="1800" b="1" dirty="0"/>
              <a:t>Nro. instrumentos de fomento al desarrollo productivo urbano y rural del DMQ.</a:t>
            </a:r>
          </a:p>
          <a:p>
            <a:pPr marL="0" indent="0">
              <a:buNone/>
            </a:pPr>
            <a:r>
              <a:rPr lang="es-EC" sz="1800" b="1" dirty="0"/>
              <a:t>	Meta </a:t>
            </a:r>
            <a:r>
              <a:rPr lang="es-EC" sz="1800" dirty="0"/>
              <a:t>(oct. 21 – </a:t>
            </a:r>
            <a:r>
              <a:rPr lang="es-EC" sz="1800" dirty="0" err="1"/>
              <a:t>may</a:t>
            </a:r>
            <a:r>
              <a:rPr lang="es-EC" sz="1800" dirty="0"/>
              <a:t>. 23): 6 instrumentos (2 políticas rurales, 3 modelos 	de comercialización, 1 guía de oportunidades de financiamiento).</a:t>
            </a:r>
          </a:p>
          <a:p>
            <a:pPr marL="0" indent="0">
              <a:buNone/>
            </a:pPr>
            <a:endParaRPr lang="es-EC" sz="1800" dirty="0"/>
          </a:p>
          <a:p>
            <a:r>
              <a:rPr lang="es-EC" sz="1800" b="1" dirty="0"/>
              <a:t>Porcentaje de incremento en ventas de los emprendimientos y comercios del DMQ.</a:t>
            </a:r>
          </a:p>
          <a:p>
            <a:pPr marL="0" indent="0">
              <a:buNone/>
            </a:pPr>
            <a:r>
              <a:rPr lang="es-EC" sz="1800" b="1" dirty="0"/>
              <a:t>	Meta </a:t>
            </a:r>
            <a:r>
              <a:rPr lang="es-EC" sz="1800" dirty="0"/>
              <a:t>(oct. 21 – </a:t>
            </a:r>
            <a:r>
              <a:rPr lang="es-EC" sz="1800" dirty="0" err="1"/>
              <a:t>may</a:t>
            </a:r>
            <a:r>
              <a:rPr lang="es-EC" sz="1800" dirty="0"/>
              <a:t>. 23): 20% de incremento en ventas.</a:t>
            </a:r>
          </a:p>
          <a:p>
            <a:endParaRPr lang="es-EC" sz="1800" b="1" dirty="0"/>
          </a:p>
          <a:p>
            <a:r>
              <a:rPr lang="es-EC" sz="1800" b="1" dirty="0"/>
              <a:t>Nro. unidades productivas que reciben fortalecimiento de capacidades para el desarrollo productivo.</a:t>
            </a:r>
          </a:p>
          <a:p>
            <a:pPr marL="0" indent="0">
              <a:buNone/>
            </a:pPr>
            <a:r>
              <a:rPr lang="es-EC" sz="1800" b="1" dirty="0"/>
              <a:t>	Meta </a:t>
            </a:r>
            <a:r>
              <a:rPr lang="es-EC" sz="1800" dirty="0"/>
              <a:t>(oct. 21 – </a:t>
            </a:r>
            <a:r>
              <a:rPr lang="es-EC" sz="1800" dirty="0" err="1"/>
              <a:t>may</a:t>
            </a:r>
            <a:r>
              <a:rPr lang="es-EC" sz="1800" dirty="0"/>
              <a:t>. 23): 300 unidades productivas</a:t>
            </a:r>
          </a:p>
        </p:txBody>
      </p:sp>
    </p:spTree>
    <p:extLst>
      <p:ext uri="{BB962C8B-B14F-4D97-AF65-F5344CB8AC3E}">
        <p14:creationId xmlns:p14="http://schemas.microsoft.com/office/powerpoint/2010/main" val="426136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group of people standing outside a shop&#10;&#10;Description automatically generated with medium confidence">
            <a:extLst>
              <a:ext uri="{FF2B5EF4-FFF2-40B4-BE49-F238E27FC236}">
                <a16:creationId xmlns:a16="http://schemas.microsoft.com/office/drawing/2014/main" id="{FEE7FE17-FE6E-028D-3ECB-FE8FF8FE6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446"/>
            <a:ext cx="12191980" cy="6930892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Desarrollo Productivo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52" y="1223010"/>
            <a:ext cx="20" cy="4199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952" y="437147"/>
            <a:ext cx="8830980" cy="5606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4800" b="1" dirty="0"/>
              <a:t>Desarrollo Productivo Rural</a:t>
            </a:r>
          </a:p>
          <a:p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Incremento 20% 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de ventas para 47 emprendedores.</a:t>
            </a:r>
          </a:p>
          <a:p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Incremento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de 150 a 400 visitantes semanales a la ruta escondida.</a:t>
            </a:r>
          </a:p>
          <a:p>
            <a:r>
              <a:rPr lang="es-ES_trad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106 sesiones 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de asistencia técnica.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modelos de comercialización 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diseñados</a:t>
            </a:r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1 Política de </a:t>
            </a:r>
            <a:r>
              <a:rPr lang="es-ES_tradnl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Bioeconomía</a:t>
            </a:r>
            <a:r>
              <a:rPr lang="es-ES_tradnl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_tradnl" sz="2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empresas ancla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fortalecer procesos y mejorar rentabilidad y ventas.</a:t>
            </a:r>
          </a:p>
          <a:p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productores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involucrados en </a:t>
            </a:r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encadenamiento productivo.</a:t>
            </a:r>
          </a:p>
          <a:p>
            <a:r>
              <a:rPr lang="es-ES_tradnl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Política Pública </a:t>
            </a:r>
            <a:r>
              <a:rPr lang="es-ES_tradnl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 Fomento al Desarrollo Rural del DMQ.</a:t>
            </a:r>
          </a:p>
          <a:p>
            <a:endParaRPr lang="es-ES_tradnl" sz="30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0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DB57ED7-6789-6323-049D-835EFCDE1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" y="-36447"/>
            <a:ext cx="12191998" cy="685799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Desarrollo Productivo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343689" y="1634490"/>
            <a:ext cx="0" cy="3788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967" y="796570"/>
            <a:ext cx="8595954" cy="5391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900" b="1" dirty="0"/>
              <a:t>Comercio Justo y Consumo Responsable</a:t>
            </a:r>
          </a:p>
          <a:p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Campaña </a:t>
            </a:r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“Quito Ciudad por el Comercio Justo y Consumo Responsable” 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Cronograma anual de ferias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ES_trad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6 ferias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ejecutadas.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200 estudiantes de colegios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capacitados.</a:t>
            </a:r>
          </a:p>
          <a:p>
            <a:r>
              <a:rPr lang="es-ES_tradnl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conferencia internacional </a:t>
            </a:r>
          </a:p>
          <a:p>
            <a:pPr lvl="1"/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participantes 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$10,54 millones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en compras a EPS por entidades municipales, </a:t>
            </a:r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aumento del 29%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frente al primer semestre 2021.</a:t>
            </a:r>
          </a:p>
        </p:txBody>
      </p:sp>
    </p:spTree>
    <p:extLst>
      <p:ext uri="{BB962C8B-B14F-4D97-AF65-F5344CB8AC3E}">
        <p14:creationId xmlns:p14="http://schemas.microsoft.com/office/powerpoint/2010/main" val="1809056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A picture containing person, computer, people, computer&#10;&#10;Description automatically generated">
            <a:extLst>
              <a:ext uri="{FF2B5EF4-FFF2-40B4-BE49-F238E27FC236}">
                <a16:creationId xmlns:a16="http://schemas.microsoft.com/office/drawing/2014/main" id="{6AD72AFB-58FF-DD14-1A60-A20DAA91F5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0356" cy="687395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Desarrollo Productivo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52" y="2576250"/>
            <a:ext cx="0" cy="2361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040" y="1568302"/>
            <a:ext cx="8595954" cy="372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/>
              <a:t>Guía de Acceso a financiamiento </a:t>
            </a:r>
          </a:p>
          <a:p>
            <a:pPr marL="0" indent="0">
              <a:buNone/>
            </a:pPr>
            <a:endParaRPr lang="es-ES_tradnl" sz="4000" b="1" dirty="0"/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 mesas de trabajo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con la SEPS.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8 ferias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de fuentes de financiamiento.</a:t>
            </a:r>
          </a:p>
          <a:p>
            <a:r>
              <a:rPr lang="es-ES_tradnl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120.000 PYMES </a:t>
            </a: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acceso a la guía.</a:t>
            </a:r>
          </a:p>
          <a:p>
            <a:r>
              <a:rPr lang="es-ES_tradnl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30.000 PYMES</a:t>
            </a: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capacitadas en educación financiera.</a:t>
            </a:r>
            <a:endParaRPr lang="es-ES_tradnl" sz="2400" b="1" i="1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2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A crowd of people at an outdoor market&#10;&#10;Description automatically generated with medium confidence">
            <a:extLst>
              <a:ext uri="{FF2B5EF4-FFF2-40B4-BE49-F238E27FC236}">
                <a16:creationId xmlns:a16="http://schemas.microsoft.com/office/drawing/2014/main" id="{B98EE48C-27DE-75E7-57D1-23B0C8AC43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Desarrollo Productivo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2783327" y="2045970"/>
            <a:ext cx="0" cy="33766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88" y="962857"/>
            <a:ext cx="8296431" cy="51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b="1" dirty="0"/>
              <a:t>Fortalecimiento competitivo y productivo </a:t>
            </a:r>
          </a:p>
          <a:p>
            <a:pPr marL="0" indent="0">
              <a:buNone/>
            </a:pPr>
            <a:endParaRPr lang="es-ES_tradnl" sz="3600" b="1" dirty="0"/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 Convenio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firmado con ARCSA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 capacitaciones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del manual de higiene y manipulación de alimentos.</a:t>
            </a:r>
          </a:p>
          <a:p>
            <a:r>
              <a:rPr lang="es-ES_tradnl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Asesoría, asistencia técnica y capacitaciones </a:t>
            </a: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negocios del DMQ. </a:t>
            </a:r>
          </a:p>
          <a:p>
            <a:r>
              <a:rPr lang="es-ES_tradnl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Capacitaciones</a:t>
            </a: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en regulación y buenas prácticas para manejo de alimentos. </a:t>
            </a:r>
          </a:p>
          <a:p>
            <a:r>
              <a:rPr lang="es-ES_tradnl" sz="24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nuevos registros sanitarios entregados. </a:t>
            </a:r>
          </a:p>
          <a:p>
            <a:pPr lvl="1"/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outside of a building&#10;&#10;Description automatically generated with low confidence">
            <a:extLst>
              <a:ext uri="{FF2B5EF4-FFF2-40B4-BE49-F238E27FC236}">
                <a16:creationId xmlns:a16="http://schemas.microsoft.com/office/drawing/2014/main" id="{88B8C1A1-B954-8081-0F16-D67F47B2C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385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19727-5470-E634-B028-3CCD9520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21" y="1065862"/>
            <a:ext cx="4055793" cy="4726276"/>
          </a:xfrm>
        </p:spPr>
        <p:txBody>
          <a:bodyPr>
            <a:normAutofit/>
          </a:bodyPr>
          <a:lstStyle/>
          <a:p>
            <a:pPr algn="r"/>
            <a:r>
              <a:rPr lang="es-ES_tradnl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 de Reactivación 2021-2022</a:t>
            </a:r>
            <a:endParaRPr lang="es-ES_tradnl" sz="4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BRANDING SDPC (1).jpeg" descr="COBRANDING SDPC (1).jpeg">
            <a:extLst>
              <a:ext uri="{FF2B5EF4-FFF2-40B4-BE49-F238E27FC236}">
                <a16:creationId xmlns:a16="http://schemas.microsoft.com/office/drawing/2014/main" id="{0CA9466B-56BD-04BC-E4F7-A10AF02F6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49" y="5943591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492148-0ACE-EDB5-C195-0942D19FB604}"/>
              </a:ext>
            </a:extLst>
          </p:cNvPr>
          <p:cNvSpPr txBox="1"/>
          <p:nvPr/>
        </p:nvSpPr>
        <p:spPr>
          <a:xfrm>
            <a:off x="5474076" y="1915799"/>
            <a:ext cx="62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Contexto</a:t>
            </a:r>
            <a:r>
              <a:rPr lang="en-US" sz="2400" dirty="0"/>
              <a:t> </a:t>
            </a:r>
            <a:r>
              <a:rPr lang="en-US" sz="2400" dirty="0" err="1"/>
              <a:t>Económico</a:t>
            </a:r>
            <a:r>
              <a:rPr lang="en-US" sz="2400" dirty="0"/>
              <a:t> – </a:t>
            </a:r>
            <a:r>
              <a:rPr lang="en-US" sz="2400" dirty="0" err="1"/>
              <a:t>monitoreo</a:t>
            </a:r>
            <a:r>
              <a:rPr lang="en-US" sz="2400" dirty="0"/>
              <a:t> </a:t>
            </a:r>
            <a:r>
              <a:rPr lang="en-US" sz="2400" dirty="0" err="1"/>
              <a:t>indicadores</a:t>
            </a:r>
            <a:r>
              <a:rPr lang="en-US" sz="2400" dirty="0"/>
              <a:t> </a:t>
            </a:r>
            <a:endParaRPr lang="x-none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0B950-F65D-EB72-CB67-6E1C2637A8E3}"/>
              </a:ext>
            </a:extLst>
          </p:cNvPr>
          <p:cNvSpPr txBox="1"/>
          <p:nvPr/>
        </p:nvSpPr>
        <p:spPr>
          <a:xfrm>
            <a:off x="5474076" y="4904784"/>
            <a:ext cx="619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/>
              <a:t>Coordinación interin</a:t>
            </a:r>
            <a:r>
              <a:rPr lang="es-EC" sz="2400" dirty="0"/>
              <a:t>s</a:t>
            </a:r>
            <a:r>
              <a:rPr lang="x-none" sz="2400"/>
              <a:t>titucional  </a:t>
            </a:r>
            <a:endParaRPr lang="x-none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EE3128-7DBD-DEF0-ACF1-69C9B84C04B5}"/>
              </a:ext>
            </a:extLst>
          </p:cNvPr>
          <p:cNvSpPr/>
          <p:nvPr/>
        </p:nvSpPr>
        <p:spPr>
          <a:xfrm>
            <a:off x="5207828" y="2092955"/>
            <a:ext cx="147615" cy="1476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C2C84A-FA14-53E0-101A-2C7B3013D62F}"/>
              </a:ext>
            </a:extLst>
          </p:cNvPr>
          <p:cNvSpPr/>
          <p:nvPr/>
        </p:nvSpPr>
        <p:spPr>
          <a:xfrm>
            <a:off x="5191926" y="3511447"/>
            <a:ext cx="147615" cy="1476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6B4CCB-CC5E-3FE3-F37D-BF5176849D62}"/>
              </a:ext>
            </a:extLst>
          </p:cNvPr>
          <p:cNvSpPr/>
          <p:nvPr/>
        </p:nvSpPr>
        <p:spPr>
          <a:xfrm>
            <a:off x="5180064" y="4343685"/>
            <a:ext cx="147615" cy="1476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68E2EA-617D-D29C-DC0B-EC54991215B8}"/>
              </a:ext>
            </a:extLst>
          </p:cNvPr>
          <p:cNvSpPr/>
          <p:nvPr/>
        </p:nvSpPr>
        <p:spPr>
          <a:xfrm>
            <a:off x="5218238" y="5070786"/>
            <a:ext cx="147615" cy="1476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A4138D-DF48-F9D9-B597-FA7F12E33E30}"/>
              </a:ext>
            </a:extLst>
          </p:cNvPr>
          <p:cNvSpPr/>
          <p:nvPr/>
        </p:nvSpPr>
        <p:spPr>
          <a:xfrm>
            <a:off x="5207828" y="2782430"/>
            <a:ext cx="147615" cy="1476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316599-165C-7CB0-5F4C-57005B0F4D9B}"/>
              </a:ext>
            </a:extLst>
          </p:cNvPr>
          <p:cNvSpPr txBox="1"/>
          <p:nvPr/>
        </p:nvSpPr>
        <p:spPr>
          <a:xfrm>
            <a:off x="5458805" y="2629432"/>
            <a:ext cx="477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Plan de Reactivación 2021-2022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B4B1D0-6F01-B250-ACC0-291F767C2C2B}"/>
              </a:ext>
            </a:extLst>
          </p:cNvPr>
          <p:cNvSpPr txBox="1"/>
          <p:nvPr/>
        </p:nvSpPr>
        <p:spPr>
          <a:xfrm>
            <a:off x="5427001" y="3354421"/>
            <a:ext cx="664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Propuesta de Incentivos tributarios y no tributarios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C7CB6F-FA2F-9DE7-DF7B-A0EC98183CC0}"/>
              </a:ext>
            </a:extLst>
          </p:cNvPr>
          <p:cNvSpPr txBox="1"/>
          <p:nvPr/>
        </p:nvSpPr>
        <p:spPr>
          <a:xfrm>
            <a:off x="5460453" y="4186659"/>
            <a:ext cx="619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Unidades territoriales y entidades adscritas </a:t>
            </a:r>
          </a:p>
        </p:txBody>
      </p:sp>
    </p:spTree>
    <p:extLst>
      <p:ext uri="{BB962C8B-B14F-4D97-AF65-F5344CB8AC3E}">
        <p14:creationId xmlns:p14="http://schemas.microsoft.com/office/powerpoint/2010/main" val="334396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91392" y="1304126"/>
            <a:ext cx="293455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Reactivación Económica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C85DB79-48CD-D662-3EF2-8E62BE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8" y="1614116"/>
            <a:ext cx="8318867" cy="4206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C" sz="4800" b="1" dirty="0"/>
              <a:t>Indicadores</a:t>
            </a:r>
          </a:p>
          <a:p>
            <a:pPr marL="0" indent="0">
              <a:buNone/>
            </a:pPr>
            <a:endParaRPr lang="es-EC" sz="1800" dirty="0"/>
          </a:p>
          <a:p>
            <a:r>
              <a:rPr lang="es-EC" sz="3500" b="1" dirty="0"/>
              <a:t>Nro. Planes Mejora Competitiva implementados en el DMQ</a:t>
            </a:r>
          </a:p>
          <a:p>
            <a:pPr marL="0" indent="0">
              <a:buNone/>
            </a:pPr>
            <a:r>
              <a:rPr lang="es-EC" sz="4000" b="1" dirty="0"/>
              <a:t>	</a:t>
            </a:r>
            <a:r>
              <a:rPr lang="es-EC" sz="3000" b="1" dirty="0"/>
              <a:t>Meta </a:t>
            </a:r>
            <a:r>
              <a:rPr lang="es-EC" sz="3000" dirty="0"/>
              <a:t>(ene. 22 – dic. 22): 9 Planes Mejora Competitiva.</a:t>
            </a:r>
          </a:p>
          <a:p>
            <a:endParaRPr lang="es-EC" sz="3200" b="1" dirty="0"/>
          </a:p>
          <a:p>
            <a:r>
              <a:rPr lang="es-EC" sz="3500" b="1" dirty="0"/>
              <a:t>Nro. estrategias que fomenten la reactivación económica del DMQ</a:t>
            </a:r>
          </a:p>
          <a:p>
            <a:pPr marL="0" indent="0">
              <a:buNone/>
            </a:pPr>
            <a:r>
              <a:rPr lang="es-EC" sz="3200" b="1" dirty="0"/>
              <a:t>	</a:t>
            </a:r>
            <a:r>
              <a:rPr lang="es-EC" sz="2700" b="1" dirty="0"/>
              <a:t>Meta </a:t>
            </a:r>
            <a:r>
              <a:rPr lang="es-EC" sz="2700" dirty="0"/>
              <a:t>(oct. 21 – ene. 23): 6 estrategias (Paseo Navideño, Red Activa, Centro 	Florece, Quito  Previene, Manual de Plan Mejora Competitiva, Reactivación 	de balneario </a:t>
            </a:r>
            <a:r>
              <a:rPr lang="es-EC" sz="2700" dirty="0" err="1"/>
              <a:t>Cununyacu</a:t>
            </a:r>
            <a:r>
              <a:rPr lang="es-EC" sz="2700" dirty="0"/>
              <a:t>).</a:t>
            </a:r>
          </a:p>
          <a:p>
            <a:pPr marL="0" indent="0">
              <a:buNone/>
            </a:pPr>
            <a:endParaRPr lang="es-EC" sz="2700" dirty="0"/>
          </a:p>
          <a:p>
            <a:r>
              <a:rPr lang="es-EC" sz="3200" b="1" dirty="0"/>
              <a:t>Nro. Terrazas y Parquitos implementadas en el DMQ</a:t>
            </a:r>
          </a:p>
          <a:p>
            <a:pPr marL="0" indent="0">
              <a:buNone/>
            </a:pPr>
            <a:r>
              <a:rPr lang="es-EC" sz="2700" b="1" dirty="0"/>
              <a:t>	Meta </a:t>
            </a:r>
            <a:r>
              <a:rPr lang="es-EC" sz="2700" dirty="0"/>
              <a:t>(oct. 21 – dic. 22): 50 terrazas y/o parquitos.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919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sky, outdoor, ground, several&#10;&#10;Description automatically generated">
            <a:extLst>
              <a:ext uri="{FF2B5EF4-FFF2-40B4-BE49-F238E27FC236}">
                <a16:creationId xmlns:a16="http://schemas.microsoft.com/office/drawing/2014/main" id="{39C8D631-0ADE-C77E-F605-29F135E9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9663"/>
            <a:ext cx="12191980" cy="685798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296086" y="1748790"/>
            <a:ext cx="0" cy="3794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86" y="933089"/>
            <a:ext cx="8595954" cy="51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300" b="1" dirty="0"/>
              <a:t>Plan de Mejora Competitiva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 mesas de trabajo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para la transferencia metodológica y </a:t>
            </a:r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20 sesiones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de acompañamiento a Administraciones Zonales.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14 Planes de Mejora Competitiva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implementados en las 9 Administraciones  Zonales.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35 ferias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de emprendimiento ejecutadas.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16 incidencias solventadas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con Administraciones Zonales (parques reactivados, infraestructuras intervenidas, pintura de bordillos).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9 capacitaciones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para la comunidad.</a:t>
            </a:r>
          </a:p>
        </p:txBody>
      </p:sp>
    </p:spTree>
    <p:extLst>
      <p:ext uri="{BB962C8B-B14F-4D97-AF65-F5344CB8AC3E}">
        <p14:creationId xmlns:p14="http://schemas.microsoft.com/office/powerpoint/2010/main" val="295914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sky, outdoor, ground, several&#10;&#10;Description automatically generated">
            <a:extLst>
              <a:ext uri="{FF2B5EF4-FFF2-40B4-BE49-F238E27FC236}">
                <a16:creationId xmlns:a16="http://schemas.microsoft.com/office/drawing/2014/main" id="{39C8D631-0ADE-C77E-F605-29F135E9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9663"/>
            <a:ext cx="12191980" cy="685798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296086" y="1998477"/>
            <a:ext cx="0" cy="3183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86" y="933089"/>
            <a:ext cx="8595954" cy="51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300" b="1" dirty="0"/>
              <a:t>Paseo Navideño</a:t>
            </a:r>
          </a:p>
          <a:p>
            <a:endParaRPr lang="es-ES_tradnl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Campaña de marketing y comunicación- cuña de radio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10 Centros Comerciales del Ahorro participantes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5.600 comerciantes recibieron pastillas de capacitación, a través de </a:t>
            </a:r>
            <a:r>
              <a:rPr lang="es-ES_tradnl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y megáfono.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Gestión para la donación de más de 120 premios  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9 auspiciantes </a:t>
            </a:r>
            <a:endParaRPr lang="es-ES_trad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0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3B0E1-5E84-E07E-B872-CBEADDBCF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" y="-9653"/>
            <a:ext cx="12192020" cy="6877305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296076" y="1177290"/>
            <a:ext cx="17012" cy="42453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76" y="408958"/>
            <a:ext cx="8595954" cy="5898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/>
              <a:t>Quito Previene </a:t>
            </a:r>
          </a:p>
          <a:p>
            <a:r>
              <a:rPr lang="es-ES_tradnl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Durante la emergencia (La Gasca – La Comuna) 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6 mesas de Trabajo.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Gestión de Donaciones.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9 personas afectadas recibieron mobiliario y herramientas de trabajo. 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3 centros de acopio y 1 centro de distribución habilitados.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5 levantamientos de información de actividades comerciales afectadas. 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6 talleres para el fortalecimiento comercial, productivo y de resiliencia. 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2 ferias temáticas con Cooperativas de Ahorro y Crédito y Vehículos. </a:t>
            </a:r>
          </a:p>
          <a:p>
            <a:pPr lvl="1"/>
            <a:r>
              <a:rPr lang="es-ES_tradnl" sz="2200" dirty="0">
                <a:latin typeface="Calibri" panose="020F0502020204030204" pitchFamily="34" charset="0"/>
                <a:cs typeface="Calibri" panose="020F0502020204030204" pitchFamily="34" charset="0"/>
              </a:rPr>
              <a:t>Activación del programa Re-Emprende AEI.</a:t>
            </a:r>
          </a:p>
          <a:p>
            <a:pPr lvl="1"/>
            <a:endParaRPr lang="es-ES_tradn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71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3B0E1-5E84-E07E-B872-CBEADDBCF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" y="-9653"/>
            <a:ext cx="12192020" cy="6877305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408644" y="251699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922" y="1679791"/>
            <a:ext cx="7905801" cy="4350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/>
              <a:t>Quito Previene </a:t>
            </a:r>
          </a:p>
          <a:p>
            <a:pPr marL="0" indent="0">
              <a:buNone/>
            </a:pPr>
            <a:endParaRPr lang="es-ES_tradnl" sz="3600" dirty="0"/>
          </a:p>
          <a:p>
            <a:pPr marL="0" indent="0">
              <a:buNone/>
            </a:pPr>
            <a:r>
              <a:rPr lang="es-ES_tradnl" sz="2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Emergencia  </a:t>
            </a:r>
          </a:p>
          <a:p>
            <a:pPr lvl="1"/>
            <a:r>
              <a:rPr lang="es-ES_tradnl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protocolo de reactivación  que beneficiará a $1,4 millones de habitantes.</a:t>
            </a:r>
          </a:p>
          <a:p>
            <a:pPr lvl="1"/>
            <a:r>
              <a:rPr lang="es-ES_tradnl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diagnóstico de aptitudes comerciales y productivas para las 9 Administraciones Zonales del DMQ.</a:t>
            </a:r>
          </a:p>
          <a:p>
            <a:pPr lvl="1"/>
            <a:r>
              <a:rPr lang="es-ES_tradnl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entidades municipales reciben capacitaciones y transferencia metodológica.</a:t>
            </a:r>
          </a:p>
        </p:txBody>
      </p:sp>
    </p:spTree>
    <p:extLst>
      <p:ext uri="{BB962C8B-B14F-4D97-AF65-F5344CB8AC3E}">
        <p14:creationId xmlns:p14="http://schemas.microsoft.com/office/powerpoint/2010/main" val="299856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A person and person standing in front of a food truck&#10;&#10;Description automatically generated with medium confidence">
            <a:extLst>
              <a:ext uri="{FF2B5EF4-FFF2-40B4-BE49-F238E27FC236}">
                <a16:creationId xmlns:a16="http://schemas.microsoft.com/office/drawing/2014/main" id="{6C3D1EBB-F540-9FDF-7552-DE2843A52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9"/>
          <a:stretch/>
        </p:blipFill>
        <p:spPr>
          <a:xfrm>
            <a:off x="0" y="0"/>
            <a:ext cx="12221025" cy="685799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42592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922" y="1355136"/>
            <a:ext cx="8033988" cy="504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/>
              <a:t>Red Activa UIO</a:t>
            </a:r>
          </a:p>
          <a:p>
            <a:pPr marL="0" indent="0">
              <a:buNone/>
            </a:pPr>
            <a:r>
              <a:rPr lang="es-ES_tradnl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Post Emergencia </a:t>
            </a:r>
            <a:r>
              <a:rPr lang="es-ES_tradnl" i="1" dirty="0">
                <a:latin typeface="Calibri" panose="020F0502020204030204" pitchFamily="34" charset="0"/>
                <a:cs typeface="Calibri" panose="020F0502020204030204" pitchFamily="34" charset="0"/>
              </a:rPr>
              <a:t>(paro nacional - jun. 22 y desbordamiento Sta. Clara del Común - jul. 22)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Construcción de una base solidaría. 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11 levantamientos de información en territorio. 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16 daños directos atendidos.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Convocatoria de arte urbano para intervención de </a:t>
            </a:r>
            <a:r>
              <a:rPr lang="es-ES_tradnl" dirty="0" err="1">
                <a:latin typeface="Calibri" panose="020F0502020204030204" pitchFamily="34" charset="0"/>
                <a:cs typeface="Calibri" panose="020F0502020204030204" pitchFamily="34" charset="0"/>
              </a:rPr>
              <a:t>kioskos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 afectados. 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4 negocios apadrinados (patio de comidas, restaurante, farmacia y Centro de interpretación comunitario).</a:t>
            </a:r>
          </a:p>
        </p:txBody>
      </p:sp>
    </p:spTree>
    <p:extLst>
      <p:ext uri="{BB962C8B-B14F-4D97-AF65-F5344CB8AC3E}">
        <p14:creationId xmlns:p14="http://schemas.microsoft.com/office/powerpoint/2010/main" val="1533615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62EA1-21D3-C729-BFDB-98A6295F4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45" y="-1"/>
            <a:ext cx="12250069" cy="70309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263132" y="1485900"/>
            <a:ext cx="0" cy="39367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988" y="697974"/>
            <a:ext cx="7620358" cy="5245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3600" b="1" dirty="0"/>
              <a:t>El Centro Florece Contigo en Verano</a:t>
            </a:r>
          </a:p>
          <a:p>
            <a:pPr marL="0" indent="0">
              <a:buNone/>
            </a:pPr>
            <a:endParaRPr lang="es-ES_tradnl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Donación de pintura para 70 puertas enrollables metálicas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Entrega de mobiliario a 4 negocios del CHQ para instalación de terrazas.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 sesiones de trabajo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de coordinación interinstitucional.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 agenda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de eventos.</a:t>
            </a:r>
          </a:p>
          <a:p>
            <a:r>
              <a:rPr lang="es-ES_trad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2 activaciones :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15 y 22 de julio.</a:t>
            </a:r>
          </a:p>
          <a:p>
            <a:r>
              <a:rPr lang="es-ES_trad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Articulación con el sector privado: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Exposición de autos clásicos.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Clases de yoga.</a:t>
            </a:r>
          </a:p>
        </p:txBody>
      </p:sp>
    </p:spTree>
    <p:extLst>
      <p:ext uri="{BB962C8B-B14F-4D97-AF65-F5344CB8AC3E}">
        <p14:creationId xmlns:p14="http://schemas.microsoft.com/office/powerpoint/2010/main" val="76326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62EA1-21D3-C729-BFDB-98A6295F4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45" y="-1"/>
            <a:ext cx="12250069" cy="70309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2874" y="2471007"/>
            <a:ext cx="0" cy="2706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1DEC0984-C356-C7B1-A258-DB1E4C4A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952" y="1680458"/>
            <a:ext cx="8595954" cy="3497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4000" b="1" dirty="0">
                <a:latin typeface="Calibri" panose="020F0502020204030204" pitchFamily="34" charset="0"/>
                <a:cs typeface="Calibri" panose="020F0502020204030204" pitchFamily="34" charset="0"/>
              </a:rPr>
              <a:t>Terrazas en la Mariscal </a:t>
            </a:r>
          </a:p>
          <a:p>
            <a:pPr marL="0" indent="0">
              <a:buNone/>
            </a:pPr>
            <a:endParaRPr lang="es-ES_tradn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3 sesiones de trabajo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para la planificación de actividades.</a:t>
            </a:r>
          </a:p>
          <a:p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1 agenda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cultural construida. </a:t>
            </a:r>
          </a:p>
          <a:p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Evento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 de lanzamiento : 26 ago. 22 “Un cafecito en la Amazonas”.</a:t>
            </a:r>
          </a:p>
        </p:txBody>
      </p:sp>
    </p:spTree>
    <p:extLst>
      <p:ext uri="{BB962C8B-B14F-4D97-AF65-F5344CB8AC3E}">
        <p14:creationId xmlns:p14="http://schemas.microsoft.com/office/powerpoint/2010/main" val="72784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62EA1-21D3-C729-BFDB-98A6295F4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45" y="-1"/>
            <a:ext cx="12250069" cy="70309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i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Reactivación económica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2885922" y="1600200"/>
            <a:ext cx="0" cy="42405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1DEC0984-C356-C7B1-A258-DB1E4C4A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902" y="710150"/>
            <a:ext cx="9130086" cy="5245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>
                <a:latin typeface="Calibri" panose="020F0502020204030204" pitchFamily="34" charset="0"/>
                <a:cs typeface="Calibri" panose="020F0502020204030204" pitchFamily="34" charset="0"/>
              </a:rPr>
              <a:t>Plan de Reactivación Balneario </a:t>
            </a:r>
            <a:r>
              <a:rPr lang="es-ES_tradnl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Cununyacu</a:t>
            </a:r>
            <a:endParaRPr lang="es-ES_tradn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Hoja de ruta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para el diseño del modelo de gestión.</a:t>
            </a:r>
          </a:p>
          <a:p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Levantamiento de comerciantes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afectados</a:t>
            </a:r>
            <a:r>
              <a:rPr lang="es-ES_trad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Propuestas de reactivación temporal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_trad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comerciantes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 con dependencia municipales </a:t>
            </a:r>
          </a:p>
          <a:p>
            <a:pPr lvl="1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3 sesiones de socialización de alternativas: (i) ferias productivas -2 (ii) reubicación Plaza Checa – 4 (iii) reubicación mercados.</a:t>
            </a:r>
          </a:p>
          <a:p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Diagnóstico del Balneario:</a:t>
            </a:r>
          </a:p>
          <a:p>
            <a:pPr marL="685800" lvl="2">
              <a:spcBef>
                <a:spcPts val="1000"/>
              </a:spcBef>
            </a:pP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 Financiera.</a:t>
            </a:r>
          </a:p>
          <a:p>
            <a:pPr marL="685800" lvl="2">
              <a:spcBef>
                <a:spcPts val="1000"/>
              </a:spcBef>
            </a:pP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 de mercado. </a:t>
            </a:r>
          </a:p>
          <a:p>
            <a:pPr lvl="1"/>
            <a:endParaRPr lang="es-ES_trad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7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4" descr="A picture containing outdoor, sky, mountain, city&#10;&#10;Description automatically generated">
            <a:extLst>
              <a:ext uri="{FF2B5EF4-FFF2-40B4-BE49-F238E27FC236}">
                <a16:creationId xmlns:a16="http://schemas.microsoft.com/office/drawing/2014/main" id="{EFB6C14A-0449-65B9-C134-D8ED95551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6" y="-3"/>
            <a:ext cx="12191980" cy="685799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>
                <a:solidFill>
                  <a:prstClr val="white">
                    <a:lumMod val="85000"/>
                    <a:lumOff val="15000"/>
                  </a:prstClr>
                </a:solidFill>
              </a:rPr>
              <a:t>Propuesta de incentivos tributarios y no tributarios</a:t>
            </a:r>
            <a:endParaRPr lang="es-ES_tradnl" sz="3400" i="1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2973572" y="11873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1DEC0984-C356-C7B1-A258-DB1E4C4A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972" y="431687"/>
            <a:ext cx="8494252" cy="57525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_tradnl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sz="2900" b="1" i="1" dirty="0">
                <a:latin typeface="Calibri" panose="020F0502020204030204" pitchFamily="34" charset="0"/>
                <a:cs typeface="Calibri" panose="020F0502020204030204" pitchFamily="34" charset="0"/>
              </a:rPr>
              <a:t>Propuesta Ordenanza 2021 (presentada al Concejo)</a:t>
            </a:r>
          </a:p>
          <a:p>
            <a:pPr lvl="1"/>
            <a:r>
              <a:rPr lang="es-ES_tradnl" sz="2900" dirty="0">
                <a:latin typeface="Calibri" panose="020F0502020204030204" pitchFamily="34" charset="0"/>
                <a:cs typeface="Calibri" panose="020F0502020204030204" pitchFamily="34" charset="0"/>
              </a:rPr>
              <a:t>Remisión del 100% de interés  en multas, recargos derivados de saldos de tasas y contribuciones.</a:t>
            </a:r>
          </a:p>
          <a:p>
            <a:pPr lvl="1"/>
            <a:r>
              <a:rPr lang="es-ES_tradnl" sz="2900" dirty="0">
                <a:latin typeface="Calibri" panose="020F0502020204030204" pitchFamily="34" charset="0"/>
                <a:cs typeface="Calibri" panose="020F0502020204030204" pitchFamily="34" charset="0"/>
              </a:rPr>
              <a:t>-50% del impuesto del 1.5 x mil por un año.</a:t>
            </a:r>
          </a:p>
          <a:p>
            <a:pPr lvl="1"/>
            <a:r>
              <a:rPr lang="es-ES_tradnl" sz="2900" dirty="0">
                <a:latin typeface="Calibri" panose="020F0502020204030204" pitchFamily="34" charset="0"/>
                <a:cs typeface="Calibri" panose="020F0502020204030204" pitchFamily="34" charset="0"/>
              </a:rPr>
              <a:t>Duplicación de la vigencia de la LUAE.</a:t>
            </a:r>
          </a:p>
          <a:p>
            <a:pPr marL="0" indent="0">
              <a:buNone/>
            </a:pPr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Resolución emitida por la SDPC</a:t>
            </a:r>
          </a:p>
          <a:p>
            <a:pPr lvl="1"/>
            <a:r>
              <a:rPr lang="es-ES_tradnl" sz="2800" dirty="0">
                <a:latin typeface="Calibri" panose="020F0502020204030204" pitchFamily="34" charset="0"/>
                <a:cs typeface="Calibri" panose="020F0502020204030204" pitchFamily="34" charset="0"/>
              </a:rPr>
              <a:t>Factor de ajuste del 80% del cobro de regalías terrazas y parquitos.</a:t>
            </a:r>
          </a:p>
          <a:p>
            <a:pPr marL="457200" lvl="1" indent="0">
              <a:buNone/>
            </a:pPr>
            <a:endParaRPr lang="es-ES_tradnl" sz="31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sz="31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Incentivos en proyecto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Ampliación de horarios de atención para el sector de alimentos y bebidas 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Excepciones al Plan de restricción de circulación vehicular 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Uso exclusivo temporal del espacio público: ampliar la estrategia de terrazas y parquitos a todo el DMQ.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Aprovechamiento urbanístico (PUGS)</a:t>
            </a:r>
          </a:p>
          <a:p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Difusión a gremios de los mecanismos de facilidades de pago .</a:t>
            </a:r>
          </a:p>
          <a:p>
            <a:endParaRPr lang="es-ES_tradnl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94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mountain, sky, outdoor, overlooking&#10;&#10;Description automatically generated">
            <a:extLst>
              <a:ext uri="{FF2B5EF4-FFF2-40B4-BE49-F238E27FC236}">
                <a16:creationId xmlns:a16="http://schemas.microsoft.com/office/drawing/2014/main" id="{3922E177-8E3E-703A-75DA-73C2536E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19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EEC3A-ABD1-BFFE-6D4B-1B127C14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0" y="6858"/>
            <a:ext cx="6608200" cy="1255641"/>
          </a:xfrm>
        </p:spPr>
        <p:txBody>
          <a:bodyPr>
            <a:normAutofit/>
          </a:bodyPr>
          <a:lstStyle/>
          <a:p>
            <a:pPr algn="r"/>
            <a:r>
              <a:rPr lang="es-ES_tradnl" sz="5400" dirty="0">
                <a:solidFill>
                  <a:srgbClr val="FFFFFF"/>
                </a:solidFill>
              </a:rPr>
              <a:t>Contexto Económico </a:t>
            </a:r>
          </a:p>
        </p:txBody>
      </p:sp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6F20EA5F-73FA-DF01-43A6-95F8AC76BE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D89495-1075-4959-D952-B3B690211E73}"/>
              </a:ext>
            </a:extLst>
          </p:cNvPr>
          <p:cNvCxnSpPr>
            <a:cxnSpLocks/>
          </p:cNvCxnSpPr>
          <p:nvPr/>
        </p:nvCxnSpPr>
        <p:spPr>
          <a:xfrm>
            <a:off x="276447" y="1012955"/>
            <a:ext cx="8996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E53B4282-FF1B-2FDF-8617-0D41CA772F8C}"/>
              </a:ext>
            </a:extLst>
          </p:cNvPr>
          <p:cNvGrpSpPr/>
          <p:nvPr/>
        </p:nvGrpSpPr>
        <p:grpSpPr>
          <a:xfrm>
            <a:off x="169255" y="3522235"/>
            <a:ext cx="1878719" cy="1827641"/>
            <a:chOff x="6430384" y="2790815"/>
            <a:chExt cx="2251862" cy="1334588"/>
          </a:xfrm>
        </p:grpSpPr>
        <p:sp>
          <p:nvSpPr>
            <p:cNvPr id="6" name="2 Rectángulo">
              <a:extLst>
                <a:ext uri="{FF2B5EF4-FFF2-40B4-BE49-F238E27FC236}">
                  <a16:creationId xmlns:a16="http://schemas.microsoft.com/office/drawing/2014/main" id="{C55FDCCE-9AAD-6FA6-2749-09B7F4CCB284}"/>
                </a:ext>
              </a:extLst>
            </p:cNvPr>
            <p:cNvSpPr/>
            <p:nvPr/>
          </p:nvSpPr>
          <p:spPr>
            <a:xfrm>
              <a:off x="6953426" y="2790815"/>
              <a:ext cx="120577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>
                  <a:solidFill>
                    <a:prstClr val="white"/>
                  </a:solidFill>
                </a:rPr>
                <a:t>3,83%</a:t>
              </a:r>
            </a:p>
          </p:txBody>
        </p:sp>
        <p:sp>
          <p:nvSpPr>
            <p:cNvPr id="7" name="5 Rectángulo">
              <a:extLst>
                <a:ext uri="{FF2B5EF4-FFF2-40B4-BE49-F238E27FC236}">
                  <a16:creationId xmlns:a16="http://schemas.microsoft.com/office/drawing/2014/main" id="{3FA6D348-7149-3E8D-2974-3E94971AA1E3}"/>
                </a:ext>
              </a:extLst>
            </p:cNvPr>
            <p:cNvSpPr/>
            <p:nvPr/>
          </p:nvSpPr>
          <p:spPr>
            <a:xfrm>
              <a:off x="6430384" y="3067966"/>
              <a:ext cx="2251862" cy="764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400">
                <a:spcBef>
                  <a:spcPct val="0"/>
                </a:spcBef>
              </a:pPr>
              <a:r>
                <a:rPr lang="es-ES" sz="2000" b="1" dirty="0">
                  <a:solidFill>
                    <a:prstClr val="white"/>
                  </a:solidFill>
                </a:rPr>
                <a:t>Inflación</a:t>
              </a:r>
            </a:p>
            <a:p>
              <a:pPr algn="ctr" defTabSz="1422400">
                <a:spcBef>
                  <a:spcPct val="0"/>
                </a:spcBef>
              </a:pPr>
              <a:r>
                <a:rPr lang="es-ES" sz="1400" b="1" dirty="0">
                  <a:solidFill>
                    <a:prstClr val="white"/>
                  </a:solidFill>
                </a:rPr>
                <a:t>Índice de Precios </a:t>
              </a:r>
            </a:p>
            <a:p>
              <a:pPr algn="ctr" defTabSz="1422400">
                <a:spcBef>
                  <a:spcPct val="0"/>
                </a:spcBef>
              </a:pPr>
              <a:r>
                <a:rPr lang="es-ES" sz="1400" b="1" dirty="0">
                  <a:solidFill>
                    <a:prstClr val="white"/>
                  </a:solidFill>
                </a:rPr>
                <a:t>al Consumidor, primer </a:t>
              </a:r>
            </a:p>
            <a:p>
              <a:pPr algn="ctr" defTabSz="1422400">
                <a:spcBef>
                  <a:spcPct val="0"/>
                </a:spcBef>
              </a:pPr>
              <a:r>
                <a:rPr lang="es-ES" sz="1400" b="1" dirty="0">
                  <a:solidFill>
                    <a:prstClr val="white"/>
                  </a:solidFill>
                </a:rPr>
                <a:t>semestre 2022 .</a:t>
              </a:r>
              <a:endParaRPr lang="es-EC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7 Rectángulo">
              <a:extLst>
                <a:ext uri="{FF2B5EF4-FFF2-40B4-BE49-F238E27FC236}">
                  <a16:creationId xmlns:a16="http://schemas.microsoft.com/office/drawing/2014/main" id="{A99A8714-7E7F-1F33-3A4F-997342A53045}"/>
                </a:ext>
              </a:extLst>
            </p:cNvPr>
            <p:cNvSpPr/>
            <p:nvPr/>
          </p:nvSpPr>
          <p:spPr>
            <a:xfrm>
              <a:off x="7102278" y="3858150"/>
              <a:ext cx="891591" cy="267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50" dirty="0">
                  <a:solidFill>
                    <a:prstClr val="white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Fuente: INEC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BC37E9F-3744-DF1F-2DAF-BFED30353627}"/>
              </a:ext>
            </a:extLst>
          </p:cNvPr>
          <p:cNvGrpSpPr/>
          <p:nvPr/>
        </p:nvGrpSpPr>
        <p:grpSpPr>
          <a:xfrm>
            <a:off x="1973717" y="2551284"/>
            <a:ext cx="2885399" cy="2805531"/>
            <a:chOff x="4653301" y="1738712"/>
            <a:chExt cx="2885399" cy="2805531"/>
          </a:xfrm>
        </p:grpSpPr>
        <p:sp>
          <p:nvSpPr>
            <p:cNvPr id="21" name="Forma libre: forma 9">
              <a:extLst>
                <a:ext uri="{FF2B5EF4-FFF2-40B4-BE49-F238E27FC236}">
                  <a16:creationId xmlns:a16="http://schemas.microsoft.com/office/drawing/2014/main" id="{518409D1-4D80-2D37-C0A3-79F4CE4FDAE2}"/>
                </a:ext>
              </a:extLst>
            </p:cNvPr>
            <p:cNvSpPr/>
            <p:nvPr/>
          </p:nvSpPr>
          <p:spPr>
            <a:xfrm>
              <a:off x="4653301" y="3070086"/>
              <a:ext cx="2885399" cy="868639"/>
            </a:xfrm>
            <a:custGeom>
              <a:avLst/>
              <a:gdLst>
                <a:gd name="connsiteX0" fmla="*/ 0 w 2357084"/>
                <a:gd name="connsiteY0" fmla="*/ 0 h 523771"/>
                <a:gd name="connsiteX1" fmla="*/ 2357084 w 2357084"/>
                <a:gd name="connsiteY1" fmla="*/ 0 h 523771"/>
                <a:gd name="connsiteX2" fmla="*/ 2357084 w 2357084"/>
                <a:gd name="connsiteY2" fmla="*/ 523771 h 523771"/>
                <a:gd name="connsiteX3" fmla="*/ 0 w 2357084"/>
                <a:gd name="connsiteY3" fmla="*/ 523771 h 523771"/>
                <a:gd name="connsiteX4" fmla="*/ 0 w 2357084"/>
                <a:gd name="connsiteY4" fmla="*/ 0 h 52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084" h="523771">
                  <a:moveTo>
                    <a:pt x="0" y="0"/>
                  </a:moveTo>
                  <a:lnTo>
                    <a:pt x="2357084" y="0"/>
                  </a:lnTo>
                  <a:lnTo>
                    <a:pt x="2357084" y="523771"/>
                  </a:lnTo>
                  <a:lnTo>
                    <a:pt x="0" y="52377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spcBef>
                  <a:spcPct val="0"/>
                </a:spcBef>
              </a:pPr>
              <a:r>
                <a:rPr lang="es-EC" b="1" dirty="0">
                  <a:solidFill>
                    <a:prstClr val="white"/>
                  </a:solidFill>
                </a:rPr>
                <a:t>Tasa de desempleo</a:t>
              </a:r>
            </a:p>
            <a:p>
              <a:pPr algn="ctr" defTabSz="1422400">
                <a:spcBef>
                  <a:spcPct val="0"/>
                </a:spcBef>
              </a:pPr>
              <a:r>
                <a:rPr lang="es-EC" b="1" dirty="0">
                  <a:solidFill>
                    <a:prstClr val="white"/>
                  </a:solidFill>
                </a:rPr>
                <a:t>segundo trimestre 2022</a:t>
              </a:r>
            </a:p>
          </p:txBody>
        </p:sp>
        <p:sp>
          <p:nvSpPr>
            <p:cNvPr id="22" name="Forma libre: forma 32">
              <a:extLst>
                <a:ext uri="{FF2B5EF4-FFF2-40B4-BE49-F238E27FC236}">
                  <a16:creationId xmlns:a16="http://schemas.microsoft.com/office/drawing/2014/main" id="{D5B7B612-A45C-8AAC-6FB4-0DE637646638}"/>
                </a:ext>
              </a:extLst>
            </p:cNvPr>
            <p:cNvSpPr/>
            <p:nvPr/>
          </p:nvSpPr>
          <p:spPr>
            <a:xfrm>
              <a:off x="4882305" y="2844627"/>
              <a:ext cx="2427391" cy="353753"/>
            </a:xfrm>
            <a:custGeom>
              <a:avLst/>
              <a:gdLst>
                <a:gd name="connsiteX0" fmla="*/ 0 w 2357084"/>
                <a:gd name="connsiteY0" fmla="*/ 0 h 308140"/>
                <a:gd name="connsiteX1" fmla="*/ 2357084 w 2357084"/>
                <a:gd name="connsiteY1" fmla="*/ 0 h 308140"/>
                <a:gd name="connsiteX2" fmla="*/ 2357084 w 2357084"/>
                <a:gd name="connsiteY2" fmla="*/ 308140 h 308140"/>
                <a:gd name="connsiteX3" fmla="*/ 0 w 2357084"/>
                <a:gd name="connsiteY3" fmla="*/ 308140 h 308140"/>
                <a:gd name="connsiteX4" fmla="*/ 0 w 2357084"/>
                <a:gd name="connsiteY4" fmla="*/ 0 h 30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084" h="308140">
                  <a:moveTo>
                    <a:pt x="0" y="0"/>
                  </a:moveTo>
                  <a:lnTo>
                    <a:pt x="2357084" y="0"/>
                  </a:lnTo>
                  <a:lnTo>
                    <a:pt x="2357084" y="308140"/>
                  </a:lnTo>
                  <a:lnTo>
                    <a:pt x="0" y="308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9,20% </a:t>
              </a:r>
            </a:p>
          </p:txBody>
        </p:sp>
        <p:sp>
          <p:nvSpPr>
            <p:cNvPr id="23" name="CuadroTexto 44">
              <a:extLst>
                <a:ext uri="{FF2B5EF4-FFF2-40B4-BE49-F238E27FC236}">
                  <a16:creationId xmlns:a16="http://schemas.microsoft.com/office/drawing/2014/main" id="{29180832-8F7B-5088-B557-5E5A5608A4E6}"/>
                </a:ext>
              </a:extLst>
            </p:cNvPr>
            <p:cNvSpPr txBox="1"/>
            <p:nvPr/>
          </p:nvSpPr>
          <p:spPr>
            <a:xfrm>
              <a:off x="4771724" y="3797496"/>
              <a:ext cx="2648552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dirty="0">
                  <a:solidFill>
                    <a:prstClr val="white"/>
                  </a:solidFill>
                </a:rPr>
                <a:t>12,5% segundo trimestre 2021</a:t>
              </a:r>
            </a:p>
          </p:txBody>
        </p:sp>
        <p:sp>
          <p:nvSpPr>
            <p:cNvPr id="24" name="CuadroTexto 46">
              <a:extLst>
                <a:ext uri="{FF2B5EF4-FFF2-40B4-BE49-F238E27FC236}">
                  <a16:creationId xmlns:a16="http://schemas.microsoft.com/office/drawing/2014/main" id="{C45C5DCF-CC73-78C7-9EAC-60B1482AEBF5}"/>
                </a:ext>
              </a:extLst>
            </p:cNvPr>
            <p:cNvSpPr txBox="1"/>
            <p:nvPr/>
          </p:nvSpPr>
          <p:spPr>
            <a:xfrm>
              <a:off x="5557759" y="4276990"/>
              <a:ext cx="1076482" cy="267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dirty="0">
                  <a:solidFill>
                    <a:prstClr val="white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Fuente: INEC</a:t>
              </a:r>
              <a:endParaRPr lang="es-EC" sz="11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Graphic 4" descr="Remote work with solid fill">
              <a:extLst>
                <a:ext uri="{FF2B5EF4-FFF2-40B4-BE49-F238E27FC236}">
                  <a16:creationId xmlns:a16="http://schemas.microsoft.com/office/drawing/2014/main" id="{4B9E6E33-206B-C34E-5668-E904ED49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10801" y="1738712"/>
              <a:ext cx="1170398" cy="1170398"/>
            </a:xfrm>
            <a:prstGeom prst="rect">
              <a:avLst/>
            </a:prstGeom>
          </p:spPr>
        </p:pic>
      </p:grpSp>
      <p:sp>
        <p:nvSpPr>
          <p:cNvPr id="27" name="Forma libre: forma 51">
            <a:extLst>
              <a:ext uri="{FF2B5EF4-FFF2-40B4-BE49-F238E27FC236}">
                <a16:creationId xmlns:a16="http://schemas.microsoft.com/office/drawing/2014/main" id="{5C9FF978-B59E-D94F-7BE4-84FE2594F72B}"/>
              </a:ext>
            </a:extLst>
          </p:cNvPr>
          <p:cNvSpPr/>
          <p:nvPr/>
        </p:nvSpPr>
        <p:spPr>
          <a:xfrm>
            <a:off x="4487936" y="3934078"/>
            <a:ext cx="2790743" cy="466251"/>
          </a:xfrm>
          <a:custGeom>
            <a:avLst/>
            <a:gdLst>
              <a:gd name="connsiteX0" fmla="*/ 0 w 2357084"/>
              <a:gd name="connsiteY0" fmla="*/ 0 h 523771"/>
              <a:gd name="connsiteX1" fmla="*/ 2357084 w 2357084"/>
              <a:gd name="connsiteY1" fmla="*/ 0 h 523771"/>
              <a:gd name="connsiteX2" fmla="*/ 2357084 w 2357084"/>
              <a:gd name="connsiteY2" fmla="*/ 523771 h 523771"/>
              <a:gd name="connsiteX3" fmla="*/ 0 w 2357084"/>
              <a:gd name="connsiteY3" fmla="*/ 523771 h 523771"/>
              <a:gd name="connsiteX4" fmla="*/ 0 w 2357084"/>
              <a:gd name="connsiteY4" fmla="*/ 0 h 5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084" h="523771">
                <a:moveTo>
                  <a:pt x="0" y="0"/>
                </a:moveTo>
                <a:lnTo>
                  <a:pt x="2357084" y="0"/>
                </a:lnTo>
                <a:lnTo>
                  <a:pt x="2357084" y="523771"/>
                </a:lnTo>
                <a:lnTo>
                  <a:pt x="0" y="5237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22400">
              <a:spcBef>
                <a:spcPct val="0"/>
              </a:spcBef>
            </a:pPr>
            <a:r>
              <a:rPr lang="es-EC" b="1" dirty="0">
                <a:solidFill>
                  <a:prstClr val="white"/>
                </a:solidFill>
              </a:rPr>
              <a:t>Ventas y exportaciones </a:t>
            </a:r>
          </a:p>
        </p:txBody>
      </p:sp>
      <p:sp>
        <p:nvSpPr>
          <p:cNvPr id="28" name="CuadroTexto 55">
            <a:extLst>
              <a:ext uri="{FF2B5EF4-FFF2-40B4-BE49-F238E27FC236}">
                <a16:creationId xmlns:a16="http://schemas.microsoft.com/office/drawing/2014/main" id="{86CEF517-862C-8D92-7170-D146C24034BD}"/>
              </a:ext>
            </a:extLst>
          </p:cNvPr>
          <p:cNvSpPr txBox="1"/>
          <p:nvPr/>
        </p:nvSpPr>
        <p:spPr>
          <a:xfrm>
            <a:off x="5422365" y="5256083"/>
            <a:ext cx="908402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Fuente: SRI</a:t>
            </a:r>
            <a:endParaRPr lang="es-EC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orma libre: forma 23">
            <a:extLst>
              <a:ext uri="{FF2B5EF4-FFF2-40B4-BE49-F238E27FC236}">
                <a16:creationId xmlns:a16="http://schemas.microsoft.com/office/drawing/2014/main" id="{4F043F01-3EE7-EC2C-7077-E27F0DFD6FC3}"/>
              </a:ext>
            </a:extLst>
          </p:cNvPr>
          <p:cNvSpPr/>
          <p:nvPr/>
        </p:nvSpPr>
        <p:spPr>
          <a:xfrm>
            <a:off x="4859116" y="3683836"/>
            <a:ext cx="2048383" cy="302238"/>
          </a:xfrm>
          <a:custGeom>
            <a:avLst/>
            <a:gdLst>
              <a:gd name="connsiteX0" fmla="*/ 0 w 2357084"/>
              <a:gd name="connsiteY0" fmla="*/ 0 h 308140"/>
              <a:gd name="connsiteX1" fmla="*/ 2357084 w 2357084"/>
              <a:gd name="connsiteY1" fmla="*/ 0 h 308140"/>
              <a:gd name="connsiteX2" fmla="*/ 2357084 w 2357084"/>
              <a:gd name="connsiteY2" fmla="*/ 308140 h 308140"/>
              <a:gd name="connsiteX3" fmla="*/ 0 w 2357084"/>
              <a:gd name="connsiteY3" fmla="*/ 308140 h 308140"/>
              <a:gd name="connsiteX4" fmla="*/ 0 w 2357084"/>
              <a:gd name="connsiteY4" fmla="*/ 0 h 30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084" h="308140">
                <a:moveTo>
                  <a:pt x="0" y="0"/>
                </a:moveTo>
                <a:lnTo>
                  <a:pt x="2357084" y="0"/>
                </a:lnTo>
                <a:lnTo>
                  <a:pt x="2357084" y="308140"/>
                </a:lnTo>
                <a:lnTo>
                  <a:pt x="0" y="30814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dirty="0">
                <a:solidFill>
                  <a:prstClr val="white"/>
                </a:solidFill>
              </a:rPr>
              <a:t>13,93% </a:t>
            </a:r>
          </a:p>
        </p:txBody>
      </p:sp>
      <p:sp>
        <p:nvSpPr>
          <p:cNvPr id="30" name="CuadroTexto 25">
            <a:extLst>
              <a:ext uri="{FF2B5EF4-FFF2-40B4-BE49-F238E27FC236}">
                <a16:creationId xmlns:a16="http://schemas.microsoft.com/office/drawing/2014/main" id="{5853B0AA-7691-21F8-C701-8470AA44BD50}"/>
              </a:ext>
            </a:extLst>
          </p:cNvPr>
          <p:cNvSpPr txBox="1"/>
          <p:nvPr/>
        </p:nvSpPr>
        <p:spPr>
          <a:xfrm>
            <a:off x="4481195" y="4266075"/>
            <a:ext cx="2790743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</a:pPr>
            <a:r>
              <a:rPr lang="es-ES" sz="1600" dirty="0">
                <a:solidFill>
                  <a:prstClr val="white"/>
                </a:solidFill>
                <a:ea typeface="Arial" panose="020B0604020202020204" pitchFamily="34" charset="0"/>
              </a:rPr>
              <a:t>Aumenta USD 4 mil millones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</a:pPr>
            <a:r>
              <a:rPr lang="es-ES" sz="1600" dirty="0">
                <a:solidFill>
                  <a:prstClr val="white"/>
                </a:solidFill>
                <a:ea typeface="Arial" panose="020B0604020202020204" pitchFamily="34" charset="0"/>
              </a:rPr>
              <a:t>Primes semestre 2021-2022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</a:pPr>
            <a:br>
              <a:rPr lang="es-ES" sz="1200" dirty="0">
                <a:solidFill>
                  <a:prstClr val="white"/>
                </a:solidFill>
                <a:ea typeface="Arial" panose="020B0604020202020204" pitchFamily="34" charset="0"/>
              </a:rPr>
            </a:br>
            <a:r>
              <a:rPr lang="es-ES" sz="1200" dirty="0">
                <a:solidFill>
                  <a:prstClr val="white"/>
                </a:solidFill>
                <a:ea typeface="Arial" panose="020B0604020202020204" pitchFamily="34" charset="0"/>
              </a:rPr>
              <a:t>Reduce USD 15 mil millones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</a:pPr>
            <a:r>
              <a:rPr lang="es-ES" sz="1200" dirty="0">
                <a:solidFill>
                  <a:prstClr val="white"/>
                </a:solidFill>
                <a:ea typeface="Arial" panose="020B0604020202020204" pitchFamily="34" charset="0"/>
              </a:rPr>
              <a:t>2019-2020  </a:t>
            </a:r>
            <a:endParaRPr lang="es-EC" sz="1100" dirty="0">
              <a:solidFill>
                <a:prstClr val="white"/>
              </a:solidFill>
            </a:endParaRPr>
          </a:p>
        </p:txBody>
      </p:sp>
      <p:pic>
        <p:nvPicPr>
          <p:cNvPr id="32" name="Graphic 28" descr="Loan with solid fill">
            <a:extLst>
              <a:ext uri="{FF2B5EF4-FFF2-40B4-BE49-F238E27FC236}">
                <a16:creationId xmlns:a16="http://schemas.microsoft.com/office/drawing/2014/main" id="{A8C08EB7-D3A0-06B6-3CD9-35CA08245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3988" y="2569015"/>
            <a:ext cx="998639" cy="1127130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7A507A2A-1FCC-79AE-58EF-BE070A4B9675}"/>
              </a:ext>
            </a:extLst>
          </p:cNvPr>
          <p:cNvGrpSpPr/>
          <p:nvPr/>
        </p:nvGrpSpPr>
        <p:grpSpPr>
          <a:xfrm>
            <a:off x="6747228" y="2404338"/>
            <a:ext cx="3211321" cy="2673727"/>
            <a:chOff x="4490340" y="1694151"/>
            <a:chExt cx="3211321" cy="2673727"/>
          </a:xfrm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7BA0417D-A020-856F-1086-2158C0214AEF}"/>
                </a:ext>
              </a:extLst>
            </p:cNvPr>
            <p:cNvSpPr/>
            <p:nvPr/>
          </p:nvSpPr>
          <p:spPr>
            <a:xfrm>
              <a:off x="4917458" y="2954603"/>
              <a:ext cx="2357084" cy="308140"/>
            </a:xfrm>
            <a:custGeom>
              <a:avLst/>
              <a:gdLst>
                <a:gd name="connsiteX0" fmla="*/ 0 w 2357084"/>
                <a:gd name="connsiteY0" fmla="*/ 0 h 308140"/>
                <a:gd name="connsiteX1" fmla="*/ 2357084 w 2357084"/>
                <a:gd name="connsiteY1" fmla="*/ 0 h 308140"/>
                <a:gd name="connsiteX2" fmla="*/ 2357084 w 2357084"/>
                <a:gd name="connsiteY2" fmla="*/ 308140 h 308140"/>
                <a:gd name="connsiteX3" fmla="*/ 0 w 2357084"/>
                <a:gd name="connsiteY3" fmla="*/ 308140 h 308140"/>
                <a:gd name="connsiteX4" fmla="*/ 0 w 2357084"/>
                <a:gd name="connsiteY4" fmla="*/ 0 h 30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084" h="308140">
                  <a:moveTo>
                    <a:pt x="0" y="0"/>
                  </a:moveTo>
                  <a:lnTo>
                    <a:pt x="2357084" y="0"/>
                  </a:lnTo>
                  <a:lnTo>
                    <a:pt x="2357084" y="308140"/>
                  </a:lnTo>
                  <a:lnTo>
                    <a:pt x="0" y="308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186.445</a:t>
              </a:r>
            </a:p>
          </p:txBody>
        </p:sp>
        <p:sp>
          <p:nvSpPr>
            <p:cNvPr id="35" name="Forma libre: forma 58">
              <a:extLst>
                <a:ext uri="{FF2B5EF4-FFF2-40B4-BE49-F238E27FC236}">
                  <a16:creationId xmlns:a16="http://schemas.microsoft.com/office/drawing/2014/main" id="{E12E77A6-FC49-A6BD-BFC1-206AD65DB320}"/>
                </a:ext>
              </a:extLst>
            </p:cNvPr>
            <p:cNvSpPr/>
            <p:nvPr/>
          </p:nvSpPr>
          <p:spPr>
            <a:xfrm>
              <a:off x="4490340" y="3174265"/>
              <a:ext cx="3211321" cy="728656"/>
            </a:xfrm>
            <a:custGeom>
              <a:avLst/>
              <a:gdLst>
                <a:gd name="connsiteX0" fmla="*/ 0 w 2357084"/>
                <a:gd name="connsiteY0" fmla="*/ 0 h 523771"/>
                <a:gd name="connsiteX1" fmla="*/ 2357084 w 2357084"/>
                <a:gd name="connsiteY1" fmla="*/ 0 h 523771"/>
                <a:gd name="connsiteX2" fmla="*/ 2357084 w 2357084"/>
                <a:gd name="connsiteY2" fmla="*/ 523771 h 523771"/>
                <a:gd name="connsiteX3" fmla="*/ 0 w 2357084"/>
                <a:gd name="connsiteY3" fmla="*/ 523771 h 523771"/>
                <a:gd name="connsiteX4" fmla="*/ 0 w 2357084"/>
                <a:gd name="connsiteY4" fmla="*/ 0 h 52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084" h="523771">
                  <a:moveTo>
                    <a:pt x="0" y="0"/>
                  </a:moveTo>
                  <a:lnTo>
                    <a:pt x="2357084" y="0"/>
                  </a:lnTo>
                  <a:lnTo>
                    <a:pt x="2357084" y="523771"/>
                  </a:lnTo>
                  <a:lnTo>
                    <a:pt x="0" y="52377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</a:pPr>
              <a:r>
                <a:rPr lang="es-EC" b="1" dirty="0">
                  <a:solidFill>
                    <a:prstClr val="white"/>
                  </a:solidFill>
                </a:rPr>
                <a:t>Número de Empresas</a:t>
              </a:r>
            </a:p>
            <a:p>
              <a:pPr algn="ctr" defTabSz="1422400">
                <a:lnSpc>
                  <a:spcPct val="90000"/>
                </a:lnSpc>
                <a:spcBef>
                  <a:spcPct val="0"/>
                </a:spcBef>
              </a:pPr>
              <a:r>
                <a:rPr lang="es-EC" dirty="0">
                  <a:solidFill>
                    <a:prstClr val="white"/>
                  </a:solidFill>
                </a:rPr>
                <a:t>Dato disponible: 2020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6D45C5C-4F64-D91C-0F67-FF8AEBAC7089}"/>
                </a:ext>
              </a:extLst>
            </p:cNvPr>
            <p:cNvSpPr txBox="1"/>
            <p:nvPr/>
          </p:nvSpPr>
          <p:spPr>
            <a:xfrm>
              <a:off x="4490340" y="3795013"/>
              <a:ext cx="3211321" cy="313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dirty="0">
                  <a:solidFill>
                    <a:prstClr val="white"/>
                  </a:solidFill>
                </a:rPr>
                <a:t>191.820 al 2019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6C641450-6B7C-78E3-1A6B-0D5A3886FE8C}"/>
                </a:ext>
              </a:extLst>
            </p:cNvPr>
            <p:cNvSpPr txBox="1"/>
            <p:nvPr/>
          </p:nvSpPr>
          <p:spPr>
            <a:xfrm>
              <a:off x="5573349" y="4100625"/>
              <a:ext cx="1045303" cy="267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dirty="0">
                  <a:solidFill>
                    <a:prstClr val="white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Fuente: INEC</a:t>
              </a:r>
              <a:endParaRPr lang="es-EC" sz="11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Graphic 41" descr="Factory with solid fill">
              <a:extLst>
                <a:ext uri="{FF2B5EF4-FFF2-40B4-BE49-F238E27FC236}">
                  <a16:creationId xmlns:a16="http://schemas.microsoft.com/office/drawing/2014/main" id="{19BEB578-2E79-6BA8-CF16-FF373E50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29342" y="1694151"/>
              <a:ext cx="1333316" cy="1333316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0FACE71-BB4C-9350-1235-3B57A262FDD3}"/>
              </a:ext>
            </a:extLst>
          </p:cNvPr>
          <p:cNvGrpSpPr/>
          <p:nvPr/>
        </p:nvGrpSpPr>
        <p:grpSpPr>
          <a:xfrm>
            <a:off x="9449660" y="3554083"/>
            <a:ext cx="2884679" cy="1683680"/>
            <a:chOff x="9181216" y="2898491"/>
            <a:chExt cx="2884679" cy="1683680"/>
          </a:xfrm>
        </p:grpSpPr>
        <p:sp>
          <p:nvSpPr>
            <p:cNvPr id="41" name="2 Rectángulo">
              <a:extLst>
                <a:ext uri="{FF2B5EF4-FFF2-40B4-BE49-F238E27FC236}">
                  <a16:creationId xmlns:a16="http://schemas.microsoft.com/office/drawing/2014/main" id="{B6E734C5-E62B-ECD6-131E-5D9EBFAC5F9E}"/>
                </a:ext>
              </a:extLst>
            </p:cNvPr>
            <p:cNvSpPr/>
            <p:nvPr/>
          </p:nvSpPr>
          <p:spPr>
            <a:xfrm>
              <a:off x="9979480" y="2940103"/>
              <a:ext cx="125386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>
                  <a:solidFill>
                    <a:prstClr val="white"/>
                  </a:solidFill>
                </a:rPr>
                <a:t>843 M</a:t>
              </a:r>
            </a:p>
          </p:txBody>
        </p:sp>
        <p:sp>
          <p:nvSpPr>
            <p:cNvPr id="42" name="5 Rectángulo">
              <a:extLst>
                <a:ext uri="{FF2B5EF4-FFF2-40B4-BE49-F238E27FC236}">
                  <a16:creationId xmlns:a16="http://schemas.microsoft.com/office/drawing/2014/main" id="{10BBB95C-3E5B-7EAC-E224-BB0FD448DE88}"/>
                </a:ext>
              </a:extLst>
            </p:cNvPr>
            <p:cNvSpPr/>
            <p:nvPr/>
          </p:nvSpPr>
          <p:spPr>
            <a:xfrm>
              <a:off x="9656730" y="3381842"/>
              <a:ext cx="189936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400">
                <a:spcBef>
                  <a:spcPct val="0"/>
                </a:spcBef>
              </a:pPr>
              <a:r>
                <a:rPr lang="es-EC" b="1" dirty="0">
                  <a:solidFill>
                    <a:prstClr val="white"/>
                  </a:solidFill>
                </a:rPr>
                <a:t>Inversión </a:t>
              </a:r>
            </a:p>
            <a:p>
              <a:pPr algn="ctr" defTabSz="1422400">
                <a:spcBef>
                  <a:spcPct val="0"/>
                </a:spcBef>
              </a:pPr>
              <a:r>
                <a:rPr lang="es-EC" b="1" dirty="0">
                  <a:solidFill>
                    <a:prstClr val="white"/>
                  </a:solidFill>
                </a:rPr>
                <a:t>Extranjera Directa</a:t>
              </a:r>
            </a:p>
            <a:p>
              <a:pPr algn="ctr" defTabSz="1422400">
                <a:spcBef>
                  <a:spcPct val="0"/>
                </a:spcBef>
              </a:pPr>
              <a:endParaRPr lang="es-EC" b="1" dirty="0">
                <a:solidFill>
                  <a:prstClr val="white"/>
                </a:solidFill>
              </a:endParaRPr>
            </a:p>
            <a:p>
              <a:pPr algn="ctr" defTabSz="1422400">
                <a:spcBef>
                  <a:spcPct val="0"/>
                </a:spcBef>
              </a:pPr>
              <a:endParaRPr lang="es-EC" b="1" dirty="0">
                <a:solidFill>
                  <a:prstClr val="white"/>
                </a:solidFill>
              </a:endParaRPr>
            </a:p>
          </p:txBody>
        </p:sp>
        <p:sp>
          <p:nvSpPr>
            <p:cNvPr id="44" name="6 Rectángulo">
              <a:extLst>
                <a:ext uri="{FF2B5EF4-FFF2-40B4-BE49-F238E27FC236}">
                  <a16:creationId xmlns:a16="http://schemas.microsoft.com/office/drawing/2014/main" id="{FAAF86E6-4899-9920-C278-284DB3C2F18A}"/>
                </a:ext>
              </a:extLst>
            </p:cNvPr>
            <p:cNvSpPr/>
            <p:nvPr/>
          </p:nvSpPr>
          <p:spPr>
            <a:xfrm>
              <a:off x="9181216" y="3946968"/>
              <a:ext cx="288467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prstClr val="white"/>
                  </a:solidFill>
                  <a:ea typeface="Arial" panose="020B0604020202020204" pitchFamily="34" charset="0"/>
                </a:rPr>
                <a:t>(643 millones más que 2021)  </a:t>
              </a:r>
              <a:endParaRPr lang="es-EC" sz="1400" dirty="0">
                <a:solidFill>
                  <a:prstClr val="white"/>
                </a:solidFill>
              </a:endParaRPr>
            </a:p>
          </p:txBody>
        </p:sp>
        <p:sp>
          <p:nvSpPr>
            <p:cNvPr id="45" name="7 Rectángulo">
              <a:extLst>
                <a:ext uri="{FF2B5EF4-FFF2-40B4-BE49-F238E27FC236}">
                  <a16:creationId xmlns:a16="http://schemas.microsoft.com/office/drawing/2014/main" id="{AE882063-FF9E-38CF-ACBD-1EB38D97ABDF}"/>
                </a:ext>
              </a:extLst>
            </p:cNvPr>
            <p:cNvSpPr/>
            <p:nvPr/>
          </p:nvSpPr>
          <p:spPr>
            <a:xfrm>
              <a:off x="10044401" y="4234310"/>
              <a:ext cx="1124026" cy="258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dirty="0">
                  <a:solidFill>
                    <a:prstClr val="white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Fuente: </a:t>
              </a:r>
              <a:r>
                <a:rPr lang="es-EC" sz="1000" dirty="0" err="1">
                  <a:solidFill>
                    <a:prstClr val="white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SuperCias</a:t>
              </a:r>
              <a:endParaRPr lang="es-EC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lecha: hacia abajo 2">
              <a:extLst>
                <a:ext uri="{FF2B5EF4-FFF2-40B4-BE49-F238E27FC236}">
                  <a16:creationId xmlns:a16="http://schemas.microsoft.com/office/drawing/2014/main" id="{66B7A56E-4E3F-B64B-F58E-35658D829622}"/>
                </a:ext>
              </a:extLst>
            </p:cNvPr>
            <p:cNvSpPr/>
            <p:nvPr/>
          </p:nvSpPr>
          <p:spPr>
            <a:xfrm rot="10631943">
              <a:off x="11262480" y="2898491"/>
              <a:ext cx="326294" cy="466251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>
                <a:solidFill>
                  <a:prstClr val="white"/>
                </a:solidFill>
              </a:endParaRPr>
            </a:p>
          </p:txBody>
        </p:sp>
      </p:grpSp>
      <p:pic>
        <p:nvPicPr>
          <p:cNvPr id="85" name="Picture 6" descr="✓ Imagen de Icono de la carta de crecimiento. Concepto de aumento de ventas  o aumento de beneficios en el negocio. Ilustración vectorial simple de dos  tonos sobre fondo blanco y negro">
            <a:extLst>
              <a:ext uri="{FF2B5EF4-FFF2-40B4-BE49-F238E27FC236}">
                <a16:creationId xmlns:a16="http://schemas.microsoft.com/office/drawing/2014/main" id="{EB6F2243-C293-6249-8C4D-8185589B4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31" b="89831" l="56537" r="93209">
                        <a14:foregroundMark x1="71477" y1="40000" x2="71477" y2="40000"/>
                        <a14:foregroundMark x1="67912" y1="25085" x2="67912" y2="25085"/>
                        <a14:foregroundMark x1="56706" y1="28475" x2="56706" y2="28475"/>
                        <a14:foregroundMark x1="90662" y1="61695" x2="90662" y2="61695"/>
                        <a14:foregroundMark x1="93209" y1="86441" x2="93209" y2="8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85" r="4792"/>
          <a:stretch/>
        </p:blipFill>
        <p:spPr bwMode="auto">
          <a:xfrm>
            <a:off x="10235170" y="2286000"/>
            <a:ext cx="1214600" cy="15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shopping-cart-icon-on-black-and-white-vector-backgrounds-vector-id816471314?b=1&amp;k=6&amp;m=816471314&amp;s=170667a&amp;w=0&amp;h=vGd8G8SjYtSv2QDJ-1zmVig4U3teaFbjrrVJS2wBIIo=">
            <a:extLst>
              <a:ext uri="{FF2B5EF4-FFF2-40B4-BE49-F238E27FC236}">
                <a16:creationId xmlns:a16="http://schemas.microsoft.com/office/drawing/2014/main" id="{098A057E-3358-869F-84D9-7C8B8C977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55000" r="95000">
                        <a14:foregroundMark x1="70805" y1="28621" x2="70805" y2="28621"/>
                        <a14:foregroundMark x1="75839" y1="27586" x2="75839" y2="27586"/>
                        <a14:foregroundMark x1="81208" y1="26897" x2="81208" y2="26897"/>
                        <a14:foregroundMark x1="88255" y1="26897" x2="88255" y2="26897"/>
                        <a14:foregroundMark x1="86242" y1="34138" x2="86074" y2="34828"/>
                        <a14:foregroundMark x1="85403" y1="44483" x2="85403" y2="44483"/>
                        <a14:foregroundMark x1="79866" y1="44138" x2="79866" y2="44138"/>
                        <a14:foregroundMark x1="81711" y1="37586" x2="81711" y2="37586"/>
                        <a14:foregroundMark x1="75000" y1="35172" x2="75000" y2="35172"/>
                        <a14:foregroundMark x1="70805" y1="37241" x2="70805" y2="37241"/>
                        <a14:foregroundMark x1="70805" y1="46897" x2="70805" y2="46897"/>
                        <a14:foregroundMark x1="77013" y1="46552" x2="77013" y2="46552"/>
                        <a14:foregroundMark x1="79195" y1="76207" x2="79195" y2="76207"/>
                        <a14:foregroundMark x1="70805" y1="75172" x2="70805" y2="7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8719" y="2437968"/>
            <a:ext cx="1353733" cy="13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hacia abajo 2">
            <a:extLst>
              <a:ext uri="{FF2B5EF4-FFF2-40B4-BE49-F238E27FC236}">
                <a16:creationId xmlns:a16="http://schemas.microsoft.com/office/drawing/2014/main" id="{ECF539E3-209F-8C56-D2F0-25098E226475}"/>
              </a:ext>
            </a:extLst>
          </p:cNvPr>
          <p:cNvSpPr/>
          <p:nvPr/>
        </p:nvSpPr>
        <p:spPr>
          <a:xfrm>
            <a:off x="9143598" y="3524301"/>
            <a:ext cx="326294" cy="466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solidFill>
                <a:prstClr val="white"/>
              </a:solidFill>
            </a:endParaRPr>
          </a:p>
        </p:txBody>
      </p:sp>
      <p:sp>
        <p:nvSpPr>
          <p:cNvPr id="14" name="Flecha: hacia abajo 2">
            <a:extLst>
              <a:ext uri="{FF2B5EF4-FFF2-40B4-BE49-F238E27FC236}">
                <a16:creationId xmlns:a16="http://schemas.microsoft.com/office/drawing/2014/main" id="{ED156A01-93B7-4B00-DCB2-89C707C02B56}"/>
              </a:ext>
            </a:extLst>
          </p:cNvPr>
          <p:cNvSpPr/>
          <p:nvPr/>
        </p:nvSpPr>
        <p:spPr>
          <a:xfrm rot="10800000">
            <a:off x="6578366" y="3587045"/>
            <a:ext cx="326294" cy="4662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solidFill>
                <a:prstClr val="white"/>
              </a:solidFill>
            </a:endParaRPr>
          </a:p>
        </p:txBody>
      </p:sp>
      <p:sp>
        <p:nvSpPr>
          <p:cNvPr id="15" name="Flecha: hacia abajo 2">
            <a:extLst>
              <a:ext uri="{FF2B5EF4-FFF2-40B4-BE49-F238E27FC236}">
                <a16:creationId xmlns:a16="http://schemas.microsoft.com/office/drawing/2014/main" id="{BF53D7BF-9A05-CC26-59B9-0CEA11010712}"/>
              </a:ext>
            </a:extLst>
          </p:cNvPr>
          <p:cNvSpPr/>
          <p:nvPr/>
        </p:nvSpPr>
        <p:spPr>
          <a:xfrm>
            <a:off x="4001690" y="3520564"/>
            <a:ext cx="326294" cy="4662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solidFill>
                <a:prstClr val="white"/>
              </a:solidFill>
            </a:endParaRPr>
          </a:p>
        </p:txBody>
      </p:sp>
      <p:sp>
        <p:nvSpPr>
          <p:cNvPr id="16" name="Flecha: hacia abajo 2">
            <a:extLst>
              <a:ext uri="{FF2B5EF4-FFF2-40B4-BE49-F238E27FC236}">
                <a16:creationId xmlns:a16="http://schemas.microsoft.com/office/drawing/2014/main" id="{6CC60C44-2EF8-ABB8-E1EF-44EF7EF026C9}"/>
              </a:ext>
            </a:extLst>
          </p:cNvPr>
          <p:cNvSpPr/>
          <p:nvPr/>
        </p:nvSpPr>
        <p:spPr>
          <a:xfrm rot="10800000">
            <a:off x="1727771" y="3532393"/>
            <a:ext cx="326294" cy="466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2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 picture containing mountain, sky, outdoor, overlooking&#10;&#10;Description automatically generated">
            <a:extLst>
              <a:ext uri="{FF2B5EF4-FFF2-40B4-BE49-F238E27FC236}">
                <a16:creationId xmlns:a16="http://schemas.microsoft.com/office/drawing/2014/main" id="{CC1ECEB3-9906-9834-61D8-C7480DBD0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6105525"/>
            <a:ext cx="3425902" cy="75247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87112" y="-6360"/>
            <a:ext cx="11717076" cy="78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prstClr val="white">
                    <a:lumMod val="85000"/>
                    <a:lumOff val="15000"/>
                  </a:prstClr>
                </a:solidFill>
              </a:rPr>
              <a:t>Acciones a través de Unidades Territoriales</a:t>
            </a:r>
            <a:endParaRPr lang="es-ES_tradnl" sz="3400" b="1" i="1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1DEC0984-C356-C7B1-A258-DB1E4C4A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4" y="889553"/>
            <a:ext cx="8595954" cy="507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Administraciones Zonales </a:t>
            </a:r>
          </a:p>
          <a:p>
            <a:pPr marL="457200" lvl="1" indent="0">
              <a:buNone/>
            </a:pPr>
            <a:endParaRPr lang="es-ES_trad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27786-8A24-BD71-A9EE-F084DB05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44084"/>
              </p:ext>
            </p:extLst>
          </p:nvPr>
        </p:nvGraphicFramePr>
        <p:xfrm>
          <a:off x="688933" y="1606760"/>
          <a:ext cx="10816876" cy="485031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22868">
                  <a:extLst>
                    <a:ext uri="{9D8B030D-6E8A-4147-A177-3AD203B41FA5}">
                      <a16:colId xmlns:a16="http://schemas.microsoft.com/office/drawing/2014/main" val="1096494840"/>
                    </a:ext>
                  </a:extLst>
                </a:gridCol>
                <a:gridCol w="2893231">
                  <a:extLst>
                    <a:ext uri="{9D8B030D-6E8A-4147-A177-3AD203B41FA5}">
                      <a16:colId xmlns:a16="http://schemas.microsoft.com/office/drawing/2014/main" val="780062804"/>
                    </a:ext>
                  </a:extLst>
                </a:gridCol>
                <a:gridCol w="2682490">
                  <a:extLst>
                    <a:ext uri="{9D8B030D-6E8A-4147-A177-3AD203B41FA5}">
                      <a16:colId xmlns:a16="http://schemas.microsoft.com/office/drawing/2014/main" val="4289971938"/>
                    </a:ext>
                  </a:extLst>
                </a:gridCol>
                <a:gridCol w="3318287">
                  <a:extLst>
                    <a:ext uri="{9D8B030D-6E8A-4147-A177-3AD203B41FA5}">
                      <a16:colId xmlns:a16="http://schemas.microsoft.com/office/drawing/2014/main" val="1869383559"/>
                    </a:ext>
                  </a:extLst>
                </a:gridCol>
              </a:tblGrid>
              <a:tr h="490014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x-none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</a:rPr>
                        <a:t>RESULTADOS</a:t>
                      </a:r>
                      <a:endParaRPr lang="x-none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149" marR="110149" marT="55075" marB="55075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26337"/>
                  </a:ext>
                </a:extLst>
              </a:tr>
              <a:tr h="640633">
                <a:tc>
                  <a:txBody>
                    <a:bodyPr/>
                    <a:lstStyle/>
                    <a:p>
                      <a:pPr algn="just"/>
                      <a:r>
                        <a:rPr lang="es-EC" sz="2000">
                          <a:effectLst/>
                        </a:rPr>
                        <a:t>Ferias productivas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>
                          <a:effectLst/>
                        </a:rPr>
                        <a:t>205 ferias ejecutadas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 dirty="0">
                          <a:effectLst/>
                        </a:rPr>
                        <a:t>1.835 expositores</a:t>
                      </a:r>
                      <a:endParaRPr lang="x-none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>
                          <a:effectLst/>
                        </a:rPr>
                        <a:t>34.850 visitantes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extLst>
                  <a:ext uri="{0D108BD9-81ED-4DB2-BD59-A6C34878D82A}">
                    <a16:rowId xmlns:a16="http://schemas.microsoft.com/office/drawing/2014/main" val="3637656179"/>
                  </a:ext>
                </a:extLst>
              </a:tr>
              <a:tr h="960950">
                <a:tc>
                  <a:txBody>
                    <a:bodyPr/>
                    <a:lstStyle/>
                    <a:p>
                      <a:pPr algn="just"/>
                      <a:r>
                        <a:rPr lang="es-EC" sz="2000">
                          <a:effectLst/>
                        </a:rPr>
                        <a:t>Huertos urbanos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</a:rPr>
                        <a:t>1.164 huertos apoyados:</a:t>
                      </a:r>
                      <a:endParaRPr lang="x-none" sz="2300">
                        <a:effectLst/>
                      </a:endParaRPr>
                    </a:p>
                    <a:p>
                      <a:r>
                        <a:rPr lang="es-EC" sz="2000">
                          <a:effectLst/>
                        </a:rPr>
                        <a:t>1.011 huertos existentes y 153 nuevos huertos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</a:rPr>
                        <a:t>1.164 familias con huertos operativos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</a:rPr>
                        <a:t>Solventado</a:t>
                      </a:r>
                      <a:r>
                        <a:rPr lang="es-EC" sz="2000" baseline="0" dirty="0">
                          <a:effectLst/>
                        </a:rPr>
                        <a:t> el autoconsumo de los </a:t>
                      </a:r>
                      <a:r>
                        <a:rPr lang="es-EC" sz="2000" dirty="0">
                          <a:effectLst/>
                        </a:rPr>
                        <a:t>huertos,</a:t>
                      </a:r>
                      <a:r>
                        <a:rPr lang="es-EC" sz="2000" baseline="0" dirty="0">
                          <a:effectLst/>
                        </a:rPr>
                        <a:t> la sobreproducción se puede </a:t>
                      </a:r>
                      <a:r>
                        <a:rPr lang="es-EC" sz="2000" dirty="0">
                          <a:effectLst/>
                        </a:rPr>
                        <a:t>comercializar.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extLst>
                  <a:ext uri="{0D108BD9-81ED-4DB2-BD59-A6C34878D82A}">
                    <a16:rowId xmlns:a16="http://schemas.microsoft.com/office/drawing/2014/main" val="533135340"/>
                  </a:ext>
                </a:extLst>
              </a:tr>
              <a:tr h="960950">
                <a:tc>
                  <a:txBody>
                    <a:bodyPr/>
                    <a:lstStyle/>
                    <a:p>
                      <a:pPr algn="just"/>
                      <a:r>
                        <a:rPr lang="es-EC" sz="2000">
                          <a:effectLst/>
                        </a:rPr>
                        <a:t>Capacitaciones Productivas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</a:rPr>
                        <a:t>80 capacitaciones dictadas</a:t>
                      </a:r>
                      <a:endParaRPr lang="x-none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</a:rPr>
                        <a:t>1.689 emprendedores con herramientas para fortalecer su negocio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</a:rPr>
                        <a:t>Temáticas</a:t>
                      </a:r>
                      <a:r>
                        <a:rPr lang="es-EC" sz="2000" baseline="0" dirty="0">
                          <a:effectLst/>
                        </a:rPr>
                        <a:t>: finanzas,  atención al cliente, métodos de pago, seguridad, entre otras. </a:t>
                      </a:r>
                      <a:endParaRPr lang="x-none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extLst>
                  <a:ext uri="{0D108BD9-81ED-4DB2-BD59-A6C34878D82A}">
                    <a16:rowId xmlns:a16="http://schemas.microsoft.com/office/drawing/2014/main" val="590313722"/>
                  </a:ext>
                </a:extLst>
              </a:tr>
              <a:tr h="1281266">
                <a:tc>
                  <a:txBody>
                    <a:bodyPr/>
                    <a:lstStyle/>
                    <a:p>
                      <a:pPr algn="l"/>
                      <a:r>
                        <a:rPr lang="es-EC" sz="2000" dirty="0">
                          <a:effectLst/>
                        </a:rPr>
                        <a:t>Terrazas y Parquitos</a:t>
                      </a:r>
                      <a:endParaRPr lang="x-none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</a:rPr>
                        <a:t>13 permisos emitidos para nuevas terrazas el primer semestre de 2022.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</a:rPr>
                        <a:t>36 terrazas y parQuitos autorizados y en funcionamiento</a:t>
                      </a:r>
                      <a:endParaRPr lang="x-non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</a:rPr>
                        <a:t>Negocio</a:t>
                      </a:r>
                      <a:r>
                        <a:rPr lang="es-EC" sz="2000" baseline="0" dirty="0">
                          <a:effectLst/>
                        </a:rPr>
                        <a:t> La Tradición del CHQ y cafeterías en La Mariscal.</a:t>
                      </a:r>
                      <a:endParaRPr lang="x-none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3" marR="127553" marT="0" marB="0"/>
                </a:tc>
                <a:extLst>
                  <a:ext uri="{0D108BD9-81ED-4DB2-BD59-A6C34878D82A}">
                    <a16:rowId xmlns:a16="http://schemas.microsoft.com/office/drawing/2014/main" val="134900514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367CD-D078-25A6-E652-14BF34BB92B4}"/>
              </a:ext>
            </a:extLst>
          </p:cNvPr>
          <p:cNvCxnSpPr>
            <a:cxnSpLocks/>
          </p:cNvCxnSpPr>
          <p:nvPr/>
        </p:nvCxnSpPr>
        <p:spPr>
          <a:xfrm>
            <a:off x="170124" y="778239"/>
            <a:ext cx="8996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0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 descr="A picture containing mountain, sky, outdoor, overlooking&#10;&#10;Description automatically generated">
            <a:extLst>
              <a:ext uri="{FF2B5EF4-FFF2-40B4-BE49-F238E27FC236}">
                <a16:creationId xmlns:a16="http://schemas.microsoft.com/office/drawing/2014/main" id="{CC1ECEB3-9906-9834-61D8-C7480DBD0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224"/>
            <a:ext cx="12191980" cy="685799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2525" y="1561381"/>
            <a:ext cx="5185140" cy="4251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A1CBF4-1876-88EA-D53C-ECF28B870249}"/>
              </a:ext>
            </a:extLst>
          </p:cNvPr>
          <p:cNvSpPr txBox="1">
            <a:spLocks/>
          </p:cNvSpPr>
          <p:nvPr/>
        </p:nvSpPr>
        <p:spPr>
          <a:xfrm>
            <a:off x="87112" y="-6360"/>
            <a:ext cx="11717076" cy="78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dirty="0">
                <a:solidFill>
                  <a:schemeClr val="bg1"/>
                </a:solidFill>
              </a:rPr>
              <a:t>Coordinación interintitucional  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44586837-639E-23C0-3353-D5C26F7B66CB}"/>
              </a:ext>
            </a:extLst>
          </p:cNvPr>
          <p:cNvSpPr txBox="1">
            <a:spLocks/>
          </p:cNvSpPr>
          <p:nvPr/>
        </p:nvSpPr>
        <p:spPr>
          <a:xfrm>
            <a:off x="6541187" y="1022565"/>
            <a:ext cx="4297977" cy="53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Entidades Privadas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583267-68B7-C1D5-675B-BA3C991954F2}"/>
              </a:ext>
            </a:extLst>
          </p:cNvPr>
          <p:cNvCxnSpPr>
            <a:cxnSpLocks/>
          </p:cNvCxnSpPr>
          <p:nvPr/>
        </p:nvCxnSpPr>
        <p:spPr>
          <a:xfrm>
            <a:off x="170124" y="778239"/>
            <a:ext cx="89967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5644F5A-1ADC-9BE1-0558-9EC82B1E1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84" t="7751" r="12383" b="25430"/>
          <a:stretch/>
        </p:blipFill>
        <p:spPr>
          <a:xfrm>
            <a:off x="703602" y="2471566"/>
            <a:ext cx="921385" cy="599371"/>
          </a:xfrm>
          <a:prstGeom prst="rect">
            <a:avLst/>
          </a:prstGeom>
        </p:spPr>
      </p:pic>
      <p:pic>
        <p:nvPicPr>
          <p:cNvPr id="7" name="Picture 6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C18E901-8446-860B-3741-11AAC7EB8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25377" r="16663" b="21321"/>
          <a:stretch/>
        </p:blipFill>
        <p:spPr>
          <a:xfrm>
            <a:off x="3830035" y="2478072"/>
            <a:ext cx="964859" cy="66647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18252" r="4380" b="25700"/>
          <a:stretch/>
        </p:blipFill>
        <p:spPr>
          <a:xfrm>
            <a:off x="2039071" y="2507191"/>
            <a:ext cx="1291549" cy="49818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47185" y="3095706"/>
            <a:ext cx="945533" cy="66658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322348" y="1561381"/>
            <a:ext cx="5650302" cy="4251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3" t="17947" r="10432" b="23172"/>
          <a:stretch/>
        </p:blipFill>
        <p:spPr>
          <a:xfrm>
            <a:off x="2235966" y="3115119"/>
            <a:ext cx="917763" cy="55852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5" y="3762294"/>
            <a:ext cx="1215400" cy="70322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4" y="3730396"/>
            <a:ext cx="784484" cy="617013"/>
          </a:xfrm>
          <a:prstGeom prst="rect">
            <a:avLst/>
          </a:prstGeom>
        </p:spPr>
      </p:pic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44586837-639E-23C0-3353-D5C26F7B66CB}"/>
              </a:ext>
            </a:extLst>
          </p:cNvPr>
          <p:cNvSpPr txBox="1">
            <a:spLocks/>
          </p:cNvSpPr>
          <p:nvPr/>
        </p:nvSpPr>
        <p:spPr>
          <a:xfrm>
            <a:off x="322525" y="1022565"/>
            <a:ext cx="3542138" cy="53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Entidades Públicas</a:t>
            </a: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54" y="1783230"/>
            <a:ext cx="1150502" cy="548214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200" r="53170" b="64664"/>
          <a:stretch/>
        </p:blipFill>
        <p:spPr>
          <a:xfrm>
            <a:off x="6430076" y="4347409"/>
            <a:ext cx="1121357" cy="60553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25754" r="17828" b="26024"/>
          <a:stretch/>
        </p:blipFill>
        <p:spPr>
          <a:xfrm>
            <a:off x="6469304" y="1809534"/>
            <a:ext cx="1426417" cy="514515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95" y="3128217"/>
            <a:ext cx="1344588" cy="262134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3"/>
          <a:stretch/>
        </p:blipFill>
        <p:spPr>
          <a:xfrm>
            <a:off x="9170946" y="1771300"/>
            <a:ext cx="1188702" cy="457415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19821" r="4861" b="18965"/>
          <a:stretch/>
        </p:blipFill>
        <p:spPr>
          <a:xfrm>
            <a:off x="6553749" y="2405361"/>
            <a:ext cx="1185524" cy="488224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4573" b="5039"/>
          <a:stretch/>
        </p:blipFill>
        <p:spPr>
          <a:xfrm>
            <a:off x="6569703" y="3042549"/>
            <a:ext cx="1147087" cy="407675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88" y="4643380"/>
            <a:ext cx="995882" cy="619133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34" y="4325652"/>
            <a:ext cx="946140" cy="57491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17999" r="13202" b="13648"/>
          <a:stretch/>
        </p:blipFill>
        <p:spPr>
          <a:xfrm>
            <a:off x="10967523" y="3599226"/>
            <a:ext cx="1000034" cy="476605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28725" r="8881" b="21630"/>
          <a:stretch/>
        </p:blipFill>
        <p:spPr>
          <a:xfrm>
            <a:off x="8794413" y="2369987"/>
            <a:ext cx="1221879" cy="557672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7233"/>
          <a:stretch/>
        </p:blipFill>
        <p:spPr>
          <a:xfrm>
            <a:off x="7795981" y="2331444"/>
            <a:ext cx="998432" cy="596215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11170"/>
          <a:stretch/>
        </p:blipFill>
        <p:spPr>
          <a:xfrm>
            <a:off x="663488" y="4607304"/>
            <a:ext cx="784004" cy="615522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16971" r="3724" b="8509"/>
          <a:stretch/>
        </p:blipFill>
        <p:spPr>
          <a:xfrm>
            <a:off x="3774475" y="3042549"/>
            <a:ext cx="964859" cy="6594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28" y="3146293"/>
            <a:ext cx="1338089" cy="36282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99" y="2357421"/>
            <a:ext cx="737330" cy="64795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25" y="1873877"/>
            <a:ext cx="1292904" cy="43827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75" y="4683069"/>
            <a:ext cx="1423707" cy="53975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29" y="3571517"/>
            <a:ext cx="1003570" cy="53202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51" y="2276411"/>
            <a:ext cx="771561" cy="746125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7" t="25195" r="3434" b="8678"/>
          <a:stretch/>
        </p:blipFill>
        <p:spPr>
          <a:xfrm>
            <a:off x="657962" y="1885176"/>
            <a:ext cx="967025" cy="636815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2" t="15399" r="13575" b="21416"/>
          <a:stretch/>
        </p:blipFill>
        <p:spPr>
          <a:xfrm>
            <a:off x="2189546" y="1879591"/>
            <a:ext cx="1068004" cy="685893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2" t="19545" b="14829"/>
          <a:stretch/>
        </p:blipFill>
        <p:spPr>
          <a:xfrm>
            <a:off x="3808524" y="1931802"/>
            <a:ext cx="930810" cy="593824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0" t="20915" r="13308" b="31306"/>
          <a:stretch/>
        </p:blipFill>
        <p:spPr>
          <a:xfrm>
            <a:off x="2235966" y="3706067"/>
            <a:ext cx="851849" cy="69207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r="21060"/>
          <a:stretch/>
        </p:blipFill>
        <p:spPr>
          <a:xfrm>
            <a:off x="6448530" y="3620344"/>
            <a:ext cx="799126" cy="613079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1" b="15947"/>
          <a:stretch/>
        </p:blipFill>
        <p:spPr>
          <a:xfrm>
            <a:off x="7182512" y="3599226"/>
            <a:ext cx="1545541" cy="59231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2007" r="9588" b="30166"/>
          <a:stretch/>
        </p:blipFill>
        <p:spPr>
          <a:xfrm>
            <a:off x="9214124" y="2929393"/>
            <a:ext cx="986884" cy="553857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9" t="64465" r="3283" b="6464"/>
          <a:stretch/>
        </p:blipFill>
        <p:spPr>
          <a:xfrm>
            <a:off x="8647807" y="3601809"/>
            <a:ext cx="1306052" cy="593354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69491" r="58233" b="11018"/>
          <a:stretch/>
        </p:blipFill>
        <p:spPr>
          <a:xfrm>
            <a:off x="7515165" y="4404127"/>
            <a:ext cx="1055533" cy="492101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99" y="5044700"/>
            <a:ext cx="1170076" cy="497325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73" y="4370980"/>
            <a:ext cx="565970" cy="565970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74" y="4310832"/>
            <a:ext cx="673933" cy="67393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5" b="25967"/>
          <a:stretch/>
        </p:blipFill>
        <p:spPr>
          <a:xfrm>
            <a:off x="7702275" y="5164046"/>
            <a:ext cx="1348181" cy="507897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9" y="4303946"/>
            <a:ext cx="723900" cy="59228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35" y="5164046"/>
            <a:ext cx="1517928" cy="351041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8" y="5018268"/>
            <a:ext cx="1024580" cy="5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40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building, sky, street&#10;&#10;Description automatically generated">
            <a:extLst>
              <a:ext uri="{FF2B5EF4-FFF2-40B4-BE49-F238E27FC236}">
                <a16:creationId xmlns:a16="http://schemas.microsoft.com/office/drawing/2014/main" id="{5788649B-2B26-6E38-C2BF-D37B88264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71E0BF-83EC-272D-AA0B-FF83491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592" y="4307029"/>
            <a:ext cx="4376733" cy="1695934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es-EC" sz="9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s-EC" sz="1600" dirty="0"/>
              <a:t>Dirección: Av. Maldonado Oe1-172 y Carlos María de la Torre.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s-EC" sz="1600" dirty="0"/>
              <a:t>Edificio CONQUITO, piso 2.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s-EC" sz="1600" dirty="0"/>
              <a:t>Teléfono: 3988116</a:t>
            </a:r>
          </a:p>
          <a:p>
            <a:pPr marL="0" indent="0"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900" dirty="0"/>
          </a:p>
          <a:p>
            <a:endParaRPr lang="en-US" sz="900" dirty="0"/>
          </a:p>
        </p:txBody>
      </p:sp>
      <p:pic>
        <p:nvPicPr>
          <p:cNvPr id="11" name="COBRANDING SDPC (1).jpeg" descr="COBRANDING SDPC (1).jpeg">
            <a:extLst>
              <a:ext uri="{FF2B5EF4-FFF2-40B4-BE49-F238E27FC236}">
                <a16:creationId xmlns:a16="http://schemas.microsoft.com/office/drawing/2014/main" id="{4BA8FCDA-DC46-3C9E-C4D1-EABB0F269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8051"/>
            <a:ext cx="5522100" cy="1473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4474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people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C995DEF5-4D43-AA63-802A-EAC021CE7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8" y="20573"/>
            <a:ext cx="6042482" cy="6851142"/>
          </a:xfrm>
          <a:prstGeom prst="rect">
            <a:avLst/>
          </a:prstGeom>
        </p:spPr>
      </p:pic>
      <p:pic>
        <p:nvPicPr>
          <p:cNvPr id="13" name="Picture 12" descr="A group of people in riot gear&#10;&#10;Description automatically generated with medium confidence">
            <a:extLst>
              <a:ext uri="{FF2B5EF4-FFF2-40B4-BE49-F238E27FC236}">
                <a16:creationId xmlns:a16="http://schemas.microsoft.com/office/drawing/2014/main" id="{133C04DC-6841-BD75-6465-C4F8F7990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1"/>
            <a:ext cx="6095980" cy="6851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EEC3A-ABD1-BFFE-6D4B-1B127C14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0" y="6858"/>
            <a:ext cx="6608200" cy="1255641"/>
          </a:xfrm>
        </p:spPr>
        <p:txBody>
          <a:bodyPr>
            <a:normAutofit/>
          </a:bodyPr>
          <a:lstStyle/>
          <a:p>
            <a:pPr algn="r"/>
            <a:r>
              <a:rPr lang="es-ES_tradnl" sz="5400" dirty="0">
                <a:solidFill>
                  <a:srgbClr val="FFFFFF"/>
                </a:solidFill>
              </a:rPr>
              <a:t>Contexto Económico </a:t>
            </a:r>
          </a:p>
        </p:txBody>
      </p:sp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6F20EA5F-73FA-DF01-43A6-95F8AC76BE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6092342"/>
            <a:ext cx="3425902" cy="765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Graphic 43" descr="Earth globe: Americas with solid fill">
            <a:extLst>
              <a:ext uri="{FF2B5EF4-FFF2-40B4-BE49-F238E27FC236}">
                <a16:creationId xmlns:a16="http://schemas.microsoft.com/office/drawing/2014/main" id="{7C3C2D8E-B26F-8A48-BD5F-7C909D8DE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9981" y="3854306"/>
            <a:ext cx="1178489" cy="1178489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27771B7A-419A-A5FA-268C-C15BBCBB46F0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2404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Paro Nacional </a:t>
            </a:r>
            <a:r>
              <a:rPr lang="es-ES_trad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(evento adverso)</a:t>
            </a:r>
            <a:endParaRPr lang="es-ES_tradnl" sz="3000" dirty="0">
              <a:solidFill>
                <a:srgbClr val="FFFF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F0EA1A-5D29-420F-AA92-1BAE9400CCFF}"/>
              </a:ext>
            </a:extLst>
          </p:cNvPr>
          <p:cNvSpPr txBox="1"/>
          <p:nvPr/>
        </p:nvSpPr>
        <p:spPr>
          <a:xfrm>
            <a:off x="3351695" y="5071391"/>
            <a:ext cx="260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Sector Exportador No Petrolero </a:t>
            </a:r>
          </a:p>
        </p:txBody>
      </p:sp>
      <p:pic>
        <p:nvPicPr>
          <p:cNvPr id="48" name="Graphic 47" descr="Factory with solid fill">
            <a:extLst>
              <a:ext uri="{FF2B5EF4-FFF2-40B4-BE49-F238E27FC236}">
                <a16:creationId xmlns:a16="http://schemas.microsoft.com/office/drawing/2014/main" id="{D6B13FF4-1C4C-8F4D-0C56-5B4B0BA9A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4412" y="1436951"/>
            <a:ext cx="970904" cy="97090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8210418-CA20-E1B9-2CA2-0B90E0CEED49}"/>
              </a:ext>
            </a:extLst>
          </p:cNvPr>
          <p:cNvSpPr txBox="1"/>
          <p:nvPr/>
        </p:nvSpPr>
        <p:spPr>
          <a:xfrm>
            <a:off x="7402859" y="2454579"/>
            <a:ext cx="236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Sector Industrial </a:t>
            </a:r>
          </a:p>
        </p:txBody>
      </p:sp>
      <p:pic>
        <p:nvPicPr>
          <p:cNvPr id="50" name="Graphic 49" descr="Loan with solid fill">
            <a:extLst>
              <a:ext uri="{FF2B5EF4-FFF2-40B4-BE49-F238E27FC236}">
                <a16:creationId xmlns:a16="http://schemas.microsoft.com/office/drawing/2014/main" id="{FEE68508-F8C6-97C0-D11A-4433FC23C8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5211" y="3915696"/>
            <a:ext cx="1050105" cy="105010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BA5E990-B3AE-1CA9-9014-C5842C94CAEF}"/>
              </a:ext>
            </a:extLst>
          </p:cNvPr>
          <p:cNvSpPr txBox="1"/>
          <p:nvPr/>
        </p:nvSpPr>
        <p:spPr>
          <a:xfrm>
            <a:off x="7486608" y="5042321"/>
            <a:ext cx="236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Sector Comercial  </a:t>
            </a:r>
          </a:p>
        </p:txBody>
      </p:sp>
      <p:pic>
        <p:nvPicPr>
          <p:cNvPr id="53" name="Graphic 52" descr="Selfie Stick with solid fill">
            <a:extLst>
              <a:ext uri="{FF2B5EF4-FFF2-40B4-BE49-F238E27FC236}">
                <a16:creationId xmlns:a16="http://schemas.microsoft.com/office/drawing/2014/main" id="{9DE29C2C-222A-64DA-8ED2-27F125FF12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9981" y="1571947"/>
            <a:ext cx="866781" cy="86678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4E38CAF-5061-ABA2-CCA2-5E8ABE46ADD8}"/>
              </a:ext>
            </a:extLst>
          </p:cNvPr>
          <p:cNvSpPr txBox="1"/>
          <p:nvPr/>
        </p:nvSpPr>
        <p:spPr>
          <a:xfrm>
            <a:off x="3471296" y="2500107"/>
            <a:ext cx="236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Sector Turismo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47170A-D427-0CF3-A610-F19074864390}"/>
              </a:ext>
            </a:extLst>
          </p:cNvPr>
          <p:cNvSpPr txBox="1"/>
          <p:nvPr/>
        </p:nvSpPr>
        <p:spPr>
          <a:xfrm>
            <a:off x="3727448" y="2859306"/>
            <a:ext cx="185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-$26 M</a:t>
            </a:r>
          </a:p>
          <a:p>
            <a:pPr algn="ctr"/>
            <a:r>
              <a:rPr lang="es-ES_tradnl" sz="1400" b="1" dirty="0"/>
              <a:t>Fuente: Quito Turismo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B5B40E-DADE-8DFF-4088-308444ABA5EE}"/>
              </a:ext>
            </a:extLst>
          </p:cNvPr>
          <p:cNvSpPr txBox="1"/>
          <p:nvPr/>
        </p:nvSpPr>
        <p:spPr>
          <a:xfrm>
            <a:off x="7231129" y="5384071"/>
            <a:ext cx="306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-$90 M</a:t>
            </a:r>
          </a:p>
          <a:p>
            <a:pPr algn="ctr"/>
            <a:r>
              <a:rPr lang="es-ES_tradnl" sz="1400" b="1" dirty="0"/>
              <a:t>Fuente: Cámara de Comercio de Quito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925085-0234-3DB0-0788-194FF106FE7E}"/>
              </a:ext>
            </a:extLst>
          </p:cNvPr>
          <p:cNvSpPr txBox="1"/>
          <p:nvPr/>
        </p:nvSpPr>
        <p:spPr>
          <a:xfrm>
            <a:off x="7486609" y="2843512"/>
            <a:ext cx="2364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-$10 M - $15 M</a:t>
            </a:r>
          </a:p>
          <a:p>
            <a:pPr algn="ctr"/>
            <a:r>
              <a:rPr lang="es-ES_tradnl" sz="1400" b="1" dirty="0"/>
              <a:t>Fuente: Cámara de Industrias y  Producción</a:t>
            </a:r>
          </a:p>
          <a:p>
            <a:endParaRPr lang="es-ES_tradnl" sz="22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0B0AEF-44B0-0D81-B583-C248CE92408C}"/>
              </a:ext>
            </a:extLst>
          </p:cNvPr>
          <p:cNvSpPr txBox="1"/>
          <p:nvPr/>
        </p:nvSpPr>
        <p:spPr>
          <a:xfrm>
            <a:off x="3676510" y="5769177"/>
            <a:ext cx="219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-$60 M</a:t>
            </a:r>
          </a:p>
          <a:p>
            <a:pPr algn="ctr"/>
            <a:r>
              <a:rPr lang="es-ES_tradnl" sz="1400" b="1" dirty="0"/>
              <a:t>Fuente: FEDEXPOR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39BF9F-4E11-9965-DB80-5741840D145B}"/>
              </a:ext>
            </a:extLst>
          </p:cNvPr>
          <p:cNvCxnSpPr>
            <a:cxnSpLocks/>
          </p:cNvCxnSpPr>
          <p:nvPr/>
        </p:nvCxnSpPr>
        <p:spPr>
          <a:xfrm>
            <a:off x="276447" y="1012955"/>
            <a:ext cx="8996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9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60335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Ejes de Acción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03400CC-CEB6-474C-0BE1-D793CAD4E1D3}"/>
              </a:ext>
            </a:extLst>
          </p:cNvPr>
          <p:cNvGrpSpPr/>
          <p:nvPr/>
        </p:nvGrpSpPr>
        <p:grpSpPr>
          <a:xfrm>
            <a:off x="5920515" y="24629"/>
            <a:ext cx="1888824" cy="1888824"/>
            <a:chOff x="4199087" y="24628"/>
            <a:chExt cx="1888824" cy="188882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121106-5D48-3A35-4209-D019FAE4BC84}"/>
                </a:ext>
              </a:extLst>
            </p:cNvPr>
            <p:cNvSpPr/>
            <p:nvPr/>
          </p:nvSpPr>
          <p:spPr>
            <a:xfrm>
              <a:off x="4199087" y="24628"/>
              <a:ext cx="1888824" cy="1888824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A3AB22CC-2203-F463-8806-DDAA89EDCE27}"/>
                </a:ext>
              </a:extLst>
            </p:cNvPr>
            <p:cNvSpPr txBox="1"/>
            <p:nvPr/>
          </p:nvSpPr>
          <p:spPr>
            <a:xfrm>
              <a:off x="4475699" y="301240"/>
              <a:ext cx="1335600" cy="133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Atracción</a:t>
              </a:r>
              <a:r>
                <a:rPr lang="en-US" sz="1800" kern="1200" dirty="0"/>
                <a:t> de </a:t>
              </a:r>
              <a:r>
                <a:rPr lang="en-US" sz="1800" kern="1200" dirty="0" err="1"/>
                <a:t>Inversiones</a:t>
              </a:r>
              <a:r>
                <a:rPr lang="en-US" sz="1800" kern="1200" dirty="0"/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D8348E-D28B-89EE-4324-824B3B52C707}"/>
              </a:ext>
            </a:extLst>
          </p:cNvPr>
          <p:cNvGrpSpPr/>
          <p:nvPr/>
        </p:nvGrpSpPr>
        <p:grpSpPr>
          <a:xfrm>
            <a:off x="8050902" y="1254608"/>
            <a:ext cx="1888824" cy="1888824"/>
            <a:chOff x="6329474" y="1254607"/>
            <a:chExt cx="1888824" cy="18888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8F3A52-9EF9-567F-45E4-674E33E26521}"/>
                </a:ext>
              </a:extLst>
            </p:cNvPr>
            <p:cNvSpPr/>
            <p:nvPr/>
          </p:nvSpPr>
          <p:spPr>
            <a:xfrm>
              <a:off x="6329474" y="1254607"/>
              <a:ext cx="1888824" cy="1888824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ED9322D1-2E27-A5F3-6DC0-834B8CA9DF46}"/>
                </a:ext>
              </a:extLst>
            </p:cNvPr>
            <p:cNvSpPr txBox="1"/>
            <p:nvPr/>
          </p:nvSpPr>
          <p:spPr>
            <a:xfrm>
              <a:off x="6606086" y="1531219"/>
              <a:ext cx="1335600" cy="133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Fomento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Exportador</a:t>
              </a:r>
              <a:r>
                <a:rPr lang="en-US" sz="1800" kern="1200" dirty="0"/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59D3C-7D4D-BE0C-BA9B-B84350ADB7B9}"/>
              </a:ext>
            </a:extLst>
          </p:cNvPr>
          <p:cNvGrpSpPr/>
          <p:nvPr/>
        </p:nvGrpSpPr>
        <p:grpSpPr>
          <a:xfrm>
            <a:off x="8050902" y="3714568"/>
            <a:ext cx="1888824" cy="1888824"/>
            <a:chOff x="6329474" y="3714567"/>
            <a:chExt cx="1888824" cy="188882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B880081-F1CD-5947-C387-C1130180573F}"/>
                </a:ext>
              </a:extLst>
            </p:cNvPr>
            <p:cNvSpPr/>
            <p:nvPr/>
          </p:nvSpPr>
          <p:spPr>
            <a:xfrm>
              <a:off x="6329474" y="3714567"/>
              <a:ext cx="1888824" cy="1888824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EE5ADA31-CD51-58AD-ED34-6674F0061A18}"/>
                </a:ext>
              </a:extLst>
            </p:cNvPr>
            <p:cNvSpPr txBox="1"/>
            <p:nvPr/>
          </p:nvSpPr>
          <p:spPr>
            <a:xfrm>
              <a:off x="6606086" y="3991179"/>
              <a:ext cx="1335600" cy="133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Mejora</a:t>
              </a:r>
              <a:r>
                <a:rPr lang="en-US" sz="1800" kern="1200" dirty="0"/>
                <a:t> de </a:t>
              </a:r>
              <a:r>
                <a:rPr lang="en-US" sz="1800" kern="1200" dirty="0" err="1"/>
                <a:t>Clima</a:t>
              </a:r>
              <a:r>
                <a:rPr lang="en-US" sz="1800" kern="1200" dirty="0"/>
                <a:t> de </a:t>
              </a:r>
              <a:r>
                <a:rPr lang="en-US" sz="1800" kern="1200" dirty="0" err="1"/>
                <a:t>Negocios</a:t>
              </a:r>
              <a:r>
                <a:rPr lang="en-US" sz="1800" kern="1200" dirty="0"/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5DDF4A-A26F-1A99-56FF-33746A37882C}"/>
              </a:ext>
            </a:extLst>
          </p:cNvPr>
          <p:cNvGrpSpPr/>
          <p:nvPr/>
        </p:nvGrpSpPr>
        <p:grpSpPr>
          <a:xfrm>
            <a:off x="5786380" y="4944547"/>
            <a:ext cx="2157095" cy="1888824"/>
            <a:chOff x="4064952" y="4944546"/>
            <a:chExt cx="2157094" cy="188882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680414-7F7E-E0A4-C61D-74AB8EF02CFA}"/>
                </a:ext>
              </a:extLst>
            </p:cNvPr>
            <p:cNvSpPr/>
            <p:nvPr/>
          </p:nvSpPr>
          <p:spPr>
            <a:xfrm>
              <a:off x="4064952" y="4944546"/>
              <a:ext cx="2157094" cy="1888824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81E7B083-2C62-4138-976E-AD72E3300BD6}"/>
                </a:ext>
              </a:extLst>
            </p:cNvPr>
            <p:cNvSpPr txBox="1"/>
            <p:nvPr/>
          </p:nvSpPr>
          <p:spPr>
            <a:xfrm>
              <a:off x="4380851" y="5221158"/>
              <a:ext cx="1525296" cy="133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Competitividad</a:t>
              </a:r>
              <a:r>
                <a:rPr lang="en-US" sz="1800" kern="1200" dirty="0"/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93C22C-0F0D-011F-9857-D2C85DC9EC5E}"/>
              </a:ext>
            </a:extLst>
          </p:cNvPr>
          <p:cNvGrpSpPr/>
          <p:nvPr/>
        </p:nvGrpSpPr>
        <p:grpSpPr>
          <a:xfrm>
            <a:off x="3790127" y="3714568"/>
            <a:ext cx="1888824" cy="1888824"/>
            <a:chOff x="2068699" y="3714567"/>
            <a:chExt cx="1888824" cy="188882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D954FF-463E-7DF8-7C4D-A6D0376BC4F4}"/>
                </a:ext>
              </a:extLst>
            </p:cNvPr>
            <p:cNvSpPr/>
            <p:nvPr/>
          </p:nvSpPr>
          <p:spPr>
            <a:xfrm>
              <a:off x="2068699" y="3714567"/>
              <a:ext cx="1888824" cy="1888824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1487C78A-7FA8-6E33-3807-9FF0AA18426A}"/>
                </a:ext>
              </a:extLst>
            </p:cNvPr>
            <p:cNvSpPr txBox="1"/>
            <p:nvPr/>
          </p:nvSpPr>
          <p:spPr>
            <a:xfrm>
              <a:off x="2345311" y="3991179"/>
              <a:ext cx="1335600" cy="133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Desarrollo </a:t>
              </a:r>
              <a:r>
                <a:rPr lang="en-US" sz="1800" kern="1200" dirty="0" err="1"/>
                <a:t>Productivo</a:t>
              </a:r>
              <a:endParaRPr lang="en-US" sz="18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F7CBB-7296-FC13-DA17-A24B08E65B3A}"/>
              </a:ext>
            </a:extLst>
          </p:cNvPr>
          <p:cNvGrpSpPr/>
          <p:nvPr/>
        </p:nvGrpSpPr>
        <p:grpSpPr>
          <a:xfrm>
            <a:off x="3790127" y="1254608"/>
            <a:ext cx="1888824" cy="1888824"/>
            <a:chOff x="2068699" y="1254607"/>
            <a:chExt cx="1888824" cy="188882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96259-C08F-3581-886E-F215CFB8EB4F}"/>
                </a:ext>
              </a:extLst>
            </p:cNvPr>
            <p:cNvSpPr/>
            <p:nvPr/>
          </p:nvSpPr>
          <p:spPr>
            <a:xfrm>
              <a:off x="2068699" y="1254607"/>
              <a:ext cx="1888824" cy="1888824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DDE870D0-1E4E-3062-05D6-75EDA153281C}"/>
                </a:ext>
              </a:extLst>
            </p:cNvPr>
            <p:cNvSpPr txBox="1"/>
            <p:nvPr/>
          </p:nvSpPr>
          <p:spPr>
            <a:xfrm>
              <a:off x="2345311" y="1531219"/>
              <a:ext cx="1335600" cy="133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Reactivación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Económica</a:t>
              </a:r>
              <a:endParaRPr lang="en-US" sz="1800" kern="1200" dirty="0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95EEEC3A-ABD1-BFFE-6D4B-1B127C14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6" y="214739"/>
            <a:ext cx="4917511" cy="1255641"/>
          </a:xfrm>
        </p:spPr>
        <p:txBody>
          <a:bodyPr>
            <a:noAutofit/>
          </a:bodyPr>
          <a:lstStyle/>
          <a:p>
            <a:pPr algn="ctr"/>
            <a:r>
              <a:rPr lang="es-ES_tradnl" dirty="0">
                <a:solidFill>
                  <a:srgbClr val="FFFFFF"/>
                </a:solidFill>
              </a:rPr>
              <a:t>Plan de Reactivación</a:t>
            </a:r>
            <a:br>
              <a:rPr lang="es-ES_tradnl" dirty="0">
                <a:solidFill>
                  <a:srgbClr val="FFFFFF"/>
                </a:solidFill>
              </a:rPr>
            </a:br>
            <a:r>
              <a:rPr lang="es-ES_tradnl" dirty="0">
                <a:solidFill>
                  <a:srgbClr val="FFFFFF"/>
                </a:solidFill>
              </a:rPr>
              <a:t>2021 - 2022</a:t>
            </a:r>
          </a:p>
        </p:txBody>
      </p:sp>
    </p:spTree>
    <p:extLst>
      <p:ext uri="{BB962C8B-B14F-4D97-AF65-F5344CB8AC3E}">
        <p14:creationId xmlns:p14="http://schemas.microsoft.com/office/powerpoint/2010/main" val="362736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60335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Atracción de Inversiones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C85DB79-48CD-D662-3EF2-8E62BE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8" y="886868"/>
            <a:ext cx="8318867" cy="4333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r>
              <a:rPr lang="es-EC" sz="4100" b="1" dirty="0"/>
              <a:t>Indicadores</a:t>
            </a:r>
          </a:p>
          <a:p>
            <a:pPr marL="0" indent="0">
              <a:buNone/>
            </a:pPr>
            <a:endParaRPr lang="es-EC" sz="4100" b="1" dirty="0"/>
          </a:p>
          <a:p>
            <a:r>
              <a:rPr lang="es-EC" b="1" dirty="0"/>
              <a:t>Nro. eventos (nacionales e internacionales) que promuevan la atracción de inversiones y el desarrollo productivo</a:t>
            </a:r>
            <a:endParaRPr lang="es-EC" sz="3200" b="1" dirty="0"/>
          </a:p>
          <a:p>
            <a:pPr marL="0" indent="0">
              <a:buNone/>
            </a:pPr>
            <a:r>
              <a:rPr lang="es-EC" b="1" dirty="0"/>
              <a:t>	Meta </a:t>
            </a:r>
            <a:r>
              <a:rPr lang="es-EC" dirty="0"/>
              <a:t>(oct. 21 – abr. 23): 12 eventos</a:t>
            </a:r>
            <a:endParaRPr lang="es-EC" sz="3200" dirty="0"/>
          </a:p>
          <a:p>
            <a:pPr marL="0" indent="0">
              <a:buNone/>
            </a:pPr>
            <a:endParaRPr lang="es-EC" sz="3200" dirty="0"/>
          </a:p>
          <a:p>
            <a:r>
              <a:rPr lang="es-EC" b="1" dirty="0"/>
              <a:t>Nro. proyectos de inversión promocionados</a:t>
            </a:r>
            <a:endParaRPr lang="es-EC" sz="3200" b="1" dirty="0"/>
          </a:p>
          <a:p>
            <a:pPr marL="0" indent="0">
              <a:buNone/>
            </a:pPr>
            <a:r>
              <a:rPr lang="es-EC" b="1" dirty="0"/>
              <a:t>	Meta </a:t>
            </a:r>
            <a:r>
              <a:rPr lang="es-EC" dirty="0"/>
              <a:t>(oct. 21 – abr. 23): 15 proyectos</a:t>
            </a:r>
            <a:endParaRPr lang="es-EC" sz="3200" dirty="0"/>
          </a:p>
          <a:p>
            <a:pPr marL="0" indent="0">
              <a:buNone/>
            </a:pPr>
            <a:endParaRPr lang="es-EC" sz="3200" dirty="0"/>
          </a:p>
          <a:p>
            <a:r>
              <a:rPr lang="es-EC" b="1" dirty="0"/>
              <a:t>Nro. herramientas diseñadas para la atracción de inversiones</a:t>
            </a:r>
            <a:endParaRPr lang="es-EC" sz="3200" b="1" dirty="0"/>
          </a:p>
          <a:p>
            <a:pPr marL="0" indent="0">
              <a:buNone/>
            </a:pPr>
            <a:r>
              <a:rPr lang="es-EC" b="1" dirty="0"/>
              <a:t>	Meta </a:t>
            </a:r>
            <a:r>
              <a:rPr lang="es-EC" dirty="0"/>
              <a:t>(oct. 21 – abr. 23): 10 herramientas</a:t>
            </a:r>
            <a:endParaRPr lang="es-ES_trad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841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F3EFCA1-1CDE-D087-B5EC-DD15B0948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0124" y="1304126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Atracción de Inversiones  </a:t>
            </a:r>
            <a:endParaRPr lang="es-ES_tradnl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52" y="1049167"/>
            <a:ext cx="0" cy="475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972" y="390965"/>
            <a:ext cx="8781222" cy="600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dirty="0"/>
              <a:t>Quito, ciudad sede de grandes eventos</a:t>
            </a:r>
          </a:p>
          <a:p>
            <a:r>
              <a:rPr lang="es-ES_tradnl" sz="1800" b="1" i="1" cap="all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s-ES_tradnl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eventos internacionales</a:t>
            </a:r>
            <a:endParaRPr lang="es-ES_trad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s-ES_tradnl" sz="1900" dirty="0">
                <a:latin typeface="Calibri" panose="020F0502020204030204" pitchFamily="34" charset="0"/>
                <a:cs typeface="Calibri" panose="020F0502020204030204" pitchFamily="34" charset="0"/>
              </a:rPr>
              <a:t>(Ecuador Open </a:t>
            </a:r>
            <a:r>
              <a:rPr lang="es-ES_tradnl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900" dirty="0">
                <a:latin typeface="Calibri" panose="020F0502020204030204" pitchFamily="34" charset="0"/>
                <a:cs typeface="Calibri" panose="020F0502020204030204" pitchFamily="34" charset="0"/>
              </a:rPr>
              <a:t> Business , IATA </a:t>
            </a:r>
            <a:r>
              <a:rPr lang="es-ES_tradnl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Aviation</a:t>
            </a:r>
            <a:r>
              <a:rPr lang="es-ES_tradnl" sz="1900" dirty="0">
                <a:latin typeface="Calibri" panose="020F0502020204030204" pitchFamily="34" charset="0"/>
                <a:cs typeface="Calibri" panose="020F0502020204030204" pitchFamily="34" charset="0"/>
              </a:rPr>
              <a:t> Day, </a:t>
            </a:r>
            <a:r>
              <a:rPr lang="es-ES_tradnl" sz="19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Cumbre Latinoamericana de Inversiones de Impacto, Más PYMES para el mundo, Conferencia Internacional ciudades por el Comercio Justo, Taza de Excelencia y Campeonato Nacional de </a:t>
            </a:r>
            <a:r>
              <a:rPr lang="es-ES_tradnl" sz="19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Barismo</a:t>
            </a:r>
            <a:r>
              <a:rPr lang="es-ES_tradnl" sz="19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_tradnl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sz="3000" dirty="0"/>
              <a:t>Quito Centro de Oportunidades </a:t>
            </a:r>
          </a:p>
          <a:p>
            <a:r>
              <a:rPr lang="es-ES_tradnl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7 proyectos </a:t>
            </a:r>
            <a:r>
              <a:rPr lang="es-ES_tradnl" sz="1900" i="1" dirty="0">
                <a:latin typeface="Calibri" panose="020F0502020204030204" pitchFamily="34" charset="0"/>
                <a:cs typeface="Calibri" panose="020F0502020204030204" pitchFamily="34" charset="0"/>
              </a:rPr>
              <a:t>promocionados (EPM) en 17 ruedas de negocios.</a:t>
            </a:r>
            <a:endParaRPr lang="es-ES_tradnl" sz="19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15 entidades municipales </a:t>
            </a:r>
            <a:r>
              <a:rPr lang="es-ES_tradnl" sz="1900" i="1" dirty="0">
                <a:latin typeface="Calibri" panose="020F0502020204030204" pitchFamily="34" charset="0"/>
                <a:cs typeface="Calibri" panose="020F0502020204030204" pitchFamily="34" charset="0"/>
              </a:rPr>
              <a:t>capacitadas  (estructuración y viabilidad de proyectos).</a:t>
            </a:r>
          </a:p>
          <a:p>
            <a:r>
              <a:rPr lang="es-ES_tradnl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Estrategia comunicacional </a:t>
            </a:r>
            <a:r>
              <a:rPr lang="es-ES_tradnl" sz="1900" i="1" dirty="0">
                <a:latin typeface="Calibri" panose="020F0502020204030204" pitchFamily="34" charset="0"/>
                <a:cs typeface="Calibri" panose="020F0502020204030204" pitchFamily="34" charset="0"/>
              </a:rPr>
              <a:t>“Quito Centro de Oportunidades”.</a:t>
            </a:r>
          </a:p>
          <a:p>
            <a:r>
              <a:rPr lang="es-ES_tradnl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Promoción de inmuebles ubicados en el CHQ con potenciales inversionistas</a:t>
            </a:r>
            <a:endParaRPr lang="es-ES_tradnl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9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propuestas </a:t>
            </a:r>
            <a:r>
              <a:rPr lang="es-ES_tradnl" sz="19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mejora de clima de negocios.</a:t>
            </a:r>
          </a:p>
          <a:p>
            <a:r>
              <a:rPr lang="es-ES_tradnl" sz="19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estrategia para atracción de inversiones, </a:t>
            </a:r>
            <a:r>
              <a:rPr lang="es-ES_tradnl" sz="19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guía </a:t>
            </a:r>
            <a:r>
              <a:rPr lang="es-ES_tradnl" sz="19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inversiones  y </a:t>
            </a:r>
            <a:r>
              <a:rPr lang="es-ES_tradnl" sz="19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protocolo </a:t>
            </a:r>
            <a:r>
              <a:rPr lang="es-ES_tradnl" sz="19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acercamiento al inversionista.</a:t>
            </a:r>
          </a:p>
          <a:p>
            <a:r>
              <a:rPr lang="es-ES_tradnl" sz="19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metodologías </a:t>
            </a:r>
            <a:r>
              <a:rPr lang="es-ES_tradnl" sz="19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levantar proyectos de inversión.</a:t>
            </a:r>
          </a:p>
          <a:p>
            <a:r>
              <a:rPr lang="es-ES_tradnl" sz="19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Portafolio de proyectos de inversión.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291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rch&#10;&#10;Description automatically generated">
            <a:extLst>
              <a:ext uri="{FF2B5EF4-FFF2-40B4-BE49-F238E27FC236}">
                <a16:creationId xmlns:a16="http://schemas.microsoft.com/office/drawing/2014/main" id="{DCA964CD-8FFD-1406-18C8-C5DFFA1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337693" y="1304126"/>
            <a:ext cx="260335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Fomento Exportador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25972" y="225410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C85DB79-48CD-D662-3EF2-8E62BE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53" y="1144988"/>
            <a:ext cx="8318867" cy="4548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r>
              <a:rPr lang="es-EC" sz="3800" b="1" dirty="0"/>
              <a:t>Indicadores</a:t>
            </a:r>
          </a:p>
          <a:p>
            <a:pPr marL="0" indent="0">
              <a:buNone/>
            </a:pPr>
            <a:endParaRPr lang="es-EC" sz="1700" b="1" dirty="0"/>
          </a:p>
          <a:p>
            <a:r>
              <a:rPr lang="es-EC" sz="2400" b="1" dirty="0"/>
              <a:t>Nro. unidades productivas fortalecidas en fomento exportador</a:t>
            </a:r>
          </a:p>
          <a:p>
            <a:pPr marL="0" indent="0">
              <a:buNone/>
            </a:pPr>
            <a:r>
              <a:rPr lang="es-EC" sz="2100" b="1" dirty="0"/>
              <a:t>	Meta </a:t>
            </a:r>
            <a:r>
              <a:rPr lang="es-EC" sz="2100" dirty="0"/>
              <a:t>(oct. 21 – sep. 23): 340 unidades productivas</a:t>
            </a:r>
          </a:p>
          <a:p>
            <a:endParaRPr lang="es-EC" sz="2400" b="1" dirty="0"/>
          </a:p>
          <a:p>
            <a:r>
              <a:rPr lang="es-EC" sz="2400" b="1" dirty="0"/>
              <a:t>Monto de intenciones de compra</a:t>
            </a:r>
          </a:p>
          <a:p>
            <a:pPr marL="0" indent="0">
              <a:buNone/>
            </a:pPr>
            <a:r>
              <a:rPr lang="es-EC" sz="2100" b="1" dirty="0"/>
              <a:t>	Meta </a:t>
            </a:r>
            <a:r>
              <a:rPr lang="es-EC" sz="2100" dirty="0"/>
              <a:t>(oct. 21 – sep. 23): 7 millones de dólares</a:t>
            </a:r>
          </a:p>
          <a:p>
            <a:endParaRPr lang="es-EC" sz="2400" b="1" dirty="0"/>
          </a:p>
          <a:p>
            <a:r>
              <a:rPr lang="es-EC" sz="2400" b="1" dirty="0"/>
              <a:t>Nro. de herramientas para fomento exportador </a:t>
            </a:r>
          </a:p>
          <a:p>
            <a:pPr marL="0" indent="0">
              <a:buNone/>
            </a:pPr>
            <a:r>
              <a:rPr lang="es-EC" sz="2100" b="1" dirty="0"/>
              <a:t>	Meta </a:t>
            </a:r>
            <a:r>
              <a:rPr lang="es-EC" sz="2100" dirty="0"/>
              <a:t>(oct. 21 – sep. 23): 1 política de fomento de exportación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297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03311725-8761-6089-51B1-EEBE19C80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02"/>
          <a:stretch/>
        </p:blipFill>
        <p:spPr>
          <a:xfrm>
            <a:off x="0" y="64115"/>
            <a:ext cx="12192000" cy="6830501"/>
          </a:xfrm>
          <a:prstGeom prst="rect">
            <a:avLst/>
          </a:prstGeom>
        </p:spPr>
      </p:pic>
      <p:pic>
        <p:nvPicPr>
          <p:cNvPr id="12" name="COBRANDING SDPC (1).jpeg" descr="COBRANDING SDPC (1).jpeg">
            <a:extLst>
              <a:ext uri="{FF2B5EF4-FFF2-40B4-BE49-F238E27FC236}">
                <a16:creationId xmlns:a16="http://schemas.microsoft.com/office/drawing/2014/main" id="{8DFC8052-4A6F-65B3-E3B4-C4FA2E4F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78" y="5943600"/>
            <a:ext cx="3425902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742D9C-DA86-E0D3-50BD-97AD393F668B}"/>
              </a:ext>
            </a:extLst>
          </p:cNvPr>
          <p:cNvSpPr txBox="1">
            <a:spLocks/>
          </p:cNvSpPr>
          <p:nvPr/>
        </p:nvSpPr>
        <p:spPr>
          <a:xfrm>
            <a:off x="175726" y="1065862"/>
            <a:ext cx="295582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Fomento Exportador</a:t>
            </a:r>
            <a:endParaRPr lang="es-ES_tradnl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7351A5-8499-D5E4-FC76-DB88B822491C}"/>
              </a:ext>
            </a:extLst>
          </p:cNvPr>
          <p:cNvCxnSpPr/>
          <p:nvPr/>
        </p:nvCxnSpPr>
        <p:spPr>
          <a:xfrm>
            <a:off x="3131554" y="1751182"/>
            <a:ext cx="0" cy="3168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A4A318-FA03-0D22-CDEC-50DDBF76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923" y="974221"/>
            <a:ext cx="8595954" cy="496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/>
              <a:t>Quito Exporta </a:t>
            </a:r>
          </a:p>
          <a:p>
            <a:pPr marL="0" indent="0">
              <a:buNone/>
            </a:pPr>
            <a:endParaRPr lang="es-ES_tradnl" sz="4000" b="1" dirty="0"/>
          </a:p>
          <a:p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Actualización estadísticas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de exportaciones no petroleras. 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300 empresas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capacitadas.</a:t>
            </a:r>
          </a:p>
          <a:p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40 empresas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con asistencia técnica y acompañamiento.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b="1" i="1" dirty="0">
                <a:latin typeface="Calibri" panose="020F0502020204030204" pitchFamily="34" charset="0"/>
                <a:cs typeface="Calibri" panose="020F0502020204030204" pitchFamily="34" charset="0"/>
              </a:rPr>
              <a:t>$7 millones </a:t>
            </a: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en intenciones de compra.</a:t>
            </a:r>
          </a:p>
          <a:p>
            <a:r>
              <a:rPr lang="es-ES_tradnl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Política Pública </a:t>
            </a:r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fomento a las exportaciones en el DMQ.</a:t>
            </a:r>
            <a:endParaRPr lang="es-ES_tradnl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9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1972</Words>
  <Application>Microsoft Office PowerPoint</Application>
  <PresentationFormat>Panorámica</PresentationFormat>
  <Paragraphs>318</Paragraphs>
  <Slides>32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 Plan de Reactivación 2021-2022  </vt:lpstr>
      <vt:lpstr>Plan de Reactivación 2021-2022</vt:lpstr>
      <vt:lpstr>Contexto Económico </vt:lpstr>
      <vt:lpstr>Contexto Económico </vt:lpstr>
      <vt:lpstr>Plan de Reactivación 2021 - 2022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Quito Centro de Oportunidades</dc:title>
  <dc:creator>Andres Larrea</dc:creator>
  <cp:lastModifiedBy>ALCIVAR ALVAREZ CHARIP CAMILO</cp:lastModifiedBy>
  <cp:revision>81</cp:revision>
  <dcterms:created xsi:type="dcterms:W3CDTF">2022-05-19T13:58:53Z</dcterms:created>
  <dcterms:modified xsi:type="dcterms:W3CDTF">2022-08-30T12:29:33Z</dcterms:modified>
</cp:coreProperties>
</file>