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9" r:id="rId2"/>
    <p:sldId id="317" r:id="rId3"/>
    <p:sldId id="318" r:id="rId4"/>
    <p:sldId id="338" r:id="rId5"/>
    <p:sldId id="339" r:id="rId6"/>
    <p:sldId id="342" r:id="rId7"/>
    <p:sldId id="343" r:id="rId8"/>
    <p:sldId id="345" r:id="rId9"/>
    <p:sldId id="344" r:id="rId10"/>
    <p:sldId id="334" r:id="rId11"/>
    <p:sldId id="335" r:id="rId12"/>
    <p:sldId id="327" r:id="rId13"/>
    <p:sldId id="340" r:id="rId14"/>
    <p:sldId id="330" r:id="rId15"/>
    <p:sldId id="329" r:id="rId16"/>
  </p:sldIdLst>
  <p:sldSz cx="12192000" cy="6858000"/>
  <p:notesSz cx="7102475" cy="9388475"/>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8CFB6"/>
    <a:srgbClr val="E4E8E8"/>
    <a:srgbClr val="E3F2ED"/>
    <a:srgbClr val="292834"/>
    <a:srgbClr val="6D6E76"/>
    <a:srgbClr val="D1E7F6"/>
    <a:srgbClr val="B1C6D7"/>
    <a:srgbClr val="C8E5DC"/>
    <a:srgbClr val="FFF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91" autoAdjust="0"/>
    <p:restoredTop sz="99811" autoAdjust="0"/>
  </p:normalViewPr>
  <p:slideViewPr>
    <p:cSldViewPr snapToGrid="0" snapToObjects="1">
      <p:cViewPr varScale="1">
        <p:scale>
          <a:sx n="72" d="100"/>
          <a:sy n="72" d="100"/>
        </p:scale>
        <p:origin x="1074" y="72"/>
      </p:cViewPr>
      <p:guideLst>
        <p:guide orient="horz" pos="2160"/>
        <p:guide pos="3840"/>
      </p:guideLst>
    </p:cSldViewPr>
  </p:slideViewPr>
  <p:notesTextViewPr>
    <p:cViewPr>
      <p:scale>
        <a:sx n="1" d="1"/>
        <a:sy n="1" d="1"/>
      </p:scale>
      <p:origin x="0" y="0"/>
    </p:cViewPr>
  </p:notesTextViewPr>
  <p:sorterViewPr>
    <p:cViewPr>
      <p:scale>
        <a:sx n="200" d="100"/>
        <a:sy n="200" d="100"/>
      </p:scale>
      <p:origin x="0" y="-43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0"/>
            <a:ext cx="3078513" cy="469424"/>
          </a:xfrm>
          <a:prstGeom prst="rect">
            <a:avLst/>
          </a:prstGeom>
        </p:spPr>
        <p:txBody>
          <a:bodyPr vert="horz" lIns="90513" tIns="45256" rIns="90513" bIns="45256" rtlCol="0"/>
          <a:lstStyle>
            <a:lvl1pPr algn="l">
              <a:defRPr sz="1200"/>
            </a:lvl1pPr>
          </a:lstStyle>
          <a:p>
            <a:endParaRPr lang="es-ES"/>
          </a:p>
        </p:txBody>
      </p:sp>
      <p:sp>
        <p:nvSpPr>
          <p:cNvPr id="3" name="2 Marcador de fecha"/>
          <p:cNvSpPr>
            <a:spLocks noGrp="1"/>
          </p:cNvSpPr>
          <p:nvPr>
            <p:ph type="dt" sz="quarter" idx="1"/>
          </p:nvPr>
        </p:nvSpPr>
        <p:spPr>
          <a:xfrm>
            <a:off x="4022305" y="0"/>
            <a:ext cx="3078513" cy="469424"/>
          </a:xfrm>
          <a:prstGeom prst="rect">
            <a:avLst/>
          </a:prstGeom>
        </p:spPr>
        <p:txBody>
          <a:bodyPr vert="horz" lIns="90513" tIns="45256" rIns="90513" bIns="45256" rtlCol="0"/>
          <a:lstStyle>
            <a:lvl1pPr algn="r">
              <a:defRPr sz="1200"/>
            </a:lvl1pPr>
          </a:lstStyle>
          <a:p>
            <a:fld id="{B76A6821-8AE0-4BB4-B0EF-E3E0A0B590D4}" type="datetimeFigureOut">
              <a:rPr lang="es-ES" smtClean="0"/>
              <a:t>09/08/2022</a:t>
            </a:fld>
            <a:endParaRPr lang="es-ES"/>
          </a:p>
        </p:txBody>
      </p:sp>
      <p:sp>
        <p:nvSpPr>
          <p:cNvPr id="4" name="3 Marcador de pie de página"/>
          <p:cNvSpPr>
            <a:spLocks noGrp="1"/>
          </p:cNvSpPr>
          <p:nvPr>
            <p:ph type="ftr" sz="quarter" idx="2"/>
          </p:nvPr>
        </p:nvSpPr>
        <p:spPr>
          <a:xfrm>
            <a:off x="3" y="8917545"/>
            <a:ext cx="3078513" cy="469424"/>
          </a:xfrm>
          <a:prstGeom prst="rect">
            <a:avLst/>
          </a:prstGeom>
        </p:spPr>
        <p:txBody>
          <a:bodyPr vert="horz" lIns="90513" tIns="45256" rIns="90513" bIns="45256"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022305" y="8917545"/>
            <a:ext cx="3078513" cy="469424"/>
          </a:xfrm>
          <a:prstGeom prst="rect">
            <a:avLst/>
          </a:prstGeom>
        </p:spPr>
        <p:txBody>
          <a:bodyPr vert="horz" lIns="90513" tIns="45256" rIns="90513" bIns="45256" rtlCol="0" anchor="b"/>
          <a:lstStyle>
            <a:lvl1pPr algn="r">
              <a:defRPr sz="1200"/>
            </a:lvl1pPr>
          </a:lstStyle>
          <a:p>
            <a:fld id="{28A2DEBC-392A-429A-9CBC-2E386B4A24E6}" type="slidenum">
              <a:rPr lang="es-ES" smtClean="0"/>
              <a:t>‹Nº›</a:t>
            </a:fld>
            <a:endParaRPr lang="es-ES"/>
          </a:p>
        </p:txBody>
      </p:sp>
    </p:spTree>
    <p:extLst>
      <p:ext uri="{BB962C8B-B14F-4D97-AF65-F5344CB8AC3E}">
        <p14:creationId xmlns:p14="http://schemas.microsoft.com/office/powerpoint/2010/main" val="778955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4"/>
            <a:ext cx="3078513" cy="469950"/>
          </a:xfrm>
          <a:prstGeom prst="rect">
            <a:avLst/>
          </a:prstGeom>
        </p:spPr>
        <p:txBody>
          <a:bodyPr vert="horz" lIns="90513" tIns="45256" rIns="90513" bIns="45256" rtlCol="0"/>
          <a:lstStyle>
            <a:lvl1pPr algn="l">
              <a:defRPr sz="1200"/>
            </a:lvl1pPr>
          </a:lstStyle>
          <a:p>
            <a:endParaRPr lang="es-EC"/>
          </a:p>
        </p:txBody>
      </p:sp>
      <p:sp>
        <p:nvSpPr>
          <p:cNvPr id="3" name="2 Marcador de fecha"/>
          <p:cNvSpPr>
            <a:spLocks noGrp="1"/>
          </p:cNvSpPr>
          <p:nvPr>
            <p:ph type="dt" idx="1"/>
          </p:nvPr>
        </p:nvSpPr>
        <p:spPr>
          <a:xfrm>
            <a:off x="4022305" y="4"/>
            <a:ext cx="3078513" cy="469950"/>
          </a:xfrm>
          <a:prstGeom prst="rect">
            <a:avLst/>
          </a:prstGeom>
        </p:spPr>
        <p:txBody>
          <a:bodyPr vert="horz" lIns="90513" tIns="45256" rIns="90513" bIns="45256" rtlCol="0"/>
          <a:lstStyle>
            <a:lvl1pPr algn="r">
              <a:defRPr sz="1200"/>
            </a:lvl1pPr>
          </a:lstStyle>
          <a:p>
            <a:fld id="{14631ABE-E3E5-46AA-B6F6-7545B409E363}" type="datetimeFigureOut">
              <a:rPr lang="es-EC" smtClean="0"/>
              <a:t>9/8/2022</a:t>
            </a:fld>
            <a:endParaRPr lang="es-EC"/>
          </a:p>
        </p:txBody>
      </p:sp>
      <p:sp>
        <p:nvSpPr>
          <p:cNvPr id="4" name="3 Marcador de imagen de diapositiva"/>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0513" tIns="45256" rIns="90513" bIns="45256" rtlCol="0" anchor="ctr"/>
          <a:lstStyle/>
          <a:p>
            <a:endParaRPr lang="es-EC"/>
          </a:p>
        </p:txBody>
      </p:sp>
      <p:sp>
        <p:nvSpPr>
          <p:cNvPr id="5" name="4 Marcador de notas"/>
          <p:cNvSpPr>
            <a:spLocks noGrp="1"/>
          </p:cNvSpPr>
          <p:nvPr>
            <p:ph type="body" sz="quarter" idx="3"/>
          </p:nvPr>
        </p:nvSpPr>
        <p:spPr>
          <a:xfrm>
            <a:off x="709920" y="4459266"/>
            <a:ext cx="5682644" cy="4225040"/>
          </a:xfrm>
          <a:prstGeom prst="rect">
            <a:avLst/>
          </a:prstGeom>
        </p:spPr>
        <p:txBody>
          <a:bodyPr vert="horz" lIns="90513" tIns="45256" rIns="90513" bIns="45256"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3" y="8917030"/>
            <a:ext cx="3078513" cy="469948"/>
          </a:xfrm>
          <a:prstGeom prst="rect">
            <a:avLst/>
          </a:prstGeom>
        </p:spPr>
        <p:txBody>
          <a:bodyPr vert="horz" lIns="90513" tIns="45256" rIns="90513" bIns="45256"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4022305" y="8917030"/>
            <a:ext cx="3078513" cy="469948"/>
          </a:xfrm>
          <a:prstGeom prst="rect">
            <a:avLst/>
          </a:prstGeom>
        </p:spPr>
        <p:txBody>
          <a:bodyPr vert="horz" lIns="90513" tIns="45256" rIns="90513" bIns="45256" rtlCol="0" anchor="b"/>
          <a:lstStyle>
            <a:lvl1pPr algn="r">
              <a:defRPr sz="1200"/>
            </a:lvl1pPr>
          </a:lstStyle>
          <a:p>
            <a:fld id="{10D78ABF-3C4A-4BF0-BF7E-67B9225E39CC}" type="slidenum">
              <a:rPr lang="es-EC" smtClean="0"/>
              <a:t>‹Nº›</a:t>
            </a:fld>
            <a:endParaRPr lang="es-EC"/>
          </a:p>
        </p:txBody>
      </p:sp>
    </p:spTree>
    <p:extLst>
      <p:ext uri="{BB962C8B-B14F-4D97-AF65-F5344CB8AC3E}">
        <p14:creationId xmlns:p14="http://schemas.microsoft.com/office/powerpoint/2010/main" val="36396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09/08/2022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09/08/2022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951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09/08/2022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802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2E38E9CB-C5E4-D447-87EB-F9BE3040ECD0}" type="datetimeFigureOut">
              <a:rPr lang="es-ES_tradnl" smtClean="0"/>
              <a:t>09/08/2022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53267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E38E9CB-C5E4-D447-87EB-F9BE3040ECD0}" type="datetimeFigureOut">
              <a:rPr lang="es-ES_tradnl" smtClean="0"/>
              <a:t>09/08/2022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35179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2E38E9CB-C5E4-D447-87EB-F9BE3040ECD0}" type="datetimeFigureOut">
              <a:rPr lang="es-ES_tradnl" smtClean="0"/>
              <a:t>09/08/2022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20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2E38E9CB-C5E4-D447-87EB-F9BE3040ECD0}" type="datetimeFigureOut">
              <a:rPr lang="es-ES_tradnl" smtClean="0"/>
              <a:t>09/08/2022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0456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2E38E9CB-C5E4-D447-87EB-F9BE3040ECD0}" type="datetimeFigureOut">
              <a:rPr lang="es-ES_tradnl" smtClean="0"/>
              <a:t>09/08/2022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68046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E38E9CB-C5E4-D447-87EB-F9BE3040ECD0}" type="datetimeFigureOut">
              <a:rPr lang="es-ES_tradnl" smtClean="0"/>
              <a:t>09/08/2022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70604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09/08/2022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49698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E38E9CB-C5E4-D447-87EB-F9BE3040ECD0}" type="datetimeFigureOut">
              <a:rPr lang="es-ES_tradnl" smtClean="0"/>
              <a:t>09/08/2022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5925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8E9CB-C5E4-D447-87EB-F9BE3040ECD0}" type="datetimeFigureOut">
              <a:rPr lang="es-ES_tradnl" smtClean="0"/>
              <a:t>09/08/2022</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3825F-3E91-9148-B63E-ED6A1E11E9D3}" type="slidenum">
              <a:rPr lang="es-ES_tradnl" smtClean="0"/>
              <a:t>‹Nº›</a:t>
            </a:fld>
            <a:endParaRPr lang="es-ES_tradnl"/>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posición de imagen 59"/>
          <p:cNvPicPr>
            <a:picLocks noChangeAspect="1"/>
          </p:cNvPicPr>
          <p:nvPr/>
        </p:nvPicPr>
        <p:blipFill rotWithShape="1">
          <a:blip r:embed="rId2">
            <a:extLst>
              <a:ext uri="{28A0092B-C50C-407E-A947-70E740481C1C}">
                <a14:useLocalDpi xmlns:a14="http://schemas.microsoft.com/office/drawing/2010/main" val="0"/>
              </a:ext>
            </a:extLst>
          </a:blip>
          <a:srcRect l="38182" t="1841" r="27694" b="1474"/>
          <a:stretch/>
        </p:blipFill>
        <p:spPr>
          <a:xfrm>
            <a:off x="1763752" y="1599574"/>
            <a:ext cx="3653375" cy="36374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19">
            <a:extLst>
              <a:ext uri="{FF2B5EF4-FFF2-40B4-BE49-F238E27FC236}">
                <a16:creationId xmlns:a16="http://schemas.microsoft.com/office/drawing/2014/main" id="{A457016A-50EC-4769-BA1A-CE449779B61D}"/>
              </a:ext>
            </a:extLst>
          </p:cNvPr>
          <p:cNvSpPr txBox="1"/>
          <p:nvPr/>
        </p:nvSpPr>
        <p:spPr>
          <a:xfrm>
            <a:off x="6789275" y="2640966"/>
            <a:ext cx="4943651" cy="997196"/>
          </a:xfrm>
          <a:prstGeom prst="rect">
            <a:avLst/>
          </a:prstGeom>
          <a:noFill/>
        </p:spPr>
        <p:txBody>
          <a:bodyPr wrap="square" lIns="0" tIns="0" rIns="0" bIns="0" rtlCol="0">
            <a:spAutoFit/>
          </a:bodyPr>
          <a:lstStyle/>
          <a:p>
            <a:pPr>
              <a:lnSpc>
                <a:spcPct val="90000"/>
              </a:lnSpc>
            </a:pPr>
            <a:r>
              <a:rPr lang="es-EC" sz="3600" b="1" dirty="0">
                <a:solidFill>
                  <a:schemeClr val="accent1">
                    <a:lumMod val="75000"/>
                  </a:schemeClr>
                </a:solidFill>
                <a:latin typeface="Bambino-Bold" panose="00000800000000000000" pitchFamily="2" charset="0"/>
              </a:rPr>
              <a:t>Unidad Especial</a:t>
            </a:r>
          </a:p>
          <a:p>
            <a:pPr>
              <a:lnSpc>
                <a:spcPct val="90000"/>
              </a:lnSpc>
            </a:pPr>
            <a:r>
              <a:rPr lang="es-EC" sz="3600" b="1" spc="30" dirty="0">
                <a:solidFill>
                  <a:schemeClr val="accent1">
                    <a:lumMod val="75000"/>
                  </a:schemeClr>
                </a:solidFill>
                <a:latin typeface="Bambino-Bold" panose="00000800000000000000" pitchFamily="2" charset="0"/>
              </a:rPr>
              <a:t>Regula Tu Barrio</a:t>
            </a:r>
            <a:endParaRPr lang="en-US" sz="2400" spc="30" dirty="0">
              <a:solidFill>
                <a:schemeClr val="accent1">
                  <a:lumMod val="75000"/>
                </a:schemeClr>
              </a:solidFill>
              <a:latin typeface="Bambino-Bold" panose="00000800000000000000" pitchFamily="2" charset="0"/>
            </a:endParaRPr>
          </a:p>
        </p:txBody>
      </p:sp>
      <p:grpSp>
        <p:nvGrpSpPr>
          <p:cNvPr id="6" name="Grupo 5">
            <a:extLst>
              <a:ext uri="{FF2B5EF4-FFF2-40B4-BE49-F238E27FC236}">
                <a16:creationId xmlns:a16="http://schemas.microsoft.com/office/drawing/2014/main" id="{A63430C7-2974-40BD-AB56-6E10927054BD}"/>
              </a:ext>
            </a:extLst>
          </p:cNvPr>
          <p:cNvGrpSpPr/>
          <p:nvPr/>
        </p:nvGrpSpPr>
        <p:grpSpPr>
          <a:xfrm>
            <a:off x="430307" y="5429913"/>
            <a:ext cx="11635799" cy="1372114"/>
            <a:chOff x="430307" y="5429913"/>
            <a:chExt cx="11635799" cy="1372114"/>
          </a:xfrm>
        </p:grpSpPr>
        <p:pic>
          <p:nvPicPr>
            <p:cNvPr id="7" name="Google Shape;92;p1">
              <a:extLst>
                <a:ext uri="{FF2B5EF4-FFF2-40B4-BE49-F238E27FC236}">
                  <a16:creationId xmlns:a16="http://schemas.microsoft.com/office/drawing/2014/main" id="{B10284BA-4B6C-4304-90D2-5E3EC7795C92}"/>
                </a:ext>
              </a:extLst>
            </p:cNvPr>
            <p:cNvPicPr preferRelativeResize="0"/>
            <p:nvPr/>
          </p:nvPicPr>
          <p:blipFill rotWithShape="1">
            <a:blip r:embed="rId3">
              <a:alphaModFix/>
            </a:blip>
            <a:srcRect r="16755" b="-179016"/>
            <a:stretch/>
          </p:blipFill>
          <p:spPr>
            <a:xfrm>
              <a:off x="430307" y="6467090"/>
              <a:ext cx="6056554" cy="334937"/>
            </a:xfrm>
            <a:prstGeom prst="rect">
              <a:avLst/>
            </a:prstGeom>
            <a:noFill/>
            <a:ln>
              <a:noFill/>
            </a:ln>
          </p:spPr>
        </p:pic>
        <p:grpSp>
          <p:nvGrpSpPr>
            <p:cNvPr id="8" name="Grupo 7">
              <a:extLst>
                <a:ext uri="{FF2B5EF4-FFF2-40B4-BE49-F238E27FC236}">
                  <a16:creationId xmlns:a16="http://schemas.microsoft.com/office/drawing/2014/main" id="{01AC154E-537C-4B98-9DB7-221A24BEE154}"/>
                </a:ext>
              </a:extLst>
            </p:cNvPr>
            <p:cNvGrpSpPr/>
            <p:nvPr/>
          </p:nvGrpSpPr>
          <p:grpSpPr>
            <a:xfrm>
              <a:off x="2918005" y="5429913"/>
              <a:ext cx="9148101" cy="1249395"/>
              <a:chOff x="2918005" y="5429913"/>
              <a:chExt cx="9148101" cy="1249395"/>
            </a:xfrm>
          </p:grpSpPr>
          <p:sp>
            <p:nvSpPr>
              <p:cNvPr id="9" name="TextBox 19">
                <a:extLst>
                  <a:ext uri="{FF2B5EF4-FFF2-40B4-BE49-F238E27FC236}">
                    <a16:creationId xmlns:a16="http://schemas.microsoft.com/office/drawing/2014/main" id="{A457016A-50EC-4769-BA1A-CE449779B61D}"/>
                  </a:ext>
                </a:extLst>
              </p:cNvPr>
              <p:cNvSpPr txBox="1"/>
              <p:nvPr/>
            </p:nvSpPr>
            <p:spPr>
              <a:xfrm>
                <a:off x="2918005" y="637976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#RegulaTu Barrio</a:t>
                </a:r>
                <a:endParaRPr lang="en-US" sz="1100" spc="30" dirty="0">
                  <a:solidFill>
                    <a:srgbClr val="C00000"/>
                  </a:solidFill>
                </a:endParaRPr>
              </a:p>
            </p:txBody>
          </p:sp>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13637" t="9819" r="17272" b="14181"/>
              <a:stretch/>
            </p:blipFill>
            <p:spPr>
              <a:xfrm>
                <a:off x="10715634" y="5429913"/>
                <a:ext cx="1135813" cy="1249395"/>
              </a:xfrm>
              <a:prstGeom prst="rect">
                <a:avLst/>
              </a:prstGeom>
            </p:spPr>
          </p:pic>
        </p:grpSp>
      </p:grpSp>
    </p:spTree>
    <p:extLst>
      <p:ext uri="{BB962C8B-B14F-4D97-AF65-F5344CB8AC3E}">
        <p14:creationId xmlns:p14="http://schemas.microsoft.com/office/powerpoint/2010/main" val="330775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 Observaciones Incorporadas a la Ordenanza </a:t>
            </a:r>
          </a:p>
        </p:txBody>
      </p:sp>
      <p:sp>
        <p:nvSpPr>
          <p:cNvPr id="37" name="Recortar rectángulo de esquina sencilla 36"/>
          <p:cNvSpPr/>
          <p:nvPr/>
        </p:nvSpPr>
        <p:spPr>
          <a:xfrm>
            <a:off x="168686" y="1116732"/>
            <a:ext cx="5512526" cy="2232078"/>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Recortar rectángulo de esquina sencilla 23"/>
          <p:cNvSpPr/>
          <p:nvPr/>
        </p:nvSpPr>
        <p:spPr>
          <a:xfrm rot="10800000">
            <a:off x="6301045" y="1113420"/>
            <a:ext cx="5824411" cy="2215177"/>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25" name="CuadroTexto 24"/>
          <p:cNvSpPr txBox="1"/>
          <p:nvPr/>
        </p:nvSpPr>
        <p:spPr>
          <a:xfrm>
            <a:off x="6375862" y="1113424"/>
            <a:ext cx="5749595" cy="2031325"/>
          </a:xfrm>
          <a:prstGeom prst="rect">
            <a:avLst/>
          </a:prstGeom>
          <a:noFill/>
        </p:spPr>
        <p:txBody>
          <a:bodyPr wrap="square" rtlCol="0">
            <a:spAutoFit/>
          </a:bodyPr>
          <a:lstStyle/>
          <a:p>
            <a:pPr algn="just"/>
            <a:r>
              <a:rPr lang="es-ES" i="1" dirty="0">
                <a:solidFill>
                  <a:schemeClr val="tx2">
                    <a:lumMod val="75000"/>
                  </a:schemeClr>
                </a:solidFill>
              </a:rPr>
              <a:t>“Artículo 1.- Objeto. - La presente ordenanza tiene por objeto reconocer y aprobar el fraccionamiento del predio No. 679362. Reformar su delimitación de cabida, </a:t>
            </a:r>
            <a:r>
              <a:rPr lang="es-ES" b="1" i="1" dirty="0">
                <a:solidFill>
                  <a:srgbClr val="FF0000"/>
                </a:solidFill>
              </a:rPr>
              <a:t>rectificar sus accidentes geográficos, obras de infraestructura</a:t>
            </a:r>
            <a:r>
              <a:rPr lang="es-ES" i="1" dirty="0">
                <a:solidFill>
                  <a:schemeClr val="tx2">
                    <a:lumMod val="75000"/>
                  </a:schemeClr>
                </a:solidFill>
              </a:rPr>
              <a:t>, así como reconocer sus vías, escalinata, pasajes, identificar y delimitar las áreas verdes, área comunal, áreas municipales.”</a:t>
            </a:r>
            <a:endParaRPr lang="es-ES" sz="1100" i="1" dirty="0">
              <a:solidFill>
                <a:schemeClr val="tx2">
                  <a:lumMod val="75000"/>
                </a:schemeClr>
              </a:solidFill>
            </a:endParaRPr>
          </a:p>
        </p:txBody>
      </p:sp>
      <p:sp>
        <p:nvSpPr>
          <p:cNvPr id="27" name="CuadroTexto 26"/>
          <p:cNvSpPr txBox="1"/>
          <p:nvPr/>
        </p:nvSpPr>
        <p:spPr>
          <a:xfrm>
            <a:off x="136953" y="1348262"/>
            <a:ext cx="5394960" cy="2000548"/>
          </a:xfrm>
          <a:prstGeom prst="rect">
            <a:avLst/>
          </a:prstGeom>
          <a:noFill/>
        </p:spPr>
        <p:txBody>
          <a:bodyPr wrap="square" rtlCol="0">
            <a:spAutoFit/>
          </a:bodyPr>
          <a:lstStyle/>
          <a:p>
            <a:r>
              <a:rPr lang="es-ES" b="1" dirty="0">
                <a:solidFill>
                  <a:schemeClr val="tx2">
                    <a:lumMod val="75000"/>
                  </a:schemeClr>
                </a:solidFill>
              </a:rPr>
              <a:t>Artículo 1.-</a:t>
            </a:r>
            <a:r>
              <a:rPr lang="es-ES" dirty="0">
                <a:solidFill>
                  <a:schemeClr val="tx2">
                    <a:lumMod val="75000"/>
                  </a:schemeClr>
                </a:solidFill>
              </a:rPr>
              <a:t> referente al objeto, se sugiere incrementar después de “…</a:t>
            </a:r>
            <a:r>
              <a:rPr lang="es-ES" b="1" dirty="0">
                <a:solidFill>
                  <a:schemeClr val="tx2">
                    <a:lumMod val="75000"/>
                  </a:schemeClr>
                </a:solidFill>
              </a:rPr>
              <a:t>Reformar su delimitación de cabida</a:t>
            </a:r>
            <a:r>
              <a:rPr lang="es-ES" dirty="0">
                <a:solidFill>
                  <a:schemeClr val="tx2">
                    <a:lumMod val="75000"/>
                  </a:schemeClr>
                </a:solidFill>
              </a:rPr>
              <a:t>…”, el texto: “</a:t>
            </a:r>
            <a:r>
              <a:rPr lang="es-ES" b="1" dirty="0">
                <a:solidFill>
                  <a:srgbClr val="FF0000"/>
                </a:solidFill>
              </a:rPr>
              <a:t>rectificar sus accidentes geográficos, obras de infraestructura</a:t>
            </a:r>
            <a:r>
              <a:rPr lang="es-ES" dirty="0">
                <a:solidFill>
                  <a:schemeClr val="tx2">
                    <a:lumMod val="75000"/>
                  </a:schemeClr>
                </a:solidFill>
              </a:rPr>
              <a:t>”, ya que esta es una de las principales razones por lo que se modifica en el proyecto de ordenanza.</a:t>
            </a:r>
          </a:p>
          <a:p>
            <a:pPr algn="r"/>
            <a:r>
              <a:rPr lang="es-ES" sz="1600" b="1" dirty="0">
                <a:solidFill>
                  <a:srgbClr val="7A8C8E">
                    <a:lumMod val="50000"/>
                  </a:srgbClr>
                </a:solidFill>
              </a:rPr>
              <a:t>Observación emitida por: Concejala Soledad Benítez</a:t>
            </a:r>
            <a:endParaRPr lang="es-ES" sz="2400" b="1" dirty="0">
              <a:solidFill>
                <a:schemeClr val="tx2">
                  <a:lumMod val="75000"/>
                </a:schemeClr>
              </a:solidFill>
            </a:endParaRPr>
          </a:p>
        </p:txBody>
      </p:sp>
      <p:sp>
        <p:nvSpPr>
          <p:cNvPr id="28" name="Flecha derecha 27"/>
          <p:cNvSpPr/>
          <p:nvPr/>
        </p:nvSpPr>
        <p:spPr>
          <a:xfrm>
            <a:off x="5739995" y="1879292"/>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Recortar rectángulo de esquina sencilla 37"/>
          <p:cNvSpPr/>
          <p:nvPr/>
        </p:nvSpPr>
        <p:spPr>
          <a:xfrm>
            <a:off x="168686" y="3791697"/>
            <a:ext cx="5512526" cy="2244208"/>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Recortar rectángulo de esquina sencilla 38"/>
          <p:cNvSpPr/>
          <p:nvPr/>
        </p:nvSpPr>
        <p:spPr>
          <a:xfrm rot="10800000">
            <a:off x="6301045" y="3791695"/>
            <a:ext cx="5824412" cy="2244207"/>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40" name="CuadroTexto 39"/>
          <p:cNvSpPr txBox="1"/>
          <p:nvPr/>
        </p:nvSpPr>
        <p:spPr>
          <a:xfrm>
            <a:off x="6375862" y="3741272"/>
            <a:ext cx="5749595" cy="2031325"/>
          </a:xfrm>
          <a:prstGeom prst="rect">
            <a:avLst/>
          </a:prstGeom>
          <a:noFill/>
        </p:spPr>
        <p:txBody>
          <a:bodyPr wrap="square" rtlCol="0">
            <a:spAutoFit/>
          </a:bodyPr>
          <a:lstStyle/>
          <a:p>
            <a:pPr algn="just"/>
            <a:r>
              <a:rPr lang="es-ES" i="1" dirty="0">
                <a:solidFill>
                  <a:schemeClr val="tx2">
                    <a:lumMod val="75000"/>
                  </a:schemeClr>
                </a:solidFill>
              </a:rPr>
              <a:t>"[...] se encuentran afectados por Área de Quebrada Rellena, de conformidad con el Oficio Nro. GADDMQ-STHV-DMC-2022-0488-O, de 23 de marzo de 2022, que ratifica el Informe Técnico Nro. STHV-DMC-USIGC-0005-M, de 19 de enero de 2022, de Accidentes Geográficos, </a:t>
            </a:r>
            <a:r>
              <a:rPr lang="es-ES" b="1" i="1" dirty="0">
                <a:solidFill>
                  <a:srgbClr val="FF0000"/>
                </a:solidFill>
              </a:rPr>
              <a:t>mismos que estarán sujetos a lo establecido en la normativa vigente y al informe de predios individuales </a:t>
            </a:r>
            <a:r>
              <a:rPr lang="es-ES" i="1" dirty="0">
                <a:solidFill>
                  <a:schemeClr val="tx2">
                    <a:lumMod val="75000"/>
                  </a:schemeClr>
                </a:solidFill>
              </a:rPr>
              <a:t>[...]" </a:t>
            </a:r>
            <a:endParaRPr lang="es-ES" sz="1100" i="1" dirty="0">
              <a:solidFill>
                <a:schemeClr val="tx2">
                  <a:lumMod val="75000"/>
                </a:schemeClr>
              </a:solidFill>
            </a:endParaRPr>
          </a:p>
        </p:txBody>
      </p:sp>
      <p:sp>
        <p:nvSpPr>
          <p:cNvPr id="41" name="CuadroTexto 40"/>
          <p:cNvSpPr txBox="1"/>
          <p:nvPr/>
        </p:nvSpPr>
        <p:spPr>
          <a:xfrm>
            <a:off x="136953" y="3842323"/>
            <a:ext cx="5394960" cy="1815882"/>
          </a:xfrm>
          <a:prstGeom prst="rect">
            <a:avLst/>
          </a:prstGeom>
          <a:noFill/>
        </p:spPr>
        <p:txBody>
          <a:bodyPr wrap="square" rtlCol="0">
            <a:spAutoFit/>
          </a:bodyPr>
          <a:lstStyle/>
          <a:p>
            <a:r>
              <a:rPr lang="es-ES" b="1" dirty="0">
                <a:solidFill>
                  <a:schemeClr val="tx2">
                    <a:lumMod val="75000"/>
                  </a:schemeClr>
                </a:solidFill>
              </a:rPr>
              <a:t>Artículo 3.-</a:t>
            </a:r>
            <a:r>
              <a:rPr lang="es-ES" sz="2400" b="1" dirty="0">
                <a:solidFill>
                  <a:schemeClr val="tx2">
                    <a:lumMod val="75000"/>
                  </a:schemeClr>
                </a:solidFill>
              </a:rPr>
              <a:t> </a:t>
            </a:r>
            <a:r>
              <a:rPr lang="es-ES" dirty="0">
                <a:solidFill>
                  <a:schemeClr val="tx2">
                    <a:lumMod val="75000"/>
                  </a:schemeClr>
                </a:solidFill>
              </a:rPr>
              <a:t>se debe eliminar la frase </a:t>
            </a:r>
            <a:r>
              <a:rPr lang="es-ES" b="1" dirty="0">
                <a:solidFill>
                  <a:schemeClr val="tx2">
                    <a:lumMod val="75000"/>
                  </a:schemeClr>
                </a:solidFill>
              </a:rPr>
              <a:t>“para su transferencia de dominio”, </a:t>
            </a:r>
            <a:r>
              <a:rPr lang="es-ES" dirty="0">
                <a:solidFill>
                  <a:schemeClr val="tx2">
                    <a:lumMod val="75000"/>
                  </a:schemeClr>
                </a:solidFill>
              </a:rPr>
              <a:t>y únicamente mantener que </a:t>
            </a:r>
            <a:r>
              <a:rPr lang="es-ES" b="1" dirty="0">
                <a:solidFill>
                  <a:schemeClr val="tx2">
                    <a:lumMod val="75000"/>
                  </a:schemeClr>
                </a:solidFill>
              </a:rPr>
              <a:t>“estarán sujetos a la normativa vigente”</a:t>
            </a:r>
          </a:p>
          <a:p>
            <a:endParaRPr lang="es-ES" b="1" dirty="0">
              <a:solidFill>
                <a:schemeClr val="tx2">
                  <a:lumMod val="75000"/>
                </a:schemeClr>
              </a:solidFill>
            </a:endParaRPr>
          </a:p>
          <a:p>
            <a:endParaRPr lang="es-ES" b="1" dirty="0">
              <a:solidFill>
                <a:schemeClr val="tx2">
                  <a:lumMod val="75000"/>
                </a:schemeClr>
              </a:solidFill>
            </a:endParaRPr>
          </a:p>
          <a:p>
            <a:pPr lvl="0" algn="r"/>
            <a:r>
              <a:rPr lang="es-ES" sz="1600" b="1" dirty="0">
                <a:solidFill>
                  <a:srgbClr val="7A8C8E">
                    <a:lumMod val="50000"/>
                  </a:srgbClr>
                </a:solidFill>
              </a:rPr>
              <a:t>Observación emitida por: Concejala Soledad Benítez</a:t>
            </a:r>
            <a:endParaRPr lang="es-ES" sz="2400" b="1" dirty="0">
              <a:solidFill>
                <a:schemeClr val="tx2">
                  <a:lumMod val="75000"/>
                </a:schemeClr>
              </a:solidFill>
            </a:endParaRPr>
          </a:p>
        </p:txBody>
      </p:sp>
      <p:sp>
        <p:nvSpPr>
          <p:cNvPr id="42" name="Flecha derecha 41"/>
          <p:cNvSpPr/>
          <p:nvPr/>
        </p:nvSpPr>
        <p:spPr>
          <a:xfrm>
            <a:off x="5739995" y="4498026"/>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CuadroTexto 21"/>
          <p:cNvSpPr txBox="1"/>
          <p:nvPr/>
        </p:nvSpPr>
        <p:spPr>
          <a:xfrm>
            <a:off x="136953" y="637293"/>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23" name="CuadroTexto 22"/>
          <p:cNvSpPr txBox="1"/>
          <p:nvPr/>
        </p:nvSpPr>
        <p:spPr>
          <a:xfrm>
            <a:off x="6417572" y="636275"/>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sp>
        <p:nvSpPr>
          <p:cNvPr id="33" name="Rectángulo 32"/>
          <p:cNvSpPr/>
          <p:nvPr/>
        </p:nvSpPr>
        <p:spPr>
          <a:xfrm>
            <a:off x="121732" y="626583"/>
            <a:ext cx="5559480"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Rectángulo 43"/>
          <p:cNvSpPr/>
          <p:nvPr/>
        </p:nvSpPr>
        <p:spPr>
          <a:xfrm>
            <a:off x="6301045" y="626583"/>
            <a:ext cx="5772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0482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3" name="Recortar rectángulo de esquina sencilla 32"/>
          <p:cNvSpPr/>
          <p:nvPr/>
        </p:nvSpPr>
        <p:spPr>
          <a:xfrm>
            <a:off x="115853" y="1035365"/>
            <a:ext cx="5748747" cy="1526418"/>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Recortar rectángulo de esquina sencilla 39"/>
          <p:cNvSpPr/>
          <p:nvPr/>
        </p:nvSpPr>
        <p:spPr>
          <a:xfrm rot="10800000">
            <a:off x="6435493" y="1035365"/>
            <a:ext cx="5748747" cy="1526418"/>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44" name="CuadroTexto 43"/>
          <p:cNvSpPr txBox="1"/>
          <p:nvPr/>
        </p:nvSpPr>
        <p:spPr>
          <a:xfrm>
            <a:off x="6591769" y="1443667"/>
            <a:ext cx="5394960" cy="830997"/>
          </a:xfrm>
          <a:prstGeom prst="rect">
            <a:avLst/>
          </a:prstGeom>
          <a:noFill/>
        </p:spPr>
        <p:txBody>
          <a:bodyPr wrap="square" rtlCol="0">
            <a:spAutoFit/>
          </a:bodyPr>
          <a:lstStyle/>
          <a:p>
            <a:pPr algn="just"/>
            <a:r>
              <a:rPr lang="es-ES" sz="2000" dirty="0">
                <a:solidFill>
                  <a:schemeClr val="tx2">
                    <a:lumMod val="75000"/>
                  </a:schemeClr>
                </a:solidFill>
              </a:rPr>
              <a:t>Mediante Resolución No. 001-CPP-2022,  de </a:t>
            </a:r>
            <a:r>
              <a:rPr lang="es-ES" sz="2400" b="1" dirty="0">
                <a:solidFill>
                  <a:srgbClr val="FF0000"/>
                </a:solidFill>
              </a:rPr>
              <a:t>09 de febrero de 2022</a:t>
            </a:r>
            <a:r>
              <a:rPr lang="es-ES" sz="2400" dirty="0">
                <a:solidFill>
                  <a:srgbClr val="FF0000"/>
                </a:solidFill>
              </a:rPr>
              <a:t>, </a:t>
            </a:r>
            <a:r>
              <a:rPr lang="es-ES" sz="2000" dirty="0">
                <a:solidFill>
                  <a:schemeClr val="tx2">
                    <a:lumMod val="75000"/>
                  </a:schemeClr>
                </a:solidFill>
              </a:rPr>
              <a:t>(…)</a:t>
            </a:r>
            <a:endParaRPr lang="es-ES" sz="1200" dirty="0">
              <a:solidFill>
                <a:schemeClr val="tx2">
                  <a:lumMod val="75000"/>
                </a:schemeClr>
              </a:solidFill>
            </a:endParaRPr>
          </a:p>
        </p:txBody>
      </p:sp>
      <p:sp>
        <p:nvSpPr>
          <p:cNvPr id="49" name="Flecha derecha 48"/>
          <p:cNvSpPr/>
          <p:nvPr/>
        </p:nvSpPr>
        <p:spPr>
          <a:xfrm>
            <a:off x="5923384" y="1665101"/>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1" name="CuadroTexto 50"/>
          <p:cNvSpPr txBox="1"/>
          <p:nvPr/>
        </p:nvSpPr>
        <p:spPr>
          <a:xfrm>
            <a:off x="84121" y="1107095"/>
            <a:ext cx="5641752" cy="1200329"/>
          </a:xfrm>
          <a:prstGeom prst="rect">
            <a:avLst/>
          </a:prstGeom>
          <a:noFill/>
        </p:spPr>
        <p:txBody>
          <a:bodyPr wrap="square" rtlCol="0">
            <a:spAutoFit/>
          </a:bodyPr>
          <a:lstStyle/>
          <a:p>
            <a:r>
              <a:rPr lang="es-ES" sz="2000" b="1" dirty="0">
                <a:solidFill>
                  <a:schemeClr val="tx2">
                    <a:lumMod val="75000"/>
                  </a:schemeClr>
                </a:solidFill>
              </a:rPr>
              <a:t>Corregir la fecha del informe de Resolución de la Comisión de Propiedad y Espacio Público. </a:t>
            </a:r>
          </a:p>
          <a:p>
            <a:pPr algn="r"/>
            <a:endParaRPr lang="es-ES" sz="1600" b="1" dirty="0" smtClean="0">
              <a:solidFill>
                <a:srgbClr val="7A8C8E">
                  <a:lumMod val="50000"/>
                </a:srgbClr>
              </a:solidFill>
            </a:endParaRPr>
          </a:p>
          <a:p>
            <a:pPr algn="r"/>
            <a:r>
              <a:rPr lang="es-ES" sz="1600" b="1" dirty="0" smtClean="0">
                <a:solidFill>
                  <a:srgbClr val="7A8C8E">
                    <a:lumMod val="50000"/>
                  </a:srgbClr>
                </a:solidFill>
              </a:rPr>
              <a:t>Observación </a:t>
            </a:r>
            <a:r>
              <a:rPr lang="es-ES" sz="1600" b="1" dirty="0">
                <a:solidFill>
                  <a:srgbClr val="7A8C8E">
                    <a:lumMod val="50000"/>
                  </a:srgbClr>
                </a:solidFill>
              </a:rPr>
              <a:t>emitida por: Concejala Blanca </a:t>
            </a:r>
            <a:r>
              <a:rPr lang="es-ES" sz="1600" b="1" dirty="0" err="1">
                <a:solidFill>
                  <a:srgbClr val="7A8C8E">
                    <a:lumMod val="50000"/>
                  </a:srgbClr>
                </a:solidFill>
              </a:rPr>
              <a:t>Paucar</a:t>
            </a:r>
            <a:endParaRPr lang="es-ES" sz="2400" b="1" dirty="0">
              <a:solidFill>
                <a:schemeClr val="tx2">
                  <a:lumMod val="75000"/>
                </a:schemeClr>
              </a:solidFill>
            </a:endParaRPr>
          </a:p>
        </p:txBody>
      </p:sp>
      <p:sp>
        <p:nvSpPr>
          <p:cNvPr id="52" name="Recortar rectángulo de esquina sencilla 51"/>
          <p:cNvSpPr/>
          <p:nvPr/>
        </p:nvSpPr>
        <p:spPr>
          <a:xfrm>
            <a:off x="115853" y="2651760"/>
            <a:ext cx="5748747" cy="1272477"/>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3" name="Recortar rectángulo de esquina sencilla 52"/>
          <p:cNvSpPr/>
          <p:nvPr/>
        </p:nvSpPr>
        <p:spPr>
          <a:xfrm rot="10800000">
            <a:off x="6435492" y="2690949"/>
            <a:ext cx="5748747" cy="1272477"/>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54" name="CuadroTexto 53"/>
          <p:cNvSpPr txBox="1"/>
          <p:nvPr/>
        </p:nvSpPr>
        <p:spPr>
          <a:xfrm>
            <a:off x="6591769" y="2939723"/>
            <a:ext cx="5394960" cy="707886"/>
          </a:xfrm>
          <a:prstGeom prst="rect">
            <a:avLst/>
          </a:prstGeom>
          <a:noFill/>
        </p:spPr>
        <p:txBody>
          <a:bodyPr wrap="square" rtlCol="0">
            <a:spAutoFit/>
          </a:bodyPr>
          <a:lstStyle/>
          <a:p>
            <a:pPr algn="just"/>
            <a:r>
              <a:rPr lang="es-ES" sz="2000" dirty="0"/>
              <a:t>Se incorpora la observación dentro del proyecto de ordenanza</a:t>
            </a:r>
            <a:endParaRPr lang="es-ES" sz="1200" dirty="0">
              <a:solidFill>
                <a:schemeClr val="tx2">
                  <a:lumMod val="75000"/>
                </a:schemeClr>
              </a:solidFill>
            </a:endParaRPr>
          </a:p>
        </p:txBody>
      </p:sp>
      <p:sp>
        <p:nvSpPr>
          <p:cNvPr id="55" name="Flecha derecha 54"/>
          <p:cNvSpPr/>
          <p:nvPr/>
        </p:nvSpPr>
        <p:spPr>
          <a:xfrm>
            <a:off x="5923384" y="3178732"/>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CuadroTexto 56"/>
          <p:cNvSpPr txBox="1"/>
          <p:nvPr/>
        </p:nvSpPr>
        <p:spPr>
          <a:xfrm>
            <a:off x="84121" y="2713530"/>
            <a:ext cx="5394960" cy="1077218"/>
          </a:xfrm>
          <a:prstGeom prst="rect">
            <a:avLst/>
          </a:prstGeom>
          <a:noFill/>
        </p:spPr>
        <p:txBody>
          <a:bodyPr wrap="square" rtlCol="0">
            <a:spAutoFit/>
          </a:bodyPr>
          <a:lstStyle/>
          <a:p>
            <a:r>
              <a:rPr lang="es-EC" sz="2000" b="1" dirty="0"/>
              <a:t>Enumerar los artículos </a:t>
            </a:r>
            <a:r>
              <a:rPr lang="es-EC" sz="2000" b="1" dirty="0" err="1"/>
              <a:t>innumerados</a:t>
            </a:r>
            <a:endParaRPr lang="es-EC" sz="2000" b="1" dirty="0"/>
          </a:p>
          <a:p>
            <a:endParaRPr lang="es-EC" sz="2400" b="1" dirty="0"/>
          </a:p>
          <a:p>
            <a:pPr algn="r"/>
            <a:r>
              <a:rPr lang="es-EC" sz="2000" dirty="0"/>
              <a:t> </a:t>
            </a:r>
            <a:r>
              <a:rPr lang="es-ES" sz="1600" b="1" dirty="0">
                <a:solidFill>
                  <a:srgbClr val="7A8C8E">
                    <a:lumMod val="50000"/>
                  </a:srgbClr>
                </a:solidFill>
              </a:rPr>
              <a:t>Observación emitida por: Concejala Amparito </a:t>
            </a:r>
            <a:r>
              <a:rPr lang="es-ES" sz="1600" b="1" dirty="0" smtClean="0">
                <a:solidFill>
                  <a:srgbClr val="7A8C8E">
                    <a:lumMod val="50000"/>
                  </a:srgbClr>
                </a:solidFill>
              </a:rPr>
              <a:t>Narváez</a:t>
            </a:r>
            <a:endParaRPr lang="es-ES" sz="2400" b="1" dirty="0">
              <a:solidFill>
                <a:schemeClr val="tx2">
                  <a:lumMod val="75000"/>
                </a:schemeClr>
              </a:solidFill>
            </a:endParaRPr>
          </a:p>
        </p:txBody>
      </p:sp>
      <p:sp>
        <p:nvSpPr>
          <p:cNvPr id="58" name="Recortar rectángulo de esquina sencilla 57"/>
          <p:cNvSpPr/>
          <p:nvPr/>
        </p:nvSpPr>
        <p:spPr>
          <a:xfrm>
            <a:off x="115853" y="4056669"/>
            <a:ext cx="5748747" cy="2356049"/>
          </a:xfrm>
          <a:prstGeom prst="snip1Rect">
            <a:avLst>
              <a:gd name="adj" fmla="val 10925"/>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9" name="Recortar rectángulo de esquina sencilla 58"/>
          <p:cNvSpPr/>
          <p:nvPr/>
        </p:nvSpPr>
        <p:spPr>
          <a:xfrm rot="10800000">
            <a:off x="6435492" y="4058364"/>
            <a:ext cx="5748747" cy="2354353"/>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61" name="CuadroTexto 60"/>
          <p:cNvSpPr txBox="1"/>
          <p:nvPr/>
        </p:nvSpPr>
        <p:spPr>
          <a:xfrm>
            <a:off x="84121" y="4119076"/>
            <a:ext cx="5394960" cy="2185214"/>
          </a:xfrm>
          <a:prstGeom prst="rect">
            <a:avLst/>
          </a:prstGeom>
          <a:noFill/>
        </p:spPr>
        <p:txBody>
          <a:bodyPr wrap="square" rtlCol="0">
            <a:spAutoFit/>
          </a:bodyPr>
          <a:lstStyle/>
          <a:p>
            <a:pPr lvl="0"/>
            <a:r>
              <a:rPr lang="es-ES" sz="2000" b="1" dirty="0">
                <a:solidFill>
                  <a:srgbClr val="373545">
                    <a:lumMod val="75000"/>
                  </a:srgbClr>
                </a:solidFill>
              </a:rPr>
              <a:t>Eliminar el Artículo 23</a:t>
            </a:r>
            <a:r>
              <a:rPr lang="es-ES" sz="2000" b="1" dirty="0" smtClean="0">
                <a:solidFill>
                  <a:srgbClr val="373545">
                    <a:lumMod val="75000"/>
                  </a:srgbClr>
                </a:solidFill>
              </a:rPr>
              <a:t>.- No </a:t>
            </a:r>
            <a:r>
              <a:rPr lang="es-ES" sz="2000" b="1" dirty="0">
                <a:solidFill>
                  <a:srgbClr val="373545">
                    <a:lumMod val="75000"/>
                  </a:srgbClr>
                </a:solidFill>
              </a:rPr>
              <a:t>procede la palabra: </a:t>
            </a:r>
            <a:r>
              <a:rPr lang="es-ES" sz="2000" b="1" i="1" dirty="0">
                <a:solidFill>
                  <a:srgbClr val="373545">
                    <a:lumMod val="75000"/>
                  </a:srgbClr>
                </a:solidFill>
              </a:rPr>
              <a:t>“transferencia de áreas verdes” </a:t>
            </a:r>
            <a:r>
              <a:rPr lang="es-ES" sz="2000" b="1" dirty="0">
                <a:solidFill>
                  <a:srgbClr val="373545">
                    <a:lumMod val="75000"/>
                  </a:srgbClr>
                </a:solidFill>
              </a:rPr>
              <a:t>en </a:t>
            </a:r>
            <a:r>
              <a:rPr lang="es-ES" sz="2000" b="1" dirty="0" smtClean="0">
                <a:solidFill>
                  <a:srgbClr val="373545">
                    <a:lumMod val="75000"/>
                  </a:srgbClr>
                </a:solidFill>
              </a:rPr>
              <a:t>vista de </a:t>
            </a:r>
            <a:r>
              <a:rPr lang="es-ES" sz="2000" b="1" dirty="0">
                <a:solidFill>
                  <a:srgbClr val="373545">
                    <a:lumMod val="75000"/>
                  </a:srgbClr>
                </a:solidFill>
              </a:rPr>
              <a:t>que toda la propiedad es del MDMQ</a:t>
            </a:r>
          </a:p>
          <a:p>
            <a:pPr lvl="0"/>
            <a:endParaRPr lang="es-ES" sz="2000" b="1" dirty="0">
              <a:solidFill>
                <a:srgbClr val="373545">
                  <a:lumMod val="75000"/>
                </a:srgbClr>
              </a:solidFill>
            </a:endParaRPr>
          </a:p>
          <a:p>
            <a:pPr lvl="0" algn="r"/>
            <a:endParaRPr lang="es-ES" sz="1600" b="1" dirty="0" smtClean="0">
              <a:solidFill>
                <a:srgbClr val="7A8C8E">
                  <a:lumMod val="50000"/>
                </a:srgbClr>
              </a:solidFill>
            </a:endParaRPr>
          </a:p>
          <a:p>
            <a:pPr lvl="0" algn="r"/>
            <a:r>
              <a:rPr lang="es-ES" sz="1600" b="1" dirty="0" smtClean="0">
                <a:solidFill>
                  <a:srgbClr val="7A8C8E">
                    <a:lumMod val="50000"/>
                  </a:srgbClr>
                </a:solidFill>
              </a:rPr>
              <a:t>Observación </a:t>
            </a:r>
            <a:r>
              <a:rPr lang="es-ES" sz="1600" b="1" dirty="0">
                <a:solidFill>
                  <a:srgbClr val="7A8C8E">
                    <a:lumMod val="50000"/>
                  </a:srgbClr>
                </a:solidFill>
              </a:rPr>
              <a:t>emitida por: Concejal Luis Robles</a:t>
            </a:r>
          </a:p>
          <a:p>
            <a:endParaRPr lang="es-ES" sz="2400" b="1" dirty="0">
              <a:solidFill>
                <a:schemeClr val="tx2">
                  <a:lumMod val="75000"/>
                </a:schemeClr>
              </a:solidFill>
            </a:endParaRPr>
          </a:p>
        </p:txBody>
      </p:sp>
      <p:sp>
        <p:nvSpPr>
          <p:cNvPr id="62" name="Flecha derecha 61"/>
          <p:cNvSpPr/>
          <p:nvPr/>
        </p:nvSpPr>
        <p:spPr>
          <a:xfrm>
            <a:off x="5923384" y="5020107"/>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CuadroTexto 27"/>
          <p:cNvSpPr txBox="1"/>
          <p:nvPr/>
        </p:nvSpPr>
        <p:spPr>
          <a:xfrm>
            <a:off x="136953" y="637293"/>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29" name="CuadroTexto 28"/>
          <p:cNvSpPr txBox="1"/>
          <p:nvPr/>
        </p:nvSpPr>
        <p:spPr>
          <a:xfrm>
            <a:off x="6417572" y="636275"/>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sp>
        <p:nvSpPr>
          <p:cNvPr id="35" name="CuadroTexto 34"/>
          <p:cNvSpPr txBox="1"/>
          <p:nvPr/>
        </p:nvSpPr>
        <p:spPr>
          <a:xfrm>
            <a:off x="6574034" y="4070310"/>
            <a:ext cx="5394960" cy="2062103"/>
          </a:xfrm>
          <a:prstGeom prst="rect">
            <a:avLst/>
          </a:prstGeom>
          <a:noFill/>
        </p:spPr>
        <p:txBody>
          <a:bodyPr wrap="square" rtlCol="0">
            <a:spAutoFit/>
          </a:bodyPr>
          <a:lstStyle/>
          <a:p>
            <a:pPr algn="just"/>
            <a:r>
              <a:rPr lang="es-ES" sz="1600" b="1" dirty="0"/>
              <a:t>Artículo 23.- </a:t>
            </a:r>
            <a:r>
              <a:rPr lang="es-ES" sz="1600" dirty="0"/>
              <a:t>Agréguese como último inciso al </a:t>
            </a:r>
            <a:r>
              <a:rPr lang="es-ES" sz="1600" b="1" dirty="0"/>
              <a:t>artículo 25 </a:t>
            </a:r>
            <a:r>
              <a:rPr lang="es-ES" sz="1600" dirty="0"/>
              <a:t>de la Ordenanza No. 106-2020-AHC, el siguiente texto: </a:t>
            </a:r>
            <a:r>
              <a:rPr lang="es-ES" sz="1600" i="1" dirty="0"/>
              <a:t>“Con la inscripción de la presente ordenanza en el Registro de la Propiedad, servirá para que la Dirección Metropolitana de Catastro identifique las nuevas áreas verdes, municipales, y el área comunal del asentamiento humano de hecho y consolidado de interés social denominado Lote ATRES-SEIS (A3-6), “El Bosque”, de la Hacienda Tajamar.”</a:t>
            </a:r>
            <a:endParaRPr lang="es-ES" sz="1600" i="1" dirty="0">
              <a:solidFill>
                <a:schemeClr val="tx2">
                  <a:lumMod val="75000"/>
                </a:schemeClr>
              </a:solidFill>
            </a:endParaRPr>
          </a:p>
        </p:txBody>
      </p:sp>
      <p:sp>
        <p:nvSpPr>
          <p:cNvPr id="36" name="Rectángulo 35"/>
          <p:cNvSpPr/>
          <p:nvPr/>
        </p:nvSpPr>
        <p:spPr>
          <a:xfrm>
            <a:off x="121732" y="609957"/>
            <a:ext cx="5742868"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Rectángulo 36"/>
          <p:cNvSpPr/>
          <p:nvPr/>
        </p:nvSpPr>
        <p:spPr>
          <a:xfrm>
            <a:off x="6417572" y="609957"/>
            <a:ext cx="5772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CuadroTexto 37"/>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 Observaciones Incorporadas a la Ordenanza </a:t>
            </a:r>
          </a:p>
        </p:txBody>
      </p:sp>
    </p:spTree>
    <p:extLst>
      <p:ext uri="{BB962C8B-B14F-4D97-AF65-F5344CB8AC3E}">
        <p14:creationId xmlns:p14="http://schemas.microsoft.com/office/powerpoint/2010/main" val="108566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adroTexto 39"/>
          <p:cNvSpPr txBox="1"/>
          <p:nvPr/>
        </p:nvSpPr>
        <p:spPr>
          <a:xfrm>
            <a:off x="352268" y="353327"/>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44" name="CuadroTexto 43"/>
          <p:cNvSpPr txBox="1"/>
          <p:nvPr/>
        </p:nvSpPr>
        <p:spPr>
          <a:xfrm>
            <a:off x="6249824" y="355585"/>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grpSp>
        <p:nvGrpSpPr>
          <p:cNvPr id="13" name="Grupo 12"/>
          <p:cNvGrpSpPr/>
          <p:nvPr/>
        </p:nvGrpSpPr>
        <p:grpSpPr>
          <a:xfrm>
            <a:off x="352268" y="2089198"/>
            <a:ext cx="11605309" cy="1754326"/>
            <a:chOff x="578931" y="741482"/>
            <a:chExt cx="11605309" cy="1754326"/>
          </a:xfrm>
        </p:grpSpPr>
        <p:sp>
          <p:nvSpPr>
            <p:cNvPr id="4" name="Recortar rectángulo de esquina sencilla 3"/>
            <p:cNvSpPr/>
            <p:nvPr/>
          </p:nvSpPr>
          <p:spPr>
            <a:xfrm>
              <a:off x="610664" y="748275"/>
              <a:ext cx="5512526" cy="1594922"/>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ortar rectángulo de esquina sencilla 9"/>
            <p:cNvSpPr/>
            <p:nvPr/>
          </p:nvSpPr>
          <p:spPr>
            <a:xfrm rot="10800000">
              <a:off x="6671714" y="748274"/>
              <a:ext cx="5512526" cy="1594921"/>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16" name="CuadroTexto 15"/>
            <p:cNvSpPr txBox="1"/>
            <p:nvPr/>
          </p:nvSpPr>
          <p:spPr>
            <a:xfrm>
              <a:off x="6730497" y="896402"/>
              <a:ext cx="5394960" cy="1015663"/>
            </a:xfrm>
            <a:prstGeom prst="rect">
              <a:avLst/>
            </a:prstGeom>
            <a:noFill/>
          </p:spPr>
          <p:txBody>
            <a:bodyPr wrap="square" rtlCol="0">
              <a:spAutoFit/>
            </a:bodyPr>
            <a:lstStyle/>
            <a:p>
              <a:pPr lvl="0" algn="just"/>
              <a:r>
                <a:rPr lang="es-ES" sz="2000" dirty="0">
                  <a:solidFill>
                    <a:srgbClr val="373545">
                      <a:lumMod val="75000"/>
                    </a:srgbClr>
                  </a:solidFill>
                </a:rPr>
                <a:t>Dentro del proyecto de ordenanza deben identificarse todas las particularidades técnicas existentes.</a:t>
              </a:r>
              <a:endParaRPr lang="es-ES" sz="1400" dirty="0">
                <a:solidFill>
                  <a:schemeClr val="tx2">
                    <a:lumMod val="75000"/>
                  </a:schemeClr>
                </a:solidFill>
              </a:endParaRPr>
            </a:p>
          </p:txBody>
        </p:sp>
        <p:sp>
          <p:nvSpPr>
            <p:cNvPr id="30" name="CuadroTexto 29"/>
            <p:cNvSpPr txBox="1"/>
            <p:nvPr/>
          </p:nvSpPr>
          <p:spPr>
            <a:xfrm>
              <a:off x="578931" y="741482"/>
              <a:ext cx="5394960" cy="1754326"/>
            </a:xfrm>
            <a:prstGeom prst="rect">
              <a:avLst/>
            </a:prstGeom>
            <a:noFill/>
          </p:spPr>
          <p:txBody>
            <a:bodyPr wrap="square" rtlCol="0">
              <a:spAutoFit/>
            </a:bodyPr>
            <a:lstStyle/>
            <a:p>
              <a:pPr lvl="0"/>
              <a:r>
                <a:rPr lang="es-ES" b="1" dirty="0">
                  <a:solidFill>
                    <a:srgbClr val="373545">
                      <a:lumMod val="75000"/>
                    </a:srgbClr>
                  </a:solidFill>
                </a:rPr>
                <a:t>Artículo 5.- </a:t>
              </a:r>
              <a:r>
                <a:rPr lang="es-ES" dirty="0">
                  <a:solidFill>
                    <a:srgbClr val="373545">
                      <a:lumMod val="75000"/>
                    </a:srgbClr>
                  </a:solidFill>
                </a:rPr>
                <a:t>Lote afectado por </a:t>
              </a:r>
              <a:r>
                <a:rPr lang="es-ES" b="1" dirty="0">
                  <a:solidFill>
                    <a:srgbClr val="373545">
                      <a:lumMod val="75000"/>
                    </a:srgbClr>
                  </a:solidFill>
                </a:rPr>
                <a:t>Área de Borde Superior de Quebrada</a:t>
              </a:r>
              <a:r>
                <a:rPr lang="es-ES" dirty="0">
                  <a:solidFill>
                    <a:srgbClr val="373545">
                      <a:lumMod val="75000"/>
                    </a:srgbClr>
                  </a:solidFill>
                </a:rPr>
                <a:t> se debe eliminar lo relativo al lote </a:t>
              </a:r>
              <a:r>
                <a:rPr lang="es-ES" b="1" dirty="0">
                  <a:solidFill>
                    <a:srgbClr val="373545">
                      <a:lumMod val="75000"/>
                    </a:srgbClr>
                  </a:solidFill>
                </a:rPr>
                <a:t>667</a:t>
              </a:r>
              <a:r>
                <a:rPr lang="es-ES" dirty="0">
                  <a:solidFill>
                    <a:srgbClr val="373545">
                      <a:lumMod val="75000"/>
                    </a:srgbClr>
                  </a:solidFill>
                </a:rPr>
                <a:t> ya que no es por esta afectación que no podría adjudicarse.</a:t>
              </a:r>
            </a:p>
            <a:p>
              <a:pPr lvl="0" algn="r"/>
              <a:endParaRPr lang="es-ES" b="1" dirty="0" smtClean="0">
                <a:solidFill>
                  <a:srgbClr val="7A8C8E">
                    <a:lumMod val="50000"/>
                  </a:srgbClr>
                </a:solidFill>
              </a:endParaRPr>
            </a:p>
            <a:p>
              <a:pPr lvl="0" algn="r"/>
              <a:r>
                <a:rPr lang="es-ES" sz="1600" b="1" dirty="0" smtClean="0">
                  <a:solidFill>
                    <a:srgbClr val="7A8C8E">
                      <a:lumMod val="50000"/>
                    </a:srgbClr>
                  </a:solidFill>
                </a:rPr>
                <a:t>Observación </a:t>
              </a:r>
              <a:r>
                <a:rPr lang="es-ES" sz="1600" b="1" dirty="0">
                  <a:solidFill>
                    <a:srgbClr val="7A8C8E">
                      <a:lumMod val="50000"/>
                    </a:srgbClr>
                  </a:solidFill>
                </a:rPr>
                <a:t>emitida por: Concejala Soledad Benítez</a:t>
              </a:r>
              <a:endParaRPr lang="es-ES" sz="1600" b="1" dirty="0">
                <a:solidFill>
                  <a:schemeClr val="tx2">
                    <a:lumMod val="75000"/>
                  </a:schemeClr>
                </a:solidFill>
              </a:endParaRPr>
            </a:p>
          </p:txBody>
        </p:sp>
        <p:sp>
          <p:nvSpPr>
            <p:cNvPr id="31" name="Flecha derecha 30"/>
            <p:cNvSpPr/>
            <p:nvPr/>
          </p:nvSpPr>
          <p:spPr>
            <a:xfrm>
              <a:off x="6154923" y="1259590"/>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2" name="Grupo 11"/>
          <p:cNvGrpSpPr/>
          <p:nvPr/>
        </p:nvGrpSpPr>
        <p:grpSpPr>
          <a:xfrm>
            <a:off x="352268" y="3762952"/>
            <a:ext cx="11605309" cy="1336702"/>
            <a:chOff x="578931" y="2208631"/>
            <a:chExt cx="11605309" cy="1544285"/>
          </a:xfrm>
        </p:grpSpPr>
        <p:sp>
          <p:nvSpPr>
            <p:cNvPr id="37" name="Recortar rectángulo de esquina sencilla 36"/>
            <p:cNvSpPr/>
            <p:nvPr/>
          </p:nvSpPr>
          <p:spPr>
            <a:xfrm>
              <a:off x="610664" y="2208631"/>
              <a:ext cx="5512526" cy="1537016"/>
            </a:xfrm>
            <a:prstGeom prst="snip1Rect">
              <a:avLst>
                <a:gd name="adj" fmla="val 10925"/>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Recortar rectángulo de esquina sencilla 23"/>
            <p:cNvSpPr/>
            <p:nvPr/>
          </p:nvSpPr>
          <p:spPr>
            <a:xfrm rot="10800000">
              <a:off x="6671714" y="2223953"/>
              <a:ext cx="5512526" cy="1521690"/>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25" name="CuadroTexto 24"/>
            <p:cNvSpPr txBox="1"/>
            <p:nvPr/>
          </p:nvSpPr>
          <p:spPr>
            <a:xfrm>
              <a:off x="6730497" y="2223954"/>
              <a:ext cx="5394960" cy="1528962"/>
            </a:xfrm>
            <a:prstGeom prst="rect">
              <a:avLst/>
            </a:prstGeom>
            <a:noFill/>
          </p:spPr>
          <p:txBody>
            <a:bodyPr wrap="square" rtlCol="0">
              <a:spAutoFit/>
            </a:bodyPr>
            <a:lstStyle/>
            <a:p>
              <a:pPr algn="just"/>
              <a:r>
                <a:rPr lang="es-ES" sz="2000" dirty="0">
                  <a:solidFill>
                    <a:schemeClr val="tx2">
                      <a:lumMod val="75000"/>
                    </a:schemeClr>
                  </a:solidFill>
                </a:rPr>
                <a:t>El proceso de regularización del AHHYC aprueba el fraccionamiento del </a:t>
              </a:r>
              <a:r>
                <a:rPr lang="es-ES" sz="2000" dirty="0" smtClean="0">
                  <a:solidFill>
                    <a:schemeClr val="tx2">
                      <a:lumMod val="75000"/>
                    </a:schemeClr>
                  </a:solidFill>
                </a:rPr>
                <a:t>suelo </a:t>
              </a:r>
              <a:r>
                <a:rPr lang="es-ES" sz="2000" dirty="0">
                  <a:solidFill>
                    <a:schemeClr val="tx2">
                      <a:lumMod val="75000"/>
                    </a:schemeClr>
                  </a:solidFill>
                </a:rPr>
                <a:t>y no la legalización de </a:t>
              </a:r>
              <a:r>
                <a:rPr lang="es-ES" sz="2000" dirty="0" smtClean="0">
                  <a:solidFill>
                    <a:schemeClr val="tx2">
                      <a:lumMod val="75000"/>
                    </a:schemeClr>
                  </a:solidFill>
                </a:rPr>
                <a:t>construcciones; </a:t>
              </a:r>
              <a:r>
                <a:rPr lang="es-ES" sz="2000" dirty="0">
                  <a:solidFill>
                    <a:schemeClr val="tx2">
                      <a:lumMod val="75000"/>
                    </a:schemeClr>
                  </a:solidFill>
                </a:rPr>
                <a:t>por lo </a:t>
              </a:r>
              <a:r>
                <a:rPr lang="es-ES" sz="2000" dirty="0" smtClean="0">
                  <a:solidFill>
                    <a:schemeClr val="tx2">
                      <a:lumMod val="75000"/>
                    </a:schemeClr>
                  </a:solidFill>
                </a:rPr>
                <a:t>tanto, </a:t>
              </a:r>
              <a:r>
                <a:rPr lang="es-ES" sz="2000" dirty="0">
                  <a:solidFill>
                    <a:schemeClr val="tx2">
                      <a:lumMod val="75000"/>
                    </a:schemeClr>
                  </a:solidFill>
                </a:rPr>
                <a:t>no </a:t>
              </a:r>
              <a:r>
                <a:rPr lang="es-ES" sz="2000" dirty="0" smtClean="0">
                  <a:solidFill>
                    <a:schemeClr val="tx2">
                      <a:lumMod val="75000"/>
                    </a:schemeClr>
                  </a:solidFill>
                </a:rPr>
                <a:t>es viable la </a:t>
              </a:r>
              <a:r>
                <a:rPr lang="es-ES" sz="2000" dirty="0">
                  <a:solidFill>
                    <a:schemeClr val="tx2">
                      <a:lumMod val="75000"/>
                    </a:schemeClr>
                  </a:solidFill>
                </a:rPr>
                <a:t>sugerencia. </a:t>
              </a:r>
            </a:p>
          </p:txBody>
        </p:sp>
        <p:sp>
          <p:nvSpPr>
            <p:cNvPr id="27" name="CuadroTexto 26"/>
            <p:cNvSpPr txBox="1"/>
            <p:nvPr/>
          </p:nvSpPr>
          <p:spPr>
            <a:xfrm>
              <a:off x="578931" y="2242414"/>
              <a:ext cx="5394960" cy="1386734"/>
            </a:xfrm>
            <a:prstGeom prst="rect">
              <a:avLst/>
            </a:prstGeom>
            <a:noFill/>
          </p:spPr>
          <p:txBody>
            <a:bodyPr wrap="square" rtlCol="0">
              <a:spAutoFit/>
            </a:bodyPr>
            <a:lstStyle/>
            <a:p>
              <a:r>
                <a:rPr lang="es-ES" b="1" dirty="0">
                  <a:solidFill>
                    <a:schemeClr val="tx2">
                      <a:lumMod val="75000"/>
                    </a:schemeClr>
                  </a:solidFill>
                </a:rPr>
                <a:t>Artículo 8.- Lotes en red de alta tensión.-  </a:t>
              </a:r>
            </a:p>
            <a:p>
              <a:r>
                <a:rPr lang="es-ES" dirty="0">
                  <a:solidFill>
                    <a:schemeClr val="tx2">
                      <a:lumMod val="75000"/>
                    </a:schemeClr>
                  </a:solidFill>
                </a:rPr>
                <a:t>Se sugiere especificar los metros de construcción (…)</a:t>
              </a:r>
            </a:p>
            <a:p>
              <a:pPr lvl="0" algn="r"/>
              <a:endParaRPr lang="es-ES" b="1" dirty="0" smtClean="0">
                <a:solidFill>
                  <a:srgbClr val="7A8C8E">
                    <a:lumMod val="50000"/>
                  </a:srgbClr>
                </a:solidFill>
              </a:endParaRPr>
            </a:p>
            <a:p>
              <a:pPr lvl="0" algn="r"/>
              <a:r>
                <a:rPr lang="es-ES" sz="1600" b="1" dirty="0" smtClean="0">
                  <a:solidFill>
                    <a:srgbClr val="7A8C8E">
                      <a:lumMod val="50000"/>
                    </a:srgbClr>
                  </a:solidFill>
                </a:rPr>
                <a:t>Observación </a:t>
              </a:r>
              <a:r>
                <a:rPr lang="es-ES" sz="1600" b="1" dirty="0">
                  <a:solidFill>
                    <a:srgbClr val="7A8C8E">
                      <a:lumMod val="50000"/>
                    </a:srgbClr>
                  </a:solidFill>
                </a:rPr>
                <a:t>emitida por: Concejala </a:t>
              </a:r>
              <a:r>
                <a:rPr lang="es-ES" sz="1600" b="1" dirty="0" err="1">
                  <a:solidFill>
                    <a:srgbClr val="7A8C8E">
                      <a:lumMod val="50000"/>
                    </a:srgbClr>
                  </a:solidFill>
                </a:rPr>
                <a:t>Brith</a:t>
              </a:r>
              <a:r>
                <a:rPr lang="es-ES" sz="1600" b="1" dirty="0">
                  <a:solidFill>
                    <a:srgbClr val="7A8C8E">
                      <a:lumMod val="50000"/>
                    </a:srgbClr>
                  </a:solidFill>
                </a:rPr>
                <a:t> Vaca</a:t>
              </a:r>
              <a:endParaRPr lang="es-ES" sz="1600" b="1" dirty="0">
                <a:solidFill>
                  <a:schemeClr val="tx2">
                    <a:lumMod val="75000"/>
                  </a:schemeClr>
                </a:solidFill>
              </a:endParaRPr>
            </a:p>
          </p:txBody>
        </p:sp>
        <p:sp>
          <p:nvSpPr>
            <p:cNvPr id="28" name="Flecha derecha 27"/>
            <p:cNvSpPr/>
            <p:nvPr/>
          </p:nvSpPr>
          <p:spPr>
            <a:xfrm>
              <a:off x="6154923" y="2813851"/>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 name="Grupo 1"/>
          <p:cNvGrpSpPr/>
          <p:nvPr/>
        </p:nvGrpSpPr>
        <p:grpSpPr>
          <a:xfrm>
            <a:off x="352268" y="758354"/>
            <a:ext cx="11605309" cy="1490270"/>
            <a:chOff x="578931" y="5183976"/>
            <a:chExt cx="11605309" cy="1490270"/>
          </a:xfrm>
        </p:grpSpPr>
        <p:sp>
          <p:nvSpPr>
            <p:cNvPr id="26" name="Recortar rectángulo de esquina sencilla 25"/>
            <p:cNvSpPr/>
            <p:nvPr/>
          </p:nvSpPr>
          <p:spPr>
            <a:xfrm>
              <a:off x="610664" y="5183978"/>
              <a:ext cx="5512526" cy="1274824"/>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ortar rectángulo de esquina sencilla 28"/>
            <p:cNvSpPr/>
            <p:nvPr/>
          </p:nvSpPr>
          <p:spPr>
            <a:xfrm rot="10800000">
              <a:off x="6671714" y="5183976"/>
              <a:ext cx="5512526" cy="127112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34" name="CuadroTexto 33"/>
            <p:cNvSpPr txBox="1"/>
            <p:nvPr/>
          </p:nvSpPr>
          <p:spPr>
            <a:xfrm>
              <a:off x="6730497" y="5386889"/>
              <a:ext cx="5394960" cy="1015663"/>
            </a:xfrm>
            <a:prstGeom prst="rect">
              <a:avLst/>
            </a:prstGeom>
            <a:noFill/>
          </p:spPr>
          <p:txBody>
            <a:bodyPr wrap="square" rtlCol="0">
              <a:spAutoFit/>
            </a:bodyPr>
            <a:lstStyle/>
            <a:p>
              <a:pPr algn="just"/>
              <a:r>
                <a:rPr lang="es-ES" sz="2000" dirty="0">
                  <a:solidFill>
                    <a:schemeClr val="tx2">
                      <a:lumMod val="75000"/>
                    </a:schemeClr>
                  </a:solidFill>
                </a:rPr>
                <a:t>En el </a:t>
              </a:r>
              <a:r>
                <a:rPr lang="es-ES" sz="2000" dirty="0" smtClean="0">
                  <a:solidFill>
                    <a:schemeClr val="tx2">
                      <a:lumMod val="75000"/>
                    </a:schemeClr>
                  </a:solidFill>
                </a:rPr>
                <a:t>artículo </a:t>
              </a:r>
              <a:r>
                <a:rPr lang="es-ES" sz="2000" dirty="0">
                  <a:solidFill>
                    <a:schemeClr val="tx2">
                      <a:lumMod val="75000"/>
                    </a:schemeClr>
                  </a:solidFill>
                </a:rPr>
                <a:t>10, ya consta el cambio de zonificación. En el </a:t>
              </a:r>
              <a:r>
                <a:rPr lang="es-ES" sz="2000" dirty="0" smtClean="0">
                  <a:solidFill>
                    <a:schemeClr val="tx2">
                      <a:lumMod val="75000"/>
                    </a:schemeClr>
                  </a:solidFill>
                </a:rPr>
                <a:t>artículo </a:t>
              </a:r>
              <a:r>
                <a:rPr lang="es-ES" sz="2000" dirty="0">
                  <a:solidFill>
                    <a:schemeClr val="tx2">
                      <a:lumMod val="75000"/>
                    </a:schemeClr>
                  </a:solidFill>
                </a:rPr>
                <a:t>2 consta la información actual de zonificación. </a:t>
              </a:r>
            </a:p>
          </p:txBody>
        </p:sp>
        <p:sp>
          <p:nvSpPr>
            <p:cNvPr id="35" name="CuadroTexto 34"/>
            <p:cNvSpPr txBox="1"/>
            <p:nvPr/>
          </p:nvSpPr>
          <p:spPr>
            <a:xfrm>
              <a:off x="578931" y="5381584"/>
              <a:ext cx="5394960" cy="1292662"/>
            </a:xfrm>
            <a:prstGeom prst="rect">
              <a:avLst/>
            </a:prstGeom>
            <a:noFill/>
          </p:spPr>
          <p:txBody>
            <a:bodyPr wrap="square" rtlCol="0">
              <a:spAutoFit/>
            </a:bodyPr>
            <a:lstStyle/>
            <a:p>
              <a:pPr lvl="0"/>
              <a:r>
                <a:rPr lang="es-ES" b="1" dirty="0">
                  <a:solidFill>
                    <a:srgbClr val="373545">
                      <a:lumMod val="75000"/>
                    </a:srgbClr>
                  </a:solidFill>
                </a:rPr>
                <a:t>Artículo 2.- </a:t>
              </a:r>
              <a:r>
                <a:rPr lang="es-ES" dirty="0">
                  <a:solidFill>
                    <a:srgbClr val="373545">
                      <a:lumMod val="75000"/>
                    </a:srgbClr>
                  </a:solidFill>
                </a:rPr>
                <a:t>Rectificar la zonificación</a:t>
              </a:r>
            </a:p>
            <a:p>
              <a:pPr lvl="0"/>
              <a:endParaRPr lang="es-ES" dirty="0">
                <a:solidFill>
                  <a:srgbClr val="373545">
                    <a:lumMod val="75000"/>
                  </a:srgbClr>
                </a:solidFill>
              </a:endParaRPr>
            </a:p>
            <a:p>
              <a:pPr lvl="0" algn="r"/>
              <a:r>
                <a:rPr lang="es-ES" sz="1600" b="1" dirty="0">
                  <a:solidFill>
                    <a:srgbClr val="7A8C8E">
                      <a:lumMod val="50000"/>
                    </a:srgbClr>
                  </a:solidFill>
                </a:rPr>
                <a:t>Observación emitida por: Concejala Blanca </a:t>
              </a:r>
              <a:r>
                <a:rPr lang="es-ES" sz="1600" b="1" dirty="0" err="1">
                  <a:solidFill>
                    <a:srgbClr val="7A8C8E">
                      <a:lumMod val="50000"/>
                    </a:srgbClr>
                  </a:solidFill>
                </a:rPr>
                <a:t>Paucar</a:t>
              </a:r>
              <a:endParaRPr lang="es-ES" sz="1600" b="1" dirty="0">
                <a:solidFill>
                  <a:srgbClr val="7A8C8E">
                    <a:lumMod val="50000"/>
                  </a:srgbClr>
                </a:solidFill>
              </a:endParaRPr>
            </a:p>
            <a:p>
              <a:endParaRPr lang="es-ES" sz="2400" b="1" dirty="0">
                <a:solidFill>
                  <a:schemeClr val="tx2">
                    <a:lumMod val="75000"/>
                  </a:schemeClr>
                </a:solidFill>
              </a:endParaRPr>
            </a:p>
          </p:txBody>
        </p:sp>
        <p:sp>
          <p:nvSpPr>
            <p:cNvPr id="43" name="Flecha derecha 42"/>
            <p:cNvSpPr/>
            <p:nvPr/>
          </p:nvSpPr>
          <p:spPr>
            <a:xfrm>
              <a:off x="6154923" y="5731434"/>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1" name="Grupo 10"/>
          <p:cNvGrpSpPr/>
          <p:nvPr/>
        </p:nvGrpSpPr>
        <p:grpSpPr>
          <a:xfrm>
            <a:off x="352268" y="5136383"/>
            <a:ext cx="11605309" cy="1415772"/>
            <a:chOff x="578931" y="3788667"/>
            <a:chExt cx="11605309" cy="1415772"/>
          </a:xfrm>
        </p:grpSpPr>
        <p:sp>
          <p:nvSpPr>
            <p:cNvPr id="38" name="Recortar rectángulo de esquina sencilla 37"/>
            <p:cNvSpPr/>
            <p:nvPr/>
          </p:nvSpPr>
          <p:spPr>
            <a:xfrm>
              <a:off x="610664" y="3830949"/>
              <a:ext cx="5512526" cy="1267726"/>
            </a:xfrm>
            <a:prstGeom prst="snip1Rect">
              <a:avLst>
                <a:gd name="adj" fmla="val 10925"/>
              </a:avLst>
            </a:prstGeom>
            <a:solidFill>
              <a:srgbClr val="B1C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Recortar rectángulo de esquina sencilla 38"/>
            <p:cNvSpPr/>
            <p:nvPr/>
          </p:nvSpPr>
          <p:spPr>
            <a:xfrm rot="10800000">
              <a:off x="6671714" y="3830945"/>
              <a:ext cx="5512526" cy="126772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41" name="CuadroTexto 40"/>
            <p:cNvSpPr txBox="1"/>
            <p:nvPr/>
          </p:nvSpPr>
          <p:spPr>
            <a:xfrm>
              <a:off x="578931" y="3788667"/>
              <a:ext cx="5394960" cy="1415772"/>
            </a:xfrm>
            <a:prstGeom prst="rect">
              <a:avLst/>
            </a:prstGeom>
            <a:noFill/>
          </p:spPr>
          <p:txBody>
            <a:bodyPr wrap="square" rtlCol="0">
              <a:spAutoFit/>
            </a:bodyPr>
            <a:lstStyle/>
            <a:p>
              <a:r>
                <a:rPr lang="es-ES" b="1" dirty="0">
                  <a:solidFill>
                    <a:schemeClr val="tx2">
                      <a:lumMod val="75000"/>
                    </a:schemeClr>
                  </a:solidFill>
                </a:rPr>
                <a:t>Artículo 17.- Lotes por excepción.-</a:t>
              </a:r>
            </a:p>
            <a:p>
              <a:r>
                <a:rPr lang="es-ES" b="1" dirty="0">
                  <a:solidFill>
                    <a:schemeClr val="tx2">
                      <a:lumMod val="75000"/>
                    </a:schemeClr>
                  </a:solidFill>
                </a:rPr>
                <a:t> </a:t>
              </a:r>
              <a:r>
                <a:rPr lang="es-ES" dirty="0">
                  <a:solidFill>
                    <a:schemeClr val="tx2">
                      <a:lumMod val="75000"/>
                    </a:schemeClr>
                  </a:solidFill>
                </a:rPr>
                <a:t>Se especifique las medidas del área de construcción (…)</a:t>
              </a:r>
            </a:p>
            <a:p>
              <a:pPr algn="r"/>
              <a:endParaRPr lang="es-ES" b="1" dirty="0" smtClean="0">
                <a:solidFill>
                  <a:srgbClr val="7A8C8E">
                    <a:lumMod val="50000"/>
                  </a:srgbClr>
                </a:solidFill>
              </a:endParaRPr>
            </a:p>
            <a:p>
              <a:pPr algn="r"/>
              <a:r>
                <a:rPr lang="es-ES" sz="1600" b="1" dirty="0" smtClean="0">
                  <a:solidFill>
                    <a:srgbClr val="7A8C8E">
                      <a:lumMod val="50000"/>
                    </a:srgbClr>
                  </a:solidFill>
                </a:rPr>
                <a:t>Observación </a:t>
              </a:r>
              <a:r>
                <a:rPr lang="es-ES" sz="1600" b="1" dirty="0">
                  <a:solidFill>
                    <a:srgbClr val="7A8C8E">
                      <a:lumMod val="50000"/>
                    </a:srgbClr>
                  </a:solidFill>
                </a:rPr>
                <a:t>emitida por: Concejala </a:t>
              </a:r>
              <a:r>
                <a:rPr lang="es-ES" sz="1600" b="1" dirty="0" err="1">
                  <a:solidFill>
                    <a:srgbClr val="7A8C8E">
                      <a:lumMod val="50000"/>
                    </a:srgbClr>
                  </a:solidFill>
                </a:rPr>
                <a:t>Brith</a:t>
              </a:r>
              <a:r>
                <a:rPr lang="es-ES" sz="1600" b="1" dirty="0">
                  <a:solidFill>
                    <a:srgbClr val="7A8C8E">
                      <a:lumMod val="50000"/>
                    </a:srgbClr>
                  </a:solidFill>
                </a:rPr>
                <a:t> Vaca</a:t>
              </a:r>
            </a:p>
            <a:p>
              <a:endParaRPr lang="es-ES" sz="1600" b="1" dirty="0">
                <a:solidFill>
                  <a:schemeClr val="tx2">
                    <a:lumMod val="75000"/>
                  </a:schemeClr>
                </a:solidFill>
              </a:endParaRPr>
            </a:p>
          </p:txBody>
        </p:sp>
        <p:sp>
          <p:nvSpPr>
            <p:cNvPr id="42" name="Flecha derecha 41"/>
            <p:cNvSpPr/>
            <p:nvPr/>
          </p:nvSpPr>
          <p:spPr>
            <a:xfrm>
              <a:off x="6154923" y="4319697"/>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8" name="CuadroTexto 47"/>
            <p:cNvSpPr txBox="1"/>
            <p:nvPr/>
          </p:nvSpPr>
          <p:spPr>
            <a:xfrm>
              <a:off x="6730497" y="3899711"/>
              <a:ext cx="5394960" cy="1077218"/>
            </a:xfrm>
            <a:prstGeom prst="rect">
              <a:avLst/>
            </a:prstGeom>
            <a:noFill/>
          </p:spPr>
          <p:txBody>
            <a:bodyPr wrap="square" rtlCol="0">
              <a:spAutoFit/>
            </a:bodyPr>
            <a:lstStyle/>
            <a:p>
              <a:pPr algn="just"/>
              <a:r>
                <a:rPr lang="es-ES" sz="1600" dirty="0">
                  <a:solidFill>
                    <a:schemeClr val="tx2">
                      <a:lumMod val="75000"/>
                    </a:schemeClr>
                  </a:solidFill>
                </a:rPr>
                <a:t>El proceso de regularización de asentamientos humanos aprueba el fraccionamiento del suelo, y existe una normativa especifica para la legalización de construcciones, por lo que no es </a:t>
              </a:r>
              <a:r>
                <a:rPr lang="es-ES" sz="1600" dirty="0" smtClean="0">
                  <a:solidFill>
                    <a:schemeClr val="tx2">
                      <a:lumMod val="75000"/>
                    </a:schemeClr>
                  </a:solidFill>
                </a:rPr>
                <a:t>viable </a:t>
              </a:r>
              <a:r>
                <a:rPr lang="es-ES" sz="1600" dirty="0">
                  <a:solidFill>
                    <a:schemeClr val="tx2">
                      <a:lumMod val="75000"/>
                    </a:schemeClr>
                  </a:solidFill>
                </a:rPr>
                <a:t>especificar medidas de áreas de construcción.</a:t>
              </a:r>
            </a:p>
          </p:txBody>
        </p:sp>
      </p:grpSp>
      <p:sp>
        <p:nvSpPr>
          <p:cNvPr id="57" name="Rectángulo 56"/>
          <p:cNvSpPr/>
          <p:nvPr/>
        </p:nvSpPr>
        <p:spPr>
          <a:xfrm>
            <a:off x="384001" y="473986"/>
            <a:ext cx="5512526"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8" name="Rectángulo 57"/>
          <p:cNvSpPr/>
          <p:nvPr/>
        </p:nvSpPr>
        <p:spPr>
          <a:xfrm>
            <a:off x="6445052" y="473986"/>
            <a:ext cx="5512658"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CuadroTexto 35"/>
          <p:cNvSpPr txBox="1"/>
          <p:nvPr/>
        </p:nvSpPr>
        <p:spPr>
          <a:xfrm>
            <a:off x="0" y="-23353"/>
            <a:ext cx="12034657" cy="523220"/>
          </a:xfrm>
          <a:prstGeom prst="rect">
            <a:avLst/>
          </a:prstGeom>
          <a:noFill/>
        </p:spPr>
        <p:txBody>
          <a:bodyPr wrap="square" rtlCol="0">
            <a:spAutoFit/>
          </a:bodyPr>
          <a:lstStyle/>
          <a:p>
            <a:pPr algn="ctr"/>
            <a:r>
              <a:rPr lang="es-ES" sz="2800" b="1" dirty="0">
                <a:solidFill>
                  <a:srgbClr val="C00000"/>
                </a:solidFill>
              </a:rPr>
              <a:t>Observaciones para Consideración de la Comisión de Ordenamiento Territorial</a:t>
            </a:r>
          </a:p>
        </p:txBody>
      </p:sp>
    </p:spTree>
    <p:extLst>
      <p:ext uri="{BB962C8B-B14F-4D97-AF65-F5344CB8AC3E}">
        <p14:creationId xmlns:p14="http://schemas.microsoft.com/office/powerpoint/2010/main" val="3159279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0" y="-23353"/>
            <a:ext cx="12034657" cy="1077218"/>
          </a:xfrm>
          <a:prstGeom prst="rect">
            <a:avLst/>
          </a:prstGeom>
          <a:noFill/>
        </p:spPr>
        <p:txBody>
          <a:bodyPr wrap="square" rtlCol="0">
            <a:spAutoFit/>
          </a:bodyPr>
          <a:lstStyle/>
          <a:p>
            <a:pPr algn="ctr"/>
            <a:r>
              <a:rPr lang="es-ES" sz="3200" b="1" dirty="0">
                <a:solidFill>
                  <a:srgbClr val="C00000"/>
                </a:solidFill>
              </a:rPr>
              <a:t>Observaciones para Consideración de la Comisión de Ordenamiento Territorial</a:t>
            </a:r>
          </a:p>
        </p:txBody>
      </p:sp>
      <p:sp>
        <p:nvSpPr>
          <p:cNvPr id="40" name="CuadroTexto 39"/>
          <p:cNvSpPr txBox="1"/>
          <p:nvPr/>
        </p:nvSpPr>
        <p:spPr>
          <a:xfrm>
            <a:off x="352268" y="101163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44" name="CuadroTexto 43"/>
          <p:cNvSpPr txBox="1"/>
          <p:nvPr/>
        </p:nvSpPr>
        <p:spPr>
          <a:xfrm>
            <a:off x="6249824" y="1013892"/>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grpSp>
        <p:nvGrpSpPr>
          <p:cNvPr id="50" name="Grupo 49"/>
          <p:cNvGrpSpPr/>
          <p:nvPr/>
        </p:nvGrpSpPr>
        <p:grpSpPr>
          <a:xfrm>
            <a:off x="415053" y="1601674"/>
            <a:ext cx="11605309" cy="1982713"/>
            <a:chOff x="578931" y="2686398"/>
            <a:chExt cx="11605309" cy="1982713"/>
          </a:xfrm>
        </p:grpSpPr>
        <p:sp>
          <p:nvSpPr>
            <p:cNvPr id="51" name="Recortar rectángulo de esquina sencilla 50"/>
            <p:cNvSpPr/>
            <p:nvPr/>
          </p:nvSpPr>
          <p:spPr>
            <a:xfrm>
              <a:off x="610664" y="2686401"/>
              <a:ext cx="5512526" cy="1646521"/>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3" name="CuadroTexto 52"/>
            <p:cNvSpPr txBox="1"/>
            <p:nvPr/>
          </p:nvSpPr>
          <p:spPr>
            <a:xfrm>
              <a:off x="578931" y="2884007"/>
              <a:ext cx="5394960" cy="1785104"/>
            </a:xfrm>
            <a:prstGeom prst="rect">
              <a:avLst/>
            </a:prstGeom>
            <a:noFill/>
          </p:spPr>
          <p:txBody>
            <a:bodyPr wrap="square" rtlCol="0">
              <a:spAutoFit/>
            </a:bodyPr>
            <a:lstStyle/>
            <a:p>
              <a:pPr lvl="0"/>
              <a:r>
                <a:rPr lang="es-ES" b="1" dirty="0">
                  <a:solidFill>
                    <a:srgbClr val="373545">
                      <a:lumMod val="75000"/>
                    </a:srgbClr>
                  </a:solidFill>
                </a:rPr>
                <a:t>El artículo 9.- </a:t>
              </a:r>
              <a:r>
                <a:rPr lang="es-ES" dirty="0">
                  <a:solidFill>
                    <a:srgbClr val="373545">
                      <a:lumMod val="75000"/>
                    </a:srgbClr>
                  </a:solidFill>
                </a:rPr>
                <a:t>Lotes calificados en riesgo muy alto no mitigable, se contradice con el artículo 5.- Lotes con afectación de quebrada rellena</a:t>
              </a:r>
            </a:p>
            <a:p>
              <a:pPr lvl="0" algn="r"/>
              <a:endParaRPr lang="es-ES" sz="1600" b="1" dirty="0" smtClean="0">
                <a:solidFill>
                  <a:srgbClr val="7A8C8E">
                    <a:lumMod val="50000"/>
                  </a:srgbClr>
                </a:solidFill>
              </a:endParaRPr>
            </a:p>
            <a:p>
              <a:pPr lvl="0" algn="r"/>
              <a:r>
                <a:rPr lang="es-ES" sz="1600" b="1" dirty="0" smtClean="0">
                  <a:solidFill>
                    <a:srgbClr val="7A8C8E">
                      <a:lumMod val="50000"/>
                    </a:srgbClr>
                  </a:solidFill>
                </a:rPr>
                <a:t>Observación </a:t>
              </a:r>
              <a:r>
                <a:rPr lang="es-ES" sz="1600" b="1" dirty="0">
                  <a:solidFill>
                    <a:srgbClr val="7A8C8E">
                      <a:lumMod val="50000"/>
                    </a:srgbClr>
                  </a:solidFill>
                </a:rPr>
                <a:t>emitida por: Concejal Luis Robles</a:t>
              </a:r>
            </a:p>
            <a:p>
              <a:endParaRPr lang="es-ES" sz="2400" b="1" dirty="0">
                <a:solidFill>
                  <a:schemeClr val="tx2">
                    <a:lumMod val="75000"/>
                  </a:schemeClr>
                </a:solidFill>
              </a:endParaRPr>
            </a:p>
          </p:txBody>
        </p:sp>
        <p:sp>
          <p:nvSpPr>
            <p:cNvPr id="52" name="Recortar rectángulo de esquina sencilla 51"/>
            <p:cNvSpPr/>
            <p:nvPr/>
          </p:nvSpPr>
          <p:spPr>
            <a:xfrm rot="10800000">
              <a:off x="6671714" y="2686398"/>
              <a:ext cx="5512526" cy="1646521"/>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54" name="Flecha derecha 53"/>
            <p:cNvSpPr/>
            <p:nvPr/>
          </p:nvSpPr>
          <p:spPr>
            <a:xfrm>
              <a:off x="6154923" y="3411034"/>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CuadroTexto 54"/>
            <p:cNvSpPr txBox="1"/>
            <p:nvPr/>
          </p:nvSpPr>
          <p:spPr>
            <a:xfrm>
              <a:off x="6730497" y="2807891"/>
              <a:ext cx="5394960" cy="1631216"/>
            </a:xfrm>
            <a:prstGeom prst="rect">
              <a:avLst/>
            </a:prstGeom>
            <a:noFill/>
          </p:spPr>
          <p:txBody>
            <a:bodyPr wrap="square" rtlCol="0">
              <a:spAutoFit/>
            </a:bodyPr>
            <a:lstStyle/>
            <a:p>
              <a:pPr algn="just"/>
              <a:r>
                <a:rPr lang="es-ES" dirty="0">
                  <a:solidFill>
                    <a:schemeClr val="tx2">
                      <a:lumMod val="75000"/>
                    </a:schemeClr>
                  </a:solidFill>
                </a:rPr>
                <a:t>Cada lote debe contener su especificación técnica, algunos números de lotes pueden tener mas de una afectación y por ende son identificados en los artículos pertinentes.</a:t>
              </a:r>
            </a:p>
            <a:p>
              <a:pPr algn="just"/>
              <a:endParaRPr lang="es-ES" sz="1400" dirty="0">
                <a:solidFill>
                  <a:schemeClr val="tx2">
                    <a:lumMod val="75000"/>
                  </a:schemeClr>
                </a:solidFill>
              </a:endParaRPr>
            </a:p>
            <a:p>
              <a:pPr algn="just"/>
              <a:endParaRPr lang="es-ES" sz="1400" dirty="0">
                <a:solidFill>
                  <a:schemeClr val="tx2">
                    <a:lumMod val="75000"/>
                  </a:schemeClr>
                </a:solidFill>
              </a:endParaRPr>
            </a:p>
          </p:txBody>
        </p:sp>
      </p:grpSp>
      <p:grpSp>
        <p:nvGrpSpPr>
          <p:cNvPr id="56" name="Grupo 55"/>
          <p:cNvGrpSpPr/>
          <p:nvPr/>
        </p:nvGrpSpPr>
        <p:grpSpPr>
          <a:xfrm>
            <a:off x="415053" y="3343033"/>
            <a:ext cx="11605309" cy="3600312"/>
            <a:chOff x="578931" y="331258"/>
            <a:chExt cx="11605309" cy="3600312"/>
          </a:xfrm>
        </p:grpSpPr>
        <p:sp>
          <p:nvSpPr>
            <p:cNvPr id="57" name="Recortar rectángulo de esquina sencilla 56"/>
            <p:cNvSpPr/>
            <p:nvPr/>
          </p:nvSpPr>
          <p:spPr>
            <a:xfrm>
              <a:off x="610664" y="331259"/>
              <a:ext cx="5512526" cy="2989873"/>
            </a:xfrm>
            <a:prstGeom prst="snip1Rect">
              <a:avLst>
                <a:gd name="adj" fmla="val 10925"/>
              </a:avLst>
            </a:prstGeom>
            <a:solidFill>
              <a:srgbClr val="D1E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8" name="Recortar rectángulo de esquina sencilla 57"/>
            <p:cNvSpPr/>
            <p:nvPr/>
          </p:nvSpPr>
          <p:spPr>
            <a:xfrm rot="10800000">
              <a:off x="6671714" y="331258"/>
              <a:ext cx="5512526" cy="2985901"/>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59" name="CuadroTexto 58"/>
            <p:cNvSpPr txBox="1"/>
            <p:nvPr/>
          </p:nvSpPr>
          <p:spPr>
            <a:xfrm>
              <a:off x="578931" y="1128558"/>
              <a:ext cx="5394960" cy="1815882"/>
            </a:xfrm>
            <a:prstGeom prst="rect">
              <a:avLst/>
            </a:prstGeom>
            <a:noFill/>
          </p:spPr>
          <p:txBody>
            <a:bodyPr wrap="square" rtlCol="0">
              <a:spAutoFit/>
            </a:bodyPr>
            <a:lstStyle/>
            <a:p>
              <a:pPr lvl="0"/>
              <a:r>
                <a:rPr lang="es-ES" b="1" dirty="0">
                  <a:solidFill>
                    <a:srgbClr val="373545">
                      <a:lumMod val="75000"/>
                    </a:srgbClr>
                  </a:solidFill>
                </a:rPr>
                <a:t>Acerca de definir en un </a:t>
              </a:r>
              <a:r>
                <a:rPr lang="es-ES" b="1" dirty="0" smtClean="0">
                  <a:solidFill>
                    <a:srgbClr val="373545">
                      <a:lumMod val="75000"/>
                    </a:srgbClr>
                  </a:solidFill>
                </a:rPr>
                <a:t>sólo </a:t>
              </a:r>
              <a:r>
                <a:rPr lang="es-ES" b="1" dirty="0">
                  <a:solidFill>
                    <a:srgbClr val="373545">
                      <a:lumMod val="75000"/>
                    </a:srgbClr>
                  </a:solidFill>
                </a:rPr>
                <a:t>artículo los lotes con afectaciones</a:t>
              </a:r>
            </a:p>
            <a:p>
              <a:pPr lvl="0"/>
              <a:endParaRPr lang="es-ES" sz="2000" dirty="0">
                <a:solidFill>
                  <a:srgbClr val="373545">
                    <a:lumMod val="75000"/>
                  </a:srgbClr>
                </a:solidFill>
              </a:endParaRPr>
            </a:p>
            <a:p>
              <a:pPr lvl="0" algn="r"/>
              <a:endParaRPr lang="es-ES" sz="1600" b="1" dirty="0" smtClean="0">
                <a:solidFill>
                  <a:srgbClr val="7A8C8E">
                    <a:lumMod val="50000"/>
                  </a:srgbClr>
                </a:solidFill>
              </a:endParaRPr>
            </a:p>
            <a:p>
              <a:pPr lvl="0" algn="r"/>
              <a:r>
                <a:rPr lang="es-ES" sz="1600" b="1" dirty="0" smtClean="0">
                  <a:solidFill>
                    <a:srgbClr val="7A8C8E">
                      <a:lumMod val="50000"/>
                    </a:srgbClr>
                  </a:solidFill>
                </a:rPr>
                <a:t>Observación </a:t>
              </a:r>
              <a:r>
                <a:rPr lang="es-ES" sz="1600" b="1" dirty="0">
                  <a:solidFill>
                    <a:srgbClr val="7A8C8E">
                      <a:lumMod val="50000"/>
                    </a:srgbClr>
                  </a:solidFill>
                </a:rPr>
                <a:t>emitida por: Concejala Amparito </a:t>
              </a:r>
              <a:r>
                <a:rPr lang="es-ES" sz="1600" b="1" dirty="0" smtClean="0">
                  <a:solidFill>
                    <a:srgbClr val="7A8C8E">
                      <a:lumMod val="50000"/>
                    </a:srgbClr>
                  </a:solidFill>
                </a:rPr>
                <a:t>Narváez</a:t>
              </a:r>
              <a:endParaRPr lang="es-ES" sz="2400" b="1" dirty="0">
                <a:solidFill>
                  <a:srgbClr val="373545">
                    <a:lumMod val="75000"/>
                  </a:srgbClr>
                </a:solidFill>
              </a:endParaRPr>
            </a:p>
            <a:p>
              <a:endParaRPr lang="es-ES" sz="2400" b="1" dirty="0">
                <a:solidFill>
                  <a:schemeClr val="tx2">
                    <a:lumMod val="75000"/>
                  </a:schemeClr>
                </a:solidFill>
              </a:endParaRPr>
            </a:p>
          </p:txBody>
        </p:sp>
        <p:sp>
          <p:nvSpPr>
            <p:cNvPr id="60" name="Flecha derecha 59"/>
            <p:cNvSpPr/>
            <p:nvPr/>
          </p:nvSpPr>
          <p:spPr>
            <a:xfrm>
              <a:off x="6154923" y="1335243"/>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CuadroTexto 60"/>
            <p:cNvSpPr txBox="1"/>
            <p:nvPr/>
          </p:nvSpPr>
          <p:spPr>
            <a:xfrm>
              <a:off x="6730497" y="392140"/>
              <a:ext cx="5394960" cy="3539430"/>
            </a:xfrm>
            <a:prstGeom prst="rect">
              <a:avLst/>
            </a:prstGeom>
            <a:noFill/>
          </p:spPr>
          <p:txBody>
            <a:bodyPr wrap="square" rtlCol="0">
              <a:spAutoFit/>
            </a:bodyPr>
            <a:lstStyle/>
            <a:p>
              <a:pPr lvl="0" algn="just"/>
              <a:r>
                <a:rPr lang="es-ES" dirty="0">
                  <a:solidFill>
                    <a:srgbClr val="373545">
                      <a:lumMod val="75000"/>
                    </a:srgbClr>
                  </a:solidFill>
                </a:rPr>
                <a:t>Los lotes ya están identificados en los diferentes artículos, según su características técnicas ( tienen varias afectaciones):</a:t>
              </a:r>
            </a:p>
            <a:p>
              <a:pPr lvl="0" algn="just"/>
              <a:r>
                <a:rPr lang="es-ES" sz="1400" dirty="0">
                  <a:solidFill>
                    <a:srgbClr val="373545">
                      <a:lumMod val="75000"/>
                    </a:srgbClr>
                  </a:solidFill>
                </a:rPr>
                <a:t>Articulo 5.- Lotes con afectación de quebrada rellena</a:t>
              </a:r>
            </a:p>
            <a:p>
              <a:pPr lvl="0" algn="just"/>
              <a:r>
                <a:rPr lang="es-ES" sz="1400" dirty="0">
                  <a:solidFill>
                    <a:srgbClr val="373545">
                      <a:lumMod val="75000"/>
                    </a:srgbClr>
                  </a:solidFill>
                </a:rPr>
                <a:t>Articulo innumerado1.- Lotes en borde de depresión</a:t>
              </a:r>
            </a:p>
            <a:p>
              <a:pPr lvl="0" algn="just"/>
              <a:r>
                <a:rPr lang="es-ES" sz="1400" dirty="0">
                  <a:solidFill>
                    <a:srgbClr val="373545">
                      <a:lumMod val="75000"/>
                    </a:srgbClr>
                  </a:solidFill>
                </a:rPr>
                <a:t>Articulo innumerado2.- Lotes afectados por área de talud</a:t>
              </a:r>
            </a:p>
            <a:p>
              <a:pPr lvl="0" algn="just"/>
              <a:r>
                <a:rPr lang="es-ES" sz="1400" dirty="0">
                  <a:solidFill>
                    <a:srgbClr val="373545">
                      <a:lumMod val="75000"/>
                    </a:srgbClr>
                  </a:solidFill>
                </a:rPr>
                <a:t>Articulo 6.- Lotes afectados por área de protección de borde superior de quebrada y área de borde superior de quebrada.</a:t>
              </a:r>
            </a:p>
            <a:p>
              <a:pPr lvl="0" algn="just"/>
              <a:r>
                <a:rPr lang="es-ES" sz="1400" dirty="0">
                  <a:solidFill>
                    <a:srgbClr val="373545">
                      <a:lumMod val="75000"/>
                    </a:srgbClr>
                  </a:solidFill>
                </a:rPr>
                <a:t>Articulo 8.- Lotes en Red de Alta Tensión</a:t>
              </a:r>
            </a:p>
            <a:p>
              <a:pPr lvl="0" algn="just"/>
              <a:r>
                <a:rPr lang="es-ES" sz="1400" dirty="0">
                  <a:solidFill>
                    <a:srgbClr val="373545">
                      <a:lumMod val="75000"/>
                    </a:srgbClr>
                  </a:solidFill>
                </a:rPr>
                <a:t>Articulo 9.- Lotes calificados en muy alto riesgo no mitigable</a:t>
              </a:r>
            </a:p>
            <a:p>
              <a:pPr lvl="0" algn="just"/>
              <a:endParaRPr lang="es-ES" dirty="0">
                <a:solidFill>
                  <a:srgbClr val="373545">
                    <a:lumMod val="75000"/>
                  </a:srgbClr>
                </a:solidFill>
              </a:endParaRPr>
            </a:p>
            <a:p>
              <a:pPr lvl="0" algn="just"/>
              <a:r>
                <a:rPr lang="es-ES" b="1" u="sng" dirty="0">
                  <a:solidFill>
                    <a:srgbClr val="373545">
                      <a:lumMod val="75000"/>
                    </a:srgbClr>
                  </a:solidFill>
                </a:rPr>
                <a:t>Donde unos lotes pueden ser transferidos y otros no.</a:t>
              </a:r>
              <a:endParaRPr lang="es-ES" b="1" u="sng" dirty="0">
                <a:solidFill>
                  <a:schemeClr val="tx2">
                    <a:lumMod val="75000"/>
                  </a:schemeClr>
                </a:solidFill>
              </a:endParaRPr>
            </a:p>
            <a:p>
              <a:pPr algn="just"/>
              <a:endParaRPr lang="es-ES" dirty="0">
                <a:solidFill>
                  <a:schemeClr val="tx2">
                    <a:lumMod val="75000"/>
                  </a:schemeClr>
                </a:solidFill>
              </a:endParaRPr>
            </a:p>
            <a:p>
              <a:pPr algn="just"/>
              <a:endParaRPr lang="es-ES" dirty="0">
                <a:solidFill>
                  <a:schemeClr val="tx2">
                    <a:lumMod val="75000"/>
                  </a:schemeClr>
                </a:solidFill>
              </a:endParaRPr>
            </a:p>
          </p:txBody>
        </p:sp>
      </p:grpSp>
      <p:sp>
        <p:nvSpPr>
          <p:cNvPr id="62" name="Rectángulo 61"/>
          <p:cNvSpPr/>
          <p:nvPr/>
        </p:nvSpPr>
        <p:spPr>
          <a:xfrm>
            <a:off x="446785" y="1132293"/>
            <a:ext cx="5512393"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3" name="Rectángulo 62"/>
          <p:cNvSpPr/>
          <p:nvPr/>
        </p:nvSpPr>
        <p:spPr>
          <a:xfrm>
            <a:off x="6507838" y="1132293"/>
            <a:ext cx="5512524"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8239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adroTexto 41"/>
          <p:cNvSpPr txBox="1"/>
          <p:nvPr/>
        </p:nvSpPr>
        <p:spPr>
          <a:xfrm>
            <a:off x="0" y="-23353"/>
            <a:ext cx="12034657" cy="1077218"/>
          </a:xfrm>
          <a:prstGeom prst="rect">
            <a:avLst/>
          </a:prstGeom>
          <a:noFill/>
        </p:spPr>
        <p:txBody>
          <a:bodyPr wrap="square" rtlCol="0">
            <a:spAutoFit/>
          </a:bodyPr>
          <a:lstStyle/>
          <a:p>
            <a:pPr algn="ctr"/>
            <a:r>
              <a:rPr lang="es-ES" sz="3200" b="1" dirty="0">
                <a:solidFill>
                  <a:srgbClr val="C00000"/>
                </a:solidFill>
              </a:rPr>
              <a:t>Observaciones para Consideración de la Comisión de Ordenamiento Territorial</a:t>
            </a:r>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grpSp>
        <p:nvGrpSpPr>
          <p:cNvPr id="6" name="Grupo 5"/>
          <p:cNvGrpSpPr/>
          <p:nvPr/>
        </p:nvGrpSpPr>
        <p:grpSpPr>
          <a:xfrm>
            <a:off x="352400" y="1405283"/>
            <a:ext cx="11605309" cy="1890370"/>
            <a:chOff x="578931" y="650924"/>
            <a:chExt cx="11605309" cy="1890370"/>
          </a:xfrm>
        </p:grpSpPr>
        <p:sp>
          <p:nvSpPr>
            <p:cNvPr id="4" name="Recortar rectángulo de esquina sencilla 3"/>
            <p:cNvSpPr/>
            <p:nvPr/>
          </p:nvSpPr>
          <p:spPr>
            <a:xfrm>
              <a:off x="610664" y="650927"/>
              <a:ext cx="5512526" cy="1673558"/>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ortar rectángulo de esquina sencilla 9"/>
            <p:cNvSpPr/>
            <p:nvPr/>
          </p:nvSpPr>
          <p:spPr>
            <a:xfrm rot="10800000">
              <a:off x="6671714" y="650924"/>
              <a:ext cx="5512526" cy="1890370"/>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16" name="CuadroTexto 15"/>
            <p:cNvSpPr txBox="1"/>
            <p:nvPr/>
          </p:nvSpPr>
          <p:spPr>
            <a:xfrm>
              <a:off x="6730497" y="753120"/>
              <a:ext cx="5394960" cy="1692771"/>
            </a:xfrm>
            <a:prstGeom prst="rect">
              <a:avLst/>
            </a:prstGeom>
            <a:noFill/>
          </p:spPr>
          <p:txBody>
            <a:bodyPr wrap="square" rtlCol="0">
              <a:spAutoFit/>
            </a:bodyPr>
            <a:lstStyle/>
            <a:p>
              <a:pPr lvl="0" algn="just"/>
              <a:r>
                <a:rPr lang="es-ES" sz="2000" b="1" dirty="0">
                  <a:solidFill>
                    <a:schemeClr val="tx2">
                      <a:lumMod val="75000"/>
                    </a:schemeClr>
                  </a:solidFill>
                </a:rPr>
                <a:t>Artículo 21.- De la ejecución de Obras. </a:t>
              </a:r>
              <a:r>
                <a:rPr lang="es-ES" sz="2000" dirty="0">
                  <a:solidFill>
                    <a:schemeClr val="tx2">
                      <a:lumMod val="75000"/>
                    </a:schemeClr>
                  </a:solidFill>
                </a:rPr>
                <a:t>El Municipio del Distrito Metropolitano de Quito a través de sus empresas públicas correspondientes y la Administración Zonal de Calderón ejecutará las obras descritas.</a:t>
              </a:r>
            </a:p>
          </p:txBody>
        </p:sp>
        <p:sp>
          <p:nvSpPr>
            <p:cNvPr id="30" name="CuadroTexto 29"/>
            <p:cNvSpPr txBox="1"/>
            <p:nvPr/>
          </p:nvSpPr>
          <p:spPr>
            <a:xfrm>
              <a:off x="578931" y="650927"/>
              <a:ext cx="5394960" cy="1754326"/>
            </a:xfrm>
            <a:prstGeom prst="rect">
              <a:avLst/>
            </a:prstGeom>
            <a:noFill/>
          </p:spPr>
          <p:txBody>
            <a:bodyPr wrap="square" rtlCol="0">
              <a:spAutoFit/>
            </a:bodyPr>
            <a:lstStyle/>
            <a:p>
              <a:pPr lvl="0"/>
              <a:r>
                <a:rPr lang="es-ES" sz="2000" b="1" dirty="0">
                  <a:solidFill>
                    <a:srgbClr val="373545">
                      <a:lumMod val="75000"/>
                    </a:srgbClr>
                  </a:solidFill>
                </a:rPr>
                <a:t>Acerca del responsable de la ejecución de obras</a:t>
              </a:r>
              <a:endParaRPr lang="es-ES" sz="2000" dirty="0">
                <a:solidFill>
                  <a:srgbClr val="373545">
                    <a:lumMod val="75000"/>
                  </a:srgbClr>
                </a:solidFill>
              </a:endParaRPr>
            </a:p>
            <a:p>
              <a:pPr lvl="0" algn="r"/>
              <a:endParaRPr lang="es-ES" sz="1600" b="1" dirty="0">
                <a:solidFill>
                  <a:srgbClr val="7A8C8E">
                    <a:lumMod val="50000"/>
                  </a:srgbClr>
                </a:solidFill>
              </a:endParaRPr>
            </a:p>
            <a:p>
              <a:pPr lvl="0" algn="r"/>
              <a:endParaRPr lang="es-ES" sz="1600" b="1" dirty="0" smtClean="0">
                <a:solidFill>
                  <a:srgbClr val="7A8C8E">
                    <a:lumMod val="50000"/>
                  </a:srgbClr>
                </a:solidFill>
              </a:endParaRPr>
            </a:p>
            <a:p>
              <a:pPr lvl="0" algn="r"/>
              <a:endParaRPr lang="es-ES" sz="1600" b="1" dirty="0" smtClean="0">
                <a:solidFill>
                  <a:srgbClr val="7A8C8E">
                    <a:lumMod val="50000"/>
                  </a:srgbClr>
                </a:solidFill>
              </a:endParaRPr>
            </a:p>
            <a:p>
              <a:pPr lvl="0" algn="r"/>
              <a:r>
                <a:rPr lang="es-ES" sz="1600" b="1" dirty="0" smtClean="0">
                  <a:solidFill>
                    <a:srgbClr val="7A8C8E">
                      <a:lumMod val="50000"/>
                    </a:srgbClr>
                  </a:solidFill>
                </a:rPr>
                <a:t>Observación </a:t>
              </a:r>
              <a:r>
                <a:rPr lang="es-ES" sz="1600" b="1" dirty="0">
                  <a:solidFill>
                    <a:srgbClr val="7A8C8E">
                      <a:lumMod val="50000"/>
                    </a:srgbClr>
                  </a:solidFill>
                </a:rPr>
                <a:t>emitida por: Concejal Luis Robles</a:t>
              </a:r>
              <a:endParaRPr lang="es-ES" sz="2400" b="1" dirty="0">
                <a:solidFill>
                  <a:srgbClr val="373545">
                    <a:lumMod val="75000"/>
                  </a:srgbClr>
                </a:solidFill>
              </a:endParaRPr>
            </a:p>
            <a:p>
              <a:endParaRPr lang="es-ES" sz="2400" b="1" dirty="0">
                <a:solidFill>
                  <a:schemeClr val="tx2">
                    <a:lumMod val="75000"/>
                  </a:schemeClr>
                </a:solidFill>
              </a:endParaRPr>
            </a:p>
          </p:txBody>
        </p:sp>
        <p:sp>
          <p:nvSpPr>
            <p:cNvPr id="31" name="Flecha derecha 30"/>
            <p:cNvSpPr/>
            <p:nvPr/>
          </p:nvSpPr>
          <p:spPr>
            <a:xfrm>
              <a:off x="6154923" y="1442342"/>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3" name="Grupo 2"/>
          <p:cNvGrpSpPr/>
          <p:nvPr/>
        </p:nvGrpSpPr>
        <p:grpSpPr>
          <a:xfrm>
            <a:off x="352400" y="3208058"/>
            <a:ext cx="11605309" cy="1788489"/>
            <a:chOff x="578931" y="2451657"/>
            <a:chExt cx="11605309" cy="1788489"/>
          </a:xfrm>
        </p:grpSpPr>
        <p:sp>
          <p:nvSpPr>
            <p:cNvPr id="26" name="Recortar rectángulo de esquina sencilla 25"/>
            <p:cNvSpPr/>
            <p:nvPr/>
          </p:nvSpPr>
          <p:spPr>
            <a:xfrm>
              <a:off x="610664" y="2451657"/>
              <a:ext cx="5512526" cy="1491651"/>
            </a:xfrm>
            <a:prstGeom prst="snip1Rect">
              <a:avLst>
                <a:gd name="adj" fmla="val 1092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Recortar rectángulo de esquina sencilla 28"/>
            <p:cNvSpPr/>
            <p:nvPr/>
          </p:nvSpPr>
          <p:spPr>
            <a:xfrm rot="10800000">
              <a:off x="6671714" y="2616495"/>
              <a:ext cx="5512526" cy="1274823"/>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34" name="CuadroTexto 33"/>
            <p:cNvSpPr txBox="1"/>
            <p:nvPr/>
          </p:nvSpPr>
          <p:spPr>
            <a:xfrm>
              <a:off x="6730497" y="2819407"/>
              <a:ext cx="5394960" cy="1015663"/>
            </a:xfrm>
            <a:prstGeom prst="rect">
              <a:avLst/>
            </a:prstGeom>
            <a:noFill/>
          </p:spPr>
          <p:txBody>
            <a:bodyPr wrap="square" rtlCol="0">
              <a:spAutoFit/>
            </a:bodyPr>
            <a:lstStyle/>
            <a:p>
              <a:r>
                <a:rPr lang="es-ES" sz="2000" dirty="0"/>
                <a:t>Mediante providencia </a:t>
              </a:r>
              <a:r>
                <a:rPr lang="es-ES" sz="2000" b="1" dirty="0"/>
                <a:t>No. GADDMQ-STHV-DMC-2022-0007-P</a:t>
              </a:r>
              <a:r>
                <a:rPr lang="es-ES" sz="2000" dirty="0"/>
                <a:t>, de 07 de marzo de 2022, </a:t>
              </a:r>
              <a:r>
                <a:rPr lang="es-ES" sz="2000" dirty="0" smtClean="0"/>
                <a:t>se emite </a:t>
              </a:r>
              <a:r>
                <a:rPr lang="es-ES" sz="2000" dirty="0"/>
                <a:t>el </a:t>
              </a:r>
              <a:r>
                <a:rPr lang="es-ES" sz="2000" dirty="0" smtClean="0"/>
                <a:t>área real del polígono.</a:t>
              </a:r>
              <a:endParaRPr lang="es-ES" sz="2000" dirty="0"/>
            </a:p>
          </p:txBody>
        </p:sp>
        <p:sp>
          <p:nvSpPr>
            <p:cNvPr id="35" name="CuadroTexto 34"/>
            <p:cNvSpPr txBox="1"/>
            <p:nvPr/>
          </p:nvSpPr>
          <p:spPr>
            <a:xfrm>
              <a:off x="578931" y="2670486"/>
              <a:ext cx="5394960" cy="1569660"/>
            </a:xfrm>
            <a:prstGeom prst="rect">
              <a:avLst/>
            </a:prstGeom>
            <a:noFill/>
          </p:spPr>
          <p:txBody>
            <a:bodyPr wrap="square" rtlCol="0">
              <a:spAutoFit/>
            </a:bodyPr>
            <a:lstStyle/>
            <a:p>
              <a:pPr lvl="0"/>
              <a:r>
                <a:rPr lang="es-ES" sz="2000" b="1" dirty="0">
                  <a:solidFill>
                    <a:srgbClr val="373545">
                      <a:lumMod val="75000"/>
                    </a:srgbClr>
                  </a:solidFill>
                </a:rPr>
                <a:t>Acerca de un excedente erróneo en el área total en el considerando No.37</a:t>
              </a:r>
            </a:p>
            <a:p>
              <a:pPr lvl="0" algn="r"/>
              <a:endParaRPr lang="es-ES" sz="1600" b="1" dirty="0" smtClean="0">
                <a:solidFill>
                  <a:srgbClr val="7A8C8E">
                    <a:lumMod val="50000"/>
                  </a:srgbClr>
                </a:solidFill>
              </a:endParaRPr>
            </a:p>
            <a:p>
              <a:pPr lvl="0" algn="r"/>
              <a:r>
                <a:rPr lang="es-ES" sz="1600" b="1" dirty="0" smtClean="0">
                  <a:solidFill>
                    <a:srgbClr val="7A8C8E">
                      <a:lumMod val="50000"/>
                    </a:srgbClr>
                  </a:solidFill>
                </a:rPr>
                <a:t>Observación </a:t>
              </a:r>
              <a:r>
                <a:rPr lang="es-ES" sz="1600" b="1" dirty="0">
                  <a:solidFill>
                    <a:srgbClr val="7A8C8E">
                      <a:lumMod val="50000"/>
                    </a:srgbClr>
                  </a:solidFill>
                </a:rPr>
                <a:t>emitida por: Concejal Marco </a:t>
              </a:r>
              <a:r>
                <a:rPr lang="es-ES" sz="1600" b="1" dirty="0" err="1">
                  <a:solidFill>
                    <a:srgbClr val="7A8C8E">
                      <a:lumMod val="50000"/>
                    </a:srgbClr>
                  </a:solidFill>
                </a:rPr>
                <a:t>Collaguazo</a:t>
              </a:r>
              <a:endParaRPr lang="es-ES" sz="1600" b="1" dirty="0">
                <a:solidFill>
                  <a:srgbClr val="7A8C8E">
                    <a:lumMod val="50000"/>
                  </a:srgbClr>
                </a:solidFill>
              </a:endParaRPr>
            </a:p>
            <a:p>
              <a:endParaRPr lang="es-ES" sz="2400" b="1" dirty="0">
                <a:solidFill>
                  <a:schemeClr val="tx2">
                    <a:lumMod val="75000"/>
                  </a:schemeClr>
                </a:solidFill>
              </a:endParaRPr>
            </a:p>
          </p:txBody>
        </p:sp>
        <p:sp>
          <p:nvSpPr>
            <p:cNvPr id="43" name="Flecha derecha 42"/>
            <p:cNvSpPr/>
            <p:nvPr/>
          </p:nvSpPr>
          <p:spPr>
            <a:xfrm>
              <a:off x="6154923" y="3140762"/>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 name="Grupo 1"/>
          <p:cNvGrpSpPr/>
          <p:nvPr/>
        </p:nvGrpSpPr>
        <p:grpSpPr>
          <a:xfrm>
            <a:off x="352400" y="4699709"/>
            <a:ext cx="11605309" cy="1870514"/>
            <a:chOff x="578931" y="2265102"/>
            <a:chExt cx="11605309" cy="1870514"/>
          </a:xfrm>
        </p:grpSpPr>
        <p:sp>
          <p:nvSpPr>
            <p:cNvPr id="49" name="Recortar rectángulo de esquina sencilla 48"/>
            <p:cNvSpPr/>
            <p:nvPr/>
          </p:nvSpPr>
          <p:spPr>
            <a:xfrm>
              <a:off x="610664" y="2316728"/>
              <a:ext cx="5512526" cy="1579590"/>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0" name="Recortar rectángulo de esquina sencilla 49"/>
            <p:cNvSpPr/>
            <p:nvPr/>
          </p:nvSpPr>
          <p:spPr>
            <a:xfrm rot="10800000">
              <a:off x="6671714" y="2316727"/>
              <a:ext cx="5512526" cy="157958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51" name="CuadroTexto 50"/>
            <p:cNvSpPr txBox="1"/>
            <p:nvPr/>
          </p:nvSpPr>
          <p:spPr>
            <a:xfrm>
              <a:off x="6730497" y="2265102"/>
              <a:ext cx="5394960" cy="1631216"/>
            </a:xfrm>
            <a:prstGeom prst="rect">
              <a:avLst/>
            </a:prstGeom>
            <a:noFill/>
          </p:spPr>
          <p:txBody>
            <a:bodyPr wrap="square" rtlCol="0">
              <a:spAutoFit/>
            </a:bodyPr>
            <a:lstStyle/>
            <a:p>
              <a:pPr lvl="0" algn="just"/>
              <a:r>
                <a:rPr lang="es-ES" sz="2000" dirty="0">
                  <a:solidFill>
                    <a:schemeClr val="tx2">
                      <a:lumMod val="75000"/>
                    </a:schemeClr>
                  </a:solidFill>
                </a:rPr>
                <a:t>Esta Unidad Técnica considera que es muy prematuro determinar un monto “definido” ya que se deben realizar primero los estudios de factibilidad en los que se encuentran los análisis económicos para ejecución de obras.</a:t>
              </a:r>
              <a:endParaRPr lang="es-ES" sz="1400" dirty="0">
                <a:solidFill>
                  <a:schemeClr val="tx2">
                    <a:lumMod val="75000"/>
                  </a:schemeClr>
                </a:solidFill>
              </a:endParaRPr>
            </a:p>
          </p:txBody>
        </p:sp>
        <p:sp>
          <p:nvSpPr>
            <p:cNvPr id="52" name="CuadroTexto 51"/>
            <p:cNvSpPr txBox="1"/>
            <p:nvPr/>
          </p:nvSpPr>
          <p:spPr>
            <a:xfrm>
              <a:off x="578931" y="2319734"/>
              <a:ext cx="5394960" cy="1815882"/>
            </a:xfrm>
            <a:prstGeom prst="rect">
              <a:avLst/>
            </a:prstGeom>
            <a:noFill/>
          </p:spPr>
          <p:txBody>
            <a:bodyPr wrap="square" rtlCol="0">
              <a:spAutoFit/>
            </a:bodyPr>
            <a:lstStyle/>
            <a:p>
              <a:pPr lvl="0"/>
              <a:r>
                <a:rPr lang="es-ES" sz="2000" b="1" dirty="0">
                  <a:solidFill>
                    <a:srgbClr val="373545">
                      <a:lumMod val="75000"/>
                    </a:srgbClr>
                  </a:solidFill>
                </a:rPr>
                <a:t>Acerca de especificar el monto de obras para EPMMOP en este asentamiento</a:t>
              </a:r>
              <a:endParaRPr lang="es-ES" sz="2000" dirty="0">
                <a:solidFill>
                  <a:srgbClr val="373545">
                    <a:lumMod val="75000"/>
                  </a:srgbClr>
                </a:solidFill>
              </a:endParaRPr>
            </a:p>
            <a:p>
              <a:pPr lvl="0" algn="r"/>
              <a:endParaRPr lang="es-ES" sz="1600" b="1" dirty="0" smtClean="0">
                <a:solidFill>
                  <a:srgbClr val="7A8C8E">
                    <a:lumMod val="50000"/>
                  </a:srgbClr>
                </a:solidFill>
              </a:endParaRPr>
            </a:p>
            <a:p>
              <a:pPr lvl="0" algn="r"/>
              <a:endParaRPr lang="es-ES" sz="1600" b="1" dirty="0">
                <a:solidFill>
                  <a:srgbClr val="7A8C8E">
                    <a:lumMod val="50000"/>
                  </a:srgbClr>
                </a:solidFill>
              </a:endParaRPr>
            </a:p>
            <a:p>
              <a:pPr lvl="0" algn="r"/>
              <a:r>
                <a:rPr lang="es-ES" sz="1600" b="1" dirty="0" smtClean="0">
                  <a:solidFill>
                    <a:srgbClr val="7A8C8E">
                      <a:lumMod val="50000"/>
                    </a:srgbClr>
                  </a:solidFill>
                </a:rPr>
                <a:t>Observación </a:t>
              </a:r>
              <a:r>
                <a:rPr lang="es-ES" sz="1600" b="1" dirty="0">
                  <a:solidFill>
                    <a:srgbClr val="7A8C8E">
                      <a:lumMod val="50000"/>
                    </a:srgbClr>
                  </a:solidFill>
                </a:rPr>
                <a:t>emitida por: Concejala Luz Elena Coloma</a:t>
              </a:r>
              <a:endParaRPr lang="es-ES" sz="1600" b="1" dirty="0">
                <a:solidFill>
                  <a:srgbClr val="373545">
                    <a:lumMod val="75000"/>
                  </a:srgbClr>
                </a:solidFill>
              </a:endParaRPr>
            </a:p>
            <a:p>
              <a:endParaRPr lang="es-ES" sz="2400" b="1" dirty="0">
                <a:solidFill>
                  <a:schemeClr val="tx2">
                    <a:lumMod val="75000"/>
                  </a:schemeClr>
                </a:solidFill>
              </a:endParaRPr>
            </a:p>
          </p:txBody>
        </p:sp>
        <p:sp>
          <p:nvSpPr>
            <p:cNvPr id="53" name="Flecha derecha 52"/>
            <p:cNvSpPr/>
            <p:nvPr/>
          </p:nvSpPr>
          <p:spPr>
            <a:xfrm>
              <a:off x="6154923" y="2898439"/>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38" name="CuadroTexto 37"/>
          <p:cNvSpPr txBox="1"/>
          <p:nvPr/>
        </p:nvSpPr>
        <p:spPr>
          <a:xfrm>
            <a:off x="352268" y="86639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39" name="CuadroTexto 38"/>
          <p:cNvSpPr txBox="1"/>
          <p:nvPr/>
        </p:nvSpPr>
        <p:spPr>
          <a:xfrm>
            <a:off x="6249824" y="868652"/>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sp>
        <p:nvSpPr>
          <p:cNvPr id="40" name="Rectángulo 39"/>
          <p:cNvSpPr/>
          <p:nvPr/>
        </p:nvSpPr>
        <p:spPr>
          <a:xfrm>
            <a:off x="384133" y="987053"/>
            <a:ext cx="5512528"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Rectángulo 40"/>
          <p:cNvSpPr/>
          <p:nvPr/>
        </p:nvSpPr>
        <p:spPr>
          <a:xfrm>
            <a:off x="6445183" y="987053"/>
            <a:ext cx="5512659"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2935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grpSp>
        <p:nvGrpSpPr>
          <p:cNvPr id="2" name="Grupo 1"/>
          <p:cNvGrpSpPr/>
          <p:nvPr/>
        </p:nvGrpSpPr>
        <p:grpSpPr>
          <a:xfrm>
            <a:off x="446785" y="1334242"/>
            <a:ext cx="11598727" cy="2619704"/>
            <a:chOff x="610663" y="695930"/>
            <a:chExt cx="11598727" cy="2239474"/>
          </a:xfrm>
        </p:grpSpPr>
        <p:sp>
          <p:nvSpPr>
            <p:cNvPr id="4" name="Recortar rectángulo de esquina sencilla 3"/>
            <p:cNvSpPr/>
            <p:nvPr/>
          </p:nvSpPr>
          <p:spPr>
            <a:xfrm>
              <a:off x="610664" y="736910"/>
              <a:ext cx="5512526" cy="1990749"/>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ortar rectángulo de esquina sencilla 9"/>
            <p:cNvSpPr/>
            <p:nvPr/>
          </p:nvSpPr>
          <p:spPr>
            <a:xfrm rot="10800000">
              <a:off x="6696864" y="695930"/>
              <a:ext cx="5512526" cy="1990748"/>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16" name="CuadroTexto 15"/>
            <p:cNvSpPr txBox="1"/>
            <p:nvPr/>
          </p:nvSpPr>
          <p:spPr>
            <a:xfrm>
              <a:off x="6755647" y="1133429"/>
              <a:ext cx="5394960" cy="1131352"/>
            </a:xfrm>
            <a:prstGeom prst="rect">
              <a:avLst/>
            </a:prstGeom>
            <a:noFill/>
          </p:spPr>
          <p:txBody>
            <a:bodyPr wrap="square" rtlCol="0">
              <a:spAutoFit/>
            </a:bodyPr>
            <a:lstStyle/>
            <a:p>
              <a:pPr lvl="0" algn="just"/>
              <a:r>
                <a:rPr lang="es-ES" sz="2000" dirty="0" smtClean="0">
                  <a:solidFill>
                    <a:srgbClr val="373545">
                      <a:lumMod val="75000"/>
                    </a:srgbClr>
                  </a:solidFill>
                </a:rPr>
                <a:t>Conforme lo establecido en el </a:t>
              </a:r>
              <a:r>
                <a:rPr lang="es-ES" sz="2000" dirty="0">
                  <a:solidFill>
                    <a:srgbClr val="373545">
                      <a:lumMod val="75000"/>
                    </a:srgbClr>
                  </a:solidFill>
                </a:rPr>
                <a:t>artículo </a:t>
              </a:r>
              <a:r>
                <a:rPr lang="es-ES" sz="2000" dirty="0" smtClean="0">
                  <a:solidFill>
                    <a:srgbClr val="373545">
                      <a:lumMod val="75000"/>
                    </a:srgbClr>
                  </a:solidFill>
                </a:rPr>
                <a:t>3690 del Código Municipal para el Distrito Metropolitano </a:t>
              </a:r>
              <a:r>
                <a:rPr lang="es-ES" sz="2000" dirty="0">
                  <a:solidFill>
                    <a:srgbClr val="373545">
                      <a:lumMod val="75000"/>
                    </a:srgbClr>
                  </a:solidFill>
                </a:rPr>
                <a:t>de Quito, </a:t>
              </a:r>
              <a:r>
                <a:rPr lang="es-ES" sz="2000" b="1" dirty="0">
                  <a:solidFill>
                    <a:srgbClr val="373545">
                      <a:lumMod val="75000"/>
                    </a:srgbClr>
                  </a:solidFill>
                </a:rPr>
                <a:t>Sí</a:t>
              </a:r>
              <a:r>
                <a:rPr lang="es-ES" sz="2000" dirty="0">
                  <a:solidFill>
                    <a:srgbClr val="373545">
                      <a:lumMod val="75000"/>
                    </a:srgbClr>
                  </a:solidFill>
                </a:rPr>
                <a:t> es factible el fraccionamiento, siempre y cuando exista un cambio de </a:t>
              </a:r>
              <a:r>
                <a:rPr lang="es-ES" sz="2000" dirty="0" smtClean="0">
                  <a:solidFill>
                    <a:srgbClr val="373545">
                      <a:lumMod val="75000"/>
                    </a:srgbClr>
                  </a:solidFill>
                </a:rPr>
                <a:t>zonificación</a:t>
              </a:r>
              <a:endParaRPr lang="es-ES" sz="2000" dirty="0">
                <a:solidFill>
                  <a:srgbClr val="373545">
                    <a:lumMod val="75000"/>
                  </a:srgbClr>
                </a:solidFill>
              </a:endParaRPr>
            </a:p>
          </p:txBody>
        </p:sp>
        <p:sp>
          <p:nvSpPr>
            <p:cNvPr id="30" name="CuadroTexto 29"/>
            <p:cNvSpPr txBox="1"/>
            <p:nvPr/>
          </p:nvSpPr>
          <p:spPr>
            <a:xfrm>
              <a:off x="610663" y="1119522"/>
              <a:ext cx="5394960" cy="1815882"/>
            </a:xfrm>
            <a:prstGeom prst="rect">
              <a:avLst/>
            </a:prstGeom>
            <a:noFill/>
          </p:spPr>
          <p:txBody>
            <a:bodyPr wrap="square" rtlCol="0">
              <a:spAutoFit/>
            </a:bodyPr>
            <a:lstStyle/>
            <a:p>
              <a:pPr lvl="0"/>
              <a:r>
                <a:rPr lang="es-ES" sz="2000" b="1" dirty="0">
                  <a:solidFill>
                    <a:srgbClr val="373545">
                      <a:lumMod val="75000"/>
                    </a:srgbClr>
                  </a:solidFill>
                </a:rPr>
                <a:t>Es factible o no fraccionar el suelo que se encuentra en áreas de protección ecológica </a:t>
              </a:r>
              <a:endParaRPr lang="es-ES" sz="2000" dirty="0">
                <a:solidFill>
                  <a:srgbClr val="373545">
                    <a:lumMod val="75000"/>
                  </a:srgbClr>
                </a:solidFill>
              </a:endParaRPr>
            </a:p>
            <a:p>
              <a:pPr lvl="0" algn="r"/>
              <a:endParaRPr lang="es-ES" sz="1600" b="1" dirty="0" smtClean="0">
                <a:solidFill>
                  <a:srgbClr val="7A8C8E">
                    <a:lumMod val="50000"/>
                  </a:srgbClr>
                </a:solidFill>
              </a:endParaRPr>
            </a:p>
            <a:p>
              <a:pPr lvl="0" algn="r"/>
              <a:endParaRPr lang="es-ES" sz="1600" b="1" dirty="0">
                <a:solidFill>
                  <a:srgbClr val="7A8C8E">
                    <a:lumMod val="50000"/>
                  </a:srgbClr>
                </a:solidFill>
              </a:endParaRPr>
            </a:p>
            <a:p>
              <a:pPr lvl="0" algn="r"/>
              <a:r>
                <a:rPr lang="es-ES" sz="1600" b="1" dirty="0" smtClean="0">
                  <a:solidFill>
                    <a:srgbClr val="7A8C8E">
                      <a:lumMod val="50000"/>
                    </a:srgbClr>
                  </a:solidFill>
                </a:rPr>
                <a:t>Observación </a:t>
              </a:r>
              <a:r>
                <a:rPr lang="es-ES" sz="1600" b="1" dirty="0">
                  <a:solidFill>
                    <a:srgbClr val="7A8C8E">
                      <a:lumMod val="50000"/>
                    </a:srgbClr>
                  </a:solidFill>
                </a:rPr>
                <a:t>emitida por: Concejal Luis Robles</a:t>
              </a:r>
              <a:endParaRPr lang="es-ES" sz="1600" b="1" dirty="0">
                <a:solidFill>
                  <a:srgbClr val="373545">
                    <a:lumMod val="75000"/>
                  </a:srgbClr>
                </a:solidFill>
              </a:endParaRPr>
            </a:p>
            <a:p>
              <a:endParaRPr lang="es-ES" sz="2400" b="1" dirty="0">
                <a:solidFill>
                  <a:schemeClr val="tx2">
                    <a:lumMod val="75000"/>
                  </a:schemeClr>
                </a:solidFill>
              </a:endParaRPr>
            </a:p>
          </p:txBody>
        </p:sp>
        <p:sp>
          <p:nvSpPr>
            <p:cNvPr id="31" name="Flecha derecha 30"/>
            <p:cNvSpPr/>
            <p:nvPr/>
          </p:nvSpPr>
          <p:spPr>
            <a:xfrm>
              <a:off x="6154923" y="1333254"/>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3" name="Grupo 2"/>
          <p:cNvGrpSpPr/>
          <p:nvPr/>
        </p:nvGrpSpPr>
        <p:grpSpPr>
          <a:xfrm>
            <a:off x="421181" y="4049759"/>
            <a:ext cx="11599181" cy="2373532"/>
            <a:chOff x="585059" y="3162504"/>
            <a:chExt cx="11599181" cy="2373532"/>
          </a:xfrm>
        </p:grpSpPr>
        <p:sp>
          <p:nvSpPr>
            <p:cNvPr id="38" name="Recortar rectángulo de esquina sencilla 37"/>
            <p:cNvSpPr/>
            <p:nvPr/>
          </p:nvSpPr>
          <p:spPr>
            <a:xfrm>
              <a:off x="610664" y="3162505"/>
              <a:ext cx="5512526" cy="2183548"/>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Recortar rectángulo de esquina sencilla 38"/>
            <p:cNvSpPr/>
            <p:nvPr/>
          </p:nvSpPr>
          <p:spPr>
            <a:xfrm rot="10800000">
              <a:off x="6671714" y="3162504"/>
              <a:ext cx="5512526" cy="218354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40" name="CuadroTexto 39"/>
            <p:cNvSpPr txBox="1"/>
            <p:nvPr/>
          </p:nvSpPr>
          <p:spPr>
            <a:xfrm>
              <a:off x="6726627" y="3345765"/>
              <a:ext cx="5394960" cy="1631216"/>
            </a:xfrm>
            <a:prstGeom prst="rect">
              <a:avLst/>
            </a:prstGeom>
            <a:noFill/>
          </p:spPr>
          <p:txBody>
            <a:bodyPr wrap="square" rtlCol="0">
              <a:spAutoFit/>
            </a:bodyPr>
            <a:lstStyle/>
            <a:p>
              <a:pPr algn="just"/>
              <a:r>
                <a:rPr lang="es-ES" sz="2000" dirty="0">
                  <a:solidFill>
                    <a:schemeClr val="tx2">
                      <a:lumMod val="75000"/>
                    </a:schemeClr>
                  </a:solidFill>
                </a:rPr>
                <a:t>Ya se encuentra graficadas (implantadas) los accidentes geográficos (fajas de protección de quebrada) en el </a:t>
              </a:r>
              <a:r>
                <a:rPr lang="es-ES" sz="2000" dirty="0" smtClean="0">
                  <a:solidFill>
                    <a:schemeClr val="tx2">
                      <a:lumMod val="75000"/>
                    </a:schemeClr>
                  </a:solidFill>
                </a:rPr>
                <a:t>plano </a:t>
              </a:r>
              <a:r>
                <a:rPr lang="es-ES" sz="2000" dirty="0">
                  <a:solidFill>
                    <a:schemeClr val="tx2">
                      <a:lumMod val="75000"/>
                    </a:schemeClr>
                  </a:solidFill>
                </a:rPr>
                <a:t>del asentamiento denominado Lote A3-6, por lo tanto se acogió la recomendación.</a:t>
              </a:r>
              <a:endParaRPr lang="es-ES" sz="1200" dirty="0">
                <a:solidFill>
                  <a:schemeClr val="tx2">
                    <a:lumMod val="75000"/>
                  </a:schemeClr>
                </a:solidFill>
              </a:endParaRPr>
            </a:p>
          </p:txBody>
        </p:sp>
        <p:sp>
          <p:nvSpPr>
            <p:cNvPr id="41" name="CuadroTexto 40"/>
            <p:cNvSpPr txBox="1"/>
            <p:nvPr/>
          </p:nvSpPr>
          <p:spPr>
            <a:xfrm>
              <a:off x="585059" y="3535488"/>
              <a:ext cx="5394960" cy="2000548"/>
            </a:xfrm>
            <a:prstGeom prst="rect">
              <a:avLst/>
            </a:prstGeom>
            <a:noFill/>
          </p:spPr>
          <p:txBody>
            <a:bodyPr wrap="square" rtlCol="0">
              <a:spAutoFit/>
            </a:bodyPr>
            <a:lstStyle/>
            <a:p>
              <a:r>
                <a:rPr lang="es-ES" sz="2000" b="1" dirty="0">
                  <a:solidFill>
                    <a:schemeClr val="tx2">
                      <a:lumMod val="75000"/>
                    </a:schemeClr>
                  </a:solidFill>
                </a:rPr>
                <a:t>Informar si se han acogido las recomendaciones de Secretaria </a:t>
              </a:r>
              <a:r>
                <a:rPr lang="es-ES" sz="2000" b="1" dirty="0" smtClean="0">
                  <a:solidFill>
                    <a:schemeClr val="tx2">
                      <a:lumMod val="75000"/>
                    </a:schemeClr>
                  </a:solidFill>
                </a:rPr>
                <a:t>de Seguridad y Gobernabilidad detalladas </a:t>
              </a:r>
              <a:r>
                <a:rPr lang="es-ES" sz="2000" b="1" dirty="0">
                  <a:solidFill>
                    <a:schemeClr val="tx2">
                      <a:lumMod val="75000"/>
                    </a:schemeClr>
                  </a:solidFill>
                </a:rPr>
                <a:t>y acerca de fajas de protección de quebrada.</a:t>
              </a:r>
            </a:p>
            <a:p>
              <a:pPr algn="r"/>
              <a:r>
                <a:rPr lang="es-ES" sz="2000" b="1" dirty="0" smtClean="0">
                  <a:solidFill>
                    <a:schemeClr val="tx2">
                      <a:lumMod val="75000"/>
                    </a:schemeClr>
                  </a:solidFill>
                </a:rPr>
                <a:t> </a:t>
              </a: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42" name="Flecha derecha 41"/>
            <p:cNvSpPr/>
            <p:nvPr/>
          </p:nvSpPr>
          <p:spPr>
            <a:xfrm>
              <a:off x="6154923" y="4047251"/>
              <a:ext cx="453325" cy="326571"/>
            </a:xfrm>
            <a:prstGeom prst="rightArrow">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8" name="CuadroTexto 27"/>
          <p:cNvSpPr txBox="1"/>
          <p:nvPr/>
        </p:nvSpPr>
        <p:spPr>
          <a:xfrm>
            <a:off x="352268" y="967590"/>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33" name="CuadroTexto 32"/>
          <p:cNvSpPr txBox="1"/>
          <p:nvPr/>
        </p:nvSpPr>
        <p:spPr>
          <a:xfrm>
            <a:off x="6249824" y="969848"/>
            <a:ext cx="5707885" cy="461665"/>
          </a:xfrm>
          <a:prstGeom prst="rect">
            <a:avLst/>
          </a:prstGeom>
          <a:noFill/>
        </p:spPr>
        <p:txBody>
          <a:bodyPr wrap="square" rtlCol="0">
            <a:spAutoFit/>
          </a:bodyPr>
          <a:lstStyle/>
          <a:p>
            <a:pPr algn="r"/>
            <a:r>
              <a:rPr lang="es-EC" sz="2400" b="1" dirty="0">
                <a:solidFill>
                  <a:schemeClr val="accent1">
                    <a:lumMod val="75000"/>
                  </a:schemeClr>
                </a:solidFill>
              </a:rPr>
              <a:t>Texto Propuesto</a:t>
            </a:r>
          </a:p>
        </p:txBody>
      </p:sp>
      <p:sp>
        <p:nvSpPr>
          <p:cNvPr id="36" name="Rectángulo 35"/>
          <p:cNvSpPr/>
          <p:nvPr/>
        </p:nvSpPr>
        <p:spPr>
          <a:xfrm>
            <a:off x="446785" y="1088249"/>
            <a:ext cx="5512393"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Rectángulo 36"/>
          <p:cNvSpPr/>
          <p:nvPr/>
        </p:nvSpPr>
        <p:spPr>
          <a:xfrm>
            <a:off x="6507838" y="1088249"/>
            <a:ext cx="5512524" cy="254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705393" y="243684"/>
            <a:ext cx="11051177" cy="461665"/>
          </a:xfrm>
          <a:prstGeom prst="rect">
            <a:avLst/>
          </a:prstGeom>
        </p:spPr>
        <p:txBody>
          <a:bodyPr wrap="square">
            <a:spAutoFit/>
          </a:bodyPr>
          <a:lstStyle/>
          <a:p>
            <a:pPr algn="ctr"/>
            <a:r>
              <a:rPr lang="es-ES" sz="2400" b="1" dirty="0">
                <a:solidFill>
                  <a:srgbClr val="C00000"/>
                </a:solidFill>
              </a:rPr>
              <a:t>Observaciones para Consideración de la Comisión de Ordenamiento Territorial</a:t>
            </a:r>
          </a:p>
        </p:txBody>
      </p:sp>
    </p:spTree>
    <p:extLst>
      <p:ext uri="{BB962C8B-B14F-4D97-AF65-F5344CB8AC3E}">
        <p14:creationId xmlns:p14="http://schemas.microsoft.com/office/powerpoint/2010/main" val="79821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6E2E6E8-3A8E-E947-81DB-558DDB151C9B}"/>
              </a:ext>
            </a:extLst>
          </p:cNvPr>
          <p:cNvPicPr>
            <a:picLocks noChangeAspect="1"/>
          </p:cNvPicPr>
          <p:nvPr/>
        </p:nvPicPr>
        <p:blipFill rotWithShape="1">
          <a:blip r:embed="rId2"/>
          <a:srcRect l="28847" r="22700" b="2"/>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5" name="Imagen 4">
            <a:extLst>
              <a:ext uri="{FF2B5EF4-FFF2-40B4-BE49-F238E27FC236}">
                <a16:creationId xmlns:a16="http://schemas.microsoft.com/office/drawing/2014/main" id="{0EECD133-6923-BB4B-85A2-13D658F4D1D6}"/>
              </a:ext>
            </a:extLst>
          </p:cNvPr>
          <p:cNvPicPr>
            <a:picLocks noChangeAspect="1"/>
          </p:cNvPicPr>
          <p:nvPr/>
        </p:nvPicPr>
        <p:blipFill rotWithShape="1">
          <a:blip r:embed="rId3"/>
          <a:srcRect l="18283" r="27239" b="2"/>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9" name="Imagen 8">
            <a:extLst>
              <a:ext uri="{FF2B5EF4-FFF2-40B4-BE49-F238E27FC236}">
                <a16:creationId xmlns:a16="http://schemas.microsoft.com/office/drawing/2014/main" id="{C2744CB1-E1F1-FC45-A269-D379501A9B5C}"/>
              </a:ext>
            </a:extLst>
          </p:cNvPr>
          <p:cNvPicPr>
            <a:picLocks noChangeAspect="1"/>
          </p:cNvPicPr>
          <p:nvPr/>
        </p:nvPicPr>
        <p:blipFill rotWithShape="1">
          <a:blip r:embed="rId4"/>
          <a:srcRect l="2095" r="4990" b="2"/>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p:nvSpPr>
          <p:cNvPr id="2" name="Título 1">
            <a:extLst>
              <a:ext uri="{FF2B5EF4-FFF2-40B4-BE49-F238E27FC236}">
                <a16:creationId xmlns:a16="http://schemas.microsoft.com/office/drawing/2014/main" id="{10EE5865-5A49-7046-AF1A-203BF0D5C4EB}"/>
              </a:ext>
            </a:extLst>
          </p:cNvPr>
          <p:cNvSpPr>
            <a:spLocks noGrp="1"/>
          </p:cNvSpPr>
          <p:nvPr>
            <p:ph type="ctrTitle"/>
          </p:nvPr>
        </p:nvSpPr>
        <p:spPr>
          <a:xfrm>
            <a:off x="438912" y="80916"/>
            <a:ext cx="5020056" cy="2770632"/>
          </a:xfrm>
        </p:spPr>
        <p:txBody>
          <a:bodyPr>
            <a:normAutofit/>
          </a:bodyPr>
          <a:lstStyle/>
          <a:p>
            <a:pPr algn="l"/>
            <a:r>
              <a:rPr lang="es-EC" sz="5400" dirty="0">
                <a:solidFill>
                  <a:schemeClr val="accent1">
                    <a:lumMod val="75000"/>
                  </a:schemeClr>
                </a:solidFill>
              </a:rPr>
              <a:t>LOTE A TRES - SEIS (A 3-6)</a:t>
            </a:r>
          </a:p>
        </p:txBody>
      </p:sp>
      <p:sp>
        <p:nvSpPr>
          <p:cNvPr id="3" name="Subtítulo 2">
            <a:extLst>
              <a:ext uri="{FF2B5EF4-FFF2-40B4-BE49-F238E27FC236}">
                <a16:creationId xmlns:a16="http://schemas.microsoft.com/office/drawing/2014/main" id="{3B0F421E-6141-CA46-8055-3A6107E3D290}"/>
              </a:ext>
            </a:extLst>
          </p:cNvPr>
          <p:cNvSpPr>
            <a:spLocks noGrp="1"/>
          </p:cNvSpPr>
          <p:nvPr>
            <p:ph type="subTitle" idx="1"/>
          </p:nvPr>
        </p:nvSpPr>
        <p:spPr>
          <a:xfrm>
            <a:off x="438912" y="3147298"/>
            <a:ext cx="4676402" cy="2523660"/>
          </a:xfrm>
        </p:spPr>
        <p:txBody>
          <a:bodyPr>
            <a:normAutofit fontScale="92500" lnSpcReduction="10000"/>
          </a:bodyPr>
          <a:lstStyle/>
          <a:p>
            <a:pPr algn="l"/>
            <a:r>
              <a:rPr lang="es-EC" sz="2200" dirty="0">
                <a:solidFill>
                  <a:schemeClr val="accent1">
                    <a:lumMod val="75000"/>
                  </a:schemeClr>
                </a:solidFill>
              </a:rPr>
              <a:t>UNIDAD ESPECIAL “REGULA TU BARRIO”</a:t>
            </a:r>
          </a:p>
          <a:p>
            <a:pPr algn="l"/>
            <a:endParaRPr lang="es-EC" sz="2200" dirty="0">
              <a:solidFill>
                <a:schemeClr val="accent1">
                  <a:lumMod val="75000"/>
                </a:schemeClr>
              </a:solidFill>
            </a:endParaRPr>
          </a:p>
          <a:p>
            <a:pPr algn="l"/>
            <a:r>
              <a:rPr lang="es-EC" sz="2200" dirty="0">
                <a:solidFill>
                  <a:schemeClr val="accent1">
                    <a:lumMod val="75000"/>
                  </a:schemeClr>
                </a:solidFill>
              </a:rPr>
              <a:t>COORDINACIÓN ZONAL “CALDERÓN”</a:t>
            </a:r>
          </a:p>
          <a:p>
            <a:pPr algn="l"/>
            <a:endParaRPr lang="es-EC" sz="2200" dirty="0">
              <a:solidFill>
                <a:schemeClr val="accent1">
                  <a:lumMod val="75000"/>
                </a:schemeClr>
              </a:solidFill>
            </a:endParaRPr>
          </a:p>
          <a:p>
            <a:pPr algn="l"/>
            <a:r>
              <a:rPr lang="es-ES" b="1" dirty="0">
                <a:solidFill>
                  <a:schemeClr val="accent1">
                    <a:lumMod val="75000"/>
                  </a:schemeClr>
                </a:solidFill>
              </a:rPr>
              <a:t>OBSERVACIONES REALIZADAS AL PROYECTO DE ORDENANZA EN PRIMER DEBATE</a:t>
            </a:r>
          </a:p>
          <a:p>
            <a:pPr algn="l"/>
            <a:endParaRPr lang="es-EC" sz="2200" dirty="0">
              <a:solidFill>
                <a:schemeClr val="accent1">
                  <a:lumMod val="75000"/>
                </a:schemeClr>
              </a:solidFill>
            </a:endParaRPr>
          </a:p>
        </p:txBody>
      </p:sp>
      <p:pic>
        <p:nvPicPr>
          <p:cNvPr id="12" name="Imagen 11">
            <a:extLst>
              <a:ext uri="{FF2B5EF4-FFF2-40B4-BE49-F238E27FC236}">
                <a16:creationId xmlns:a16="http://schemas.microsoft.com/office/drawing/2014/main" id="{B6825D8B-4237-2543-8AC3-F4F58B022BE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62" y="72275"/>
            <a:ext cx="1274181" cy="389969"/>
          </a:xfrm>
          <a:prstGeom prst="rect">
            <a:avLst/>
          </a:prstGeom>
          <a:noFill/>
          <a:ln>
            <a:noFill/>
          </a:ln>
        </p:spPr>
      </p:pic>
    </p:spTree>
    <p:extLst>
      <p:ext uri="{BB962C8B-B14F-4D97-AF65-F5344CB8AC3E}">
        <p14:creationId xmlns:p14="http://schemas.microsoft.com/office/powerpoint/2010/main" val="341302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4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Factibilidad de Zonificación </a:t>
            </a:r>
          </a:p>
        </p:txBody>
      </p:sp>
      <p:sp>
        <p:nvSpPr>
          <p:cNvPr id="58" name="Recortar rectángulo de esquina sencilla 57"/>
          <p:cNvSpPr/>
          <p:nvPr/>
        </p:nvSpPr>
        <p:spPr>
          <a:xfrm>
            <a:off x="121731" y="987827"/>
            <a:ext cx="7256026" cy="2864505"/>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9" name="Recortar rectángulo de esquina sencilla 58"/>
          <p:cNvSpPr/>
          <p:nvPr/>
        </p:nvSpPr>
        <p:spPr>
          <a:xfrm>
            <a:off x="135014" y="4352406"/>
            <a:ext cx="7242741" cy="2084685"/>
          </a:xfrm>
          <a:prstGeom prst="snip1Rect">
            <a:avLst>
              <a:gd name="adj" fmla="val 1074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61" name="CuadroTexto 60"/>
          <p:cNvSpPr txBox="1"/>
          <p:nvPr/>
        </p:nvSpPr>
        <p:spPr>
          <a:xfrm>
            <a:off x="348917" y="965593"/>
            <a:ext cx="6956757" cy="2462213"/>
          </a:xfrm>
          <a:prstGeom prst="rect">
            <a:avLst/>
          </a:prstGeom>
          <a:noFill/>
        </p:spPr>
        <p:txBody>
          <a:bodyPr wrap="square" rtlCol="0">
            <a:spAutoFit/>
          </a:bodyPr>
          <a:lstStyle/>
          <a:p>
            <a:endParaRPr lang="es-ES" b="1" dirty="0">
              <a:solidFill>
                <a:schemeClr val="tx2">
                  <a:lumMod val="75000"/>
                </a:schemeClr>
              </a:solidFill>
            </a:endParaRPr>
          </a:p>
          <a:p>
            <a:pPr algn="just"/>
            <a:r>
              <a:rPr lang="es-ES" dirty="0">
                <a:solidFill>
                  <a:schemeClr val="tx2">
                    <a:lumMod val="75000"/>
                  </a:schemeClr>
                </a:solidFill>
              </a:rPr>
              <a:t>Con el fin de que guarden relación los informes de la Dirección de Riegos y de la STHV se debe corregir la zonificación propuesta: D1 (D202-80), para algunos lotes; y, A6(A25002-1.5) para otros lotes, a una sola zonificación D1 (D202-80) y A31 (PQ</a:t>
            </a:r>
            <a:r>
              <a:rPr lang="es-ES" dirty="0" smtClean="0">
                <a:solidFill>
                  <a:schemeClr val="tx2">
                    <a:lumMod val="75000"/>
                  </a:schemeClr>
                </a:solidFill>
              </a:rPr>
              <a:t>). (STHV)</a:t>
            </a:r>
            <a:endParaRPr lang="es-ES" dirty="0">
              <a:solidFill>
                <a:schemeClr val="tx2">
                  <a:lumMod val="75000"/>
                </a:schemeClr>
              </a:solidFill>
            </a:endParaRPr>
          </a:p>
          <a:p>
            <a:pPr lvl="0" algn="r"/>
            <a:r>
              <a:rPr lang="es-ES" sz="1600" b="1" dirty="0">
                <a:solidFill>
                  <a:srgbClr val="7A8C8E">
                    <a:lumMod val="50000"/>
                  </a:srgbClr>
                </a:solidFill>
              </a:rPr>
              <a:t>Observaciones emitidas por: </a:t>
            </a:r>
          </a:p>
          <a:p>
            <a:pPr lvl="0" algn="r"/>
            <a:r>
              <a:rPr lang="es-ES" sz="1600" b="1" dirty="0">
                <a:solidFill>
                  <a:srgbClr val="7A8C8E">
                    <a:lumMod val="50000"/>
                  </a:srgbClr>
                </a:solidFill>
              </a:rPr>
              <a:t>Concejal Luis Robles</a:t>
            </a:r>
          </a:p>
          <a:p>
            <a:pPr lvl="0" algn="r"/>
            <a:r>
              <a:rPr lang="es-ES" sz="1600" b="1" dirty="0">
                <a:solidFill>
                  <a:srgbClr val="7A8C8E">
                    <a:lumMod val="50000"/>
                  </a:srgbClr>
                </a:solidFill>
              </a:rPr>
              <a:t>Concejala Soledad Benítez</a:t>
            </a:r>
          </a:p>
          <a:p>
            <a:pPr lvl="0" algn="r"/>
            <a:r>
              <a:rPr lang="es-ES" sz="1600" b="1" dirty="0">
                <a:solidFill>
                  <a:srgbClr val="7A8C8E">
                    <a:lumMod val="50000"/>
                  </a:srgbClr>
                </a:solidFill>
              </a:rPr>
              <a:t>Concejala Mónica Sandoval</a:t>
            </a:r>
            <a:endParaRPr lang="es-ES" sz="2400" b="1" dirty="0">
              <a:solidFill>
                <a:schemeClr val="tx2">
                  <a:lumMod val="75000"/>
                </a:schemeClr>
              </a:solidFill>
            </a:endParaRPr>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 name="CuadroTexto 2"/>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9" name="CuadroTexto 8"/>
          <p:cNvSpPr txBox="1"/>
          <p:nvPr/>
        </p:nvSpPr>
        <p:spPr>
          <a:xfrm>
            <a:off x="122751" y="3890741"/>
            <a:ext cx="3722915" cy="461665"/>
          </a:xfrm>
          <a:prstGeom prst="rect">
            <a:avLst/>
          </a:prstGeom>
          <a:noFill/>
        </p:spPr>
        <p:txBody>
          <a:bodyPr wrap="square" rtlCol="0">
            <a:spAutoFit/>
          </a:bodyPr>
          <a:lstStyle/>
          <a:p>
            <a:r>
              <a:rPr lang="es-EC" sz="2400" b="1" dirty="0">
                <a:solidFill>
                  <a:schemeClr val="accent1">
                    <a:lumMod val="75000"/>
                  </a:schemeClr>
                </a:solidFill>
              </a:rPr>
              <a:t>Respuesta</a:t>
            </a:r>
          </a:p>
        </p:txBody>
      </p:sp>
      <p:sp>
        <p:nvSpPr>
          <p:cNvPr id="76" name="Rectángulo 75"/>
          <p:cNvSpPr/>
          <p:nvPr/>
        </p:nvSpPr>
        <p:spPr>
          <a:xfrm>
            <a:off x="121731" y="526864"/>
            <a:ext cx="725602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8" name="Rectángulo 77"/>
          <p:cNvSpPr/>
          <p:nvPr/>
        </p:nvSpPr>
        <p:spPr>
          <a:xfrm>
            <a:off x="121732" y="3890741"/>
            <a:ext cx="725602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CuadroTexto 19">
            <a:extLst>
              <a:ext uri="{FF2B5EF4-FFF2-40B4-BE49-F238E27FC236}">
                <a16:creationId xmlns:a16="http://schemas.microsoft.com/office/drawing/2014/main" id="{F278C703-9A41-972B-C03D-C489CB4F288D}"/>
              </a:ext>
            </a:extLst>
          </p:cNvPr>
          <p:cNvSpPr txBox="1"/>
          <p:nvPr/>
        </p:nvSpPr>
        <p:spPr>
          <a:xfrm>
            <a:off x="125535" y="4491320"/>
            <a:ext cx="7071131" cy="1846659"/>
          </a:xfrm>
          <a:prstGeom prst="rect">
            <a:avLst/>
          </a:prstGeom>
          <a:noFill/>
        </p:spPr>
        <p:txBody>
          <a:bodyPr wrap="square" rtlCol="0">
            <a:spAutoFit/>
          </a:bodyPr>
          <a:lstStyle/>
          <a:p>
            <a:pPr algn="just"/>
            <a:r>
              <a:rPr lang="es-ES" sz="2000" b="1" dirty="0" smtClean="0">
                <a:solidFill>
                  <a:schemeClr val="tx2">
                    <a:lumMod val="75000"/>
                  </a:schemeClr>
                </a:solidFill>
              </a:rPr>
              <a:t>La Secretaria de Territorio Hábitat y Vivienda señala:</a:t>
            </a:r>
            <a:endParaRPr lang="es-ES" sz="2000" b="1" dirty="0">
              <a:solidFill>
                <a:schemeClr val="tx2">
                  <a:lumMod val="75000"/>
                </a:schemeClr>
              </a:solidFill>
            </a:endParaRPr>
          </a:p>
          <a:p>
            <a:pPr algn="just"/>
            <a:r>
              <a:rPr lang="es-ES" sz="2000" dirty="0" smtClean="0">
                <a:solidFill>
                  <a:schemeClr val="tx2">
                    <a:lumMod val="75000"/>
                  </a:schemeClr>
                </a:solidFill>
              </a:rPr>
              <a:t>Se </a:t>
            </a:r>
            <a:r>
              <a:rPr lang="es-ES" sz="2000" dirty="0">
                <a:solidFill>
                  <a:schemeClr val="tx2">
                    <a:lumMod val="75000"/>
                  </a:schemeClr>
                </a:solidFill>
              </a:rPr>
              <a:t>modifica la zonificación de </a:t>
            </a:r>
            <a:r>
              <a:rPr lang="es-ES" sz="2000" b="1" dirty="0" smtClean="0">
                <a:solidFill>
                  <a:schemeClr val="tx2">
                    <a:lumMod val="75000"/>
                  </a:schemeClr>
                </a:solidFill>
              </a:rPr>
              <a:t>D1(D202-80), A6(A25002-1.5</a:t>
            </a:r>
            <a:r>
              <a:rPr lang="es-ES" sz="2000" b="1" dirty="0">
                <a:solidFill>
                  <a:schemeClr val="tx2">
                    <a:lumMod val="75000"/>
                  </a:schemeClr>
                </a:solidFill>
              </a:rPr>
              <a:t>) y </a:t>
            </a:r>
            <a:r>
              <a:rPr lang="es-ES" sz="2000" b="1" dirty="0" smtClean="0">
                <a:solidFill>
                  <a:schemeClr val="tx2">
                    <a:lumMod val="75000"/>
                  </a:schemeClr>
                </a:solidFill>
              </a:rPr>
              <a:t>A31(PQ</a:t>
            </a:r>
            <a:r>
              <a:rPr lang="es-ES" sz="2000" b="1" dirty="0">
                <a:solidFill>
                  <a:schemeClr val="tx2">
                    <a:lumMod val="75000"/>
                  </a:schemeClr>
                </a:solidFill>
              </a:rPr>
              <a:t>)</a:t>
            </a:r>
            <a:r>
              <a:rPr lang="es-ES" sz="2000" dirty="0">
                <a:solidFill>
                  <a:schemeClr val="tx2">
                    <a:lumMod val="75000"/>
                  </a:schemeClr>
                </a:solidFill>
              </a:rPr>
              <a:t> a </a:t>
            </a:r>
            <a:r>
              <a:rPr lang="es-ES" sz="2000" dirty="0" smtClean="0">
                <a:solidFill>
                  <a:schemeClr val="tx2">
                    <a:lumMod val="75000"/>
                  </a:schemeClr>
                </a:solidFill>
              </a:rPr>
              <a:t>la zonificación </a:t>
            </a:r>
            <a:r>
              <a:rPr lang="es-ES" sz="2000" dirty="0">
                <a:solidFill>
                  <a:schemeClr val="tx2">
                    <a:lumMod val="75000"/>
                  </a:schemeClr>
                </a:solidFill>
              </a:rPr>
              <a:t>de </a:t>
            </a:r>
            <a:r>
              <a:rPr lang="es-ES" sz="2000" b="1" dirty="0">
                <a:solidFill>
                  <a:schemeClr val="tx2">
                    <a:lumMod val="75000"/>
                  </a:schemeClr>
                </a:solidFill>
              </a:rPr>
              <a:t>D1 (D202-80) y A31 (PQ)</a:t>
            </a:r>
            <a:r>
              <a:rPr lang="es-ES" sz="2000" dirty="0">
                <a:solidFill>
                  <a:schemeClr val="tx2">
                    <a:lumMod val="75000"/>
                  </a:schemeClr>
                </a:solidFill>
              </a:rPr>
              <a:t> </a:t>
            </a:r>
            <a:r>
              <a:rPr lang="es-ES" sz="2000" dirty="0" smtClean="0">
                <a:solidFill>
                  <a:schemeClr val="tx2">
                    <a:lumMod val="75000"/>
                  </a:schemeClr>
                </a:solidFill>
              </a:rPr>
              <a:t>en base </a:t>
            </a:r>
            <a:r>
              <a:rPr lang="es-ES" sz="2000" dirty="0">
                <a:solidFill>
                  <a:schemeClr val="tx2">
                    <a:lumMod val="75000"/>
                  </a:schemeClr>
                </a:solidFill>
              </a:rPr>
              <a:t>a las recomendaciones técnicas de la Dirección Metropolitana de Gestión de Riesgos.</a:t>
            </a:r>
          </a:p>
          <a:p>
            <a:pPr algn="just"/>
            <a:endParaRPr lang="es-ES" sz="1400" dirty="0">
              <a:solidFill>
                <a:schemeClr val="tx2">
                  <a:lumMod val="75000"/>
                </a:schemeClr>
              </a:solidFill>
            </a:endParaRPr>
          </a:p>
        </p:txBody>
      </p:sp>
      <p:sp>
        <p:nvSpPr>
          <p:cNvPr id="21" name="CuadroTexto 20">
            <a:extLst>
              <a:ext uri="{FF2B5EF4-FFF2-40B4-BE49-F238E27FC236}">
                <a16:creationId xmlns:a16="http://schemas.microsoft.com/office/drawing/2014/main" id="{BC091CF1-CB85-FB90-DF6B-63A49E77EB31}"/>
              </a:ext>
            </a:extLst>
          </p:cNvPr>
          <p:cNvSpPr txBox="1"/>
          <p:nvPr/>
        </p:nvSpPr>
        <p:spPr>
          <a:xfrm>
            <a:off x="4742488" y="6016136"/>
            <a:ext cx="2635267" cy="400110"/>
          </a:xfrm>
          <a:prstGeom prst="rect">
            <a:avLst/>
          </a:prstGeom>
          <a:noFill/>
        </p:spPr>
        <p:txBody>
          <a:bodyPr wrap="square">
            <a:spAutoFit/>
          </a:bodyPr>
          <a:lstStyle/>
          <a:p>
            <a:pPr algn="r"/>
            <a:r>
              <a:rPr lang="es-ES" sz="1000" dirty="0">
                <a:solidFill>
                  <a:schemeClr val="tx2">
                    <a:lumMod val="75000"/>
                  </a:schemeClr>
                </a:solidFill>
              </a:rPr>
              <a:t>29 de junio de 2022</a:t>
            </a:r>
          </a:p>
          <a:p>
            <a:pPr algn="r"/>
            <a:r>
              <a:rPr lang="es-ES" sz="1000" dirty="0">
                <a:solidFill>
                  <a:schemeClr val="tx2">
                    <a:lumMod val="75000"/>
                  </a:schemeClr>
                </a:solidFill>
              </a:rPr>
              <a:t>Oficio Nro. STHV-DMPPS-2022-0496-O</a:t>
            </a:r>
          </a:p>
        </p:txBody>
      </p:sp>
      <p:pic>
        <p:nvPicPr>
          <p:cNvPr id="22" name="Imagen 21"/>
          <p:cNvPicPr>
            <a:picLocks noChangeAspect="1"/>
          </p:cNvPicPr>
          <p:nvPr/>
        </p:nvPicPr>
        <p:blipFill rotWithShape="1">
          <a:blip r:embed="rId4">
            <a:extLst>
              <a:ext uri="{28A0092B-C50C-407E-A947-70E740481C1C}">
                <a14:useLocalDpi xmlns:a14="http://schemas.microsoft.com/office/drawing/2010/main" val="0"/>
              </a:ext>
            </a:extLst>
          </a:blip>
          <a:srcRect r="13270" b="5760"/>
          <a:stretch/>
        </p:blipFill>
        <p:spPr>
          <a:xfrm>
            <a:off x="7498026" y="963310"/>
            <a:ext cx="4563742" cy="5505180"/>
          </a:xfrm>
          <a:prstGeom prst="rect">
            <a:avLst/>
          </a:prstGeom>
        </p:spPr>
      </p:pic>
      <p:sp>
        <p:nvSpPr>
          <p:cNvPr id="23" name="CuadroTexto 22"/>
          <p:cNvSpPr txBox="1"/>
          <p:nvPr/>
        </p:nvSpPr>
        <p:spPr>
          <a:xfrm>
            <a:off x="8287734"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Zonificación </a:t>
            </a:r>
          </a:p>
        </p:txBody>
      </p:sp>
      <p:sp>
        <p:nvSpPr>
          <p:cNvPr id="24" name="Rectángulo 23"/>
          <p:cNvSpPr/>
          <p:nvPr/>
        </p:nvSpPr>
        <p:spPr>
          <a:xfrm>
            <a:off x="7498025" y="526864"/>
            <a:ext cx="457502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CuadroTexto 24">
            <a:extLst>
              <a:ext uri="{FF2B5EF4-FFF2-40B4-BE49-F238E27FC236}">
                <a16:creationId xmlns:a16="http://schemas.microsoft.com/office/drawing/2014/main" id="{BC091CF1-CB85-FB90-DF6B-63A49E77EB31}"/>
              </a:ext>
            </a:extLst>
          </p:cNvPr>
          <p:cNvSpPr txBox="1"/>
          <p:nvPr/>
        </p:nvSpPr>
        <p:spPr>
          <a:xfrm>
            <a:off x="9375382" y="6060980"/>
            <a:ext cx="2635267" cy="553998"/>
          </a:xfrm>
          <a:prstGeom prst="rect">
            <a:avLst/>
          </a:prstGeom>
          <a:noFill/>
        </p:spPr>
        <p:txBody>
          <a:bodyPr wrap="square">
            <a:spAutoFit/>
          </a:bodyPr>
          <a:lstStyle/>
          <a:p>
            <a:pPr algn="r"/>
            <a:r>
              <a:rPr lang="es-ES" sz="1000" dirty="0">
                <a:solidFill>
                  <a:schemeClr val="tx2">
                    <a:lumMod val="75000"/>
                  </a:schemeClr>
                </a:solidFill>
              </a:rPr>
              <a:t>Representación gráfica del Anexo 2 del </a:t>
            </a:r>
          </a:p>
          <a:p>
            <a:pPr algn="r"/>
            <a:r>
              <a:rPr lang="es-ES" sz="1000" dirty="0">
                <a:solidFill>
                  <a:schemeClr val="tx2">
                    <a:lumMod val="75000"/>
                  </a:schemeClr>
                </a:solidFill>
              </a:rPr>
              <a:t>Oficio Nro. STHV-DMPPS-2022-0496-O</a:t>
            </a:r>
          </a:p>
          <a:p>
            <a:pPr algn="r"/>
            <a:endParaRPr lang="es-ES" sz="1000" dirty="0">
              <a:solidFill>
                <a:schemeClr val="tx2">
                  <a:lumMod val="75000"/>
                </a:schemeClr>
              </a:solidFill>
            </a:endParaRPr>
          </a:p>
        </p:txBody>
      </p:sp>
    </p:spTree>
    <p:extLst>
      <p:ext uri="{BB962C8B-B14F-4D97-AF65-F5344CB8AC3E}">
        <p14:creationId xmlns:p14="http://schemas.microsoft.com/office/powerpoint/2010/main" val="289054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uadroTexto 32"/>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Red de Alta Tensión</a:t>
            </a:r>
          </a:p>
        </p:txBody>
      </p:sp>
      <p:sp>
        <p:nvSpPr>
          <p:cNvPr id="58" name="Recortar rectángulo de esquina sencilla 57"/>
          <p:cNvSpPr/>
          <p:nvPr/>
        </p:nvSpPr>
        <p:spPr>
          <a:xfrm>
            <a:off x="121731" y="987827"/>
            <a:ext cx="5771993" cy="1710004"/>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9" name="Recortar rectángulo de esquina sencilla 58"/>
          <p:cNvSpPr/>
          <p:nvPr/>
        </p:nvSpPr>
        <p:spPr>
          <a:xfrm rot="10800000">
            <a:off x="6168752" y="987823"/>
            <a:ext cx="5882155" cy="172132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 name="CuadroTexto 2"/>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9" name="CuadroTexto 8"/>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72" name="Recortar rectángulo de esquina sencilla 71"/>
          <p:cNvSpPr/>
          <p:nvPr/>
        </p:nvSpPr>
        <p:spPr>
          <a:xfrm rot="10800000">
            <a:off x="6187039" y="4702121"/>
            <a:ext cx="5854265" cy="1642468"/>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28" name="CuadroTexto 27"/>
          <p:cNvSpPr txBox="1"/>
          <p:nvPr/>
        </p:nvSpPr>
        <p:spPr>
          <a:xfrm>
            <a:off x="205684" y="1008119"/>
            <a:ext cx="5588287" cy="1815882"/>
          </a:xfrm>
          <a:prstGeom prst="rect">
            <a:avLst/>
          </a:prstGeom>
          <a:noFill/>
        </p:spPr>
        <p:txBody>
          <a:bodyPr wrap="square" rtlCol="0">
            <a:spAutoFit/>
          </a:bodyPr>
          <a:lstStyle/>
          <a:p>
            <a:r>
              <a:rPr lang="es-ES" sz="2000" b="1" dirty="0" smtClean="0">
                <a:solidFill>
                  <a:schemeClr val="tx2">
                    <a:lumMod val="75000"/>
                  </a:schemeClr>
                </a:solidFill>
              </a:rPr>
              <a:t>¿</a:t>
            </a:r>
            <a:r>
              <a:rPr lang="es-ES" sz="2000" b="1" dirty="0">
                <a:solidFill>
                  <a:schemeClr val="tx2">
                    <a:lumMod val="75000"/>
                  </a:schemeClr>
                </a:solidFill>
              </a:rPr>
              <a:t>Pueden existir construcciones bajo red de alta tensión</a:t>
            </a:r>
            <a:r>
              <a:rPr lang="es-ES" sz="2000" b="1" dirty="0" smtClean="0">
                <a:solidFill>
                  <a:schemeClr val="tx2">
                    <a:lumMod val="75000"/>
                  </a:schemeClr>
                </a:solidFill>
              </a:rPr>
              <a:t>? (STHV)</a:t>
            </a:r>
            <a:endParaRPr lang="es-ES" sz="2000" b="1" dirty="0">
              <a:solidFill>
                <a:schemeClr val="tx2">
                  <a:lumMod val="75000"/>
                </a:schemeClr>
              </a:solidFill>
            </a:endParaRPr>
          </a:p>
          <a:p>
            <a:endParaRPr lang="es-ES" sz="2000" b="1" dirty="0">
              <a:solidFill>
                <a:schemeClr val="tx2">
                  <a:lumMod val="75000"/>
                </a:schemeClr>
              </a:solidFill>
            </a:endParaRPr>
          </a:p>
          <a:p>
            <a:endParaRPr lang="es-ES" sz="2000" b="1" dirty="0">
              <a:solidFill>
                <a:schemeClr val="tx2">
                  <a:lumMod val="75000"/>
                </a:schemeClr>
              </a:solidFill>
            </a:endParaRPr>
          </a:p>
          <a:p>
            <a:pPr algn="r"/>
            <a:endParaRPr lang="es-ES" sz="1600" b="1" dirty="0" smtClean="0">
              <a:solidFill>
                <a:schemeClr val="accent4">
                  <a:lumMod val="50000"/>
                </a:schemeClr>
              </a:solidFill>
            </a:endParaRPr>
          </a:p>
          <a:p>
            <a:pPr algn="r"/>
            <a:r>
              <a:rPr lang="es-ES" sz="1600" b="1" dirty="0" smtClean="0">
                <a:solidFill>
                  <a:schemeClr val="accent4">
                    <a:lumMod val="50000"/>
                  </a:schemeClr>
                </a:solidFill>
              </a:rPr>
              <a:t>Observación </a:t>
            </a:r>
            <a:r>
              <a:rPr lang="es-ES" sz="1600" b="1" dirty="0">
                <a:solidFill>
                  <a:schemeClr val="accent4">
                    <a:lumMod val="50000"/>
                  </a:schemeClr>
                </a:solidFill>
              </a:rPr>
              <a:t>emitida por: Concejal Luis Robles</a:t>
            </a:r>
            <a:endParaRPr lang="es-ES" sz="2400" b="1" dirty="0">
              <a:solidFill>
                <a:schemeClr val="tx2">
                  <a:lumMod val="75000"/>
                </a:schemeClr>
              </a:solidFill>
            </a:endParaRPr>
          </a:p>
        </p:txBody>
      </p:sp>
      <p:sp>
        <p:nvSpPr>
          <p:cNvPr id="29" name="CuadroTexto 28"/>
          <p:cNvSpPr txBox="1"/>
          <p:nvPr/>
        </p:nvSpPr>
        <p:spPr>
          <a:xfrm>
            <a:off x="6187046" y="988529"/>
            <a:ext cx="5830578" cy="1631216"/>
          </a:xfrm>
          <a:prstGeom prst="rect">
            <a:avLst/>
          </a:prstGeom>
          <a:noFill/>
        </p:spPr>
        <p:txBody>
          <a:bodyPr wrap="square" rtlCol="0">
            <a:spAutoFit/>
          </a:bodyPr>
          <a:lstStyle/>
          <a:p>
            <a:pPr algn="just"/>
            <a:r>
              <a:rPr lang="es-ES" sz="2000" b="1" dirty="0">
                <a:solidFill>
                  <a:schemeClr val="tx2">
                    <a:lumMod val="75000"/>
                  </a:schemeClr>
                </a:solidFill>
              </a:rPr>
              <a:t>La Secretaria de Territorio Hábitat y Vivienda señala:</a:t>
            </a:r>
          </a:p>
          <a:p>
            <a:pPr algn="just"/>
            <a:r>
              <a:rPr lang="es-ES" sz="2000" dirty="0" smtClean="0">
                <a:solidFill>
                  <a:schemeClr val="tx2">
                    <a:lumMod val="75000"/>
                  </a:schemeClr>
                </a:solidFill>
              </a:rPr>
              <a:t>No </a:t>
            </a:r>
            <a:r>
              <a:rPr lang="es-ES" sz="2000" dirty="0">
                <a:solidFill>
                  <a:schemeClr val="tx2">
                    <a:lumMod val="75000"/>
                  </a:schemeClr>
                </a:solidFill>
              </a:rPr>
              <a:t>pueden existir construcciones en las franjas de protección de alta </a:t>
            </a:r>
            <a:r>
              <a:rPr lang="es-ES" sz="2000" dirty="0" smtClean="0">
                <a:solidFill>
                  <a:schemeClr val="tx2">
                    <a:lumMod val="75000"/>
                  </a:schemeClr>
                </a:solidFill>
              </a:rPr>
              <a:t>tensión, en </a:t>
            </a:r>
            <a:r>
              <a:rPr lang="es-ES" sz="2000" dirty="0">
                <a:solidFill>
                  <a:schemeClr val="tx2">
                    <a:lumMod val="75000"/>
                  </a:schemeClr>
                </a:solidFill>
              </a:rPr>
              <a:t>base a lo establecido en la LOSPEE.</a:t>
            </a:r>
          </a:p>
          <a:p>
            <a:pPr algn="r"/>
            <a:endParaRPr lang="es-ES" sz="2000" dirty="0">
              <a:solidFill>
                <a:schemeClr val="tx2">
                  <a:lumMod val="75000"/>
                </a:schemeClr>
              </a:solidFill>
            </a:endParaRPr>
          </a:p>
        </p:txBody>
      </p:sp>
      <p:sp>
        <p:nvSpPr>
          <p:cNvPr id="69" name="Recortar rectángulo de esquina sencilla 68"/>
          <p:cNvSpPr/>
          <p:nvPr/>
        </p:nvSpPr>
        <p:spPr>
          <a:xfrm>
            <a:off x="153464" y="4702121"/>
            <a:ext cx="5771993" cy="1642472"/>
          </a:xfrm>
          <a:prstGeom prst="snip1Rect">
            <a:avLst>
              <a:gd name="adj" fmla="val 1092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34" name="CuadroTexto 33"/>
          <p:cNvSpPr txBox="1"/>
          <p:nvPr/>
        </p:nvSpPr>
        <p:spPr>
          <a:xfrm>
            <a:off x="6146609" y="4661764"/>
            <a:ext cx="5904298" cy="1508105"/>
          </a:xfrm>
          <a:prstGeom prst="rect">
            <a:avLst/>
          </a:prstGeom>
          <a:noFill/>
        </p:spPr>
        <p:txBody>
          <a:bodyPr wrap="square" rtlCol="0">
            <a:spAutoFit/>
          </a:bodyPr>
          <a:lstStyle/>
          <a:p>
            <a:pPr lvl="0" algn="just"/>
            <a:r>
              <a:rPr lang="es-ES" b="1" dirty="0" smtClean="0">
                <a:solidFill>
                  <a:srgbClr val="373545">
                    <a:lumMod val="75000"/>
                  </a:srgbClr>
                </a:solidFill>
              </a:rPr>
              <a:t>La Agencia de Regulación y Control de Energía y Recursos Naturales no Renovables señala:</a:t>
            </a:r>
          </a:p>
          <a:p>
            <a:pPr lvl="0" algn="just"/>
            <a:r>
              <a:rPr lang="es-ES" dirty="0" smtClean="0">
                <a:solidFill>
                  <a:srgbClr val="373545">
                    <a:lumMod val="75000"/>
                  </a:srgbClr>
                </a:solidFill>
              </a:rPr>
              <a:t>No </a:t>
            </a:r>
            <a:r>
              <a:rPr lang="es-ES" dirty="0">
                <a:solidFill>
                  <a:srgbClr val="373545">
                    <a:lumMod val="75000"/>
                  </a:srgbClr>
                </a:solidFill>
              </a:rPr>
              <a:t>existen </a:t>
            </a:r>
            <a:r>
              <a:rPr lang="es-ES" dirty="0" smtClean="0">
                <a:solidFill>
                  <a:srgbClr val="373545">
                    <a:lumMod val="75000"/>
                  </a:srgbClr>
                </a:solidFill>
              </a:rPr>
              <a:t>servidumbres imposición de servidumbres que se encuentran perfeccionadas, sus atribuciones están establecidas desde </a:t>
            </a:r>
            <a:r>
              <a:rPr lang="es-ES" dirty="0">
                <a:solidFill>
                  <a:srgbClr val="373545">
                    <a:lumMod val="75000"/>
                  </a:srgbClr>
                </a:solidFill>
              </a:rPr>
              <a:t>el año </a:t>
            </a:r>
            <a:r>
              <a:rPr lang="es-ES" dirty="0" smtClean="0">
                <a:solidFill>
                  <a:srgbClr val="373545">
                    <a:lumMod val="75000"/>
                  </a:srgbClr>
                </a:solidFill>
              </a:rPr>
              <a:t>2000</a:t>
            </a:r>
            <a:r>
              <a:rPr lang="es-ES" sz="2000" dirty="0" smtClean="0">
                <a:solidFill>
                  <a:srgbClr val="373545">
                    <a:lumMod val="75000"/>
                  </a:srgbClr>
                </a:solidFill>
              </a:rPr>
              <a:t>.</a:t>
            </a:r>
            <a:endParaRPr lang="es-ES" sz="2000" dirty="0">
              <a:solidFill>
                <a:srgbClr val="373545">
                  <a:lumMod val="75000"/>
                </a:srgbClr>
              </a:solidFill>
            </a:endParaRPr>
          </a:p>
        </p:txBody>
      </p:sp>
      <p:sp>
        <p:nvSpPr>
          <p:cNvPr id="35" name="CuadroTexto 34"/>
          <p:cNvSpPr txBox="1"/>
          <p:nvPr/>
        </p:nvSpPr>
        <p:spPr>
          <a:xfrm>
            <a:off x="205684" y="4625685"/>
            <a:ext cx="5771992" cy="2000548"/>
          </a:xfrm>
          <a:prstGeom prst="rect">
            <a:avLst/>
          </a:prstGeom>
          <a:noFill/>
        </p:spPr>
        <p:txBody>
          <a:bodyPr wrap="square" rtlCol="0">
            <a:spAutoFit/>
          </a:bodyPr>
          <a:lstStyle/>
          <a:p>
            <a:r>
              <a:rPr lang="es-ES" sz="2000" b="1" dirty="0" smtClean="0">
                <a:solidFill>
                  <a:srgbClr val="373545">
                    <a:lumMod val="75000"/>
                  </a:srgbClr>
                </a:solidFill>
              </a:rPr>
              <a:t>¿</a:t>
            </a:r>
            <a:r>
              <a:rPr lang="es-ES" sz="2000" b="1" dirty="0">
                <a:solidFill>
                  <a:srgbClr val="373545">
                    <a:lumMod val="75000"/>
                  </a:srgbClr>
                </a:solidFill>
              </a:rPr>
              <a:t>Se ha implantado debidamente las servidumbres de la línea de alta tensión sobre el predio? (</a:t>
            </a:r>
            <a:r>
              <a:rPr lang="es-ES" sz="2000" b="1" dirty="0" smtClean="0">
                <a:solidFill>
                  <a:srgbClr val="373545">
                    <a:lumMod val="75000"/>
                  </a:srgbClr>
                </a:solidFill>
              </a:rPr>
              <a:t>ARCONEL)</a:t>
            </a:r>
            <a:endParaRPr lang="es-ES" sz="2000" b="1" dirty="0">
              <a:solidFill>
                <a:srgbClr val="373545">
                  <a:lumMod val="75000"/>
                </a:srgbClr>
              </a:solidFill>
            </a:endParaRPr>
          </a:p>
          <a:p>
            <a:endParaRPr lang="es-ES" sz="2000" b="1" dirty="0">
              <a:solidFill>
                <a:srgbClr val="373545">
                  <a:lumMod val="75000"/>
                </a:srgbClr>
              </a:solidFill>
            </a:endParaRPr>
          </a:p>
          <a:p>
            <a:pPr lvl="0"/>
            <a:endParaRPr lang="es-ES" sz="2400" b="1" dirty="0">
              <a:solidFill>
                <a:srgbClr val="373545">
                  <a:lumMod val="75000"/>
                </a:srgbClr>
              </a:solidFill>
            </a:endParaRP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38" name="Rectángulo 37"/>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Rectángulo 39"/>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6" name="Recortar rectángulo de esquina sencilla 65"/>
          <p:cNvSpPr/>
          <p:nvPr/>
        </p:nvSpPr>
        <p:spPr>
          <a:xfrm rot="10800000">
            <a:off x="6187045" y="2864224"/>
            <a:ext cx="5854268" cy="164246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65" name="Recortar rectángulo de esquina sencilla 64"/>
          <p:cNvSpPr/>
          <p:nvPr/>
        </p:nvSpPr>
        <p:spPr>
          <a:xfrm>
            <a:off x="153465" y="2856222"/>
            <a:ext cx="5731011" cy="1642470"/>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CuadroTexto 31"/>
          <p:cNvSpPr txBox="1"/>
          <p:nvPr/>
        </p:nvSpPr>
        <p:spPr>
          <a:xfrm>
            <a:off x="205684" y="2868043"/>
            <a:ext cx="5552130" cy="1877437"/>
          </a:xfrm>
          <a:prstGeom prst="rect">
            <a:avLst/>
          </a:prstGeom>
          <a:noFill/>
        </p:spPr>
        <p:txBody>
          <a:bodyPr wrap="square" rtlCol="0">
            <a:spAutoFit/>
          </a:bodyPr>
          <a:lstStyle/>
          <a:p>
            <a:r>
              <a:rPr lang="es-ES" sz="2000" b="1" dirty="0" smtClean="0">
                <a:solidFill>
                  <a:schemeClr val="tx2">
                    <a:lumMod val="75000"/>
                  </a:schemeClr>
                </a:solidFill>
              </a:rPr>
              <a:t>¿</a:t>
            </a:r>
            <a:r>
              <a:rPr lang="es-ES" sz="2000" b="1" dirty="0">
                <a:solidFill>
                  <a:schemeClr val="tx2">
                    <a:lumMod val="75000"/>
                  </a:schemeClr>
                </a:solidFill>
              </a:rPr>
              <a:t>Se puede realizar construcciones en lotes colindantes a las líneas de alta tensión</a:t>
            </a:r>
            <a:r>
              <a:rPr lang="es-ES" sz="2000" b="1" dirty="0" smtClean="0">
                <a:solidFill>
                  <a:schemeClr val="tx2">
                    <a:lumMod val="75000"/>
                  </a:schemeClr>
                </a:solidFill>
              </a:rPr>
              <a:t>? (EQQ)</a:t>
            </a:r>
            <a:endParaRPr lang="es-ES" sz="2000" b="1" dirty="0">
              <a:solidFill>
                <a:schemeClr val="tx2">
                  <a:lumMod val="75000"/>
                </a:schemeClr>
              </a:solidFill>
            </a:endParaRPr>
          </a:p>
          <a:p>
            <a:endParaRPr lang="es-ES" sz="2000" b="1" dirty="0">
              <a:solidFill>
                <a:schemeClr val="tx2">
                  <a:lumMod val="75000"/>
                </a:schemeClr>
              </a:solidFill>
            </a:endParaRPr>
          </a:p>
          <a:p>
            <a:pPr lvl="0" algn="r"/>
            <a:endParaRPr lang="es-ES" sz="1600" b="1" dirty="0" smtClean="0">
              <a:solidFill>
                <a:srgbClr val="7A8C8E">
                  <a:lumMod val="50000"/>
                </a:srgbClr>
              </a:solidFill>
            </a:endParaRPr>
          </a:p>
          <a:p>
            <a:pPr lvl="0" algn="r"/>
            <a:r>
              <a:rPr lang="es-ES" sz="1600" b="1" dirty="0" smtClean="0">
                <a:solidFill>
                  <a:srgbClr val="7A8C8E">
                    <a:lumMod val="50000"/>
                  </a:srgbClr>
                </a:solidFill>
              </a:rPr>
              <a:t>Observación </a:t>
            </a:r>
            <a:r>
              <a:rPr lang="es-ES" sz="1600" b="1" dirty="0">
                <a:solidFill>
                  <a:srgbClr val="7A8C8E">
                    <a:lumMod val="50000"/>
                  </a:srgbClr>
                </a:solidFill>
              </a:rPr>
              <a:t>emitida por: Concejal Luis Robles</a:t>
            </a:r>
          </a:p>
          <a:p>
            <a:endParaRPr lang="es-ES" sz="2400" b="1" dirty="0">
              <a:solidFill>
                <a:schemeClr val="tx2">
                  <a:lumMod val="75000"/>
                </a:schemeClr>
              </a:solidFill>
            </a:endParaRPr>
          </a:p>
        </p:txBody>
      </p:sp>
      <p:sp>
        <p:nvSpPr>
          <p:cNvPr id="30" name="CuadroTexto 29">
            <a:extLst>
              <a:ext uri="{FF2B5EF4-FFF2-40B4-BE49-F238E27FC236}">
                <a16:creationId xmlns:a16="http://schemas.microsoft.com/office/drawing/2014/main" id="{4F34ED0A-F3BC-61B6-2756-BD13BF1FB6E9}"/>
              </a:ext>
            </a:extLst>
          </p:cNvPr>
          <p:cNvSpPr txBox="1"/>
          <p:nvPr/>
        </p:nvSpPr>
        <p:spPr>
          <a:xfrm>
            <a:off x="6187046" y="2994638"/>
            <a:ext cx="5830577" cy="892552"/>
          </a:xfrm>
          <a:prstGeom prst="rect">
            <a:avLst/>
          </a:prstGeom>
          <a:noFill/>
        </p:spPr>
        <p:txBody>
          <a:bodyPr wrap="square" rtlCol="0">
            <a:spAutoFit/>
          </a:bodyPr>
          <a:lstStyle/>
          <a:p>
            <a:pPr algn="just"/>
            <a:r>
              <a:rPr lang="es-ES" sz="2000" b="1" dirty="0" smtClean="0">
                <a:solidFill>
                  <a:schemeClr val="tx2">
                    <a:lumMod val="75000"/>
                  </a:schemeClr>
                </a:solidFill>
              </a:rPr>
              <a:t>La Empresa Eléctrica Quito responde</a:t>
            </a:r>
            <a:r>
              <a:rPr lang="es-ES" sz="2000" dirty="0" smtClean="0">
                <a:solidFill>
                  <a:schemeClr val="tx2">
                    <a:lumMod val="75000"/>
                  </a:schemeClr>
                </a:solidFill>
              </a:rPr>
              <a:t>: </a:t>
            </a:r>
          </a:p>
          <a:p>
            <a:pPr algn="just"/>
            <a:r>
              <a:rPr lang="es-ES" sz="2000" dirty="0" smtClean="0">
                <a:solidFill>
                  <a:schemeClr val="tx2">
                    <a:lumMod val="75000"/>
                  </a:schemeClr>
                </a:solidFill>
              </a:rPr>
              <a:t>Se </a:t>
            </a:r>
            <a:r>
              <a:rPr lang="es-ES" sz="2000" dirty="0">
                <a:solidFill>
                  <a:schemeClr val="tx2">
                    <a:lumMod val="75000"/>
                  </a:schemeClr>
                </a:solidFill>
              </a:rPr>
              <a:t>debe respetar las franjas de servidumbre.</a:t>
            </a:r>
          </a:p>
          <a:p>
            <a:pPr algn="r"/>
            <a:endParaRPr lang="es-ES" sz="1200" dirty="0">
              <a:solidFill>
                <a:schemeClr val="tx2">
                  <a:lumMod val="75000"/>
                </a:schemeClr>
              </a:solidFill>
            </a:endParaRPr>
          </a:p>
        </p:txBody>
      </p:sp>
      <p:sp>
        <p:nvSpPr>
          <p:cNvPr id="41" name="CuadroTexto 40">
            <a:extLst>
              <a:ext uri="{FF2B5EF4-FFF2-40B4-BE49-F238E27FC236}">
                <a16:creationId xmlns:a16="http://schemas.microsoft.com/office/drawing/2014/main" id="{3B6D8953-C467-BF52-F420-8DA045B43929}"/>
              </a:ext>
            </a:extLst>
          </p:cNvPr>
          <p:cNvSpPr txBox="1"/>
          <p:nvPr/>
        </p:nvSpPr>
        <p:spPr>
          <a:xfrm>
            <a:off x="9322255" y="2244720"/>
            <a:ext cx="2635267" cy="400110"/>
          </a:xfrm>
          <a:prstGeom prst="rect">
            <a:avLst/>
          </a:prstGeom>
          <a:noFill/>
        </p:spPr>
        <p:txBody>
          <a:bodyPr wrap="square">
            <a:spAutoFit/>
          </a:bodyPr>
          <a:lstStyle/>
          <a:p>
            <a:pPr algn="r"/>
            <a:r>
              <a:rPr lang="es-ES" sz="1000" dirty="0">
                <a:solidFill>
                  <a:schemeClr val="tx2">
                    <a:lumMod val="75000"/>
                  </a:schemeClr>
                </a:solidFill>
              </a:rPr>
              <a:t>19 de julio de 2022</a:t>
            </a:r>
          </a:p>
          <a:p>
            <a:pPr algn="r"/>
            <a:r>
              <a:rPr lang="es-ES" sz="1000" dirty="0">
                <a:solidFill>
                  <a:schemeClr val="tx2">
                    <a:lumMod val="75000"/>
                  </a:schemeClr>
                </a:solidFill>
              </a:rPr>
              <a:t>Oficio Nro. STHV-DMPPS-2022-0537-O</a:t>
            </a:r>
          </a:p>
        </p:txBody>
      </p:sp>
      <p:sp>
        <p:nvSpPr>
          <p:cNvPr id="42" name="CuadroTexto 41">
            <a:extLst>
              <a:ext uri="{FF2B5EF4-FFF2-40B4-BE49-F238E27FC236}">
                <a16:creationId xmlns:a16="http://schemas.microsoft.com/office/drawing/2014/main" id="{1C8456C9-226D-9E27-C92C-9D3CC6321295}"/>
              </a:ext>
            </a:extLst>
          </p:cNvPr>
          <p:cNvSpPr txBox="1"/>
          <p:nvPr/>
        </p:nvSpPr>
        <p:spPr>
          <a:xfrm>
            <a:off x="9322255" y="4033105"/>
            <a:ext cx="2635267" cy="400110"/>
          </a:xfrm>
          <a:prstGeom prst="rect">
            <a:avLst/>
          </a:prstGeom>
          <a:noFill/>
        </p:spPr>
        <p:txBody>
          <a:bodyPr wrap="square">
            <a:spAutoFit/>
          </a:bodyPr>
          <a:lstStyle/>
          <a:p>
            <a:pPr algn="r"/>
            <a:r>
              <a:rPr lang="es-ES" sz="1000" dirty="0">
                <a:solidFill>
                  <a:schemeClr val="tx2">
                    <a:lumMod val="75000"/>
                  </a:schemeClr>
                </a:solidFill>
              </a:rPr>
              <a:t>21 de julio de 2022</a:t>
            </a:r>
          </a:p>
          <a:p>
            <a:pPr algn="r"/>
            <a:r>
              <a:rPr lang="es-ES" sz="1000" dirty="0">
                <a:solidFill>
                  <a:schemeClr val="tx2">
                    <a:lumMod val="75000"/>
                  </a:schemeClr>
                </a:solidFill>
              </a:rPr>
              <a:t>Oficio Nro. EEQ-DDZC-2022-0044-OF</a:t>
            </a:r>
          </a:p>
        </p:txBody>
      </p:sp>
      <p:sp>
        <p:nvSpPr>
          <p:cNvPr id="44" name="CuadroTexto 43">
            <a:extLst>
              <a:ext uri="{FF2B5EF4-FFF2-40B4-BE49-F238E27FC236}">
                <a16:creationId xmlns:a16="http://schemas.microsoft.com/office/drawing/2014/main" id="{274BA362-4E64-904C-FC74-05BFED0BC53B}"/>
              </a:ext>
            </a:extLst>
          </p:cNvPr>
          <p:cNvSpPr txBox="1"/>
          <p:nvPr/>
        </p:nvSpPr>
        <p:spPr>
          <a:xfrm>
            <a:off x="9322255" y="5908787"/>
            <a:ext cx="2635267" cy="400110"/>
          </a:xfrm>
          <a:prstGeom prst="rect">
            <a:avLst/>
          </a:prstGeom>
          <a:noFill/>
        </p:spPr>
        <p:txBody>
          <a:bodyPr wrap="square">
            <a:spAutoFit/>
          </a:bodyPr>
          <a:lstStyle/>
          <a:p>
            <a:pPr algn="r"/>
            <a:r>
              <a:rPr lang="es-ES" sz="1000" dirty="0">
                <a:solidFill>
                  <a:schemeClr val="tx2">
                    <a:lumMod val="75000"/>
                  </a:schemeClr>
                </a:solidFill>
              </a:rPr>
              <a:t>21 de julio de 2022</a:t>
            </a:r>
          </a:p>
          <a:p>
            <a:pPr algn="r"/>
            <a:r>
              <a:rPr lang="es-ES" sz="1000" dirty="0">
                <a:solidFill>
                  <a:schemeClr val="tx2">
                    <a:lumMod val="75000"/>
                  </a:schemeClr>
                </a:solidFill>
              </a:rPr>
              <a:t>Oficio Nro. ARCERNNR-CTRCE-2022-0845-OF</a:t>
            </a:r>
          </a:p>
        </p:txBody>
      </p:sp>
    </p:spTree>
    <p:extLst>
      <p:ext uri="{BB962C8B-B14F-4D97-AF65-F5344CB8AC3E}">
        <p14:creationId xmlns:p14="http://schemas.microsoft.com/office/powerpoint/2010/main" val="344958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ortar rectángulo de esquina sencilla 57"/>
          <p:cNvSpPr/>
          <p:nvPr/>
        </p:nvSpPr>
        <p:spPr>
          <a:xfrm>
            <a:off x="121731" y="945676"/>
            <a:ext cx="5781307" cy="2357630"/>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9" name="Recortar rectángulo de esquina sencilla 58"/>
          <p:cNvSpPr/>
          <p:nvPr/>
        </p:nvSpPr>
        <p:spPr>
          <a:xfrm rot="10800000">
            <a:off x="6187045" y="945674"/>
            <a:ext cx="5863862" cy="2712039"/>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5" name="CuadroTexto 34"/>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Red de Alta Tensión</a:t>
            </a:r>
          </a:p>
        </p:txBody>
      </p:sp>
      <p:sp>
        <p:nvSpPr>
          <p:cNvPr id="21" name="CuadroTexto 20"/>
          <p:cNvSpPr txBox="1"/>
          <p:nvPr/>
        </p:nvSpPr>
        <p:spPr>
          <a:xfrm>
            <a:off x="6175899" y="964204"/>
            <a:ext cx="5875007" cy="2308324"/>
          </a:xfrm>
          <a:prstGeom prst="rect">
            <a:avLst/>
          </a:prstGeom>
          <a:noFill/>
        </p:spPr>
        <p:txBody>
          <a:bodyPr wrap="square" rtlCol="0">
            <a:spAutoFit/>
          </a:bodyPr>
          <a:lstStyle/>
          <a:p>
            <a:pPr lvl="0" algn="just"/>
            <a:r>
              <a:rPr lang="es-ES" sz="1600" b="1" dirty="0" smtClean="0">
                <a:solidFill>
                  <a:srgbClr val="373545">
                    <a:lumMod val="75000"/>
                  </a:srgbClr>
                </a:solidFill>
              </a:rPr>
              <a:t>TRANSELECTRIC: </a:t>
            </a:r>
          </a:p>
          <a:p>
            <a:pPr lvl="0" algn="just"/>
            <a:r>
              <a:rPr lang="es-ES" sz="1600" dirty="0" smtClean="0">
                <a:solidFill>
                  <a:srgbClr val="373545">
                    <a:lumMod val="75000"/>
                  </a:srgbClr>
                </a:solidFill>
              </a:rPr>
              <a:t>Mediante informe </a:t>
            </a:r>
            <a:r>
              <a:rPr lang="es-ES" sz="1600" dirty="0">
                <a:solidFill>
                  <a:srgbClr val="373545">
                    <a:lumMod val="75000"/>
                  </a:srgbClr>
                </a:solidFill>
              </a:rPr>
              <a:t>técnico </a:t>
            </a:r>
            <a:r>
              <a:rPr lang="es-ES" sz="1600" b="1" dirty="0">
                <a:solidFill>
                  <a:srgbClr val="373545">
                    <a:lumMod val="75000"/>
                  </a:srgbClr>
                </a:solidFill>
              </a:rPr>
              <a:t>INF-LT-FSR</a:t>
            </a:r>
            <a:r>
              <a:rPr lang="es-ES" sz="1600" dirty="0">
                <a:solidFill>
                  <a:srgbClr val="373545">
                    <a:lumMod val="75000"/>
                  </a:srgbClr>
                </a:solidFill>
              </a:rPr>
              <a:t> </a:t>
            </a:r>
            <a:r>
              <a:rPr lang="es-ES" sz="1600" dirty="0" smtClean="0">
                <a:solidFill>
                  <a:srgbClr val="373545">
                    <a:lumMod val="75000"/>
                  </a:srgbClr>
                </a:solidFill>
              </a:rPr>
              <a:t>señala:</a:t>
            </a:r>
          </a:p>
          <a:p>
            <a:pPr lvl="0" algn="just"/>
            <a:r>
              <a:rPr lang="es-ES" sz="1600" dirty="0" smtClean="0">
                <a:solidFill>
                  <a:srgbClr val="373545">
                    <a:lumMod val="75000"/>
                  </a:srgbClr>
                </a:solidFill>
              </a:rPr>
              <a:t>Existe afectación por servidumbre, sin embargo no dejan constancia  que la misma se encuentra perfeccionada; y, concluye</a:t>
            </a:r>
            <a:r>
              <a:rPr lang="es-ES" sz="1600" dirty="0">
                <a:solidFill>
                  <a:srgbClr val="373545">
                    <a:lumMod val="75000"/>
                  </a:srgbClr>
                </a:solidFill>
              </a:rPr>
              <a:t>: </a:t>
            </a:r>
            <a:r>
              <a:rPr lang="es-ES" sz="1600" i="1" dirty="0">
                <a:solidFill>
                  <a:srgbClr val="373545">
                    <a:lumMod val="75000"/>
                  </a:srgbClr>
                </a:solidFill>
              </a:rPr>
              <a:t>“(…)</a:t>
            </a:r>
            <a:r>
              <a:rPr lang="es-ES" sz="1600" b="1" i="1" dirty="0">
                <a:solidFill>
                  <a:srgbClr val="373545">
                    <a:lumMod val="75000"/>
                  </a:srgbClr>
                </a:solidFill>
              </a:rPr>
              <a:t> se prohíbe el desarrollo de construcciones de bienes inmuebles u otras instalaciones</a:t>
            </a:r>
            <a:r>
              <a:rPr lang="es-ES" sz="1600" i="1" dirty="0">
                <a:solidFill>
                  <a:srgbClr val="373545">
                    <a:lumMod val="75000"/>
                  </a:srgbClr>
                </a:solidFill>
              </a:rPr>
              <a:t>, a 10 metros de cada lado del eje de la Línea de Transmisión de energía </a:t>
            </a:r>
            <a:r>
              <a:rPr lang="es-ES" sz="1600" i="1" dirty="0" smtClean="0">
                <a:solidFill>
                  <a:srgbClr val="373545">
                    <a:lumMod val="75000"/>
                  </a:srgbClr>
                </a:solidFill>
              </a:rPr>
              <a:t>(…).”</a:t>
            </a:r>
          </a:p>
          <a:p>
            <a:pPr lvl="0" algn="just"/>
            <a:r>
              <a:rPr lang="es-ES" sz="1600" i="1" dirty="0" smtClean="0">
                <a:solidFill>
                  <a:srgbClr val="373545">
                    <a:lumMod val="75000"/>
                  </a:srgbClr>
                </a:solidFill>
              </a:rPr>
              <a:t>Los artículos 83, 84 y 85 LOSPEE establecen la implantación </a:t>
            </a:r>
            <a:r>
              <a:rPr lang="es-ES" sz="1600" i="1" dirty="0">
                <a:solidFill>
                  <a:srgbClr val="373545">
                    <a:lumMod val="75000"/>
                  </a:srgbClr>
                </a:solidFill>
              </a:rPr>
              <a:t>de servidumbres </a:t>
            </a:r>
            <a:endParaRPr lang="es-ES" sz="1600" dirty="0">
              <a:solidFill>
                <a:schemeClr val="tx2">
                  <a:lumMod val="75000"/>
                </a:schemeClr>
              </a:solidFill>
            </a:endParaRPr>
          </a:p>
        </p:txBody>
      </p:sp>
      <p:sp>
        <p:nvSpPr>
          <p:cNvPr id="22" name="CuadroTexto 21"/>
          <p:cNvSpPr txBox="1"/>
          <p:nvPr/>
        </p:nvSpPr>
        <p:spPr>
          <a:xfrm>
            <a:off x="236847" y="1049492"/>
            <a:ext cx="5590375" cy="2369880"/>
          </a:xfrm>
          <a:prstGeom prst="rect">
            <a:avLst/>
          </a:prstGeom>
          <a:noFill/>
        </p:spPr>
        <p:txBody>
          <a:bodyPr wrap="square" rtlCol="0">
            <a:spAutoFit/>
          </a:bodyPr>
          <a:lstStyle/>
          <a:p>
            <a:r>
              <a:rPr lang="es-ES" sz="2000" b="1" dirty="0" smtClean="0">
                <a:solidFill>
                  <a:srgbClr val="373545">
                    <a:lumMod val="75000"/>
                  </a:srgbClr>
                </a:solidFill>
              </a:rPr>
              <a:t>¿</a:t>
            </a:r>
            <a:r>
              <a:rPr lang="es-ES" sz="2000" b="1" dirty="0">
                <a:solidFill>
                  <a:schemeClr val="tx2">
                    <a:lumMod val="75000"/>
                  </a:schemeClr>
                </a:solidFill>
              </a:rPr>
              <a:t>Se puede realizar construcciones en lotes colindantes a las líneas de alta tensión</a:t>
            </a:r>
            <a:r>
              <a:rPr lang="es-ES" sz="2000" b="1" dirty="0" smtClean="0">
                <a:solidFill>
                  <a:schemeClr val="tx2">
                    <a:lumMod val="75000"/>
                  </a:schemeClr>
                </a:solidFill>
              </a:rPr>
              <a:t>? (</a:t>
            </a:r>
            <a:r>
              <a:rPr lang="es-ES" sz="2000" b="1" dirty="0" smtClean="0">
                <a:solidFill>
                  <a:srgbClr val="373545">
                    <a:lumMod val="75000"/>
                  </a:srgbClr>
                </a:solidFill>
              </a:rPr>
              <a:t>TRANSELECTRIC)</a:t>
            </a:r>
            <a:endParaRPr lang="es-ES" sz="2000" b="1" dirty="0">
              <a:solidFill>
                <a:srgbClr val="373545">
                  <a:lumMod val="75000"/>
                </a:srgbClr>
              </a:solidFill>
            </a:endParaRPr>
          </a:p>
          <a:p>
            <a:pPr lvl="0"/>
            <a:endParaRPr lang="es-ES" sz="2400" b="1" dirty="0">
              <a:solidFill>
                <a:srgbClr val="373545">
                  <a:lumMod val="75000"/>
                </a:srgbClr>
              </a:solidFill>
            </a:endParaRPr>
          </a:p>
          <a:p>
            <a:pPr lvl="0"/>
            <a:endParaRPr lang="es-ES" sz="2400" b="1" dirty="0">
              <a:solidFill>
                <a:srgbClr val="373545">
                  <a:lumMod val="75000"/>
                </a:srgbClr>
              </a:solidFill>
            </a:endParaRP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65" name="Recortar rectángulo de esquina sencilla 64"/>
          <p:cNvSpPr/>
          <p:nvPr/>
        </p:nvSpPr>
        <p:spPr>
          <a:xfrm>
            <a:off x="153465" y="3870138"/>
            <a:ext cx="5740259" cy="2340147"/>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6" name="Recortar rectángulo de esquina sencilla 65"/>
          <p:cNvSpPr/>
          <p:nvPr/>
        </p:nvSpPr>
        <p:spPr>
          <a:xfrm rot="10800000">
            <a:off x="6205249" y="3822276"/>
            <a:ext cx="5836062" cy="2420135"/>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24" name="CuadroTexto 23"/>
          <p:cNvSpPr txBox="1"/>
          <p:nvPr/>
        </p:nvSpPr>
        <p:spPr>
          <a:xfrm>
            <a:off x="6309773" y="3978677"/>
            <a:ext cx="5704383" cy="1323439"/>
          </a:xfrm>
          <a:prstGeom prst="rect">
            <a:avLst/>
          </a:prstGeom>
          <a:noFill/>
        </p:spPr>
        <p:txBody>
          <a:bodyPr wrap="square" rtlCol="0">
            <a:spAutoFit/>
          </a:bodyPr>
          <a:lstStyle/>
          <a:p>
            <a:r>
              <a:rPr lang="es-ES" sz="2000" b="1" dirty="0" smtClean="0">
                <a:solidFill>
                  <a:schemeClr val="tx2">
                    <a:lumMod val="75000"/>
                  </a:schemeClr>
                </a:solidFill>
              </a:rPr>
              <a:t>El Ministerio de Energía y Minas, expone:</a:t>
            </a:r>
          </a:p>
          <a:p>
            <a:r>
              <a:rPr lang="es-ES" sz="2000" dirty="0" smtClean="0">
                <a:solidFill>
                  <a:schemeClr val="tx2">
                    <a:lumMod val="75000"/>
                  </a:schemeClr>
                </a:solidFill>
              </a:rPr>
              <a:t>No  emite criterio sobre lo requerido, sin embargo exponen que acogen </a:t>
            </a:r>
            <a:r>
              <a:rPr lang="es-ES" sz="2000" dirty="0">
                <a:solidFill>
                  <a:schemeClr val="tx2">
                    <a:lumMod val="75000"/>
                  </a:schemeClr>
                </a:solidFill>
              </a:rPr>
              <a:t>el </a:t>
            </a:r>
            <a:r>
              <a:rPr lang="es-ES" sz="2000" dirty="0">
                <a:solidFill>
                  <a:srgbClr val="373545">
                    <a:lumMod val="75000"/>
                  </a:srgbClr>
                </a:solidFill>
              </a:rPr>
              <a:t>informe técnico </a:t>
            </a:r>
            <a:r>
              <a:rPr lang="es-ES" sz="2000" dirty="0" smtClean="0">
                <a:solidFill>
                  <a:srgbClr val="373545">
                    <a:lumMod val="75000"/>
                  </a:srgbClr>
                </a:solidFill>
              </a:rPr>
              <a:t>No. </a:t>
            </a:r>
            <a:r>
              <a:rPr lang="es-ES" sz="2000" b="1" dirty="0" smtClean="0">
                <a:solidFill>
                  <a:srgbClr val="373545">
                    <a:lumMod val="75000"/>
                  </a:srgbClr>
                </a:solidFill>
              </a:rPr>
              <a:t>INF-LT-F</a:t>
            </a:r>
            <a:r>
              <a:rPr lang="es-ES" sz="2000" dirty="0" smtClean="0">
                <a:solidFill>
                  <a:schemeClr val="tx2">
                    <a:lumMod val="75000"/>
                  </a:schemeClr>
                </a:solidFill>
              </a:rPr>
              <a:t> emitido por </a:t>
            </a:r>
            <a:r>
              <a:rPr lang="es-ES" sz="2000" dirty="0">
                <a:solidFill>
                  <a:schemeClr val="tx2">
                    <a:lumMod val="75000"/>
                  </a:schemeClr>
                </a:solidFill>
              </a:rPr>
              <a:t>TRANSELECTRIC.</a:t>
            </a:r>
          </a:p>
        </p:txBody>
      </p:sp>
      <p:sp>
        <p:nvSpPr>
          <p:cNvPr id="25" name="CuadroTexto 24"/>
          <p:cNvSpPr txBox="1"/>
          <p:nvPr/>
        </p:nvSpPr>
        <p:spPr>
          <a:xfrm>
            <a:off x="249547" y="3965517"/>
            <a:ext cx="5565849" cy="2062103"/>
          </a:xfrm>
          <a:prstGeom prst="rect">
            <a:avLst/>
          </a:prstGeom>
          <a:noFill/>
        </p:spPr>
        <p:txBody>
          <a:bodyPr wrap="square" rtlCol="0">
            <a:spAutoFit/>
          </a:bodyPr>
          <a:lstStyle/>
          <a:p>
            <a:r>
              <a:rPr lang="es-ES" sz="2000" b="1" dirty="0" smtClean="0">
                <a:solidFill>
                  <a:srgbClr val="373545">
                    <a:lumMod val="75000"/>
                  </a:srgbClr>
                </a:solidFill>
              </a:rPr>
              <a:t>¿</a:t>
            </a:r>
            <a:r>
              <a:rPr lang="es-ES" sz="2000" b="1" dirty="0">
                <a:solidFill>
                  <a:srgbClr val="373545">
                    <a:lumMod val="75000"/>
                  </a:srgbClr>
                </a:solidFill>
              </a:rPr>
              <a:t>Se ha implantado debidamente las servidumbres de la línea de alta tensión sobre el predio</a:t>
            </a:r>
            <a:r>
              <a:rPr lang="es-ES" sz="2000" b="1" dirty="0" smtClean="0">
                <a:solidFill>
                  <a:srgbClr val="373545">
                    <a:lumMod val="75000"/>
                  </a:srgbClr>
                </a:solidFill>
              </a:rPr>
              <a:t>? (MEM)</a:t>
            </a:r>
            <a:endParaRPr lang="es-ES" sz="2000" b="1" dirty="0">
              <a:solidFill>
                <a:srgbClr val="373545">
                  <a:lumMod val="75000"/>
                </a:srgbClr>
              </a:solidFill>
            </a:endParaRPr>
          </a:p>
          <a:p>
            <a:endParaRPr lang="es-ES" sz="2400" b="1" dirty="0">
              <a:solidFill>
                <a:schemeClr val="tx2">
                  <a:lumMod val="75000"/>
                </a:schemeClr>
              </a:solidFill>
            </a:endParaRPr>
          </a:p>
          <a:p>
            <a:endParaRPr lang="es-ES" sz="2400" b="1" dirty="0">
              <a:solidFill>
                <a:schemeClr val="tx2">
                  <a:lumMod val="75000"/>
                </a:schemeClr>
              </a:solidFill>
            </a:endParaRP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27" name="CuadroTexto 26">
            <a:extLst>
              <a:ext uri="{FF2B5EF4-FFF2-40B4-BE49-F238E27FC236}">
                <a16:creationId xmlns:a16="http://schemas.microsoft.com/office/drawing/2014/main" id="{12C88541-2C7F-D938-B048-4FC377CCBAD4}"/>
              </a:ext>
            </a:extLst>
          </p:cNvPr>
          <p:cNvSpPr txBox="1"/>
          <p:nvPr/>
        </p:nvSpPr>
        <p:spPr>
          <a:xfrm>
            <a:off x="9322255" y="5756837"/>
            <a:ext cx="2635267" cy="400110"/>
          </a:xfrm>
          <a:prstGeom prst="rect">
            <a:avLst/>
          </a:prstGeom>
          <a:noFill/>
        </p:spPr>
        <p:txBody>
          <a:bodyPr wrap="square">
            <a:spAutoFit/>
          </a:bodyPr>
          <a:lstStyle/>
          <a:p>
            <a:pPr algn="r"/>
            <a:r>
              <a:rPr lang="es-ES" sz="1000" dirty="0">
                <a:solidFill>
                  <a:schemeClr val="tx2">
                    <a:lumMod val="75000"/>
                  </a:schemeClr>
                </a:solidFill>
              </a:rPr>
              <a:t>21 de julio de 2022</a:t>
            </a:r>
          </a:p>
          <a:p>
            <a:pPr algn="r"/>
            <a:r>
              <a:rPr lang="es-ES" sz="1000" dirty="0">
                <a:solidFill>
                  <a:schemeClr val="tx2">
                    <a:lumMod val="75000"/>
                  </a:schemeClr>
                </a:solidFill>
              </a:rPr>
              <a:t>Oficio Nro. MEEM-DTHSDUP-2022-0050-OF</a:t>
            </a:r>
          </a:p>
        </p:txBody>
      </p:sp>
      <p:sp>
        <p:nvSpPr>
          <p:cNvPr id="28" name="CuadroTexto 27">
            <a:extLst>
              <a:ext uri="{FF2B5EF4-FFF2-40B4-BE49-F238E27FC236}">
                <a16:creationId xmlns:a16="http://schemas.microsoft.com/office/drawing/2014/main" id="{12C88541-2C7F-D938-B048-4FC377CCBAD4}"/>
              </a:ext>
            </a:extLst>
          </p:cNvPr>
          <p:cNvSpPr txBox="1"/>
          <p:nvPr/>
        </p:nvSpPr>
        <p:spPr>
          <a:xfrm>
            <a:off x="9415640" y="3244620"/>
            <a:ext cx="2635267" cy="400110"/>
          </a:xfrm>
          <a:prstGeom prst="rect">
            <a:avLst/>
          </a:prstGeom>
          <a:noFill/>
        </p:spPr>
        <p:txBody>
          <a:bodyPr wrap="square">
            <a:spAutoFit/>
          </a:bodyPr>
          <a:lstStyle/>
          <a:p>
            <a:pPr algn="r"/>
            <a:r>
              <a:rPr lang="es-ES" sz="1000" dirty="0">
                <a:solidFill>
                  <a:schemeClr val="tx2">
                    <a:lumMod val="75000"/>
                  </a:schemeClr>
                </a:solidFill>
              </a:rPr>
              <a:t>13de julio de 2022</a:t>
            </a:r>
          </a:p>
          <a:p>
            <a:pPr algn="r"/>
            <a:r>
              <a:rPr lang="es-ES" sz="1000" dirty="0">
                <a:solidFill>
                  <a:schemeClr val="tx2">
                    <a:lumMod val="75000"/>
                  </a:schemeClr>
                </a:solidFill>
              </a:rPr>
              <a:t>Oficio Nro. CELEC-EP-TRA-2022-1244-OFI</a:t>
            </a:r>
          </a:p>
        </p:txBody>
      </p:sp>
      <p:sp>
        <p:nvSpPr>
          <p:cNvPr id="29" name="CuadroTexto 28"/>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30" name="CuadroTexto 29"/>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31" name="Rectángulo 30"/>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Rectángulo 31"/>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5391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ortar rectángulo de esquina sencilla 27"/>
          <p:cNvSpPr/>
          <p:nvPr/>
        </p:nvSpPr>
        <p:spPr>
          <a:xfrm>
            <a:off x="153464" y="997895"/>
            <a:ext cx="5740260" cy="2122677"/>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31" name="Recortar rectángulo de esquina sencilla 30"/>
          <p:cNvSpPr/>
          <p:nvPr/>
        </p:nvSpPr>
        <p:spPr>
          <a:xfrm rot="10800000">
            <a:off x="6187045" y="997890"/>
            <a:ext cx="5854265" cy="2122677"/>
          </a:xfrm>
          <a:prstGeom prst="snip1Rect">
            <a:avLst>
              <a:gd name="adj" fmla="val 654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29" name="CuadroTexto 28"/>
          <p:cNvSpPr txBox="1"/>
          <p:nvPr/>
        </p:nvSpPr>
        <p:spPr>
          <a:xfrm>
            <a:off x="121733" y="990966"/>
            <a:ext cx="5672238" cy="1815882"/>
          </a:xfrm>
          <a:prstGeom prst="rect">
            <a:avLst/>
          </a:prstGeom>
          <a:noFill/>
        </p:spPr>
        <p:txBody>
          <a:bodyPr wrap="square" rtlCol="0">
            <a:spAutoFit/>
          </a:bodyPr>
          <a:lstStyle/>
          <a:p>
            <a:r>
              <a:rPr lang="es-ES" sz="2000" b="1" dirty="0" smtClean="0">
                <a:solidFill>
                  <a:schemeClr val="tx2">
                    <a:lumMod val="75000"/>
                  </a:schemeClr>
                </a:solidFill>
              </a:rPr>
              <a:t>¿</a:t>
            </a:r>
            <a:r>
              <a:rPr lang="es-ES" sz="2000" b="1" dirty="0">
                <a:solidFill>
                  <a:schemeClr val="tx2">
                    <a:lumMod val="75000"/>
                  </a:schemeClr>
                </a:solidFill>
              </a:rPr>
              <a:t>Que tipo de limitaciones de uso se generan en predios sobre depresión rellena</a:t>
            </a:r>
            <a:r>
              <a:rPr lang="es-ES" sz="2000" b="1" dirty="0" smtClean="0">
                <a:solidFill>
                  <a:schemeClr val="tx2">
                    <a:lumMod val="75000"/>
                  </a:schemeClr>
                </a:solidFill>
              </a:rPr>
              <a:t>? (STHV)</a:t>
            </a:r>
            <a:endParaRPr lang="es-ES" sz="2000" b="1" dirty="0">
              <a:solidFill>
                <a:schemeClr val="tx2">
                  <a:lumMod val="75000"/>
                </a:schemeClr>
              </a:solidFill>
            </a:endParaRPr>
          </a:p>
          <a:p>
            <a:endParaRPr lang="es-ES" sz="2000" b="1" dirty="0">
              <a:solidFill>
                <a:schemeClr val="tx2">
                  <a:lumMod val="75000"/>
                </a:schemeClr>
              </a:solidFill>
            </a:endParaRPr>
          </a:p>
          <a:p>
            <a:endParaRPr lang="es-ES" sz="2000" b="1" dirty="0">
              <a:solidFill>
                <a:schemeClr val="tx2">
                  <a:lumMod val="75000"/>
                </a:schemeClr>
              </a:solidFill>
            </a:endParaRPr>
          </a:p>
          <a:p>
            <a:pPr algn="r"/>
            <a:endParaRPr lang="es-ES" sz="1600" b="1" dirty="0" smtClean="0">
              <a:solidFill>
                <a:srgbClr val="7A8C8E">
                  <a:lumMod val="50000"/>
                </a:srgbClr>
              </a:solidFill>
            </a:endParaRPr>
          </a:p>
          <a:p>
            <a:pPr algn="r"/>
            <a:r>
              <a:rPr lang="es-ES" sz="1600" b="1" dirty="0" smtClean="0">
                <a:solidFill>
                  <a:srgbClr val="7A8C8E">
                    <a:lumMod val="50000"/>
                  </a:srgbClr>
                </a:solidFill>
              </a:rPr>
              <a:t>Observación </a:t>
            </a:r>
            <a:r>
              <a:rPr lang="es-ES" sz="1600" b="1" dirty="0">
                <a:solidFill>
                  <a:srgbClr val="7A8C8E">
                    <a:lumMod val="50000"/>
                  </a:srgbClr>
                </a:solidFill>
              </a:rPr>
              <a:t>emitida por: Concejal Luis Robles</a:t>
            </a:r>
            <a:endParaRPr lang="es-ES" sz="2400" b="1" dirty="0">
              <a:solidFill>
                <a:schemeClr val="tx2">
                  <a:lumMod val="75000"/>
                </a:schemeClr>
              </a:solidFill>
            </a:endParaRPr>
          </a:p>
        </p:txBody>
      </p:sp>
      <p:sp>
        <p:nvSpPr>
          <p:cNvPr id="32" name="CuadroTexto 31"/>
          <p:cNvSpPr txBox="1"/>
          <p:nvPr/>
        </p:nvSpPr>
        <p:spPr>
          <a:xfrm>
            <a:off x="6320016" y="1599848"/>
            <a:ext cx="5730892" cy="1323439"/>
          </a:xfrm>
          <a:prstGeom prst="rect">
            <a:avLst/>
          </a:prstGeom>
          <a:noFill/>
        </p:spPr>
        <p:txBody>
          <a:bodyPr wrap="square" rtlCol="0">
            <a:spAutoFit/>
          </a:bodyPr>
          <a:lstStyle/>
          <a:p>
            <a:pPr algn="just"/>
            <a:r>
              <a:rPr lang="es-ES" sz="2000" b="1" dirty="0" smtClean="0">
                <a:solidFill>
                  <a:schemeClr val="tx2">
                    <a:lumMod val="75000"/>
                  </a:schemeClr>
                </a:solidFill>
              </a:rPr>
              <a:t>La Secretaría </a:t>
            </a:r>
            <a:r>
              <a:rPr lang="es-ES" sz="2000" b="1" dirty="0">
                <a:solidFill>
                  <a:schemeClr val="tx2">
                    <a:lumMod val="75000"/>
                  </a:schemeClr>
                </a:solidFill>
              </a:rPr>
              <a:t>d</a:t>
            </a:r>
            <a:r>
              <a:rPr lang="es-ES" sz="2000" b="1" dirty="0" smtClean="0">
                <a:solidFill>
                  <a:schemeClr val="tx2">
                    <a:lumMod val="75000"/>
                  </a:schemeClr>
                </a:solidFill>
              </a:rPr>
              <a:t>e Territorio Hábitat </a:t>
            </a:r>
            <a:r>
              <a:rPr lang="es-ES" sz="2000" b="1" dirty="0">
                <a:solidFill>
                  <a:schemeClr val="tx2">
                    <a:lumMod val="75000"/>
                  </a:schemeClr>
                </a:solidFill>
              </a:rPr>
              <a:t>y</a:t>
            </a:r>
            <a:r>
              <a:rPr lang="es-ES" sz="2000" b="1" dirty="0" smtClean="0">
                <a:solidFill>
                  <a:schemeClr val="tx2">
                    <a:lumMod val="75000"/>
                  </a:schemeClr>
                </a:solidFill>
              </a:rPr>
              <a:t> Vivienda señala que:</a:t>
            </a:r>
            <a:endParaRPr lang="es-ES" sz="2000" dirty="0" smtClean="0">
              <a:solidFill>
                <a:schemeClr val="tx2">
                  <a:lumMod val="75000"/>
                </a:schemeClr>
              </a:solidFill>
            </a:endParaRPr>
          </a:p>
          <a:p>
            <a:pPr algn="just"/>
            <a:r>
              <a:rPr lang="es-ES" sz="2000" dirty="0" smtClean="0">
                <a:solidFill>
                  <a:schemeClr val="tx2">
                    <a:lumMod val="75000"/>
                  </a:schemeClr>
                </a:solidFill>
              </a:rPr>
              <a:t>Las </a:t>
            </a:r>
            <a:r>
              <a:rPr lang="es-ES" sz="2000" dirty="0">
                <a:solidFill>
                  <a:schemeClr val="tx2">
                    <a:lumMod val="75000"/>
                  </a:schemeClr>
                </a:solidFill>
              </a:rPr>
              <a:t>depresiones rellenas </a:t>
            </a:r>
            <a:r>
              <a:rPr lang="es-ES" sz="2000" b="1" dirty="0">
                <a:solidFill>
                  <a:schemeClr val="tx2">
                    <a:lumMod val="75000"/>
                  </a:schemeClr>
                </a:solidFill>
              </a:rPr>
              <a:t>NO</a:t>
            </a:r>
            <a:r>
              <a:rPr lang="es-ES" sz="2000" dirty="0">
                <a:solidFill>
                  <a:schemeClr val="tx2">
                    <a:lumMod val="75000"/>
                  </a:schemeClr>
                </a:solidFill>
              </a:rPr>
              <a:t> generan afectaciones o restricciones.</a:t>
            </a:r>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5" name="CuadroTexto 34"/>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Depresión Rellena </a:t>
            </a:r>
          </a:p>
        </p:txBody>
      </p:sp>
      <p:sp>
        <p:nvSpPr>
          <p:cNvPr id="45" name="Recortar rectángulo de esquina sencilla 44"/>
          <p:cNvSpPr/>
          <p:nvPr/>
        </p:nvSpPr>
        <p:spPr>
          <a:xfrm>
            <a:off x="121732" y="3320295"/>
            <a:ext cx="5740260" cy="2731968"/>
          </a:xfrm>
          <a:prstGeom prst="snip1Rect">
            <a:avLst>
              <a:gd name="adj" fmla="val 1092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6" name="Recortar rectángulo de esquina sencilla 45"/>
          <p:cNvSpPr/>
          <p:nvPr/>
        </p:nvSpPr>
        <p:spPr>
          <a:xfrm rot="10800000">
            <a:off x="6185928" y="3320295"/>
            <a:ext cx="5864975" cy="2731966"/>
          </a:xfrm>
          <a:prstGeom prst="snip1Rect">
            <a:avLst>
              <a:gd name="adj" fmla="val 669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47" name="CuadroTexto 46"/>
          <p:cNvSpPr txBox="1"/>
          <p:nvPr/>
        </p:nvSpPr>
        <p:spPr>
          <a:xfrm>
            <a:off x="6319435" y="3896799"/>
            <a:ext cx="5671502" cy="1631216"/>
          </a:xfrm>
          <a:prstGeom prst="rect">
            <a:avLst/>
          </a:prstGeom>
          <a:noFill/>
        </p:spPr>
        <p:txBody>
          <a:bodyPr wrap="square" rtlCol="0">
            <a:spAutoFit/>
          </a:bodyPr>
          <a:lstStyle/>
          <a:p>
            <a:pPr algn="just"/>
            <a:r>
              <a:rPr lang="es-EC" sz="2000" b="1" dirty="0" smtClean="0">
                <a:solidFill>
                  <a:schemeClr val="tx2">
                    <a:lumMod val="75000"/>
                  </a:schemeClr>
                </a:solidFill>
              </a:rPr>
              <a:t>La Dirección Metropolitana de Catastros</a:t>
            </a:r>
            <a:r>
              <a:rPr lang="es-EC" sz="2000" dirty="0" smtClean="0">
                <a:solidFill>
                  <a:schemeClr val="tx2">
                    <a:lumMod val="75000"/>
                  </a:schemeClr>
                </a:solidFill>
              </a:rPr>
              <a:t> </a:t>
            </a:r>
            <a:r>
              <a:rPr lang="es-EC" sz="2000" dirty="0">
                <a:solidFill>
                  <a:schemeClr val="tx2">
                    <a:lumMod val="75000"/>
                  </a:schemeClr>
                </a:solidFill>
              </a:rPr>
              <a:t>hace referencia a la definición establecida en el glosario del </a:t>
            </a:r>
            <a:r>
              <a:rPr lang="es-EC" sz="2000" dirty="0" smtClean="0">
                <a:solidFill>
                  <a:schemeClr val="tx2">
                    <a:lumMod val="75000"/>
                  </a:schemeClr>
                </a:solidFill>
              </a:rPr>
              <a:t>IGM</a:t>
            </a:r>
            <a:r>
              <a:rPr lang="es-EC" sz="2000" dirty="0">
                <a:solidFill>
                  <a:schemeClr val="tx2">
                    <a:lumMod val="75000"/>
                  </a:schemeClr>
                </a:solidFill>
              </a:rPr>
              <a:t>:</a:t>
            </a:r>
            <a:r>
              <a:rPr lang="es-EC" sz="2000" dirty="0" smtClean="0">
                <a:solidFill>
                  <a:schemeClr val="tx2">
                    <a:lumMod val="75000"/>
                  </a:schemeClr>
                </a:solidFill>
              </a:rPr>
              <a:t> cualquier concavidad en superficie terrestre, un área baja rodeada de áreas de relieve altos.</a:t>
            </a:r>
            <a:endParaRPr lang="es-ES" sz="2000" dirty="0">
              <a:solidFill>
                <a:schemeClr val="tx2">
                  <a:lumMod val="75000"/>
                </a:schemeClr>
              </a:solidFill>
            </a:endParaRPr>
          </a:p>
        </p:txBody>
      </p:sp>
      <p:sp>
        <p:nvSpPr>
          <p:cNvPr id="48" name="CuadroTexto 47"/>
          <p:cNvSpPr txBox="1"/>
          <p:nvPr/>
        </p:nvSpPr>
        <p:spPr>
          <a:xfrm>
            <a:off x="252520" y="3329661"/>
            <a:ext cx="5373496" cy="2431435"/>
          </a:xfrm>
          <a:prstGeom prst="rect">
            <a:avLst/>
          </a:prstGeom>
          <a:noFill/>
        </p:spPr>
        <p:txBody>
          <a:bodyPr wrap="square" rtlCol="0">
            <a:spAutoFit/>
          </a:bodyPr>
          <a:lstStyle/>
          <a:p>
            <a:endParaRPr lang="es-ES" sz="2400" b="1" dirty="0" smtClean="0">
              <a:solidFill>
                <a:schemeClr val="tx2">
                  <a:lumMod val="75000"/>
                </a:schemeClr>
              </a:solidFill>
            </a:endParaRPr>
          </a:p>
          <a:p>
            <a:endParaRPr lang="es-ES" sz="2400" b="1" dirty="0">
              <a:solidFill>
                <a:schemeClr val="tx2">
                  <a:lumMod val="75000"/>
                </a:schemeClr>
              </a:solidFill>
            </a:endParaRPr>
          </a:p>
          <a:p>
            <a:r>
              <a:rPr lang="es-ES" sz="2000" b="1" dirty="0" smtClean="0">
                <a:solidFill>
                  <a:schemeClr val="tx2">
                    <a:lumMod val="75000"/>
                  </a:schemeClr>
                </a:solidFill>
              </a:rPr>
              <a:t>Pronunciamiento </a:t>
            </a:r>
            <a:r>
              <a:rPr lang="es-ES" sz="2000" b="1" dirty="0">
                <a:solidFill>
                  <a:schemeClr val="tx2">
                    <a:lumMod val="75000"/>
                  </a:schemeClr>
                </a:solidFill>
              </a:rPr>
              <a:t>sobre definición de depresión rellena</a:t>
            </a:r>
            <a:r>
              <a:rPr lang="es-ES" sz="2000" b="1" dirty="0" smtClean="0">
                <a:solidFill>
                  <a:schemeClr val="tx2">
                    <a:lumMod val="75000"/>
                  </a:schemeClr>
                </a:solidFill>
              </a:rPr>
              <a:t>. (DMC)</a:t>
            </a:r>
            <a:endParaRPr lang="es-ES" sz="2000" b="1" dirty="0">
              <a:solidFill>
                <a:schemeClr val="tx2">
                  <a:lumMod val="75000"/>
                </a:schemeClr>
              </a:solidFill>
            </a:endParaRPr>
          </a:p>
          <a:p>
            <a:endParaRPr lang="es-ES" sz="2400" b="1" dirty="0">
              <a:solidFill>
                <a:schemeClr val="tx2">
                  <a:lumMod val="75000"/>
                </a:schemeClr>
              </a:solidFill>
            </a:endParaRPr>
          </a:p>
          <a:p>
            <a:endParaRPr lang="es-ES" sz="2400" b="1" dirty="0">
              <a:solidFill>
                <a:schemeClr val="tx2">
                  <a:lumMod val="75000"/>
                </a:schemeClr>
              </a:solidFill>
            </a:endParaRPr>
          </a:p>
          <a:p>
            <a:pPr lvl="0" algn="r"/>
            <a:r>
              <a:rPr lang="es-ES" sz="1600" b="1" dirty="0">
                <a:solidFill>
                  <a:srgbClr val="7A8C8E">
                    <a:lumMod val="50000"/>
                  </a:srgbClr>
                </a:solidFill>
              </a:rPr>
              <a:t>Observación emitida por: Concejal Luis Robles</a:t>
            </a:r>
            <a:endParaRPr lang="es-ES" sz="2400" b="1" dirty="0">
              <a:solidFill>
                <a:schemeClr val="tx2">
                  <a:lumMod val="75000"/>
                </a:schemeClr>
              </a:solidFill>
            </a:endParaRPr>
          </a:p>
        </p:txBody>
      </p:sp>
      <p:sp>
        <p:nvSpPr>
          <p:cNvPr id="36" name="CuadroTexto 35">
            <a:extLst>
              <a:ext uri="{FF2B5EF4-FFF2-40B4-BE49-F238E27FC236}">
                <a16:creationId xmlns:a16="http://schemas.microsoft.com/office/drawing/2014/main" id="{253FB12D-3CD1-1196-CBA1-FBA8780933D1}"/>
              </a:ext>
            </a:extLst>
          </p:cNvPr>
          <p:cNvSpPr txBox="1"/>
          <p:nvPr/>
        </p:nvSpPr>
        <p:spPr>
          <a:xfrm>
            <a:off x="9322255" y="5529891"/>
            <a:ext cx="2635267" cy="400110"/>
          </a:xfrm>
          <a:prstGeom prst="rect">
            <a:avLst/>
          </a:prstGeom>
          <a:noFill/>
        </p:spPr>
        <p:txBody>
          <a:bodyPr wrap="square">
            <a:spAutoFit/>
          </a:bodyPr>
          <a:lstStyle/>
          <a:p>
            <a:pPr algn="r"/>
            <a:r>
              <a:rPr lang="es-ES" sz="1000" dirty="0">
                <a:solidFill>
                  <a:schemeClr val="tx2">
                    <a:lumMod val="75000"/>
                  </a:schemeClr>
                </a:solidFill>
              </a:rPr>
              <a:t>6 de julio de 2022</a:t>
            </a:r>
          </a:p>
          <a:p>
            <a:pPr algn="r"/>
            <a:r>
              <a:rPr lang="es-ES" sz="1000" dirty="0">
                <a:solidFill>
                  <a:schemeClr val="tx2">
                    <a:lumMod val="75000"/>
                  </a:schemeClr>
                </a:solidFill>
              </a:rPr>
              <a:t>Oficio No. GADDMQ-STHV-DMC-2022-1045-O</a:t>
            </a:r>
          </a:p>
        </p:txBody>
      </p:sp>
      <p:sp>
        <p:nvSpPr>
          <p:cNvPr id="37" name="CuadroTexto 36">
            <a:extLst>
              <a:ext uri="{FF2B5EF4-FFF2-40B4-BE49-F238E27FC236}">
                <a16:creationId xmlns:a16="http://schemas.microsoft.com/office/drawing/2014/main" id="{493D417E-F313-8FCB-F38F-9E6853F8366F}"/>
              </a:ext>
            </a:extLst>
          </p:cNvPr>
          <p:cNvSpPr txBox="1"/>
          <p:nvPr/>
        </p:nvSpPr>
        <p:spPr>
          <a:xfrm>
            <a:off x="9437783" y="2708805"/>
            <a:ext cx="2635267" cy="400110"/>
          </a:xfrm>
          <a:prstGeom prst="rect">
            <a:avLst/>
          </a:prstGeom>
          <a:noFill/>
        </p:spPr>
        <p:txBody>
          <a:bodyPr wrap="square">
            <a:spAutoFit/>
          </a:bodyPr>
          <a:lstStyle/>
          <a:p>
            <a:pPr algn="r"/>
            <a:r>
              <a:rPr lang="es-ES" sz="1000" dirty="0">
                <a:solidFill>
                  <a:schemeClr val="tx2">
                    <a:lumMod val="75000"/>
                  </a:schemeClr>
                </a:solidFill>
              </a:rPr>
              <a:t>16 de junio de 2022</a:t>
            </a:r>
          </a:p>
          <a:p>
            <a:pPr algn="r"/>
            <a:r>
              <a:rPr lang="es-ES" sz="1000" dirty="0">
                <a:solidFill>
                  <a:schemeClr val="tx2">
                    <a:lumMod val="75000"/>
                  </a:schemeClr>
                </a:solidFill>
              </a:rPr>
              <a:t>Oficio No. GADDMQ-STHV-DMC-2022-0960-O</a:t>
            </a:r>
          </a:p>
        </p:txBody>
      </p:sp>
      <p:sp>
        <p:nvSpPr>
          <p:cNvPr id="34" name="CuadroTexto 33"/>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38" name="CuadroTexto 37"/>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39" name="Rectángulo 38"/>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Rectángulo 39"/>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3962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ortar rectángulo de esquina sencilla 33"/>
          <p:cNvSpPr/>
          <p:nvPr/>
        </p:nvSpPr>
        <p:spPr>
          <a:xfrm>
            <a:off x="153465" y="927184"/>
            <a:ext cx="5740259" cy="3584174"/>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Recortar rectángulo de esquina sencilla 35"/>
          <p:cNvSpPr/>
          <p:nvPr/>
        </p:nvSpPr>
        <p:spPr>
          <a:xfrm rot="10800000">
            <a:off x="6187045" y="987823"/>
            <a:ext cx="5854266" cy="3523535"/>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5" name="CuadroTexto 34"/>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Edificabilidad</a:t>
            </a:r>
          </a:p>
        </p:txBody>
      </p:sp>
      <p:sp>
        <p:nvSpPr>
          <p:cNvPr id="37" name="CuadroTexto 36"/>
          <p:cNvSpPr txBox="1"/>
          <p:nvPr/>
        </p:nvSpPr>
        <p:spPr>
          <a:xfrm>
            <a:off x="121732" y="1051594"/>
            <a:ext cx="5771992" cy="3293209"/>
          </a:xfrm>
          <a:prstGeom prst="rect">
            <a:avLst/>
          </a:prstGeom>
          <a:noFill/>
        </p:spPr>
        <p:txBody>
          <a:bodyPr wrap="square" rtlCol="0">
            <a:spAutoFit/>
          </a:bodyPr>
          <a:lstStyle/>
          <a:p>
            <a:endParaRPr lang="es-ES" sz="2400" b="1" dirty="0" smtClean="0">
              <a:solidFill>
                <a:schemeClr val="tx2">
                  <a:lumMod val="75000"/>
                </a:schemeClr>
              </a:solidFill>
            </a:endParaRPr>
          </a:p>
          <a:p>
            <a:endParaRPr lang="es-ES" sz="2400" b="1" dirty="0">
              <a:solidFill>
                <a:schemeClr val="tx2">
                  <a:lumMod val="75000"/>
                </a:schemeClr>
              </a:solidFill>
            </a:endParaRPr>
          </a:p>
          <a:p>
            <a:endParaRPr lang="es-ES" sz="2400" b="1" dirty="0" smtClean="0">
              <a:solidFill>
                <a:schemeClr val="tx2">
                  <a:lumMod val="75000"/>
                </a:schemeClr>
              </a:solidFill>
            </a:endParaRPr>
          </a:p>
          <a:p>
            <a:r>
              <a:rPr lang="es-ES" sz="2000" b="1" dirty="0" smtClean="0">
                <a:solidFill>
                  <a:schemeClr val="tx2">
                    <a:lumMod val="75000"/>
                  </a:schemeClr>
                </a:solidFill>
              </a:rPr>
              <a:t>¿</a:t>
            </a:r>
            <a:r>
              <a:rPr lang="es-ES" sz="2000" b="1" dirty="0">
                <a:solidFill>
                  <a:schemeClr val="tx2">
                    <a:lumMod val="75000"/>
                  </a:schemeClr>
                </a:solidFill>
              </a:rPr>
              <a:t>Por qué los lotes 291 y 726 no pueden soportar edificación</a:t>
            </a:r>
            <a:r>
              <a:rPr lang="es-ES" sz="2000" b="1" dirty="0" smtClean="0">
                <a:solidFill>
                  <a:schemeClr val="tx2">
                    <a:lumMod val="75000"/>
                  </a:schemeClr>
                </a:solidFill>
              </a:rPr>
              <a:t>? (STHV)</a:t>
            </a:r>
            <a:endParaRPr lang="es-ES" sz="2000" b="1" dirty="0">
              <a:solidFill>
                <a:schemeClr val="tx2">
                  <a:lumMod val="75000"/>
                </a:schemeClr>
              </a:solidFill>
            </a:endParaRPr>
          </a:p>
          <a:p>
            <a:endParaRPr lang="es-ES" sz="2400" b="1" dirty="0">
              <a:solidFill>
                <a:schemeClr val="tx2">
                  <a:lumMod val="75000"/>
                </a:schemeClr>
              </a:solidFill>
            </a:endParaRPr>
          </a:p>
          <a:p>
            <a:endParaRPr lang="es-ES" sz="2400" b="1" dirty="0">
              <a:solidFill>
                <a:schemeClr val="tx2">
                  <a:lumMod val="75000"/>
                </a:schemeClr>
              </a:solidFill>
            </a:endParaRPr>
          </a:p>
          <a:p>
            <a:pPr algn="r"/>
            <a:endParaRPr lang="es-ES" sz="2400" b="1" dirty="0" smtClean="0">
              <a:solidFill>
                <a:schemeClr val="tx2">
                  <a:lumMod val="75000"/>
                </a:schemeClr>
              </a:solidFill>
            </a:endParaRPr>
          </a:p>
          <a:p>
            <a:pPr algn="r"/>
            <a:r>
              <a:rPr lang="es-ES" sz="2400" b="1" dirty="0" smtClean="0">
                <a:solidFill>
                  <a:schemeClr val="tx2">
                    <a:lumMod val="75000"/>
                  </a:schemeClr>
                </a:solidFill>
              </a:rPr>
              <a:t> </a:t>
            </a:r>
            <a:r>
              <a:rPr lang="es-ES" sz="1600" b="1" dirty="0">
                <a:solidFill>
                  <a:schemeClr val="accent4">
                    <a:lumMod val="50000"/>
                  </a:schemeClr>
                </a:solidFill>
              </a:rPr>
              <a:t>Observación emitida por: Concejal Luis Robles</a:t>
            </a:r>
          </a:p>
        </p:txBody>
      </p:sp>
      <p:sp>
        <p:nvSpPr>
          <p:cNvPr id="38" name="CuadroTexto 37"/>
          <p:cNvSpPr txBox="1"/>
          <p:nvPr/>
        </p:nvSpPr>
        <p:spPr>
          <a:xfrm>
            <a:off x="6187046" y="994319"/>
            <a:ext cx="5803892" cy="2031325"/>
          </a:xfrm>
          <a:prstGeom prst="rect">
            <a:avLst/>
          </a:prstGeom>
          <a:noFill/>
        </p:spPr>
        <p:txBody>
          <a:bodyPr wrap="square" rtlCol="0">
            <a:spAutoFit/>
          </a:bodyPr>
          <a:lstStyle/>
          <a:p>
            <a:pPr algn="just"/>
            <a:endParaRPr lang="es-EC" i="1" dirty="0" smtClean="0"/>
          </a:p>
          <a:p>
            <a:pPr algn="just"/>
            <a:endParaRPr lang="es-EC" i="1" dirty="0"/>
          </a:p>
          <a:p>
            <a:pPr algn="just"/>
            <a:endParaRPr lang="es-EC" i="1" dirty="0" smtClean="0"/>
          </a:p>
          <a:p>
            <a:pPr algn="just"/>
            <a:r>
              <a:rPr lang="es-ES" b="1" dirty="0">
                <a:solidFill>
                  <a:schemeClr val="tx2">
                    <a:lumMod val="75000"/>
                  </a:schemeClr>
                </a:solidFill>
              </a:rPr>
              <a:t>La Secretaría de Territorio Hábitat y Vivienda </a:t>
            </a:r>
            <a:r>
              <a:rPr lang="es-ES" b="1" dirty="0" smtClean="0">
                <a:solidFill>
                  <a:schemeClr val="tx2">
                    <a:lumMod val="75000"/>
                  </a:schemeClr>
                </a:solidFill>
              </a:rPr>
              <a:t>recomienda:</a:t>
            </a:r>
            <a:endParaRPr lang="es-ES" dirty="0">
              <a:solidFill>
                <a:schemeClr val="tx2">
                  <a:lumMod val="75000"/>
                </a:schemeClr>
              </a:solidFill>
            </a:endParaRPr>
          </a:p>
          <a:p>
            <a:pPr algn="just"/>
            <a:r>
              <a:rPr lang="es-ES" dirty="0" smtClean="0"/>
              <a:t>La no habilitación de los lotes descritos, considerando el punto de vista técnico y acogiendo </a:t>
            </a:r>
            <a:r>
              <a:rPr lang="es-ES" dirty="0"/>
              <a:t>la calificación del riesgo presente en los </a:t>
            </a:r>
            <a:r>
              <a:rPr lang="es-ES" dirty="0" smtClean="0"/>
              <a:t>lotes, </a:t>
            </a:r>
            <a:r>
              <a:rPr lang="es-ES" dirty="0"/>
              <a:t>como Riesgo Muy Alto No Mitigable</a:t>
            </a:r>
            <a:r>
              <a:rPr lang="es-ES" dirty="0" smtClean="0"/>
              <a:t>.</a:t>
            </a:r>
          </a:p>
        </p:txBody>
      </p:sp>
      <p:sp>
        <p:nvSpPr>
          <p:cNvPr id="18" name="CuadroTexto 17">
            <a:extLst>
              <a:ext uri="{FF2B5EF4-FFF2-40B4-BE49-F238E27FC236}">
                <a16:creationId xmlns:a16="http://schemas.microsoft.com/office/drawing/2014/main" id="{BDE9CCA2-5F53-CD24-BA83-88FA38172D09}"/>
              </a:ext>
            </a:extLst>
          </p:cNvPr>
          <p:cNvSpPr txBox="1"/>
          <p:nvPr/>
        </p:nvSpPr>
        <p:spPr>
          <a:xfrm>
            <a:off x="9322255" y="3948054"/>
            <a:ext cx="2635267" cy="400110"/>
          </a:xfrm>
          <a:prstGeom prst="rect">
            <a:avLst/>
          </a:prstGeom>
          <a:noFill/>
        </p:spPr>
        <p:txBody>
          <a:bodyPr wrap="square">
            <a:spAutoFit/>
          </a:bodyPr>
          <a:lstStyle/>
          <a:p>
            <a:pPr algn="r"/>
            <a:r>
              <a:rPr lang="es-ES" sz="1000" dirty="0">
                <a:solidFill>
                  <a:schemeClr val="tx2">
                    <a:lumMod val="75000"/>
                  </a:schemeClr>
                </a:solidFill>
              </a:rPr>
              <a:t>7 de julio de 2022</a:t>
            </a:r>
          </a:p>
          <a:p>
            <a:pPr algn="r"/>
            <a:r>
              <a:rPr lang="es-EC" sz="1000" dirty="0"/>
              <a:t>Oficio Nro. STHV-DMPPS-2022-0507-O</a:t>
            </a:r>
            <a:endParaRPr lang="es-ES" sz="1000" dirty="0">
              <a:solidFill>
                <a:schemeClr val="tx2">
                  <a:lumMod val="75000"/>
                </a:schemeClr>
              </a:solidFill>
            </a:endParaRPr>
          </a:p>
        </p:txBody>
      </p:sp>
      <p:sp>
        <p:nvSpPr>
          <p:cNvPr id="19" name="CuadroTexto 18"/>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20" name="CuadroTexto 19"/>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21" name="Rectángulo 20"/>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Rectángulo 21"/>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60237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5" name="CuadroTexto 34"/>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Comisión Conjunta</a:t>
            </a:r>
          </a:p>
        </p:txBody>
      </p:sp>
      <p:sp>
        <p:nvSpPr>
          <p:cNvPr id="40" name="Recortar rectángulo de esquina sencilla 39"/>
          <p:cNvSpPr/>
          <p:nvPr/>
        </p:nvSpPr>
        <p:spPr>
          <a:xfrm>
            <a:off x="153465" y="1067676"/>
            <a:ext cx="5740259" cy="3398732"/>
          </a:xfrm>
          <a:prstGeom prst="snip1Rect">
            <a:avLst>
              <a:gd name="adj" fmla="val 10925"/>
            </a:avLst>
          </a:prstGeom>
          <a:solidFill>
            <a:srgbClr val="F8C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Recortar rectángulo de esquina sencilla 40"/>
          <p:cNvSpPr/>
          <p:nvPr/>
        </p:nvSpPr>
        <p:spPr>
          <a:xfrm rot="10800000">
            <a:off x="6187045" y="1067675"/>
            <a:ext cx="5854266" cy="3407644"/>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i="1" dirty="0"/>
          </a:p>
        </p:txBody>
      </p:sp>
      <p:sp>
        <p:nvSpPr>
          <p:cNvPr id="50" name="CuadroTexto 49"/>
          <p:cNvSpPr txBox="1"/>
          <p:nvPr/>
        </p:nvSpPr>
        <p:spPr>
          <a:xfrm>
            <a:off x="6151149" y="1073770"/>
            <a:ext cx="5806373" cy="3170099"/>
          </a:xfrm>
          <a:prstGeom prst="rect">
            <a:avLst/>
          </a:prstGeom>
          <a:noFill/>
        </p:spPr>
        <p:txBody>
          <a:bodyPr wrap="square" rtlCol="0">
            <a:spAutoFit/>
          </a:bodyPr>
          <a:lstStyle/>
          <a:p>
            <a:pPr algn="just"/>
            <a:r>
              <a:rPr lang="es-ES" sz="2000" b="1" dirty="0" smtClean="0">
                <a:solidFill>
                  <a:schemeClr val="tx2">
                    <a:lumMod val="75000"/>
                  </a:schemeClr>
                </a:solidFill>
              </a:rPr>
              <a:t>Procuraduría</a:t>
            </a:r>
            <a:r>
              <a:rPr lang="es-ES" sz="2000" dirty="0" smtClean="0">
                <a:solidFill>
                  <a:schemeClr val="tx2">
                    <a:lumMod val="75000"/>
                  </a:schemeClr>
                </a:solidFill>
              </a:rPr>
              <a:t> </a:t>
            </a:r>
            <a:r>
              <a:rPr lang="es-ES" sz="2000" b="1" dirty="0" smtClean="0">
                <a:solidFill>
                  <a:schemeClr val="tx2">
                    <a:lumMod val="75000"/>
                  </a:schemeClr>
                </a:solidFill>
              </a:rPr>
              <a:t>Metropolitana expone en su parte pertinente:</a:t>
            </a:r>
          </a:p>
          <a:p>
            <a:pPr algn="just"/>
            <a:r>
              <a:rPr lang="es-ES" sz="2000" dirty="0" smtClean="0">
                <a:solidFill>
                  <a:schemeClr val="tx2">
                    <a:lumMod val="75000"/>
                  </a:schemeClr>
                </a:solidFill>
              </a:rPr>
              <a:t>El </a:t>
            </a:r>
            <a:r>
              <a:rPr lang="es-ES" sz="2000" dirty="0">
                <a:solidFill>
                  <a:schemeClr val="tx2">
                    <a:lumMod val="75000"/>
                  </a:schemeClr>
                </a:solidFill>
              </a:rPr>
              <a:t>cambio de </a:t>
            </a:r>
            <a:r>
              <a:rPr lang="es-ES" sz="2000" dirty="0" smtClean="0">
                <a:solidFill>
                  <a:schemeClr val="tx2">
                    <a:lumMod val="75000"/>
                  </a:schemeClr>
                </a:solidFill>
              </a:rPr>
              <a:t>categoría de los bienes, de acuerdo a la normativa, es una competencia de la Comisión de Propiedad y Espacio Público y no de la Comisión de Ordenamiento Territorial.</a:t>
            </a:r>
          </a:p>
          <a:p>
            <a:pPr algn="just"/>
            <a:r>
              <a:rPr lang="es-ES" sz="2000" dirty="0" smtClean="0">
                <a:solidFill>
                  <a:schemeClr val="tx2">
                    <a:lumMod val="75000"/>
                  </a:schemeClr>
                </a:solidFill>
              </a:rPr>
              <a:t>El trámite de cambio de categoría tiene </a:t>
            </a:r>
            <a:r>
              <a:rPr lang="es-ES" sz="2000" dirty="0">
                <a:solidFill>
                  <a:schemeClr val="tx2">
                    <a:lumMod val="75000"/>
                  </a:schemeClr>
                </a:solidFill>
              </a:rPr>
              <a:t>una naturaleza distinta y un procedimiento </a:t>
            </a:r>
            <a:r>
              <a:rPr lang="es-ES" sz="2000" dirty="0" smtClean="0">
                <a:solidFill>
                  <a:schemeClr val="tx2">
                    <a:lumMod val="75000"/>
                  </a:schemeClr>
                </a:solidFill>
              </a:rPr>
              <a:t>propio, por lo que es distinto al proceso </a:t>
            </a:r>
            <a:r>
              <a:rPr lang="es-ES" sz="2000" dirty="0">
                <a:solidFill>
                  <a:schemeClr val="tx2">
                    <a:lumMod val="75000"/>
                  </a:schemeClr>
                </a:solidFill>
              </a:rPr>
              <a:t>de </a:t>
            </a:r>
            <a:r>
              <a:rPr lang="es-ES" sz="2000" dirty="0" smtClean="0">
                <a:solidFill>
                  <a:schemeClr val="tx2">
                    <a:lumMod val="75000"/>
                  </a:schemeClr>
                </a:solidFill>
              </a:rPr>
              <a:t>regularización de asentamientos humanos.</a:t>
            </a:r>
            <a:endParaRPr lang="es-ES" sz="2000" dirty="0">
              <a:solidFill>
                <a:schemeClr val="tx2">
                  <a:lumMod val="75000"/>
                </a:schemeClr>
              </a:solidFill>
            </a:endParaRPr>
          </a:p>
        </p:txBody>
      </p:sp>
      <p:sp>
        <p:nvSpPr>
          <p:cNvPr id="51" name="CuadroTexto 50"/>
          <p:cNvSpPr txBox="1"/>
          <p:nvPr/>
        </p:nvSpPr>
        <p:spPr>
          <a:xfrm>
            <a:off x="240858" y="1026938"/>
            <a:ext cx="5544800" cy="3477875"/>
          </a:xfrm>
          <a:prstGeom prst="rect">
            <a:avLst/>
          </a:prstGeom>
          <a:noFill/>
        </p:spPr>
        <p:txBody>
          <a:bodyPr wrap="square" rtlCol="0">
            <a:spAutoFit/>
          </a:bodyPr>
          <a:lstStyle/>
          <a:p>
            <a:endParaRPr lang="es-ES" sz="2000" b="1" dirty="0" smtClean="0">
              <a:solidFill>
                <a:schemeClr val="tx2">
                  <a:lumMod val="75000"/>
                </a:schemeClr>
              </a:solidFill>
            </a:endParaRPr>
          </a:p>
          <a:p>
            <a:endParaRPr lang="es-ES" sz="2000" b="1" dirty="0">
              <a:solidFill>
                <a:schemeClr val="tx2">
                  <a:lumMod val="75000"/>
                </a:schemeClr>
              </a:solidFill>
            </a:endParaRPr>
          </a:p>
          <a:p>
            <a:endParaRPr lang="es-ES" sz="2000" b="1" dirty="0" smtClean="0">
              <a:solidFill>
                <a:schemeClr val="tx2">
                  <a:lumMod val="75000"/>
                </a:schemeClr>
              </a:solidFill>
            </a:endParaRPr>
          </a:p>
          <a:p>
            <a:r>
              <a:rPr lang="es-ES" sz="2000" b="1" dirty="0" smtClean="0">
                <a:solidFill>
                  <a:schemeClr val="tx2">
                    <a:lumMod val="75000"/>
                  </a:schemeClr>
                </a:solidFill>
              </a:rPr>
              <a:t>Analizar la posibilidad de una comisión conjunta para cambiar la categoría de lotes invadidos, de bienes públicos de dominio privado a bienes públicos de dominio público. (Presidenta COT)</a:t>
            </a:r>
          </a:p>
          <a:p>
            <a:endParaRPr lang="es-ES" sz="2000" b="1" dirty="0">
              <a:solidFill>
                <a:schemeClr val="tx2">
                  <a:lumMod val="75000"/>
                </a:schemeClr>
              </a:solidFill>
            </a:endParaRPr>
          </a:p>
          <a:p>
            <a:endParaRPr lang="es-ES" sz="2000" b="1" dirty="0">
              <a:solidFill>
                <a:schemeClr val="tx2">
                  <a:lumMod val="75000"/>
                </a:schemeClr>
              </a:solidFill>
            </a:endParaRPr>
          </a:p>
          <a:p>
            <a:pPr lvl="0" algn="r"/>
            <a:r>
              <a:rPr lang="es-ES" sz="1600" b="1" dirty="0">
                <a:solidFill>
                  <a:srgbClr val="7A8C8E">
                    <a:lumMod val="50000"/>
                  </a:srgbClr>
                </a:solidFill>
              </a:rPr>
              <a:t>Observación emitida por: Concejal Luis Robles</a:t>
            </a:r>
          </a:p>
          <a:p>
            <a:endParaRPr lang="es-ES" sz="2400" b="1" dirty="0">
              <a:solidFill>
                <a:schemeClr val="tx2">
                  <a:lumMod val="75000"/>
                </a:schemeClr>
              </a:solidFill>
            </a:endParaRPr>
          </a:p>
        </p:txBody>
      </p:sp>
      <p:sp>
        <p:nvSpPr>
          <p:cNvPr id="18" name="CuadroTexto 17">
            <a:extLst>
              <a:ext uri="{FF2B5EF4-FFF2-40B4-BE49-F238E27FC236}">
                <a16:creationId xmlns:a16="http://schemas.microsoft.com/office/drawing/2014/main" id="{BDE9CCA2-5F53-CD24-BA83-88FA38172D09}"/>
              </a:ext>
            </a:extLst>
          </p:cNvPr>
          <p:cNvSpPr txBox="1"/>
          <p:nvPr/>
        </p:nvSpPr>
        <p:spPr>
          <a:xfrm>
            <a:off x="9322255" y="3948054"/>
            <a:ext cx="2635267" cy="553998"/>
          </a:xfrm>
          <a:prstGeom prst="rect">
            <a:avLst/>
          </a:prstGeom>
          <a:noFill/>
        </p:spPr>
        <p:txBody>
          <a:bodyPr wrap="square">
            <a:spAutoFit/>
          </a:bodyPr>
          <a:lstStyle/>
          <a:p>
            <a:pPr algn="r"/>
            <a:r>
              <a:rPr lang="es-ES" sz="1000" dirty="0">
                <a:solidFill>
                  <a:schemeClr val="tx2">
                    <a:lumMod val="75000"/>
                  </a:schemeClr>
                </a:solidFill>
              </a:rPr>
              <a:t>25 de julio de 2022</a:t>
            </a:r>
          </a:p>
          <a:p>
            <a:pPr algn="r"/>
            <a:r>
              <a:rPr lang="es-EC" sz="1000" dirty="0"/>
              <a:t>Oficio Nro. GADDMQ-PM-2022-2920-O </a:t>
            </a:r>
            <a:br>
              <a:rPr lang="es-EC" sz="1000" dirty="0"/>
            </a:br>
            <a:endParaRPr lang="es-ES" sz="1000" dirty="0">
              <a:solidFill>
                <a:schemeClr val="tx2">
                  <a:lumMod val="75000"/>
                </a:schemeClr>
              </a:solidFill>
            </a:endParaRPr>
          </a:p>
        </p:txBody>
      </p:sp>
      <p:sp>
        <p:nvSpPr>
          <p:cNvPr id="19" name="CuadroTexto 18"/>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20" name="CuadroTexto 19"/>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21" name="Rectángulo 20"/>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Rectángulo 21"/>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9697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ortar rectángulo de esquina sencilla 33"/>
          <p:cNvSpPr/>
          <p:nvPr/>
        </p:nvSpPr>
        <p:spPr>
          <a:xfrm>
            <a:off x="153465" y="1026940"/>
            <a:ext cx="5740259" cy="4230861"/>
          </a:xfrm>
          <a:prstGeom prst="snip1Rect">
            <a:avLst>
              <a:gd name="adj" fmla="val 10925"/>
            </a:avLst>
          </a:prstGeom>
          <a:solidFill>
            <a:srgbClr val="E3F2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Recortar rectángulo de esquina sencilla 35"/>
          <p:cNvSpPr/>
          <p:nvPr/>
        </p:nvSpPr>
        <p:spPr>
          <a:xfrm rot="10800000">
            <a:off x="6218784" y="1035058"/>
            <a:ext cx="5854266" cy="4860691"/>
          </a:xfrm>
          <a:prstGeom prst="snip1Rect">
            <a:avLst>
              <a:gd name="adj" fmla="val 363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2000" i="1" dirty="0"/>
          </a:p>
        </p:txBody>
      </p:sp>
      <p:pic>
        <p:nvPicPr>
          <p:cNvPr id="8" name="Imagen 7">
            <a:extLst>
              <a:ext uri="{FF2B5EF4-FFF2-40B4-BE49-F238E27FC236}">
                <a16:creationId xmlns:a16="http://schemas.microsoft.com/office/drawing/2014/main" id="{D0CA5C4B-E9E1-44D9-97F8-4B85A75FB6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37" t="9819" r="17272" b="14181"/>
          <a:stretch/>
        </p:blipFill>
        <p:spPr>
          <a:xfrm>
            <a:off x="11461750" y="6047497"/>
            <a:ext cx="733516" cy="806869"/>
          </a:xfrm>
          <a:prstGeom prst="rect">
            <a:avLst/>
          </a:prstGeom>
        </p:spPr>
      </p:pic>
      <p:sp>
        <p:nvSpPr>
          <p:cNvPr id="5" name="TextBox 19">
            <a:extLst>
              <a:ext uri="{FF2B5EF4-FFF2-40B4-BE49-F238E27FC236}">
                <a16:creationId xmlns:a16="http://schemas.microsoft.com/office/drawing/2014/main" id="{03C0A0A6-6861-4E0D-9A16-78C860A0ABC8}"/>
              </a:ext>
            </a:extLst>
          </p:cNvPr>
          <p:cNvSpPr txBox="1"/>
          <p:nvPr/>
        </p:nvSpPr>
        <p:spPr>
          <a:xfrm>
            <a:off x="2924949" y="6484654"/>
            <a:ext cx="9148101" cy="221599"/>
          </a:xfrm>
          <a:prstGeom prst="rect">
            <a:avLst/>
          </a:prstGeom>
          <a:noFill/>
        </p:spPr>
        <p:txBody>
          <a:bodyPr wrap="square" lIns="0" tIns="0" rIns="0" bIns="0" rtlCol="0">
            <a:spAutoFit/>
          </a:bodyPr>
          <a:lstStyle/>
          <a:p>
            <a:pPr algn="ctr">
              <a:lnSpc>
                <a:spcPct val="90000"/>
              </a:lnSpc>
            </a:pPr>
            <a:r>
              <a:rPr lang="es-EC" sz="1600" dirty="0">
                <a:solidFill>
                  <a:srgbClr val="C00000"/>
                </a:solidFill>
                <a:latin typeface="Century Gothic" panose="020B0502020202020204" pitchFamily="34" charset="0"/>
              </a:rPr>
              <a:t>                                                                                                  #RegulaTu Barrio</a:t>
            </a:r>
            <a:endParaRPr lang="en-US" sz="1100" spc="30" dirty="0">
              <a:solidFill>
                <a:srgbClr val="C00000"/>
              </a:solidFill>
            </a:endParaRPr>
          </a:p>
        </p:txBody>
      </p:sp>
      <p:pic>
        <p:nvPicPr>
          <p:cNvPr id="7" name="Google Shape;92;p1">
            <a:extLst>
              <a:ext uri="{FF2B5EF4-FFF2-40B4-BE49-F238E27FC236}">
                <a16:creationId xmlns:a16="http://schemas.microsoft.com/office/drawing/2014/main" id="{9539E0DB-D402-455D-BC88-EB955CCB09EE}"/>
              </a:ext>
            </a:extLst>
          </p:cNvPr>
          <p:cNvPicPr preferRelativeResize="0"/>
          <p:nvPr/>
        </p:nvPicPr>
        <p:blipFill rotWithShape="1">
          <a:blip r:embed="rId3">
            <a:alphaModFix/>
          </a:blip>
          <a:srcRect r="16755" b="-179016"/>
          <a:stretch/>
        </p:blipFill>
        <p:spPr>
          <a:xfrm>
            <a:off x="415053" y="6523063"/>
            <a:ext cx="8874196" cy="334937"/>
          </a:xfrm>
          <a:prstGeom prst="rect">
            <a:avLst/>
          </a:prstGeom>
          <a:noFill/>
          <a:ln>
            <a:noFill/>
          </a:ln>
        </p:spPr>
      </p:pic>
      <p:sp>
        <p:nvSpPr>
          <p:cNvPr id="35" name="CuadroTexto 34"/>
          <p:cNvSpPr txBox="1"/>
          <p:nvPr/>
        </p:nvSpPr>
        <p:spPr>
          <a:xfrm>
            <a:off x="415053" y="-34106"/>
            <a:ext cx="11046697" cy="584775"/>
          </a:xfrm>
          <a:prstGeom prst="rect">
            <a:avLst/>
          </a:prstGeom>
          <a:noFill/>
        </p:spPr>
        <p:txBody>
          <a:bodyPr wrap="square" rtlCol="0">
            <a:spAutoFit/>
          </a:bodyPr>
          <a:lstStyle/>
          <a:p>
            <a:pPr algn="ctr"/>
            <a:r>
              <a:rPr lang="es-ES" sz="3200" b="1" dirty="0">
                <a:solidFill>
                  <a:srgbClr val="C00000"/>
                </a:solidFill>
              </a:rPr>
              <a:t>No asignación de números de predio</a:t>
            </a:r>
          </a:p>
        </p:txBody>
      </p:sp>
      <p:sp>
        <p:nvSpPr>
          <p:cNvPr id="21" name="CuadroTexto 20"/>
          <p:cNvSpPr txBox="1"/>
          <p:nvPr/>
        </p:nvSpPr>
        <p:spPr>
          <a:xfrm>
            <a:off x="121732" y="987826"/>
            <a:ext cx="5771992" cy="4278094"/>
          </a:xfrm>
          <a:prstGeom prst="rect">
            <a:avLst/>
          </a:prstGeom>
          <a:noFill/>
        </p:spPr>
        <p:txBody>
          <a:bodyPr wrap="square" rtlCol="0">
            <a:spAutoFit/>
          </a:bodyPr>
          <a:lstStyle/>
          <a:p>
            <a:endParaRPr lang="es-ES" sz="2400" b="1" dirty="0" smtClean="0">
              <a:solidFill>
                <a:schemeClr val="tx2">
                  <a:lumMod val="75000"/>
                </a:schemeClr>
              </a:solidFill>
            </a:endParaRPr>
          </a:p>
          <a:p>
            <a:endParaRPr lang="es-ES" sz="2400" b="1" dirty="0">
              <a:solidFill>
                <a:schemeClr val="tx2">
                  <a:lumMod val="75000"/>
                </a:schemeClr>
              </a:solidFill>
            </a:endParaRPr>
          </a:p>
          <a:p>
            <a:endParaRPr lang="es-ES" sz="2400" b="1" dirty="0" smtClean="0">
              <a:solidFill>
                <a:schemeClr val="tx2">
                  <a:lumMod val="75000"/>
                </a:schemeClr>
              </a:solidFill>
            </a:endParaRPr>
          </a:p>
          <a:p>
            <a:endParaRPr lang="es-ES" sz="2000" b="1" dirty="0" smtClean="0">
              <a:solidFill>
                <a:schemeClr val="tx2">
                  <a:lumMod val="75000"/>
                </a:schemeClr>
              </a:solidFill>
            </a:endParaRPr>
          </a:p>
          <a:p>
            <a:r>
              <a:rPr lang="es-EC" sz="2000" b="1" dirty="0" smtClean="0"/>
              <a:t>¿</a:t>
            </a:r>
            <a:r>
              <a:rPr lang="es-EC" sz="2000" b="1" dirty="0"/>
              <a:t>Cuál es la base legal para no asignar números de predio a lotes aprobados por ordenanza</a:t>
            </a:r>
            <a:r>
              <a:rPr lang="es-EC" sz="2000" b="1" dirty="0" smtClean="0"/>
              <a:t>? (DMC)</a:t>
            </a:r>
            <a:endParaRPr lang="es-EC" sz="2000" b="1" dirty="0"/>
          </a:p>
          <a:p>
            <a:endParaRPr lang="es-EC" sz="2000" b="1" dirty="0"/>
          </a:p>
          <a:p>
            <a:endParaRPr lang="es-EC" sz="2400" b="1" dirty="0"/>
          </a:p>
          <a:p>
            <a:endParaRPr lang="es-EC" sz="2400" b="1" dirty="0"/>
          </a:p>
          <a:p>
            <a:endParaRPr lang="es-EC" sz="2400" b="1" dirty="0"/>
          </a:p>
          <a:p>
            <a:endParaRPr lang="es-EC" sz="2400" b="1" dirty="0"/>
          </a:p>
          <a:p>
            <a:pPr algn="r"/>
            <a:r>
              <a:rPr lang="es-EC" sz="2000" dirty="0"/>
              <a:t> </a:t>
            </a:r>
            <a:r>
              <a:rPr lang="es-ES" sz="1600" b="1" dirty="0">
                <a:solidFill>
                  <a:srgbClr val="7A8C8E">
                    <a:lumMod val="50000"/>
                  </a:srgbClr>
                </a:solidFill>
              </a:rPr>
              <a:t>Observación emitida por: Concejal Luis Robles</a:t>
            </a:r>
            <a:endParaRPr lang="es-ES" sz="2400" b="1" dirty="0">
              <a:solidFill>
                <a:schemeClr val="tx2">
                  <a:lumMod val="75000"/>
                </a:schemeClr>
              </a:solidFill>
            </a:endParaRPr>
          </a:p>
        </p:txBody>
      </p:sp>
      <p:sp>
        <p:nvSpPr>
          <p:cNvPr id="4" name="Rectángulo 3"/>
          <p:cNvSpPr/>
          <p:nvPr/>
        </p:nvSpPr>
        <p:spPr>
          <a:xfrm>
            <a:off x="6187045" y="1026938"/>
            <a:ext cx="5719205" cy="4462760"/>
          </a:xfrm>
          <a:prstGeom prst="rect">
            <a:avLst/>
          </a:prstGeom>
        </p:spPr>
        <p:txBody>
          <a:bodyPr wrap="square">
            <a:spAutoFit/>
          </a:bodyPr>
          <a:lstStyle/>
          <a:p>
            <a:pPr algn="just"/>
            <a:r>
              <a:rPr lang="es-ES" sz="2000" b="1" dirty="0" smtClean="0"/>
              <a:t>La Dirección Metropolitana de Catastro señala: </a:t>
            </a:r>
          </a:p>
          <a:p>
            <a:pPr algn="just"/>
            <a:r>
              <a:rPr lang="es-ES" sz="2000" dirty="0" smtClean="0"/>
              <a:t>No </a:t>
            </a:r>
            <a:r>
              <a:rPr lang="es-ES" sz="2000" dirty="0"/>
              <a:t>todos los lotes de un fraccionamiento pueden ser catastrados, si existen </a:t>
            </a:r>
            <a:r>
              <a:rPr lang="es-ES" sz="2000" dirty="0" smtClean="0"/>
              <a:t>afectaciones a los bienes de uso público. </a:t>
            </a:r>
          </a:p>
          <a:p>
            <a:pPr algn="just"/>
            <a:r>
              <a:rPr lang="es-ES" sz="2000" dirty="0" smtClean="0"/>
              <a:t>El numeral 7 del artículo 2209 del Código Municipal para el Distrito Metropolitano de Quito establece: Para la habilitación del suelo en terrenos conformados parcial o totalmente por rellenos de quebrada, se requerirá informe del Organismo Administrativo responsable del Catastro Metropolitano, sobre el estado de la propiedad del área rellena e informe favorable de la Empresa Pública Metropolitana competente.</a:t>
            </a:r>
          </a:p>
          <a:p>
            <a:pPr algn="just"/>
            <a:endParaRPr lang="es-EC" sz="2400" dirty="0"/>
          </a:p>
        </p:txBody>
      </p:sp>
      <p:sp>
        <p:nvSpPr>
          <p:cNvPr id="18" name="CuadroTexto 17">
            <a:extLst>
              <a:ext uri="{FF2B5EF4-FFF2-40B4-BE49-F238E27FC236}">
                <a16:creationId xmlns:a16="http://schemas.microsoft.com/office/drawing/2014/main" id="{537582F8-E7B6-F91F-66C4-19517F7E808B}"/>
              </a:ext>
            </a:extLst>
          </p:cNvPr>
          <p:cNvSpPr txBox="1"/>
          <p:nvPr/>
        </p:nvSpPr>
        <p:spPr>
          <a:xfrm>
            <a:off x="9355670" y="5352935"/>
            <a:ext cx="2635267" cy="400110"/>
          </a:xfrm>
          <a:prstGeom prst="rect">
            <a:avLst/>
          </a:prstGeom>
          <a:noFill/>
        </p:spPr>
        <p:txBody>
          <a:bodyPr wrap="square">
            <a:spAutoFit/>
          </a:bodyPr>
          <a:lstStyle/>
          <a:p>
            <a:pPr algn="r"/>
            <a:r>
              <a:rPr lang="es-ES" sz="1000" dirty="0">
                <a:solidFill>
                  <a:schemeClr val="tx2">
                    <a:lumMod val="75000"/>
                  </a:schemeClr>
                </a:solidFill>
              </a:rPr>
              <a:t>6 de julio de 2022</a:t>
            </a:r>
          </a:p>
          <a:p>
            <a:pPr algn="r"/>
            <a:r>
              <a:rPr lang="es-ES" sz="1000" dirty="0">
                <a:ea typeface="Times New Roman" panose="02020603050405020304" pitchFamily="18" charset="0"/>
              </a:rPr>
              <a:t>Oficio No. GADDMQ-STHV-DMC-2022-1045-O</a:t>
            </a:r>
            <a:endParaRPr lang="es-ES" sz="1000" dirty="0">
              <a:solidFill>
                <a:schemeClr val="tx2">
                  <a:lumMod val="75000"/>
                </a:schemeClr>
              </a:solidFill>
            </a:endParaRPr>
          </a:p>
        </p:txBody>
      </p:sp>
      <p:sp>
        <p:nvSpPr>
          <p:cNvPr id="19" name="CuadroTexto 18"/>
          <p:cNvSpPr txBox="1"/>
          <p:nvPr/>
        </p:nvSpPr>
        <p:spPr>
          <a:xfrm>
            <a:off x="121732" y="526864"/>
            <a:ext cx="3722915" cy="461665"/>
          </a:xfrm>
          <a:prstGeom prst="rect">
            <a:avLst/>
          </a:prstGeom>
          <a:noFill/>
        </p:spPr>
        <p:txBody>
          <a:bodyPr wrap="square" rtlCol="0">
            <a:spAutoFit/>
          </a:bodyPr>
          <a:lstStyle/>
          <a:p>
            <a:r>
              <a:rPr lang="es-EC" sz="2400" b="1" dirty="0">
                <a:solidFill>
                  <a:schemeClr val="accent1">
                    <a:lumMod val="75000"/>
                  </a:schemeClr>
                </a:solidFill>
              </a:rPr>
              <a:t>Observaciones</a:t>
            </a:r>
          </a:p>
        </p:txBody>
      </p:sp>
      <p:sp>
        <p:nvSpPr>
          <p:cNvPr id="20" name="CuadroTexto 19"/>
          <p:cNvSpPr txBox="1"/>
          <p:nvPr/>
        </p:nvSpPr>
        <p:spPr>
          <a:xfrm>
            <a:off x="8268022" y="526864"/>
            <a:ext cx="3722915" cy="461665"/>
          </a:xfrm>
          <a:prstGeom prst="rect">
            <a:avLst/>
          </a:prstGeom>
          <a:noFill/>
        </p:spPr>
        <p:txBody>
          <a:bodyPr wrap="square" rtlCol="0">
            <a:spAutoFit/>
          </a:bodyPr>
          <a:lstStyle/>
          <a:p>
            <a:pPr algn="r"/>
            <a:r>
              <a:rPr lang="es-EC" sz="2400" b="1" dirty="0">
                <a:solidFill>
                  <a:schemeClr val="accent1">
                    <a:lumMod val="75000"/>
                  </a:schemeClr>
                </a:solidFill>
              </a:rPr>
              <a:t>Respuesta</a:t>
            </a:r>
          </a:p>
        </p:txBody>
      </p:sp>
      <p:sp>
        <p:nvSpPr>
          <p:cNvPr id="22" name="Rectángulo 21"/>
          <p:cNvSpPr/>
          <p:nvPr/>
        </p:nvSpPr>
        <p:spPr>
          <a:xfrm>
            <a:off x="121732" y="526864"/>
            <a:ext cx="5771992"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Rectángulo 22"/>
          <p:cNvSpPr/>
          <p:nvPr/>
        </p:nvSpPr>
        <p:spPr>
          <a:xfrm>
            <a:off x="6187045" y="526864"/>
            <a:ext cx="5886005" cy="400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08681823"/>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17705</TotalTime>
  <Words>2149</Words>
  <Application>Microsoft Office PowerPoint</Application>
  <PresentationFormat>Panorámica</PresentationFormat>
  <Paragraphs>257</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Bambino-Bold</vt:lpstr>
      <vt:lpstr>Calibri</vt:lpstr>
      <vt:lpstr>Calibri Light</vt:lpstr>
      <vt:lpstr>Century Gothic</vt:lpstr>
      <vt:lpstr>Times New Roman</vt:lpstr>
      <vt:lpstr>Tema de Office</vt:lpstr>
      <vt:lpstr>Presentación de PowerPoint</vt:lpstr>
      <vt:lpstr>LOTE A TRES - SEIS (A 3-6)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Glenda Alexandra Allan Alegria</cp:lastModifiedBy>
  <cp:revision>953</cp:revision>
  <cp:lastPrinted>2022-08-04T17:51:23Z</cp:lastPrinted>
  <dcterms:created xsi:type="dcterms:W3CDTF">2019-05-28T19:57:24Z</dcterms:created>
  <dcterms:modified xsi:type="dcterms:W3CDTF">2022-08-09T16:45:56Z</dcterms:modified>
</cp:coreProperties>
</file>