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7" r:id="rId2"/>
    <p:sldId id="258" r:id="rId3"/>
    <p:sldId id="259" r:id="rId4"/>
    <p:sldId id="291" r:id="rId5"/>
    <p:sldId id="267" r:id="rId6"/>
    <p:sldId id="268" r:id="rId7"/>
    <p:sldId id="270" r:id="rId8"/>
    <p:sldId id="272" r:id="rId9"/>
    <p:sldId id="274" r:id="rId10"/>
    <p:sldId id="292" r:id="rId11"/>
    <p:sldId id="275" r:id="rId12"/>
    <p:sldId id="276" r:id="rId13"/>
    <p:sldId id="293" r:id="rId14"/>
    <p:sldId id="289" r:id="rId15"/>
    <p:sldId id="279" r:id="rId16"/>
    <p:sldId id="281" r:id="rId17"/>
    <p:sldId id="282" r:id="rId18"/>
    <p:sldId id="283" r:id="rId19"/>
    <p:sldId id="284" r:id="rId20"/>
    <p:sldId id="294" r:id="rId21"/>
    <p:sldId id="299" r:id="rId22"/>
    <p:sldId id="290" r:id="rId23"/>
    <p:sldId id="295" r:id="rId24"/>
    <p:sldId id="296" r:id="rId25"/>
    <p:sldId id="297" r:id="rId26"/>
    <p:sldId id="288" r:id="rId27"/>
    <p:sldId id="298" r:id="rId28"/>
  </p:sldIdLst>
  <p:sldSz cx="12192000" cy="6858000"/>
  <p:notesSz cx="6858000" cy="9926638"/>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Elizabeth Jara Munoz" initials="MEJM" lastIdx="1" clrIdx="0">
    <p:extLst>
      <p:ext uri="{19B8F6BF-5375-455C-9EA6-DF929625EA0E}">
        <p15:presenceInfo xmlns:p15="http://schemas.microsoft.com/office/powerpoint/2012/main" userId="S-1-5-21-273869320-1094921958-1243824655-1206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3834"/>
    <a:srgbClr val="78230D"/>
    <a:srgbClr val="6D2815"/>
    <a:srgbClr val="F6B7A7"/>
    <a:srgbClr val="FBE9E8"/>
    <a:srgbClr val="E84C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79" autoAdjust="0"/>
  </p:normalViewPr>
  <p:slideViewPr>
    <p:cSldViewPr snapToGrid="0">
      <p:cViewPr varScale="1">
        <p:scale>
          <a:sx n="63" d="100"/>
          <a:sy n="63" d="100"/>
        </p:scale>
        <p:origin x="84" y="9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2F158665-8649-4886-AABB-C35DFA8CFF72}" type="datetimeFigureOut">
              <a:rPr lang="es-EC" smtClean="0"/>
              <a:t>11/4/2022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5BB8055-7C04-4F6C-8CDA-F8D4E547C17E}" type="slidenum">
              <a:rPr lang="es-EC" smtClean="0"/>
              <a:t>‹Nº›</a:t>
            </a:fld>
            <a:endParaRPr lang="es-EC"/>
          </a:p>
        </p:txBody>
      </p:sp>
    </p:spTree>
    <p:extLst>
      <p:ext uri="{BB962C8B-B14F-4D97-AF65-F5344CB8AC3E}">
        <p14:creationId xmlns:p14="http://schemas.microsoft.com/office/powerpoint/2010/main" val="1218066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2F158665-8649-4886-AABB-C35DFA8CFF72}" type="datetimeFigureOut">
              <a:rPr lang="es-EC" smtClean="0"/>
              <a:t>11/4/2022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5BB8055-7C04-4F6C-8CDA-F8D4E547C17E}" type="slidenum">
              <a:rPr lang="es-EC" smtClean="0"/>
              <a:t>‹Nº›</a:t>
            </a:fld>
            <a:endParaRPr lang="es-EC"/>
          </a:p>
        </p:txBody>
      </p:sp>
    </p:spTree>
    <p:extLst>
      <p:ext uri="{BB962C8B-B14F-4D97-AF65-F5344CB8AC3E}">
        <p14:creationId xmlns:p14="http://schemas.microsoft.com/office/powerpoint/2010/main" val="379897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2F158665-8649-4886-AABB-C35DFA8CFF72}" type="datetimeFigureOut">
              <a:rPr lang="es-EC" smtClean="0"/>
              <a:t>11/4/2022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5BB8055-7C04-4F6C-8CDA-F8D4E547C17E}" type="slidenum">
              <a:rPr lang="es-EC" smtClean="0"/>
              <a:t>‹Nº›</a:t>
            </a:fld>
            <a:endParaRPr lang="es-EC"/>
          </a:p>
        </p:txBody>
      </p:sp>
    </p:spTree>
    <p:extLst>
      <p:ext uri="{BB962C8B-B14F-4D97-AF65-F5344CB8AC3E}">
        <p14:creationId xmlns:p14="http://schemas.microsoft.com/office/powerpoint/2010/main" val="65850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2F158665-8649-4886-AABB-C35DFA8CFF72}" type="datetimeFigureOut">
              <a:rPr lang="es-EC" smtClean="0"/>
              <a:t>11/4/2022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5BB8055-7C04-4F6C-8CDA-F8D4E547C17E}" type="slidenum">
              <a:rPr lang="es-EC" smtClean="0"/>
              <a:t>‹Nº›</a:t>
            </a:fld>
            <a:endParaRPr lang="es-EC"/>
          </a:p>
        </p:txBody>
      </p:sp>
    </p:spTree>
    <p:extLst>
      <p:ext uri="{BB962C8B-B14F-4D97-AF65-F5344CB8AC3E}">
        <p14:creationId xmlns:p14="http://schemas.microsoft.com/office/powerpoint/2010/main" val="3151500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F158665-8649-4886-AABB-C35DFA8CFF72}" type="datetimeFigureOut">
              <a:rPr lang="es-EC" smtClean="0"/>
              <a:t>11/4/2022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5BB8055-7C04-4F6C-8CDA-F8D4E547C17E}" type="slidenum">
              <a:rPr lang="es-EC" smtClean="0"/>
              <a:t>‹Nº›</a:t>
            </a:fld>
            <a:endParaRPr lang="es-EC"/>
          </a:p>
        </p:txBody>
      </p:sp>
    </p:spTree>
    <p:extLst>
      <p:ext uri="{BB962C8B-B14F-4D97-AF65-F5344CB8AC3E}">
        <p14:creationId xmlns:p14="http://schemas.microsoft.com/office/powerpoint/2010/main" val="3285738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2F158665-8649-4886-AABB-C35DFA8CFF72}" type="datetimeFigureOut">
              <a:rPr lang="es-EC" smtClean="0"/>
              <a:t>11/4/2022</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95BB8055-7C04-4F6C-8CDA-F8D4E547C17E}" type="slidenum">
              <a:rPr lang="es-EC" smtClean="0"/>
              <a:t>‹Nº›</a:t>
            </a:fld>
            <a:endParaRPr lang="es-EC"/>
          </a:p>
        </p:txBody>
      </p:sp>
    </p:spTree>
    <p:extLst>
      <p:ext uri="{BB962C8B-B14F-4D97-AF65-F5344CB8AC3E}">
        <p14:creationId xmlns:p14="http://schemas.microsoft.com/office/powerpoint/2010/main" val="1739800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2F158665-8649-4886-AABB-C35DFA8CFF72}" type="datetimeFigureOut">
              <a:rPr lang="es-EC" smtClean="0"/>
              <a:t>11/4/2022</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95BB8055-7C04-4F6C-8CDA-F8D4E547C17E}" type="slidenum">
              <a:rPr lang="es-EC" smtClean="0"/>
              <a:t>‹Nº›</a:t>
            </a:fld>
            <a:endParaRPr lang="es-EC"/>
          </a:p>
        </p:txBody>
      </p:sp>
    </p:spTree>
    <p:extLst>
      <p:ext uri="{BB962C8B-B14F-4D97-AF65-F5344CB8AC3E}">
        <p14:creationId xmlns:p14="http://schemas.microsoft.com/office/powerpoint/2010/main" val="1437682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2F158665-8649-4886-AABB-C35DFA8CFF72}" type="datetimeFigureOut">
              <a:rPr lang="es-EC" smtClean="0"/>
              <a:t>11/4/2022</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95BB8055-7C04-4F6C-8CDA-F8D4E547C17E}" type="slidenum">
              <a:rPr lang="es-EC" smtClean="0"/>
              <a:t>‹Nº›</a:t>
            </a:fld>
            <a:endParaRPr lang="es-EC"/>
          </a:p>
        </p:txBody>
      </p:sp>
    </p:spTree>
    <p:extLst>
      <p:ext uri="{BB962C8B-B14F-4D97-AF65-F5344CB8AC3E}">
        <p14:creationId xmlns:p14="http://schemas.microsoft.com/office/powerpoint/2010/main" val="2201298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F158665-8649-4886-AABB-C35DFA8CFF72}" type="datetimeFigureOut">
              <a:rPr lang="es-EC" smtClean="0"/>
              <a:t>11/4/2022</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95BB8055-7C04-4F6C-8CDA-F8D4E547C17E}" type="slidenum">
              <a:rPr lang="es-EC" smtClean="0"/>
              <a:t>‹Nº›</a:t>
            </a:fld>
            <a:endParaRPr lang="es-EC"/>
          </a:p>
        </p:txBody>
      </p:sp>
    </p:spTree>
    <p:extLst>
      <p:ext uri="{BB962C8B-B14F-4D97-AF65-F5344CB8AC3E}">
        <p14:creationId xmlns:p14="http://schemas.microsoft.com/office/powerpoint/2010/main" val="94081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F158665-8649-4886-AABB-C35DFA8CFF72}" type="datetimeFigureOut">
              <a:rPr lang="es-EC" smtClean="0"/>
              <a:t>11/4/2022</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95BB8055-7C04-4F6C-8CDA-F8D4E547C17E}" type="slidenum">
              <a:rPr lang="es-EC" smtClean="0"/>
              <a:t>‹Nº›</a:t>
            </a:fld>
            <a:endParaRPr lang="es-EC"/>
          </a:p>
        </p:txBody>
      </p:sp>
    </p:spTree>
    <p:extLst>
      <p:ext uri="{BB962C8B-B14F-4D97-AF65-F5344CB8AC3E}">
        <p14:creationId xmlns:p14="http://schemas.microsoft.com/office/powerpoint/2010/main" val="4213130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F158665-8649-4886-AABB-C35DFA8CFF72}" type="datetimeFigureOut">
              <a:rPr lang="es-EC" smtClean="0"/>
              <a:t>11/4/2022</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95BB8055-7C04-4F6C-8CDA-F8D4E547C17E}" type="slidenum">
              <a:rPr lang="es-EC" smtClean="0"/>
              <a:t>‹Nº›</a:t>
            </a:fld>
            <a:endParaRPr lang="es-EC"/>
          </a:p>
        </p:txBody>
      </p:sp>
    </p:spTree>
    <p:extLst>
      <p:ext uri="{BB962C8B-B14F-4D97-AF65-F5344CB8AC3E}">
        <p14:creationId xmlns:p14="http://schemas.microsoft.com/office/powerpoint/2010/main" val="2065698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58665-8649-4886-AABB-C35DFA8CFF72}" type="datetimeFigureOut">
              <a:rPr lang="es-EC" smtClean="0"/>
              <a:t>11/4/2022</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B8055-7C04-4F6C-8CDA-F8D4E547C17E}" type="slidenum">
              <a:rPr lang="es-EC" smtClean="0"/>
              <a:t>‹Nº›</a:t>
            </a:fld>
            <a:endParaRPr lang="es-EC"/>
          </a:p>
        </p:txBody>
      </p:sp>
    </p:spTree>
    <p:extLst>
      <p:ext uri="{BB962C8B-B14F-4D97-AF65-F5344CB8AC3E}">
        <p14:creationId xmlns:p14="http://schemas.microsoft.com/office/powerpoint/2010/main" val="1807391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posición de imagen 59"/>
          <p:cNvPicPr>
            <a:picLocks noChangeAspect="1"/>
          </p:cNvPicPr>
          <p:nvPr/>
        </p:nvPicPr>
        <p:blipFill rotWithShape="1">
          <a:blip r:embed="rId2">
            <a:extLst>
              <a:ext uri="{28A0092B-C50C-407E-A947-70E740481C1C}">
                <a14:useLocalDpi xmlns:a14="http://schemas.microsoft.com/office/drawing/2010/main" val="0"/>
              </a:ext>
            </a:extLst>
          </a:blip>
          <a:srcRect l="38182" t="1841" r="27694" b="1474"/>
          <a:stretch/>
        </p:blipFill>
        <p:spPr>
          <a:xfrm>
            <a:off x="1763752" y="1599574"/>
            <a:ext cx="3653375" cy="363744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TextBox 19">
            <a:extLst>
              <a:ext uri="{FF2B5EF4-FFF2-40B4-BE49-F238E27FC236}">
                <a16:creationId xmlns:a16="http://schemas.microsoft.com/office/drawing/2014/main" id="{A457016A-50EC-4769-BA1A-CE449779B61D}"/>
              </a:ext>
            </a:extLst>
          </p:cNvPr>
          <p:cNvSpPr txBox="1"/>
          <p:nvPr/>
        </p:nvSpPr>
        <p:spPr>
          <a:xfrm>
            <a:off x="6789275" y="2640966"/>
            <a:ext cx="4943651" cy="997196"/>
          </a:xfrm>
          <a:prstGeom prst="rect">
            <a:avLst/>
          </a:prstGeom>
          <a:noFill/>
        </p:spPr>
        <p:txBody>
          <a:bodyPr wrap="square" lIns="0" tIns="0" rIns="0" bIns="0" rtlCol="0">
            <a:spAutoFit/>
          </a:bodyPr>
          <a:lstStyle/>
          <a:p>
            <a:pPr>
              <a:lnSpc>
                <a:spcPct val="90000"/>
              </a:lnSpc>
            </a:pPr>
            <a:r>
              <a:rPr lang="es-EC" sz="3600" b="1" dirty="0">
                <a:solidFill>
                  <a:schemeClr val="accent1">
                    <a:lumMod val="50000"/>
                  </a:schemeClr>
                </a:solidFill>
                <a:latin typeface="Bambino-Bold" panose="00000800000000000000" pitchFamily="2" charset="0"/>
              </a:rPr>
              <a:t>Unidad Especial</a:t>
            </a:r>
          </a:p>
          <a:p>
            <a:pPr>
              <a:lnSpc>
                <a:spcPct val="90000"/>
              </a:lnSpc>
            </a:pPr>
            <a:r>
              <a:rPr lang="es-EC" sz="3600" b="1" spc="30" dirty="0">
                <a:solidFill>
                  <a:schemeClr val="accent1">
                    <a:lumMod val="50000"/>
                  </a:schemeClr>
                </a:solidFill>
                <a:latin typeface="Bambino-Bold" panose="00000800000000000000" pitchFamily="2" charset="0"/>
              </a:rPr>
              <a:t>Regula Tu Barrio</a:t>
            </a:r>
            <a:endParaRPr lang="en-US" sz="2400" spc="30" dirty="0">
              <a:solidFill>
                <a:schemeClr val="accent1">
                  <a:lumMod val="50000"/>
                </a:schemeClr>
              </a:solidFill>
              <a:latin typeface="Bambino-Bold" panose="00000800000000000000" pitchFamily="2" charset="0"/>
            </a:endParaRPr>
          </a:p>
        </p:txBody>
      </p:sp>
      <p:grpSp>
        <p:nvGrpSpPr>
          <p:cNvPr id="6" name="Grupo 5">
            <a:extLst>
              <a:ext uri="{FF2B5EF4-FFF2-40B4-BE49-F238E27FC236}">
                <a16:creationId xmlns:a16="http://schemas.microsoft.com/office/drawing/2014/main" id="{A63430C7-2974-40BD-AB56-6E10927054BD}"/>
              </a:ext>
            </a:extLst>
          </p:cNvPr>
          <p:cNvGrpSpPr/>
          <p:nvPr/>
        </p:nvGrpSpPr>
        <p:grpSpPr>
          <a:xfrm>
            <a:off x="430307" y="5429913"/>
            <a:ext cx="11635799" cy="1372114"/>
            <a:chOff x="430307" y="5429913"/>
            <a:chExt cx="11635799" cy="1372114"/>
          </a:xfrm>
        </p:grpSpPr>
        <p:pic>
          <p:nvPicPr>
            <p:cNvPr id="7" name="Google Shape;92;p1">
              <a:extLst>
                <a:ext uri="{FF2B5EF4-FFF2-40B4-BE49-F238E27FC236}">
                  <a16:creationId xmlns:a16="http://schemas.microsoft.com/office/drawing/2014/main" id="{B10284BA-4B6C-4304-90D2-5E3EC7795C92}"/>
                </a:ext>
              </a:extLst>
            </p:cNvPr>
            <p:cNvPicPr preferRelativeResize="0"/>
            <p:nvPr/>
          </p:nvPicPr>
          <p:blipFill rotWithShape="1">
            <a:blip r:embed="rId3">
              <a:alphaModFix/>
            </a:blip>
            <a:srcRect r="16755" b="-179016"/>
            <a:stretch/>
          </p:blipFill>
          <p:spPr>
            <a:xfrm>
              <a:off x="430307" y="6467090"/>
              <a:ext cx="6056554" cy="334937"/>
            </a:xfrm>
            <a:prstGeom prst="rect">
              <a:avLst/>
            </a:prstGeom>
            <a:noFill/>
            <a:ln>
              <a:noFill/>
            </a:ln>
          </p:spPr>
        </p:pic>
        <p:grpSp>
          <p:nvGrpSpPr>
            <p:cNvPr id="8" name="Grupo 7">
              <a:extLst>
                <a:ext uri="{FF2B5EF4-FFF2-40B4-BE49-F238E27FC236}">
                  <a16:creationId xmlns:a16="http://schemas.microsoft.com/office/drawing/2014/main" id="{01AC154E-537C-4B98-9DB7-221A24BEE154}"/>
                </a:ext>
              </a:extLst>
            </p:cNvPr>
            <p:cNvGrpSpPr/>
            <p:nvPr/>
          </p:nvGrpSpPr>
          <p:grpSpPr>
            <a:xfrm>
              <a:off x="2918005" y="5429913"/>
              <a:ext cx="9148101" cy="1249395"/>
              <a:chOff x="2918005" y="5429913"/>
              <a:chExt cx="9148101" cy="1249395"/>
            </a:xfrm>
          </p:grpSpPr>
          <p:sp>
            <p:nvSpPr>
              <p:cNvPr id="9" name="TextBox 19">
                <a:extLst>
                  <a:ext uri="{FF2B5EF4-FFF2-40B4-BE49-F238E27FC236}">
                    <a16:creationId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13637" t="9819" r="17272" b="14181"/>
              <a:stretch/>
            </p:blipFill>
            <p:spPr>
              <a:xfrm>
                <a:off x="10715634" y="5429913"/>
                <a:ext cx="1135813" cy="1249395"/>
              </a:xfrm>
              <a:prstGeom prst="rect">
                <a:avLst/>
              </a:prstGeom>
            </p:spPr>
          </p:pic>
        </p:grpSp>
      </p:grpSp>
    </p:spTree>
    <p:extLst>
      <p:ext uri="{BB962C8B-B14F-4D97-AF65-F5344CB8AC3E}">
        <p14:creationId xmlns:p14="http://schemas.microsoft.com/office/powerpoint/2010/main" val="346411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7" name="Recortar rectángulo de esquina sencilla 6"/>
          <p:cNvSpPr/>
          <p:nvPr/>
        </p:nvSpPr>
        <p:spPr>
          <a:xfrm>
            <a:off x="3790790" y="1066800"/>
            <a:ext cx="5392141" cy="4799899"/>
          </a:xfrm>
          <a:prstGeom prst="snip1Rect">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5" name="CuadroTexto 14"/>
          <p:cNvSpPr txBox="1"/>
          <p:nvPr/>
        </p:nvSpPr>
        <p:spPr>
          <a:xfrm>
            <a:off x="3970083"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29" name="CuadroTexto 28"/>
          <p:cNvSpPr txBox="1"/>
          <p:nvPr/>
        </p:nvSpPr>
        <p:spPr>
          <a:xfrm>
            <a:off x="3904768" y="2303471"/>
            <a:ext cx="5164183" cy="369332"/>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11.- Clasificación del suelo.- </a:t>
            </a:r>
            <a:endParaRPr lang="es-EC" b="1" dirty="0">
              <a:solidFill>
                <a:srgbClr val="C00000"/>
              </a:solidFill>
              <a:latin typeface="Arial" panose="020B0604020202020204" pitchFamily="34" charset="0"/>
              <a:cs typeface="Arial" panose="020B0604020202020204" pitchFamily="34" charset="0"/>
            </a:endParaRPr>
          </a:p>
        </p:txBody>
      </p:sp>
      <p:grpSp>
        <p:nvGrpSpPr>
          <p:cNvPr id="2" name="Grupo 1"/>
          <p:cNvGrpSpPr/>
          <p:nvPr/>
        </p:nvGrpSpPr>
        <p:grpSpPr>
          <a:xfrm>
            <a:off x="3712410" y="3096111"/>
            <a:ext cx="5356541" cy="1154978"/>
            <a:chOff x="351927" y="1655463"/>
            <a:chExt cx="5356541" cy="1154978"/>
          </a:xfrm>
        </p:grpSpPr>
        <p:sp>
          <p:nvSpPr>
            <p:cNvPr id="32" name="CuadroTexto 31"/>
            <p:cNvSpPr txBox="1"/>
            <p:nvPr/>
          </p:nvSpPr>
          <p:spPr>
            <a:xfrm>
              <a:off x="544285" y="1779920"/>
              <a:ext cx="5164183" cy="830997"/>
            </a:xfrm>
            <a:prstGeom prst="rect">
              <a:avLst/>
            </a:prstGeom>
            <a:noFill/>
          </p:spPr>
          <p:txBody>
            <a:bodyPr wrap="square" rtlCol="0">
              <a:spAutoFit/>
            </a:bodyPr>
            <a:lstStyle/>
            <a:p>
              <a:pPr algn="just"/>
              <a:r>
                <a:rPr lang="es-ES" sz="1600" dirty="0">
                  <a:latin typeface="Arial" panose="020B0604020202020204" pitchFamily="34" charset="0"/>
                  <a:cs typeface="Arial" panose="020B0604020202020204" pitchFamily="34" charset="0"/>
                </a:rPr>
                <a:t>Los lotes fraccionados mantendrán la clasificación</a:t>
              </a:r>
            </a:p>
            <a:p>
              <a:pPr algn="just"/>
              <a:r>
                <a:rPr lang="es-ES" sz="1600" dirty="0">
                  <a:latin typeface="Arial" panose="020B0604020202020204" pitchFamily="34" charset="0"/>
                  <a:cs typeface="Arial" panose="020B0604020202020204" pitchFamily="34" charset="0"/>
                </a:rPr>
                <a:t>vigente esto es (SU) Suelo Urbano / (SRU) Suelo </a:t>
              </a:r>
              <a:r>
                <a:rPr lang="es-ES" sz="1600" dirty="0" smtClean="0">
                  <a:latin typeface="Arial" panose="020B0604020202020204" pitchFamily="34" charset="0"/>
                  <a:cs typeface="Arial" panose="020B0604020202020204" pitchFamily="34" charset="0"/>
                </a:rPr>
                <a:t>Rural.</a:t>
              </a:r>
              <a:endParaRPr lang="es-EC" sz="1600" dirty="0">
                <a:latin typeface="Arial" panose="020B0604020202020204" pitchFamily="34" charset="0"/>
                <a:cs typeface="Arial" panose="020B0604020202020204" pitchFamily="34" charset="0"/>
              </a:endParaRPr>
            </a:p>
          </p:txBody>
        </p:sp>
        <p:sp>
          <p:nvSpPr>
            <p:cNvPr id="37" name="CuadroTexto 36"/>
            <p:cNvSpPr txBox="1"/>
            <p:nvPr/>
          </p:nvSpPr>
          <p:spPr>
            <a:xfrm>
              <a:off x="351927" y="1655463"/>
              <a:ext cx="1407943" cy="646331"/>
            </a:xfrm>
            <a:prstGeom prst="rect">
              <a:avLst/>
            </a:prstGeom>
            <a:noFill/>
          </p:spPr>
          <p:txBody>
            <a:bodyPr wrap="square" rtlCol="0">
              <a:spAutoFit/>
            </a:bodyPr>
            <a:lstStyle/>
            <a:p>
              <a:r>
                <a:rPr lang="es-EC" sz="3600" b="1" dirty="0" smtClean="0"/>
                <a:t>“</a:t>
              </a:r>
              <a:endParaRPr lang="es-EC" sz="3600" b="1" dirty="0"/>
            </a:p>
          </p:txBody>
        </p:sp>
        <p:sp>
          <p:nvSpPr>
            <p:cNvPr id="38" name="CuadroTexto 37"/>
            <p:cNvSpPr txBox="1"/>
            <p:nvPr/>
          </p:nvSpPr>
          <p:spPr>
            <a:xfrm>
              <a:off x="1134278" y="2164110"/>
              <a:ext cx="583087" cy="646331"/>
            </a:xfrm>
            <a:prstGeom prst="rect">
              <a:avLst/>
            </a:prstGeom>
            <a:noFill/>
          </p:spPr>
          <p:txBody>
            <a:bodyPr wrap="square" rtlCol="0">
              <a:spAutoFit/>
            </a:bodyPr>
            <a:lstStyle/>
            <a:p>
              <a:r>
                <a:rPr lang="es-EC" sz="3600" b="1" dirty="0" smtClean="0"/>
                <a:t>”</a:t>
              </a:r>
              <a:endParaRPr lang="es-EC" sz="3600" b="1" dirty="0"/>
            </a:p>
          </p:txBody>
        </p:sp>
      </p:grpSp>
      <p:sp>
        <p:nvSpPr>
          <p:cNvPr id="39" name="CuadroTexto 38"/>
          <p:cNvSpPr txBox="1"/>
          <p:nvPr/>
        </p:nvSpPr>
        <p:spPr>
          <a:xfrm>
            <a:off x="3904769" y="1270523"/>
            <a:ext cx="3165566" cy="338554"/>
          </a:xfrm>
          <a:prstGeom prst="rect">
            <a:avLst/>
          </a:prstGeom>
          <a:noFill/>
        </p:spPr>
        <p:txBody>
          <a:bodyPr wrap="square" rtlCol="0">
            <a:spAutoFit/>
          </a:bodyPr>
          <a:lstStyle/>
          <a:p>
            <a:pPr algn="just"/>
            <a:r>
              <a:rPr lang="es-EC" sz="1600" b="1" dirty="0" smtClean="0">
                <a:latin typeface="Arial" panose="020B0604020202020204" pitchFamily="34" charset="0"/>
                <a:cs typeface="Arial" panose="020B0604020202020204" pitchFamily="34" charset="0"/>
              </a:rPr>
              <a:t>Se mantiene sin cambios</a:t>
            </a:r>
            <a:endParaRPr lang="es-EC"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524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ortar rectángulo de esquina sencilla 29"/>
          <p:cNvSpPr/>
          <p:nvPr/>
        </p:nvSpPr>
        <p:spPr>
          <a:xfrm flipH="1">
            <a:off x="6456412" y="689153"/>
            <a:ext cx="5395025" cy="2459896"/>
          </a:xfrm>
          <a:prstGeom prst="snip1Rect">
            <a:avLst/>
          </a:prstGeom>
          <a:solidFill>
            <a:schemeClr val="accent1">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grpSp>
        <p:nvGrpSpPr>
          <p:cNvPr id="25" name="Grupo 24"/>
          <p:cNvGrpSpPr/>
          <p:nvPr/>
        </p:nvGrpSpPr>
        <p:grpSpPr>
          <a:xfrm>
            <a:off x="7083212" y="1689989"/>
            <a:ext cx="4631467" cy="1547923"/>
            <a:chOff x="1069975" y="1472512"/>
            <a:chExt cx="4200525" cy="1547923"/>
          </a:xfrm>
        </p:grpSpPr>
        <p:sp>
          <p:nvSpPr>
            <p:cNvPr id="26" name="CuadroTexto 25"/>
            <p:cNvSpPr txBox="1"/>
            <p:nvPr/>
          </p:nvSpPr>
          <p:spPr>
            <a:xfrm>
              <a:off x="1270000" y="1545208"/>
              <a:ext cx="4000500" cy="1261884"/>
            </a:xfrm>
            <a:prstGeom prst="rect">
              <a:avLst/>
            </a:prstGeom>
            <a:noFill/>
          </p:spPr>
          <p:txBody>
            <a:bodyPr wrap="square" rtlCol="0">
              <a:spAutoFit/>
            </a:bodyPr>
            <a:lstStyle/>
            <a:p>
              <a:pPr algn="just"/>
              <a:r>
                <a:rPr lang="es-ES" sz="1200" dirty="0">
                  <a:latin typeface="Arial" panose="020B0604020202020204" pitchFamily="34" charset="0"/>
                  <a:cs typeface="Arial" panose="020B0604020202020204" pitchFamily="34" charset="0"/>
                </a:rPr>
                <a:t>El asentamiento humano de hecho y consolidado de interés social denominado Lote ATRES-SEIS (A3-6), “El Bosque”, de la Hacienda Tajamar, ubicado en la parroquia Calderón, de conformidad al plano habilitante de la presente ordenanza se han identificado y delimitado como áreas verdes y comunal, un área total </a:t>
              </a:r>
              <a:r>
                <a:rPr lang="es-ES" sz="1200" dirty="0" smtClean="0">
                  <a:latin typeface="Arial" panose="020B0604020202020204" pitchFamily="34" charset="0"/>
                  <a:cs typeface="Arial" panose="020B0604020202020204" pitchFamily="34" charset="0"/>
                </a:rPr>
                <a:t>de </a:t>
              </a:r>
              <a:r>
                <a:rPr lang="es-ES" sz="1600" b="1" dirty="0" smtClean="0">
                  <a:latin typeface="Arial" panose="020B0604020202020204" pitchFamily="34" charset="0"/>
                  <a:cs typeface="Arial" panose="020B0604020202020204" pitchFamily="34" charset="0"/>
                </a:rPr>
                <a:t>20.484,95 </a:t>
              </a:r>
              <a:r>
                <a:rPr lang="es-EC" sz="1600" b="1" dirty="0" smtClean="0">
                  <a:latin typeface="Arial" panose="020B0604020202020204" pitchFamily="34" charset="0"/>
                  <a:cs typeface="Arial" panose="020B0604020202020204" pitchFamily="34" charset="0"/>
                </a:rPr>
                <a:t>m</a:t>
              </a:r>
              <a:r>
                <a:rPr lang="es-EC" sz="1600" b="1" baseline="30000" dirty="0" smtClean="0">
                  <a:latin typeface="Arial" panose="020B0604020202020204" pitchFamily="34" charset="0"/>
                  <a:cs typeface="Arial" panose="020B0604020202020204" pitchFamily="34" charset="0"/>
                </a:rPr>
                <a:t>2</a:t>
              </a:r>
              <a:endParaRPr lang="es-EC" sz="1200" dirty="0">
                <a:latin typeface="Arial" panose="020B0604020202020204" pitchFamily="34" charset="0"/>
                <a:cs typeface="Arial" panose="020B0604020202020204" pitchFamily="34" charset="0"/>
              </a:endParaRPr>
            </a:p>
          </p:txBody>
        </p:sp>
        <p:sp>
          <p:nvSpPr>
            <p:cNvPr id="27" name="CuadroTexto 26"/>
            <p:cNvSpPr txBox="1"/>
            <p:nvPr/>
          </p:nvSpPr>
          <p:spPr>
            <a:xfrm>
              <a:off x="1069975" y="1472512"/>
              <a:ext cx="1257300" cy="646331"/>
            </a:xfrm>
            <a:prstGeom prst="rect">
              <a:avLst/>
            </a:prstGeom>
            <a:noFill/>
          </p:spPr>
          <p:txBody>
            <a:bodyPr wrap="square" rtlCol="0">
              <a:spAutoFit/>
            </a:bodyPr>
            <a:lstStyle/>
            <a:p>
              <a:r>
                <a:rPr lang="es-EC" sz="3600" b="1" dirty="0" smtClean="0"/>
                <a:t>“</a:t>
              </a:r>
              <a:endParaRPr lang="es-EC" sz="3600" b="1" dirty="0"/>
            </a:p>
          </p:txBody>
        </p:sp>
        <p:sp>
          <p:nvSpPr>
            <p:cNvPr id="28" name="CuadroTexto 27"/>
            <p:cNvSpPr txBox="1"/>
            <p:nvPr/>
          </p:nvSpPr>
          <p:spPr>
            <a:xfrm>
              <a:off x="3422473" y="2374104"/>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31" name="CuadroTexto 30"/>
          <p:cNvSpPr txBox="1"/>
          <p:nvPr/>
        </p:nvSpPr>
        <p:spPr>
          <a:xfrm>
            <a:off x="6973324" y="1116354"/>
            <a:ext cx="4741356" cy="646331"/>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12.- </a:t>
            </a:r>
            <a:r>
              <a:rPr lang="es-ES" b="1" dirty="0" smtClean="0">
                <a:solidFill>
                  <a:srgbClr val="C00000"/>
                </a:solidFill>
                <a:latin typeface="Arial" panose="020B0604020202020204" pitchFamily="34" charset="0"/>
                <a:cs typeface="Arial" panose="020B0604020202020204" pitchFamily="34" charset="0"/>
              </a:rPr>
              <a:t> Identificación y Delimitación de las Áreas Verdes y  Área Comunal.-</a:t>
            </a:r>
            <a:endParaRPr lang="es-EC" b="1" dirty="0">
              <a:solidFill>
                <a:srgbClr val="C00000"/>
              </a:solidFill>
              <a:latin typeface="Arial" panose="020B0604020202020204" pitchFamily="34" charset="0"/>
              <a:cs typeface="Arial" panose="020B0604020202020204" pitchFamily="34" charset="0"/>
            </a:endParaRPr>
          </a:p>
        </p:txBody>
      </p:sp>
      <p:grpSp>
        <p:nvGrpSpPr>
          <p:cNvPr id="6" name="Grupo 5">
            <a:extLst>
              <a:ext uri="{FF2B5EF4-FFF2-40B4-BE49-F238E27FC236}">
                <a16:creationId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7" name="Recortar rectángulo de esquina sencilla 6"/>
          <p:cNvSpPr/>
          <p:nvPr/>
        </p:nvSpPr>
        <p:spPr>
          <a:xfrm>
            <a:off x="430307" y="689154"/>
            <a:ext cx="5392141" cy="2459896"/>
          </a:xfrm>
          <a:prstGeom prst="snip1Rect">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8" name="CuadroTexto 7"/>
          <p:cNvSpPr txBox="1"/>
          <p:nvPr/>
        </p:nvSpPr>
        <p:spPr>
          <a:xfrm>
            <a:off x="544284" y="783057"/>
            <a:ext cx="5167892" cy="646331"/>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12.- </a:t>
            </a:r>
            <a:r>
              <a:rPr lang="es-ES" b="1" dirty="0" smtClean="0">
                <a:solidFill>
                  <a:srgbClr val="C00000"/>
                </a:solidFill>
                <a:latin typeface="Arial" panose="020B0604020202020204" pitchFamily="34" charset="0"/>
                <a:cs typeface="Arial" panose="020B0604020202020204" pitchFamily="34" charset="0"/>
              </a:rPr>
              <a:t> Identificación y Delimitación de las Áreas Verdes y Comunal.-</a:t>
            </a:r>
            <a:endParaRPr lang="es-EC" b="1" dirty="0">
              <a:solidFill>
                <a:srgbClr val="C00000"/>
              </a:solidFill>
              <a:latin typeface="Arial" panose="020B0604020202020204" pitchFamily="34" charset="0"/>
              <a:cs typeface="Arial" panose="020B0604020202020204" pitchFamily="34" charset="0"/>
            </a:endParaRPr>
          </a:p>
        </p:txBody>
      </p:sp>
      <p:sp>
        <p:nvSpPr>
          <p:cNvPr id="15" name="CuadroTexto 14"/>
          <p:cNvSpPr txBox="1"/>
          <p:nvPr/>
        </p:nvSpPr>
        <p:spPr>
          <a:xfrm>
            <a:off x="609600" y="181854"/>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grpSp>
        <p:nvGrpSpPr>
          <p:cNvPr id="24" name="Grupo 23"/>
          <p:cNvGrpSpPr/>
          <p:nvPr/>
        </p:nvGrpSpPr>
        <p:grpSpPr>
          <a:xfrm>
            <a:off x="411324" y="1316212"/>
            <a:ext cx="5300852" cy="1442249"/>
            <a:chOff x="525731" y="1386399"/>
            <a:chExt cx="4733688" cy="1442249"/>
          </a:xfrm>
        </p:grpSpPr>
        <p:sp>
          <p:nvSpPr>
            <p:cNvPr id="14" name="CuadroTexto 13"/>
            <p:cNvSpPr txBox="1"/>
            <p:nvPr/>
          </p:nvSpPr>
          <p:spPr>
            <a:xfrm>
              <a:off x="717184" y="1545208"/>
              <a:ext cx="4501183" cy="1077218"/>
            </a:xfrm>
            <a:prstGeom prst="rect">
              <a:avLst/>
            </a:prstGeom>
            <a:noFill/>
          </p:spPr>
          <p:txBody>
            <a:bodyPr wrap="square" rtlCol="0">
              <a:spAutoFit/>
            </a:bodyPr>
            <a:lstStyle/>
            <a:p>
              <a:pPr algn="just"/>
              <a:r>
                <a:rPr lang="es-ES" sz="1200" dirty="0" smtClean="0">
                  <a:latin typeface="Arial" panose="020B0604020202020204" pitchFamily="34" charset="0"/>
                  <a:cs typeface="Arial" panose="020B0604020202020204" pitchFamily="34" charset="0"/>
                </a:rPr>
                <a:t>En el asentamiento humano de hecho y consolidado de interés social denominado Lote ATRES-SEIS A3-6), “El Bosque”, de la Hacienda Tajamar, ubicado en la parroquia Calderón y de conformidad al plano habilitante de la presente ordenanza se han identificado y delimitado como áreas verdes y Comunal, un área total de </a:t>
              </a:r>
              <a:r>
                <a:rPr lang="es-EC" sz="1600" b="1" dirty="0">
                  <a:latin typeface="Arial" panose="020B0604020202020204" pitchFamily="34" charset="0"/>
                  <a:cs typeface="Arial" panose="020B0604020202020204" pitchFamily="34" charset="0"/>
                </a:rPr>
                <a:t>22.051,85 </a:t>
              </a:r>
              <a:r>
                <a:rPr lang="es-EC" sz="1600" b="1" dirty="0" smtClean="0">
                  <a:latin typeface="Arial" panose="020B0604020202020204" pitchFamily="34" charset="0"/>
                  <a:cs typeface="Arial" panose="020B0604020202020204" pitchFamily="34" charset="0"/>
                </a:rPr>
                <a:t>m</a:t>
              </a:r>
              <a:r>
                <a:rPr lang="es-EC" sz="1600" b="1" baseline="30000" dirty="0" smtClean="0">
                  <a:latin typeface="Arial" panose="020B0604020202020204" pitchFamily="34" charset="0"/>
                  <a:cs typeface="Arial" panose="020B0604020202020204" pitchFamily="34" charset="0"/>
                </a:rPr>
                <a:t>2</a:t>
              </a:r>
              <a:endParaRPr lang="es-EC" sz="1200" dirty="0">
                <a:latin typeface="Arial" panose="020B0604020202020204" pitchFamily="34" charset="0"/>
                <a:cs typeface="Arial" panose="020B0604020202020204" pitchFamily="34" charset="0"/>
              </a:endParaRPr>
            </a:p>
          </p:txBody>
        </p:sp>
        <p:sp>
          <p:nvSpPr>
            <p:cNvPr id="16" name="CuadroTexto 15"/>
            <p:cNvSpPr txBox="1"/>
            <p:nvPr/>
          </p:nvSpPr>
          <p:spPr>
            <a:xfrm>
              <a:off x="525731" y="1386399"/>
              <a:ext cx="1257300" cy="646331"/>
            </a:xfrm>
            <a:prstGeom prst="rect">
              <a:avLst/>
            </a:prstGeom>
            <a:noFill/>
          </p:spPr>
          <p:txBody>
            <a:bodyPr wrap="square" rtlCol="0">
              <a:spAutoFit/>
            </a:bodyPr>
            <a:lstStyle/>
            <a:p>
              <a:r>
                <a:rPr lang="es-EC" sz="3600" b="1" dirty="0" smtClean="0"/>
                <a:t>“</a:t>
              </a:r>
              <a:endParaRPr lang="es-EC" sz="3600" b="1" dirty="0"/>
            </a:p>
          </p:txBody>
        </p:sp>
        <p:sp>
          <p:nvSpPr>
            <p:cNvPr id="17" name="CuadroTexto 16"/>
            <p:cNvSpPr txBox="1"/>
            <p:nvPr/>
          </p:nvSpPr>
          <p:spPr>
            <a:xfrm>
              <a:off x="4738719" y="2182317"/>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18" name="CuadroTexto 17"/>
          <p:cNvSpPr txBox="1"/>
          <p:nvPr/>
        </p:nvSpPr>
        <p:spPr>
          <a:xfrm>
            <a:off x="6809547" y="181854"/>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PROYECTO DE REFORMA</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36" name="Cheurón 35"/>
          <p:cNvSpPr/>
          <p:nvPr/>
        </p:nvSpPr>
        <p:spPr>
          <a:xfrm>
            <a:off x="5822448" y="1423914"/>
            <a:ext cx="598872" cy="1364097"/>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sp>
        <p:nvSpPr>
          <p:cNvPr id="53" name="Rectángulo 52"/>
          <p:cNvSpPr/>
          <p:nvPr/>
        </p:nvSpPr>
        <p:spPr>
          <a:xfrm>
            <a:off x="7000619" y="711534"/>
            <a:ext cx="4714059" cy="738664"/>
          </a:xfrm>
          <a:prstGeom prst="rect">
            <a:avLst/>
          </a:prstGeom>
        </p:spPr>
        <p:txBody>
          <a:bodyPr wrap="square">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10.- </a:t>
            </a:r>
            <a:r>
              <a:rPr lang="es-EC" sz="1400" b="1" dirty="0">
                <a:solidFill>
                  <a:schemeClr val="accent6">
                    <a:lumMod val="50000"/>
                  </a:schemeClr>
                </a:solidFill>
                <a:latin typeface="Arial" panose="020B0604020202020204" pitchFamily="34" charset="0"/>
                <a:cs typeface="Arial" panose="020B0604020202020204" pitchFamily="34" charset="0"/>
              </a:rPr>
              <a:t>Sustitúyase </a:t>
            </a:r>
            <a:r>
              <a:rPr lang="es-EC" sz="1400" b="1" dirty="0" smtClean="0">
                <a:solidFill>
                  <a:schemeClr val="accent6">
                    <a:lumMod val="50000"/>
                  </a:schemeClr>
                </a:solidFill>
                <a:latin typeface="Arial" panose="020B0604020202020204" pitchFamily="34" charset="0"/>
                <a:cs typeface="Arial" panose="020B0604020202020204" pitchFamily="34" charset="0"/>
              </a:rPr>
              <a:t>el artículo 12 </a:t>
            </a:r>
            <a:r>
              <a:rPr lang="es-ES" sz="1400" b="1" dirty="0">
                <a:solidFill>
                  <a:schemeClr val="accent6">
                    <a:lumMod val="50000"/>
                  </a:schemeClr>
                </a:solidFill>
                <a:latin typeface="Arial" panose="020B0604020202020204" pitchFamily="34" charset="0"/>
                <a:cs typeface="Arial" panose="020B0604020202020204" pitchFamily="34" charset="0"/>
              </a:rPr>
              <a:t>de la Ordenanza No. 106-2020-AHC, por el siguiente: </a:t>
            </a:r>
          </a:p>
          <a:p>
            <a:endParaRPr lang="es-EC" sz="1400" b="1" dirty="0" smtClean="0">
              <a:solidFill>
                <a:srgbClr val="C00000"/>
              </a:solidFill>
              <a:latin typeface="Arial" panose="020B0604020202020204" pitchFamily="34" charset="0"/>
              <a:cs typeface="Arial" panose="020B0604020202020204" pitchFamily="34" charset="0"/>
            </a:endParaRPr>
          </a:p>
        </p:txBody>
      </p:sp>
      <p:sp>
        <p:nvSpPr>
          <p:cNvPr id="54" name="Recortar rectángulo de esquina sencilla 53"/>
          <p:cNvSpPr/>
          <p:nvPr/>
        </p:nvSpPr>
        <p:spPr>
          <a:xfrm flipH="1">
            <a:off x="6456412" y="3577178"/>
            <a:ext cx="5395025" cy="2510839"/>
          </a:xfrm>
          <a:prstGeom prst="snip1Rect">
            <a:avLst/>
          </a:prstGeom>
          <a:solidFill>
            <a:schemeClr val="accent1">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grpSp>
        <p:nvGrpSpPr>
          <p:cNvPr id="55" name="Grupo 54"/>
          <p:cNvGrpSpPr/>
          <p:nvPr/>
        </p:nvGrpSpPr>
        <p:grpSpPr>
          <a:xfrm>
            <a:off x="7083212" y="4812848"/>
            <a:ext cx="4631467" cy="1319196"/>
            <a:chOff x="1069975" y="1472512"/>
            <a:chExt cx="4200525" cy="1319196"/>
          </a:xfrm>
        </p:grpSpPr>
        <p:sp>
          <p:nvSpPr>
            <p:cNvPr id="56" name="CuadroTexto 55"/>
            <p:cNvSpPr txBox="1"/>
            <p:nvPr/>
          </p:nvSpPr>
          <p:spPr>
            <a:xfrm>
              <a:off x="1270000" y="1545208"/>
              <a:ext cx="4000500" cy="1146468"/>
            </a:xfrm>
            <a:prstGeom prst="rect">
              <a:avLst/>
            </a:prstGeom>
            <a:noFill/>
          </p:spPr>
          <p:txBody>
            <a:bodyPr wrap="square" rtlCol="0">
              <a:spAutoFit/>
            </a:bodyPr>
            <a:lstStyle/>
            <a:p>
              <a:pPr algn="just"/>
              <a:r>
                <a:rPr lang="es-ES" sz="1050" dirty="0">
                  <a:latin typeface="Arial" panose="020B0604020202020204" pitchFamily="34" charset="0"/>
                  <a:cs typeface="Arial" panose="020B0604020202020204" pitchFamily="34" charset="0"/>
                </a:rPr>
                <a:t>En el asentamiento humano de hecho y consolidado de interés social denominado Lote ATRES-SEIS (A3-6), “El Bosque”, de la Hacienda Tajamar, ubicado en la parroquia Calderón, de conformidad al plano habilitante de la presente ordenanza se han identificado y delimitado como Quebradas Rellenas (Áreas Municipales), un área total </a:t>
              </a:r>
              <a:r>
                <a:rPr lang="es-ES" sz="1050" dirty="0" smtClean="0">
                  <a:latin typeface="Arial" panose="020B0604020202020204" pitchFamily="34" charset="0"/>
                  <a:cs typeface="Arial" panose="020B0604020202020204" pitchFamily="34" charset="0"/>
                </a:rPr>
                <a:t>de </a:t>
              </a:r>
              <a:r>
                <a:rPr lang="es-ES" sz="1600" b="1" dirty="0" smtClean="0">
                  <a:latin typeface="Arial" panose="020B0604020202020204" pitchFamily="34" charset="0"/>
                  <a:cs typeface="Arial" panose="020B0604020202020204" pitchFamily="34" charset="0"/>
                </a:rPr>
                <a:t>12.649,09 </a:t>
              </a:r>
              <a:r>
                <a:rPr lang="es-EC" sz="1600" b="1" dirty="0" smtClean="0">
                  <a:latin typeface="Arial" panose="020B0604020202020204" pitchFamily="34" charset="0"/>
                  <a:cs typeface="Arial" panose="020B0604020202020204" pitchFamily="34" charset="0"/>
                </a:rPr>
                <a:t>m</a:t>
              </a:r>
              <a:r>
                <a:rPr lang="es-EC" sz="1600" b="1" baseline="30000" dirty="0" smtClean="0">
                  <a:latin typeface="Arial" panose="020B0604020202020204" pitchFamily="34" charset="0"/>
                  <a:cs typeface="Arial" panose="020B0604020202020204" pitchFamily="34" charset="0"/>
                </a:rPr>
                <a:t>2</a:t>
              </a:r>
              <a:r>
                <a:rPr lang="es-ES" sz="1200" b="1" dirty="0" smtClean="0">
                  <a:latin typeface="Arial" panose="020B0604020202020204" pitchFamily="34" charset="0"/>
                  <a:cs typeface="Arial" panose="020B0604020202020204" pitchFamily="34" charset="0"/>
                </a:rPr>
                <a:t> </a:t>
              </a:r>
              <a:endParaRPr lang="es-EC" sz="1050" dirty="0">
                <a:latin typeface="Arial" panose="020B0604020202020204" pitchFamily="34" charset="0"/>
                <a:cs typeface="Arial" panose="020B0604020202020204" pitchFamily="34" charset="0"/>
              </a:endParaRPr>
            </a:p>
          </p:txBody>
        </p:sp>
        <p:sp>
          <p:nvSpPr>
            <p:cNvPr id="57" name="CuadroTexto 56"/>
            <p:cNvSpPr txBox="1"/>
            <p:nvPr/>
          </p:nvSpPr>
          <p:spPr>
            <a:xfrm>
              <a:off x="1069975" y="1472512"/>
              <a:ext cx="1257300" cy="523220"/>
            </a:xfrm>
            <a:prstGeom prst="rect">
              <a:avLst/>
            </a:prstGeom>
            <a:noFill/>
          </p:spPr>
          <p:txBody>
            <a:bodyPr wrap="square" rtlCol="0">
              <a:spAutoFit/>
            </a:bodyPr>
            <a:lstStyle/>
            <a:p>
              <a:r>
                <a:rPr lang="es-EC" sz="2800" b="1" dirty="0" smtClean="0"/>
                <a:t>“</a:t>
              </a:r>
              <a:endParaRPr lang="es-EC" sz="2800" b="1" dirty="0"/>
            </a:p>
          </p:txBody>
        </p:sp>
        <p:sp>
          <p:nvSpPr>
            <p:cNvPr id="58" name="CuadroTexto 57"/>
            <p:cNvSpPr txBox="1"/>
            <p:nvPr/>
          </p:nvSpPr>
          <p:spPr>
            <a:xfrm>
              <a:off x="2427314" y="2268488"/>
              <a:ext cx="520700" cy="523220"/>
            </a:xfrm>
            <a:prstGeom prst="rect">
              <a:avLst/>
            </a:prstGeom>
            <a:noFill/>
          </p:spPr>
          <p:txBody>
            <a:bodyPr wrap="square" rtlCol="0">
              <a:spAutoFit/>
            </a:bodyPr>
            <a:lstStyle/>
            <a:p>
              <a:r>
                <a:rPr lang="es-EC" sz="2800" b="1" dirty="0" smtClean="0"/>
                <a:t>”</a:t>
              </a:r>
              <a:endParaRPr lang="es-EC" sz="2800" b="1" dirty="0"/>
            </a:p>
          </p:txBody>
        </p:sp>
      </p:grpSp>
      <p:sp>
        <p:nvSpPr>
          <p:cNvPr id="59" name="CuadroTexto 58"/>
          <p:cNvSpPr txBox="1"/>
          <p:nvPr/>
        </p:nvSpPr>
        <p:spPr>
          <a:xfrm>
            <a:off x="6973323" y="4027762"/>
            <a:ext cx="4878113" cy="923330"/>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13.- </a:t>
            </a:r>
            <a:r>
              <a:rPr lang="es-ES" b="1" dirty="0" smtClean="0">
                <a:solidFill>
                  <a:srgbClr val="C00000"/>
                </a:solidFill>
                <a:latin typeface="Arial" panose="020B0604020202020204" pitchFamily="34" charset="0"/>
                <a:cs typeface="Arial" panose="020B0604020202020204" pitchFamily="34" charset="0"/>
              </a:rPr>
              <a:t> Identificación y Delimitación de Quebradas Rellenas </a:t>
            </a:r>
            <a:r>
              <a:rPr lang="es-ES" b="1" dirty="0">
                <a:solidFill>
                  <a:srgbClr val="C00000"/>
                </a:solidFill>
                <a:latin typeface="Arial" panose="020B0604020202020204" pitchFamily="34" charset="0"/>
                <a:cs typeface="Arial" panose="020B0604020202020204" pitchFamily="34" charset="0"/>
              </a:rPr>
              <a:t>(</a:t>
            </a:r>
            <a:r>
              <a:rPr lang="es-ES" b="1" dirty="0" smtClean="0">
                <a:solidFill>
                  <a:srgbClr val="C00000"/>
                </a:solidFill>
                <a:latin typeface="Arial" panose="020B0604020202020204" pitchFamily="34" charset="0"/>
                <a:cs typeface="Arial" panose="020B0604020202020204" pitchFamily="34" charset="0"/>
              </a:rPr>
              <a:t>Áreas Municipales).-</a:t>
            </a:r>
            <a:endParaRPr lang="es-EC" sz="1700" b="1" dirty="0">
              <a:solidFill>
                <a:srgbClr val="C00000"/>
              </a:solidFill>
              <a:latin typeface="Arial" panose="020B0604020202020204" pitchFamily="34" charset="0"/>
              <a:cs typeface="Arial" panose="020B0604020202020204" pitchFamily="34" charset="0"/>
            </a:endParaRPr>
          </a:p>
        </p:txBody>
      </p:sp>
      <p:sp>
        <p:nvSpPr>
          <p:cNvPr id="60" name="Recortar rectángulo de esquina sencilla 59"/>
          <p:cNvSpPr/>
          <p:nvPr/>
        </p:nvSpPr>
        <p:spPr>
          <a:xfrm>
            <a:off x="430307" y="3577179"/>
            <a:ext cx="5392141" cy="2510839"/>
          </a:xfrm>
          <a:prstGeom prst="snip1Rect">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61" name="CuadroTexto 60"/>
          <p:cNvSpPr txBox="1"/>
          <p:nvPr/>
        </p:nvSpPr>
        <p:spPr>
          <a:xfrm>
            <a:off x="544284" y="3671083"/>
            <a:ext cx="5167892" cy="923330"/>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13.- </a:t>
            </a:r>
            <a:r>
              <a:rPr lang="es-ES" b="1" dirty="0" smtClean="0">
                <a:solidFill>
                  <a:srgbClr val="C00000"/>
                </a:solidFill>
                <a:latin typeface="Arial" panose="020B0604020202020204" pitchFamily="34" charset="0"/>
                <a:cs typeface="Arial" panose="020B0604020202020204" pitchFamily="34" charset="0"/>
              </a:rPr>
              <a:t> Identificación y Delimitación de las Áreas Municipales / Quebradas Rellenas en Áreas Verdes.-</a:t>
            </a:r>
            <a:endParaRPr lang="es-EC" b="1" dirty="0">
              <a:solidFill>
                <a:srgbClr val="C00000"/>
              </a:solidFill>
              <a:latin typeface="Arial" panose="020B0604020202020204" pitchFamily="34" charset="0"/>
              <a:cs typeface="Arial" panose="020B0604020202020204" pitchFamily="34" charset="0"/>
            </a:endParaRPr>
          </a:p>
        </p:txBody>
      </p:sp>
      <p:grpSp>
        <p:nvGrpSpPr>
          <p:cNvPr id="63" name="Grupo 62"/>
          <p:cNvGrpSpPr/>
          <p:nvPr/>
        </p:nvGrpSpPr>
        <p:grpSpPr>
          <a:xfrm>
            <a:off x="411324" y="4456658"/>
            <a:ext cx="5254881" cy="1355155"/>
            <a:chOff x="525731" y="1386399"/>
            <a:chExt cx="4692636" cy="1355155"/>
          </a:xfrm>
        </p:grpSpPr>
        <p:sp>
          <p:nvSpPr>
            <p:cNvPr id="64" name="CuadroTexto 63"/>
            <p:cNvSpPr txBox="1"/>
            <p:nvPr/>
          </p:nvSpPr>
          <p:spPr>
            <a:xfrm>
              <a:off x="717184" y="1545208"/>
              <a:ext cx="4501183" cy="984885"/>
            </a:xfrm>
            <a:prstGeom prst="rect">
              <a:avLst/>
            </a:prstGeom>
            <a:noFill/>
          </p:spPr>
          <p:txBody>
            <a:bodyPr wrap="square" rtlCol="0">
              <a:spAutoFit/>
            </a:bodyPr>
            <a:lstStyle/>
            <a:p>
              <a:pPr algn="just"/>
              <a:r>
                <a:rPr lang="es-ES" sz="1050" dirty="0" smtClean="0">
                  <a:latin typeface="Arial" panose="020B0604020202020204" pitchFamily="34" charset="0"/>
                  <a:cs typeface="Arial" panose="020B0604020202020204" pitchFamily="34" charset="0"/>
                </a:rPr>
                <a:t>En el asentamiento humano de hecho y consolidado de interés social denominado Lote ATRES-SEIS (A3-6), “El Bosque”, de la Hacienda Tajamar, ubicado en la parroquia Calderón y de conformidad al plano habilitante de la presente ordenanza se han identificado y delimitado como Áreas Municipales / Quebradas Rellenas en Áreas Verdes, un área total de </a:t>
              </a:r>
              <a:r>
                <a:rPr lang="es-ES" sz="1600" b="1" dirty="0" smtClean="0">
                  <a:latin typeface="Arial" panose="020B0604020202020204" pitchFamily="34" charset="0"/>
                  <a:cs typeface="Arial" panose="020B0604020202020204" pitchFamily="34" charset="0"/>
                </a:rPr>
                <a:t>11.391,57</a:t>
              </a:r>
              <a:endParaRPr lang="es-EC" sz="1050" dirty="0">
                <a:latin typeface="Arial" panose="020B0604020202020204" pitchFamily="34" charset="0"/>
                <a:cs typeface="Arial" panose="020B0604020202020204" pitchFamily="34" charset="0"/>
              </a:endParaRPr>
            </a:p>
          </p:txBody>
        </p:sp>
        <p:sp>
          <p:nvSpPr>
            <p:cNvPr id="65" name="CuadroTexto 64"/>
            <p:cNvSpPr txBox="1"/>
            <p:nvPr/>
          </p:nvSpPr>
          <p:spPr>
            <a:xfrm>
              <a:off x="525731" y="1386399"/>
              <a:ext cx="1257300" cy="646331"/>
            </a:xfrm>
            <a:prstGeom prst="rect">
              <a:avLst/>
            </a:prstGeom>
            <a:noFill/>
          </p:spPr>
          <p:txBody>
            <a:bodyPr wrap="square" rtlCol="0">
              <a:spAutoFit/>
            </a:bodyPr>
            <a:lstStyle/>
            <a:p>
              <a:r>
                <a:rPr lang="es-EC" sz="3600" b="1" dirty="0" smtClean="0"/>
                <a:t>“</a:t>
              </a:r>
              <a:endParaRPr lang="es-EC" sz="3600" b="1" dirty="0"/>
            </a:p>
          </p:txBody>
        </p:sp>
        <p:sp>
          <p:nvSpPr>
            <p:cNvPr id="66" name="CuadroTexto 65"/>
            <p:cNvSpPr txBox="1"/>
            <p:nvPr/>
          </p:nvSpPr>
          <p:spPr>
            <a:xfrm>
              <a:off x="4485572" y="2095223"/>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69" name="Cheurón 68"/>
          <p:cNvSpPr/>
          <p:nvPr/>
        </p:nvSpPr>
        <p:spPr>
          <a:xfrm>
            <a:off x="5822448" y="4344958"/>
            <a:ext cx="598872" cy="1364097"/>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sp>
        <p:nvSpPr>
          <p:cNvPr id="70" name="Rectángulo 69"/>
          <p:cNvSpPr/>
          <p:nvPr/>
        </p:nvSpPr>
        <p:spPr>
          <a:xfrm>
            <a:off x="7000621" y="3610968"/>
            <a:ext cx="4850816" cy="738664"/>
          </a:xfrm>
          <a:prstGeom prst="rect">
            <a:avLst/>
          </a:prstGeom>
        </p:spPr>
        <p:txBody>
          <a:bodyPr wrap="square">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11.- </a:t>
            </a:r>
            <a:r>
              <a:rPr lang="es-EC" sz="1400" b="1" dirty="0">
                <a:solidFill>
                  <a:schemeClr val="accent6">
                    <a:lumMod val="50000"/>
                  </a:schemeClr>
                </a:solidFill>
                <a:latin typeface="Arial" panose="020B0604020202020204" pitchFamily="34" charset="0"/>
                <a:cs typeface="Arial" panose="020B0604020202020204" pitchFamily="34" charset="0"/>
              </a:rPr>
              <a:t>Sustitúyase </a:t>
            </a:r>
            <a:r>
              <a:rPr lang="es-EC" sz="1400" b="1" dirty="0" smtClean="0">
                <a:solidFill>
                  <a:schemeClr val="accent6">
                    <a:lumMod val="50000"/>
                  </a:schemeClr>
                </a:solidFill>
                <a:latin typeface="Arial" panose="020B0604020202020204" pitchFamily="34" charset="0"/>
                <a:cs typeface="Arial" panose="020B0604020202020204" pitchFamily="34" charset="0"/>
              </a:rPr>
              <a:t>el artículo 13 </a:t>
            </a:r>
            <a:r>
              <a:rPr lang="es-ES" sz="1400" b="1" dirty="0">
                <a:solidFill>
                  <a:schemeClr val="accent6">
                    <a:lumMod val="50000"/>
                  </a:schemeClr>
                </a:solidFill>
                <a:latin typeface="Arial" panose="020B0604020202020204" pitchFamily="34" charset="0"/>
                <a:cs typeface="Arial" panose="020B0604020202020204" pitchFamily="34" charset="0"/>
              </a:rPr>
              <a:t>de la Ordenanza No. 106-2020-AHC, por el siguiente: </a:t>
            </a:r>
          </a:p>
          <a:p>
            <a:endParaRPr lang="es-EC" sz="1400" b="1" dirty="0" smtClean="0">
              <a:solidFill>
                <a:srgbClr val="C00000"/>
              </a:solidFill>
              <a:latin typeface="Arial" panose="020B0604020202020204" pitchFamily="34" charset="0"/>
              <a:cs typeface="Arial" panose="020B0604020202020204" pitchFamily="34" charset="0"/>
            </a:endParaRPr>
          </a:p>
        </p:txBody>
      </p:sp>
      <p:sp>
        <p:nvSpPr>
          <p:cNvPr id="71" name="CuadroTexto 70"/>
          <p:cNvSpPr txBox="1"/>
          <p:nvPr/>
        </p:nvSpPr>
        <p:spPr>
          <a:xfrm>
            <a:off x="609600" y="315713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72" name="CuadroTexto 71"/>
          <p:cNvSpPr txBox="1"/>
          <p:nvPr/>
        </p:nvSpPr>
        <p:spPr>
          <a:xfrm>
            <a:off x="6809547" y="315713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PROYECTO DE REFORMA</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4298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30" name="Recortar rectángulo de esquina sencilla 29"/>
          <p:cNvSpPr/>
          <p:nvPr/>
        </p:nvSpPr>
        <p:spPr>
          <a:xfrm flipH="1">
            <a:off x="6456413" y="849086"/>
            <a:ext cx="5395025" cy="2716403"/>
          </a:xfrm>
          <a:prstGeom prst="snip1Rect">
            <a:avLst/>
          </a:prstGeom>
          <a:solidFill>
            <a:schemeClr val="accent1">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grpSp>
        <p:nvGrpSpPr>
          <p:cNvPr id="25" name="Grupo 24"/>
          <p:cNvGrpSpPr/>
          <p:nvPr/>
        </p:nvGrpSpPr>
        <p:grpSpPr>
          <a:xfrm>
            <a:off x="7083212" y="1811423"/>
            <a:ext cx="4631467" cy="1477221"/>
            <a:chOff x="1069975" y="1472512"/>
            <a:chExt cx="4200525" cy="1477221"/>
          </a:xfrm>
        </p:grpSpPr>
        <p:sp>
          <p:nvSpPr>
            <p:cNvPr id="26" name="CuadroTexto 25"/>
            <p:cNvSpPr txBox="1"/>
            <p:nvPr/>
          </p:nvSpPr>
          <p:spPr>
            <a:xfrm>
              <a:off x="1270000" y="1545208"/>
              <a:ext cx="4000500" cy="1184940"/>
            </a:xfrm>
            <a:prstGeom prst="rect">
              <a:avLst/>
            </a:prstGeom>
            <a:noFill/>
          </p:spPr>
          <p:txBody>
            <a:bodyPr wrap="square" rtlCol="0">
              <a:spAutoFit/>
            </a:bodyPr>
            <a:lstStyle/>
            <a:p>
              <a:pPr algn="just"/>
              <a:r>
                <a:rPr lang="es-ES" sz="1100" dirty="0">
                  <a:latin typeface="Arial" panose="020B0604020202020204" pitchFamily="34" charset="0"/>
                  <a:cs typeface="Arial" panose="020B0604020202020204" pitchFamily="34" charset="0"/>
                </a:rPr>
                <a:t>En el asentamiento humano de hecho y consolidado de interés social denominado Lote ATRES-SEIS (A3-6), “El Bosque”, de la Hacienda Tajamar, ubicado en la parroquia Calderón, de conformidad al plano habilitante de la presente ordenanza se han identificado y delimitado como Áreas de Quebrada Abierta, un área total de </a:t>
              </a:r>
              <a:r>
                <a:rPr lang="es-ES" sz="1100" dirty="0" smtClean="0">
                  <a:latin typeface="Arial" panose="020B0604020202020204" pitchFamily="34" charset="0"/>
                  <a:cs typeface="Arial" panose="020B0604020202020204" pitchFamily="34" charset="0"/>
                </a:rPr>
                <a:t> </a:t>
              </a:r>
              <a:r>
                <a:rPr lang="es-ES" sz="1600" b="1" dirty="0" smtClean="0">
                  <a:latin typeface="Arial" panose="020B0604020202020204" pitchFamily="34" charset="0"/>
                  <a:cs typeface="Arial" panose="020B0604020202020204" pitchFamily="34" charset="0"/>
                </a:rPr>
                <a:t>41.320,34 </a:t>
              </a:r>
              <a:r>
                <a:rPr lang="es-EC" sz="1600" b="1" dirty="0" smtClean="0">
                  <a:latin typeface="Arial" panose="020B0604020202020204" pitchFamily="34" charset="0"/>
                  <a:cs typeface="Arial" panose="020B0604020202020204" pitchFamily="34" charset="0"/>
                </a:rPr>
                <a:t>m</a:t>
              </a:r>
              <a:r>
                <a:rPr lang="es-EC" sz="1600" b="1" baseline="30000" dirty="0" smtClean="0">
                  <a:latin typeface="Arial" panose="020B0604020202020204" pitchFamily="34" charset="0"/>
                  <a:cs typeface="Arial" panose="020B0604020202020204" pitchFamily="34" charset="0"/>
                </a:rPr>
                <a:t>2</a:t>
              </a:r>
              <a:endParaRPr lang="es-EC" sz="1100" dirty="0">
                <a:latin typeface="Arial" panose="020B0604020202020204" pitchFamily="34" charset="0"/>
                <a:cs typeface="Arial" panose="020B0604020202020204" pitchFamily="34" charset="0"/>
              </a:endParaRPr>
            </a:p>
          </p:txBody>
        </p:sp>
        <p:sp>
          <p:nvSpPr>
            <p:cNvPr id="27" name="CuadroTexto 26"/>
            <p:cNvSpPr txBox="1"/>
            <p:nvPr/>
          </p:nvSpPr>
          <p:spPr>
            <a:xfrm>
              <a:off x="1069975" y="1472512"/>
              <a:ext cx="1257300" cy="646331"/>
            </a:xfrm>
            <a:prstGeom prst="rect">
              <a:avLst/>
            </a:prstGeom>
            <a:noFill/>
          </p:spPr>
          <p:txBody>
            <a:bodyPr wrap="square" rtlCol="0">
              <a:spAutoFit/>
            </a:bodyPr>
            <a:lstStyle/>
            <a:p>
              <a:r>
                <a:rPr lang="es-EC" sz="3600" b="1" dirty="0" smtClean="0"/>
                <a:t>“</a:t>
              </a:r>
              <a:endParaRPr lang="es-EC" sz="3600" b="1" dirty="0"/>
            </a:p>
          </p:txBody>
        </p:sp>
        <p:sp>
          <p:nvSpPr>
            <p:cNvPr id="28" name="CuadroTexto 27"/>
            <p:cNvSpPr txBox="1"/>
            <p:nvPr/>
          </p:nvSpPr>
          <p:spPr>
            <a:xfrm>
              <a:off x="2934452" y="2303402"/>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31" name="CuadroTexto 30"/>
          <p:cNvSpPr txBox="1"/>
          <p:nvPr/>
        </p:nvSpPr>
        <p:spPr>
          <a:xfrm>
            <a:off x="7000620" y="1405169"/>
            <a:ext cx="4850820" cy="523220"/>
          </a:xfrm>
          <a:prstGeom prst="rect">
            <a:avLst/>
          </a:prstGeom>
          <a:noFill/>
        </p:spPr>
        <p:txBody>
          <a:bodyPr wrap="square" rtlCol="0">
            <a:spAutoFit/>
          </a:bodyPr>
          <a:lstStyle/>
          <a:p>
            <a:r>
              <a:rPr lang="es-EC" sz="1400" b="1" dirty="0" smtClean="0">
                <a:solidFill>
                  <a:srgbClr val="C00000"/>
                </a:solidFill>
                <a:latin typeface="Arial" panose="020B0604020202020204" pitchFamily="34" charset="0"/>
                <a:cs typeface="Arial" panose="020B0604020202020204" pitchFamily="34" charset="0"/>
              </a:rPr>
              <a:t>Artículo 14.- </a:t>
            </a:r>
            <a:r>
              <a:rPr lang="es-ES" sz="1400" b="1" dirty="0" smtClean="0">
                <a:solidFill>
                  <a:srgbClr val="C00000"/>
                </a:solidFill>
                <a:latin typeface="Arial" panose="020B0604020202020204" pitchFamily="34" charset="0"/>
                <a:cs typeface="Arial" panose="020B0604020202020204" pitchFamily="34" charset="0"/>
              </a:rPr>
              <a:t>Identificación y Delimitación de las Áreas de Quebradas Abiertas </a:t>
            </a:r>
            <a:r>
              <a:rPr lang="es-ES" sz="1400" b="1" dirty="0">
                <a:solidFill>
                  <a:srgbClr val="C00000"/>
                </a:solidFill>
                <a:latin typeface="Arial" panose="020B0604020202020204" pitchFamily="34" charset="0"/>
                <a:cs typeface="Arial" panose="020B0604020202020204" pitchFamily="34" charset="0"/>
              </a:rPr>
              <a:t>(</a:t>
            </a:r>
            <a:r>
              <a:rPr lang="es-ES" sz="1400" b="1" dirty="0" smtClean="0">
                <a:solidFill>
                  <a:srgbClr val="C00000"/>
                </a:solidFill>
                <a:latin typeface="Arial" panose="020B0604020202020204" pitchFamily="34" charset="0"/>
                <a:cs typeface="Arial" panose="020B0604020202020204" pitchFamily="34" charset="0"/>
              </a:rPr>
              <a:t>Áreas Municipales).-</a:t>
            </a:r>
            <a:endParaRPr lang="es-EC" sz="1400" b="1" dirty="0">
              <a:solidFill>
                <a:srgbClr val="C00000"/>
              </a:solidFill>
              <a:latin typeface="Arial" panose="020B0604020202020204" pitchFamily="34" charset="0"/>
              <a:cs typeface="Arial" panose="020B0604020202020204" pitchFamily="34" charset="0"/>
            </a:endParaRPr>
          </a:p>
        </p:txBody>
      </p:sp>
      <p:sp>
        <p:nvSpPr>
          <p:cNvPr id="7" name="Recortar rectángulo de esquina sencilla 6"/>
          <p:cNvSpPr/>
          <p:nvPr/>
        </p:nvSpPr>
        <p:spPr>
          <a:xfrm>
            <a:off x="430307" y="776518"/>
            <a:ext cx="5392141" cy="2804882"/>
          </a:xfrm>
          <a:prstGeom prst="snip1Rect">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sz="1600"/>
          </a:p>
        </p:txBody>
      </p:sp>
      <p:sp>
        <p:nvSpPr>
          <p:cNvPr id="8" name="CuadroTexto 7"/>
          <p:cNvSpPr txBox="1"/>
          <p:nvPr/>
        </p:nvSpPr>
        <p:spPr>
          <a:xfrm>
            <a:off x="544284" y="1405169"/>
            <a:ext cx="4827815" cy="523220"/>
          </a:xfrm>
          <a:prstGeom prst="rect">
            <a:avLst/>
          </a:prstGeom>
          <a:noFill/>
        </p:spPr>
        <p:txBody>
          <a:bodyPr wrap="square" rtlCol="0">
            <a:spAutoFit/>
          </a:bodyPr>
          <a:lstStyle/>
          <a:p>
            <a:r>
              <a:rPr lang="es-EC" sz="1400" b="1" dirty="0" smtClean="0">
                <a:solidFill>
                  <a:srgbClr val="C00000"/>
                </a:solidFill>
                <a:latin typeface="Arial" panose="020B0604020202020204" pitchFamily="34" charset="0"/>
                <a:cs typeface="Arial" panose="020B0604020202020204" pitchFamily="34" charset="0"/>
              </a:rPr>
              <a:t>Artículo 14.- </a:t>
            </a:r>
            <a:r>
              <a:rPr lang="es-ES" sz="1400" b="1" dirty="0" smtClean="0">
                <a:solidFill>
                  <a:srgbClr val="C00000"/>
                </a:solidFill>
                <a:latin typeface="Arial" panose="020B0604020202020204" pitchFamily="34" charset="0"/>
                <a:cs typeface="Arial" panose="020B0604020202020204" pitchFamily="34" charset="0"/>
              </a:rPr>
              <a:t>Identificación y Delimitación de las Áreas de Quebradas Abiertas.-</a:t>
            </a:r>
            <a:endParaRPr lang="es-EC" sz="1400" b="1" dirty="0">
              <a:solidFill>
                <a:srgbClr val="C00000"/>
              </a:solidFill>
              <a:latin typeface="Arial" panose="020B0604020202020204" pitchFamily="34" charset="0"/>
              <a:cs typeface="Arial" panose="020B0604020202020204" pitchFamily="34" charset="0"/>
            </a:endParaRPr>
          </a:p>
        </p:txBody>
      </p:sp>
      <p:sp>
        <p:nvSpPr>
          <p:cNvPr id="15" name="CuadroTexto 14"/>
          <p:cNvSpPr txBox="1"/>
          <p:nvPr/>
        </p:nvSpPr>
        <p:spPr>
          <a:xfrm>
            <a:off x="609600"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grpSp>
        <p:nvGrpSpPr>
          <p:cNvPr id="24" name="Grupo 23"/>
          <p:cNvGrpSpPr/>
          <p:nvPr/>
        </p:nvGrpSpPr>
        <p:grpSpPr>
          <a:xfrm>
            <a:off x="411324" y="1884487"/>
            <a:ext cx="5254881" cy="1397569"/>
            <a:chOff x="525731" y="1386399"/>
            <a:chExt cx="4692636" cy="1397569"/>
          </a:xfrm>
        </p:grpSpPr>
        <p:sp>
          <p:nvSpPr>
            <p:cNvPr id="14" name="CuadroTexto 13"/>
            <p:cNvSpPr txBox="1"/>
            <p:nvPr/>
          </p:nvSpPr>
          <p:spPr>
            <a:xfrm>
              <a:off x="717184" y="1545208"/>
              <a:ext cx="4501183" cy="1015663"/>
            </a:xfrm>
            <a:prstGeom prst="rect">
              <a:avLst/>
            </a:prstGeom>
            <a:noFill/>
          </p:spPr>
          <p:txBody>
            <a:bodyPr wrap="square" rtlCol="0">
              <a:spAutoFit/>
            </a:bodyPr>
            <a:lstStyle/>
            <a:p>
              <a:pPr algn="just"/>
              <a:r>
                <a:rPr lang="es-ES" sz="1100" dirty="0" smtClean="0">
                  <a:latin typeface="Arial" panose="020B0604020202020204" pitchFamily="34" charset="0"/>
                  <a:cs typeface="Arial" panose="020B0604020202020204" pitchFamily="34" charset="0"/>
                </a:rPr>
                <a:t>En el asentamiento humano de hecho y consolidado de interés social denominado Lote ATRES-SEIS (A3-6), “El Bosque”, de la Hacienda Tajamar, ubicado en la parroquia Calderón y de conformidad al plano habilitante de la presente ordenanza se han identificado y delimitado como Áreas de Quebradas Abiertas, un área total de </a:t>
              </a:r>
              <a:r>
                <a:rPr lang="es-ES" sz="1600" b="1" dirty="0" smtClean="0">
                  <a:latin typeface="Arial" panose="020B0604020202020204" pitchFamily="34" charset="0"/>
                  <a:cs typeface="Arial" panose="020B0604020202020204" pitchFamily="34" charset="0"/>
                </a:rPr>
                <a:t>20.882,28 </a:t>
              </a:r>
              <a:r>
                <a:rPr lang="es-EC" sz="1600" b="1" dirty="0" smtClean="0">
                  <a:latin typeface="Arial" panose="020B0604020202020204" pitchFamily="34" charset="0"/>
                  <a:cs typeface="Arial" panose="020B0604020202020204" pitchFamily="34" charset="0"/>
                </a:rPr>
                <a:t>m</a:t>
              </a:r>
              <a:r>
                <a:rPr lang="es-EC" sz="1600" b="1" baseline="30000" dirty="0" smtClean="0">
                  <a:latin typeface="Arial" panose="020B0604020202020204" pitchFamily="34" charset="0"/>
                  <a:cs typeface="Arial" panose="020B0604020202020204" pitchFamily="34" charset="0"/>
                </a:rPr>
                <a:t>2</a:t>
              </a:r>
              <a:endParaRPr lang="es-EC" sz="1100" dirty="0">
                <a:latin typeface="Arial" panose="020B0604020202020204" pitchFamily="34" charset="0"/>
                <a:cs typeface="Arial" panose="020B0604020202020204" pitchFamily="34" charset="0"/>
              </a:endParaRPr>
            </a:p>
          </p:txBody>
        </p:sp>
        <p:sp>
          <p:nvSpPr>
            <p:cNvPr id="16" name="CuadroTexto 15"/>
            <p:cNvSpPr txBox="1"/>
            <p:nvPr/>
          </p:nvSpPr>
          <p:spPr>
            <a:xfrm>
              <a:off x="525731" y="1386399"/>
              <a:ext cx="1257300" cy="646331"/>
            </a:xfrm>
            <a:prstGeom prst="rect">
              <a:avLst/>
            </a:prstGeom>
            <a:noFill/>
          </p:spPr>
          <p:txBody>
            <a:bodyPr wrap="square" rtlCol="0">
              <a:spAutoFit/>
            </a:bodyPr>
            <a:lstStyle/>
            <a:p>
              <a:r>
                <a:rPr lang="es-EC" sz="3600" b="1" dirty="0" smtClean="0"/>
                <a:t>“</a:t>
              </a:r>
              <a:endParaRPr lang="es-EC" sz="3600" b="1" dirty="0"/>
            </a:p>
          </p:txBody>
        </p:sp>
        <p:sp>
          <p:nvSpPr>
            <p:cNvPr id="17" name="CuadroTexto 16"/>
            <p:cNvSpPr txBox="1"/>
            <p:nvPr/>
          </p:nvSpPr>
          <p:spPr>
            <a:xfrm>
              <a:off x="3945210" y="2137637"/>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18" name="CuadroTexto 17"/>
          <p:cNvSpPr txBox="1"/>
          <p:nvPr/>
        </p:nvSpPr>
        <p:spPr>
          <a:xfrm>
            <a:off x="6809547"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PROYECTO DE REFORMA</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36" name="Cheurón 35"/>
          <p:cNvSpPr/>
          <p:nvPr/>
        </p:nvSpPr>
        <p:spPr>
          <a:xfrm>
            <a:off x="5822448" y="1329003"/>
            <a:ext cx="598872" cy="1364097"/>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sp>
        <p:nvSpPr>
          <p:cNvPr id="42" name="Rectángulo 41"/>
          <p:cNvSpPr/>
          <p:nvPr/>
        </p:nvSpPr>
        <p:spPr>
          <a:xfrm>
            <a:off x="6877787" y="870422"/>
            <a:ext cx="4973652" cy="738664"/>
          </a:xfrm>
          <a:prstGeom prst="rect">
            <a:avLst/>
          </a:prstGeom>
        </p:spPr>
        <p:txBody>
          <a:bodyPr wrap="square">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12.- </a:t>
            </a:r>
            <a:r>
              <a:rPr lang="es-EC" sz="1400" b="1" dirty="0">
                <a:solidFill>
                  <a:schemeClr val="accent6">
                    <a:lumMod val="50000"/>
                  </a:schemeClr>
                </a:solidFill>
                <a:latin typeface="Arial" panose="020B0604020202020204" pitchFamily="34" charset="0"/>
                <a:cs typeface="Arial" panose="020B0604020202020204" pitchFamily="34" charset="0"/>
              </a:rPr>
              <a:t>Sustitúyase </a:t>
            </a:r>
            <a:r>
              <a:rPr lang="es-EC" sz="1400" b="1" dirty="0" smtClean="0">
                <a:solidFill>
                  <a:schemeClr val="accent6">
                    <a:lumMod val="50000"/>
                  </a:schemeClr>
                </a:solidFill>
                <a:latin typeface="Arial" panose="020B0604020202020204" pitchFamily="34" charset="0"/>
                <a:cs typeface="Arial" panose="020B0604020202020204" pitchFamily="34" charset="0"/>
              </a:rPr>
              <a:t>el artículo 14 </a:t>
            </a:r>
            <a:r>
              <a:rPr lang="es-ES" sz="1400" b="1" dirty="0">
                <a:solidFill>
                  <a:schemeClr val="accent6">
                    <a:lumMod val="50000"/>
                  </a:schemeClr>
                </a:solidFill>
                <a:latin typeface="Arial" panose="020B0604020202020204" pitchFamily="34" charset="0"/>
                <a:cs typeface="Arial" panose="020B0604020202020204" pitchFamily="34" charset="0"/>
              </a:rPr>
              <a:t>de la Ordenanza No. 106-2020-AHC, por el siguiente: </a:t>
            </a:r>
          </a:p>
          <a:p>
            <a:endParaRPr lang="es-EC" sz="1400" b="1" dirty="0" smtClean="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6265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67" name="CuadroTexto 66"/>
          <p:cNvSpPr txBox="1"/>
          <p:nvPr/>
        </p:nvSpPr>
        <p:spPr>
          <a:xfrm>
            <a:off x="3497943" y="317324"/>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43" name="Recortar rectángulo de esquina sencilla 42"/>
          <p:cNvSpPr/>
          <p:nvPr/>
        </p:nvSpPr>
        <p:spPr>
          <a:xfrm>
            <a:off x="3318650" y="770498"/>
            <a:ext cx="6056554" cy="5296866"/>
          </a:xfrm>
          <a:prstGeom prst="snip1Rect">
            <a:avLst>
              <a:gd name="adj" fmla="val 8721"/>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sz="1600"/>
          </a:p>
        </p:txBody>
      </p:sp>
      <p:sp>
        <p:nvSpPr>
          <p:cNvPr id="46" name="CuadroTexto 45"/>
          <p:cNvSpPr txBox="1"/>
          <p:nvPr/>
        </p:nvSpPr>
        <p:spPr>
          <a:xfrm>
            <a:off x="3432628" y="1770883"/>
            <a:ext cx="4967515" cy="584775"/>
          </a:xfrm>
          <a:prstGeom prst="rect">
            <a:avLst/>
          </a:prstGeom>
          <a:noFill/>
        </p:spPr>
        <p:txBody>
          <a:bodyPr wrap="square" rtlCol="0">
            <a:spAutoFit/>
          </a:bodyPr>
          <a:lstStyle/>
          <a:p>
            <a:r>
              <a:rPr lang="es-EC" sz="1600" b="1" dirty="0" smtClean="0">
                <a:solidFill>
                  <a:srgbClr val="C00000"/>
                </a:solidFill>
                <a:latin typeface="Arial" panose="020B0604020202020204" pitchFamily="34" charset="0"/>
                <a:cs typeface="Arial" panose="020B0604020202020204" pitchFamily="34" charset="0"/>
              </a:rPr>
              <a:t>Artículo 15.- </a:t>
            </a:r>
            <a:r>
              <a:rPr lang="es-ES" sz="1600" b="1" dirty="0">
                <a:solidFill>
                  <a:srgbClr val="C00000"/>
                </a:solidFill>
                <a:latin typeface="Arial" panose="020B0604020202020204" pitchFamily="34" charset="0"/>
                <a:cs typeface="Arial" panose="020B0604020202020204" pitchFamily="34" charset="0"/>
              </a:rPr>
              <a:t>Identificación y Delimitación de las Áreas de Protección de BSQ (Municipal</a:t>
            </a:r>
            <a:r>
              <a:rPr lang="es-ES" sz="1600" b="1" dirty="0" smtClean="0">
                <a:solidFill>
                  <a:srgbClr val="C00000"/>
                </a:solidFill>
                <a:latin typeface="Arial" panose="020B0604020202020204" pitchFamily="34" charset="0"/>
                <a:cs typeface="Arial" panose="020B0604020202020204" pitchFamily="34" charset="0"/>
              </a:rPr>
              <a:t>).-</a:t>
            </a:r>
            <a:endParaRPr lang="es-EC" sz="1600" b="1" dirty="0">
              <a:solidFill>
                <a:srgbClr val="C00000"/>
              </a:solidFill>
              <a:latin typeface="Arial" panose="020B0604020202020204" pitchFamily="34" charset="0"/>
              <a:cs typeface="Arial" panose="020B0604020202020204" pitchFamily="34" charset="0"/>
            </a:endParaRPr>
          </a:p>
        </p:txBody>
      </p:sp>
      <p:sp>
        <p:nvSpPr>
          <p:cNvPr id="47" name="CuadroTexto 46"/>
          <p:cNvSpPr txBox="1"/>
          <p:nvPr/>
        </p:nvSpPr>
        <p:spPr>
          <a:xfrm>
            <a:off x="3432628" y="2344986"/>
            <a:ext cx="5592102" cy="954107"/>
          </a:xfrm>
          <a:prstGeom prst="rect">
            <a:avLst/>
          </a:prstGeom>
          <a:noFill/>
        </p:spPr>
        <p:txBody>
          <a:bodyPr wrap="square" rtlCol="0">
            <a:spAutoFit/>
          </a:bodyPr>
          <a:lstStyle/>
          <a:p>
            <a:pPr algn="just"/>
            <a:r>
              <a:rPr lang="es-ES" sz="1400" dirty="0" err="1" smtClean="0">
                <a:latin typeface="Arial" panose="020B0604020202020204" pitchFamily="34" charset="0"/>
                <a:cs typeface="Arial" panose="020B0604020202020204" pitchFamily="34" charset="0"/>
              </a:rPr>
              <a:t>Medi</a:t>
            </a:r>
            <a:r>
              <a:rPr lang="es-EC" sz="1400" dirty="0" smtClean="0">
                <a:latin typeface="Arial" panose="020B0604020202020204" pitchFamily="34" charset="0"/>
                <a:cs typeface="Arial" panose="020B0604020202020204" pitchFamily="34" charset="0"/>
              </a:rPr>
              <a:t>ante </a:t>
            </a:r>
            <a:r>
              <a:rPr lang="es-EC" sz="1400" dirty="0">
                <a:latin typeface="Arial" panose="020B0604020202020204" pitchFamily="34" charset="0"/>
                <a:cs typeface="Arial" panose="020B0604020202020204" pitchFamily="34" charset="0"/>
              </a:rPr>
              <a:t>criterio técnico se consolido estas áreas dentro de </a:t>
            </a:r>
            <a:r>
              <a:rPr lang="es-EC" sz="1400" dirty="0" smtClean="0">
                <a:latin typeface="Arial" panose="020B0604020202020204" pitchFamily="34" charset="0"/>
                <a:cs typeface="Arial" panose="020B0604020202020204" pitchFamily="34" charset="0"/>
              </a:rPr>
              <a:t>las Áreas </a:t>
            </a:r>
            <a:r>
              <a:rPr lang="es-EC" sz="1400" dirty="0">
                <a:latin typeface="Arial" panose="020B0604020202020204" pitchFamily="34" charset="0"/>
                <a:cs typeface="Arial" panose="020B0604020202020204" pitchFamily="34" charset="0"/>
              </a:rPr>
              <a:t>de Quebradas Abiertas y Áreas </a:t>
            </a:r>
            <a:r>
              <a:rPr lang="es-EC" sz="1400" dirty="0" smtClean="0">
                <a:latin typeface="Arial" panose="020B0604020202020204" pitchFamily="34" charset="0"/>
                <a:cs typeface="Arial" panose="020B0604020202020204" pitchFamily="34" charset="0"/>
              </a:rPr>
              <a:t>Municipales, especificadas en el artículo 12.</a:t>
            </a:r>
            <a:endParaRPr lang="es-EC" sz="1400" dirty="0">
              <a:latin typeface="Arial" panose="020B0604020202020204" pitchFamily="34" charset="0"/>
              <a:cs typeface="Arial" panose="020B0604020202020204" pitchFamily="34" charset="0"/>
            </a:endParaRPr>
          </a:p>
          <a:p>
            <a:pPr algn="just"/>
            <a:r>
              <a:rPr lang="es-EC" sz="1400" dirty="0" smtClean="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p:txBody>
      </p:sp>
      <p:sp>
        <p:nvSpPr>
          <p:cNvPr id="48" name="CuadroTexto 47"/>
          <p:cNvSpPr txBox="1"/>
          <p:nvPr/>
        </p:nvSpPr>
        <p:spPr>
          <a:xfrm>
            <a:off x="3419928" y="4264614"/>
            <a:ext cx="5427241" cy="830997"/>
          </a:xfrm>
          <a:prstGeom prst="rect">
            <a:avLst/>
          </a:prstGeom>
          <a:noFill/>
        </p:spPr>
        <p:txBody>
          <a:bodyPr wrap="square" rtlCol="0">
            <a:spAutoFit/>
          </a:bodyPr>
          <a:lstStyle/>
          <a:p>
            <a:r>
              <a:rPr lang="es-EC" sz="1600" b="1" dirty="0" smtClean="0">
                <a:solidFill>
                  <a:srgbClr val="C00000"/>
                </a:solidFill>
                <a:latin typeface="Arial" panose="020B0604020202020204" pitchFamily="34" charset="0"/>
                <a:cs typeface="Arial" panose="020B0604020202020204" pitchFamily="34" charset="0"/>
              </a:rPr>
              <a:t>Artículo 16.- </a:t>
            </a:r>
            <a:r>
              <a:rPr lang="es-ES" sz="1600" b="1" dirty="0">
                <a:solidFill>
                  <a:srgbClr val="C00000"/>
                </a:solidFill>
                <a:latin typeface="Arial" panose="020B0604020202020204" pitchFamily="34" charset="0"/>
                <a:cs typeface="Arial" panose="020B0604020202020204" pitchFamily="34" charset="0"/>
              </a:rPr>
              <a:t>Identificación y Delimitación de las Áreas de Protección de Red de Alta </a:t>
            </a:r>
            <a:r>
              <a:rPr lang="es-ES" sz="1600" b="1" dirty="0" smtClean="0">
                <a:solidFill>
                  <a:srgbClr val="C00000"/>
                </a:solidFill>
                <a:latin typeface="Arial" panose="020B0604020202020204" pitchFamily="34" charset="0"/>
                <a:cs typeface="Arial" panose="020B0604020202020204" pitchFamily="34" charset="0"/>
              </a:rPr>
              <a:t>Tensión en </a:t>
            </a:r>
            <a:r>
              <a:rPr lang="es-ES" sz="1600" b="1" dirty="0">
                <a:solidFill>
                  <a:srgbClr val="C00000"/>
                </a:solidFill>
                <a:latin typeface="Arial" panose="020B0604020202020204" pitchFamily="34" charset="0"/>
                <a:cs typeface="Arial" panose="020B0604020202020204" pitchFamily="34" charset="0"/>
              </a:rPr>
              <a:t>Áreas Verdes (Municipal</a:t>
            </a:r>
            <a:r>
              <a:rPr lang="es-ES" sz="1600" b="1" dirty="0" smtClean="0">
                <a:solidFill>
                  <a:srgbClr val="C00000"/>
                </a:solidFill>
                <a:latin typeface="Arial" panose="020B0604020202020204" pitchFamily="34" charset="0"/>
                <a:cs typeface="Arial" panose="020B0604020202020204" pitchFamily="34" charset="0"/>
              </a:rPr>
              <a:t>).-</a:t>
            </a:r>
            <a:endParaRPr lang="es-EC" sz="1600" b="1" dirty="0">
              <a:solidFill>
                <a:srgbClr val="C00000"/>
              </a:solidFill>
              <a:latin typeface="Arial" panose="020B0604020202020204" pitchFamily="34" charset="0"/>
              <a:cs typeface="Arial" panose="020B0604020202020204" pitchFamily="34" charset="0"/>
            </a:endParaRPr>
          </a:p>
        </p:txBody>
      </p:sp>
      <p:sp>
        <p:nvSpPr>
          <p:cNvPr id="50" name="CuadroTexto 49"/>
          <p:cNvSpPr txBox="1"/>
          <p:nvPr/>
        </p:nvSpPr>
        <p:spPr>
          <a:xfrm>
            <a:off x="3432628" y="5168646"/>
            <a:ext cx="5592102" cy="954107"/>
          </a:xfrm>
          <a:prstGeom prst="rect">
            <a:avLst/>
          </a:prstGeom>
          <a:noFill/>
        </p:spPr>
        <p:txBody>
          <a:bodyPr wrap="square" rtlCol="0">
            <a:spAutoFit/>
          </a:bodyPr>
          <a:lstStyle/>
          <a:p>
            <a:pPr algn="just"/>
            <a:r>
              <a:rPr lang="es-ES" sz="1400" dirty="0" err="1" smtClean="0">
                <a:latin typeface="Arial" panose="020B0604020202020204" pitchFamily="34" charset="0"/>
                <a:cs typeface="Arial" panose="020B0604020202020204" pitchFamily="34" charset="0"/>
              </a:rPr>
              <a:t>Medi</a:t>
            </a:r>
            <a:r>
              <a:rPr lang="es-EC" sz="1400" dirty="0" smtClean="0">
                <a:latin typeface="Arial" panose="020B0604020202020204" pitchFamily="34" charset="0"/>
                <a:cs typeface="Arial" panose="020B0604020202020204" pitchFamily="34" charset="0"/>
              </a:rPr>
              <a:t>ante </a:t>
            </a:r>
            <a:r>
              <a:rPr lang="es-EC" sz="1400" dirty="0">
                <a:latin typeface="Arial" panose="020B0604020202020204" pitchFamily="34" charset="0"/>
                <a:cs typeface="Arial" panose="020B0604020202020204" pitchFamily="34" charset="0"/>
              </a:rPr>
              <a:t>criterio técnico se consolido estas áreas dentro de </a:t>
            </a:r>
            <a:r>
              <a:rPr lang="es-EC" sz="1400" dirty="0" smtClean="0">
                <a:latin typeface="Arial" panose="020B0604020202020204" pitchFamily="34" charset="0"/>
                <a:cs typeface="Arial" panose="020B0604020202020204" pitchFamily="34" charset="0"/>
              </a:rPr>
              <a:t>las Áreas </a:t>
            </a:r>
            <a:r>
              <a:rPr lang="es-EC" sz="1400" dirty="0">
                <a:latin typeface="Arial" panose="020B0604020202020204" pitchFamily="34" charset="0"/>
                <a:cs typeface="Arial" panose="020B0604020202020204" pitchFamily="34" charset="0"/>
              </a:rPr>
              <a:t>de Quebradas Abiertas y Áreas </a:t>
            </a:r>
            <a:r>
              <a:rPr lang="es-EC" sz="1400" dirty="0" smtClean="0">
                <a:latin typeface="Arial" panose="020B0604020202020204" pitchFamily="34" charset="0"/>
                <a:cs typeface="Arial" panose="020B0604020202020204" pitchFamily="34" charset="0"/>
              </a:rPr>
              <a:t>Municipales, especificadas en el artículo 12.</a:t>
            </a:r>
            <a:endParaRPr lang="es-EC" sz="1400" dirty="0">
              <a:latin typeface="Arial" panose="020B0604020202020204" pitchFamily="34" charset="0"/>
              <a:cs typeface="Arial" panose="020B0604020202020204" pitchFamily="34" charset="0"/>
            </a:endParaRPr>
          </a:p>
          <a:p>
            <a:pPr algn="just"/>
            <a:r>
              <a:rPr lang="es-EC" sz="1400" dirty="0" smtClean="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p:txBody>
      </p:sp>
      <p:sp>
        <p:nvSpPr>
          <p:cNvPr id="15" name="Rectángulo 14"/>
          <p:cNvSpPr/>
          <p:nvPr/>
        </p:nvSpPr>
        <p:spPr>
          <a:xfrm>
            <a:off x="3417661" y="992224"/>
            <a:ext cx="5607070" cy="584775"/>
          </a:xfrm>
          <a:prstGeom prst="rect">
            <a:avLst/>
          </a:prstGeom>
        </p:spPr>
        <p:txBody>
          <a:bodyPr wrap="square">
            <a:spAutoFit/>
          </a:bodyPr>
          <a:lstStyle/>
          <a:p>
            <a:r>
              <a:rPr lang="es-EC" sz="1600" b="1" dirty="0" smtClean="0">
                <a:solidFill>
                  <a:schemeClr val="accent6">
                    <a:lumMod val="50000"/>
                  </a:schemeClr>
                </a:solidFill>
                <a:latin typeface="Arial" panose="020B0604020202020204" pitchFamily="34" charset="0"/>
                <a:cs typeface="Arial" panose="020B0604020202020204" pitchFamily="34" charset="0"/>
              </a:rPr>
              <a:t>Artículo 13.- Elimínese </a:t>
            </a:r>
            <a:r>
              <a:rPr lang="es-EC" sz="1600" b="1" dirty="0">
                <a:solidFill>
                  <a:schemeClr val="accent6">
                    <a:lumMod val="50000"/>
                  </a:schemeClr>
                </a:solidFill>
                <a:latin typeface="Arial" panose="020B0604020202020204" pitchFamily="34" charset="0"/>
                <a:cs typeface="Arial" panose="020B0604020202020204" pitchFamily="34" charset="0"/>
              </a:rPr>
              <a:t>el artículo </a:t>
            </a:r>
            <a:r>
              <a:rPr lang="es-EC" sz="1600" b="1" dirty="0" smtClean="0">
                <a:solidFill>
                  <a:schemeClr val="accent6">
                    <a:lumMod val="50000"/>
                  </a:schemeClr>
                </a:solidFill>
                <a:latin typeface="Arial" panose="020B0604020202020204" pitchFamily="34" charset="0"/>
                <a:cs typeface="Arial" panose="020B0604020202020204" pitchFamily="34" charset="0"/>
              </a:rPr>
              <a:t>15 </a:t>
            </a:r>
            <a:r>
              <a:rPr lang="es-ES" sz="1600" b="1" dirty="0">
                <a:solidFill>
                  <a:schemeClr val="accent6">
                    <a:lumMod val="50000"/>
                  </a:schemeClr>
                </a:solidFill>
                <a:latin typeface="Arial" panose="020B0604020202020204" pitchFamily="34" charset="0"/>
                <a:cs typeface="Arial" panose="020B0604020202020204" pitchFamily="34" charset="0"/>
              </a:rPr>
              <a:t>de la Ordenanza No. </a:t>
            </a:r>
            <a:r>
              <a:rPr lang="es-ES" sz="1600" b="1" dirty="0" smtClean="0">
                <a:solidFill>
                  <a:schemeClr val="accent6">
                    <a:lumMod val="50000"/>
                  </a:schemeClr>
                </a:solidFill>
                <a:latin typeface="Arial" panose="020B0604020202020204" pitchFamily="34" charset="0"/>
                <a:cs typeface="Arial" panose="020B0604020202020204" pitchFamily="34" charset="0"/>
              </a:rPr>
              <a:t>106-2020-AHC</a:t>
            </a:r>
            <a:endParaRPr lang="es-EC" sz="1600" b="1" dirty="0" smtClean="0">
              <a:solidFill>
                <a:srgbClr val="C00000"/>
              </a:solidFill>
              <a:latin typeface="Arial" panose="020B0604020202020204" pitchFamily="34" charset="0"/>
              <a:cs typeface="Arial" panose="020B0604020202020204" pitchFamily="34" charset="0"/>
            </a:endParaRPr>
          </a:p>
        </p:txBody>
      </p:sp>
      <p:sp>
        <p:nvSpPr>
          <p:cNvPr id="16" name="Rectángulo 15"/>
          <p:cNvSpPr/>
          <p:nvPr/>
        </p:nvSpPr>
        <p:spPr>
          <a:xfrm>
            <a:off x="3417660" y="3520505"/>
            <a:ext cx="5429509" cy="830997"/>
          </a:xfrm>
          <a:prstGeom prst="rect">
            <a:avLst/>
          </a:prstGeom>
        </p:spPr>
        <p:txBody>
          <a:bodyPr wrap="square">
            <a:spAutoFit/>
          </a:bodyPr>
          <a:lstStyle/>
          <a:p>
            <a:r>
              <a:rPr lang="es-EC" sz="1600" b="1" dirty="0" smtClean="0">
                <a:solidFill>
                  <a:schemeClr val="accent6">
                    <a:lumMod val="50000"/>
                  </a:schemeClr>
                </a:solidFill>
                <a:latin typeface="Arial" panose="020B0604020202020204" pitchFamily="34" charset="0"/>
                <a:cs typeface="Arial" panose="020B0604020202020204" pitchFamily="34" charset="0"/>
              </a:rPr>
              <a:t>Artículo 14.- Elimínese </a:t>
            </a:r>
            <a:r>
              <a:rPr lang="es-EC" sz="1600" b="1" dirty="0">
                <a:solidFill>
                  <a:schemeClr val="accent6">
                    <a:lumMod val="50000"/>
                  </a:schemeClr>
                </a:solidFill>
                <a:latin typeface="Arial" panose="020B0604020202020204" pitchFamily="34" charset="0"/>
                <a:cs typeface="Arial" panose="020B0604020202020204" pitchFamily="34" charset="0"/>
              </a:rPr>
              <a:t>el artículo </a:t>
            </a:r>
            <a:r>
              <a:rPr lang="es-EC" sz="1600" b="1" dirty="0" smtClean="0">
                <a:solidFill>
                  <a:schemeClr val="accent6">
                    <a:lumMod val="50000"/>
                  </a:schemeClr>
                </a:solidFill>
                <a:latin typeface="Arial" panose="020B0604020202020204" pitchFamily="34" charset="0"/>
                <a:cs typeface="Arial" panose="020B0604020202020204" pitchFamily="34" charset="0"/>
              </a:rPr>
              <a:t>16 </a:t>
            </a:r>
            <a:r>
              <a:rPr lang="es-ES" sz="1600" b="1" dirty="0" smtClean="0">
                <a:solidFill>
                  <a:schemeClr val="accent6">
                    <a:lumMod val="50000"/>
                  </a:schemeClr>
                </a:solidFill>
                <a:latin typeface="Arial" panose="020B0604020202020204" pitchFamily="34" charset="0"/>
                <a:cs typeface="Arial" panose="020B0604020202020204" pitchFamily="34" charset="0"/>
              </a:rPr>
              <a:t>de </a:t>
            </a:r>
            <a:r>
              <a:rPr lang="es-ES" sz="1600" b="1" dirty="0">
                <a:solidFill>
                  <a:schemeClr val="accent6">
                    <a:lumMod val="50000"/>
                  </a:schemeClr>
                </a:solidFill>
                <a:latin typeface="Arial" panose="020B0604020202020204" pitchFamily="34" charset="0"/>
                <a:cs typeface="Arial" panose="020B0604020202020204" pitchFamily="34" charset="0"/>
              </a:rPr>
              <a:t>la Ordenanza No. </a:t>
            </a:r>
            <a:r>
              <a:rPr lang="es-ES" sz="1600" b="1" dirty="0" smtClean="0">
                <a:solidFill>
                  <a:schemeClr val="accent6">
                    <a:lumMod val="50000"/>
                  </a:schemeClr>
                </a:solidFill>
                <a:latin typeface="Arial" panose="020B0604020202020204" pitchFamily="34" charset="0"/>
                <a:cs typeface="Arial" panose="020B0604020202020204" pitchFamily="34" charset="0"/>
              </a:rPr>
              <a:t>106-2020-AHC</a:t>
            </a:r>
            <a:endParaRPr lang="es-ES" sz="1600" b="1" dirty="0">
              <a:solidFill>
                <a:schemeClr val="accent6">
                  <a:lumMod val="50000"/>
                </a:schemeClr>
              </a:solidFill>
              <a:latin typeface="Arial" panose="020B0604020202020204" pitchFamily="34" charset="0"/>
              <a:cs typeface="Arial" panose="020B0604020202020204" pitchFamily="34" charset="0"/>
            </a:endParaRPr>
          </a:p>
          <a:p>
            <a:r>
              <a:rPr lang="es-EC" sz="1600" b="1" dirty="0" smtClean="0">
                <a:solidFill>
                  <a:schemeClr val="accent6">
                    <a:lumMod val="50000"/>
                  </a:schemeClr>
                </a:solidFill>
                <a:latin typeface="Arial" panose="020B0604020202020204" pitchFamily="34" charset="0"/>
                <a:cs typeface="Arial" panose="020B0604020202020204" pitchFamily="34" charset="0"/>
              </a:rPr>
              <a:t>  </a:t>
            </a:r>
            <a:endParaRPr lang="es-EC" sz="1600" b="1" dirty="0" smtClean="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2737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51" name="Recortar rectángulo de esquina sencilla 50"/>
          <p:cNvSpPr/>
          <p:nvPr/>
        </p:nvSpPr>
        <p:spPr>
          <a:xfrm flipH="1">
            <a:off x="6456415" y="2555556"/>
            <a:ext cx="5395025" cy="2222346"/>
          </a:xfrm>
          <a:prstGeom prst="snip1Rect">
            <a:avLst/>
          </a:prstGeom>
          <a:solidFill>
            <a:schemeClr val="accent1">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grpSp>
        <p:nvGrpSpPr>
          <p:cNvPr id="52" name="Grupo 51"/>
          <p:cNvGrpSpPr/>
          <p:nvPr/>
        </p:nvGrpSpPr>
        <p:grpSpPr>
          <a:xfrm>
            <a:off x="7083212" y="3317043"/>
            <a:ext cx="4631467" cy="1146181"/>
            <a:chOff x="1069975" y="1472512"/>
            <a:chExt cx="4200525" cy="1146181"/>
          </a:xfrm>
        </p:grpSpPr>
        <p:sp>
          <p:nvSpPr>
            <p:cNvPr id="53" name="CuadroTexto 52"/>
            <p:cNvSpPr txBox="1"/>
            <p:nvPr/>
          </p:nvSpPr>
          <p:spPr>
            <a:xfrm>
              <a:off x="1270000" y="1545208"/>
              <a:ext cx="4000500" cy="769441"/>
            </a:xfrm>
            <a:prstGeom prst="rect">
              <a:avLst/>
            </a:prstGeom>
            <a:noFill/>
          </p:spPr>
          <p:txBody>
            <a:bodyPr wrap="square" rtlCol="0">
              <a:spAutoFit/>
            </a:bodyPr>
            <a:lstStyle/>
            <a:p>
              <a:pPr algn="just"/>
              <a:r>
                <a:rPr lang="es-ES" sz="1100" dirty="0">
                  <a:latin typeface="Arial" panose="020B0604020202020204" pitchFamily="34" charset="0"/>
                  <a:cs typeface="Arial" panose="020B0604020202020204" pitchFamily="34" charset="0"/>
                </a:rPr>
                <a:t>Por tratarse de un asentamiento humano de hecho y consolidado de interés social, se aprueban por excepción, esto es, con áreas inferiores a las mínimas establecidas en la zonificación vigente, los lotes: </a:t>
              </a:r>
              <a:endParaRPr lang="es-EC" sz="700" dirty="0">
                <a:latin typeface="Arial" panose="020B0604020202020204" pitchFamily="34" charset="0"/>
                <a:cs typeface="Arial" panose="020B0604020202020204" pitchFamily="34" charset="0"/>
              </a:endParaRPr>
            </a:p>
          </p:txBody>
        </p:sp>
        <p:sp>
          <p:nvSpPr>
            <p:cNvPr id="54" name="CuadroTexto 53"/>
            <p:cNvSpPr txBox="1"/>
            <p:nvPr/>
          </p:nvSpPr>
          <p:spPr>
            <a:xfrm>
              <a:off x="1069975" y="1472512"/>
              <a:ext cx="1257300" cy="646331"/>
            </a:xfrm>
            <a:prstGeom prst="rect">
              <a:avLst/>
            </a:prstGeom>
            <a:noFill/>
          </p:spPr>
          <p:txBody>
            <a:bodyPr wrap="square" rtlCol="0">
              <a:spAutoFit/>
            </a:bodyPr>
            <a:lstStyle/>
            <a:p>
              <a:r>
                <a:rPr lang="es-EC" sz="3600" b="1" dirty="0" smtClean="0"/>
                <a:t>“</a:t>
              </a:r>
              <a:endParaRPr lang="es-EC" sz="3600" b="1" dirty="0"/>
            </a:p>
          </p:txBody>
        </p:sp>
        <p:sp>
          <p:nvSpPr>
            <p:cNvPr id="55" name="CuadroTexto 54"/>
            <p:cNvSpPr txBox="1"/>
            <p:nvPr/>
          </p:nvSpPr>
          <p:spPr>
            <a:xfrm>
              <a:off x="1608244" y="1972362"/>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56" name="CuadroTexto 55"/>
          <p:cNvSpPr txBox="1"/>
          <p:nvPr/>
        </p:nvSpPr>
        <p:spPr>
          <a:xfrm>
            <a:off x="6877787" y="3106758"/>
            <a:ext cx="4921151" cy="369332"/>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17.- </a:t>
            </a:r>
            <a:r>
              <a:rPr lang="es-ES" b="1" dirty="0" smtClean="0">
                <a:solidFill>
                  <a:srgbClr val="C00000"/>
                </a:solidFill>
                <a:latin typeface="Arial" panose="020B0604020202020204" pitchFamily="34" charset="0"/>
                <a:cs typeface="Arial" panose="020B0604020202020204" pitchFamily="34" charset="0"/>
              </a:rPr>
              <a:t>Lotes por excepción.-</a:t>
            </a:r>
            <a:endParaRPr lang="es-EC" b="1" dirty="0">
              <a:solidFill>
                <a:srgbClr val="C00000"/>
              </a:solidFill>
              <a:latin typeface="Arial" panose="020B0604020202020204" pitchFamily="34" charset="0"/>
              <a:cs typeface="Arial" panose="020B0604020202020204" pitchFamily="34" charset="0"/>
            </a:endParaRPr>
          </a:p>
        </p:txBody>
      </p:sp>
      <p:sp>
        <p:nvSpPr>
          <p:cNvPr id="57" name="Recortar rectángulo de esquina sencilla 56"/>
          <p:cNvSpPr/>
          <p:nvPr/>
        </p:nvSpPr>
        <p:spPr>
          <a:xfrm>
            <a:off x="430307" y="2555558"/>
            <a:ext cx="5392141" cy="2222346"/>
          </a:xfrm>
          <a:prstGeom prst="snip1Rect">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58" name="CuadroTexto 57"/>
          <p:cNvSpPr txBox="1"/>
          <p:nvPr/>
        </p:nvSpPr>
        <p:spPr>
          <a:xfrm>
            <a:off x="544285" y="2649462"/>
            <a:ext cx="4463144" cy="369332"/>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17.- </a:t>
            </a:r>
            <a:r>
              <a:rPr lang="es-ES" b="1" dirty="0" smtClean="0">
                <a:solidFill>
                  <a:srgbClr val="C00000"/>
                </a:solidFill>
                <a:latin typeface="Arial" panose="020B0604020202020204" pitchFamily="34" charset="0"/>
                <a:cs typeface="Arial" panose="020B0604020202020204" pitchFamily="34" charset="0"/>
              </a:rPr>
              <a:t>Lotes por excepción.-</a:t>
            </a:r>
            <a:endParaRPr lang="es-EC" b="1" dirty="0">
              <a:solidFill>
                <a:srgbClr val="C00000"/>
              </a:solidFill>
              <a:latin typeface="Arial" panose="020B0604020202020204" pitchFamily="34" charset="0"/>
              <a:cs typeface="Arial" panose="020B0604020202020204" pitchFamily="34" charset="0"/>
            </a:endParaRPr>
          </a:p>
        </p:txBody>
      </p:sp>
      <p:grpSp>
        <p:nvGrpSpPr>
          <p:cNvPr id="59" name="Grupo 58"/>
          <p:cNvGrpSpPr/>
          <p:nvPr/>
        </p:nvGrpSpPr>
        <p:grpSpPr>
          <a:xfrm>
            <a:off x="411324" y="2855775"/>
            <a:ext cx="5254881" cy="1071371"/>
            <a:chOff x="525731" y="1386399"/>
            <a:chExt cx="4692636" cy="1071371"/>
          </a:xfrm>
        </p:grpSpPr>
        <p:sp>
          <p:nvSpPr>
            <p:cNvPr id="60" name="CuadroTexto 59"/>
            <p:cNvSpPr txBox="1"/>
            <p:nvPr/>
          </p:nvSpPr>
          <p:spPr>
            <a:xfrm>
              <a:off x="717184" y="1545208"/>
              <a:ext cx="4501183" cy="600164"/>
            </a:xfrm>
            <a:prstGeom prst="rect">
              <a:avLst/>
            </a:prstGeom>
            <a:noFill/>
          </p:spPr>
          <p:txBody>
            <a:bodyPr wrap="square" rtlCol="0">
              <a:spAutoFit/>
            </a:bodyPr>
            <a:lstStyle/>
            <a:p>
              <a:pPr algn="just"/>
              <a:r>
                <a:rPr lang="es-ES" sz="1100" dirty="0" smtClean="0">
                  <a:latin typeface="Arial" panose="020B0604020202020204" pitchFamily="34" charset="0"/>
                  <a:cs typeface="Arial" panose="020B0604020202020204" pitchFamily="34" charset="0"/>
                </a:rPr>
                <a:t>Por tratarse de un asentamiento de hecho y consolidado de interés social, se aprueban por excepción esto es, con áreas inferiores a las mínimas establecidas en la zonificación vigente, los lotes</a:t>
              </a:r>
              <a:endParaRPr lang="es-EC" sz="700" dirty="0">
                <a:latin typeface="Arial" panose="020B0604020202020204" pitchFamily="34" charset="0"/>
                <a:cs typeface="Arial" panose="020B0604020202020204" pitchFamily="34" charset="0"/>
              </a:endParaRPr>
            </a:p>
          </p:txBody>
        </p:sp>
        <p:sp>
          <p:nvSpPr>
            <p:cNvPr id="61" name="CuadroTexto 60"/>
            <p:cNvSpPr txBox="1"/>
            <p:nvPr/>
          </p:nvSpPr>
          <p:spPr>
            <a:xfrm>
              <a:off x="525731" y="1386399"/>
              <a:ext cx="1257300" cy="646331"/>
            </a:xfrm>
            <a:prstGeom prst="rect">
              <a:avLst/>
            </a:prstGeom>
            <a:noFill/>
          </p:spPr>
          <p:txBody>
            <a:bodyPr wrap="square" rtlCol="0">
              <a:spAutoFit/>
            </a:bodyPr>
            <a:lstStyle/>
            <a:p>
              <a:r>
                <a:rPr lang="es-EC" sz="3600" b="1" dirty="0" smtClean="0"/>
                <a:t>“</a:t>
              </a:r>
              <a:endParaRPr lang="es-EC" sz="3600" b="1" dirty="0"/>
            </a:p>
          </p:txBody>
        </p:sp>
        <p:sp>
          <p:nvSpPr>
            <p:cNvPr id="62" name="CuadroTexto 61"/>
            <p:cNvSpPr txBox="1"/>
            <p:nvPr/>
          </p:nvSpPr>
          <p:spPr>
            <a:xfrm>
              <a:off x="3406384" y="1811439"/>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64" name="Cheurón 63"/>
          <p:cNvSpPr/>
          <p:nvPr/>
        </p:nvSpPr>
        <p:spPr>
          <a:xfrm>
            <a:off x="5822448" y="2986296"/>
            <a:ext cx="598872" cy="1364097"/>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sp>
        <p:nvSpPr>
          <p:cNvPr id="65" name="CuadroTexto 64"/>
          <p:cNvSpPr txBox="1"/>
          <p:nvPr/>
        </p:nvSpPr>
        <p:spPr>
          <a:xfrm>
            <a:off x="609600" y="3820856"/>
            <a:ext cx="4267200" cy="369332"/>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Lotes totales: 431</a:t>
            </a:r>
            <a:endParaRPr lang="es-EC" b="1" dirty="0">
              <a:latin typeface="Arial" panose="020B0604020202020204" pitchFamily="34" charset="0"/>
              <a:cs typeface="Arial" panose="020B0604020202020204" pitchFamily="34" charset="0"/>
            </a:endParaRPr>
          </a:p>
        </p:txBody>
      </p:sp>
      <p:sp>
        <p:nvSpPr>
          <p:cNvPr id="66" name="CuadroTexto 65"/>
          <p:cNvSpPr txBox="1"/>
          <p:nvPr/>
        </p:nvSpPr>
        <p:spPr>
          <a:xfrm>
            <a:off x="7196897" y="4231876"/>
            <a:ext cx="4267200" cy="369332"/>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Lotes totales: 542 </a:t>
            </a:r>
            <a:endParaRPr lang="es-EC" b="1" dirty="0">
              <a:latin typeface="Arial" panose="020B0604020202020204" pitchFamily="34" charset="0"/>
              <a:cs typeface="Arial" panose="020B0604020202020204" pitchFamily="34" charset="0"/>
            </a:endParaRPr>
          </a:p>
        </p:txBody>
      </p:sp>
      <p:sp>
        <p:nvSpPr>
          <p:cNvPr id="67" name="CuadroTexto 66"/>
          <p:cNvSpPr txBox="1"/>
          <p:nvPr/>
        </p:nvSpPr>
        <p:spPr>
          <a:xfrm>
            <a:off x="609600" y="2039335"/>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68" name="CuadroTexto 67"/>
          <p:cNvSpPr txBox="1"/>
          <p:nvPr/>
        </p:nvSpPr>
        <p:spPr>
          <a:xfrm>
            <a:off x="6809547" y="2039335"/>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PROYECTO DE REFORMA</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69" name="Rectángulo 68"/>
          <p:cNvSpPr/>
          <p:nvPr/>
        </p:nvSpPr>
        <p:spPr>
          <a:xfrm>
            <a:off x="6877787" y="2598881"/>
            <a:ext cx="4836892" cy="738664"/>
          </a:xfrm>
          <a:prstGeom prst="rect">
            <a:avLst/>
          </a:prstGeom>
        </p:spPr>
        <p:txBody>
          <a:bodyPr wrap="square">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15.- </a:t>
            </a:r>
            <a:r>
              <a:rPr lang="es-EC" sz="1400" b="1" dirty="0">
                <a:solidFill>
                  <a:schemeClr val="accent6">
                    <a:lumMod val="50000"/>
                  </a:schemeClr>
                </a:solidFill>
                <a:latin typeface="Arial" panose="020B0604020202020204" pitchFamily="34" charset="0"/>
                <a:cs typeface="Arial" panose="020B0604020202020204" pitchFamily="34" charset="0"/>
              </a:rPr>
              <a:t>Sustitúyase </a:t>
            </a:r>
            <a:r>
              <a:rPr lang="es-EC" sz="1400" b="1" dirty="0" smtClean="0">
                <a:solidFill>
                  <a:schemeClr val="accent6">
                    <a:lumMod val="50000"/>
                  </a:schemeClr>
                </a:solidFill>
                <a:latin typeface="Arial" panose="020B0604020202020204" pitchFamily="34" charset="0"/>
                <a:cs typeface="Arial" panose="020B0604020202020204" pitchFamily="34" charset="0"/>
              </a:rPr>
              <a:t>el artículo 17 </a:t>
            </a:r>
            <a:r>
              <a:rPr lang="es-ES" sz="1400" b="1" dirty="0">
                <a:solidFill>
                  <a:schemeClr val="accent6">
                    <a:lumMod val="50000"/>
                  </a:schemeClr>
                </a:solidFill>
                <a:latin typeface="Arial" panose="020B0604020202020204" pitchFamily="34" charset="0"/>
                <a:cs typeface="Arial" panose="020B0604020202020204" pitchFamily="34" charset="0"/>
              </a:rPr>
              <a:t>de la Ordenanza No. 106-2020-AHC, por el siguiente: </a:t>
            </a:r>
          </a:p>
          <a:p>
            <a:endParaRPr lang="es-EC" sz="1400" b="1" dirty="0" smtClean="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0487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8584" y="1057208"/>
            <a:ext cx="3233137" cy="4218568"/>
          </a:xfrm>
          <a:prstGeom prst="rect">
            <a:avLst/>
          </a:prstGeom>
        </p:spPr>
      </p:pic>
      <p:grpSp>
        <p:nvGrpSpPr>
          <p:cNvPr id="6" name="Grupo 5">
            <a:extLst>
              <a:ext uri="{FF2B5EF4-FFF2-40B4-BE49-F238E27FC236}">
                <a16:creationId xmlns:a16="http://schemas.microsoft.com/office/drawing/2014/main" id="{A63430C7-2974-40BD-AB56-6E10927054BD}"/>
              </a:ext>
            </a:extLst>
          </p:cNvPr>
          <p:cNvGrpSpPr/>
          <p:nvPr/>
        </p:nvGrpSpPr>
        <p:grpSpPr>
          <a:xfrm>
            <a:off x="430307" y="6248400"/>
            <a:ext cx="11635799" cy="553627"/>
            <a:chOff x="430307" y="6248400"/>
            <a:chExt cx="11635799" cy="553627"/>
          </a:xfrm>
        </p:grpSpPr>
        <p:pic>
          <p:nvPicPr>
            <p:cNvPr id="9" name="Google Shape;92;p1">
              <a:extLst>
                <a:ext uri="{FF2B5EF4-FFF2-40B4-BE49-F238E27FC236}">
                  <a16:creationId xmlns:a16="http://schemas.microsoft.com/office/drawing/2014/main" id="{B10284BA-4B6C-4304-90D2-5E3EC7795C92}"/>
                </a:ext>
              </a:extLst>
            </p:cNvPr>
            <p:cNvPicPr preferRelativeResize="0"/>
            <p:nvPr/>
          </p:nvPicPr>
          <p:blipFill rotWithShape="1">
            <a:blip r:embed="rId3">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a16="http://schemas.microsoft.com/office/drawing/2014/main" id="{01AC154E-537C-4B98-9DB7-221A24BEE154}"/>
                </a:ext>
              </a:extLst>
            </p:cNvPr>
            <p:cNvGrpSpPr/>
            <p:nvPr/>
          </p:nvGrpSpPr>
          <p:grpSpPr>
            <a:xfrm>
              <a:off x="2918005" y="6248400"/>
              <a:ext cx="9148101" cy="430907"/>
              <a:chOff x="2918005" y="6248400"/>
              <a:chExt cx="9148101" cy="430907"/>
            </a:xfrm>
          </p:grpSpPr>
          <p:sp>
            <p:nvSpPr>
              <p:cNvPr id="11" name="TextBox 19">
                <a:extLst>
                  <a:ext uri="{FF2B5EF4-FFF2-40B4-BE49-F238E27FC236}">
                    <a16:creationId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4" cstate="print">
                <a:extLst>
                  <a:ext uri="{28A0092B-C50C-407E-A947-70E740481C1C}">
                    <a14:useLocalDpi xmlns:a14="http://schemas.microsoft.com/office/drawing/2010/main" val="0"/>
                  </a:ext>
                </a:extLst>
              </a:blip>
              <a:srcRect l="13637" t="9819" r="17272" b="14181"/>
              <a:stretch/>
            </p:blipFill>
            <p:spPr>
              <a:xfrm>
                <a:off x="11148328" y="6248400"/>
                <a:ext cx="391734" cy="430907"/>
              </a:xfrm>
              <a:prstGeom prst="rect">
                <a:avLst/>
              </a:prstGeom>
            </p:spPr>
          </p:pic>
        </p:grpSp>
      </p:grpSp>
      <p:sp>
        <p:nvSpPr>
          <p:cNvPr id="7" name="Recortar rectángulo de esquina sencilla 6"/>
          <p:cNvSpPr/>
          <p:nvPr/>
        </p:nvSpPr>
        <p:spPr>
          <a:xfrm>
            <a:off x="430308" y="1059602"/>
            <a:ext cx="3082150" cy="5007762"/>
          </a:xfrm>
          <a:prstGeom prst="snip1Rect">
            <a:avLst>
              <a:gd name="adj" fmla="val 9222"/>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8" name="CuadroTexto 7"/>
          <p:cNvSpPr txBox="1"/>
          <p:nvPr/>
        </p:nvSpPr>
        <p:spPr>
          <a:xfrm>
            <a:off x="544284" y="1088136"/>
            <a:ext cx="2576287" cy="523220"/>
          </a:xfrm>
          <a:prstGeom prst="rect">
            <a:avLst/>
          </a:prstGeom>
          <a:noFill/>
        </p:spPr>
        <p:txBody>
          <a:bodyPr wrap="square" rtlCol="0">
            <a:spAutoFit/>
          </a:bodyPr>
          <a:lstStyle/>
          <a:p>
            <a:r>
              <a:rPr lang="es-EC" sz="1400" b="1" dirty="0" smtClean="0">
                <a:solidFill>
                  <a:srgbClr val="C00000"/>
                </a:solidFill>
                <a:latin typeface="Arial" panose="020B0604020202020204" pitchFamily="34" charset="0"/>
                <a:cs typeface="Arial" panose="020B0604020202020204" pitchFamily="34" charset="0"/>
              </a:rPr>
              <a:t>Artículo 18.- </a:t>
            </a:r>
            <a:r>
              <a:rPr lang="es-ES" sz="1400" b="1" dirty="0" smtClean="0">
                <a:solidFill>
                  <a:srgbClr val="C00000"/>
                </a:solidFill>
                <a:latin typeface="Arial" panose="020B0604020202020204" pitchFamily="34" charset="0"/>
                <a:cs typeface="Arial" panose="020B0604020202020204" pitchFamily="34" charset="0"/>
              </a:rPr>
              <a:t>Calificación de Riesgos.-</a:t>
            </a:r>
            <a:endParaRPr lang="es-EC" sz="1400" b="1" dirty="0">
              <a:solidFill>
                <a:srgbClr val="C00000"/>
              </a:solidFill>
              <a:latin typeface="Arial" panose="020B0604020202020204" pitchFamily="34" charset="0"/>
              <a:cs typeface="Arial" panose="020B0604020202020204" pitchFamily="34" charset="0"/>
            </a:endParaRPr>
          </a:p>
        </p:txBody>
      </p:sp>
      <p:sp>
        <p:nvSpPr>
          <p:cNvPr id="15" name="CuadroTexto 14"/>
          <p:cNvSpPr txBox="1"/>
          <p:nvPr/>
        </p:nvSpPr>
        <p:spPr>
          <a:xfrm>
            <a:off x="609600"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grpSp>
        <p:nvGrpSpPr>
          <p:cNvPr id="24" name="Grupo 23"/>
          <p:cNvGrpSpPr/>
          <p:nvPr/>
        </p:nvGrpSpPr>
        <p:grpSpPr>
          <a:xfrm>
            <a:off x="423346" y="1537298"/>
            <a:ext cx="2456408" cy="4493042"/>
            <a:chOff x="341506" y="1451351"/>
            <a:chExt cx="4113211" cy="3609145"/>
          </a:xfrm>
        </p:grpSpPr>
        <p:sp>
          <p:nvSpPr>
            <p:cNvPr id="14" name="CuadroTexto 13"/>
            <p:cNvSpPr txBox="1"/>
            <p:nvPr/>
          </p:nvSpPr>
          <p:spPr>
            <a:xfrm>
              <a:off x="717185" y="1545208"/>
              <a:ext cx="3737532" cy="2123658"/>
            </a:xfrm>
            <a:prstGeom prst="rect">
              <a:avLst/>
            </a:prstGeom>
            <a:noFill/>
          </p:spPr>
          <p:txBody>
            <a:bodyPr wrap="square" rtlCol="0">
              <a:spAutoFit/>
            </a:bodyPr>
            <a:lstStyle/>
            <a:p>
              <a:pPr algn="just"/>
              <a:r>
                <a:rPr lang="es-ES" sz="1100" dirty="0" smtClean="0">
                  <a:latin typeface="Arial" panose="020B0604020202020204" pitchFamily="34" charset="0"/>
                  <a:cs typeface="Arial" panose="020B0604020202020204" pitchFamily="34" charset="0"/>
                </a:rPr>
                <a:t>El asentamiento humano de hecho y consolidado de interés social denominado Lote A TRES-SEIS (A3-6), “El Bosque”, de la Hacienda Tajamar, deberá cumplir y acatar las recomendaciones que se encuentran determinadas en el Informe Técnico IT-ECR-099-AT-DMGR-2020, del 17 de agosto de 2020, emitido por el Director Metropolitano de Gestión de Riesgos (…) </a:t>
              </a:r>
              <a:r>
                <a:rPr lang="es-ES" sz="1100" i="1" dirty="0" smtClean="0">
                  <a:latin typeface="Arial" panose="020B0604020202020204" pitchFamily="34" charset="0"/>
                  <a:cs typeface="Arial" panose="020B0604020202020204" pitchFamily="34" charset="0"/>
                </a:rPr>
                <a:t>con la finalidad de tener una mejor comprensión de la distribución espacial de los lotes (1007), así como de su visualización en la cartografía la Dirección Metropolitana de Gestión de Riesgos ha divido al AHHC en seis (6) bloques, indicando que se seguirá la siguiente nomenclatura:</a:t>
              </a:r>
              <a:endParaRPr lang="es-ES" sz="1100" dirty="0" smtClean="0">
                <a:latin typeface="Arial" panose="020B0604020202020204" pitchFamily="34" charset="0"/>
                <a:cs typeface="Arial" panose="020B0604020202020204" pitchFamily="34" charset="0"/>
              </a:endParaRPr>
            </a:p>
          </p:txBody>
        </p:sp>
        <p:sp>
          <p:nvSpPr>
            <p:cNvPr id="16" name="CuadroTexto 15"/>
            <p:cNvSpPr txBox="1"/>
            <p:nvPr/>
          </p:nvSpPr>
          <p:spPr>
            <a:xfrm>
              <a:off x="341506" y="1451351"/>
              <a:ext cx="1257300" cy="646331"/>
            </a:xfrm>
            <a:prstGeom prst="rect">
              <a:avLst/>
            </a:prstGeom>
            <a:noFill/>
          </p:spPr>
          <p:txBody>
            <a:bodyPr wrap="square" rtlCol="0">
              <a:spAutoFit/>
            </a:bodyPr>
            <a:lstStyle/>
            <a:p>
              <a:r>
                <a:rPr lang="es-EC" sz="3600" b="1" dirty="0" smtClean="0"/>
                <a:t>“</a:t>
              </a:r>
              <a:endParaRPr lang="es-EC" sz="3600" b="1" dirty="0"/>
            </a:p>
          </p:txBody>
        </p:sp>
        <p:sp>
          <p:nvSpPr>
            <p:cNvPr id="17" name="CuadroTexto 16"/>
            <p:cNvSpPr txBox="1"/>
            <p:nvPr/>
          </p:nvSpPr>
          <p:spPr>
            <a:xfrm>
              <a:off x="2325600" y="4414165"/>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42" name="Cheurón 41"/>
          <p:cNvSpPr/>
          <p:nvPr/>
        </p:nvSpPr>
        <p:spPr>
          <a:xfrm>
            <a:off x="3495931" y="2199386"/>
            <a:ext cx="598872" cy="1364097"/>
          </a:xfrm>
          <a:prstGeom prst="chevron">
            <a:avLst/>
          </a:prstGeom>
          <a:solidFill>
            <a:schemeClr val="accent4">
              <a:lumMod val="20000"/>
              <a:lumOff val="8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pic>
        <p:nvPicPr>
          <p:cNvPr id="57" name="Imagen 56"/>
          <p:cNvPicPr>
            <a:picLocks noChangeAspect="1"/>
          </p:cNvPicPr>
          <p:nvPr/>
        </p:nvPicPr>
        <p:blipFill rotWithShape="1">
          <a:blip r:embed="rId5"/>
          <a:srcRect l="38629" t="16498" r="38246" b="25941"/>
          <a:stretch/>
        </p:blipFill>
        <p:spPr>
          <a:xfrm>
            <a:off x="9221638" y="1066800"/>
            <a:ext cx="2970362" cy="4158919"/>
          </a:xfrm>
          <a:prstGeom prst="rect">
            <a:avLst/>
          </a:prstGeom>
        </p:spPr>
      </p:pic>
      <p:sp>
        <p:nvSpPr>
          <p:cNvPr id="58" name="Recortar rectángulo de esquina sencilla 57"/>
          <p:cNvSpPr/>
          <p:nvPr/>
        </p:nvSpPr>
        <p:spPr>
          <a:xfrm>
            <a:off x="6175742" y="1066800"/>
            <a:ext cx="2866606" cy="5000564"/>
          </a:xfrm>
          <a:prstGeom prst="snip1Rect">
            <a:avLst>
              <a:gd name="adj" fmla="val 5868"/>
            </a:avLst>
          </a:prstGeom>
          <a:solidFill>
            <a:schemeClr val="accent6">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59" name="CuadroTexto 58"/>
          <p:cNvSpPr txBox="1"/>
          <p:nvPr/>
        </p:nvSpPr>
        <p:spPr>
          <a:xfrm>
            <a:off x="6175742" y="1159615"/>
            <a:ext cx="2800358" cy="1384995"/>
          </a:xfrm>
          <a:prstGeom prst="rect">
            <a:avLst/>
          </a:prstGeom>
          <a:noFill/>
        </p:spPr>
        <p:txBody>
          <a:bodyPr wrap="square" rtlCol="0">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16.- </a:t>
            </a:r>
            <a:r>
              <a:rPr lang="es-EC" sz="1400" b="1" dirty="0">
                <a:solidFill>
                  <a:schemeClr val="accent6">
                    <a:lumMod val="50000"/>
                  </a:schemeClr>
                </a:solidFill>
                <a:latin typeface="Arial" panose="020B0604020202020204" pitchFamily="34" charset="0"/>
                <a:cs typeface="Arial" panose="020B0604020202020204" pitchFamily="34" charset="0"/>
              </a:rPr>
              <a:t>Sustitúyase </a:t>
            </a:r>
            <a:r>
              <a:rPr lang="es-EC" sz="1400" b="1" dirty="0" smtClean="0">
                <a:solidFill>
                  <a:schemeClr val="accent6">
                    <a:lumMod val="50000"/>
                  </a:schemeClr>
                </a:solidFill>
                <a:latin typeface="Arial" panose="020B0604020202020204" pitchFamily="34" charset="0"/>
                <a:cs typeface="Arial" panose="020B0604020202020204" pitchFamily="34" charset="0"/>
              </a:rPr>
              <a:t>el artículo 18 </a:t>
            </a:r>
            <a:r>
              <a:rPr lang="es-ES" sz="1400" b="1" dirty="0">
                <a:solidFill>
                  <a:schemeClr val="accent6">
                    <a:lumMod val="50000"/>
                  </a:schemeClr>
                </a:solidFill>
                <a:latin typeface="Arial" panose="020B0604020202020204" pitchFamily="34" charset="0"/>
                <a:cs typeface="Arial" panose="020B0604020202020204" pitchFamily="34" charset="0"/>
              </a:rPr>
              <a:t>de la Ordenanza No. 106-2020-AHC, por el siguiente: </a:t>
            </a:r>
            <a:endParaRPr lang="es-EC" sz="1400" b="1" dirty="0" smtClean="0">
              <a:solidFill>
                <a:schemeClr val="accent6">
                  <a:lumMod val="50000"/>
                </a:schemeClr>
              </a:solidFill>
              <a:latin typeface="Arial" panose="020B0604020202020204" pitchFamily="34" charset="0"/>
              <a:cs typeface="Arial" panose="020B0604020202020204" pitchFamily="34" charset="0"/>
            </a:endParaRPr>
          </a:p>
          <a:p>
            <a:r>
              <a:rPr lang="es-EC" sz="1400" b="1" dirty="0" smtClean="0">
                <a:solidFill>
                  <a:srgbClr val="C00000"/>
                </a:solidFill>
                <a:latin typeface="Arial" panose="020B0604020202020204" pitchFamily="34" charset="0"/>
                <a:cs typeface="Arial" panose="020B0604020202020204" pitchFamily="34" charset="0"/>
              </a:rPr>
              <a:t>Artículo 18.- </a:t>
            </a:r>
            <a:r>
              <a:rPr lang="es-ES" sz="1400" b="1" dirty="0" smtClean="0">
                <a:solidFill>
                  <a:srgbClr val="C00000"/>
                </a:solidFill>
                <a:latin typeface="Arial" panose="020B0604020202020204" pitchFamily="34" charset="0"/>
                <a:cs typeface="Arial" panose="020B0604020202020204" pitchFamily="34" charset="0"/>
              </a:rPr>
              <a:t>Calificación de Riesgos.-</a:t>
            </a:r>
            <a:endParaRPr lang="es-EC" sz="1400" b="1" dirty="0">
              <a:solidFill>
                <a:srgbClr val="C00000"/>
              </a:solidFill>
              <a:latin typeface="Arial" panose="020B0604020202020204" pitchFamily="34" charset="0"/>
              <a:cs typeface="Arial" panose="020B0604020202020204" pitchFamily="34" charset="0"/>
            </a:endParaRPr>
          </a:p>
        </p:txBody>
      </p:sp>
      <p:sp>
        <p:nvSpPr>
          <p:cNvPr id="60" name="CuadroTexto 59"/>
          <p:cNvSpPr txBox="1"/>
          <p:nvPr/>
        </p:nvSpPr>
        <p:spPr>
          <a:xfrm>
            <a:off x="6153660"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PROYECTO DE REFORMA</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grpSp>
        <p:nvGrpSpPr>
          <p:cNvPr id="61" name="Grupo 60"/>
          <p:cNvGrpSpPr/>
          <p:nvPr/>
        </p:nvGrpSpPr>
        <p:grpSpPr>
          <a:xfrm>
            <a:off x="6153660" y="2487678"/>
            <a:ext cx="2605650" cy="3507967"/>
            <a:chOff x="263115" y="1429184"/>
            <a:chExt cx="6243591" cy="3507967"/>
          </a:xfrm>
        </p:grpSpPr>
        <p:sp>
          <p:nvSpPr>
            <p:cNvPr id="62" name="CuadroTexto 61"/>
            <p:cNvSpPr txBox="1"/>
            <p:nvPr/>
          </p:nvSpPr>
          <p:spPr>
            <a:xfrm>
              <a:off x="717185" y="1545208"/>
              <a:ext cx="5789521" cy="3139321"/>
            </a:xfrm>
            <a:prstGeom prst="rect">
              <a:avLst/>
            </a:prstGeom>
            <a:noFill/>
          </p:spPr>
          <p:txBody>
            <a:bodyPr wrap="square" rtlCol="0">
              <a:spAutoFit/>
            </a:bodyPr>
            <a:lstStyle/>
            <a:p>
              <a:pPr algn="just"/>
              <a:r>
                <a:rPr lang="es-ES" sz="1100" dirty="0">
                  <a:latin typeface="Arial" panose="020B0604020202020204" pitchFamily="34" charset="0"/>
                  <a:cs typeface="Arial" panose="020B0604020202020204" pitchFamily="34" charset="0"/>
                </a:rPr>
                <a:t>El asentamiento humano de hecho y consolidado de interés social denominado Lote A TRES-SEIS (A3-6), “El Bosque”, de la Hacienda Tajamar, deberá cumplir y acatar las recomendaciones que se encuentran determinadas en el Informe Técnico No. I-0003-EAH-AT-DMGR-2022, de 09 de marzo de 2022, emitido por el Director Metropolitano de Gestión de </a:t>
              </a:r>
              <a:r>
                <a:rPr lang="es-ES" sz="1100" dirty="0" smtClean="0">
                  <a:latin typeface="Arial" panose="020B0604020202020204" pitchFamily="34" charset="0"/>
                  <a:cs typeface="Arial" panose="020B0604020202020204" pitchFamily="34" charset="0"/>
                </a:rPr>
                <a:t>Riesgo (…) con la finalidad de tener una mejor comprensión de la distribución espacial de los lotes (1078), se muestra la siguiente nomenclatura:</a:t>
              </a:r>
            </a:p>
            <a:p>
              <a:pPr algn="just"/>
              <a:r>
                <a:rPr lang="es-EC" sz="1100" dirty="0" smtClean="0">
                  <a:latin typeface="Arial" panose="020B0604020202020204" pitchFamily="34" charset="0"/>
                  <a:cs typeface="Arial" panose="020B0604020202020204" pitchFamily="34" charset="0"/>
                </a:rPr>
                <a:t>Se muestra a continuación una representación de la calificación:</a:t>
              </a:r>
              <a:endParaRPr lang="es-ES" sz="1100" dirty="0" smtClean="0">
                <a:latin typeface="Arial" panose="020B0604020202020204" pitchFamily="34" charset="0"/>
                <a:cs typeface="Arial" panose="020B0604020202020204" pitchFamily="34" charset="0"/>
              </a:endParaRPr>
            </a:p>
          </p:txBody>
        </p:sp>
        <p:sp>
          <p:nvSpPr>
            <p:cNvPr id="63" name="CuadroTexto 62"/>
            <p:cNvSpPr txBox="1"/>
            <p:nvPr/>
          </p:nvSpPr>
          <p:spPr>
            <a:xfrm>
              <a:off x="263115" y="1429184"/>
              <a:ext cx="1257299" cy="646331"/>
            </a:xfrm>
            <a:prstGeom prst="rect">
              <a:avLst/>
            </a:prstGeom>
            <a:noFill/>
          </p:spPr>
          <p:txBody>
            <a:bodyPr wrap="square" rtlCol="0">
              <a:spAutoFit/>
            </a:bodyPr>
            <a:lstStyle/>
            <a:p>
              <a:r>
                <a:rPr lang="es-EC" sz="3600" b="1" dirty="0" smtClean="0"/>
                <a:t>“</a:t>
              </a:r>
              <a:endParaRPr lang="es-EC" sz="3600" b="1" dirty="0"/>
            </a:p>
          </p:txBody>
        </p:sp>
        <p:sp>
          <p:nvSpPr>
            <p:cNvPr id="64" name="CuadroTexto 63"/>
            <p:cNvSpPr txBox="1"/>
            <p:nvPr/>
          </p:nvSpPr>
          <p:spPr>
            <a:xfrm>
              <a:off x="5662148" y="4290820"/>
              <a:ext cx="520701" cy="646331"/>
            </a:xfrm>
            <a:prstGeom prst="rect">
              <a:avLst/>
            </a:prstGeom>
            <a:noFill/>
          </p:spPr>
          <p:txBody>
            <a:bodyPr wrap="square" rtlCol="0">
              <a:spAutoFit/>
            </a:bodyPr>
            <a:lstStyle/>
            <a:p>
              <a:r>
                <a:rPr lang="es-EC" sz="3600" b="1" dirty="0" smtClean="0"/>
                <a:t>”</a:t>
              </a:r>
              <a:endParaRPr lang="es-EC" sz="3600" b="1" dirty="0"/>
            </a:p>
          </p:txBody>
        </p:sp>
      </p:grpSp>
      <p:sp>
        <p:nvSpPr>
          <p:cNvPr id="65" name="Cheurón 64"/>
          <p:cNvSpPr/>
          <p:nvPr/>
        </p:nvSpPr>
        <p:spPr>
          <a:xfrm>
            <a:off x="9064430" y="2213542"/>
            <a:ext cx="598872" cy="1364097"/>
          </a:xfrm>
          <a:prstGeom prst="chevron">
            <a:avLst/>
          </a:prstGeom>
          <a:solidFill>
            <a:schemeClr val="accent6">
              <a:lumMod val="40000"/>
              <a:lumOff val="6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pic>
        <p:nvPicPr>
          <p:cNvPr id="26" name="Imagen 25"/>
          <p:cNvPicPr/>
          <p:nvPr/>
        </p:nvPicPr>
        <p:blipFill rotWithShape="1">
          <a:blip r:embed="rId6"/>
          <a:srcRect l="45910" t="66486" r="37194" b="17476"/>
          <a:stretch/>
        </p:blipFill>
        <p:spPr bwMode="auto">
          <a:xfrm>
            <a:off x="9066938" y="5225503"/>
            <a:ext cx="2148695" cy="11469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4778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ortar rectángulo de esquina sencilla 29"/>
          <p:cNvSpPr/>
          <p:nvPr/>
        </p:nvSpPr>
        <p:spPr>
          <a:xfrm flipH="1">
            <a:off x="6456412" y="1066799"/>
            <a:ext cx="5395025" cy="4558576"/>
          </a:xfrm>
          <a:prstGeom prst="snip1Rect">
            <a:avLst>
              <a:gd name="adj" fmla="val 14438"/>
            </a:avLst>
          </a:prstGeom>
          <a:solidFill>
            <a:schemeClr val="accent1">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grpSp>
        <p:nvGrpSpPr>
          <p:cNvPr id="25" name="Grupo 24"/>
          <p:cNvGrpSpPr/>
          <p:nvPr/>
        </p:nvGrpSpPr>
        <p:grpSpPr>
          <a:xfrm>
            <a:off x="6521465" y="1609657"/>
            <a:ext cx="5217052" cy="1792550"/>
            <a:chOff x="560497" y="1512515"/>
            <a:chExt cx="4731623" cy="1792550"/>
          </a:xfrm>
        </p:grpSpPr>
        <p:sp>
          <p:nvSpPr>
            <p:cNvPr id="26" name="CuadroTexto 25"/>
            <p:cNvSpPr txBox="1"/>
            <p:nvPr/>
          </p:nvSpPr>
          <p:spPr>
            <a:xfrm>
              <a:off x="746688" y="1679059"/>
              <a:ext cx="4545432" cy="1546577"/>
            </a:xfrm>
            <a:prstGeom prst="rect">
              <a:avLst/>
            </a:prstGeom>
            <a:noFill/>
          </p:spPr>
          <p:txBody>
            <a:bodyPr wrap="square" rtlCol="0">
              <a:spAutoFit/>
            </a:bodyPr>
            <a:lstStyle/>
            <a:p>
              <a:pPr algn="just"/>
              <a:r>
                <a:rPr lang="es-ES" sz="1050" dirty="0">
                  <a:latin typeface="Arial" panose="020B0604020202020204" pitchFamily="34" charset="0"/>
                  <a:cs typeface="Arial" panose="020B0604020202020204" pitchFamily="34" charset="0"/>
                </a:rPr>
                <a:t>En el asentamiento humano de hecho y consolidado de interés social denominado Lote ATRES-SEIS (A3-6), “El Bosque”, de la Hacienda Tajamar, ubicado en la parroquia Calderón, contempla un sistema vial de uso público, debido a que éste es un asentamiento humano de hecho y consolidado de interés social de 26 años de ocupación, con 68,65%  de consolidación de viviendas y se encuentra ejecutando obras de infraestructura, razón por la cual los anchos viales se sujetarán al plano adjunto a la presente Ordenanza</a:t>
              </a:r>
              <a:r>
                <a:rPr lang="es-ES" sz="1050" dirty="0" smtClean="0">
                  <a:latin typeface="Arial" panose="020B0604020202020204" pitchFamily="34" charset="0"/>
                  <a:cs typeface="Arial" panose="020B0604020202020204" pitchFamily="34" charset="0"/>
                </a:rPr>
                <a:t>. Se regularizan las vías, pasajes y escalinata con los siguientes anchos:</a:t>
              </a:r>
            </a:p>
            <a:p>
              <a:pPr algn="just"/>
              <a:endParaRPr lang="es-ES" sz="1050" dirty="0" smtClean="0">
                <a:latin typeface="Arial" panose="020B0604020202020204" pitchFamily="34" charset="0"/>
                <a:cs typeface="Arial" panose="020B0604020202020204" pitchFamily="34" charset="0"/>
              </a:endParaRPr>
            </a:p>
          </p:txBody>
        </p:sp>
        <p:sp>
          <p:nvSpPr>
            <p:cNvPr id="27" name="CuadroTexto 26"/>
            <p:cNvSpPr txBox="1"/>
            <p:nvPr/>
          </p:nvSpPr>
          <p:spPr>
            <a:xfrm>
              <a:off x="560497" y="1512515"/>
              <a:ext cx="1257300" cy="646331"/>
            </a:xfrm>
            <a:prstGeom prst="rect">
              <a:avLst/>
            </a:prstGeom>
            <a:noFill/>
          </p:spPr>
          <p:txBody>
            <a:bodyPr wrap="square" rtlCol="0">
              <a:spAutoFit/>
            </a:bodyPr>
            <a:lstStyle/>
            <a:p>
              <a:r>
                <a:rPr lang="es-EC" sz="3600" b="1" dirty="0" smtClean="0"/>
                <a:t>“</a:t>
              </a:r>
              <a:endParaRPr lang="es-EC" sz="3600" b="1" dirty="0"/>
            </a:p>
          </p:txBody>
        </p:sp>
        <p:sp>
          <p:nvSpPr>
            <p:cNvPr id="28" name="CuadroTexto 27"/>
            <p:cNvSpPr txBox="1"/>
            <p:nvPr/>
          </p:nvSpPr>
          <p:spPr>
            <a:xfrm>
              <a:off x="4414769" y="2658734"/>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31" name="CuadroTexto 30"/>
          <p:cNvSpPr txBox="1"/>
          <p:nvPr/>
        </p:nvSpPr>
        <p:spPr>
          <a:xfrm>
            <a:off x="7130967" y="1450724"/>
            <a:ext cx="4812843" cy="338554"/>
          </a:xfrm>
          <a:prstGeom prst="rect">
            <a:avLst/>
          </a:prstGeom>
          <a:noFill/>
        </p:spPr>
        <p:txBody>
          <a:bodyPr wrap="square" rtlCol="0">
            <a:spAutoFit/>
          </a:bodyPr>
          <a:lstStyle/>
          <a:p>
            <a:r>
              <a:rPr lang="es-EC" sz="1600" b="1" dirty="0" smtClean="0">
                <a:solidFill>
                  <a:srgbClr val="C00000"/>
                </a:solidFill>
                <a:latin typeface="Arial" panose="020B0604020202020204" pitchFamily="34" charset="0"/>
                <a:cs typeface="Arial" panose="020B0604020202020204" pitchFamily="34" charset="0"/>
              </a:rPr>
              <a:t>Artículo 19.- </a:t>
            </a:r>
            <a:r>
              <a:rPr lang="es-ES" sz="1600" b="1" dirty="0" smtClean="0">
                <a:solidFill>
                  <a:srgbClr val="C00000"/>
                </a:solidFill>
                <a:latin typeface="Arial" panose="020B0604020202020204" pitchFamily="34" charset="0"/>
                <a:cs typeface="Arial" panose="020B0604020202020204" pitchFamily="34" charset="0"/>
              </a:rPr>
              <a:t> De las vías, pasajes y escalinata.-</a:t>
            </a:r>
            <a:endParaRPr lang="es-EC" sz="1600" b="1" dirty="0">
              <a:solidFill>
                <a:srgbClr val="C00000"/>
              </a:solidFill>
              <a:latin typeface="Arial" panose="020B0604020202020204" pitchFamily="34" charset="0"/>
              <a:cs typeface="Arial" panose="020B0604020202020204" pitchFamily="34" charset="0"/>
            </a:endParaRPr>
          </a:p>
        </p:txBody>
      </p:sp>
      <p:grpSp>
        <p:nvGrpSpPr>
          <p:cNvPr id="6" name="Grupo 5">
            <a:extLst>
              <a:ext uri="{FF2B5EF4-FFF2-40B4-BE49-F238E27FC236}">
                <a16:creationId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7" name="Recortar rectángulo de esquina sencilla 6"/>
          <p:cNvSpPr/>
          <p:nvPr/>
        </p:nvSpPr>
        <p:spPr>
          <a:xfrm>
            <a:off x="395207" y="1066800"/>
            <a:ext cx="5427241" cy="4558576"/>
          </a:xfrm>
          <a:prstGeom prst="snip1Rect">
            <a:avLst>
              <a:gd name="adj" fmla="val 12488"/>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8" name="CuadroTexto 7"/>
          <p:cNvSpPr txBox="1"/>
          <p:nvPr/>
        </p:nvSpPr>
        <p:spPr>
          <a:xfrm>
            <a:off x="742248" y="1445284"/>
            <a:ext cx="4710103" cy="338554"/>
          </a:xfrm>
          <a:prstGeom prst="rect">
            <a:avLst/>
          </a:prstGeom>
          <a:noFill/>
        </p:spPr>
        <p:txBody>
          <a:bodyPr wrap="square" rtlCol="0">
            <a:spAutoFit/>
          </a:bodyPr>
          <a:lstStyle/>
          <a:p>
            <a:r>
              <a:rPr lang="es-EC" sz="1600" b="1" dirty="0" smtClean="0">
                <a:solidFill>
                  <a:srgbClr val="C00000"/>
                </a:solidFill>
                <a:latin typeface="Arial" panose="020B0604020202020204" pitchFamily="34" charset="0"/>
                <a:cs typeface="Arial" panose="020B0604020202020204" pitchFamily="34" charset="0"/>
              </a:rPr>
              <a:t>Artículo 19.- </a:t>
            </a:r>
            <a:r>
              <a:rPr lang="es-ES" sz="1600" b="1" dirty="0" smtClean="0">
                <a:solidFill>
                  <a:srgbClr val="C00000"/>
                </a:solidFill>
                <a:latin typeface="Arial" panose="020B0604020202020204" pitchFamily="34" charset="0"/>
                <a:cs typeface="Arial" panose="020B0604020202020204" pitchFamily="34" charset="0"/>
              </a:rPr>
              <a:t> De las vías y pasajes.-</a:t>
            </a:r>
            <a:endParaRPr lang="es-EC" sz="1600" b="1" dirty="0">
              <a:solidFill>
                <a:srgbClr val="C00000"/>
              </a:solidFill>
              <a:latin typeface="Arial" panose="020B0604020202020204" pitchFamily="34" charset="0"/>
              <a:cs typeface="Arial" panose="020B0604020202020204" pitchFamily="34" charset="0"/>
            </a:endParaRPr>
          </a:p>
        </p:txBody>
      </p:sp>
      <p:sp>
        <p:nvSpPr>
          <p:cNvPr id="15" name="CuadroTexto 14"/>
          <p:cNvSpPr txBox="1"/>
          <p:nvPr/>
        </p:nvSpPr>
        <p:spPr>
          <a:xfrm>
            <a:off x="609600"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grpSp>
        <p:nvGrpSpPr>
          <p:cNvPr id="24" name="Grupo 23"/>
          <p:cNvGrpSpPr/>
          <p:nvPr/>
        </p:nvGrpSpPr>
        <p:grpSpPr>
          <a:xfrm>
            <a:off x="411324" y="1506060"/>
            <a:ext cx="5254881" cy="1861280"/>
            <a:chOff x="525731" y="1386399"/>
            <a:chExt cx="4692636" cy="1861280"/>
          </a:xfrm>
        </p:grpSpPr>
        <p:sp>
          <p:nvSpPr>
            <p:cNvPr id="14" name="CuadroTexto 13"/>
            <p:cNvSpPr txBox="1"/>
            <p:nvPr/>
          </p:nvSpPr>
          <p:spPr>
            <a:xfrm>
              <a:off x="717184" y="1545208"/>
              <a:ext cx="4501183" cy="1446550"/>
            </a:xfrm>
            <a:prstGeom prst="rect">
              <a:avLst/>
            </a:prstGeom>
            <a:noFill/>
          </p:spPr>
          <p:txBody>
            <a:bodyPr wrap="square" rtlCol="0">
              <a:spAutoFit/>
            </a:bodyPr>
            <a:lstStyle/>
            <a:p>
              <a:pPr algn="just"/>
              <a:r>
                <a:rPr lang="es-ES" sz="1100" dirty="0" smtClean="0">
                  <a:latin typeface="Arial" panose="020B0604020202020204" pitchFamily="34" charset="0"/>
                  <a:cs typeface="Arial" panose="020B0604020202020204" pitchFamily="34" charset="0"/>
                </a:rPr>
                <a:t>En el asentamiento humano de hecho y consolidado de interés social denominado Lote ATRES-SEIS (A3-6), “El Bosque”, de la Hacienda Tajamar, ubicado en la parroquia Calderón, contempla un sistema vial de uso público, debido a que éste es un asentamiento humano de hecho y consolidado de interés social de 25 años de ocupación, con 69,41%, de consolidación de viviendas y se encuentra ejecutando obras de infraestructura, razón por la cual los anchos viales se sujetarán al plano adjunto a la presente Ordenanza. Se regularizan las vías con los siguientes anchos:</a:t>
              </a:r>
              <a:endParaRPr lang="es-EC" sz="1100" dirty="0">
                <a:latin typeface="Arial" panose="020B0604020202020204" pitchFamily="34" charset="0"/>
                <a:cs typeface="Arial" panose="020B0604020202020204" pitchFamily="34" charset="0"/>
              </a:endParaRPr>
            </a:p>
          </p:txBody>
        </p:sp>
        <p:sp>
          <p:nvSpPr>
            <p:cNvPr id="16" name="CuadroTexto 15"/>
            <p:cNvSpPr txBox="1"/>
            <p:nvPr/>
          </p:nvSpPr>
          <p:spPr>
            <a:xfrm>
              <a:off x="525731" y="1386399"/>
              <a:ext cx="1257300" cy="646331"/>
            </a:xfrm>
            <a:prstGeom prst="rect">
              <a:avLst/>
            </a:prstGeom>
            <a:noFill/>
          </p:spPr>
          <p:txBody>
            <a:bodyPr wrap="square" rtlCol="0">
              <a:spAutoFit/>
            </a:bodyPr>
            <a:lstStyle/>
            <a:p>
              <a:r>
                <a:rPr lang="es-EC" sz="3600" b="1" dirty="0" smtClean="0"/>
                <a:t>“</a:t>
              </a:r>
              <a:endParaRPr lang="es-EC" sz="3600" b="1" dirty="0"/>
            </a:p>
          </p:txBody>
        </p:sp>
        <p:sp>
          <p:nvSpPr>
            <p:cNvPr id="17" name="CuadroTexto 16"/>
            <p:cNvSpPr txBox="1"/>
            <p:nvPr/>
          </p:nvSpPr>
          <p:spPr>
            <a:xfrm>
              <a:off x="3493088" y="2601348"/>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18" name="CuadroTexto 17"/>
          <p:cNvSpPr txBox="1"/>
          <p:nvPr/>
        </p:nvSpPr>
        <p:spPr>
          <a:xfrm>
            <a:off x="6809547"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PROYECTO DE REFORMA</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36" name="Cheurón 35"/>
          <p:cNvSpPr/>
          <p:nvPr/>
        </p:nvSpPr>
        <p:spPr>
          <a:xfrm>
            <a:off x="5822448" y="2213542"/>
            <a:ext cx="598872" cy="1364097"/>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2546089488"/>
              </p:ext>
            </p:extLst>
          </p:nvPr>
        </p:nvGraphicFramePr>
        <p:xfrm>
          <a:off x="635105" y="3140036"/>
          <a:ext cx="2473723" cy="2283460"/>
        </p:xfrm>
        <a:graphic>
          <a:graphicData uri="http://schemas.openxmlformats.org/drawingml/2006/table">
            <a:tbl>
              <a:tblPr firstRow="1" firstCol="1" bandRow="1">
                <a:tableStyleId>{5C22544A-7EE6-4342-B048-85BDC9FD1C3A}</a:tableStyleId>
              </a:tblPr>
              <a:tblGrid>
                <a:gridCol w="1694446">
                  <a:extLst>
                    <a:ext uri="{9D8B030D-6E8A-4147-A177-3AD203B41FA5}">
                      <a16:colId xmlns:a16="http://schemas.microsoft.com/office/drawing/2014/main" val="20000"/>
                    </a:ext>
                  </a:extLst>
                </a:gridCol>
                <a:gridCol w="779277">
                  <a:extLst>
                    <a:ext uri="{9D8B030D-6E8A-4147-A177-3AD203B41FA5}">
                      <a16:colId xmlns:a16="http://schemas.microsoft.com/office/drawing/2014/main" val="20001"/>
                    </a:ext>
                  </a:extLst>
                </a:gridCol>
              </a:tblGrid>
              <a:tr h="75169">
                <a:tc>
                  <a:txBody>
                    <a:bodyPr/>
                    <a:lstStyle/>
                    <a:p>
                      <a:pPr>
                        <a:lnSpc>
                          <a:spcPct val="107000"/>
                        </a:lnSpc>
                        <a:spcAft>
                          <a:spcPts val="0"/>
                        </a:spcAft>
                      </a:pPr>
                      <a:r>
                        <a:rPr lang="es-EC" sz="700" dirty="0">
                          <a:effectLst/>
                          <a:latin typeface="Arial" panose="020B0604020202020204" pitchFamily="34" charset="0"/>
                          <a:cs typeface="Arial" panose="020B0604020202020204" pitchFamily="34" charset="0"/>
                        </a:rPr>
                        <a:t>Calle E6D De Las Gardenias </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b="0" dirty="0">
                          <a:solidFill>
                            <a:schemeClr val="tx1"/>
                          </a:solidFill>
                          <a:effectLst/>
                          <a:latin typeface="Arial" panose="020B0604020202020204" pitchFamily="34" charset="0"/>
                          <a:cs typeface="Arial" panose="020B0604020202020204" pitchFamily="34" charset="0"/>
                        </a:rPr>
                        <a:t>8.47–9.41</a:t>
                      </a:r>
                      <a:r>
                        <a:rPr lang="es-EC" sz="700" dirty="0">
                          <a:solidFill>
                            <a:schemeClr val="tx1"/>
                          </a:solidFill>
                          <a:effectLst/>
                          <a:latin typeface="Arial" panose="020B0604020202020204" pitchFamily="34" charset="0"/>
                          <a:cs typeface="Arial" panose="020B0604020202020204" pitchFamily="34" charset="0"/>
                        </a:rPr>
                        <a:t> v.</a:t>
                      </a:r>
                      <a:endParaRPr lang="es-EC"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solidFill>
                      <a:srgbClr val="FBE9E8"/>
                    </a:solidFill>
                  </a:tcPr>
                </a:tc>
                <a:extLst>
                  <a:ext uri="{0D108BD9-81ED-4DB2-BD59-A6C34878D82A}">
                    <a16:rowId xmlns:a16="http://schemas.microsoft.com/office/drawing/2014/main" val="10000"/>
                  </a:ext>
                </a:extLst>
              </a:tr>
              <a:tr h="75169">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Calle E6C </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5.61–9.08 v.</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extLst>
                  <a:ext uri="{0D108BD9-81ED-4DB2-BD59-A6C34878D82A}">
                    <a16:rowId xmlns:a16="http://schemas.microsoft.com/office/drawing/2014/main" val="10001"/>
                  </a:ext>
                </a:extLst>
              </a:tr>
              <a:tr h="75169">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Calle E6B De Los Melones </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7.90–8.93 v.</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extLst>
                  <a:ext uri="{0D108BD9-81ED-4DB2-BD59-A6C34878D82A}">
                    <a16:rowId xmlns:a16="http://schemas.microsoft.com/office/drawing/2014/main" val="10002"/>
                  </a:ext>
                </a:extLst>
              </a:tr>
              <a:tr h="75169">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Calle E6 </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10.03–11.96 v.</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extLst>
                  <a:ext uri="{0D108BD9-81ED-4DB2-BD59-A6C34878D82A}">
                    <a16:rowId xmlns:a16="http://schemas.microsoft.com/office/drawing/2014/main" val="10003"/>
                  </a:ext>
                </a:extLst>
              </a:tr>
              <a:tr h="75169">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Calle E5B </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5.73-5.83 v.</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extLst>
                  <a:ext uri="{0D108BD9-81ED-4DB2-BD59-A6C34878D82A}">
                    <a16:rowId xmlns:a16="http://schemas.microsoft.com/office/drawing/2014/main" val="10004"/>
                  </a:ext>
                </a:extLst>
              </a:tr>
              <a:tr h="75169">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Calle E5B De las Dulcamaras </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5.73-6.49 v.</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extLst>
                  <a:ext uri="{0D108BD9-81ED-4DB2-BD59-A6C34878D82A}">
                    <a16:rowId xmlns:a16="http://schemas.microsoft.com/office/drawing/2014/main" val="10005"/>
                  </a:ext>
                </a:extLst>
              </a:tr>
              <a:tr h="75169">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Calle De las Magnolias </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5.92-10.29 v.</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extLst>
                  <a:ext uri="{0D108BD9-81ED-4DB2-BD59-A6C34878D82A}">
                    <a16:rowId xmlns:a16="http://schemas.microsoft.com/office/drawing/2014/main" val="10006"/>
                  </a:ext>
                </a:extLst>
              </a:tr>
              <a:tr h="75169">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Calle E5 </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8.73-9.68 v.</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extLst>
                  <a:ext uri="{0D108BD9-81ED-4DB2-BD59-A6C34878D82A}">
                    <a16:rowId xmlns:a16="http://schemas.microsoft.com/office/drawing/2014/main" val="10007"/>
                  </a:ext>
                </a:extLst>
              </a:tr>
              <a:tr h="75169">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Calle E5B De Las Dulcamaras </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5.73-6.77 v.</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extLst>
                  <a:ext uri="{0D108BD9-81ED-4DB2-BD59-A6C34878D82A}">
                    <a16:rowId xmlns:a16="http://schemas.microsoft.com/office/drawing/2014/main" val="10008"/>
                  </a:ext>
                </a:extLst>
              </a:tr>
              <a:tr h="75169">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Calle E4C De Las Madreselvas </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8.06-11.89 v.</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extLst>
                  <a:ext uri="{0D108BD9-81ED-4DB2-BD59-A6C34878D82A}">
                    <a16:rowId xmlns:a16="http://schemas.microsoft.com/office/drawing/2014/main" val="10009"/>
                  </a:ext>
                </a:extLst>
              </a:tr>
              <a:tr h="75169">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Calle E4B De Los Lirios </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9.00-13.79 v.</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extLst>
                  <a:ext uri="{0D108BD9-81ED-4DB2-BD59-A6C34878D82A}">
                    <a16:rowId xmlns:a16="http://schemas.microsoft.com/office/drawing/2014/main" val="10010"/>
                  </a:ext>
                </a:extLst>
              </a:tr>
              <a:tr h="75169">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Calle E4B </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10.17-14.42 v.</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extLst>
                  <a:ext uri="{0D108BD9-81ED-4DB2-BD59-A6C34878D82A}">
                    <a16:rowId xmlns:a16="http://schemas.microsoft.com/office/drawing/2014/main" val="10011"/>
                  </a:ext>
                </a:extLst>
              </a:tr>
              <a:tr h="75169">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Calle E4 </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7.69-10.58 v.</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extLst>
                  <a:ext uri="{0D108BD9-81ED-4DB2-BD59-A6C34878D82A}">
                    <a16:rowId xmlns:a16="http://schemas.microsoft.com/office/drawing/2014/main" val="10012"/>
                  </a:ext>
                </a:extLst>
              </a:tr>
              <a:tr h="75169">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Calle E4A De Los Nogales </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8.07-8.59 v.</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extLst>
                  <a:ext uri="{0D108BD9-81ED-4DB2-BD59-A6C34878D82A}">
                    <a16:rowId xmlns:a16="http://schemas.microsoft.com/office/drawing/2014/main" val="10013"/>
                  </a:ext>
                </a:extLst>
              </a:tr>
              <a:tr h="75169">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Calle E4 Manuela Sáenz </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dirty="0">
                          <a:effectLst/>
                          <a:latin typeface="Arial" panose="020B0604020202020204" pitchFamily="34" charset="0"/>
                          <a:cs typeface="Arial" panose="020B0604020202020204" pitchFamily="34" charset="0"/>
                        </a:rPr>
                        <a:t>11.17-11.72 v.</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extLst>
                  <a:ext uri="{0D108BD9-81ED-4DB2-BD59-A6C34878D82A}">
                    <a16:rowId xmlns:a16="http://schemas.microsoft.com/office/drawing/2014/main" val="10014"/>
                  </a:ext>
                </a:extLst>
              </a:tr>
              <a:tr h="75169">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Calle E3B De Los Trigales </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dirty="0">
                          <a:effectLst/>
                          <a:latin typeface="Arial" panose="020B0604020202020204" pitchFamily="34" charset="0"/>
                          <a:cs typeface="Arial" panose="020B0604020202020204" pitchFamily="34" charset="0"/>
                        </a:rPr>
                        <a:t>8.13-13.94 v.</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extLst>
                  <a:ext uri="{0D108BD9-81ED-4DB2-BD59-A6C34878D82A}">
                    <a16:rowId xmlns:a16="http://schemas.microsoft.com/office/drawing/2014/main" val="10015"/>
                  </a:ext>
                </a:extLst>
              </a:tr>
              <a:tr h="75169">
                <a:tc>
                  <a:txBody>
                    <a:bodyPr/>
                    <a:lstStyle/>
                    <a:p>
                      <a:pPr>
                        <a:lnSpc>
                          <a:spcPct val="107000"/>
                        </a:lnSpc>
                        <a:spcAft>
                          <a:spcPts val="0"/>
                        </a:spcAft>
                      </a:pPr>
                      <a:r>
                        <a:rPr lang="es-EC" sz="700" dirty="0">
                          <a:effectLst/>
                          <a:latin typeface="Arial" panose="020B0604020202020204" pitchFamily="34" charset="0"/>
                          <a:cs typeface="Arial" panose="020B0604020202020204" pitchFamily="34" charset="0"/>
                        </a:rPr>
                        <a:t>Calle E3C </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10.44-12.80 v.</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extLst>
                  <a:ext uri="{0D108BD9-81ED-4DB2-BD59-A6C34878D82A}">
                    <a16:rowId xmlns:a16="http://schemas.microsoft.com/office/drawing/2014/main" val="10016"/>
                  </a:ext>
                </a:extLst>
              </a:tr>
              <a:tr h="75169">
                <a:tc>
                  <a:txBody>
                    <a:bodyPr/>
                    <a:lstStyle/>
                    <a:p>
                      <a:pPr>
                        <a:lnSpc>
                          <a:spcPct val="107000"/>
                        </a:lnSpc>
                        <a:spcAft>
                          <a:spcPts val="0"/>
                        </a:spcAft>
                      </a:pPr>
                      <a:r>
                        <a:rPr lang="es-EC" sz="700" dirty="0">
                          <a:effectLst/>
                          <a:latin typeface="Arial" panose="020B0604020202020204" pitchFamily="34" charset="0"/>
                          <a:cs typeface="Arial" panose="020B0604020202020204" pitchFamily="34" charset="0"/>
                        </a:rPr>
                        <a:t>Calle E3 De Las Acacias </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11.04-12.66 v.</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extLst>
                  <a:ext uri="{0D108BD9-81ED-4DB2-BD59-A6C34878D82A}">
                    <a16:rowId xmlns:a16="http://schemas.microsoft.com/office/drawing/2014/main" val="10017"/>
                  </a:ext>
                </a:extLst>
              </a:tr>
              <a:tr h="75169">
                <a:tc>
                  <a:txBody>
                    <a:bodyPr/>
                    <a:lstStyle/>
                    <a:p>
                      <a:pPr>
                        <a:lnSpc>
                          <a:spcPct val="107000"/>
                        </a:lnSpc>
                        <a:spcAft>
                          <a:spcPts val="0"/>
                        </a:spcAft>
                      </a:pPr>
                      <a:r>
                        <a:rPr lang="es-EC" sz="700" dirty="0">
                          <a:effectLst/>
                          <a:latin typeface="Arial" panose="020B0604020202020204" pitchFamily="34" charset="0"/>
                          <a:cs typeface="Arial" panose="020B0604020202020204" pitchFamily="34" charset="0"/>
                        </a:rPr>
                        <a:t>Pasaje 1 </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5.50</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extLst>
                  <a:ext uri="{0D108BD9-81ED-4DB2-BD59-A6C34878D82A}">
                    <a16:rowId xmlns:a16="http://schemas.microsoft.com/office/drawing/2014/main" val="10018"/>
                  </a:ext>
                </a:extLst>
              </a:tr>
              <a:tr h="75169">
                <a:tc>
                  <a:txBody>
                    <a:bodyPr/>
                    <a:lstStyle/>
                    <a:p>
                      <a:pPr>
                        <a:lnSpc>
                          <a:spcPct val="107000"/>
                        </a:lnSpc>
                        <a:spcAft>
                          <a:spcPts val="0"/>
                        </a:spcAft>
                      </a:pPr>
                      <a:r>
                        <a:rPr lang="es-EC" sz="700" dirty="0">
                          <a:effectLst/>
                          <a:latin typeface="Arial" panose="020B0604020202020204" pitchFamily="34" charset="0"/>
                          <a:cs typeface="Arial" panose="020B0604020202020204" pitchFamily="34" charset="0"/>
                        </a:rPr>
                        <a:t>Calle N18 De Las Madreselvas </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dirty="0">
                          <a:effectLst/>
                          <a:latin typeface="Arial" panose="020B0604020202020204" pitchFamily="34" charset="0"/>
                          <a:cs typeface="Arial" panose="020B0604020202020204" pitchFamily="34" charset="0"/>
                        </a:rPr>
                        <a:t>7.59-13.49 v.</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extLst>
                  <a:ext uri="{0D108BD9-81ED-4DB2-BD59-A6C34878D82A}">
                    <a16:rowId xmlns:a16="http://schemas.microsoft.com/office/drawing/2014/main" val="10019"/>
                  </a:ext>
                </a:extLst>
              </a:tr>
            </a:tbl>
          </a:graphicData>
        </a:graphic>
      </p:graphicFrame>
      <p:graphicFrame>
        <p:nvGraphicFramePr>
          <p:cNvPr id="48" name="Tabla 47"/>
          <p:cNvGraphicFramePr>
            <a:graphicFrameLocks noGrp="1"/>
          </p:cNvGraphicFramePr>
          <p:nvPr>
            <p:extLst>
              <p:ext uri="{D42A27DB-BD31-4B8C-83A1-F6EECF244321}">
                <p14:modId xmlns:p14="http://schemas.microsoft.com/office/powerpoint/2010/main" val="2183680597"/>
              </p:ext>
            </p:extLst>
          </p:nvPr>
        </p:nvGraphicFramePr>
        <p:xfrm>
          <a:off x="3108828" y="3140036"/>
          <a:ext cx="2473723" cy="1940941"/>
        </p:xfrm>
        <a:graphic>
          <a:graphicData uri="http://schemas.openxmlformats.org/drawingml/2006/table">
            <a:tbl>
              <a:tblPr firstRow="1" firstCol="1" bandRow="1">
                <a:tableStyleId>{5C22544A-7EE6-4342-B048-85BDC9FD1C3A}</a:tableStyleId>
              </a:tblPr>
              <a:tblGrid>
                <a:gridCol w="1694446">
                  <a:extLst>
                    <a:ext uri="{9D8B030D-6E8A-4147-A177-3AD203B41FA5}">
                      <a16:colId xmlns:a16="http://schemas.microsoft.com/office/drawing/2014/main" val="20000"/>
                    </a:ext>
                  </a:extLst>
                </a:gridCol>
                <a:gridCol w="779277">
                  <a:extLst>
                    <a:ext uri="{9D8B030D-6E8A-4147-A177-3AD203B41FA5}">
                      <a16:colId xmlns:a16="http://schemas.microsoft.com/office/drawing/2014/main" val="20001"/>
                    </a:ext>
                  </a:extLst>
                </a:gridCol>
              </a:tblGrid>
              <a:tr h="75169">
                <a:tc>
                  <a:txBody>
                    <a:bodyPr/>
                    <a:lstStyle/>
                    <a:p>
                      <a:pPr>
                        <a:lnSpc>
                          <a:spcPct val="107000"/>
                        </a:lnSpc>
                        <a:spcAft>
                          <a:spcPts val="0"/>
                        </a:spcAft>
                      </a:pPr>
                      <a:r>
                        <a:rPr lang="es-EC" sz="700" dirty="0">
                          <a:effectLst/>
                          <a:latin typeface="Arial" panose="020B0604020202020204" pitchFamily="34" charset="0"/>
                          <a:cs typeface="Arial" panose="020B0604020202020204" pitchFamily="34" charset="0"/>
                        </a:rPr>
                        <a:t>Calle N17F De Las Lilas </a:t>
                      </a:r>
                      <a:endParaRPr lang="es-EC" sz="700" dirty="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b="0" dirty="0">
                          <a:solidFill>
                            <a:schemeClr val="tx1"/>
                          </a:solidFill>
                          <a:effectLst/>
                          <a:latin typeface="Arial" panose="020B0604020202020204" pitchFamily="34" charset="0"/>
                          <a:cs typeface="Arial" panose="020B0604020202020204" pitchFamily="34" charset="0"/>
                        </a:rPr>
                        <a:t>7.08-10.51 v.</a:t>
                      </a:r>
                      <a:endParaRPr lang="es-EC" sz="7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solidFill>
                      <a:srgbClr val="FBE9E8"/>
                    </a:solidFill>
                  </a:tcPr>
                </a:tc>
                <a:extLst>
                  <a:ext uri="{0D108BD9-81ED-4DB2-BD59-A6C34878D82A}">
                    <a16:rowId xmlns:a16="http://schemas.microsoft.com/office/drawing/2014/main" val="10000"/>
                  </a:ext>
                </a:extLst>
              </a:tr>
              <a:tr h="75169">
                <a:tc>
                  <a:txBody>
                    <a:bodyPr/>
                    <a:lstStyle/>
                    <a:p>
                      <a:pPr>
                        <a:lnSpc>
                          <a:spcPct val="107000"/>
                        </a:lnSpc>
                        <a:spcAft>
                          <a:spcPts val="0"/>
                        </a:spcAft>
                      </a:pPr>
                      <a:r>
                        <a:rPr lang="es-EC" sz="700" dirty="0">
                          <a:effectLst/>
                          <a:latin typeface="Arial" panose="020B0604020202020204" pitchFamily="34" charset="0"/>
                          <a:cs typeface="Arial" panose="020B0604020202020204" pitchFamily="34" charset="0"/>
                        </a:rPr>
                        <a:t>Calle Eloy Alfaro Delgado </a:t>
                      </a:r>
                      <a:endParaRPr lang="es-EC" sz="700" dirty="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14.57-18.50 v.</a:t>
                      </a:r>
                      <a:endParaRPr lang="es-EC" sz="7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extLst>
                  <a:ext uri="{0D108BD9-81ED-4DB2-BD59-A6C34878D82A}">
                    <a16:rowId xmlns:a16="http://schemas.microsoft.com/office/drawing/2014/main" val="10001"/>
                  </a:ext>
                </a:extLst>
              </a:tr>
              <a:tr h="75169">
                <a:tc>
                  <a:txBody>
                    <a:bodyPr/>
                    <a:lstStyle/>
                    <a:p>
                      <a:pPr>
                        <a:lnSpc>
                          <a:spcPct val="107000"/>
                        </a:lnSpc>
                        <a:spcAft>
                          <a:spcPts val="0"/>
                        </a:spcAft>
                      </a:pPr>
                      <a:r>
                        <a:rPr lang="es-EC" sz="700" dirty="0">
                          <a:effectLst/>
                          <a:latin typeface="Arial" panose="020B0604020202020204" pitchFamily="34" charset="0"/>
                          <a:cs typeface="Arial" panose="020B0604020202020204" pitchFamily="34" charset="0"/>
                        </a:rPr>
                        <a:t>Calle N18 </a:t>
                      </a:r>
                      <a:endParaRPr lang="es-EC" sz="700" dirty="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3.05-11.73 v.</a:t>
                      </a:r>
                      <a:endParaRPr lang="es-EC" sz="7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extLst>
                  <a:ext uri="{0D108BD9-81ED-4DB2-BD59-A6C34878D82A}">
                    <a16:rowId xmlns:a16="http://schemas.microsoft.com/office/drawing/2014/main" val="10002"/>
                  </a:ext>
                </a:extLst>
              </a:tr>
              <a:tr h="75169">
                <a:tc>
                  <a:txBody>
                    <a:bodyPr/>
                    <a:lstStyle/>
                    <a:p>
                      <a:pPr>
                        <a:lnSpc>
                          <a:spcPct val="107000"/>
                        </a:lnSpc>
                        <a:spcAft>
                          <a:spcPts val="0"/>
                        </a:spcAft>
                      </a:pPr>
                      <a:r>
                        <a:rPr lang="es-EC" sz="700" dirty="0">
                          <a:effectLst/>
                          <a:latin typeface="Arial" panose="020B0604020202020204" pitchFamily="34" charset="0"/>
                          <a:cs typeface="Arial" panose="020B0604020202020204" pitchFamily="34" charset="0"/>
                        </a:rPr>
                        <a:t>Calle N17B De Las Cucardas </a:t>
                      </a:r>
                      <a:endParaRPr lang="es-EC" sz="700" dirty="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9.56-10.90 v.</a:t>
                      </a:r>
                      <a:endParaRPr lang="es-EC" sz="7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extLst>
                  <a:ext uri="{0D108BD9-81ED-4DB2-BD59-A6C34878D82A}">
                    <a16:rowId xmlns:a16="http://schemas.microsoft.com/office/drawing/2014/main" val="10003"/>
                  </a:ext>
                </a:extLst>
              </a:tr>
              <a:tr h="75169">
                <a:tc>
                  <a:txBody>
                    <a:bodyPr/>
                    <a:lstStyle/>
                    <a:p>
                      <a:pPr>
                        <a:lnSpc>
                          <a:spcPct val="107000"/>
                        </a:lnSpc>
                        <a:spcAft>
                          <a:spcPts val="0"/>
                        </a:spcAft>
                      </a:pPr>
                      <a:r>
                        <a:rPr lang="es-EC" sz="700" dirty="0">
                          <a:effectLst/>
                          <a:latin typeface="Arial" panose="020B0604020202020204" pitchFamily="34" charset="0"/>
                          <a:cs typeface="Arial" panose="020B0604020202020204" pitchFamily="34" charset="0"/>
                        </a:rPr>
                        <a:t>Calle N17A De Los Pencos </a:t>
                      </a:r>
                      <a:endParaRPr lang="es-EC" sz="700" dirty="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10.08-11.59 v.</a:t>
                      </a:r>
                      <a:endParaRPr lang="es-EC" sz="7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extLst>
                  <a:ext uri="{0D108BD9-81ED-4DB2-BD59-A6C34878D82A}">
                    <a16:rowId xmlns:a16="http://schemas.microsoft.com/office/drawing/2014/main" val="10004"/>
                  </a:ext>
                </a:extLst>
              </a:tr>
              <a:tr h="75169">
                <a:tc>
                  <a:txBody>
                    <a:bodyPr/>
                    <a:lstStyle/>
                    <a:p>
                      <a:pPr>
                        <a:lnSpc>
                          <a:spcPct val="107000"/>
                        </a:lnSpc>
                        <a:spcAft>
                          <a:spcPts val="0"/>
                        </a:spcAft>
                      </a:pPr>
                      <a:r>
                        <a:rPr lang="es-EC" sz="700" dirty="0">
                          <a:effectLst/>
                          <a:latin typeface="Arial" panose="020B0604020202020204" pitchFamily="34" charset="0"/>
                          <a:cs typeface="Arial" panose="020B0604020202020204" pitchFamily="34" charset="0"/>
                        </a:rPr>
                        <a:t>Calle N17E De Los Jazmines </a:t>
                      </a:r>
                      <a:endParaRPr lang="es-EC" sz="700" dirty="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dirty="0">
                          <a:effectLst/>
                          <a:latin typeface="Arial" panose="020B0604020202020204" pitchFamily="34" charset="0"/>
                          <a:cs typeface="Arial" panose="020B0604020202020204" pitchFamily="34" charset="0"/>
                        </a:rPr>
                        <a:t>9.26-13.80 v.</a:t>
                      </a:r>
                      <a:endParaRPr lang="es-EC" sz="700" dirty="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extLst>
                  <a:ext uri="{0D108BD9-81ED-4DB2-BD59-A6C34878D82A}">
                    <a16:rowId xmlns:a16="http://schemas.microsoft.com/office/drawing/2014/main" val="10005"/>
                  </a:ext>
                </a:extLst>
              </a:tr>
              <a:tr h="75169">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Calle N17D De Las Orquídeas </a:t>
                      </a:r>
                      <a:endParaRPr lang="es-EC" sz="7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dirty="0">
                          <a:effectLst/>
                          <a:latin typeface="Arial" panose="020B0604020202020204" pitchFamily="34" charset="0"/>
                          <a:cs typeface="Arial" panose="020B0604020202020204" pitchFamily="34" charset="0"/>
                        </a:rPr>
                        <a:t>10.18-11.20 v.</a:t>
                      </a:r>
                      <a:endParaRPr lang="es-EC" sz="700" dirty="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extLst>
                  <a:ext uri="{0D108BD9-81ED-4DB2-BD59-A6C34878D82A}">
                    <a16:rowId xmlns:a16="http://schemas.microsoft.com/office/drawing/2014/main" val="10006"/>
                  </a:ext>
                </a:extLst>
              </a:tr>
              <a:tr h="75169">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Calle N17C De Los Arrayanes </a:t>
                      </a:r>
                      <a:endParaRPr lang="es-EC" sz="7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dirty="0">
                          <a:effectLst/>
                          <a:latin typeface="Arial" panose="020B0604020202020204" pitchFamily="34" charset="0"/>
                          <a:cs typeface="Arial" panose="020B0604020202020204" pitchFamily="34" charset="0"/>
                        </a:rPr>
                        <a:t>10.07-10.92 v.</a:t>
                      </a:r>
                      <a:endParaRPr lang="es-EC" sz="700" dirty="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extLst>
                  <a:ext uri="{0D108BD9-81ED-4DB2-BD59-A6C34878D82A}">
                    <a16:rowId xmlns:a16="http://schemas.microsoft.com/office/drawing/2014/main" val="10007"/>
                  </a:ext>
                </a:extLst>
              </a:tr>
              <a:tr h="75169">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Calle 17B De Los Frailejones </a:t>
                      </a:r>
                      <a:endParaRPr lang="es-EC" sz="7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dirty="0">
                          <a:effectLst/>
                          <a:latin typeface="Arial" panose="020B0604020202020204" pitchFamily="34" charset="0"/>
                          <a:cs typeface="Arial" panose="020B0604020202020204" pitchFamily="34" charset="0"/>
                        </a:rPr>
                        <a:t>8.80-12.40 v.</a:t>
                      </a:r>
                      <a:endParaRPr lang="es-EC" sz="700" dirty="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extLst>
                  <a:ext uri="{0D108BD9-81ED-4DB2-BD59-A6C34878D82A}">
                    <a16:rowId xmlns:a16="http://schemas.microsoft.com/office/drawing/2014/main" val="10008"/>
                  </a:ext>
                </a:extLst>
              </a:tr>
              <a:tr h="75169">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Calle N17A De Los Laureles </a:t>
                      </a:r>
                      <a:endParaRPr lang="es-EC" sz="7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dirty="0">
                          <a:effectLst/>
                          <a:latin typeface="Arial" panose="020B0604020202020204" pitchFamily="34" charset="0"/>
                          <a:cs typeface="Arial" panose="020B0604020202020204" pitchFamily="34" charset="0"/>
                        </a:rPr>
                        <a:t>8.79-11.52 v.</a:t>
                      </a:r>
                      <a:endParaRPr lang="es-EC" sz="700" dirty="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extLst>
                  <a:ext uri="{0D108BD9-81ED-4DB2-BD59-A6C34878D82A}">
                    <a16:rowId xmlns:a16="http://schemas.microsoft.com/office/drawing/2014/main" val="10009"/>
                  </a:ext>
                </a:extLst>
              </a:tr>
              <a:tr h="75169">
                <a:tc>
                  <a:txBody>
                    <a:bodyPr/>
                    <a:lstStyle/>
                    <a:p>
                      <a:pPr>
                        <a:lnSpc>
                          <a:spcPct val="107000"/>
                        </a:lnSpc>
                        <a:spcAft>
                          <a:spcPts val="0"/>
                        </a:spcAft>
                      </a:pPr>
                      <a:r>
                        <a:rPr lang="es-EC" sz="700">
                          <a:solidFill>
                            <a:schemeClr val="bg1"/>
                          </a:solidFill>
                          <a:effectLst/>
                          <a:latin typeface="Arial" panose="020B0604020202020204" pitchFamily="34" charset="0"/>
                          <a:ea typeface="Times New Roman" panose="02020603050405020304" pitchFamily="18" charset="0"/>
                          <a:cs typeface="Arial" panose="020B0604020202020204" pitchFamily="34" charset="0"/>
                        </a:rPr>
                        <a:t>Avenida N16G 3 de Septiembre </a:t>
                      </a:r>
                      <a:endParaRPr lang="es-EC" sz="7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s-EC"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29.58-32.22 v.</a:t>
                      </a:r>
                      <a:endParaRPr lang="es-EC" sz="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10"/>
                  </a:ext>
                </a:extLst>
              </a:tr>
              <a:tr h="75169">
                <a:tc>
                  <a:txBody>
                    <a:bodyPr/>
                    <a:lstStyle/>
                    <a:p>
                      <a:pPr>
                        <a:lnSpc>
                          <a:spcPct val="107000"/>
                        </a:lnSpc>
                        <a:spcAft>
                          <a:spcPts val="0"/>
                        </a:spcAft>
                      </a:pPr>
                      <a:r>
                        <a:rPr lang="es-EC" sz="700">
                          <a:solidFill>
                            <a:schemeClr val="bg1"/>
                          </a:solidFill>
                          <a:effectLst/>
                          <a:latin typeface="Arial" panose="020B0604020202020204" pitchFamily="34" charset="0"/>
                          <a:ea typeface="Times New Roman" panose="02020603050405020304" pitchFamily="18" charset="0"/>
                          <a:cs typeface="Arial" panose="020B0604020202020204" pitchFamily="34" charset="0"/>
                        </a:rPr>
                        <a:t>Calle N16F De Las Toronjas </a:t>
                      </a:r>
                      <a:endParaRPr lang="es-EC" sz="7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s-EC"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8.02-10.96 v.</a:t>
                      </a:r>
                      <a:endParaRPr lang="es-EC" sz="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11"/>
                  </a:ext>
                </a:extLst>
              </a:tr>
              <a:tr h="75169">
                <a:tc>
                  <a:txBody>
                    <a:bodyPr/>
                    <a:lstStyle/>
                    <a:p>
                      <a:pPr>
                        <a:lnSpc>
                          <a:spcPct val="107000"/>
                        </a:lnSpc>
                        <a:spcAft>
                          <a:spcPts val="0"/>
                        </a:spcAft>
                      </a:pPr>
                      <a:r>
                        <a:rPr lang="es-EC" sz="700">
                          <a:solidFill>
                            <a:schemeClr val="bg1"/>
                          </a:solidFill>
                          <a:effectLst/>
                          <a:latin typeface="Arial" panose="020B0604020202020204" pitchFamily="34" charset="0"/>
                          <a:ea typeface="Times New Roman" panose="02020603050405020304" pitchFamily="18" charset="0"/>
                          <a:cs typeface="Arial" panose="020B0604020202020204" pitchFamily="34" charset="0"/>
                        </a:rPr>
                        <a:t>Calle N16E El Cisne </a:t>
                      </a:r>
                      <a:endParaRPr lang="es-EC" sz="7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s-EC"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9.66-11.25 v.</a:t>
                      </a:r>
                      <a:endParaRPr lang="es-EC" sz="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12"/>
                  </a:ext>
                </a:extLst>
              </a:tr>
              <a:tr h="75169">
                <a:tc>
                  <a:txBody>
                    <a:bodyPr/>
                    <a:lstStyle/>
                    <a:p>
                      <a:pPr>
                        <a:lnSpc>
                          <a:spcPct val="107000"/>
                        </a:lnSpc>
                        <a:spcAft>
                          <a:spcPts val="0"/>
                        </a:spcAft>
                      </a:pPr>
                      <a:r>
                        <a:rPr lang="es-EC" sz="700">
                          <a:solidFill>
                            <a:schemeClr val="bg1"/>
                          </a:solidFill>
                          <a:effectLst/>
                          <a:latin typeface="Arial" panose="020B0604020202020204" pitchFamily="34" charset="0"/>
                          <a:ea typeface="Times New Roman" panose="02020603050405020304" pitchFamily="18" charset="0"/>
                          <a:cs typeface="Arial" panose="020B0604020202020204" pitchFamily="34" charset="0"/>
                        </a:rPr>
                        <a:t>Calle N16D De Las Azucenas </a:t>
                      </a:r>
                      <a:endParaRPr lang="es-EC" sz="7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s-EC"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7.01-10.86 v.</a:t>
                      </a:r>
                      <a:endParaRPr lang="es-EC" sz="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13"/>
                  </a:ext>
                </a:extLst>
              </a:tr>
              <a:tr h="75169">
                <a:tc>
                  <a:txBody>
                    <a:bodyPr/>
                    <a:lstStyle/>
                    <a:p>
                      <a:pPr>
                        <a:lnSpc>
                          <a:spcPct val="107000"/>
                        </a:lnSpc>
                        <a:spcAft>
                          <a:spcPts val="0"/>
                        </a:spcAft>
                      </a:pPr>
                      <a:r>
                        <a:rPr lang="es-EC" sz="700">
                          <a:solidFill>
                            <a:schemeClr val="bg1"/>
                          </a:solidFill>
                          <a:effectLst/>
                          <a:latin typeface="Arial" panose="020B0604020202020204" pitchFamily="34" charset="0"/>
                          <a:ea typeface="Times New Roman" panose="02020603050405020304" pitchFamily="18" charset="0"/>
                          <a:cs typeface="Arial" panose="020B0604020202020204" pitchFamily="34" charset="0"/>
                        </a:rPr>
                        <a:t>Calle N16F De Los Girasoles </a:t>
                      </a:r>
                      <a:endParaRPr lang="es-EC" sz="7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s-EC"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9.02-11.18 v.</a:t>
                      </a:r>
                      <a:endParaRPr lang="es-EC" sz="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14"/>
                  </a:ext>
                </a:extLst>
              </a:tr>
              <a:tr h="75169">
                <a:tc>
                  <a:txBody>
                    <a:bodyPr/>
                    <a:lstStyle/>
                    <a:p>
                      <a:pPr>
                        <a:lnSpc>
                          <a:spcPct val="107000"/>
                        </a:lnSpc>
                        <a:spcAft>
                          <a:spcPts val="0"/>
                        </a:spcAft>
                      </a:pPr>
                      <a:r>
                        <a:rPr lang="es-EC" sz="700">
                          <a:solidFill>
                            <a:schemeClr val="bg1"/>
                          </a:solidFill>
                          <a:effectLst/>
                          <a:latin typeface="Arial" panose="020B0604020202020204" pitchFamily="34" charset="0"/>
                          <a:ea typeface="Times New Roman" panose="02020603050405020304" pitchFamily="18" charset="0"/>
                          <a:cs typeface="Arial" panose="020B0604020202020204" pitchFamily="34" charset="0"/>
                        </a:rPr>
                        <a:t>Calle N16E De Los Nogales </a:t>
                      </a:r>
                      <a:endParaRPr lang="es-EC" sz="7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s-EC"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9.77-11.32 v.</a:t>
                      </a:r>
                      <a:endParaRPr lang="es-EC" sz="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15"/>
                  </a:ext>
                </a:extLst>
              </a:tr>
              <a:tr h="75169">
                <a:tc>
                  <a:txBody>
                    <a:bodyPr/>
                    <a:lstStyle/>
                    <a:p>
                      <a:pPr>
                        <a:lnSpc>
                          <a:spcPct val="107000"/>
                        </a:lnSpc>
                        <a:spcAft>
                          <a:spcPts val="0"/>
                        </a:spcAft>
                      </a:pPr>
                      <a:r>
                        <a:rPr lang="es-EC" sz="7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Avenida N16G 3 de Septiembre </a:t>
                      </a:r>
                      <a:endParaRPr lang="es-EC" sz="7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s-EC"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29.58-32.22 v.</a:t>
                      </a:r>
                      <a:endParaRPr lang="es-EC" sz="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16"/>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3265250390"/>
              </p:ext>
            </p:extLst>
          </p:nvPr>
        </p:nvGraphicFramePr>
        <p:xfrm>
          <a:off x="6726758" y="3140036"/>
          <a:ext cx="2465976" cy="2488769"/>
        </p:xfrm>
        <a:graphic>
          <a:graphicData uri="http://schemas.openxmlformats.org/drawingml/2006/table">
            <a:tbl>
              <a:tblPr firstRow="1" firstCol="1" bandRow="1">
                <a:tableStyleId>{5C22544A-7EE6-4342-B048-85BDC9FD1C3A}</a:tableStyleId>
              </a:tblPr>
              <a:tblGrid>
                <a:gridCol w="1350830">
                  <a:extLst>
                    <a:ext uri="{9D8B030D-6E8A-4147-A177-3AD203B41FA5}">
                      <a16:colId xmlns:a16="http://schemas.microsoft.com/office/drawing/2014/main" val="20000"/>
                    </a:ext>
                  </a:extLst>
                </a:gridCol>
                <a:gridCol w="1115146">
                  <a:extLst>
                    <a:ext uri="{9D8B030D-6E8A-4147-A177-3AD203B41FA5}">
                      <a16:colId xmlns:a16="http://schemas.microsoft.com/office/drawing/2014/main" val="20001"/>
                    </a:ext>
                  </a:extLst>
                </a:gridCol>
              </a:tblGrid>
              <a:tr h="88881">
                <a:tc>
                  <a:txBody>
                    <a:bodyPr/>
                    <a:lstStyle/>
                    <a:p>
                      <a:pPr>
                        <a:lnSpc>
                          <a:spcPct val="107000"/>
                        </a:lnSpc>
                      </a:pPr>
                      <a:r>
                        <a:rPr lang="es-EC" sz="600" dirty="0">
                          <a:effectLst/>
                          <a:latin typeface="Arial" panose="020B0604020202020204" pitchFamily="34" charset="0"/>
                          <a:cs typeface="Arial" panose="020B0604020202020204" pitchFamily="34" charset="0"/>
                        </a:rPr>
                        <a:t>NOMENCLATURA</a:t>
                      </a:r>
                      <a:endParaRPr lang="es-EC" sz="800" dirty="0">
                        <a:effectLst/>
                        <a:latin typeface="Arial" panose="020B0604020202020204" pitchFamily="34" charset="0"/>
                        <a:cs typeface="Arial" panose="020B0604020202020204" pitchFamily="34" charset="0"/>
                      </a:endParaRPr>
                    </a:p>
                  </a:txBody>
                  <a:tcPr marL="42517" marR="42517" marT="0" marB="0"/>
                </a:tc>
                <a:tc>
                  <a:txBody>
                    <a:bodyPr/>
                    <a:lstStyle/>
                    <a:p>
                      <a:pPr>
                        <a:lnSpc>
                          <a:spcPct val="107000"/>
                        </a:lnSpc>
                      </a:pPr>
                      <a:r>
                        <a:rPr lang="es-EC" sz="600">
                          <a:effectLst/>
                          <a:latin typeface="Arial" panose="020B0604020202020204" pitchFamily="34" charset="0"/>
                          <a:cs typeface="Arial" panose="020B0604020202020204" pitchFamily="34" charset="0"/>
                        </a:rPr>
                        <a:t>ANCHO VÍA (m)</a:t>
                      </a:r>
                      <a:endParaRPr lang="es-EC" sz="800">
                        <a:effectLst/>
                        <a:latin typeface="Arial" panose="020B0604020202020204" pitchFamily="34" charset="0"/>
                        <a:cs typeface="Arial" panose="020B0604020202020204" pitchFamily="34" charset="0"/>
                      </a:endParaRPr>
                    </a:p>
                  </a:txBody>
                  <a:tcPr marL="42517" marR="42517" marT="0" marB="0"/>
                </a:tc>
                <a:extLst>
                  <a:ext uri="{0D108BD9-81ED-4DB2-BD59-A6C34878D82A}">
                    <a16:rowId xmlns:a16="http://schemas.microsoft.com/office/drawing/2014/main" val="10000"/>
                  </a:ext>
                </a:extLst>
              </a:tr>
              <a:tr h="88881">
                <a:tc>
                  <a:txBody>
                    <a:bodyPr/>
                    <a:lstStyle/>
                    <a:p>
                      <a:pPr>
                        <a:lnSpc>
                          <a:spcPct val="107000"/>
                        </a:lnSpc>
                      </a:pPr>
                      <a:r>
                        <a:rPr lang="es-EC" sz="600">
                          <a:effectLst/>
                          <a:latin typeface="Arial" panose="020B0604020202020204" pitchFamily="34" charset="0"/>
                          <a:cs typeface="Arial" panose="020B0604020202020204" pitchFamily="34" charset="0"/>
                        </a:rPr>
                        <a:t>Calle E3 De Las Acacias</a:t>
                      </a:r>
                      <a:endParaRPr lang="es-EC" sz="800">
                        <a:effectLst/>
                        <a:latin typeface="Arial" panose="020B0604020202020204" pitchFamily="34" charset="0"/>
                        <a:cs typeface="Arial" panose="020B0604020202020204" pitchFamily="34" charset="0"/>
                      </a:endParaRPr>
                    </a:p>
                  </a:txBody>
                  <a:tcPr marL="42517" marR="42517" marT="0" marB="0"/>
                </a:tc>
                <a:tc>
                  <a:txBody>
                    <a:bodyPr/>
                    <a:lstStyle/>
                    <a:p>
                      <a:pPr>
                        <a:lnSpc>
                          <a:spcPct val="107000"/>
                        </a:lnSpc>
                      </a:pPr>
                      <a:r>
                        <a:rPr lang="es-EC" sz="600">
                          <a:effectLst/>
                          <a:latin typeface="Arial" panose="020B0604020202020204" pitchFamily="34" charset="0"/>
                          <a:cs typeface="Arial" panose="020B0604020202020204" pitchFamily="34" charset="0"/>
                        </a:rPr>
                        <a:t>      10.54-12.00 (variable)</a:t>
                      </a:r>
                      <a:endParaRPr lang="es-EC" sz="800">
                        <a:effectLst/>
                        <a:latin typeface="Arial" panose="020B0604020202020204" pitchFamily="34" charset="0"/>
                        <a:cs typeface="Arial" panose="020B0604020202020204" pitchFamily="34" charset="0"/>
                      </a:endParaRPr>
                    </a:p>
                  </a:txBody>
                  <a:tcPr marL="42517" marR="42517" marT="0" marB="0"/>
                </a:tc>
                <a:extLst>
                  <a:ext uri="{0D108BD9-81ED-4DB2-BD59-A6C34878D82A}">
                    <a16:rowId xmlns:a16="http://schemas.microsoft.com/office/drawing/2014/main" val="10001"/>
                  </a:ext>
                </a:extLst>
              </a:tr>
              <a:tr h="88881">
                <a:tc>
                  <a:txBody>
                    <a:bodyPr/>
                    <a:lstStyle/>
                    <a:p>
                      <a:pPr>
                        <a:lnSpc>
                          <a:spcPct val="107000"/>
                        </a:lnSpc>
                      </a:pPr>
                      <a:r>
                        <a:rPr lang="es-EC" sz="600">
                          <a:effectLst/>
                          <a:latin typeface="Arial" panose="020B0604020202020204" pitchFamily="34" charset="0"/>
                          <a:cs typeface="Arial" panose="020B0604020202020204" pitchFamily="34" charset="0"/>
                        </a:rPr>
                        <a:t>Calle E3B De Los Trigales</a:t>
                      </a:r>
                      <a:endParaRPr lang="es-EC" sz="80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a:effectLst/>
                          <a:latin typeface="Arial" panose="020B0604020202020204" pitchFamily="34" charset="0"/>
                          <a:cs typeface="Arial" panose="020B0604020202020204" pitchFamily="34" charset="0"/>
                        </a:rPr>
                        <a:t>9.12-14.73(variable) </a:t>
                      </a:r>
                      <a:endParaRPr lang="es-EC" sz="800">
                        <a:effectLst/>
                        <a:latin typeface="Arial" panose="020B0604020202020204" pitchFamily="34" charset="0"/>
                        <a:cs typeface="Arial" panose="020B0604020202020204" pitchFamily="34" charset="0"/>
                      </a:endParaRPr>
                    </a:p>
                  </a:txBody>
                  <a:tcPr marL="42517" marR="42517" marT="0" marB="0"/>
                </a:tc>
                <a:extLst>
                  <a:ext uri="{0D108BD9-81ED-4DB2-BD59-A6C34878D82A}">
                    <a16:rowId xmlns:a16="http://schemas.microsoft.com/office/drawing/2014/main" val="10002"/>
                  </a:ext>
                </a:extLst>
              </a:tr>
              <a:tr h="88881">
                <a:tc>
                  <a:txBody>
                    <a:bodyPr/>
                    <a:lstStyle/>
                    <a:p>
                      <a:pPr>
                        <a:lnSpc>
                          <a:spcPct val="107000"/>
                        </a:lnSpc>
                      </a:pPr>
                      <a:r>
                        <a:rPr lang="es-EC" sz="600">
                          <a:effectLst/>
                          <a:latin typeface="Arial" panose="020B0604020202020204" pitchFamily="34" charset="0"/>
                          <a:cs typeface="Arial" panose="020B0604020202020204" pitchFamily="34" charset="0"/>
                        </a:rPr>
                        <a:t>Calle E3C</a:t>
                      </a:r>
                      <a:endParaRPr lang="es-EC" sz="80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a:effectLst/>
                          <a:latin typeface="Arial" panose="020B0604020202020204" pitchFamily="34" charset="0"/>
                          <a:cs typeface="Arial" panose="020B0604020202020204" pitchFamily="34" charset="0"/>
                        </a:rPr>
                        <a:t>8.58-13.21(variable) </a:t>
                      </a:r>
                      <a:endParaRPr lang="es-EC" sz="800">
                        <a:effectLst/>
                        <a:latin typeface="Arial" panose="020B0604020202020204" pitchFamily="34" charset="0"/>
                        <a:cs typeface="Arial" panose="020B0604020202020204" pitchFamily="34" charset="0"/>
                      </a:endParaRPr>
                    </a:p>
                  </a:txBody>
                  <a:tcPr marL="42517" marR="42517" marT="0" marB="0"/>
                </a:tc>
                <a:extLst>
                  <a:ext uri="{0D108BD9-81ED-4DB2-BD59-A6C34878D82A}">
                    <a16:rowId xmlns:a16="http://schemas.microsoft.com/office/drawing/2014/main" val="10003"/>
                  </a:ext>
                </a:extLst>
              </a:tr>
              <a:tr h="88881">
                <a:tc>
                  <a:txBody>
                    <a:bodyPr/>
                    <a:lstStyle/>
                    <a:p>
                      <a:pPr>
                        <a:lnSpc>
                          <a:spcPct val="107000"/>
                        </a:lnSpc>
                      </a:pPr>
                      <a:r>
                        <a:rPr lang="es-EC" sz="600">
                          <a:effectLst/>
                          <a:latin typeface="Arial" panose="020B0604020202020204" pitchFamily="34" charset="0"/>
                          <a:cs typeface="Arial" panose="020B0604020202020204" pitchFamily="34" charset="0"/>
                        </a:rPr>
                        <a:t>Calle E4</a:t>
                      </a:r>
                      <a:endParaRPr lang="es-EC" sz="80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a:effectLst/>
                          <a:latin typeface="Arial" panose="020B0604020202020204" pitchFamily="34" charset="0"/>
                          <a:cs typeface="Arial" panose="020B0604020202020204" pitchFamily="34" charset="0"/>
                        </a:rPr>
                        <a:t>9.48-10.46 (variable)</a:t>
                      </a:r>
                      <a:endParaRPr lang="es-EC" sz="800">
                        <a:effectLst/>
                        <a:latin typeface="Arial" panose="020B0604020202020204" pitchFamily="34" charset="0"/>
                        <a:cs typeface="Arial" panose="020B0604020202020204" pitchFamily="34" charset="0"/>
                      </a:endParaRPr>
                    </a:p>
                  </a:txBody>
                  <a:tcPr marL="42517" marR="42517" marT="0" marB="0"/>
                </a:tc>
                <a:extLst>
                  <a:ext uri="{0D108BD9-81ED-4DB2-BD59-A6C34878D82A}">
                    <a16:rowId xmlns:a16="http://schemas.microsoft.com/office/drawing/2014/main" val="10004"/>
                  </a:ext>
                </a:extLst>
              </a:tr>
              <a:tr h="88881">
                <a:tc>
                  <a:txBody>
                    <a:bodyPr/>
                    <a:lstStyle/>
                    <a:p>
                      <a:pPr>
                        <a:lnSpc>
                          <a:spcPct val="107000"/>
                        </a:lnSpc>
                      </a:pPr>
                      <a:r>
                        <a:rPr lang="es-EC" sz="600">
                          <a:effectLst/>
                          <a:latin typeface="Arial" panose="020B0604020202020204" pitchFamily="34" charset="0"/>
                          <a:cs typeface="Arial" panose="020B0604020202020204" pitchFamily="34" charset="0"/>
                        </a:rPr>
                        <a:t>Pasaje E4                                            </a:t>
                      </a:r>
                      <a:endParaRPr lang="es-EC" sz="80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a:effectLst/>
                          <a:latin typeface="Arial" panose="020B0604020202020204" pitchFamily="34" charset="0"/>
                          <a:cs typeface="Arial" panose="020B0604020202020204" pitchFamily="34" charset="0"/>
                        </a:rPr>
                        <a:t>6.01-6.03 (variable)</a:t>
                      </a:r>
                      <a:endParaRPr lang="es-EC" sz="800">
                        <a:effectLst/>
                        <a:latin typeface="Arial" panose="020B0604020202020204" pitchFamily="34" charset="0"/>
                        <a:cs typeface="Arial" panose="020B0604020202020204" pitchFamily="34" charset="0"/>
                      </a:endParaRPr>
                    </a:p>
                  </a:txBody>
                  <a:tcPr marL="42517" marR="42517" marT="0" marB="0"/>
                </a:tc>
                <a:extLst>
                  <a:ext uri="{0D108BD9-81ED-4DB2-BD59-A6C34878D82A}">
                    <a16:rowId xmlns:a16="http://schemas.microsoft.com/office/drawing/2014/main" val="10005"/>
                  </a:ext>
                </a:extLst>
              </a:tr>
              <a:tr h="88881">
                <a:tc>
                  <a:txBody>
                    <a:bodyPr/>
                    <a:lstStyle/>
                    <a:p>
                      <a:pPr>
                        <a:lnSpc>
                          <a:spcPct val="107000"/>
                        </a:lnSpc>
                      </a:pPr>
                      <a:r>
                        <a:rPr lang="es-EC" sz="600">
                          <a:effectLst/>
                          <a:latin typeface="Arial" panose="020B0604020202020204" pitchFamily="34" charset="0"/>
                          <a:cs typeface="Arial" panose="020B0604020202020204" pitchFamily="34" charset="0"/>
                        </a:rPr>
                        <a:t>Calle E4B De Los Lirios</a:t>
                      </a:r>
                      <a:endParaRPr lang="es-EC" sz="80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a:effectLst/>
                          <a:latin typeface="Arial" panose="020B0604020202020204" pitchFamily="34" charset="0"/>
                          <a:cs typeface="Arial" panose="020B0604020202020204" pitchFamily="34" charset="0"/>
                        </a:rPr>
                        <a:t>9.52-14.27(variable) </a:t>
                      </a:r>
                      <a:endParaRPr lang="es-EC" sz="800">
                        <a:effectLst/>
                        <a:latin typeface="Arial" panose="020B0604020202020204" pitchFamily="34" charset="0"/>
                        <a:cs typeface="Arial" panose="020B0604020202020204" pitchFamily="34" charset="0"/>
                      </a:endParaRPr>
                    </a:p>
                  </a:txBody>
                  <a:tcPr marL="42517" marR="42517" marT="0" marB="0"/>
                </a:tc>
                <a:extLst>
                  <a:ext uri="{0D108BD9-81ED-4DB2-BD59-A6C34878D82A}">
                    <a16:rowId xmlns:a16="http://schemas.microsoft.com/office/drawing/2014/main" val="10006"/>
                  </a:ext>
                </a:extLst>
              </a:tr>
              <a:tr h="88881">
                <a:tc>
                  <a:txBody>
                    <a:bodyPr/>
                    <a:lstStyle/>
                    <a:p>
                      <a:pPr>
                        <a:lnSpc>
                          <a:spcPct val="107000"/>
                        </a:lnSpc>
                      </a:pPr>
                      <a:r>
                        <a:rPr lang="es-EC" sz="600">
                          <a:effectLst/>
                          <a:latin typeface="Arial" panose="020B0604020202020204" pitchFamily="34" charset="0"/>
                          <a:cs typeface="Arial" panose="020B0604020202020204" pitchFamily="34" charset="0"/>
                        </a:rPr>
                        <a:t>Calle E4A De Los Nogales</a:t>
                      </a:r>
                      <a:endParaRPr lang="es-EC" sz="80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a:effectLst/>
                          <a:latin typeface="Arial" panose="020B0604020202020204" pitchFamily="34" charset="0"/>
                          <a:cs typeface="Arial" panose="020B0604020202020204" pitchFamily="34" charset="0"/>
                        </a:rPr>
                        <a:t>8.74-9.48 (variable)</a:t>
                      </a:r>
                      <a:endParaRPr lang="es-EC" sz="800">
                        <a:effectLst/>
                        <a:latin typeface="Arial" panose="020B0604020202020204" pitchFamily="34" charset="0"/>
                        <a:cs typeface="Arial" panose="020B0604020202020204" pitchFamily="34" charset="0"/>
                      </a:endParaRPr>
                    </a:p>
                  </a:txBody>
                  <a:tcPr marL="42517" marR="42517" marT="0" marB="0"/>
                </a:tc>
                <a:extLst>
                  <a:ext uri="{0D108BD9-81ED-4DB2-BD59-A6C34878D82A}">
                    <a16:rowId xmlns:a16="http://schemas.microsoft.com/office/drawing/2014/main" val="10007"/>
                  </a:ext>
                </a:extLst>
              </a:tr>
              <a:tr h="88881">
                <a:tc>
                  <a:txBody>
                    <a:bodyPr/>
                    <a:lstStyle/>
                    <a:p>
                      <a:pPr>
                        <a:lnSpc>
                          <a:spcPct val="107000"/>
                        </a:lnSpc>
                      </a:pPr>
                      <a:r>
                        <a:rPr lang="es-EC" sz="600">
                          <a:effectLst/>
                          <a:latin typeface="Arial" panose="020B0604020202020204" pitchFamily="34" charset="0"/>
                          <a:cs typeface="Arial" panose="020B0604020202020204" pitchFamily="34" charset="0"/>
                        </a:rPr>
                        <a:t>Calle E4A Manuela Sáenz</a:t>
                      </a:r>
                      <a:endParaRPr lang="es-EC" sz="80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a:effectLst/>
                          <a:latin typeface="Arial" panose="020B0604020202020204" pitchFamily="34" charset="0"/>
                          <a:cs typeface="Arial" panose="020B0604020202020204" pitchFamily="34" charset="0"/>
                        </a:rPr>
                        <a:t>12.20-12.70 (variable) </a:t>
                      </a:r>
                      <a:endParaRPr lang="es-EC" sz="800">
                        <a:effectLst/>
                        <a:latin typeface="Arial" panose="020B0604020202020204" pitchFamily="34" charset="0"/>
                        <a:cs typeface="Arial" panose="020B0604020202020204" pitchFamily="34" charset="0"/>
                      </a:endParaRPr>
                    </a:p>
                  </a:txBody>
                  <a:tcPr marL="42517" marR="42517" marT="0" marB="0"/>
                </a:tc>
                <a:extLst>
                  <a:ext uri="{0D108BD9-81ED-4DB2-BD59-A6C34878D82A}">
                    <a16:rowId xmlns:a16="http://schemas.microsoft.com/office/drawing/2014/main" val="10008"/>
                  </a:ext>
                </a:extLst>
              </a:tr>
              <a:tr h="140273">
                <a:tc>
                  <a:txBody>
                    <a:bodyPr/>
                    <a:lstStyle/>
                    <a:p>
                      <a:pPr>
                        <a:lnSpc>
                          <a:spcPct val="107000"/>
                        </a:lnSpc>
                      </a:pPr>
                      <a:r>
                        <a:rPr lang="es-EC" sz="600">
                          <a:effectLst/>
                          <a:latin typeface="Arial" panose="020B0604020202020204" pitchFamily="34" charset="0"/>
                          <a:cs typeface="Arial" panose="020B0604020202020204" pitchFamily="34" charset="0"/>
                        </a:rPr>
                        <a:t>Calle E4C De Las Madreselvas</a:t>
                      </a:r>
                      <a:endParaRPr lang="es-EC" sz="80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a:effectLst/>
                          <a:latin typeface="Arial" panose="020B0604020202020204" pitchFamily="34" charset="0"/>
                          <a:cs typeface="Arial" panose="020B0604020202020204" pitchFamily="34" charset="0"/>
                        </a:rPr>
                        <a:t>8.38-12.72 (variable)</a:t>
                      </a:r>
                      <a:endParaRPr lang="es-EC" sz="800">
                        <a:effectLst/>
                        <a:latin typeface="Arial" panose="020B0604020202020204" pitchFamily="34" charset="0"/>
                        <a:cs typeface="Arial" panose="020B0604020202020204" pitchFamily="34" charset="0"/>
                      </a:endParaRPr>
                    </a:p>
                  </a:txBody>
                  <a:tcPr marL="42517" marR="42517" marT="0" marB="0"/>
                </a:tc>
                <a:extLst>
                  <a:ext uri="{0D108BD9-81ED-4DB2-BD59-A6C34878D82A}">
                    <a16:rowId xmlns:a16="http://schemas.microsoft.com/office/drawing/2014/main" val="10009"/>
                  </a:ext>
                </a:extLst>
              </a:tr>
              <a:tr h="88881">
                <a:tc>
                  <a:txBody>
                    <a:bodyPr/>
                    <a:lstStyle/>
                    <a:p>
                      <a:pPr>
                        <a:lnSpc>
                          <a:spcPct val="107000"/>
                        </a:lnSpc>
                      </a:pPr>
                      <a:r>
                        <a:rPr lang="es-EC" sz="600">
                          <a:effectLst/>
                          <a:latin typeface="Arial" panose="020B0604020202020204" pitchFamily="34" charset="0"/>
                          <a:cs typeface="Arial" panose="020B0604020202020204" pitchFamily="34" charset="0"/>
                        </a:rPr>
                        <a:t>Calle E4A</a:t>
                      </a:r>
                      <a:endParaRPr lang="es-EC" sz="80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a:effectLst/>
                          <a:latin typeface="Arial" panose="020B0604020202020204" pitchFamily="34" charset="0"/>
                          <a:cs typeface="Arial" panose="020B0604020202020204" pitchFamily="34" charset="0"/>
                        </a:rPr>
                        <a:t>14.35-15.00 (variable)</a:t>
                      </a:r>
                      <a:endParaRPr lang="es-EC" sz="800">
                        <a:effectLst/>
                        <a:latin typeface="Arial" panose="020B0604020202020204" pitchFamily="34" charset="0"/>
                        <a:cs typeface="Arial" panose="020B0604020202020204" pitchFamily="34" charset="0"/>
                      </a:endParaRPr>
                    </a:p>
                  </a:txBody>
                  <a:tcPr marL="42517" marR="42517" marT="0" marB="0"/>
                </a:tc>
                <a:extLst>
                  <a:ext uri="{0D108BD9-81ED-4DB2-BD59-A6C34878D82A}">
                    <a16:rowId xmlns:a16="http://schemas.microsoft.com/office/drawing/2014/main" val="10010"/>
                  </a:ext>
                </a:extLst>
              </a:tr>
              <a:tr h="88881">
                <a:tc>
                  <a:txBody>
                    <a:bodyPr/>
                    <a:lstStyle/>
                    <a:p>
                      <a:pPr>
                        <a:lnSpc>
                          <a:spcPct val="107000"/>
                        </a:lnSpc>
                      </a:pPr>
                      <a:r>
                        <a:rPr lang="es-EC" sz="600">
                          <a:effectLst/>
                          <a:latin typeface="Arial" panose="020B0604020202020204" pitchFamily="34" charset="0"/>
                          <a:cs typeface="Arial" panose="020B0604020202020204" pitchFamily="34" charset="0"/>
                        </a:rPr>
                        <a:t>Calle E5</a:t>
                      </a:r>
                      <a:endParaRPr lang="es-EC" sz="80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a:effectLst/>
                          <a:latin typeface="Arial" panose="020B0604020202020204" pitchFamily="34" charset="0"/>
                          <a:cs typeface="Arial" panose="020B0604020202020204" pitchFamily="34" charset="0"/>
                        </a:rPr>
                        <a:t>9.41-9.97 (variable) </a:t>
                      </a:r>
                      <a:endParaRPr lang="es-EC" sz="800">
                        <a:effectLst/>
                        <a:latin typeface="Arial" panose="020B0604020202020204" pitchFamily="34" charset="0"/>
                        <a:cs typeface="Arial" panose="020B0604020202020204" pitchFamily="34" charset="0"/>
                      </a:endParaRPr>
                    </a:p>
                  </a:txBody>
                  <a:tcPr marL="42517" marR="42517" marT="0" marB="0"/>
                </a:tc>
                <a:extLst>
                  <a:ext uri="{0D108BD9-81ED-4DB2-BD59-A6C34878D82A}">
                    <a16:rowId xmlns:a16="http://schemas.microsoft.com/office/drawing/2014/main" val="10011"/>
                  </a:ext>
                </a:extLst>
              </a:tr>
              <a:tr h="88881">
                <a:tc>
                  <a:txBody>
                    <a:bodyPr/>
                    <a:lstStyle/>
                    <a:p>
                      <a:pPr>
                        <a:lnSpc>
                          <a:spcPct val="107000"/>
                        </a:lnSpc>
                      </a:pPr>
                      <a:r>
                        <a:rPr lang="es-EC" sz="600">
                          <a:effectLst/>
                          <a:latin typeface="Arial" panose="020B0604020202020204" pitchFamily="34" charset="0"/>
                          <a:cs typeface="Arial" panose="020B0604020202020204" pitchFamily="34" charset="0"/>
                        </a:rPr>
                        <a:t>Pasaje E5B</a:t>
                      </a:r>
                      <a:endParaRPr lang="es-EC" sz="80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a:effectLst/>
                          <a:latin typeface="Arial" panose="020B0604020202020204" pitchFamily="34" charset="0"/>
                          <a:cs typeface="Arial" panose="020B0604020202020204" pitchFamily="34" charset="0"/>
                        </a:rPr>
                        <a:t>6.00 </a:t>
                      </a:r>
                      <a:endParaRPr lang="es-EC" sz="800">
                        <a:effectLst/>
                        <a:latin typeface="Arial" panose="020B0604020202020204" pitchFamily="34" charset="0"/>
                        <a:cs typeface="Arial" panose="020B0604020202020204" pitchFamily="34" charset="0"/>
                      </a:endParaRPr>
                    </a:p>
                  </a:txBody>
                  <a:tcPr marL="42517" marR="42517" marT="0" marB="0"/>
                </a:tc>
                <a:extLst>
                  <a:ext uri="{0D108BD9-81ED-4DB2-BD59-A6C34878D82A}">
                    <a16:rowId xmlns:a16="http://schemas.microsoft.com/office/drawing/2014/main" val="10012"/>
                  </a:ext>
                </a:extLst>
              </a:tr>
              <a:tr h="88881">
                <a:tc>
                  <a:txBody>
                    <a:bodyPr/>
                    <a:lstStyle/>
                    <a:p>
                      <a:pPr>
                        <a:lnSpc>
                          <a:spcPct val="107000"/>
                        </a:lnSpc>
                      </a:pPr>
                      <a:r>
                        <a:rPr lang="es-EC" sz="600">
                          <a:effectLst/>
                          <a:latin typeface="Arial" panose="020B0604020202020204" pitchFamily="34" charset="0"/>
                          <a:cs typeface="Arial" panose="020B0604020202020204" pitchFamily="34" charset="0"/>
                        </a:rPr>
                        <a:t>Calle E5B De Las Dulcamaras</a:t>
                      </a:r>
                      <a:endParaRPr lang="es-EC" sz="80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a:effectLst/>
                          <a:latin typeface="Arial" panose="020B0604020202020204" pitchFamily="34" charset="0"/>
                          <a:cs typeface="Arial" panose="020B0604020202020204" pitchFamily="34" charset="0"/>
                        </a:rPr>
                        <a:t>5.94-7.21(variable)</a:t>
                      </a:r>
                      <a:endParaRPr lang="es-EC" sz="800">
                        <a:effectLst/>
                        <a:latin typeface="Arial" panose="020B0604020202020204" pitchFamily="34" charset="0"/>
                        <a:cs typeface="Arial" panose="020B0604020202020204" pitchFamily="34" charset="0"/>
                      </a:endParaRPr>
                    </a:p>
                  </a:txBody>
                  <a:tcPr marL="42517" marR="42517" marT="0" marB="0"/>
                </a:tc>
                <a:extLst>
                  <a:ext uri="{0D108BD9-81ED-4DB2-BD59-A6C34878D82A}">
                    <a16:rowId xmlns:a16="http://schemas.microsoft.com/office/drawing/2014/main" val="10013"/>
                  </a:ext>
                </a:extLst>
              </a:tr>
              <a:tr h="88881">
                <a:tc>
                  <a:txBody>
                    <a:bodyPr/>
                    <a:lstStyle/>
                    <a:p>
                      <a:pPr>
                        <a:lnSpc>
                          <a:spcPct val="107000"/>
                        </a:lnSpc>
                      </a:pPr>
                      <a:r>
                        <a:rPr lang="es-EC" sz="600">
                          <a:effectLst/>
                          <a:latin typeface="Arial" panose="020B0604020202020204" pitchFamily="34" charset="0"/>
                          <a:cs typeface="Arial" panose="020B0604020202020204" pitchFamily="34" charset="0"/>
                        </a:rPr>
                        <a:t>Calle De las Magnolias</a:t>
                      </a:r>
                      <a:endParaRPr lang="es-EC" sz="80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a:effectLst/>
                          <a:latin typeface="Arial" panose="020B0604020202020204" pitchFamily="34" charset="0"/>
                          <a:cs typeface="Arial" panose="020B0604020202020204" pitchFamily="34" charset="0"/>
                        </a:rPr>
                        <a:t>6.56-9.82(variable) </a:t>
                      </a:r>
                      <a:endParaRPr lang="es-EC" sz="800">
                        <a:effectLst/>
                        <a:latin typeface="Arial" panose="020B0604020202020204" pitchFamily="34" charset="0"/>
                        <a:cs typeface="Arial" panose="020B0604020202020204" pitchFamily="34" charset="0"/>
                      </a:endParaRPr>
                    </a:p>
                  </a:txBody>
                  <a:tcPr marL="42517" marR="42517" marT="0" marB="0"/>
                </a:tc>
                <a:extLst>
                  <a:ext uri="{0D108BD9-81ED-4DB2-BD59-A6C34878D82A}">
                    <a16:rowId xmlns:a16="http://schemas.microsoft.com/office/drawing/2014/main" val="10014"/>
                  </a:ext>
                </a:extLst>
              </a:tr>
              <a:tr h="88881">
                <a:tc>
                  <a:txBody>
                    <a:bodyPr/>
                    <a:lstStyle/>
                    <a:p>
                      <a:pPr>
                        <a:lnSpc>
                          <a:spcPct val="107000"/>
                        </a:lnSpc>
                      </a:pPr>
                      <a:r>
                        <a:rPr lang="es-EC" sz="600">
                          <a:effectLst/>
                          <a:latin typeface="Arial" panose="020B0604020202020204" pitchFamily="34" charset="0"/>
                          <a:cs typeface="Arial" panose="020B0604020202020204" pitchFamily="34" charset="0"/>
                        </a:rPr>
                        <a:t>Escalinata De las Magnolias</a:t>
                      </a:r>
                      <a:endParaRPr lang="es-EC" sz="80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a:effectLst/>
                          <a:latin typeface="Arial" panose="020B0604020202020204" pitchFamily="34" charset="0"/>
                          <a:cs typeface="Arial" panose="020B0604020202020204" pitchFamily="34" charset="0"/>
                        </a:rPr>
                        <a:t>6.50</a:t>
                      </a:r>
                      <a:endParaRPr lang="es-EC" sz="800">
                        <a:effectLst/>
                        <a:latin typeface="Arial" panose="020B0604020202020204" pitchFamily="34" charset="0"/>
                        <a:cs typeface="Arial" panose="020B0604020202020204" pitchFamily="34" charset="0"/>
                      </a:endParaRPr>
                    </a:p>
                  </a:txBody>
                  <a:tcPr marL="42517" marR="42517" marT="0" marB="0"/>
                </a:tc>
                <a:extLst>
                  <a:ext uri="{0D108BD9-81ED-4DB2-BD59-A6C34878D82A}">
                    <a16:rowId xmlns:a16="http://schemas.microsoft.com/office/drawing/2014/main" val="10015"/>
                  </a:ext>
                </a:extLst>
              </a:tr>
              <a:tr h="88881">
                <a:tc>
                  <a:txBody>
                    <a:bodyPr/>
                    <a:lstStyle/>
                    <a:p>
                      <a:pPr>
                        <a:lnSpc>
                          <a:spcPct val="107000"/>
                        </a:lnSpc>
                      </a:pPr>
                      <a:r>
                        <a:rPr lang="es-EC" sz="600">
                          <a:effectLst/>
                          <a:latin typeface="Arial" panose="020B0604020202020204" pitchFamily="34" charset="0"/>
                          <a:cs typeface="Arial" panose="020B0604020202020204" pitchFamily="34" charset="0"/>
                        </a:rPr>
                        <a:t>Calle E6</a:t>
                      </a:r>
                      <a:endParaRPr lang="es-EC" sz="80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a:effectLst/>
                          <a:latin typeface="Arial" panose="020B0604020202020204" pitchFamily="34" charset="0"/>
                          <a:cs typeface="Arial" panose="020B0604020202020204" pitchFamily="34" charset="0"/>
                        </a:rPr>
                        <a:t>10.86–11.98(variable)</a:t>
                      </a:r>
                      <a:endParaRPr lang="es-EC" sz="800">
                        <a:effectLst/>
                        <a:latin typeface="Arial" panose="020B0604020202020204" pitchFamily="34" charset="0"/>
                        <a:cs typeface="Arial" panose="020B0604020202020204" pitchFamily="34" charset="0"/>
                      </a:endParaRPr>
                    </a:p>
                  </a:txBody>
                  <a:tcPr marL="42517" marR="42517" marT="0" marB="0"/>
                </a:tc>
                <a:extLst>
                  <a:ext uri="{0D108BD9-81ED-4DB2-BD59-A6C34878D82A}">
                    <a16:rowId xmlns:a16="http://schemas.microsoft.com/office/drawing/2014/main" val="10016"/>
                  </a:ext>
                </a:extLst>
              </a:tr>
              <a:tr h="88881">
                <a:tc>
                  <a:txBody>
                    <a:bodyPr/>
                    <a:lstStyle/>
                    <a:p>
                      <a:pPr>
                        <a:lnSpc>
                          <a:spcPct val="107000"/>
                        </a:lnSpc>
                      </a:pPr>
                      <a:r>
                        <a:rPr lang="es-EC" sz="600">
                          <a:effectLst/>
                          <a:latin typeface="Arial" panose="020B0604020202020204" pitchFamily="34" charset="0"/>
                          <a:cs typeface="Arial" panose="020B0604020202020204" pitchFamily="34" charset="0"/>
                        </a:rPr>
                        <a:t>Calle E6C</a:t>
                      </a:r>
                      <a:endParaRPr lang="es-EC" sz="80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a:effectLst/>
                          <a:latin typeface="Arial" panose="020B0604020202020204" pitchFamily="34" charset="0"/>
                          <a:cs typeface="Arial" panose="020B0604020202020204" pitchFamily="34" charset="0"/>
                        </a:rPr>
                        <a:t>8.48–8.96(variable) </a:t>
                      </a:r>
                      <a:endParaRPr lang="es-EC" sz="800">
                        <a:effectLst/>
                        <a:latin typeface="Arial" panose="020B0604020202020204" pitchFamily="34" charset="0"/>
                        <a:cs typeface="Arial" panose="020B0604020202020204" pitchFamily="34" charset="0"/>
                      </a:endParaRPr>
                    </a:p>
                  </a:txBody>
                  <a:tcPr marL="42517" marR="42517" marT="0" marB="0"/>
                </a:tc>
                <a:extLst>
                  <a:ext uri="{0D108BD9-81ED-4DB2-BD59-A6C34878D82A}">
                    <a16:rowId xmlns:a16="http://schemas.microsoft.com/office/drawing/2014/main" val="10017"/>
                  </a:ext>
                </a:extLst>
              </a:tr>
              <a:tr h="88881">
                <a:tc>
                  <a:txBody>
                    <a:bodyPr/>
                    <a:lstStyle/>
                    <a:p>
                      <a:pPr>
                        <a:lnSpc>
                          <a:spcPct val="107000"/>
                        </a:lnSpc>
                      </a:pPr>
                      <a:r>
                        <a:rPr lang="es-EC" sz="600" dirty="0">
                          <a:effectLst/>
                          <a:latin typeface="Arial" panose="020B0604020202020204" pitchFamily="34" charset="0"/>
                          <a:cs typeface="Arial" panose="020B0604020202020204" pitchFamily="34" charset="0"/>
                        </a:rPr>
                        <a:t>Calle E6B De Los Melones</a:t>
                      </a:r>
                      <a:endParaRPr lang="es-EC" sz="800" dirty="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dirty="0">
                          <a:effectLst/>
                          <a:latin typeface="Arial" panose="020B0604020202020204" pitchFamily="34" charset="0"/>
                          <a:cs typeface="Arial" panose="020B0604020202020204" pitchFamily="34" charset="0"/>
                        </a:rPr>
                        <a:t>8.64–9.07(variable)</a:t>
                      </a:r>
                      <a:endParaRPr lang="es-EC" sz="800" dirty="0">
                        <a:effectLst/>
                        <a:latin typeface="Arial" panose="020B0604020202020204" pitchFamily="34" charset="0"/>
                        <a:cs typeface="Arial" panose="020B0604020202020204" pitchFamily="34" charset="0"/>
                      </a:endParaRPr>
                    </a:p>
                  </a:txBody>
                  <a:tcPr marL="42517" marR="42517" marT="0" marB="0"/>
                </a:tc>
                <a:extLst>
                  <a:ext uri="{0D108BD9-81ED-4DB2-BD59-A6C34878D82A}">
                    <a16:rowId xmlns:a16="http://schemas.microsoft.com/office/drawing/2014/main" val="10018"/>
                  </a:ext>
                </a:extLst>
              </a:tr>
              <a:tr h="88881">
                <a:tc>
                  <a:txBody>
                    <a:bodyPr/>
                    <a:lstStyle/>
                    <a:p>
                      <a:pPr>
                        <a:lnSpc>
                          <a:spcPct val="107000"/>
                        </a:lnSpc>
                      </a:pPr>
                      <a:r>
                        <a:rPr lang="es-EC" sz="600" dirty="0">
                          <a:effectLst/>
                          <a:latin typeface="Arial" panose="020B0604020202020204" pitchFamily="34" charset="0"/>
                          <a:cs typeface="Arial" panose="020B0604020202020204" pitchFamily="34" charset="0"/>
                        </a:rPr>
                        <a:t>Calle E6D De Las Gardenias                         </a:t>
                      </a:r>
                      <a:endParaRPr lang="es-EC" sz="800" dirty="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a:effectLst/>
                          <a:latin typeface="Arial" panose="020B0604020202020204" pitchFamily="34" charset="0"/>
                          <a:cs typeface="Arial" panose="020B0604020202020204" pitchFamily="34" charset="0"/>
                        </a:rPr>
                        <a:t>9.24–9.25(variable)</a:t>
                      </a:r>
                      <a:endParaRPr lang="es-EC" sz="800">
                        <a:effectLst/>
                        <a:latin typeface="Arial" panose="020B0604020202020204" pitchFamily="34" charset="0"/>
                        <a:cs typeface="Arial" panose="020B0604020202020204" pitchFamily="34" charset="0"/>
                      </a:endParaRPr>
                    </a:p>
                  </a:txBody>
                  <a:tcPr marL="42517" marR="42517" marT="0" marB="0"/>
                </a:tc>
                <a:extLst>
                  <a:ext uri="{0D108BD9-81ED-4DB2-BD59-A6C34878D82A}">
                    <a16:rowId xmlns:a16="http://schemas.microsoft.com/office/drawing/2014/main" val="10019"/>
                  </a:ext>
                </a:extLst>
              </a:tr>
              <a:tr h="88881">
                <a:tc>
                  <a:txBody>
                    <a:bodyPr/>
                    <a:lstStyle/>
                    <a:p>
                      <a:pPr>
                        <a:lnSpc>
                          <a:spcPct val="107000"/>
                        </a:lnSpc>
                      </a:pPr>
                      <a:r>
                        <a:rPr lang="es-EC" sz="600" dirty="0">
                          <a:effectLst/>
                          <a:latin typeface="Arial" panose="020B0604020202020204" pitchFamily="34" charset="0"/>
                          <a:cs typeface="Arial" panose="020B0604020202020204" pitchFamily="34" charset="0"/>
                        </a:rPr>
                        <a:t>Calle E7</a:t>
                      </a:r>
                      <a:endParaRPr lang="es-EC" sz="800" dirty="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dirty="0">
                          <a:effectLst/>
                          <a:latin typeface="Arial" panose="020B0604020202020204" pitchFamily="34" charset="0"/>
                          <a:cs typeface="Arial" panose="020B0604020202020204" pitchFamily="34" charset="0"/>
                        </a:rPr>
                        <a:t>8.18-9.24(variable)</a:t>
                      </a:r>
                      <a:endParaRPr lang="es-EC" sz="800" dirty="0">
                        <a:effectLst/>
                        <a:latin typeface="Arial" panose="020B0604020202020204" pitchFamily="34" charset="0"/>
                        <a:cs typeface="Arial" panose="020B0604020202020204" pitchFamily="34" charset="0"/>
                      </a:endParaRPr>
                    </a:p>
                  </a:txBody>
                  <a:tcPr marL="42517" marR="42517" marT="0" marB="0"/>
                </a:tc>
                <a:extLst>
                  <a:ext uri="{0D108BD9-81ED-4DB2-BD59-A6C34878D82A}">
                    <a16:rowId xmlns:a16="http://schemas.microsoft.com/office/drawing/2014/main" val="10020"/>
                  </a:ext>
                </a:extLst>
              </a:tr>
              <a:tr h="88881">
                <a:tc>
                  <a:txBody>
                    <a:bodyPr/>
                    <a:lstStyle/>
                    <a:p>
                      <a:pPr>
                        <a:lnSpc>
                          <a:spcPct val="107000"/>
                        </a:lnSpc>
                      </a:pPr>
                      <a:r>
                        <a:rPr lang="es-EC" sz="600" dirty="0">
                          <a:effectLst/>
                          <a:latin typeface="Arial" panose="020B0604020202020204" pitchFamily="34" charset="0"/>
                          <a:cs typeface="Arial" panose="020B0604020202020204" pitchFamily="34" charset="0"/>
                        </a:rPr>
                        <a:t>Calle N16D De Las Azucenas</a:t>
                      </a:r>
                      <a:endParaRPr lang="es-EC" sz="800" dirty="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a:effectLst/>
                          <a:latin typeface="Arial" panose="020B0604020202020204" pitchFamily="34" charset="0"/>
                          <a:cs typeface="Arial" panose="020B0604020202020204" pitchFamily="34" charset="0"/>
                        </a:rPr>
                        <a:t>9.36-10.85(variable)</a:t>
                      </a:r>
                      <a:endParaRPr lang="es-EC" sz="800">
                        <a:effectLst/>
                        <a:latin typeface="Arial" panose="020B0604020202020204" pitchFamily="34" charset="0"/>
                        <a:cs typeface="Arial" panose="020B0604020202020204" pitchFamily="34" charset="0"/>
                      </a:endParaRPr>
                    </a:p>
                  </a:txBody>
                  <a:tcPr marL="42517" marR="42517" marT="0" marB="0"/>
                </a:tc>
                <a:extLst>
                  <a:ext uri="{0D108BD9-81ED-4DB2-BD59-A6C34878D82A}">
                    <a16:rowId xmlns:a16="http://schemas.microsoft.com/office/drawing/2014/main" val="10021"/>
                  </a:ext>
                </a:extLst>
              </a:tr>
              <a:tr h="88881">
                <a:tc>
                  <a:txBody>
                    <a:bodyPr/>
                    <a:lstStyle/>
                    <a:p>
                      <a:pPr>
                        <a:lnSpc>
                          <a:spcPct val="107000"/>
                        </a:lnSpc>
                        <a:spcAft>
                          <a:spcPts val="0"/>
                        </a:spcAft>
                      </a:pPr>
                      <a:r>
                        <a:rPr lang="es-EC" sz="600" dirty="0">
                          <a:effectLst/>
                          <a:latin typeface="Arial" panose="020B0604020202020204" pitchFamily="34" charset="0"/>
                          <a:cs typeface="Arial" panose="020B0604020202020204" pitchFamily="34" charset="0"/>
                        </a:rPr>
                        <a:t>Calle N16E De Los Nogales</a:t>
                      </a:r>
                      <a:endParaRPr lang="es-EC" sz="700" dirty="0">
                        <a:effectLst/>
                        <a:latin typeface="Arial" panose="020B0604020202020204" pitchFamily="34" charset="0"/>
                        <a:ea typeface="Times New Roman" panose="02020603050405020304" pitchFamily="18" charset="0"/>
                        <a:cs typeface="Arial" panose="020B0604020202020204" pitchFamily="34" charset="0"/>
                      </a:endParaRPr>
                    </a:p>
                  </a:txBody>
                  <a:tcPr marL="42517" marR="42517" marT="0" marB="0"/>
                </a:tc>
                <a:tc>
                  <a:txBody>
                    <a:bodyPr/>
                    <a:lstStyle/>
                    <a:p>
                      <a:pPr algn="r">
                        <a:lnSpc>
                          <a:spcPct val="107000"/>
                        </a:lnSpc>
                        <a:spcAft>
                          <a:spcPts val="0"/>
                        </a:spcAft>
                      </a:pPr>
                      <a:r>
                        <a:rPr lang="es-EC" sz="600">
                          <a:effectLst/>
                          <a:latin typeface="Arial" panose="020B0604020202020204" pitchFamily="34" charset="0"/>
                          <a:cs typeface="Arial" panose="020B0604020202020204" pitchFamily="34" charset="0"/>
                        </a:rPr>
                        <a:t>8.86-11.25(variable)</a:t>
                      </a:r>
                      <a:endParaRPr lang="es-EC" sz="700">
                        <a:effectLst/>
                        <a:latin typeface="Arial" panose="020B0604020202020204" pitchFamily="34" charset="0"/>
                        <a:ea typeface="Times New Roman" panose="02020603050405020304" pitchFamily="18" charset="0"/>
                        <a:cs typeface="Arial" panose="020B0604020202020204" pitchFamily="34" charset="0"/>
                      </a:endParaRPr>
                    </a:p>
                  </a:txBody>
                  <a:tcPr marL="42517" marR="42517" marT="0" marB="0"/>
                </a:tc>
                <a:extLst>
                  <a:ext uri="{0D108BD9-81ED-4DB2-BD59-A6C34878D82A}">
                    <a16:rowId xmlns:a16="http://schemas.microsoft.com/office/drawing/2014/main" val="10022"/>
                  </a:ext>
                </a:extLst>
              </a:tr>
              <a:tr h="88881">
                <a:tc>
                  <a:txBody>
                    <a:bodyPr/>
                    <a:lstStyle/>
                    <a:p>
                      <a:pPr>
                        <a:lnSpc>
                          <a:spcPct val="107000"/>
                        </a:lnSpc>
                      </a:pPr>
                      <a:r>
                        <a:rPr lang="es-EC" sz="600" dirty="0">
                          <a:effectLst/>
                          <a:latin typeface="Arial" panose="020B0604020202020204" pitchFamily="34" charset="0"/>
                          <a:cs typeface="Arial" panose="020B0604020202020204" pitchFamily="34" charset="0"/>
                        </a:rPr>
                        <a:t>Calle N16E El Cisne</a:t>
                      </a:r>
                      <a:endParaRPr lang="es-EC" sz="800" dirty="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a:effectLst/>
                          <a:latin typeface="Arial" panose="020B0604020202020204" pitchFamily="34" charset="0"/>
                          <a:cs typeface="Arial" panose="020B0604020202020204" pitchFamily="34" charset="0"/>
                        </a:rPr>
                        <a:t>10.52-11.38(variable)</a:t>
                      </a:r>
                      <a:endParaRPr lang="es-EC" sz="800">
                        <a:effectLst/>
                        <a:latin typeface="Arial" panose="020B0604020202020204" pitchFamily="34" charset="0"/>
                        <a:cs typeface="Arial" panose="020B0604020202020204" pitchFamily="34" charset="0"/>
                      </a:endParaRPr>
                    </a:p>
                  </a:txBody>
                  <a:tcPr marL="42517" marR="42517" marT="0" marB="0"/>
                </a:tc>
                <a:extLst>
                  <a:ext uri="{0D108BD9-81ED-4DB2-BD59-A6C34878D82A}">
                    <a16:rowId xmlns:a16="http://schemas.microsoft.com/office/drawing/2014/main" val="10023"/>
                  </a:ext>
                </a:extLst>
              </a:tr>
              <a:tr h="88881">
                <a:tc>
                  <a:txBody>
                    <a:bodyPr/>
                    <a:lstStyle/>
                    <a:p>
                      <a:pPr>
                        <a:lnSpc>
                          <a:spcPct val="107000"/>
                        </a:lnSpc>
                      </a:pPr>
                      <a:r>
                        <a:rPr lang="es-EC" sz="600" dirty="0">
                          <a:effectLst/>
                          <a:latin typeface="Arial" panose="020B0604020202020204" pitchFamily="34" charset="0"/>
                          <a:cs typeface="Arial" panose="020B0604020202020204" pitchFamily="34" charset="0"/>
                        </a:rPr>
                        <a:t>Calle N16F De Las Toronjas</a:t>
                      </a:r>
                      <a:endParaRPr lang="es-EC" sz="800" dirty="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dirty="0">
                          <a:effectLst/>
                          <a:latin typeface="Arial" panose="020B0604020202020204" pitchFamily="34" charset="0"/>
                          <a:cs typeface="Arial" panose="020B0604020202020204" pitchFamily="34" charset="0"/>
                        </a:rPr>
                        <a:t>8.04-11.13(variable)</a:t>
                      </a:r>
                      <a:endParaRPr lang="es-EC" sz="800" dirty="0">
                        <a:effectLst/>
                        <a:latin typeface="Arial" panose="020B0604020202020204" pitchFamily="34" charset="0"/>
                        <a:cs typeface="Arial" panose="020B0604020202020204" pitchFamily="34" charset="0"/>
                      </a:endParaRPr>
                    </a:p>
                  </a:txBody>
                  <a:tcPr marL="42517" marR="42517" marT="0" marB="0"/>
                </a:tc>
                <a:extLst>
                  <a:ext uri="{0D108BD9-81ED-4DB2-BD59-A6C34878D82A}">
                    <a16:rowId xmlns:a16="http://schemas.microsoft.com/office/drawing/2014/main" val="10024"/>
                  </a:ext>
                </a:extLst>
              </a:tr>
            </a:tbl>
          </a:graphicData>
        </a:graphic>
      </p:graphicFrame>
      <p:graphicFrame>
        <p:nvGraphicFramePr>
          <p:cNvPr id="52" name="Tabla 51"/>
          <p:cNvGraphicFramePr>
            <a:graphicFrameLocks noGrp="1"/>
          </p:cNvGraphicFramePr>
          <p:nvPr>
            <p:extLst>
              <p:ext uri="{D42A27DB-BD31-4B8C-83A1-F6EECF244321}">
                <p14:modId xmlns:p14="http://schemas.microsoft.com/office/powerpoint/2010/main" val="2497352569"/>
              </p:ext>
            </p:extLst>
          </p:nvPr>
        </p:nvGraphicFramePr>
        <p:xfrm>
          <a:off x="9198801" y="3140036"/>
          <a:ext cx="2465976" cy="2028969"/>
        </p:xfrm>
        <a:graphic>
          <a:graphicData uri="http://schemas.openxmlformats.org/drawingml/2006/table">
            <a:tbl>
              <a:tblPr firstRow="1" firstCol="1" bandRow="1">
                <a:tableStyleId>{5C22544A-7EE6-4342-B048-85BDC9FD1C3A}</a:tableStyleId>
              </a:tblPr>
              <a:tblGrid>
                <a:gridCol w="1350830">
                  <a:extLst>
                    <a:ext uri="{9D8B030D-6E8A-4147-A177-3AD203B41FA5}">
                      <a16:colId xmlns:a16="http://schemas.microsoft.com/office/drawing/2014/main" val="20000"/>
                    </a:ext>
                  </a:extLst>
                </a:gridCol>
                <a:gridCol w="1115146">
                  <a:extLst>
                    <a:ext uri="{9D8B030D-6E8A-4147-A177-3AD203B41FA5}">
                      <a16:colId xmlns:a16="http://schemas.microsoft.com/office/drawing/2014/main" val="20001"/>
                    </a:ext>
                  </a:extLst>
                </a:gridCol>
              </a:tblGrid>
              <a:tr h="74321">
                <a:tc>
                  <a:txBody>
                    <a:bodyPr/>
                    <a:lstStyle/>
                    <a:p>
                      <a:pPr>
                        <a:lnSpc>
                          <a:spcPct val="107000"/>
                        </a:lnSpc>
                      </a:pPr>
                      <a:r>
                        <a:rPr lang="es-EC" sz="600" i="0" dirty="0">
                          <a:effectLst/>
                          <a:latin typeface="Arial" panose="020B0604020202020204" pitchFamily="34" charset="0"/>
                          <a:cs typeface="Arial" panose="020B0604020202020204" pitchFamily="34" charset="0"/>
                        </a:rPr>
                        <a:t>NOMENCLATURA</a:t>
                      </a:r>
                      <a:endParaRPr lang="es-EC" sz="800" i="0" dirty="0">
                        <a:effectLst/>
                        <a:latin typeface="Arial" panose="020B0604020202020204" pitchFamily="34" charset="0"/>
                        <a:cs typeface="Arial" panose="020B0604020202020204" pitchFamily="34" charset="0"/>
                      </a:endParaRPr>
                    </a:p>
                  </a:txBody>
                  <a:tcPr marL="42517" marR="42517" marT="0" marB="0"/>
                </a:tc>
                <a:tc>
                  <a:txBody>
                    <a:bodyPr/>
                    <a:lstStyle/>
                    <a:p>
                      <a:pPr>
                        <a:lnSpc>
                          <a:spcPct val="107000"/>
                        </a:lnSpc>
                      </a:pPr>
                      <a:r>
                        <a:rPr lang="es-EC" sz="600" i="0">
                          <a:effectLst/>
                          <a:latin typeface="Arial" panose="020B0604020202020204" pitchFamily="34" charset="0"/>
                          <a:cs typeface="Arial" panose="020B0604020202020204" pitchFamily="34" charset="0"/>
                        </a:rPr>
                        <a:t>ANCHO VÍA (m)</a:t>
                      </a:r>
                      <a:endParaRPr lang="es-EC" sz="800" i="0">
                        <a:effectLst/>
                        <a:latin typeface="Arial" panose="020B0604020202020204" pitchFamily="34" charset="0"/>
                        <a:cs typeface="Arial" panose="020B0604020202020204" pitchFamily="34" charset="0"/>
                      </a:endParaRPr>
                    </a:p>
                  </a:txBody>
                  <a:tcPr marL="42517" marR="42517" marT="0" marB="0"/>
                </a:tc>
                <a:extLst>
                  <a:ext uri="{0D108BD9-81ED-4DB2-BD59-A6C34878D82A}">
                    <a16:rowId xmlns:a16="http://schemas.microsoft.com/office/drawing/2014/main" val="10000"/>
                  </a:ext>
                </a:extLst>
              </a:tr>
              <a:tr h="74321">
                <a:tc>
                  <a:txBody>
                    <a:bodyPr/>
                    <a:lstStyle/>
                    <a:p>
                      <a:pPr>
                        <a:lnSpc>
                          <a:spcPct val="107000"/>
                        </a:lnSpc>
                      </a:pPr>
                      <a:r>
                        <a:rPr lang="es-EC" sz="600" i="0" dirty="0">
                          <a:effectLst/>
                          <a:latin typeface="Arial" panose="020B0604020202020204" pitchFamily="34" charset="0"/>
                          <a:cs typeface="Arial" panose="020B0604020202020204" pitchFamily="34" charset="0"/>
                        </a:rPr>
                        <a:t>Calle N16F De Las Toronjas</a:t>
                      </a:r>
                      <a:endParaRPr lang="es-EC" sz="800" i="0" dirty="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i="0" dirty="0">
                          <a:effectLst/>
                          <a:latin typeface="Arial" panose="020B0604020202020204" pitchFamily="34" charset="0"/>
                          <a:cs typeface="Arial" panose="020B0604020202020204" pitchFamily="34" charset="0"/>
                        </a:rPr>
                        <a:t>8.04-11.13(variable)</a:t>
                      </a:r>
                      <a:endParaRPr lang="es-EC" sz="800" i="0" dirty="0">
                        <a:effectLst/>
                        <a:latin typeface="Arial" panose="020B0604020202020204" pitchFamily="34" charset="0"/>
                        <a:cs typeface="Arial" panose="020B0604020202020204" pitchFamily="34" charset="0"/>
                      </a:endParaRPr>
                    </a:p>
                  </a:txBody>
                  <a:tcPr marL="42517" marR="42517" marT="0" marB="0"/>
                </a:tc>
                <a:extLst>
                  <a:ext uri="{0D108BD9-81ED-4DB2-BD59-A6C34878D82A}">
                    <a16:rowId xmlns:a16="http://schemas.microsoft.com/office/drawing/2014/main" val="10001"/>
                  </a:ext>
                </a:extLst>
              </a:tr>
              <a:tr h="74321">
                <a:tc>
                  <a:txBody>
                    <a:bodyPr/>
                    <a:lstStyle/>
                    <a:p>
                      <a:pPr>
                        <a:lnSpc>
                          <a:spcPct val="107000"/>
                        </a:lnSpc>
                      </a:pPr>
                      <a:r>
                        <a:rPr lang="es-EC" sz="600" i="0" dirty="0">
                          <a:effectLst/>
                          <a:latin typeface="Arial" panose="020B0604020202020204" pitchFamily="34" charset="0"/>
                          <a:cs typeface="Arial" panose="020B0604020202020204" pitchFamily="34" charset="0"/>
                        </a:rPr>
                        <a:t>Calle N16F De Los Girasoles</a:t>
                      </a:r>
                      <a:endParaRPr lang="es-EC" sz="800" i="0" dirty="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i="0" dirty="0">
                          <a:effectLst/>
                          <a:latin typeface="Arial" panose="020B0604020202020204" pitchFamily="34" charset="0"/>
                          <a:cs typeface="Arial" panose="020B0604020202020204" pitchFamily="34" charset="0"/>
                        </a:rPr>
                        <a:t>9.72-11.27(variable) </a:t>
                      </a:r>
                      <a:endParaRPr lang="es-EC" sz="800" i="0" dirty="0">
                        <a:effectLst/>
                        <a:latin typeface="Arial" panose="020B0604020202020204" pitchFamily="34" charset="0"/>
                        <a:cs typeface="Arial" panose="020B0604020202020204" pitchFamily="34" charset="0"/>
                      </a:endParaRPr>
                    </a:p>
                  </a:txBody>
                  <a:tcPr marL="42517" marR="42517" marT="0" marB="0"/>
                </a:tc>
                <a:extLst>
                  <a:ext uri="{0D108BD9-81ED-4DB2-BD59-A6C34878D82A}">
                    <a16:rowId xmlns:a16="http://schemas.microsoft.com/office/drawing/2014/main" val="10002"/>
                  </a:ext>
                </a:extLst>
              </a:tr>
              <a:tr h="154435">
                <a:tc>
                  <a:txBody>
                    <a:bodyPr/>
                    <a:lstStyle/>
                    <a:p>
                      <a:pPr>
                        <a:lnSpc>
                          <a:spcPct val="107000"/>
                        </a:lnSpc>
                      </a:pPr>
                      <a:r>
                        <a:rPr lang="es-EC" sz="600" i="0" dirty="0">
                          <a:effectLst/>
                          <a:latin typeface="Arial" panose="020B0604020202020204" pitchFamily="34" charset="0"/>
                          <a:cs typeface="Arial" panose="020B0604020202020204" pitchFamily="34" charset="0"/>
                        </a:rPr>
                        <a:t>Avenida N16G - 3 de Septiembre</a:t>
                      </a:r>
                      <a:endParaRPr lang="es-EC" sz="800" i="0" dirty="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i="0" dirty="0">
                          <a:effectLst/>
                          <a:latin typeface="Arial" panose="020B0604020202020204" pitchFamily="34" charset="0"/>
                          <a:cs typeface="Arial" panose="020B0604020202020204" pitchFamily="34" charset="0"/>
                        </a:rPr>
                        <a:t>30.33-32.78(variable) </a:t>
                      </a:r>
                      <a:endParaRPr lang="es-EC" sz="800" i="0" dirty="0">
                        <a:effectLst/>
                        <a:latin typeface="Arial" panose="020B0604020202020204" pitchFamily="34" charset="0"/>
                        <a:cs typeface="Arial" panose="020B0604020202020204" pitchFamily="34" charset="0"/>
                      </a:endParaRPr>
                    </a:p>
                  </a:txBody>
                  <a:tcPr marL="42517" marR="42517" marT="0" marB="0"/>
                </a:tc>
                <a:extLst>
                  <a:ext uri="{0D108BD9-81ED-4DB2-BD59-A6C34878D82A}">
                    <a16:rowId xmlns:a16="http://schemas.microsoft.com/office/drawing/2014/main" val="10003"/>
                  </a:ext>
                </a:extLst>
              </a:tr>
              <a:tr h="74321">
                <a:tc>
                  <a:txBody>
                    <a:bodyPr/>
                    <a:lstStyle/>
                    <a:p>
                      <a:pPr>
                        <a:lnSpc>
                          <a:spcPct val="107000"/>
                        </a:lnSpc>
                      </a:pPr>
                      <a:r>
                        <a:rPr lang="es-EC" sz="600" i="0" dirty="0">
                          <a:effectLst/>
                          <a:latin typeface="Arial" panose="020B0604020202020204" pitchFamily="34" charset="0"/>
                          <a:cs typeface="Arial" panose="020B0604020202020204" pitchFamily="34" charset="0"/>
                        </a:rPr>
                        <a:t>Calle N17</a:t>
                      </a:r>
                      <a:endParaRPr lang="es-EC" sz="800" i="0" dirty="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i="0" dirty="0">
                          <a:effectLst/>
                          <a:latin typeface="Arial" panose="020B0604020202020204" pitchFamily="34" charset="0"/>
                          <a:cs typeface="Arial" panose="020B0604020202020204" pitchFamily="34" charset="0"/>
                        </a:rPr>
                        <a:t>9.02-10.76(variable)</a:t>
                      </a:r>
                      <a:endParaRPr lang="es-EC" sz="800" i="0" dirty="0">
                        <a:effectLst/>
                        <a:latin typeface="Arial" panose="020B0604020202020204" pitchFamily="34" charset="0"/>
                        <a:cs typeface="Arial" panose="020B0604020202020204" pitchFamily="34" charset="0"/>
                      </a:endParaRPr>
                    </a:p>
                  </a:txBody>
                  <a:tcPr marL="42517" marR="42517" marT="0" marB="0"/>
                </a:tc>
                <a:extLst>
                  <a:ext uri="{0D108BD9-81ED-4DB2-BD59-A6C34878D82A}">
                    <a16:rowId xmlns:a16="http://schemas.microsoft.com/office/drawing/2014/main" val="10004"/>
                  </a:ext>
                </a:extLst>
              </a:tr>
              <a:tr h="74321">
                <a:tc>
                  <a:txBody>
                    <a:bodyPr/>
                    <a:lstStyle/>
                    <a:p>
                      <a:pPr>
                        <a:lnSpc>
                          <a:spcPct val="107000"/>
                        </a:lnSpc>
                      </a:pPr>
                      <a:r>
                        <a:rPr lang="es-EC" sz="600" i="0" dirty="0">
                          <a:effectLst/>
                          <a:latin typeface="Arial" panose="020B0604020202020204" pitchFamily="34" charset="0"/>
                          <a:cs typeface="Arial" panose="020B0604020202020204" pitchFamily="34" charset="0"/>
                        </a:rPr>
                        <a:t>Calle N17A De Los Laureles</a:t>
                      </a:r>
                      <a:endParaRPr lang="es-EC" sz="800" i="0" dirty="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i="0" dirty="0">
                          <a:effectLst/>
                          <a:latin typeface="Arial" panose="020B0604020202020204" pitchFamily="34" charset="0"/>
                          <a:cs typeface="Arial" panose="020B0604020202020204" pitchFamily="34" charset="0"/>
                        </a:rPr>
                        <a:t>9.29-11.52(variable)</a:t>
                      </a:r>
                      <a:endParaRPr lang="es-EC" sz="800" i="0" dirty="0">
                        <a:effectLst/>
                        <a:latin typeface="Arial" panose="020B0604020202020204" pitchFamily="34" charset="0"/>
                        <a:cs typeface="Arial" panose="020B0604020202020204" pitchFamily="34" charset="0"/>
                      </a:endParaRPr>
                    </a:p>
                  </a:txBody>
                  <a:tcPr marL="42517" marR="42517" marT="0" marB="0"/>
                </a:tc>
                <a:extLst>
                  <a:ext uri="{0D108BD9-81ED-4DB2-BD59-A6C34878D82A}">
                    <a16:rowId xmlns:a16="http://schemas.microsoft.com/office/drawing/2014/main" val="10005"/>
                  </a:ext>
                </a:extLst>
              </a:tr>
              <a:tr h="154435">
                <a:tc>
                  <a:txBody>
                    <a:bodyPr/>
                    <a:lstStyle/>
                    <a:p>
                      <a:pPr>
                        <a:lnSpc>
                          <a:spcPct val="107000"/>
                        </a:lnSpc>
                      </a:pPr>
                      <a:r>
                        <a:rPr lang="es-EC" sz="600" i="0" dirty="0">
                          <a:effectLst/>
                          <a:latin typeface="Arial" panose="020B0604020202020204" pitchFamily="34" charset="0"/>
                          <a:cs typeface="Arial" panose="020B0604020202020204" pitchFamily="34" charset="0"/>
                        </a:rPr>
                        <a:t>Calle N17B De Los Frailejones</a:t>
                      </a:r>
                      <a:endParaRPr lang="es-EC" sz="800" i="0" dirty="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i="0" dirty="0">
                          <a:effectLst/>
                          <a:latin typeface="Arial" panose="020B0604020202020204" pitchFamily="34" charset="0"/>
                          <a:cs typeface="Arial" panose="020B0604020202020204" pitchFamily="34" charset="0"/>
                        </a:rPr>
                        <a:t>9.49-12.08(variable)</a:t>
                      </a:r>
                      <a:endParaRPr lang="es-EC" sz="800" i="0" dirty="0">
                        <a:effectLst/>
                        <a:latin typeface="Arial" panose="020B0604020202020204" pitchFamily="34" charset="0"/>
                        <a:cs typeface="Arial" panose="020B0604020202020204" pitchFamily="34" charset="0"/>
                      </a:endParaRPr>
                    </a:p>
                  </a:txBody>
                  <a:tcPr marL="42517" marR="42517" marT="0" marB="0"/>
                </a:tc>
                <a:extLst>
                  <a:ext uri="{0D108BD9-81ED-4DB2-BD59-A6C34878D82A}">
                    <a16:rowId xmlns:a16="http://schemas.microsoft.com/office/drawing/2014/main" val="10006"/>
                  </a:ext>
                </a:extLst>
              </a:tr>
              <a:tr h="74321">
                <a:tc>
                  <a:txBody>
                    <a:bodyPr/>
                    <a:lstStyle/>
                    <a:p>
                      <a:pPr>
                        <a:lnSpc>
                          <a:spcPct val="107000"/>
                        </a:lnSpc>
                      </a:pPr>
                      <a:r>
                        <a:rPr lang="es-EC" sz="600" i="0" dirty="0">
                          <a:effectLst/>
                          <a:latin typeface="Arial" panose="020B0604020202020204" pitchFamily="34" charset="0"/>
                          <a:cs typeface="Arial" panose="020B0604020202020204" pitchFamily="34" charset="0"/>
                        </a:rPr>
                        <a:t>Calle N17C De Los Arrayanes</a:t>
                      </a:r>
                      <a:endParaRPr lang="es-EC" sz="800" i="0" dirty="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i="0" dirty="0">
                          <a:effectLst/>
                          <a:latin typeface="Arial" panose="020B0604020202020204" pitchFamily="34" charset="0"/>
                          <a:cs typeface="Arial" panose="020B0604020202020204" pitchFamily="34" charset="0"/>
                        </a:rPr>
                        <a:t>10.12-11.30(variable)</a:t>
                      </a:r>
                      <a:endParaRPr lang="es-EC" sz="800" i="0" dirty="0">
                        <a:effectLst/>
                        <a:latin typeface="Arial" panose="020B0604020202020204" pitchFamily="34" charset="0"/>
                        <a:cs typeface="Arial" panose="020B0604020202020204" pitchFamily="34" charset="0"/>
                      </a:endParaRPr>
                    </a:p>
                  </a:txBody>
                  <a:tcPr marL="42517" marR="42517" marT="0" marB="0"/>
                </a:tc>
                <a:extLst>
                  <a:ext uri="{0D108BD9-81ED-4DB2-BD59-A6C34878D82A}">
                    <a16:rowId xmlns:a16="http://schemas.microsoft.com/office/drawing/2014/main" val="10007"/>
                  </a:ext>
                </a:extLst>
              </a:tr>
              <a:tr h="74321">
                <a:tc>
                  <a:txBody>
                    <a:bodyPr/>
                    <a:lstStyle/>
                    <a:p>
                      <a:pPr>
                        <a:lnSpc>
                          <a:spcPct val="107000"/>
                        </a:lnSpc>
                      </a:pPr>
                      <a:r>
                        <a:rPr lang="es-EC" sz="600" i="0" dirty="0">
                          <a:effectLst/>
                          <a:latin typeface="Arial" panose="020B0604020202020204" pitchFamily="34" charset="0"/>
                          <a:cs typeface="Arial" panose="020B0604020202020204" pitchFamily="34" charset="0"/>
                        </a:rPr>
                        <a:t>Calle N17D De Las Orquídeas</a:t>
                      </a:r>
                      <a:endParaRPr lang="es-EC" sz="800" i="0" dirty="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i="0" dirty="0">
                          <a:effectLst/>
                          <a:latin typeface="Arial" panose="020B0604020202020204" pitchFamily="34" charset="0"/>
                          <a:cs typeface="Arial" panose="020B0604020202020204" pitchFamily="34" charset="0"/>
                        </a:rPr>
                        <a:t>10.29-11.68(variable)</a:t>
                      </a:r>
                      <a:endParaRPr lang="es-EC" sz="800" i="0" dirty="0">
                        <a:effectLst/>
                        <a:latin typeface="Arial" panose="020B0604020202020204" pitchFamily="34" charset="0"/>
                        <a:cs typeface="Arial" panose="020B0604020202020204" pitchFamily="34" charset="0"/>
                      </a:endParaRPr>
                    </a:p>
                  </a:txBody>
                  <a:tcPr marL="42517" marR="42517" marT="0" marB="0"/>
                </a:tc>
                <a:extLst>
                  <a:ext uri="{0D108BD9-81ED-4DB2-BD59-A6C34878D82A}">
                    <a16:rowId xmlns:a16="http://schemas.microsoft.com/office/drawing/2014/main" val="10008"/>
                  </a:ext>
                </a:extLst>
              </a:tr>
              <a:tr h="74321">
                <a:tc>
                  <a:txBody>
                    <a:bodyPr/>
                    <a:lstStyle/>
                    <a:p>
                      <a:pPr>
                        <a:lnSpc>
                          <a:spcPct val="107000"/>
                        </a:lnSpc>
                      </a:pPr>
                      <a:r>
                        <a:rPr lang="es-EC" sz="600" i="0" dirty="0">
                          <a:effectLst/>
                          <a:latin typeface="Arial" panose="020B0604020202020204" pitchFamily="34" charset="0"/>
                          <a:cs typeface="Arial" panose="020B0604020202020204" pitchFamily="34" charset="0"/>
                        </a:rPr>
                        <a:t>Calle N17E De Los Jazmines</a:t>
                      </a:r>
                      <a:endParaRPr lang="es-EC" sz="800" i="0" dirty="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i="0" dirty="0">
                          <a:effectLst/>
                          <a:latin typeface="Arial" panose="020B0604020202020204" pitchFamily="34" charset="0"/>
                          <a:cs typeface="Arial" panose="020B0604020202020204" pitchFamily="34" charset="0"/>
                        </a:rPr>
                        <a:t>9.53-14.22(variable)</a:t>
                      </a:r>
                      <a:endParaRPr lang="es-EC" sz="800" i="0" dirty="0">
                        <a:effectLst/>
                        <a:latin typeface="Arial" panose="020B0604020202020204" pitchFamily="34" charset="0"/>
                        <a:cs typeface="Arial" panose="020B0604020202020204" pitchFamily="34" charset="0"/>
                      </a:endParaRPr>
                    </a:p>
                  </a:txBody>
                  <a:tcPr marL="42517" marR="42517" marT="0" marB="0"/>
                </a:tc>
                <a:extLst>
                  <a:ext uri="{0D108BD9-81ED-4DB2-BD59-A6C34878D82A}">
                    <a16:rowId xmlns:a16="http://schemas.microsoft.com/office/drawing/2014/main" val="10009"/>
                  </a:ext>
                </a:extLst>
              </a:tr>
              <a:tr h="74321">
                <a:tc>
                  <a:txBody>
                    <a:bodyPr/>
                    <a:lstStyle/>
                    <a:p>
                      <a:pPr>
                        <a:lnSpc>
                          <a:spcPct val="107000"/>
                        </a:lnSpc>
                      </a:pPr>
                      <a:r>
                        <a:rPr lang="es-EC" sz="600" i="0" dirty="0">
                          <a:effectLst/>
                          <a:latin typeface="Arial" panose="020B0604020202020204" pitchFamily="34" charset="0"/>
                          <a:cs typeface="Arial" panose="020B0604020202020204" pitchFamily="34" charset="0"/>
                        </a:rPr>
                        <a:t>Calle N17F De Las Lilas</a:t>
                      </a:r>
                      <a:endParaRPr lang="es-EC" sz="800" i="0" dirty="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i="0" dirty="0">
                          <a:effectLst/>
                          <a:latin typeface="Arial" panose="020B0604020202020204" pitchFamily="34" charset="0"/>
                          <a:cs typeface="Arial" panose="020B0604020202020204" pitchFamily="34" charset="0"/>
                        </a:rPr>
                        <a:t>9.57-13.20(variable)</a:t>
                      </a:r>
                      <a:endParaRPr lang="es-EC" sz="800" i="0" dirty="0">
                        <a:effectLst/>
                        <a:latin typeface="Arial" panose="020B0604020202020204" pitchFamily="34" charset="0"/>
                        <a:cs typeface="Arial" panose="020B0604020202020204" pitchFamily="34" charset="0"/>
                      </a:endParaRPr>
                    </a:p>
                  </a:txBody>
                  <a:tcPr marL="42517" marR="42517" marT="0" marB="0"/>
                </a:tc>
                <a:extLst>
                  <a:ext uri="{0D108BD9-81ED-4DB2-BD59-A6C34878D82A}">
                    <a16:rowId xmlns:a16="http://schemas.microsoft.com/office/drawing/2014/main" val="10010"/>
                  </a:ext>
                </a:extLst>
              </a:tr>
              <a:tr h="74321">
                <a:tc>
                  <a:txBody>
                    <a:bodyPr/>
                    <a:lstStyle/>
                    <a:p>
                      <a:pPr>
                        <a:lnSpc>
                          <a:spcPct val="107000"/>
                        </a:lnSpc>
                      </a:pPr>
                      <a:r>
                        <a:rPr lang="es-EC" sz="600" i="0" dirty="0">
                          <a:effectLst/>
                          <a:latin typeface="Arial" panose="020B0604020202020204" pitchFamily="34" charset="0"/>
                          <a:cs typeface="Arial" panose="020B0604020202020204" pitchFamily="34" charset="0"/>
                        </a:rPr>
                        <a:t>Calle N18</a:t>
                      </a:r>
                      <a:endParaRPr lang="es-EC" sz="800" i="0" dirty="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i="0" dirty="0">
                          <a:effectLst/>
                          <a:latin typeface="Arial" panose="020B0604020202020204" pitchFamily="34" charset="0"/>
                          <a:cs typeface="Arial" panose="020B0604020202020204" pitchFamily="34" charset="0"/>
                        </a:rPr>
                        <a:t>11.55-12.13(variable)</a:t>
                      </a:r>
                      <a:endParaRPr lang="es-EC" sz="800" i="0" dirty="0">
                        <a:effectLst/>
                        <a:latin typeface="Arial" panose="020B0604020202020204" pitchFamily="34" charset="0"/>
                        <a:cs typeface="Arial" panose="020B0604020202020204" pitchFamily="34" charset="0"/>
                      </a:endParaRPr>
                    </a:p>
                  </a:txBody>
                  <a:tcPr marL="42517" marR="42517" marT="0" marB="0"/>
                </a:tc>
                <a:extLst>
                  <a:ext uri="{0D108BD9-81ED-4DB2-BD59-A6C34878D82A}">
                    <a16:rowId xmlns:a16="http://schemas.microsoft.com/office/drawing/2014/main" val="10011"/>
                  </a:ext>
                </a:extLst>
              </a:tr>
              <a:tr h="154435">
                <a:tc>
                  <a:txBody>
                    <a:bodyPr/>
                    <a:lstStyle/>
                    <a:p>
                      <a:pPr>
                        <a:lnSpc>
                          <a:spcPct val="107000"/>
                        </a:lnSpc>
                      </a:pPr>
                      <a:r>
                        <a:rPr lang="es-EC" sz="600" i="0" dirty="0">
                          <a:effectLst/>
                          <a:latin typeface="Arial" panose="020B0604020202020204" pitchFamily="34" charset="0"/>
                          <a:cs typeface="Arial" panose="020B0604020202020204" pitchFamily="34" charset="0"/>
                        </a:rPr>
                        <a:t>Calle N18 De Las Madreselvas</a:t>
                      </a:r>
                      <a:endParaRPr lang="es-EC" sz="800" i="0" dirty="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n-US" sz="600" i="0" dirty="0">
                          <a:effectLst/>
                          <a:latin typeface="Arial" panose="020B0604020202020204" pitchFamily="34" charset="0"/>
                          <a:cs typeface="Arial" panose="020B0604020202020204" pitchFamily="34" charset="0"/>
                        </a:rPr>
                        <a:t>5.92-11.46</a:t>
                      </a:r>
                      <a:r>
                        <a:rPr lang="es-EC" sz="600" i="0" dirty="0">
                          <a:effectLst/>
                          <a:latin typeface="Arial" panose="020B0604020202020204" pitchFamily="34" charset="0"/>
                          <a:cs typeface="Arial" panose="020B0604020202020204" pitchFamily="34" charset="0"/>
                        </a:rPr>
                        <a:t>(variable)</a:t>
                      </a:r>
                      <a:endParaRPr lang="es-EC" sz="800" i="0" dirty="0">
                        <a:effectLst/>
                        <a:latin typeface="Arial" panose="020B0604020202020204" pitchFamily="34" charset="0"/>
                        <a:cs typeface="Arial" panose="020B0604020202020204" pitchFamily="34" charset="0"/>
                      </a:endParaRPr>
                    </a:p>
                  </a:txBody>
                  <a:tcPr marL="42517" marR="42517" marT="0" marB="0"/>
                </a:tc>
                <a:extLst>
                  <a:ext uri="{0D108BD9-81ED-4DB2-BD59-A6C34878D82A}">
                    <a16:rowId xmlns:a16="http://schemas.microsoft.com/office/drawing/2014/main" val="10012"/>
                  </a:ext>
                </a:extLst>
              </a:tr>
              <a:tr h="74321">
                <a:tc>
                  <a:txBody>
                    <a:bodyPr/>
                    <a:lstStyle/>
                    <a:p>
                      <a:pPr>
                        <a:lnSpc>
                          <a:spcPct val="107000"/>
                        </a:lnSpc>
                      </a:pPr>
                      <a:r>
                        <a:rPr lang="es-EC" sz="600" i="0" dirty="0">
                          <a:effectLst/>
                          <a:latin typeface="Arial" panose="020B0604020202020204" pitchFamily="34" charset="0"/>
                          <a:cs typeface="Arial" panose="020B0604020202020204" pitchFamily="34" charset="0"/>
                        </a:rPr>
                        <a:t>Calle N17A De Los Pencos</a:t>
                      </a:r>
                      <a:endParaRPr lang="es-EC" sz="800" i="0" dirty="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i="0" dirty="0">
                          <a:effectLst/>
                          <a:latin typeface="Arial" panose="020B0604020202020204" pitchFamily="34" charset="0"/>
                          <a:cs typeface="Arial" panose="020B0604020202020204" pitchFamily="34" charset="0"/>
                        </a:rPr>
                        <a:t>9.81-11.63(variable)</a:t>
                      </a:r>
                      <a:endParaRPr lang="es-EC" sz="800" i="0" dirty="0">
                        <a:effectLst/>
                        <a:latin typeface="Arial" panose="020B0604020202020204" pitchFamily="34" charset="0"/>
                        <a:cs typeface="Arial" panose="020B0604020202020204" pitchFamily="34" charset="0"/>
                      </a:endParaRPr>
                    </a:p>
                  </a:txBody>
                  <a:tcPr marL="42517" marR="42517" marT="0" marB="0"/>
                </a:tc>
                <a:extLst>
                  <a:ext uri="{0D108BD9-81ED-4DB2-BD59-A6C34878D82A}">
                    <a16:rowId xmlns:a16="http://schemas.microsoft.com/office/drawing/2014/main" val="10013"/>
                  </a:ext>
                </a:extLst>
              </a:tr>
              <a:tr h="74321">
                <a:tc>
                  <a:txBody>
                    <a:bodyPr/>
                    <a:lstStyle/>
                    <a:p>
                      <a:pPr>
                        <a:lnSpc>
                          <a:spcPct val="107000"/>
                        </a:lnSpc>
                      </a:pPr>
                      <a:r>
                        <a:rPr lang="es-EC" sz="600" i="0" dirty="0">
                          <a:effectLst/>
                          <a:latin typeface="Arial" panose="020B0604020202020204" pitchFamily="34" charset="0"/>
                          <a:cs typeface="Arial" panose="020B0604020202020204" pitchFamily="34" charset="0"/>
                        </a:rPr>
                        <a:t>Pasaje N18</a:t>
                      </a:r>
                      <a:endParaRPr lang="es-EC" sz="1000" i="0" dirty="0">
                        <a:effectLst/>
                        <a:latin typeface="Arial" panose="020B0604020202020204" pitchFamily="34" charset="0"/>
                        <a:cs typeface="Arial" panose="020B0604020202020204" pitchFamily="34" charset="0"/>
                      </a:endParaRPr>
                    </a:p>
                  </a:txBody>
                  <a:tcPr marL="68580" marR="68580" marT="0" marB="0"/>
                </a:tc>
                <a:tc>
                  <a:txBody>
                    <a:bodyPr/>
                    <a:lstStyle/>
                    <a:p>
                      <a:pPr algn="r">
                        <a:lnSpc>
                          <a:spcPct val="107000"/>
                        </a:lnSpc>
                      </a:pPr>
                      <a:r>
                        <a:rPr lang="es-EC" sz="600" i="0">
                          <a:effectLst/>
                          <a:latin typeface="Arial" panose="020B0604020202020204" pitchFamily="34" charset="0"/>
                          <a:cs typeface="Arial" panose="020B0604020202020204" pitchFamily="34" charset="0"/>
                        </a:rPr>
                        <a:t>3.16-3.66(variable)</a:t>
                      </a:r>
                      <a:endParaRPr lang="es-EC" sz="1000" i="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14"/>
                  </a:ext>
                </a:extLst>
              </a:tr>
              <a:tr h="74321">
                <a:tc>
                  <a:txBody>
                    <a:bodyPr/>
                    <a:lstStyle/>
                    <a:p>
                      <a:pPr>
                        <a:lnSpc>
                          <a:spcPct val="107000"/>
                        </a:lnSpc>
                      </a:pPr>
                      <a:r>
                        <a:rPr lang="es-EC" sz="600" i="0" dirty="0">
                          <a:effectLst/>
                          <a:latin typeface="Arial" panose="020B0604020202020204" pitchFamily="34" charset="0"/>
                          <a:cs typeface="Arial" panose="020B0604020202020204" pitchFamily="34" charset="0"/>
                        </a:rPr>
                        <a:t>Pasaje N17</a:t>
                      </a:r>
                      <a:endParaRPr lang="es-EC" sz="1000" i="0" dirty="0">
                        <a:effectLst/>
                        <a:latin typeface="Arial" panose="020B0604020202020204" pitchFamily="34" charset="0"/>
                        <a:cs typeface="Arial" panose="020B0604020202020204" pitchFamily="34" charset="0"/>
                      </a:endParaRPr>
                    </a:p>
                  </a:txBody>
                  <a:tcPr marL="68580" marR="68580" marT="0" marB="0"/>
                </a:tc>
                <a:tc>
                  <a:txBody>
                    <a:bodyPr/>
                    <a:lstStyle/>
                    <a:p>
                      <a:pPr algn="r">
                        <a:lnSpc>
                          <a:spcPct val="107000"/>
                        </a:lnSpc>
                      </a:pPr>
                      <a:r>
                        <a:rPr lang="es-EC" sz="600" i="0">
                          <a:effectLst/>
                          <a:latin typeface="Arial" panose="020B0604020202020204" pitchFamily="34" charset="0"/>
                          <a:cs typeface="Arial" panose="020B0604020202020204" pitchFamily="34" charset="0"/>
                        </a:rPr>
                        <a:t>6.00 </a:t>
                      </a:r>
                      <a:endParaRPr lang="es-EC" sz="1000" i="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15"/>
                  </a:ext>
                </a:extLst>
              </a:tr>
              <a:tr h="74321">
                <a:tc>
                  <a:txBody>
                    <a:bodyPr/>
                    <a:lstStyle/>
                    <a:p>
                      <a:pPr>
                        <a:lnSpc>
                          <a:spcPct val="107000"/>
                        </a:lnSpc>
                      </a:pPr>
                      <a:r>
                        <a:rPr lang="es-EC" sz="600" i="0" dirty="0">
                          <a:effectLst/>
                          <a:latin typeface="Arial" panose="020B0604020202020204" pitchFamily="34" charset="0"/>
                          <a:cs typeface="Arial" panose="020B0604020202020204" pitchFamily="34" charset="0"/>
                        </a:rPr>
                        <a:t>Calle N17B De Las Cucardas</a:t>
                      </a:r>
                      <a:endParaRPr lang="es-EC" sz="1000" i="0" dirty="0">
                        <a:effectLst/>
                        <a:latin typeface="Arial" panose="020B0604020202020204" pitchFamily="34" charset="0"/>
                        <a:cs typeface="Arial" panose="020B0604020202020204" pitchFamily="34" charset="0"/>
                      </a:endParaRPr>
                    </a:p>
                  </a:txBody>
                  <a:tcPr marL="68580" marR="68580" marT="0" marB="0"/>
                </a:tc>
                <a:tc>
                  <a:txBody>
                    <a:bodyPr/>
                    <a:lstStyle/>
                    <a:p>
                      <a:pPr algn="r">
                        <a:lnSpc>
                          <a:spcPct val="107000"/>
                        </a:lnSpc>
                      </a:pPr>
                      <a:r>
                        <a:rPr lang="es-EC" sz="600" i="0">
                          <a:effectLst/>
                          <a:latin typeface="Arial" panose="020B0604020202020204" pitchFamily="34" charset="0"/>
                          <a:cs typeface="Arial" panose="020B0604020202020204" pitchFamily="34" charset="0"/>
                        </a:rPr>
                        <a:t>9.45-11.19(variable)</a:t>
                      </a:r>
                      <a:endParaRPr lang="es-EC" sz="1000" i="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16"/>
                  </a:ext>
                </a:extLst>
              </a:tr>
              <a:tr h="74321">
                <a:tc>
                  <a:txBody>
                    <a:bodyPr/>
                    <a:lstStyle/>
                    <a:p>
                      <a:pPr>
                        <a:lnSpc>
                          <a:spcPct val="107000"/>
                        </a:lnSpc>
                      </a:pPr>
                      <a:r>
                        <a:rPr lang="es-EC" sz="600" i="0" dirty="0">
                          <a:effectLst/>
                          <a:latin typeface="Arial" panose="020B0604020202020204" pitchFamily="34" charset="0"/>
                          <a:cs typeface="Arial" panose="020B0604020202020204" pitchFamily="34" charset="0"/>
                        </a:rPr>
                        <a:t>Calle E4B</a:t>
                      </a:r>
                      <a:endParaRPr lang="es-EC" sz="1000" i="0" dirty="0">
                        <a:effectLst/>
                        <a:latin typeface="Arial" panose="020B0604020202020204" pitchFamily="34" charset="0"/>
                        <a:cs typeface="Arial" panose="020B0604020202020204" pitchFamily="34" charset="0"/>
                      </a:endParaRPr>
                    </a:p>
                  </a:txBody>
                  <a:tcPr marL="68580" marR="68580" marT="0" marB="0"/>
                </a:tc>
                <a:tc>
                  <a:txBody>
                    <a:bodyPr/>
                    <a:lstStyle/>
                    <a:p>
                      <a:pPr algn="r">
                        <a:lnSpc>
                          <a:spcPct val="107000"/>
                        </a:lnSpc>
                      </a:pPr>
                      <a:r>
                        <a:rPr lang="es-EC" sz="600" i="0">
                          <a:effectLst/>
                          <a:latin typeface="Arial" panose="020B0604020202020204" pitchFamily="34" charset="0"/>
                          <a:cs typeface="Arial" panose="020B0604020202020204" pitchFamily="34" charset="0"/>
                        </a:rPr>
                        <a:t>9.66-11.55(variable)</a:t>
                      </a:r>
                      <a:endParaRPr lang="es-EC" sz="1000" i="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17"/>
                  </a:ext>
                </a:extLst>
              </a:tr>
              <a:tr h="74321">
                <a:tc>
                  <a:txBody>
                    <a:bodyPr/>
                    <a:lstStyle/>
                    <a:p>
                      <a:pPr>
                        <a:lnSpc>
                          <a:spcPct val="107000"/>
                        </a:lnSpc>
                      </a:pPr>
                      <a:r>
                        <a:rPr lang="es-EC" sz="600" i="0" dirty="0">
                          <a:effectLst/>
                          <a:latin typeface="Arial" panose="020B0604020202020204" pitchFamily="34" charset="0"/>
                          <a:cs typeface="Arial" panose="020B0604020202020204" pitchFamily="34" charset="0"/>
                        </a:rPr>
                        <a:t>Calle  Eloy Alfaro Delgado</a:t>
                      </a:r>
                      <a:endParaRPr lang="es-EC" sz="1000" i="0" dirty="0">
                        <a:effectLst/>
                        <a:latin typeface="Arial" panose="020B0604020202020204" pitchFamily="34" charset="0"/>
                        <a:cs typeface="Arial" panose="020B0604020202020204" pitchFamily="34" charset="0"/>
                      </a:endParaRPr>
                    </a:p>
                  </a:txBody>
                  <a:tcPr marL="68580" marR="68580" marT="0" marB="0"/>
                </a:tc>
                <a:tc>
                  <a:txBody>
                    <a:bodyPr/>
                    <a:lstStyle/>
                    <a:p>
                      <a:pPr algn="r">
                        <a:lnSpc>
                          <a:spcPct val="107000"/>
                        </a:lnSpc>
                      </a:pPr>
                      <a:r>
                        <a:rPr lang="es-EC" sz="600" i="0" dirty="0">
                          <a:effectLst/>
                          <a:latin typeface="Arial" panose="020B0604020202020204" pitchFamily="34" charset="0"/>
                          <a:cs typeface="Arial" panose="020B0604020202020204" pitchFamily="34" charset="0"/>
                        </a:rPr>
                        <a:t>12.43-16.47(variable)</a:t>
                      </a:r>
                      <a:endParaRPr lang="es-EC" sz="1000" i="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18"/>
                  </a:ext>
                </a:extLst>
              </a:tr>
            </a:tbl>
          </a:graphicData>
        </a:graphic>
      </p:graphicFrame>
      <p:sp>
        <p:nvSpPr>
          <p:cNvPr id="53" name="Rectángulo 52"/>
          <p:cNvSpPr/>
          <p:nvPr/>
        </p:nvSpPr>
        <p:spPr>
          <a:xfrm>
            <a:off x="7177233" y="1020741"/>
            <a:ext cx="4561284" cy="738664"/>
          </a:xfrm>
          <a:prstGeom prst="rect">
            <a:avLst/>
          </a:prstGeom>
        </p:spPr>
        <p:txBody>
          <a:bodyPr wrap="square">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17.- </a:t>
            </a:r>
            <a:r>
              <a:rPr lang="es-EC" sz="1400" b="1" dirty="0">
                <a:solidFill>
                  <a:schemeClr val="accent6">
                    <a:lumMod val="50000"/>
                  </a:schemeClr>
                </a:solidFill>
                <a:latin typeface="Arial" panose="020B0604020202020204" pitchFamily="34" charset="0"/>
                <a:cs typeface="Arial" panose="020B0604020202020204" pitchFamily="34" charset="0"/>
              </a:rPr>
              <a:t>Sustitúyase </a:t>
            </a:r>
            <a:r>
              <a:rPr lang="es-EC" sz="1400" b="1" dirty="0" smtClean="0">
                <a:solidFill>
                  <a:schemeClr val="accent6">
                    <a:lumMod val="50000"/>
                  </a:schemeClr>
                </a:solidFill>
                <a:latin typeface="Arial" panose="020B0604020202020204" pitchFamily="34" charset="0"/>
                <a:cs typeface="Arial" panose="020B0604020202020204" pitchFamily="34" charset="0"/>
              </a:rPr>
              <a:t>el artículo 19 </a:t>
            </a:r>
            <a:r>
              <a:rPr lang="es-ES" sz="1400" b="1" dirty="0">
                <a:solidFill>
                  <a:schemeClr val="accent6">
                    <a:lumMod val="50000"/>
                  </a:schemeClr>
                </a:solidFill>
                <a:latin typeface="Arial" panose="020B0604020202020204" pitchFamily="34" charset="0"/>
                <a:cs typeface="Arial" panose="020B0604020202020204" pitchFamily="34" charset="0"/>
              </a:rPr>
              <a:t>de la Ordenanza No. 106-2020-AHC, por el siguiente: </a:t>
            </a:r>
          </a:p>
          <a:p>
            <a:endParaRPr lang="es-EC" sz="1400" b="1" dirty="0" smtClean="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2711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ortar rectángulo de esquina sencilla 29"/>
          <p:cNvSpPr/>
          <p:nvPr/>
        </p:nvSpPr>
        <p:spPr>
          <a:xfrm flipH="1">
            <a:off x="6456412" y="1066800"/>
            <a:ext cx="5395025" cy="4168716"/>
          </a:xfrm>
          <a:prstGeom prst="snip1Rect">
            <a:avLst/>
          </a:prstGeom>
          <a:solidFill>
            <a:schemeClr val="accent1">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grpSp>
        <p:nvGrpSpPr>
          <p:cNvPr id="25" name="Grupo 24"/>
          <p:cNvGrpSpPr/>
          <p:nvPr/>
        </p:nvGrpSpPr>
        <p:grpSpPr>
          <a:xfrm>
            <a:off x="7083212" y="1991463"/>
            <a:ext cx="4631467" cy="1461832"/>
            <a:chOff x="1069975" y="1472512"/>
            <a:chExt cx="4200525" cy="1461832"/>
          </a:xfrm>
        </p:grpSpPr>
        <p:sp>
          <p:nvSpPr>
            <p:cNvPr id="26" name="CuadroTexto 25"/>
            <p:cNvSpPr txBox="1"/>
            <p:nvPr/>
          </p:nvSpPr>
          <p:spPr>
            <a:xfrm>
              <a:off x="1270000" y="1545208"/>
              <a:ext cx="4000500" cy="1169551"/>
            </a:xfrm>
            <a:prstGeom prst="rect">
              <a:avLst/>
            </a:prstGeom>
            <a:noFill/>
          </p:spPr>
          <p:txBody>
            <a:bodyPr wrap="square" rtlCol="0">
              <a:spAutoFit/>
            </a:bodyPr>
            <a:lstStyle/>
            <a:p>
              <a:pPr algn="just"/>
              <a:r>
                <a:rPr lang="es-ES" sz="1400" dirty="0">
                  <a:latin typeface="Arial" panose="020B0604020202020204" pitchFamily="34" charset="0"/>
                  <a:cs typeface="Arial" panose="020B0604020202020204" pitchFamily="34" charset="0"/>
                </a:rPr>
                <a:t>Las obras civiles y de infraestructura a ejecutarse en el asentamiento humano de hecho y consolidado de interés social denominado Lote ATRES-SEIS (A3-6), “El Bosque”, de la Hacienda Tajamar, ubicado en la parroquia Calderón, son las siguientes:</a:t>
              </a:r>
              <a:endParaRPr lang="es-ES" sz="1400" dirty="0" smtClean="0">
                <a:latin typeface="Arial" panose="020B0604020202020204" pitchFamily="34" charset="0"/>
                <a:cs typeface="Arial" panose="020B0604020202020204" pitchFamily="34" charset="0"/>
              </a:endParaRPr>
            </a:p>
          </p:txBody>
        </p:sp>
        <p:sp>
          <p:nvSpPr>
            <p:cNvPr id="27" name="CuadroTexto 26"/>
            <p:cNvSpPr txBox="1"/>
            <p:nvPr/>
          </p:nvSpPr>
          <p:spPr>
            <a:xfrm>
              <a:off x="1069975" y="1472512"/>
              <a:ext cx="1257300" cy="646331"/>
            </a:xfrm>
            <a:prstGeom prst="rect">
              <a:avLst/>
            </a:prstGeom>
            <a:noFill/>
          </p:spPr>
          <p:txBody>
            <a:bodyPr wrap="square" rtlCol="0">
              <a:spAutoFit/>
            </a:bodyPr>
            <a:lstStyle/>
            <a:p>
              <a:r>
                <a:rPr lang="es-EC" sz="3600" b="1" dirty="0" smtClean="0"/>
                <a:t>“</a:t>
              </a:r>
              <a:endParaRPr lang="es-EC" sz="3600" b="1" dirty="0"/>
            </a:p>
          </p:txBody>
        </p:sp>
        <p:sp>
          <p:nvSpPr>
            <p:cNvPr id="28" name="CuadroTexto 27"/>
            <p:cNvSpPr txBox="1"/>
            <p:nvPr/>
          </p:nvSpPr>
          <p:spPr>
            <a:xfrm>
              <a:off x="4086881" y="2288013"/>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31" name="CuadroTexto 30"/>
          <p:cNvSpPr txBox="1"/>
          <p:nvPr/>
        </p:nvSpPr>
        <p:spPr>
          <a:xfrm>
            <a:off x="7000619" y="1590020"/>
            <a:ext cx="4812843" cy="369332"/>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a:t>
            </a:r>
            <a:r>
              <a:rPr lang="es-EC" sz="1600" b="1" dirty="0">
                <a:solidFill>
                  <a:srgbClr val="C00000"/>
                </a:solidFill>
                <a:latin typeface="Arial" panose="020B0604020202020204" pitchFamily="34" charset="0"/>
                <a:cs typeface="Arial" panose="020B0604020202020204" pitchFamily="34" charset="0"/>
              </a:rPr>
              <a:t> </a:t>
            </a:r>
            <a:r>
              <a:rPr lang="es-EC" sz="1600" b="1" dirty="0" smtClean="0">
                <a:solidFill>
                  <a:srgbClr val="C00000"/>
                </a:solidFill>
                <a:latin typeface="Arial" panose="020B0604020202020204" pitchFamily="34" charset="0"/>
                <a:cs typeface="Arial" panose="020B0604020202020204" pitchFamily="34" charset="0"/>
              </a:rPr>
              <a:t>20.- </a:t>
            </a:r>
            <a:r>
              <a:rPr lang="es-ES" sz="1600" b="1" dirty="0" smtClean="0">
                <a:solidFill>
                  <a:srgbClr val="C00000"/>
                </a:solidFill>
                <a:latin typeface="Arial" panose="020B0604020202020204" pitchFamily="34" charset="0"/>
                <a:cs typeface="Arial" panose="020B0604020202020204" pitchFamily="34" charset="0"/>
              </a:rPr>
              <a:t> De las obras a ejecutarse.-</a:t>
            </a:r>
            <a:endParaRPr lang="es-EC" sz="1600" b="1" dirty="0">
              <a:solidFill>
                <a:srgbClr val="C00000"/>
              </a:solidFill>
              <a:latin typeface="Arial" panose="020B0604020202020204" pitchFamily="34" charset="0"/>
              <a:cs typeface="Arial" panose="020B0604020202020204" pitchFamily="34" charset="0"/>
            </a:endParaRPr>
          </a:p>
        </p:txBody>
      </p:sp>
      <p:grpSp>
        <p:nvGrpSpPr>
          <p:cNvPr id="6" name="Grupo 5">
            <a:extLst>
              <a:ext uri="{FF2B5EF4-FFF2-40B4-BE49-F238E27FC236}">
                <a16:creationId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7" name="Recortar rectángulo de esquina sencilla 6"/>
          <p:cNvSpPr/>
          <p:nvPr/>
        </p:nvSpPr>
        <p:spPr>
          <a:xfrm>
            <a:off x="395207" y="1066800"/>
            <a:ext cx="5427241" cy="4168715"/>
          </a:xfrm>
          <a:prstGeom prst="snip1Rect">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8" name="CuadroTexto 7"/>
          <p:cNvSpPr txBox="1"/>
          <p:nvPr/>
        </p:nvSpPr>
        <p:spPr>
          <a:xfrm>
            <a:off x="544284" y="1543322"/>
            <a:ext cx="4710103" cy="369332"/>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20.- </a:t>
            </a:r>
            <a:r>
              <a:rPr lang="es-ES" b="1" dirty="0" smtClean="0">
                <a:solidFill>
                  <a:srgbClr val="C00000"/>
                </a:solidFill>
                <a:latin typeface="Arial" panose="020B0604020202020204" pitchFamily="34" charset="0"/>
                <a:cs typeface="Arial" panose="020B0604020202020204" pitchFamily="34" charset="0"/>
              </a:rPr>
              <a:t> De las obras a ejecutarse.-</a:t>
            </a:r>
            <a:endParaRPr lang="es-EC" b="1" dirty="0">
              <a:solidFill>
                <a:srgbClr val="C00000"/>
              </a:solidFill>
              <a:latin typeface="Arial" panose="020B0604020202020204" pitchFamily="34" charset="0"/>
              <a:cs typeface="Arial" panose="020B0604020202020204" pitchFamily="34" charset="0"/>
            </a:endParaRPr>
          </a:p>
        </p:txBody>
      </p:sp>
      <p:sp>
        <p:nvSpPr>
          <p:cNvPr id="15" name="CuadroTexto 14"/>
          <p:cNvSpPr txBox="1"/>
          <p:nvPr/>
        </p:nvSpPr>
        <p:spPr>
          <a:xfrm>
            <a:off x="609600"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grpSp>
        <p:nvGrpSpPr>
          <p:cNvPr id="24" name="Grupo 23"/>
          <p:cNvGrpSpPr/>
          <p:nvPr/>
        </p:nvGrpSpPr>
        <p:grpSpPr>
          <a:xfrm>
            <a:off x="411324" y="1990598"/>
            <a:ext cx="5254881" cy="1116825"/>
            <a:chOff x="525731" y="1386399"/>
            <a:chExt cx="4692636" cy="1116825"/>
          </a:xfrm>
        </p:grpSpPr>
        <p:sp>
          <p:nvSpPr>
            <p:cNvPr id="14" name="CuadroTexto 13"/>
            <p:cNvSpPr txBox="1"/>
            <p:nvPr/>
          </p:nvSpPr>
          <p:spPr>
            <a:xfrm>
              <a:off x="717184" y="1545208"/>
              <a:ext cx="4501183" cy="738664"/>
            </a:xfrm>
            <a:prstGeom prst="rect">
              <a:avLst/>
            </a:prstGeom>
            <a:noFill/>
          </p:spPr>
          <p:txBody>
            <a:bodyPr wrap="square" rtlCol="0">
              <a:spAutoFit/>
            </a:bodyPr>
            <a:lstStyle/>
            <a:p>
              <a:pPr algn="just"/>
              <a:r>
                <a:rPr lang="es-ES" sz="1400" dirty="0" smtClean="0">
                  <a:latin typeface="Arial" panose="020B0604020202020204" pitchFamily="34" charset="0"/>
                  <a:cs typeface="Arial" panose="020B0604020202020204" pitchFamily="34" charset="0"/>
                </a:rPr>
                <a:t>Las obras civiles y de infraestructura a ejecutarse en el asentamiento humano de hecho y consolidado de interés social, son las siguientes:</a:t>
              </a:r>
              <a:endParaRPr lang="es-EC" sz="1400" dirty="0">
                <a:latin typeface="Arial" panose="020B0604020202020204" pitchFamily="34" charset="0"/>
                <a:cs typeface="Arial" panose="020B0604020202020204" pitchFamily="34" charset="0"/>
              </a:endParaRPr>
            </a:p>
          </p:txBody>
        </p:sp>
        <p:sp>
          <p:nvSpPr>
            <p:cNvPr id="16" name="CuadroTexto 15"/>
            <p:cNvSpPr txBox="1"/>
            <p:nvPr/>
          </p:nvSpPr>
          <p:spPr>
            <a:xfrm>
              <a:off x="525731" y="1386399"/>
              <a:ext cx="1257300" cy="646331"/>
            </a:xfrm>
            <a:prstGeom prst="rect">
              <a:avLst/>
            </a:prstGeom>
            <a:noFill/>
          </p:spPr>
          <p:txBody>
            <a:bodyPr wrap="square" rtlCol="0">
              <a:spAutoFit/>
            </a:bodyPr>
            <a:lstStyle/>
            <a:p>
              <a:r>
                <a:rPr lang="es-EC" sz="3600" b="1" dirty="0" smtClean="0"/>
                <a:t>“</a:t>
              </a:r>
              <a:endParaRPr lang="es-EC" sz="3600" b="1" dirty="0"/>
            </a:p>
          </p:txBody>
        </p:sp>
        <p:sp>
          <p:nvSpPr>
            <p:cNvPr id="17" name="CuadroTexto 16"/>
            <p:cNvSpPr txBox="1"/>
            <p:nvPr/>
          </p:nvSpPr>
          <p:spPr>
            <a:xfrm>
              <a:off x="2535771" y="1856893"/>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18" name="CuadroTexto 17"/>
          <p:cNvSpPr txBox="1"/>
          <p:nvPr/>
        </p:nvSpPr>
        <p:spPr>
          <a:xfrm>
            <a:off x="6809547"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PROYECTO DE REFORMA</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36" name="Cheurón 35"/>
          <p:cNvSpPr/>
          <p:nvPr/>
        </p:nvSpPr>
        <p:spPr>
          <a:xfrm>
            <a:off x="5822448" y="2213542"/>
            <a:ext cx="598872" cy="1364097"/>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graphicFrame>
        <p:nvGraphicFramePr>
          <p:cNvPr id="13" name="Tabla 12"/>
          <p:cNvGraphicFramePr>
            <a:graphicFrameLocks noGrp="1"/>
          </p:cNvGraphicFramePr>
          <p:nvPr>
            <p:extLst>
              <p:ext uri="{D42A27DB-BD31-4B8C-83A1-F6EECF244321}">
                <p14:modId xmlns:p14="http://schemas.microsoft.com/office/powerpoint/2010/main" val="2592067655"/>
              </p:ext>
            </p:extLst>
          </p:nvPr>
        </p:nvGraphicFramePr>
        <p:xfrm>
          <a:off x="1226354" y="3724092"/>
          <a:ext cx="3345962" cy="1369698"/>
        </p:xfrm>
        <a:graphic>
          <a:graphicData uri="http://schemas.openxmlformats.org/drawingml/2006/table">
            <a:tbl>
              <a:tblPr firstRow="1" firstCol="1" bandRow="1">
                <a:tableStyleId>{5C22544A-7EE6-4342-B048-85BDC9FD1C3A}</a:tableStyleId>
              </a:tblPr>
              <a:tblGrid>
                <a:gridCol w="1672981">
                  <a:extLst>
                    <a:ext uri="{9D8B030D-6E8A-4147-A177-3AD203B41FA5}">
                      <a16:colId xmlns:a16="http://schemas.microsoft.com/office/drawing/2014/main" val="20000"/>
                    </a:ext>
                  </a:extLst>
                </a:gridCol>
                <a:gridCol w="1672981">
                  <a:extLst>
                    <a:ext uri="{9D8B030D-6E8A-4147-A177-3AD203B41FA5}">
                      <a16:colId xmlns:a16="http://schemas.microsoft.com/office/drawing/2014/main" val="20001"/>
                    </a:ext>
                  </a:extLst>
                </a:gridCol>
              </a:tblGrid>
              <a:tr h="0">
                <a:tc>
                  <a:txBody>
                    <a:bodyPr/>
                    <a:lstStyle/>
                    <a:p>
                      <a:pPr>
                        <a:lnSpc>
                          <a:spcPct val="107000"/>
                        </a:lnSpc>
                        <a:spcAft>
                          <a:spcPts val="0"/>
                        </a:spcAft>
                      </a:pPr>
                      <a:r>
                        <a:rPr lang="es-EC" sz="1400" dirty="0">
                          <a:effectLst/>
                          <a:latin typeface="Arial" panose="020B0604020202020204" pitchFamily="34" charset="0"/>
                          <a:cs typeface="Arial" panose="020B0604020202020204" pitchFamily="34" charset="0"/>
                        </a:rPr>
                        <a:t>Calzada: </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s-EC" sz="1400" b="0" dirty="0">
                          <a:solidFill>
                            <a:schemeClr val="tx1"/>
                          </a:solidFill>
                          <a:effectLst/>
                          <a:latin typeface="Arial" panose="020B0604020202020204" pitchFamily="34" charset="0"/>
                          <a:cs typeface="Arial" panose="020B0604020202020204" pitchFamily="34" charset="0"/>
                        </a:rPr>
                        <a:t>36,04</a:t>
                      </a:r>
                      <a:r>
                        <a:rPr lang="es-EC" sz="1400" b="1" dirty="0">
                          <a:solidFill>
                            <a:schemeClr val="tx1"/>
                          </a:solidFill>
                          <a:effectLst/>
                          <a:latin typeface="Arial" panose="020B0604020202020204" pitchFamily="34" charset="0"/>
                          <a:cs typeface="Arial" panose="020B0604020202020204" pitchFamily="34" charset="0"/>
                        </a:rPr>
                        <a:t>%</a:t>
                      </a:r>
                      <a:endParaRPr lang="es-EC"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BE9E8"/>
                    </a:solidFill>
                  </a:tcPr>
                </a:tc>
                <a:extLst>
                  <a:ext uri="{0D108BD9-81ED-4DB2-BD59-A6C34878D82A}">
                    <a16:rowId xmlns:a16="http://schemas.microsoft.com/office/drawing/2014/main" val="10000"/>
                  </a:ext>
                </a:extLst>
              </a:tr>
              <a:tr h="0">
                <a:tc>
                  <a:txBody>
                    <a:bodyPr/>
                    <a:lstStyle/>
                    <a:p>
                      <a:pPr>
                        <a:lnSpc>
                          <a:spcPct val="107000"/>
                        </a:lnSpc>
                        <a:spcAft>
                          <a:spcPts val="0"/>
                        </a:spcAft>
                      </a:pPr>
                      <a:r>
                        <a:rPr lang="es-EC" sz="1400">
                          <a:effectLst/>
                          <a:latin typeface="Arial" panose="020B0604020202020204" pitchFamily="34" charset="0"/>
                          <a:cs typeface="Arial" panose="020B0604020202020204" pitchFamily="34" charset="0"/>
                        </a:rPr>
                        <a:t>Bordillos: </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s-EC" sz="1400">
                          <a:effectLst/>
                          <a:latin typeface="Arial" panose="020B0604020202020204" pitchFamily="34" charset="0"/>
                          <a:cs typeface="Arial" panose="020B0604020202020204" pitchFamily="34" charset="0"/>
                        </a:rPr>
                        <a:t>64,50%</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0">
                <a:tc>
                  <a:txBody>
                    <a:bodyPr/>
                    <a:lstStyle/>
                    <a:p>
                      <a:pPr>
                        <a:lnSpc>
                          <a:spcPct val="107000"/>
                        </a:lnSpc>
                        <a:spcAft>
                          <a:spcPts val="0"/>
                        </a:spcAft>
                      </a:pPr>
                      <a:r>
                        <a:rPr lang="es-EC" sz="1400">
                          <a:effectLst/>
                          <a:latin typeface="Arial" panose="020B0604020202020204" pitchFamily="34" charset="0"/>
                          <a:cs typeface="Arial" panose="020B0604020202020204" pitchFamily="34" charset="0"/>
                        </a:rPr>
                        <a:t>Aceras: </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s-EC" sz="1400">
                          <a:effectLst/>
                          <a:latin typeface="Arial" panose="020B0604020202020204" pitchFamily="34" charset="0"/>
                          <a:cs typeface="Arial" panose="020B0604020202020204" pitchFamily="34" charset="0"/>
                        </a:rPr>
                        <a:t>32,61%</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0">
                <a:tc>
                  <a:txBody>
                    <a:bodyPr/>
                    <a:lstStyle/>
                    <a:p>
                      <a:pPr>
                        <a:lnSpc>
                          <a:spcPct val="107000"/>
                        </a:lnSpc>
                        <a:spcAft>
                          <a:spcPts val="0"/>
                        </a:spcAft>
                      </a:pPr>
                      <a:r>
                        <a:rPr lang="es-EC" sz="1400">
                          <a:effectLst/>
                          <a:latin typeface="Arial" panose="020B0604020202020204" pitchFamily="34" charset="0"/>
                          <a:cs typeface="Arial" panose="020B0604020202020204" pitchFamily="34" charset="0"/>
                        </a:rPr>
                        <a:t>Alcantarillado: </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s-EC" sz="1400">
                          <a:effectLst/>
                          <a:latin typeface="Arial" panose="020B0604020202020204" pitchFamily="34" charset="0"/>
                          <a:cs typeface="Arial" panose="020B0604020202020204" pitchFamily="34" charset="0"/>
                        </a:rPr>
                        <a:t>63,78%</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0">
                <a:tc>
                  <a:txBody>
                    <a:bodyPr/>
                    <a:lstStyle/>
                    <a:p>
                      <a:pPr>
                        <a:lnSpc>
                          <a:spcPct val="107000"/>
                        </a:lnSpc>
                        <a:spcAft>
                          <a:spcPts val="0"/>
                        </a:spcAft>
                      </a:pPr>
                      <a:r>
                        <a:rPr lang="es-EC" sz="1400">
                          <a:effectLst/>
                          <a:latin typeface="Arial" panose="020B0604020202020204" pitchFamily="34" charset="0"/>
                          <a:cs typeface="Arial" panose="020B0604020202020204" pitchFamily="34" charset="0"/>
                        </a:rPr>
                        <a:t>Energía Eléctrica: </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s-EC" sz="1400">
                          <a:effectLst/>
                          <a:latin typeface="Arial" panose="020B0604020202020204" pitchFamily="34" charset="0"/>
                          <a:cs typeface="Arial" panose="020B0604020202020204" pitchFamily="34" charset="0"/>
                        </a:rPr>
                        <a:t>52,43%</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0">
                <a:tc>
                  <a:txBody>
                    <a:bodyPr/>
                    <a:lstStyle/>
                    <a:p>
                      <a:pPr>
                        <a:lnSpc>
                          <a:spcPct val="107000"/>
                        </a:lnSpc>
                        <a:spcAft>
                          <a:spcPts val="0"/>
                        </a:spcAft>
                      </a:pPr>
                      <a:r>
                        <a:rPr lang="es-EC" sz="1400">
                          <a:effectLst/>
                          <a:latin typeface="Arial" panose="020B0604020202020204" pitchFamily="34" charset="0"/>
                          <a:cs typeface="Arial" panose="020B0604020202020204" pitchFamily="34" charset="0"/>
                        </a:rPr>
                        <a:t>Agua Potable: </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s-EC" sz="1400" dirty="0">
                          <a:effectLst/>
                          <a:latin typeface="Arial" panose="020B0604020202020204" pitchFamily="34" charset="0"/>
                          <a:cs typeface="Arial" panose="020B0604020202020204" pitchFamily="34" charset="0"/>
                        </a:rPr>
                        <a:t>53,90%</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bl>
          </a:graphicData>
        </a:graphic>
      </p:graphicFrame>
      <p:graphicFrame>
        <p:nvGraphicFramePr>
          <p:cNvPr id="20" name="Tabla 19"/>
          <p:cNvGraphicFramePr>
            <a:graphicFrameLocks noGrp="1"/>
          </p:cNvGraphicFramePr>
          <p:nvPr>
            <p:extLst>
              <p:ext uri="{D42A27DB-BD31-4B8C-83A1-F6EECF244321}">
                <p14:modId xmlns:p14="http://schemas.microsoft.com/office/powerpoint/2010/main" val="1795763334"/>
              </p:ext>
            </p:extLst>
          </p:nvPr>
        </p:nvGraphicFramePr>
        <p:xfrm>
          <a:off x="7734059" y="3367846"/>
          <a:ext cx="3345962" cy="1717548"/>
        </p:xfrm>
        <a:graphic>
          <a:graphicData uri="http://schemas.openxmlformats.org/drawingml/2006/table">
            <a:tbl>
              <a:tblPr firstRow="1" firstCol="1" bandRow="1">
                <a:tableStyleId>{5C22544A-7EE6-4342-B048-85BDC9FD1C3A}</a:tableStyleId>
              </a:tblPr>
              <a:tblGrid>
                <a:gridCol w="1476527">
                  <a:extLst>
                    <a:ext uri="{9D8B030D-6E8A-4147-A177-3AD203B41FA5}">
                      <a16:colId xmlns:a16="http://schemas.microsoft.com/office/drawing/2014/main" val="20000"/>
                    </a:ext>
                  </a:extLst>
                </a:gridCol>
                <a:gridCol w="1869435">
                  <a:extLst>
                    <a:ext uri="{9D8B030D-6E8A-4147-A177-3AD203B41FA5}">
                      <a16:colId xmlns:a16="http://schemas.microsoft.com/office/drawing/2014/main" val="20001"/>
                    </a:ext>
                  </a:extLst>
                </a:gridCol>
              </a:tblGrid>
              <a:tr h="195671">
                <a:tc>
                  <a:txBody>
                    <a:bodyPr/>
                    <a:lstStyle/>
                    <a:p>
                      <a:pPr>
                        <a:lnSpc>
                          <a:spcPct val="115000"/>
                        </a:lnSpc>
                      </a:pPr>
                      <a:r>
                        <a:rPr lang="es-ES" sz="1400" dirty="0">
                          <a:effectLst/>
                          <a:latin typeface="Arial" panose="020B0604020202020204" pitchFamily="34" charset="0"/>
                          <a:cs typeface="Arial" panose="020B0604020202020204" pitchFamily="34" charset="0"/>
                        </a:rPr>
                        <a:t>Calzada:</a:t>
                      </a:r>
                      <a:endParaRPr lang="es-EC" sz="1600" dirty="0">
                        <a:effectLst/>
                        <a:latin typeface="Arial" panose="020B0604020202020204" pitchFamily="34" charset="0"/>
                        <a:cs typeface="Arial" panose="020B0604020202020204" pitchFamily="34" charset="0"/>
                      </a:endParaRPr>
                    </a:p>
                  </a:txBody>
                  <a:tcPr marL="68580" marR="68580" marT="0" marB="0"/>
                </a:tc>
                <a:tc>
                  <a:txBody>
                    <a:bodyPr/>
                    <a:lstStyle/>
                    <a:p>
                      <a:pPr algn="ctr">
                        <a:lnSpc>
                          <a:spcPct val="115000"/>
                        </a:lnSpc>
                      </a:pPr>
                      <a:r>
                        <a:rPr lang="es-ES" sz="1400" b="0" dirty="0">
                          <a:solidFill>
                            <a:schemeClr val="tx1"/>
                          </a:solidFill>
                          <a:effectLst/>
                          <a:latin typeface="Arial" panose="020B0604020202020204" pitchFamily="34" charset="0"/>
                          <a:cs typeface="Arial" panose="020B0604020202020204" pitchFamily="34" charset="0"/>
                        </a:rPr>
                        <a:t>34,57%</a:t>
                      </a:r>
                      <a:endParaRPr lang="es-EC" sz="1600" b="0" dirty="0">
                        <a:solidFill>
                          <a:schemeClr val="tx1"/>
                        </a:solidFill>
                        <a:effectLst/>
                        <a:latin typeface="Arial" panose="020B0604020202020204" pitchFamily="34" charset="0"/>
                        <a:cs typeface="Arial" panose="020B0604020202020204" pitchFamily="34" charset="0"/>
                      </a:endParaRPr>
                    </a:p>
                  </a:txBody>
                  <a:tcPr marL="68580" marR="68580" marT="0" marB="0">
                    <a:solidFill>
                      <a:srgbClr val="FBE9E8"/>
                    </a:solidFill>
                  </a:tcPr>
                </a:tc>
                <a:extLst>
                  <a:ext uri="{0D108BD9-81ED-4DB2-BD59-A6C34878D82A}">
                    <a16:rowId xmlns:a16="http://schemas.microsoft.com/office/drawing/2014/main" val="10000"/>
                  </a:ext>
                </a:extLst>
              </a:tr>
              <a:tr h="195671">
                <a:tc>
                  <a:txBody>
                    <a:bodyPr/>
                    <a:lstStyle/>
                    <a:p>
                      <a:pPr>
                        <a:lnSpc>
                          <a:spcPct val="115000"/>
                        </a:lnSpc>
                      </a:pPr>
                      <a:r>
                        <a:rPr lang="es-ES" sz="1400">
                          <a:effectLst/>
                          <a:latin typeface="Arial" panose="020B0604020202020204" pitchFamily="34" charset="0"/>
                          <a:cs typeface="Arial" panose="020B0604020202020204" pitchFamily="34" charset="0"/>
                        </a:rPr>
                        <a:t>Bordillos:</a:t>
                      </a:r>
                      <a:endParaRPr lang="es-EC" sz="1600">
                        <a:effectLst/>
                        <a:latin typeface="Arial" panose="020B0604020202020204" pitchFamily="34" charset="0"/>
                        <a:cs typeface="Arial" panose="020B0604020202020204" pitchFamily="34" charset="0"/>
                      </a:endParaRPr>
                    </a:p>
                  </a:txBody>
                  <a:tcPr marL="68580" marR="68580" marT="0" marB="0"/>
                </a:tc>
                <a:tc>
                  <a:txBody>
                    <a:bodyPr/>
                    <a:lstStyle/>
                    <a:p>
                      <a:pPr algn="ctr">
                        <a:lnSpc>
                          <a:spcPct val="115000"/>
                        </a:lnSpc>
                      </a:pPr>
                      <a:r>
                        <a:rPr lang="es-ES" sz="1400" dirty="0">
                          <a:effectLst/>
                          <a:latin typeface="Arial" panose="020B0604020202020204" pitchFamily="34" charset="0"/>
                          <a:cs typeface="Arial" panose="020B0604020202020204" pitchFamily="34" charset="0"/>
                        </a:rPr>
                        <a:t>64,50%</a:t>
                      </a:r>
                      <a:endParaRPr lang="es-EC" sz="16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195671">
                <a:tc>
                  <a:txBody>
                    <a:bodyPr/>
                    <a:lstStyle/>
                    <a:p>
                      <a:pPr>
                        <a:lnSpc>
                          <a:spcPct val="115000"/>
                        </a:lnSpc>
                      </a:pPr>
                      <a:r>
                        <a:rPr lang="es-ES" sz="1400">
                          <a:effectLst/>
                          <a:latin typeface="Arial" panose="020B0604020202020204" pitchFamily="34" charset="0"/>
                          <a:cs typeface="Arial" panose="020B0604020202020204" pitchFamily="34" charset="0"/>
                        </a:rPr>
                        <a:t>Aceras:</a:t>
                      </a:r>
                      <a:endParaRPr lang="es-EC" sz="1600">
                        <a:effectLst/>
                        <a:latin typeface="Arial" panose="020B0604020202020204" pitchFamily="34" charset="0"/>
                        <a:cs typeface="Arial" panose="020B0604020202020204" pitchFamily="34" charset="0"/>
                      </a:endParaRPr>
                    </a:p>
                  </a:txBody>
                  <a:tcPr marL="68580" marR="68580" marT="0" marB="0"/>
                </a:tc>
                <a:tc>
                  <a:txBody>
                    <a:bodyPr/>
                    <a:lstStyle/>
                    <a:p>
                      <a:pPr algn="ctr">
                        <a:lnSpc>
                          <a:spcPct val="115000"/>
                        </a:lnSpc>
                      </a:pPr>
                      <a:r>
                        <a:rPr lang="es-ES" sz="1400">
                          <a:effectLst/>
                          <a:latin typeface="Arial" panose="020B0604020202020204" pitchFamily="34" charset="0"/>
                          <a:cs typeface="Arial" panose="020B0604020202020204" pitchFamily="34" charset="0"/>
                        </a:rPr>
                        <a:t>32,61%</a:t>
                      </a:r>
                      <a:endParaRPr lang="es-EC" sz="160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195671">
                <a:tc>
                  <a:txBody>
                    <a:bodyPr/>
                    <a:lstStyle/>
                    <a:p>
                      <a:pPr>
                        <a:lnSpc>
                          <a:spcPct val="115000"/>
                        </a:lnSpc>
                      </a:pPr>
                      <a:r>
                        <a:rPr lang="es-ES" sz="1400">
                          <a:effectLst/>
                          <a:latin typeface="Arial" panose="020B0604020202020204" pitchFamily="34" charset="0"/>
                          <a:cs typeface="Arial" panose="020B0604020202020204" pitchFamily="34" charset="0"/>
                        </a:rPr>
                        <a:t>Alcantarillado:</a:t>
                      </a:r>
                      <a:endParaRPr lang="es-EC" sz="1600">
                        <a:effectLst/>
                        <a:latin typeface="Arial" panose="020B0604020202020204" pitchFamily="34" charset="0"/>
                        <a:cs typeface="Arial" panose="020B0604020202020204" pitchFamily="34" charset="0"/>
                      </a:endParaRPr>
                    </a:p>
                  </a:txBody>
                  <a:tcPr marL="68580" marR="68580" marT="0" marB="0"/>
                </a:tc>
                <a:tc>
                  <a:txBody>
                    <a:bodyPr/>
                    <a:lstStyle/>
                    <a:p>
                      <a:pPr algn="ctr">
                        <a:lnSpc>
                          <a:spcPct val="115000"/>
                        </a:lnSpc>
                      </a:pPr>
                      <a:r>
                        <a:rPr lang="es-ES" sz="1400">
                          <a:effectLst/>
                          <a:latin typeface="Arial" panose="020B0604020202020204" pitchFamily="34" charset="0"/>
                          <a:cs typeface="Arial" panose="020B0604020202020204" pitchFamily="34" charset="0"/>
                        </a:rPr>
                        <a:t>53,90%</a:t>
                      </a:r>
                      <a:endParaRPr lang="es-EC" sz="160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391342">
                <a:tc>
                  <a:txBody>
                    <a:bodyPr/>
                    <a:lstStyle/>
                    <a:p>
                      <a:pPr>
                        <a:lnSpc>
                          <a:spcPct val="115000"/>
                        </a:lnSpc>
                      </a:pPr>
                      <a:r>
                        <a:rPr lang="es-ES" sz="1400">
                          <a:effectLst/>
                          <a:latin typeface="Arial" panose="020B0604020202020204" pitchFamily="34" charset="0"/>
                          <a:cs typeface="Arial" panose="020B0604020202020204" pitchFamily="34" charset="0"/>
                        </a:rPr>
                        <a:t>Energía Eléctrica</a:t>
                      </a:r>
                      <a:endParaRPr lang="es-EC" sz="1600">
                        <a:effectLst/>
                        <a:latin typeface="Arial" panose="020B0604020202020204" pitchFamily="34" charset="0"/>
                        <a:cs typeface="Arial" panose="020B0604020202020204" pitchFamily="34" charset="0"/>
                      </a:endParaRPr>
                    </a:p>
                  </a:txBody>
                  <a:tcPr marL="68580" marR="68580" marT="0" marB="0"/>
                </a:tc>
                <a:tc>
                  <a:txBody>
                    <a:bodyPr/>
                    <a:lstStyle/>
                    <a:p>
                      <a:pPr algn="ctr">
                        <a:lnSpc>
                          <a:spcPct val="115000"/>
                        </a:lnSpc>
                      </a:pPr>
                      <a:r>
                        <a:rPr lang="es-ES" sz="1400" dirty="0">
                          <a:effectLst/>
                          <a:latin typeface="Arial" panose="020B0604020202020204" pitchFamily="34" charset="0"/>
                          <a:cs typeface="Arial" panose="020B0604020202020204" pitchFamily="34" charset="0"/>
                        </a:rPr>
                        <a:t>52,43%</a:t>
                      </a:r>
                      <a:endParaRPr lang="es-EC" sz="16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195671">
                <a:tc>
                  <a:txBody>
                    <a:bodyPr/>
                    <a:lstStyle/>
                    <a:p>
                      <a:pPr>
                        <a:lnSpc>
                          <a:spcPct val="115000"/>
                        </a:lnSpc>
                      </a:pPr>
                      <a:r>
                        <a:rPr lang="es-ES" sz="1400">
                          <a:effectLst/>
                          <a:latin typeface="Arial" panose="020B0604020202020204" pitchFamily="34" charset="0"/>
                          <a:cs typeface="Arial" panose="020B0604020202020204" pitchFamily="34" charset="0"/>
                        </a:rPr>
                        <a:t>Agua Potable:</a:t>
                      </a:r>
                      <a:endParaRPr lang="es-EC" sz="1600">
                        <a:effectLst/>
                        <a:latin typeface="Arial" panose="020B0604020202020204" pitchFamily="34" charset="0"/>
                        <a:cs typeface="Arial" panose="020B0604020202020204" pitchFamily="34" charset="0"/>
                      </a:endParaRPr>
                    </a:p>
                  </a:txBody>
                  <a:tcPr marL="68580" marR="68580" marT="0" marB="0"/>
                </a:tc>
                <a:tc>
                  <a:txBody>
                    <a:bodyPr/>
                    <a:lstStyle/>
                    <a:p>
                      <a:pPr algn="ctr">
                        <a:lnSpc>
                          <a:spcPct val="115000"/>
                        </a:lnSpc>
                      </a:pPr>
                      <a:r>
                        <a:rPr lang="es-ES" sz="1400" dirty="0">
                          <a:effectLst/>
                          <a:latin typeface="Arial" panose="020B0604020202020204" pitchFamily="34" charset="0"/>
                          <a:cs typeface="Arial" panose="020B0604020202020204" pitchFamily="34" charset="0"/>
                        </a:rPr>
                        <a:t>53,90%</a:t>
                      </a:r>
                      <a:endParaRPr lang="es-EC" sz="16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bl>
          </a:graphicData>
        </a:graphic>
      </p:graphicFrame>
      <p:sp>
        <p:nvSpPr>
          <p:cNvPr id="45" name="Rectángulo 44"/>
          <p:cNvSpPr/>
          <p:nvPr/>
        </p:nvSpPr>
        <p:spPr>
          <a:xfrm>
            <a:off x="7069564" y="1070566"/>
            <a:ext cx="4781873" cy="738664"/>
          </a:xfrm>
          <a:prstGeom prst="rect">
            <a:avLst/>
          </a:prstGeom>
        </p:spPr>
        <p:txBody>
          <a:bodyPr wrap="square">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18.- </a:t>
            </a:r>
            <a:r>
              <a:rPr lang="es-EC" sz="1400" b="1" dirty="0">
                <a:solidFill>
                  <a:schemeClr val="accent6">
                    <a:lumMod val="50000"/>
                  </a:schemeClr>
                </a:solidFill>
                <a:latin typeface="Arial" panose="020B0604020202020204" pitchFamily="34" charset="0"/>
                <a:cs typeface="Arial" panose="020B0604020202020204" pitchFamily="34" charset="0"/>
              </a:rPr>
              <a:t>Sustitúyase </a:t>
            </a:r>
            <a:r>
              <a:rPr lang="es-EC" sz="1400" b="1" dirty="0" smtClean="0">
                <a:solidFill>
                  <a:schemeClr val="accent6">
                    <a:lumMod val="50000"/>
                  </a:schemeClr>
                </a:solidFill>
                <a:latin typeface="Arial" panose="020B0604020202020204" pitchFamily="34" charset="0"/>
                <a:cs typeface="Arial" panose="020B0604020202020204" pitchFamily="34" charset="0"/>
              </a:rPr>
              <a:t>el artículo 20 </a:t>
            </a:r>
            <a:r>
              <a:rPr lang="es-ES" sz="1400" b="1" dirty="0">
                <a:solidFill>
                  <a:schemeClr val="accent6">
                    <a:lumMod val="50000"/>
                  </a:schemeClr>
                </a:solidFill>
                <a:latin typeface="Arial" panose="020B0604020202020204" pitchFamily="34" charset="0"/>
                <a:cs typeface="Arial" panose="020B0604020202020204" pitchFamily="34" charset="0"/>
              </a:rPr>
              <a:t>de la Ordenanza No. 106-2020-AHC, por el siguiente: </a:t>
            </a:r>
          </a:p>
          <a:p>
            <a:endParaRPr lang="es-EC" sz="1400" b="1" dirty="0" smtClean="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42099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ortar rectángulo de esquina sencilla 29"/>
          <p:cNvSpPr/>
          <p:nvPr/>
        </p:nvSpPr>
        <p:spPr>
          <a:xfrm flipH="1">
            <a:off x="6456412" y="1066800"/>
            <a:ext cx="5395025" cy="4168716"/>
          </a:xfrm>
          <a:prstGeom prst="snip1Rect">
            <a:avLst/>
          </a:prstGeom>
          <a:solidFill>
            <a:schemeClr val="accent1">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grpSp>
        <p:nvGrpSpPr>
          <p:cNvPr id="25" name="Grupo 24"/>
          <p:cNvGrpSpPr/>
          <p:nvPr/>
        </p:nvGrpSpPr>
        <p:grpSpPr>
          <a:xfrm>
            <a:off x="7083212" y="1877033"/>
            <a:ext cx="4631467" cy="3673682"/>
            <a:chOff x="1069975" y="1472512"/>
            <a:chExt cx="4200525" cy="3673682"/>
          </a:xfrm>
        </p:grpSpPr>
        <p:sp>
          <p:nvSpPr>
            <p:cNvPr id="26" name="CuadroTexto 25"/>
            <p:cNvSpPr txBox="1"/>
            <p:nvPr/>
          </p:nvSpPr>
          <p:spPr>
            <a:xfrm>
              <a:off x="1270000" y="1545208"/>
              <a:ext cx="4000500" cy="3600986"/>
            </a:xfrm>
            <a:prstGeom prst="rect">
              <a:avLst/>
            </a:prstGeom>
            <a:noFill/>
          </p:spPr>
          <p:txBody>
            <a:bodyPr wrap="square" rtlCol="0">
              <a:spAutoFit/>
            </a:bodyPr>
            <a:lstStyle/>
            <a:p>
              <a:pPr algn="just"/>
              <a:r>
                <a:rPr lang="es-ES" sz="1200" dirty="0">
                  <a:latin typeface="Arial" panose="020B0604020202020204" pitchFamily="34" charset="0"/>
                  <a:cs typeface="Arial" panose="020B0604020202020204" pitchFamily="34" charset="0"/>
                </a:rPr>
                <a:t>El Municipio del Distrito Metropolitano de Quito a través de sus empresas públicas correspondientes y la Administración Zonal de Calderón ejecutará las obras descritas en la presente Ordenanza en un plazo de hasta cinco años, plazo que se contará a partir de la fecha de inscripción de la presente ordenanza en el Registro de la Propiedad del Distrito Metropolitano de Quito.</a:t>
              </a:r>
            </a:p>
            <a:p>
              <a:pPr algn="just"/>
              <a:r>
                <a:rPr lang="es-ES" sz="1200" dirty="0">
                  <a:latin typeface="Arial" panose="020B0604020202020204" pitchFamily="34" charset="0"/>
                  <a:cs typeface="Arial" panose="020B0604020202020204" pitchFamily="34" charset="0"/>
                </a:rPr>
                <a:t>Las obras civiles podrán ser ejecutadas, mediante gestión individual o concurrente bajo las siguientes modalidades: gestión municipal o pública, gestión directa o cogestión de conformidad a lo establecido en el artículo 3722 del Código Municipal para el Distrito de Quito. El valor por contribución especial a mejoras se aplicará conforme la modalidad ejecutada.</a:t>
              </a:r>
            </a:p>
            <a:p>
              <a:pPr algn="just"/>
              <a:r>
                <a:rPr lang="es-ES" sz="1200" dirty="0">
                  <a:latin typeface="Arial" panose="020B0604020202020204" pitchFamily="34" charset="0"/>
                  <a:cs typeface="Arial" panose="020B0604020202020204" pitchFamily="34" charset="0"/>
                </a:rPr>
                <a:t>El valor de estas obras, según corresponda, será cobrado a los beneficiarios como contribución especial de mejoras de acuerdo a la normativa vigente.</a:t>
              </a:r>
            </a:p>
            <a:p>
              <a:pPr algn="just"/>
              <a:r>
                <a:rPr lang="es-ES" sz="1200" dirty="0" smtClean="0">
                  <a:latin typeface="Arial" panose="020B0604020202020204" pitchFamily="34" charset="0"/>
                  <a:cs typeface="Arial" panose="020B0604020202020204" pitchFamily="34" charset="0"/>
                </a:rPr>
                <a:t> </a:t>
              </a:r>
              <a:endParaRPr lang="es-ES" sz="1200" dirty="0">
                <a:latin typeface="Arial" panose="020B0604020202020204" pitchFamily="34" charset="0"/>
                <a:cs typeface="Arial" panose="020B0604020202020204" pitchFamily="34" charset="0"/>
              </a:endParaRPr>
            </a:p>
            <a:p>
              <a:pPr algn="just"/>
              <a:r>
                <a:rPr lang="es-ES" sz="1200" dirty="0" smtClean="0">
                  <a:latin typeface="Arial" panose="020B0604020202020204" pitchFamily="34" charset="0"/>
                  <a:cs typeface="Arial" panose="020B0604020202020204" pitchFamily="34" charset="0"/>
                </a:rPr>
                <a:t> </a:t>
              </a:r>
              <a:endParaRPr lang="es-ES" sz="1200" dirty="0">
                <a:latin typeface="Arial" panose="020B0604020202020204" pitchFamily="34" charset="0"/>
                <a:cs typeface="Arial" panose="020B0604020202020204" pitchFamily="34" charset="0"/>
              </a:endParaRPr>
            </a:p>
          </p:txBody>
        </p:sp>
        <p:sp>
          <p:nvSpPr>
            <p:cNvPr id="27" name="CuadroTexto 26"/>
            <p:cNvSpPr txBox="1"/>
            <p:nvPr/>
          </p:nvSpPr>
          <p:spPr>
            <a:xfrm>
              <a:off x="1069975" y="1472512"/>
              <a:ext cx="1257300" cy="646331"/>
            </a:xfrm>
            <a:prstGeom prst="rect">
              <a:avLst/>
            </a:prstGeom>
            <a:noFill/>
          </p:spPr>
          <p:txBody>
            <a:bodyPr wrap="square" rtlCol="0">
              <a:spAutoFit/>
            </a:bodyPr>
            <a:lstStyle/>
            <a:p>
              <a:r>
                <a:rPr lang="es-EC" sz="3600" b="1" dirty="0" smtClean="0"/>
                <a:t>“</a:t>
              </a:r>
              <a:endParaRPr lang="es-EC" sz="3600" b="1" dirty="0"/>
            </a:p>
          </p:txBody>
        </p:sp>
        <p:sp>
          <p:nvSpPr>
            <p:cNvPr id="28" name="CuadroTexto 27"/>
            <p:cNvSpPr txBox="1"/>
            <p:nvPr/>
          </p:nvSpPr>
          <p:spPr>
            <a:xfrm>
              <a:off x="3202335" y="4335557"/>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31" name="CuadroTexto 30"/>
          <p:cNvSpPr txBox="1"/>
          <p:nvPr/>
        </p:nvSpPr>
        <p:spPr>
          <a:xfrm>
            <a:off x="7000619" y="1528061"/>
            <a:ext cx="4812843" cy="369332"/>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a:t>
            </a:r>
            <a:r>
              <a:rPr lang="es-EC" sz="1600" b="1" dirty="0">
                <a:solidFill>
                  <a:srgbClr val="C00000"/>
                </a:solidFill>
                <a:latin typeface="Arial" panose="020B0604020202020204" pitchFamily="34" charset="0"/>
                <a:cs typeface="Arial" panose="020B0604020202020204" pitchFamily="34" charset="0"/>
              </a:rPr>
              <a:t> </a:t>
            </a:r>
            <a:r>
              <a:rPr lang="es-EC" sz="1600" b="1" dirty="0" smtClean="0">
                <a:solidFill>
                  <a:srgbClr val="C00000"/>
                </a:solidFill>
                <a:latin typeface="Arial" panose="020B0604020202020204" pitchFamily="34" charset="0"/>
                <a:cs typeface="Arial" panose="020B0604020202020204" pitchFamily="34" charset="0"/>
              </a:rPr>
              <a:t>21.- </a:t>
            </a:r>
            <a:r>
              <a:rPr lang="es-ES" sz="1600" b="1" dirty="0" smtClean="0">
                <a:solidFill>
                  <a:srgbClr val="C00000"/>
                </a:solidFill>
                <a:latin typeface="Arial" panose="020B0604020202020204" pitchFamily="34" charset="0"/>
                <a:cs typeface="Arial" panose="020B0604020202020204" pitchFamily="34" charset="0"/>
              </a:rPr>
              <a:t> De la ejecución de obras.-</a:t>
            </a:r>
            <a:endParaRPr lang="es-EC" sz="1600" b="1" dirty="0">
              <a:solidFill>
                <a:srgbClr val="C00000"/>
              </a:solidFill>
              <a:latin typeface="Arial" panose="020B0604020202020204" pitchFamily="34" charset="0"/>
              <a:cs typeface="Arial" panose="020B0604020202020204" pitchFamily="34" charset="0"/>
            </a:endParaRPr>
          </a:p>
        </p:txBody>
      </p:sp>
      <p:grpSp>
        <p:nvGrpSpPr>
          <p:cNvPr id="6" name="Grupo 5">
            <a:extLst>
              <a:ext uri="{FF2B5EF4-FFF2-40B4-BE49-F238E27FC236}">
                <a16:creationId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7" name="Recortar rectángulo de esquina sencilla 6"/>
          <p:cNvSpPr/>
          <p:nvPr/>
        </p:nvSpPr>
        <p:spPr>
          <a:xfrm>
            <a:off x="395207" y="1066800"/>
            <a:ext cx="5427241" cy="4168715"/>
          </a:xfrm>
          <a:prstGeom prst="snip1Rect">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8" name="CuadroTexto 7"/>
          <p:cNvSpPr txBox="1"/>
          <p:nvPr/>
        </p:nvSpPr>
        <p:spPr>
          <a:xfrm>
            <a:off x="544284" y="1184305"/>
            <a:ext cx="4710103" cy="646331"/>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21.- </a:t>
            </a:r>
            <a:r>
              <a:rPr lang="es-ES" b="1" dirty="0" smtClean="0">
                <a:solidFill>
                  <a:srgbClr val="C00000"/>
                </a:solidFill>
                <a:latin typeface="Arial" panose="020B0604020202020204" pitchFamily="34" charset="0"/>
                <a:cs typeface="Arial" panose="020B0604020202020204" pitchFamily="34" charset="0"/>
              </a:rPr>
              <a:t> Del plazo de ejecución de las obras.-</a:t>
            </a:r>
            <a:endParaRPr lang="es-EC" b="1" dirty="0">
              <a:solidFill>
                <a:srgbClr val="C00000"/>
              </a:solidFill>
              <a:latin typeface="Arial" panose="020B0604020202020204" pitchFamily="34" charset="0"/>
              <a:cs typeface="Arial" panose="020B0604020202020204" pitchFamily="34" charset="0"/>
            </a:endParaRPr>
          </a:p>
        </p:txBody>
      </p:sp>
      <p:sp>
        <p:nvSpPr>
          <p:cNvPr id="15" name="CuadroTexto 14"/>
          <p:cNvSpPr txBox="1"/>
          <p:nvPr/>
        </p:nvSpPr>
        <p:spPr>
          <a:xfrm>
            <a:off x="609600"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grpSp>
        <p:nvGrpSpPr>
          <p:cNvPr id="24" name="Grupo 23"/>
          <p:cNvGrpSpPr/>
          <p:nvPr/>
        </p:nvGrpSpPr>
        <p:grpSpPr>
          <a:xfrm>
            <a:off x="411324" y="1671677"/>
            <a:ext cx="5254881" cy="3268073"/>
            <a:chOff x="525731" y="1386399"/>
            <a:chExt cx="4692636" cy="3268073"/>
          </a:xfrm>
        </p:grpSpPr>
        <p:sp>
          <p:nvSpPr>
            <p:cNvPr id="14" name="CuadroTexto 13"/>
            <p:cNvSpPr txBox="1"/>
            <p:nvPr/>
          </p:nvSpPr>
          <p:spPr>
            <a:xfrm>
              <a:off x="717184" y="1545208"/>
              <a:ext cx="4501183" cy="2862322"/>
            </a:xfrm>
            <a:prstGeom prst="rect">
              <a:avLst/>
            </a:prstGeom>
            <a:noFill/>
          </p:spPr>
          <p:txBody>
            <a:bodyPr wrap="square" rtlCol="0">
              <a:spAutoFit/>
            </a:bodyPr>
            <a:lstStyle/>
            <a:p>
              <a:pPr algn="just"/>
              <a:r>
                <a:rPr lang="es-ES" sz="1200" dirty="0" smtClean="0">
                  <a:latin typeface="Arial" panose="020B0604020202020204" pitchFamily="34" charset="0"/>
                  <a:cs typeface="Arial" panose="020B0604020202020204" pitchFamily="34" charset="0"/>
                </a:rPr>
                <a:t>Una vez que se ejecuten los trámites legales pertinentes y que los lotes de terreno sean transferidos a favor de los beneficiarios del proceso integral de regularización, las organizaciones sociales asentadas en el predio se obligan a ejecutar la totalidad de las obras civiles y de infraestructura en el plazo de hasta cinco (5) años, de conformidad al cronograma de obras constante en el plano del inmueble donde se ubica el asentamiento humano de hecho y consolidado de interés social, y aprobado por la mesa institucional, plazo que se contará a partir de la fecha de inscripción de la presente ordenanza en el Registro de la Propiedad. Las obras civiles y de infraestructura podrán ser ejecutadas, mediante gestión individual o concurrente bajo las siguientes modalidades: gestión municipal o pública, gestión directa o cogestión de conformidad a lo establecido en el artículo IV.7.72 del Código Municipal para el Distrito de Quito. El valor por contribución especial a mejoras se aplicará conforme la modalidad ejecutada.</a:t>
              </a:r>
              <a:endParaRPr lang="es-EC" sz="1200" dirty="0">
                <a:latin typeface="Arial" panose="020B0604020202020204" pitchFamily="34" charset="0"/>
                <a:cs typeface="Arial" panose="020B0604020202020204" pitchFamily="34" charset="0"/>
              </a:endParaRPr>
            </a:p>
          </p:txBody>
        </p:sp>
        <p:sp>
          <p:nvSpPr>
            <p:cNvPr id="16" name="CuadroTexto 15"/>
            <p:cNvSpPr txBox="1"/>
            <p:nvPr/>
          </p:nvSpPr>
          <p:spPr>
            <a:xfrm>
              <a:off x="525731" y="1386399"/>
              <a:ext cx="1257300" cy="646331"/>
            </a:xfrm>
            <a:prstGeom prst="rect">
              <a:avLst/>
            </a:prstGeom>
            <a:noFill/>
          </p:spPr>
          <p:txBody>
            <a:bodyPr wrap="square" rtlCol="0">
              <a:spAutoFit/>
            </a:bodyPr>
            <a:lstStyle/>
            <a:p>
              <a:r>
                <a:rPr lang="es-EC" sz="3600" b="1" dirty="0" smtClean="0"/>
                <a:t>“</a:t>
              </a:r>
              <a:endParaRPr lang="es-EC" sz="3600" b="1" dirty="0"/>
            </a:p>
          </p:txBody>
        </p:sp>
        <p:sp>
          <p:nvSpPr>
            <p:cNvPr id="17" name="CuadroTexto 16"/>
            <p:cNvSpPr txBox="1"/>
            <p:nvPr/>
          </p:nvSpPr>
          <p:spPr>
            <a:xfrm>
              <a:off x="4654937" y="4008141"/>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18" name="CuadroTexto 17"/>
          <p:cNvSpPr txBox="1"/>
          <p:nvPr/>
        </p:nvSpPr>
        <p:spPr>
          <a:xfrm>
            <a:off x="6809547"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PROYECTO DE REFORMA</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36" name="Cheurón 35"/>
          <p:cNvSpPr/>
          <p:nvPr/>
        </p:nvSpPr>
        <p:spPr>
          <a:xfrm>
            <a:off x="5822448" y="2213542"/>
            <a:ext cx="598872" cy="1364097"/>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sp>
        <p:nvSpPr>
          <p:cNvPr id="34" name="Rectángulo 33"/>
          <p:cNvSpPr/>
          <p:nvPr/>
        </p:nvSpPr>
        <p:spPr>
          <a:xfrm>
            <a:off x="7032231" y="1063748"/>
            <a:ext cx="4781231" cy="738664"/>
          </a:xfrm>
          <a:prstGeom prst="rect">
            <a:avLst/>
          </a:prstGeom>
        </p:spPr>
        <p:txBody>
          <a:bodyPr wrap="square">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19.- </a:t>
            </a:r>
            <a:r>
              <a:rPr lang="es-EC" sz="1400" b="1" dirty="0">
                <a:solidFill>
                  <a:schemeClr val="accent6">
                    <a:lumMod val="50000"/>
                  </a:schemeClr>
                </a:solidFill>
                <a:latin typeface="Arial" panose="020B0604020202020204" pitchFamily="34" charset="0"/>
                <a:cs typeface="Arial" panose="020B0604020202020204" pitchFamily="34" charset="0"/>
              </a:rPr>
              <a:t>Sustitúyase </a:t>
            </a:r>
            <a:r>
              <a:rPr lang="es-EC" sz="1400" b="1" dirty="0" smtClean="0">
                <a:solidFill>
                  <a:schemeClr val="accent6">
                    <a:lumMod val="50000"/>
                  </a:schemeClr>
                </a:solidFill>
                <a:latin typeface="Arial" panose="020B0604020202020204" pitchFamily="34" charset="0"/>
                <a:cs typeface="Arial" panose="020B0604020202020204" pitchFamily="34" charset="0"/>
              </a:rPr>
              <a:t>el artículo 21 </a:t>
            </a:r>
            <a:r>
              <a:rPr lang="es-ES" sz="1400" b="1" dirty="0">
                <a:solidFill>
                  <a:schemeClr val="accent6">
                    <a:lumMod val="50000"/>
                  </a:schemeClr>
                </a:solidFill>
                <a:latin typeface="Arial" panose="020B0604020202020204" pitchFamily="34" charset="0"/>
                <a:cs typeface="Arial" panose="020B0604020202020204" pitchFamily="34" charset="0"/>
              </a:rPr>
              <a:t>de la Ordenanza No. 106-2020-AHC, por el siguiente: </a:t>
            </a:r>
          </a:p>
          <a:p>
            <a:endParaRPr lang="es-EC" sz="1400" b="1" dirty="0" smtClean="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3470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ortar rectángulo de esquina sencilla 29"/>
          <p:cNvSpPr/>
          <p:nvPr/>
        </p:nvSpPr>
        <p:spPr>
          <a:xfrm flipH="1">
            <a:off x="6456410" y="1066800"/>
            <a:ext cx="5395025" cy="4393493"/>
          </a:xfrm>
          <a:prstGeom prst="snip1Rect">
            <a:avLst/>
          </a:prstGeom>
          <a:solidFill>
            <a:schemeClr val="accent1">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grpSp>
        <p:nvGrpSpPr>
          <p:cNvPr id="25" name="Grupo 24"/>
          <p:cNvGrpSpPr/>
          <p:nvPr/>
        </p:nvGrpSpPr>
        <p:grpSpPr>
          <a:xfrm>
            <a:off x="7083212" y="2251502"/>
            <a:ext cx="4631467" cy="1673831"/>
            <a:chOff x="1069975" y="1472512"/>
            <a:chExt cx="4200525" cy="1673831"/>
          </a:xfrm>
        </p:grpSpPr>
        <p:sp>
          <p:nvSpPr>
            <p:cNvPr id="26" name="CuadroTexto 25"/>
            <p:cNvSpPr txBox="1"/>
            <p:nvPr/>
          </p:nvSpPr>
          <p:spPr>
            <a:xfrm>
              <a:off x="1270000" y="1545208"/>
              <a:ext cx="4000500" cy="1384995"/>
            </a:xfrm>
            <a:prstGeom prst="rect">
              <a:avLst/>
            </a:prstGeom>
            <a:noFill/>
          </p:spPr>
          <p:txBody>
            <a:bodyPr wrap="square" rtlCol="0">
              <a:spAutoFit/>
            </a:bodyPr>
            <a:lstStyle/>
            <a:p>
              <a:pPr algn="just"/>
              <a:r>
                <a:rPr lang="es-ES" sz="1400" dirty="0">
                  <a:latin typeface="Arial" panose="020B0604020202020204" pitchFamily="34" charset="0"/>
                  <a:cs typeface="Arial" panose="020B0604020202020204" pitchFamily="34" charset="0"/>
                </a:rPr>
                <a:t>La Administración Zonal Calderón realizará de oficio, el seguimiento en la ejecución y avance de las obras civiles y de infraestructura hasta la terminación de las mismas, para lo cual se emitirá un informe técnico tanto del departamento de fiscalización como del departamento de obras públicas cada semestre.</a:t>
              </a:r>
              <a:endParaRPr lang="es-ES" sz="1400" dirty="0" smtClean="0">
                <a:latin typeface="Arial" panose="020B0604020202020204" pitchFamily="34" charset="0"/>
                <a:cs typeface="Arial" panose="020B0604020202020204" pitchFamily="34" charset="0"/>
              </a:endParaRPr>
            </a:p>
          </p:txBody>
        </p:sp>
        <p:sp>
          <p:nvSpPr>
            <p:cNvPr id="27" name="CuadroTexto 26"/>
            <p:cNvSpPr txBox="1"/>
            <p:nvPr/>
          </p:nvSpPr>
          <p:spPr>
            <a:xfrm>
              <a:off x="1069975" y="1472512"/>
              <a:ext cx="1257300" cy="646331"/>
            </a:xfrm>
            <a:prstGeom prst="rect">
              <a:avLst/>
            </a:prstGeom>
            <a:noFill/>
          </p:spPr>
          <p:txBody>
            <a:bodyPr wrap="square" rtlCol="0">
              <a:spAutoFit/>
            </a:bodyPr>
            <a:lstStyle/>
            <a:p>
              <a:r>
                <a:rPr lang="es-EC" sz="3600" b="1" dirty="0" smtClean="0"/>
                <a:t>“</a:t>
              </a:r>
              <a:endParaRPr lang="es-EC" sz="3600" b="1" dirty="0"/>
            </a:p>
          </p:txBody>
        </p:sp>
        <p:sp>
          <p:nvSpPr>
            <p:cNvPr id="28" name="CuadroTexto 27"/>
            <p:cNvSpPr txBox="1"/>
            <p:nvPr/>
          </p:nvSpPr>
          <p:spPr>
            <a:xfrm>
              <a:off x="4749800" y="2500012"/>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31" name="CuadroTexto 30"/>
          <p:cNvSpPr txBox="1"/>
          <p:nvPr/>
        </p:nvSpPr>
        <p:spPr>
          <a:xfrm>
            <a:off x="7000619" y="1766092"/>
            <a:ext cx="4812843" cy="615553"/>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a:t>
            </a:r>
            <a:r>
              <a:rPr lang="es-EC" sz="1600" b="1" dirty="0">
                <a:solidFill>
                  <a:srgbClr val="C00000"/>
                </a:solidFill>
                <a:latin typeface="Arial" panose="020B0604020202020204" pitchFamily="34" charset="0"/>
                <a:cs typeface="Arial" panose="020B0604020202020204" pitchFamily="34" charset="0"/>
              </a:rPr>
              <a:t> </a:t>
            </a:r>
            <a:r>
              <a:rPr lang="es-EC" sz="1600" b="1" dirty="0" smtClean="0">
                <a:solidFill>
                  <a:srgbClr val="C00000"/>
                </a:solidFill>
                <a:latin typeface="Arial" panose="020B0604020202020204" pitchFamily="34" charset="0"/>
                <a:cs typeface="Arial" panose="020B0604020202020204" pitchFamily="34" charset="0"/>
              </a:rPr>
              <a:t>22.- </a:t>
            </a:r>
            <a:r>
              <a:rPr lang="es-ES" sz="1600" b="1" dirty="0" smtClean="0">
                <a:solidFill>
                  <a:srgbClr val="C00000"/>
                </a:solidFill>
                <a:latin typeface="Arial" panose="020B0604020202020204" pitchFamily="34" charset="0"/>
                <a:cs typeface="Arial" panose="020B0604020202020204" pitchFamily="34" charset="0"/>
              </a:rPr>
              <a:t> Del control de ejecución de las obras.-</a:t>
            </a:r>
            <a:endParaRPr lang="es-EC" sz="1600" b="1" dirty="0">
              <a:solidFill>
                <a:srgbClr val="C00000"/>
              </a:solidFill>
              <a:latin typeface="Arial" panose="020B0604020202020204" pitchFamily="34" charset="0"/>
              <a:cs typeface="Arial" panose="020B0604020202020204" pitchFamily="34" charset="0"/>
            </a:endParaRPr>
          </a:p>
        </p:txBody>
      </p:sp>
      <p:grpSp>
        <p:nvGrpSpPr>
          <p:cNvPr id="6" name="Grupo 5">
            <a:extLst>
              <a:ext uri="{FF2B5EF4-FFF2-40B4-BE49-F238E27FC236}">
                <a16:creationId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7" name="Recortar rectángulo de esquina sencilla 6"/>
          <p:cNvSpPr/>
          <p:nvPr/>
        </p:nvSpPr>
        <p:spPr>
          <a:xfrm>
            <a:off x="395207" y="1066800"/>
            <a:ext cx="5427241" cy="4393493"/>
          </a:xfrm>
          <a:prstGeom prst="snip1Rect">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8" name="CuadroTexto 7"/>
          <p:cNvSpPr txBox="1"/>
          <p:nvPr/>
        </p:nvSpPr>
        <p:spPr>
          <a:xfrm>
            <a:off x="544284" y="1119761"/>
            <a:ext cx="4710103" cy="646331"/>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22.- </a:t>
            </a:r>
            <a:r>
              <a:rPr lang="es-ES" b="1" dirty="0" smtClean="0">
                <a:solidFill>
                  <a:srgbClr val="C00000"/>
                </a:solidFill>
                <a:latin typeface="Arial" panose="020B0604020202020204" pitchFamily="34" charset="0"/>
                <a:cs typeface="Arial" panose="020B0604020202020204" pitchFamily="34" charset="0"/>
              </a:rPr>
              <a:t> Del control de ejecución de las obras.-</a:t>
            </a:r>
            <a:endParaRPr lang="es-EC" b="1" dirty="0">
              <a:solidFill>
                <a:srgbClr val="C00000"/>
              </a:solidFill>
              <a:latin typeface="Arial" panose="020B0604020202020204" pitchFamily="34" charset="0"/>
              <a:cs typeface="Arial" panose="020B0604020202020204" pitchFamily="34" charset="0"/>
            </a:endParaRPr>
          </a:p>
        </p:txBody>
      </p:sp>
      <p:sp>
        <p:nvSpPr>
          <p:cNvPr id="15" name="CuadroTexto 14"/>
          <p:cNvSpPr txBox="1"/>
          <p:nvPr/>
        </p:nvSpPr>
        <p:spPr>
          <a:xfrm>
            <a:off x="609600"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grpSp>
        <p:nvGrpSpPr>
          <p:cNvPr id="24" name="Grupo 23"/>
          <p:cNvGrpSpPr/>
          <p:nvPr/>
        </p:nvGrpSpPr>
        <p:grpSpPr>
          <a:xfrm>
            <a:off x="411324" y="1671677"/>
            <a:ext cx="5254881" cy="2170164"/>
            <a:chOff x="525731" y="1386399"/>
            <a:chExt cx="4692636" cy="2170164"/>
          </a:xfrm>
        </p:grpSpPr>
        <p:sp>
          <p:nvSpPr>
            <p:cNvPr id="14" name="CuadroTexto 13"/>
            <p:cNvSpPr txBox="1"/>
            <p:nvPr/>
          </p:nvSpPr>
          <p:spPr>
            <a:xfrm>
              <a:off x="717184" y="1545208"/>
              <a:ext cx="4501183" cy="1815882"/>
            </a:xfrm>
            <a:prstGeom prst="rect">
              <a:avLst/>
            </a:prstGeom>
            <a:noFill/>
          </p:spPr>
          <p:txBody>
            <a:bodyPr wrap="square" rtlCol="0">
              <a:spAutoFit/>
            </a:bodyPr>
            <a:lstStyle/>
            <a:p>
              <a:pPr algn="just"/>
              <a:r>
                <a:rPr lang="es-ES" sz="1400" dirty="0" smtClean="0">
                  <a:latin typeface="Arial" panose="020B0604020202020204" pitchFamily="34" charset="0"/>
                  <a:cs typeface="Arial" panose="020B0604020202020204" pitchFamily="34" charset="0"/>
                </a:rPr>
                <a:t>La Administración Zonal Calderón realizará de oficio, el seguimiento en la ejecución y avance de las obras civiles y de infraestructura hasta la terminación de las mismas, para lo cual se emitirá un informe técnico tanto del departamento de fiscalización como del departamento de obras públicas cada semestre. Su informe favorable conforme a la normativa vigente, expedido por la Administración Zonal Calderón, será indispensable para cancelar la hipoteca.</a:t>
              </a:r>
              <a:endParaRPr lang="es-EC" sz="1400" dirty="0">
                <a:latin typeface="Arial" panose="020B0604020202020204" pitchFamily="34" charset="0"/>
                <a:cs typeface="Arial" panose="020B0604020202020204" pitchFamily="34" charset="0"/>
              </a:endParaRPr>
            </a:p>
          </p:txBody>
        </p:sp>
        <p:sp>
          <p:nvSpPr>
            <p:cNvPr id="16" name="CuadroTexto 15"/>
            <p:cNvSpPr txBox="1"/>
            <p:nvPr/>
          </p:nvSpPr>
          <p:spPr>
            <a:xfrm>
              <a:off x="525731" y="1386399"/>
              <a:ext cx="1257300" cy="646331"/>
            </a:xfrm>
            <a:prstGeom prst="rect">
              <a:avLst/>
            </a:prstGeom>
            <a:noFill/>
          </p:spPr>
          <p:txBody>
            <a:bodyPr wrap="square" rtlCol="0">
              <a:spAutoFit/>
            </a:bodyPr>
            <a:lstStyle/>
            <a:p>
              <a:r>
                <a:rPr lang="es-EC" sz="3600" b="1" dirty="0" smtClean="0"/>
                <a:t>“</a:t>
              </a:r>
              <a:endParaRPr lang="es-EC" sz="3600" b="1" dirty="0"/>
            </a:p>
          </p:txBody>
        </p:sp>
        <p:sp>
          <p:nvSpPr>
            <p:cNvPr id="17" name="CuadroTexto 16"/>
            <p:cNvSpPr txBox="1"/>
            <p:nvPr/>
          </p:nvSpPr>
          <p:spPr>
            <a:xfrm>
              <a:off x="3591014" y="2910232"/>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18" name="CuadroTexto 17"/>
          <p:cNvSpPr txBox="1"/>
          <p:nvPr/>
        </p:nvSpPr>
        <p:spPr>
          <a:xfrm>
            <a:off x="6809547"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PROYECTO DE REFORMA</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36" name="Cheurón 35"/>
          <p:cNvSpPr/>
          <p:nvPr/>
        </p:nvSpPr>
        <p:spPr>
          <a:xfrm>
            <a:off x="5822448" y="2213542"/>
            <a:ext cx="598872" cy="1364097"/>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sp>
        <p:nvSpPr>
          <p:cNvPr id="32" name="Rectángulo 31"/>
          <p:cNvSpPr/>
          <p:nvPr/>
        </p:nvSpPr>
        <p:spPr>
          <a:xfrm>
            <a:off x="7004935" y="1199711"/>
            <a:ext cx="4709744" cy="738664"/>
          </a:xfrm>
          <a:prstGeom prst="rect">
            <a:avLst/>
          </a:prstGeom>
        </p:spPr>
        <p:txBody>
          <a:bodyPr wrap="square">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20.- </a:t>
            </a:r>
            <a:r>
              <a:rPr lang="es-EC" sz="1400" b="1" dirty="0">
                <a:solidFill>
                  <a:schemeClr val="accent6">
                    <a:lumMod val="50000"/>
                  </a:schemeClr>
                </a:solidFill>
                <a:latin typeface="Arial" panose="020B0604020202020204" pitchFamily="34" charset="0"/>
                <a:cs typeface="Arial" panose="020B0604020202020204" pitchFamily="34" charset="0"/>
              </a:rPr>
              <a:t>Sustitúyase </a:t>
            </a:r>
            <a:r>
              <a:rPr lang="es-EC" sz="1400" b="1" dirty="0" smtClean="0">
                <a:solidFill>
                  <a:schemeClr val="accent6">
                    <a:lumMod val="50000"/>
                  </a:schemeClr>
                </a:solidFill>
                <a:latin typeface="Arial" panose="020B0604020202020204" pitchFamily="34" charset="0"/>
                <a:cs typeface="Arial" panose="020B0604020202020204" pitchFamily="34" charset="0"/>
              </a:rPr>
              <a:t>el artículo 22 </a:t>
            </a:r>
            <a:r>
              <a:rPr lang="es-ES" sz="1400" b="1" dirty="0">
                <a:solidFill>
                  <a:schemeClr val="accent6">
                    <a:lumMod val="50000"/>
                  </a:schemeClr>
                </a:solidFill>
                <a:latin typeface="Arial" panose="020B0604020202020204" pitchFamily="34" charset="0"/>
                <a:cs typeface="Arial" panose="020B0604020202020204" pitchFamily="34" charset="0"/>
              </a:rPr>
              <a:t>de la Ordenanza No. 106-2020-AHC, por el siguiente: </a:t>
            </a:r>
          </a:p>
          <a:p>
            <a:endParaRPr lang="es-EC" sz="1400" b="1" dirty="0" smtClean="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4642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A63430C7-2974-40BD-AB56-6E10927054BD}"/>
              </a:ext>
            </a:extLst>
          </p:cNvPr>
          <p:cNvGrpSpPr/>
          <p:nvPr/>
        </p:nvGrpSpPr>
        <p:grpSpPr>
          <a:xfrm>
            <a:off x="430307" y="5429913"/>
            <a:ext cx="11635799" cy="1372114"/>
            <a:chOff x="430307" y="5429913"/>
            <a:chExt cx="11635799" cy="1372114"/>
          </a:xfrm>
        </p:grpSpPr>
        <p:pic>
          <p:nvPicPr>
            <p:cNvPr id="9" name="Google Shape;92;p1">
              <a:extLst>
                <a:ext uri="{FF2B5EF4-FFF2-40B4-BE49-F238E27FC236}">
                  <a16:creationId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a16="http://schemas.microsoft.com/office/drawing/2014/main" id="{01AC154E-537C-4B98-9DB7-221A24BEE154}"/>
                </a:ext>
              </a:extLst>
            </p:cNvPr>
            <p:cNvGrpSpPr/>
            <p:nvPr/>
          </p:nvGrpSpPr>
          <p:grpSpPr>
            <a:xfrm>
              <a:off x="2918005" y="5429913"/>
              <a:ext cx="9148101" cy="1249395"/>
              <a:chOff x="2918005" y="5429913"/>
              <a:chExt cx="9148101" cy="1249395"/>
            </a:xfrm>
          </p:grpSpPr>
          <p:sp>
            <p:nvSpPr>
              <p:cNvPr id="11" name="TextBox 19">
                <a:extLst>
                  <a:ext uri="{FF2B5EF4-FFF2-40B4-BE49-F238E27FC236}">
                    <a16:creationId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715634" y="5429913"/>
                <a:ext cx="1135813" cy="1249395"/>
              </a:xfrm>
              <a:prstGeom prst="rect">
                <a:avLst/>
              </a:prstGeom>
            </p:spPr>
          </p:pic>
        </p:grpSp>
      </p:grpSp>
      <p:sp>
        <p:nvSpPr>
          <p:cNvPr id="2" name="CuadroTexto 1">
            <a:extLst>
              <a:ext uri="{FF2B5EF4-FFF2-40B4-BE49-F238E27FC236}">
                <a16:creationId xmlns:a16="http://schemas.microsoft.com/office/drawing/2014/main" id="{7C9E2A4D-8934-4043-905D-11F24A98CE87}"/>
              </a:ext>
            </a:extLst>
          </p:cNvPr>
          <p:cNvSpPr txBox="1"/>
          <p:nvPr/>
        </p:nvSpPr>
        <p:spPr>
          <a:xfrm>
            <a:off x="998493" y="1305492"/>
            <a:ext cx="10463257" cy="4031873"/>
          </a:xfrm>
          <a:prstGeom prst="rect">
            <a:avLst/>
          </a:prstGeom>
          <a:noFill/>
        </p:spPr>
        <p:txBody>
          <a:bodyPr wrap="square" rtlCol="0">
            <a:spAutoFit/>
          </a:bodyPr>
          <a:lstStyle/>
          <a:p>
            <a:pPr algn="ctr"/>
            <a:r>
              <a:rPr lang="es-ES" sz="7200" b="1" dirty="0" smtClean="0">
                <a:solidFill>
                  <a:schemeClr val="accent1">
                    <a:lumMod val="50000"/>
                  </a:schemeClr>
                </a:solidFill>
              </a:rPr>
              <a:t>COMPARATIVO LEGAL DE ORDENANZAS</a:t>
            </a:r>
            <a:endParaRPr lang="es-ES" sz="7200" b="1" dirty="0">
              <a:solidFill>
                <a:schemeClr val="accent1">
                  <a:lumMod val="50000"/>
                </a:schemeClr>
              </a:solidFill>
            </a:endParaRPr>
          </a:p>
          <a:p>
            <a:pPr algn="ctr"/>
            <a:endParaRPr lang="es-ES" sz="3200" b="1" dirty="0">
              <a:solidFill>
                <a:schemeClr val="accent1">
                  <a:lumMod val="50000"/>
                </a:schemeClr>
              </a:solidFill>
            </a:endParaRPr>
          </a:p>
          <a:p>
            <a:pPr algn="ctr"/>
            <a:r>
              <a:rPr lang="es-ES" sz="4000" b="1" dirty="0" smtClean="0">
                <a:solidFill>
                  <a:schemeClr val="accent1">
                    <a:lumMod val="50000"/>
                  </a:schemeClr>
                </a:solidFill>
                <a:effectLst>
                  <a:outerShdw blurRad="38100" dist="38100" dir="2700000" algn="tl">
                    <a:srgbClr val="000000">
                      <a:alpha val="43137"/>
                    </a:srgbClr>
                  </a:outerShdw>
                </a:effectLst>
              </a:rPr>
              <a:t>LOTE ATRES-SEIS (A 3-6) “EL BOSQUE” DE LA HACIENDA TAJAMAR</a:t>
            </a:r>
            <a:endParaRPr lang="es-ES" sz="4000" b="1"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07761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7" name="Recortar rectángulo de esquina sencilla 6"/>
          <p:cNvSpPr/>
          <p:nvPr/>
        </p:nvSpPr>
        <p:spPr>
          <a:xfrm>
            <a:off x="3280864" y="1113086"/>
            <a:ext cx="6411993" cy="5235020"/>
          </a:xfrm>
          <a:prstGeom prst="snip1Rect">
            <a:avLst>
              <a:gd name="adj" fmla="val 10567"/>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5" name="CuadroTexto 14"/>
          <p:cNvSpPr txBox="1"/>
          <p:nvPr/>
        </p:nvSpPr>
        <p:spPr>
          <a:xfrm>
            <a:off x="3495257"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37" name="CuadroTexto 36"/>
          <p:cNvSpPr txBox="1"/>
          <p:nvPr/>
        </p:nvSpPr>
        <p:spPr>
          <a:xfrm>
            <a:off x="3429942" y="2076513"/>
            <a:ext cx="5942576" cy="584775"/>
          </a:xfrm>
          <a:prstGeom prst="rect">
            <a:avLst/>
          </a:prstGeom>
          <a:noFill/>
        </p:spPr>
        <p:txBody>
          <a:bodyPr wrap="square" rtlCol="0">
            <a:spAutoFit/>
          </a:bodyPr>
          <a:lstStyle/>
          <a:p>
            <a:r>
              <a:rPr lang="es-EC" sz="1600" b="1" dirty="0" smtClean="0">
                <a:solidFill>
                  <a:srgbClr val="C00000"/>
                </a:solidFill>
                <a:latin typeface="Arial" panose="020B0604020202020204" pitchFamily="34" charset="0"/>
                <a:cs typeface="Arial" panose="020B0604020202020204" pitchFamily="34" charset="0"/>
              </a:rPr>
              <a:t>Artículo 23.-  </a:t>
            </a:r>
            <a:r>
              <a:rPr lang="es-ES" sz="1600" b="1" dirty="0">
                <a:solidFill>
                  <a:srgbClr val="C00000"/>
                </a:solidFill>
                <a:latin typeface="Arial" panose="020B0604020202020204" pitchFamily="34" charset="0"/>
                <a:cs typeface="Arial" panose="020B0604020202020204" pitchFamily="34" charset="0"/>
              </a:rPr>
              <a:t>De la multa por retraso en ejecución de </a:t>
            </a:r>
            <a:r>
              <a:rPr lang="es-ES" sz="1600" b="1" dirty="0" smtClean="0">
                <a:solidFill>
                  <a:srgbClr val="C00000"/>
                </a:solidFill>
                <a:latin typeface="Arial" panose="020B0604020202020204" pitchFamily="34" charset="0"/>
                <a:cs typeface="Arial" panose="020B0604020202020204" pitchFamily="34" charset="0"/>
              </a:rPr>
              <a:t>obras.-</a:t>
            </a:r>
            <a:endParaRPr lang="es-EC" sz="1600" b="1" dirty="0">
              <a:solidFill>
                <a:srgbClr val="C00000"/>
              </a:solidFill>
              <a:latin typeface="Arial" panose="020B0604020202020204" pitchFamily="34" charset="0"/>
              <a:cs typeface="Arial" panose="020B0604020202020204" pitchFamily="34" charset="0"/>
            </a:endParaRPr>
          </a:p>
        </p:txBody>
      </p:sp>
      <p:sp>
        <p:nvSpPr>
          <p:cNvPr id="39" name="CuadroTexto 38"/>
          <p:cNvSpPr txBox="1"/>
          <p:nvPr/>
        </p:nvSpPr>
        <p:spPr>
          <a:xfrm>
            <a:off x="3417242" y="3818957"/>
            <a:ext cx="5427241" cy="584775"/>
          </a:xfrm>
          <a:prstGeom prst="rect">
            <a:avLst/>
          </a:prstGeom>
          <a:noFill/>
        </p:spPr>
        <p:txBody>
          <a:bodyPr wrap="square" rtlCol="0">
            <a:spAutoFit/>
          </a:bodyPr>
          <a:lstStyle/>
          <a:p>
            <a:r>
              <a:rPr lang="es-EC" sz="1600" b="1" dirty="0" smtClean="0">
                <a:solidFill>
                  <a:srgbClr val="C00000"/>
                </a:solidFill>
                <a:latin typeface="Arial" panose="020B0604020202020204" pitchFamily="34" charset="0"/>
                <a:cs typeface="Arial" panose="020B0604020202020204" pitchFamily="34" charset="0"/>
              </a:rPr>
              <a:t>Artículo 24 .- </a:t>
            </a:r>
            <a:r>
              <a:rPr lang="es-ES" sz="1600" b="1" dirty="0" smtClean="0">
                <a:solidFill>
                  <a:srgbClr val="C00000"/>
                </a:solidFill>
                <a:latin typeface="Arial" panose="020B0604020202020204" pitchFamily="34" charset="0"/>
                <a:cs typeface="Arial" panose="020B0604020202020204" pitchFamily="34" charset="0"/>
              </a:rPr>
              <a:t>De </a:t>
            </a:r>
            <a:r>
              <a:rPr lang="es-ES" sz="1600" b="1" dirty="0">
                <a:solidFill>
                  <a:srgbClr val="C00000"/>
                </a:solidFill>
                <a:latin typeface="Arial" panose="020B0604020202020204" pitchFamily="34" charset="0"/>
                <a:cs typeface="Arial" panose="020B0604020202020204" pitchFamily="34" charset="0"/>
              </a:rPr>
              <a:t>la garantía de ejecución de las </a:t>
            </a:r>
            <a:r>
              <a:rPr lang="es-ES" sz="1600" b="1" dirty="0" smtClean="0">
                <a:solidFill>
                  <a:srgbClr val="C00000"/>
                </a:solidFill>
                <a:latin typeface="Arial" panose="020B0604020202020204" pitchFamily="34" charset="0"/>
                <a:cs typeface="Arial" panose="020B0604020202020204" pitchFamily="34" charset="0"/>
              </a:rPr>
              <a:t>obras.-</a:t>
            </a:r>
            <a:endParaRPr lang="es-EC" sz="1600" b="1" dirty="0">
              <a:solidFill>
                <a:srgbClr val="C00000"/>
              </a:solidFill>
              <a:latin typeface="Arial" panose="020B0604020202020204" pitchFamily="34" charset="0"/>
              <a:cs typeface="Arial" panose="020B0604020202020204" pitchFamily="34" charset="0"/>
            </a:endParaRPr>
          </a:p>
        </p:txBody>
      </p:sp>
      <p:grpSp>
        <p:nvGrpSpPr>
          <p:cNvPr id="2" name="Grupo 1"/>
          <p:cNvGrpSpPr/>
          <p:nvPr/>
        </p:nvGrpSpPr>
        <p:grpSpPr>
          <a:xfrm>
            <a:off x="3659488" y="4391851"/>
            <a:ext cx="5470783" cy="1118420"/>
            <a:chOff x="3237322" y="4287370"/>
            <a:chExt cx="5470783" cy="1118420"/>
          </a:xfrm>
        </p:grpSpPr>
        <p:sp>
          <p:nvSpPr>
            <p:cNvPr id="40" name="CuadroTexto 39"/>
            <p:cNvSpPr txBox="1"/>
            <p:nvPr/>
          </p:nvSpPr>
          <p:spPr>
            <a:xfrm>
              <a:off x="3429942" y="4398268"/>
              <a:ext cx="5278163" cy="738664"/>
            </a:xfrm>
            <a:prstGeom prst="rect">
              <a:avLst/>
            </a:prstGeom>
            <a:noFill/>
          </p:spPr>
          <p:txBody>
            <a:bodyPr wrap="square" rtlCol="0">
              <a:spAutoFit/>
            </a:bodyPr>
            <a:lstStyle/>
            <a:p>
              <a:pPr algn="just"/>
              <a:r>
                <a:rPr lang="es-ES" sz="1400" dirty="0" smtClean="0">
                  <a:latin typeface="Arial" panose="020B0604020202020204" pitchFamily="34" charset="0"/>
                  <a:cs typeface="Arial" panose="020B0604020202020204" pitchFamily="34" charset="0"/>
                </a:rPr>
                <a:t>Al </a:t>
              </a:r>
              <a:r>
                <a:rPr lang="es-ES" sz="1400" dirty="0">
                  <a:latin typeface="Arial" panose="020B0604020202020204" pitchFamily="34" charset="0"/>
                  <a:cs typeface="Arial" panose="020B0604020202020204" pitchFamily="34" charset="0"/>
                </a:rPr>
                <a:t>no haberse perfeccionado la transferencia de dominio se deja sin efecto la primera, especial y preferente hipoteca a favor del Municipio del Distrito Metropolitano de Quito.</a:t>
              </a:r>
              <a:r>
                <a:rPr lang="es-EC" sz="1400" dirty="0" smtClean="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p:txBody>
        </p:sp>
        <p:sp>
          <p:nvSpPr>
            <p:cNvPr id="18" name="CuadroTexto 17"/>
            <p:cNvSpPr txBox="1"/>
            <p:nvPr/>
          </p:nvSpPr>
          <p:spPr>
            <a:xfrm>
              <a:off x="3237322" y="4287370"/>
              <a:ext cx="1386289" cy="646331"/>
            </a:xfrm>
            <a:prstGeom prst="rect">
              <a:avLst/>
            </a:prstGeom>
            <a:noFill/>
          </p:spPr>
          <p:txBody>
            <a:bodyPr wrap="square" rtlCol="0">
              <a:spAutoFit/>
            </a:bodyPr>
            <a:lstStyle/>
            <a:p>
              <a:r>
                <a:rPr lang="es-EC" sz="3600" b="1" dirty="0" smtClean="0"/>
                <a:t>“</a:t>
              </a:r>
              <a:endParaRPr lang="es-EC" sz="3600" b="1" dirty="0"/>
            </a:p>
          </p:txBody>
        </p:sp>
        <p:sp>
          <p:nvSpPr>
            <p:cNvPr id="19" name="CuadroTexto 18"/>
            <p:cNvSpPr txBox="1"/>
            <p:nvPr/>
          </p:nvSpPr>
          <p:spPr>
            <a:xfrm>
              <a:off x="7027095" y="4759459"/>
              <a:ext cx="574120" cy="646331"/>
            </a:xfrm>
            <a:prstGeom prst="rect">
              <a:avLst/>
            </a:prstGeom>
            <a:noFill/>
          </p:spPr>
          <p:txBody>
            <a:bodyPr wrap="square" rtlCol="0">
              <a:spAutoFit/>
            </a:bodyPr>
            <a:lstStyle/>
            <a:p>
              <a:r>
                <a:rPr lang="es-EC" sz="3600" b="1" dirty="0" smtClean="0"/>
                <a:t>”</a:t>
              </a:r>
              <a:endParaRPr lang="es-EC" sz="3600" b="1" dirty="0"/>
            </a:p>
          </p:txBody>
        </p:sp>
      </p:grpSp>
      <p:sp>
        <p:nvSpPr>
          <p:cNvPr id="16" name="Rectángulo 15"/>
          <p:cNvSpPr/>
          <p:nvPr/>
        </p:nvSpPr>
        <p:spPr>
          <a:xfrm>
            <a:off x="3458585" y="1375821"/>
            <a:ext cx="5913934" cy="830997"/>
          </a:xfrm>
          <a:prstGeom prst="rect">
            <a:avLst/>
          </a:prstGeom>
        </p:spPr>
        <p:txBody>
          <a:bodyPr wrap="square">
            <a:spAutoFit/>
          </a:bodyPr>
          <a:lstStyle/>
          <a:p>
            <a:r>
              <a:rPr lang="es-EC" sz="1600" b="1" dirty="0" smtClean="0">
                <a:solidFill>
                  <a:schemeClr val="accent6">
                    <a:lumMod val="50000"/>
                  </a:schemeClr>
                </a:solidFill>
                <a:latin typeface="Arial" panose="020B0604020202020204" pitchFamily="34" charset="0"/>
                <a:cs typeface="Arial" panose="020B0604020202020204" pitchFamily="34" charset="0"/>
              </a:rPr>
              <a:t>Artículo 21.- Elimínese </a:t>
            </a:r>
            <a:r>
              <a:rPr lang="es-EC" sz="1600" b="1" dirty="0">
                <a:solidFill>
                  <a:schemeClr val="accent6">
                    <a:lumMod val="50000"/>
                  </a:schemeClr>
                </a:solidFill>
                <a:latin typeface="Arial" panose="020B0604020202020204" pitchFamily="34" charset="0"/>
                <a:cs typeface="Arial" panose="020B0604020202020204" pitchFamily="34" charset="0"/>
              </a:rPr>
              <a:t>el artículo </a:t>
            </a:r>
            <a:r>
              <a:rPr lang="es-EC" sz="1600" b="1" dirty="0" smtClean="0">
                <a:solidFill>
                  <a:schemeClr val="accent6">
                    <a:lumMod val="50000"/>
                  </a:schemeClr>
                </a:solidFill>
                <a:latin typeface="Arial" panose="020B0604020202020204" pitchFamily="34" charset="0"/>
                <a:cs typeface="Arial" panose="020B0604020202020204" pitchFamily="34" charset="0"/>
              </a:rPr>
              <a:t>23 </a:t>
            </a:r>
            <a:r>
              <a:rPr lang="es-ES" sz="1600" b="1" dirty="0">
                <a:solidFill>
                  <a:schemeClr val="accent6">
                    <a:lumMod val="50000"/>
                  </a:schemeClr>
                </a:solidFill>
                <a:latin typeface="Arial" panose="020B0604020202020204" pitchFamily="34" charset="0"/>
                <a:cs typeface="Arial" panose="020B0604020202020204" pitchFamily="34" charset="0"/>
              </a:rPr>
              <a:t>de la Ordenanza No. </a:t>
            </a:r>
            <a:r>
              <a:rPr lang="es-ES" sz="1600" b="1" dirty="0" smtClean="0">
                <a:solidFill>
                  <a:schemeClr val="accent6">
                    <a:lumMod val="50000"/>
                  </a:schemeClr>
                </a:solidFill>
                <a:latin typeface="Arial" panose="020B0604020202020204" pitchFamily="34" charset="0"/>
                <a:cs typeface="Arial" panose="020B0604020202020204" pitchFamily="34" charset="0"/>
              </a:rPr>
              <a:t>106-2020-AHC</a:t>
            </a:r>
            <a:endParaRPr lang="es-ES" sz="1600" b="1" dirty="0">
              <a:solidFill>
                <a:schemeClr val="accent6">
                  <a:lumMod val="50000"/>
                </a:schemeClr>
              </a:solidFill>
              <a:latin typeface="Arial" panose="020B0604020202020204" pitchFamily="34" charset="0"/>
              <a:cs typeface="Arial" panose="020B0604020202020204" pitchFamily="34" charset="0"/>
            </a:endParaRPr>
          </a:p>
          <a:p>
            <a:r>
              <a:rPr lang="es-EC" sz="1600" b="1" dirty="0" smtClean="0">
                <a:solidFill>
                  <a:schemeClr val="accent6">
                    <a:lumMod val="50000"/>
                  </a:schemeClr>
                </a:solidFill>
                <a:latin typeface="Arial" panose="020B0604020202020204" pitchFamily="34" charset="0"/>
                <a:cs typeface="Arial" panose="020B0604020202020204" pitchFamily="34" charset="0"/>
              </a:rPr>
              <a:t> </a:t>
            </a:r>
            <a:endParaRPr lang="es-EC" sz="1600" b="1" dirty="0" smtClean="0">
              <a:solidFill>
                <a:srgbClr val="C00000"/>
              </a:solidFill>
              <a:latin typeface="Arial" panose="020B0604020202020204" pitchFamily="34" charset="0"/>
              <a:cs typeface="Arial" panose="020B0604020202020204" pitchFamily="34" charset="0"/>
            </a:endParaRPr>
          </a:p>
        </p:txBody>
      </p:sp>
      <p:sp>
        <p:nvSpPr>
          <p:cNvPr id="17" name="Rectángulo 16"/>
          <p:cNvSpPr/>
          <p:nvPr/>
        </p:nvSpPr>
        <p:spPr>
          <a:xfrm>
            <a:off x="3417242" y="3234182"/>
            <a:ext cx="5955276" cy="584775"/>
          </a:xfrm>
          <a:prstGeom prst="rect">
            <a:avLst/>
          </a:prstGeom>
        </p:spPr>
        <p:txBody>
          <a:bodyPr wrap="square">
            <a:spAutoFit/>
          </a:bodyPr>
          <a:lstStyle/>
          <a:p>
            <a:r>
              <a:rPr lang="es-EC" sz="1600" b="1" dirty="0" smtClean="0">
                <a:solidFill>
                  <a:schemeClr val="accent6">
                    <a:lumMod val="50000"/>
                  </a:schemeClr>
                </a:solidFill>
                <a:latin typeface="Arial" panose="020B0604020202020204" pitchFamily="34" charset="0"/>
                <a:cs typeface="Arial" panose="020B0604020202020204" pitchFamily="34" charset="0"/>
              </a:rPr>
              <a:t>Artículo 22 .- Elimínese </a:t>
            </a:r>
            <a:r>
              <a:rPr lang="es-EC" sz="1600" b="1" dirty="0">
                <a:solidFill>
                  <a:schemeClr val="accent6">
                    <a:lumMod val="50000"/>
                  </a:schemeClr>
                </a:solidFill>
                <a:latin typeface="Arial" panose="020B0604020202020204" pitchFamily="34" charset="0"/>
                <a:cs typeface="Arial" panose="020B0604020202020204" pitchFamily="34" charset="0"/>
              </a:rPr>
              <a:t>el artículo </a:t>
            </a:r>
            <a:r>
              <a:rPr lang="es-EC" sz="1600" b="1" dirty="0" smtClean="0">
                <a:solidFill>
                  <a:schemeClr val="accent6">
                    <a:lumMod val="50000"/>
                  </a:schemeClr>
                </a:solidFill>
                <a:latin typeface="Arial" panose="020B0604020202020204" pitchFamily="34" charset="0"/>
                <a:cs typeface="Arial" panose="020B0604020202020204" pitchFamily="34" charset="0"/>
              </a:rPr>
              <a:t>24 </a:t>
            </a:r>
            <a:r>
              <a:rPr lang="es-ES" sz="1600" b="1" dirty="0">
                <a:solidFill>
                  <a:schemeClr val="accent6">
                    <a:lumMod val="50000"/>
                  </a:schemeClr>
                </a:solidFill>
                <a:latin typeface="Arial" panose="020B0604020202020204" pitchFamily="34" charset="0"/>
                <a:cs typeface="Arial" panose="020B0604020202020204" pitchFamily="34" charset="0"/>
              </a:rPr>
              <a:t>de la Ordenanza No. </a:t>
            </a:r>
            <a:r>
              <a:rPr lang="es-ES" sz="1600" b="1" dirty="0" smtClean="0">
                <a:solidFill>
                  <a:schemeClr val="accent6">
                    <a:lumMod val="50000"/>
                  </a:schemeClr>
                </a:solidFill>
                <a:latin typeface="Arial" panose="020B0604020202020204" pitchFamily="34" charset="0"/>
                <a:cs typeface="Arial" panose="020B0604020202020204" pitchFamily="34" charset="0"/>
              </a:rPr>
              <a:t>106-2020-AHC</a:t>
            </a:r>
            <a:endParaRPr lang="es-EC" sz="1600" b="1" dirty="0" smtClean="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06747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15" name="CuadroTexto 14"/>
          <p:cNvSpPr txBox="1"/>
          <p:nvPr/>
        </p:nvSpPr>
        <p:spPr>
          <a:xfrm>
            <a:off x="248195"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31" name="Recortar rectángulo de esquina sencilla 30"/>
          <p:cNvSpPr/>
          <p:nvPr/>
        </p:nvSpPr>
        <p:spPr>
          <a:xfrm>
            <a:off x="112979" y="1066800"/>
            <a:ext cx="5652822" cy="5000564"/>
          </a:xfrm>
          <a:prstGeom prst="snip1Rect">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32" name="CuadroTexto 31"/>
          <p:cNvSpPr txBox="1"/>
          <p:nvPr/>
        </p:nvSpPr>
        <p:spPr>
          <a:xfrm>
            <a:off x="262054" y="1119761"/>
            <a:ext cx="4710103" cy="646331"/>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25.- </a:t>
            </a:r>
            <a:r>
              <a:rPr lang="es-ES" b="1" dirty="0" smtClean="0">
                <a:solidFill>
                  <a:srgbClr val="C00000"/>
                </a:solidFill>
                <a:latin typeface="Arial" panose="020B0604020202020204" pitchFamily="34" charset="0"/>
                <a:cs typeface="Arial" panose="020B0604020202020204" pitchFamily="34" charset="0"/>
              </a:rPr>
              <a:t> </a:t>
            </a:r>
            <a:r>
              <a:rPr lang="es-ES" b="1" dirty="0">
                <a:solidFill>
                  <a:srgbClr val="C00000"/>
                </a:solidFill>
                <a:latin typeface="Arial" panose="020B0604020202020204" pitchFamily="34" charset="0"/>
                <a:cs typeface="Arial" panose="020B0604020202020204" pitchFamily="34" charset="0"/>
              </a:rPr>
              <a:t>De la Protocolización e inscripción de la </a:t>
            </a:r>
            <a:r>
              <a:rPr lang="es-ES" b="1" dirty="0" smtClean="0">
                <a:solidFill>
                  <a:srgbClr val="C00000"/>
                </a:solidFill>
                <a:latin typeface="Arial" panose="020B0604020202020204" pitchFamily="34" charset="0"/>
                <a:cs typeface="Arial" panose="020B0604020202020204" pitchFamily="34" charset="0"/>
              </a:rPr>
              <a:t>Ordenanza.-</a:t>
            </a:r>
            <a:endParaRPr lang="es-EC" b="1" dirty="0">
              <a:solidFill>
                <a:srgbClr val="C00000"/>
              </a:solidFill>
              <a:latin typeface="Arial" panose="020B0604020202020204" pitchFamily="34" charset="0"/>
              <a:cs typeface="Arial" panose="020B0604020202020204" pitchFamily="34" charset="0"/>
            </a:endParaRPr>
          </a:p>
        </p:txBody>
      </p:sp>
      <p:grpSp>
        <p:nvGrpSpPr>
          <p:cNvPr id="34" name="Grupo 33"/>
          <p:cNvGrpSpPr/>
          <p:nvPr/>
        </p:nvGrpSpPr>
        <p:grpSpPr>
          <a:xfrm>
            <a:off x="129094" y="1878521"/>
            <a:ext cx="5254881" cy="3036328"/>
            <a:chOff x="525731" y="1386399"/>
            <a:chExt cx="4692636" cy="3036328"/>
          </a:xfrm>
        </p:grpSpPr>
        <p:sp>
          <p:nvSpPr>
            <p:cNvPr id="35" name="CuadroTexto 34"/>
            <p:cNvSpPr txBox="1"/>
            <p:nvPr/>
          </p:nvSpPr>
          <p:spPr>
            <a:xfrm>
              <a:off x="717184" y="1545208"/>
              <a:ext cx="4501183" cy="2677656"/>
            </a:xfrm>
            <a:prstGeom prst="rect">
              <a:avLst/>
            </a:prstGeom>
            <a:noFill/>
          </p:spPr>
          <p:txBody>
            <a:bodyPr wrap="square" rtlCol="0">
              <a:spAutoFit/>
            </a:bodyPr>
            <a:lstStyle/>
            <a:p>
              <a:pPr algn="just"/>
              <a:r>
                <a:rPr lang="es-ES" sz="1400" dirty="0">
                  <a:latin typeface="Arial" panose="020B0604020202020204" pitchFamily="34" charset="0"/>
                  <a:cs typeface="Arial" panose="020B0604020202020204" pitchFamily="34" charset="0"/>
                </a:rPr>
                <a:t>El Municipio del Distrito Metropolitano de Quito en su calidad de propietario del predio del asentamiento humano de hecho y consolidado de interés social denominado Lote ATRES-SEIS (A3-6), “El Bosque”, de la Hacienda Tajamar, ubicado en la parroquia Calderón, a través de la entidad competente, deberá protocolizar la presente Ordenanza ante Notario Público e inscribirla en el Registro de la Propiedad del Distrito Metropolitano de Quito, con todos sus documentos habilitantes. En caso de no legalizar la presente ordenanza, ésta caducará en el plazo de tres (03) años de conformidad con lo dispuesto en el artículo IV.7.64 de la Ordenanza No. 001 de 29 de marzo de 2019.</a:t>
              </a:r>
              <a:endParaRPr lang="es-EC" sz="1400" dirty="0">
                <a:latin typeface="Arial" panose="020B0604020202020204" pitchFamily="34" charset="0"/>
                <a:cs typeface="Arial" panose="020B0604020202020204" pitchFamily="34" charset="0"/>
              </a:endParaRPr>
            </a:p>
          </p:txBody>
        </p:sp>
        <p:sp>
          <p:nvSpPr>
            <p:cNvPr id="36" name="CuadroTexto 35"/>
            <p:cNvSpPr txBox="1"/>
            <p:nvPr/>
          </p:nvSpPr>
          <p:spPr>
            <a:xfrm>
              <a:off x="525731" y="1386399"/>
              <a:ext cx="1257300" cy="646331"/>
            </a:xfrm>
            <a:prstGeom prst="rect">
              <a:avLst/>
            </a:prstGeom>
            <a:noFill/>
          </p:spPr>
          <p:txBody>
            <a:bodyPr wrap="square" rtlCol="0">
              <a:spAutoFit/>
            </a:bodyPr>
            <a:lstStyle/>
            <a:p>
              <a:r>
                <a:rPr lang="es-EC" sz="3600" b="1" dirty="0" smtClean="0"/>
                <a:t>“</a:t>
              </a:r>
              <a:endParaRPr lang="es-EC" sz="3600" b="1" dirty="0"/>
            </a:p>
          </p:txBody>
        </p:sp>
        <p:sp>
          <p:nvSpPr>
            <p:cNvPr id="37" name="CuadroTexto 36"/>
            <p:cNvSpPr txBox="1"/>
            <p:nvPr/>
          </p:nvSpPr>
          <p:spPr>
            <a:xfrm>
              <a:off x="2755893" y="3776396"/>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21" name="Recortar rectángulo de esquina sencilla 6"/>
          <p:cNvSpPr/>
          <p:nvPr/>
        </p:nvSpPr>
        <p:spPr>
          <a:xfrm flipH="1">
            <a:off x="6424189" y="1066802"/>
            <a:ext cx="5427241" cy="2341506"/>
          </a:xfrm>
          <a:custGeom>
            <a:avLst/>
            <a:gdLst>
              <a:gd name="connsiteX0" fmla="*/ 0 w 5427241"/>
              <a:gd name="connsiteY0" fmla="*/ 0 h 2865548"/>
              <a:gd name="connsiteX1" fmla="*/ 4949640 w 5427241"/>
              <a:gd name="connsiteY1" fmla="*/ 0 h 2865548"/>
              <a:gd name="connsiteX2" fmla="*/ 5427241 w 5427241"/>
              <a:gd name="connsiteY2" fmla="*/ 477601 h 2865548"/>
              <a:gd name="connsiteX3" fmla="*/ 5427241 w 5427241"/>
              <a:gd name="connsiteY3" fmla="*/ 2865548 h 2865548"/>
              <a:gd name="connsiteX4" fmla="*/ 0 w 5427241"/>
              <a:gd name="connsiteY4" fmla="*/ 2865548 h 2865548"/>
              <a:gd name="connsiteX5" fmla="*/ 0 w 5427241"/>
              <a:gd name="connsiteY5" fmla="*/ 0 h 2865548"/>
              <a:gd name="connsiteX0" fmla="*/ 0 w 5427241"/>
              <a:gd name="connsiteY0" fmla="*/ 0 h 2865548"/>
              <a:gd name="connsiteX1" fmla="*/ 4949640 w 5427241"/>
              <a:gd name="connsiteY1" fmla="*/ 0 h 2865548"/>
              <a:gd name="connsiteX2" fmla="*/ 5427241 w 5427241"/>
              <a:gd name="connsiteY2" fmla="*/ 477601 h 2865548"/>
              <a:gd name="connsiteX3" fmla="*/ 5424568 w 5427241"/>
              <a:gd name="connsiteY3" fmla="*/ 2333624 h 2865548"/>
              <a:gd name="connsiteX4" fmla="*/ 5427241 w 5427241"/>
              <a:gd name="connsiteY4" fmla="*/ 2865548 h 2865548"/>
              <a:gd name="connsiteX5" fmla="*/ 0 w 5427241"/>
              <a:gd name="connsiteY5" fmla="*/ 2865548 h 2865548"/>
              <a:gd name="connsiteX6" fmla="*/ 0 w 5427241"/>
              <a:gd name="connsiteY6" fmla="*/ 0 h 286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7241" h="2865548">
                <a:moveTo>
                  <a:pt x="0" y="0"/>
                </a:moveTo>
                <a:lnTo>
                  <a:pt x="4949640" y="0"/>
                </a:lnTo>
                <a:lnTo>
                  <a:pt x="5427241" y="477601"/>
                </a:lnTo>
                <a:lnTo>
                  <a:pt x="5424568" y="2333624"/>
                </a:lnTo>
                <a:lnTo>
                  <a:pt x="5427241" y="2865548"/>
                </a:lnTo>
                <a:lnTo>
                  <a:pt x="0" y="2865548"/>
                </a:lnTo>
                <a:lnTo>
                  <a:pt x="0" y="0"/>
                </a:lnTo>
                <a:close/>
              </a:path>
            </a:pathLst>
          </a:custGeom>
          <a:solidFill>
            <a:srgbClr val="F6B7A7"/>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p>
        </p:txBody>
      </p:sp>
      <p:sp>
        <p:nvSpPr>
          <p:cNvPr id="22" name="Cheurón 21"/>
          <p:cNvSpPr/>
          <p:nvPr/>
        </p:nvSpPr>
        <p:spPr>
          <a:xfrm>
            <a:off x="5795560" y="2213542"/>
            <a:ext cx="598872" cy="1364097"/>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sp>
        <p:nvSpPr>
          <p:cNvPr id="23" name="CuadroTexto 22"/>
          <p:cNvSpPr txBox="1"/>
          <p:nvPr/>
        </p:nvSpPr>
        <p:spPr>
          <a:xfrm>
            <a:off x="6809547"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PROYECTO DE REFORMA</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grpSp>
        <p:nvGrpSpPr>
          <p:cNvPr id="24" name="Grupo 23"/>
          <p:cNvGrpSpPr/>
          <p:nvPr/>
        </p:nvGrpSpPr>
        <p:grpSpPr>
          <a:xfrm>
            <a:off x="6453446" y="2253129"/>
            <a:ext cx="5279767" cy="1292662"/>
            <a:chOff x="503508" y="1588152"/>
            <a:chExt cx="4714859" cy="1292662"/>
          </a:xfrm>
        </p:grpSpPr>
        <p:sp>
          <p:nvSpPr>
            <p:cNvPr id="25" name="CuadroTexto 24"/>
            <p:cNvSpPr txBox="1"/>
            <p:nvPr/>
          </p:nvSpPr>
          <p:spPr>
            <a:xfrm>
              <a:off x="717184" y="1691296"/>
              <a:ext cx="4501183" cy="954107"/>
            </a:xfrm>
            <a:prstGeom prst="rect">
              <a:avLst/>
            </a:prstGeom>
            <a:noFill/>
          </p:spPr>
          <p:txBody>
            <a:bodyPr wrap="square" rtlCol="0">
              <a:spAutoFit/>
            </a:bodyPr>
            <a:lstStyle/>
            <a:p>
              <a:pPr algn="just"/>
              <a:r>
                <a:rPr lang="es-ES" sz="1400" dirty="0">
                  <a:latin typeface="Arial" panose="020B0604020202020204" pitchFamily="34" charset="0"/>
                  <a:cs typeface="Arial" panose="020B0604020202020204" pitchFamily="34" charset="0"/>
                </a:rPr>
                <a:t>La inscripción de la presente ordenanza en el Registro de la Propiedad servirá como título de dominio para efectos de la transferencia de áreas verdes y área comunal a favor del </a:t>
              </a:r>
              <a:r>
                <a:rPr lang="es-ES" sz="1400" dirty="0" smtClean="0">
                  <a:latin typeface="Arial" panose="020B0604020202020204" pitchFamily="34" charset="0"/>
                  <a:cs typeface="Arial" panose="020B0604020202020204" pitchFamily="34" charset="0"/>
                </a:rPr>
                <a:t>Municipio.</a:t>
              </a:r>
              <a:endParaRPr lang="es-EC" sz="1400" dirty="0">
                <a:latin typeface="Arial" panose="020B0604020202020204" pitchFamily="34" charset="0"/>
                <a:cs typeface="Arial" panose="020B0604020202020204" pitchFamily="34" charset="0"/>
              </a:endParaRPr>
            </a:p>
          </p:txBody>
        </p:sp>
        <p:sp>
          <p:nvSpPr>
            <p:cNvPr id="30" name="CuadroTexto 29"/>
            <p:cNvSpPr txBox="1"/>
            <p:nvPr/>
          </p:nvSpPr>
          <p:spPr>
            <a:xfrm>
              <a:off x="503508" y="1588152"/>
              <a:ext cx="1257300" cy="646331"/>
            </a:xfrm>
            <a:prstGeom prst="rect">
              <a:avLst/>
            </a:prstGeom>
            <a:noFill/>
          </p:spPr>
          <p:txBody>
            <a:bodyPr wrap="square" rtlCol="0">
              <a:spAutoFit/>
            </a:bodyPr>
            <a:lstStyle/>
            <a:p>
              <a:r>
                <a:rPr lang="es-EC" sz="3600" b="1" dirty="0" smtClean="0"/>
                <a:t>“</a:t>
              </a:r>
              <a:endParaRPr lang="es-EC" sz="3600" b="1" dirty="0"/>
            </a:p>
          </p:txBody>
        </p:sp>
        <p:sp>
          <p:nvSpPr>
            <p:cNvPr id="33" name="CuadroTexto 32"/>
            <p:cNvSpPr txBox="1"/>
            <p:nvPr/>
          </p:nvSpPr>
          <p:spPr>
            <a:xfrm>
              <a:off x="1437057" y="2234483"/>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38" name="Rectángulo 37"/>
          <p:cNvSpPr/>
          <p:nvPr/>
        </p:nvSpPr>
        <p:spPr>
          <a:xfrm>
            <a:off x="6809547" y="1124639"/>
            <a:ext cx="5088678" cy="738664"/>
          </a:xfrm>
          <a:prstGeom prst="rect">
            <a:avLst/>
          </a:prstGeom>
        </p:spPr>
        <p:txBody>
          <a:bodyPr wrap="square">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23.- </a:t>
            </a:r>
            <a:r>
              <a:rPr lang="es-EC" sz="1400" b="1" dirty="0">
                <a:solidFill>
                  <a:schemeClr val="accent6">
                    <a:lumMod val="50000"/>
                  </a:schemeClr>
                </a:solidFill>
                <a:latin typeface="Arial" panose="020B0604020202020204" pitchFamily="34" charset="0"/>
                <a:cs typeface="Arial" panose="020B0604020202020204" pitchFamily="34" charset="0"/>
              </a:rPr>
              <a:t>Agréguese </a:t>
            </a:r>
            <a:r>
              <a:rPr lang="es-ES" sz="1400" b="1" dirty="0" smtClean="0">
                <a:solidFill>
                  <a:schemeClr val="accent6">
                    <a:lumMod val="50000"/>
                  </a:schemeClr>
                </a:solidFill>
                <a:latin typeface="Arial" panose="020B0604020202020204" pitchFamily="34" charset="0"/>
                <a:cs typeface="Arial" panose="020B0604020202020204" pitchFamily="34" charset="0"/>
              </a:rPr>
              <a:t>como </a:t>
            </a:r>
            <a:r>
              <a:rPr lang="es-ES" sz="1400" b="1" dirty="0">
                <a:solidFill>
                  <a:schemeClr val="accent6">
                    <a:lumMod val="50000"/>
                  </a:schemeClr>
                </a:solidFill>
                <a:latin typeface="Arial" panose="020B0604020202020204" pitchFamily="34" charset="0"/>
                <a:cs typeface="Arial" panose="020B0604020202020204" pitchFamily="34" charset="0"/>
              </a:rPr>
              <a:t>último inciso al artículo 25 de la Ordenanza No. 106-2020-AHC, </a:t>
            </a:r>
            <a:r>
              <a:rPr lang="es-ES" sz="1400" b="1" dirty="0" smtClean="0">
                <a:solidFill>
                  <a:schemeClr val="accent6">
                    <a:lumMod val="50000"/>
                  </a:schemeClr>
                </a:solidFill>
                <a:latin typeface="Arial" panose="020B0604020202020204" pitchFamily="34" charset="0"/>
                <a:cs typeface="Arial" panose="020B0604020202020204" pitchFamily="34" charset="0"/>
              </a:rPr>
              <a:t>lo </a:t>
            </a:r>
            <a:r>
              <a:rPr lang="es-ES" sz="1400" b="1" dirty="0">
                <a:solidFill>
                  <a:schemeClr val="accent6">
                    <a:lumMod val="50000"/>
                  </a:schemeClr>
                </a:solidFill>
                <a:latin typeface="Arial" panose="020B0604020202020204" pitchFamily="34" charset="0"/>
                <a:cs typeface="Arial" panose="020B0604020202020204" pitchFamily="34" charset="0"/>
              </a:rPr>
              <a:t>siguiente: </a:t>
            </a:r>
          </a:p>
          <a:p>
            <a:endParaRPr lang="es-EC" sz="1400" b="1" dirty="0" smtClean="0">
              <a:solidFill>
                <a:schemeClr val="accent6">
                  <a:lumMod val="50000"/>
                </a:schemeClr>
              </a:solidFill>
              <a:latin typeface="Arial" panose="020B0604020202020204" pitchFamily="34" charset="0"/>
              <a:cs typeface="Arial" panose="020B0604020202020204" pitchFamily="34" charset="0"/>
            </a:endParaRPr>
          </a:p>
        </p:txBody>
      </p:sp>
      <p:sp>
        <p:nvSpPr>
          <p:cNvPr id="39" name="CuadroTexto 38"/>
          <p:cNvSpPr txBox="1"/>
          <p:nvPr/>
        </p:nvSpPr>
        <p:spPr>
          <a:xfrm>
            <a:off x="6809547" y="1704602"/>
            <a:ext cx="4710103" cy="646331"/>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25.- </a:t>
            </a:r>
            <a:r>
              <a:rPr lang="es-ES" b="1" dirty="0" smtClean="0">
                <a:solidFill>
                  <a:srgbClr val="C00000"/>
                </a:solidFill>
                <a:latin typeface="Arial" panose="020B0604020202020204" pitchFamily="34" charset="0"/>
                <a:cs typeface="Arial" panose="020B0604020202020204" pitchFamily="34" charset="0"/>
              </a:rPr>
              <a:t> </a:t>
            </a:r>
            <a:r>
              <a:rPr lang="es-ES" b="1" dirty="0">
                <a:solidFill>
                  <a:srgbClr val="C00000"/>
                </a:solidFill>
                <a:latin typeface="Arial" panose="020B0604020202020204" pitchFamily="34" charset="0"/>
                <a:cs typeface="Arial" panose="020B0604020202020204" pitchFamily="34" charset="0"/>
              </a:rPr>
              <a:t>De la Protocolización e inscripción de la </a:t>
            </a:r>
            <a:r>
              <a:rPr lang="es-ES" b="1" dirty="0" smtClean="0">
                <a:solidFill>
                  <a:srgbClr val="C00000"/>
                </a:solidFill>
                <a:latin typeface="Arial" panose="020B0604020202020204" pitchFamily="34" charset="0"/>
                <a:cs typeface="Arial" panose="020B0604020202020204" pitchFamily="34" charset="0"/>
              </a:rPr>
              <a:t>Ordenanza.-</a:t>
            </a:r>
            <a:endParaRPr lang="es-EC" b="1" dirty="0">
              <a:solidFill>
                <a:srgbClr val="C00000"/>
              </a:solidFill>
              <a:latin typeface="Arial" panose="020B0604020202020204" pitchFamily="34" charset="0"/>
              <a:cs typeface="Arial" panose="020B0604020202020204" pitchFamily="34" charset="0"/>
            </a:endParaRPr>
          </a:p>
        </p:txBody>
      </p:sp>
      <p:sp>
        <p:nvSpPr>
          <p:cNvPr id="40" name="Recortar rectángulo de esquina sencilla 6"/>
          <p:cNvSpPr/>
          <p:nvPr/>
        </p:nvSpPr>
        <p:spPr>
          <a:xfrm flipH="1">
            <a:off x="6424190" y="3481004"/>
            <a:ext cx="5427241" cy="2698096"/>
          </a:xfrm>
          <a:custGeom>
            <a:avLst/>
            <a:gdLst>
              <a:gd name="connsiteX0" fmla="*/ 0 w 5427241"/>
              <a:gd name="connsiteY0" fmla="*/ 0 h 2865548"/>
              <a:gd name="connsiteX1" fmla="*/ 4949640 w 5427241"/>
              <a:gd name="connsiteY1" fmla="*/ 0 h 2865548"/>
              <a:gd name="connsiteX2" fmla="*/ 5427241 w 5427241"/>
              <a:gd name="connsiteY2" fmla="*/ 477601 h 2865548"/>
              <a:gd name="connsiteX3" fmla="*/ 5427241 w 5427241"/>
              <a:gd name="connsiteY3" fmla="*/ 2865548 h 2865548"/>
              <a:gd name="connsiteX4" fmla="*/ 0 w 5427241"/>
              <a:gd name="connsiteY4" fmla="*/ 2865548 h 2865548"/>
              <a:gd name="connsiteX5" fmla="*/ 0 w 5427241"/>
              <a:gd name="connsiteY5" fmla="*/ 0 h 2865548"/>
              <a:gd name="connsiteX0" fmla="*/ 0 w 5427241"/>
              <a:gd name="connsiteY0" fmla="*/ 0 h 2865548"/>
              <a:gd name="connsiteX1" fmla="*/ 4949640 w 5427241"/>
              <a:gd name="connsiteY1" fmla="*/ 0 h 2865548"/>
              <a:gd name="connsiteX2" fmla="*/ 5427241 w 5427241"/>
              <a:gd name="connsiteY2" fmla="*/ 477601 h 2865548"/>
              <a:gd name="connsiteX3" fmla="*/ 5424568 w 5427241"/>
              <a:gd name="connsiteY3" fmla="*/ 2333624 h 2865548"/>
              <a:gd name="connsiteX4" fmla="*/ 5427241 w 5427241"/>
              <a:gd name="connsiteY4" fmla="*/ 2865548 h 2865548"/>
              <a:gd name="connsiteX5" fmla="*/ 0 w 5427241"/>
              <a:gd name="connsiteY5" fmla="*/ 2865548 h 2865548"/>
              <a:gd name="connsiteX6" fmla="*/ 0 w 5427241"/>
              <a:gd name="connsiteY6" fmla="*/ 0 h 286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7241" h="2865548">
                <a:moveTo>
                  <a:pt x="0" y="0"/>
                </a:moveTo>
                <a:lnTo>
                  <a:pt x="4949640" y="0"/>
                </a:lnTo>
                <a:lnTo>
                  <a:pt x="5427241" y="477601"/>
                </a:lnTo>
                <a:lnTo>
                  <a:pt x="5424568" y="2333624"/>
                </a:lnTo>
                <a:lnTo>
                  <a:pt x="5427241" y="2865548"/>
                </a:lnTo>
                <a:lnTo>
                  <a:pt x="0" y="2865548"/>
                </a:lnTo>
                <a:lnTo>
                  <a:pt x="0" y="0"/>
                </a:lnTo>
                <a:close/>
              </a:path>
            </a:pathLst>
          </a:custGeom>
          <a:solidFill>
            <a:srgbClr val="F6B7A7"/>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p>
        </p:txBody>
      </p:sp>
      <p:grpSp>
        <p:nvGrpSpPr>
          <p:cNvPr id="42" name="Grupo 41"/>
          <p:cNvGrpSpPr/>
          <p:nvPr/>
        </p:nvGrpSpPr>
        <p:grpSpPr>
          <a:xfrm>
            <a:off x="6472330" y="4495191"/>
            <a:ext cx="5250443" cy="1942439"/>
            <a:chOff x="1069975" y="1472512"/>
            <a:chExt cx="4200525" cy="1942439"/>
          </a:xfrm>
        </p:grpSpPr>
        <p:sp>
          <p:nvSpPr>
            <p:cNvPr id="43" name="CuadroTexto 42"/>
            <p:cNvSpPr txBox="1"/>
            <p:nvPr/>
          </p:nvSpPr>
          <p:spPr>
            <a:xfrm>
              <a:off x="1270000" y="1545208"/>
              <a:ext cx="4000500" cy="1869743"/>
            </a:xfrm>
            <a:prstGeom prst="rect">
              <a:avLst/>
            </a:prstGeom>
            <a:noFill/>
          </p:spPr>
          <p:txBody>
            <a:bodyPr wrap="square" rtlCol="0">
              <a:spAutoFit/>
            </a:bodyPr>
            <a:lstStyle/>
            <a:p>
              <a:pPr algn="just"/>
              <a:r>
                <a:rPr lang="es-ES" sz="1050" dirty="0">
                  <a:latin typeface="Arial" panose="020B0604020202020204" pitchFamily="34" charset="0"/>
                  <a:cs typeface="Arial" panose="020B0604020202020204" pitchFamily="34" charset="0"/>
                </a:rPr>
                <a:t>El Municipio del Distrito Metropolitano de Quito en su calidad de propietario del predio del asentamiento humano de hecho y consolidado de interés social denominado Lote ATRES-SEIS (A3-6), “El Bosque”, de la Hacienda Tajamar, ubicado en la parroquia Calderón, a través de la entidad competente, deberá protocolizar la presente Ordenanza ante Notario Público e inscribirla en el Registro de la Propiedad del Distrito Metropolitano de Quito, con todos sus documentos habilitantes. En caso de no legalizar la presente ordenanza, ésta caducará en el plazo de tres (03) años de conformidad con lo dispuesto en el artículo 3714 Código Municipal para el Distrito Metropolitano de Quito.</a:t>
              </a:r>
              <a:endParaRPr lang="es-ES" sz="1050" dirty="0" smtClean="0">
                <a:latin typeface="Arial" panose="020B0604020202020204" pitchFamily="34" charset="0"/>
                <a:cs typeface="Arial" panose="020B0604020202020204" pitchFamily="34" charset="0"/>
              </a:endParaRPr>
            </a:p>
          </p:txBody>
        </p:sp>
        <p:sp>
          <p:nvSpPr>
            <p:cNvPr id="44" name="CuadroTexto 43"/>
            <p:cNvSpPr txBox="1"/>
            <p:nvPr/>
          </p:nvSpPr>
          <p:spPr>
            <a:xfrm>
              <a:off x="1069975" y="1472512"/>
              <a:ext cx="1257300" cy="646331"/>
            </a:xfrm>
            <a:prstGeom prst="rect">
              <a:avLst/>
            </a:prstGeom>
            <a:noFill/>
          </p:spPr>
          <p:txBody>
            <a:bodyPr wrap="square" rtlCol="0">
              <a:spAutoFit/>
            </a:bodyPr>
            <a:lstStyle/>
            <a:p>
              <a:r>
                <a:rPr lang="es-EC" sz="3600" b="1" dirty="0" smtClean="0"/>
                <a:t>“</a:t>
              </a:r>
              <a:endParaRPr lang="es-EC" sz="3600" b="1" dirty="0"/>
            </a:p>
          </p:txBody>
        </p:sp>
        <p:sp>
          <p:nvSpPr>
            <p:cNvPr id="45" name="CuadroTexto 44"/>
            <p:cNvSpPr txBox="1"/>
            <p:nvPr/>
          </p:nvSpPr>
          <p:spPr>
            <a:xfrm>
              <a:off x="4643848" y="2727703"/>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46" name="CuadroTexto 45"/>
          <p:cNvSpPr txBox="1"/>
          <p:nvPr/>
        </p:nvSpPr>
        <p:spPr>
          <a:xfrm>
            <a:off x="7311853" y="4177832"/>
            <a:ext cx="4228210" cy="307777"/>
          </a:xfrm>
          <a:prstGeom prst="rect">
            <a:avLst/>
          </a:prstGeom>
          <a:noFill/>
        </p:spPr>
        <p:txBody>
          <a:bodyPr wrap="square" rtlCol="0">
            <a:spAutoFit/>
          </a:bodyPr>
          <a:lstStyle/>
          <a:p>
            <a:r>
              <a:rPr lang="es-EC" sz="1400" b="1" dirty="0" smtClean="0">
                <a:solidFill>
                  <a:srgbClr val="C00000"/>
                </a:solidFill>
                <a:latin typeface="Arial" panose="020B0604020202020204" pitchFamily="34" charset="0"/>
                <a:cs typeface="Arial" panose="020B0604020202020204" pitchFamily="34" charset="0"/>
              </a:rPr>
              <a:t>Artículo </a:t>
            </a:r>
            <a:r>
              <a:rPr lang="es-EC" sz="1400" b="1" dirty="0" err="1" smtClean="0">
                <a:solidFill>
                  <a:srgbClr val="C00000"/>
                </a:solidFill>
                <a:latin typeface="Arial" panose="020B0604020202020204" pitchFamily="34" charset="0"/>
                <a:cs typeface="Arial" panose="020B0604020202020204" pitchFamily="34" charset="0"/>
              </a:rPr>
              <a:t>innumerado</a:t>
            </a:r>
            <a:r>
              <a:rPr lang="es-EC" sz="1400" b="1" dirty="0" smtClean="0">
                <a:solidFill>
                  <a:srgbClr val="C00000"/>
                </a:solidFill>
                <a:latin typeface="Arial" panose="020B0604020202020204" pitchFamily="34" charset="0"/>
                <a:cs typeface="Arial" panose="020B0604020202020204" pitchFamily="34" charset="0"/>
              </a:rPr>
              <a:t>.-</a:t>
            </a:r>
            <a:endParaRPr lang="es-EC" sz="1400" b="1" dirty="0">
              <a:solidFill>
                <a:srgbClr val="C00000"/>
              </a:solidFill>
              <a:latin typeface="Arial" panose="020B0604020202020204" pitchFamily="34" charset="0"/>
              <a:cs typeface="Arial" panose="020B0604020202020204" pitchFamily="34" charset="0"/>
            </a:endParaRPr>
          </a:p>
        </p:txBody>
      </p:sp>
      <p:sp>
        <p:nvSpPr>
          <p:cNvPr id="47" name="Rectángulo 46"/>
          <p:cNvSpPr/>
          <p:nvPr/>
        </p:nvSpPr>
        <p:spPr>
          <a:xfrm>
            <a:off x="6762755" y="3511044"/>
            <a:ext cx="5088678" cy="954107"/>
          </a:xfrm>
          <a:prstGeom prst="rect">
            <a:avLst/>
          </a:prstGeom>
        </p:spPr>
        <p:txBody>
          <a:bodyPr wrap="square">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24.- Agréguese el siguiente artículo </a:t>
            </a:r>
            <a:r>
              <a:rPr lang="es-EC" sz="1400" b="1" dirty="0" err="1" smtClean="0">
                <a:solidFill>
                  <a:schemeClr val="accent6">
                    <a:lumMod val="50000"/>
                  </a:schemeClr>
                </a:solidFill>
                <a:latin typeface="Arial" panose="020B0604020202020204" pitchFamily="34" charset="0"/>
                <a:cs typeface="Arial" panose="020B0604020202020204" pitchFamily="34" charset="0"/>
              </a:rPr>
              <a:t>innumerado</a:t>
            </a:r>
            <a:r>
              <a:rPr lang="es-EC" sz="1400" b="1" dirty="0" smtClean="0">
                <a:solidFill>
                  <a:schemeClr val="accent6">
                    <a:lumMod val="50000"/>
                  </a:schemeClr>
                </a:solidFill>
                <a:latin typeface="Arial" panose="020B0604020202020204" pitchFamily="34" charset="0"/>
                <a:cs typeface="Arial" panose="020B0604020202020204" pitchFamily="34" charset="0"/>
              </a:rPr>
              <a:t> después del artículo 25 </a:t>
            </a:r>
            <a:r>
              <a:rPr lang="es-ES" sz="1400" b="1" dirty="0">
                <a:solidFill>
                  <a:schemeClr val="accent6">
                    <a:lumMod val="50000"/>
                  </a:schemeClr>
                </a:solidFill>
                <a:latin typeface="Arial" panose="020B0604020202020204" pitchFamily="34" charset="0"/>
                <a:cs typeface="Arial" panose="020B0604020202020204" pitchFamily="34" charset="0"/>
              </a:rPr>
              <a:t>de la Ordenanza No. </a:t>
            </a:r>
            <a:r>
              <a:rPr lang="es-ES" sz="1400" b="1" dirty="0" smtClean="0">
                <a:solidFill>
                  <a:schemeClr val="accent6">
                    <a:lumMod val="50000"/>
                  </a:schemeClr>
                </a:solidFill>
                <a:latin typeface="Arial" panose="020B0604020202020204" pitchFamily="34" charset="0"/>
                <a:cs typeface="Arial" panose="020B0604020202020204" pitchFamily="34" charset="0"/>
              </a:rPr>
              <a:t>106-2020-AHC:</a:t>
            </a:r>
          </a:p>
          <a:p>
            <a:endParaRPr lang="es-EC" sz="1400" b="1" dirty="0" smtClean="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69088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7" name="Recortar rectángulo de esquina sencilla 6"/>
          <p:cNvSpPr/>
          <p:nvPr/>
        </p:nvSpPr>
        <p:spPr>
          <a:xfrm>
            <a:off x="3440537" y="1066800"/>
            <a:ext cx="5855863" cy="5000564"/>
          </a:xfrm>
          <a:prstGeom prst="snip1Rect">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8" name="CuadroTexto 7"/>
          <p:cNvSpPr txBox="1"/>
          <p:nvPr/>
        </p:nvSpPr>
        <p:spPr>
          <a:xfrm>
            <a:off x="3468913" y="2120669"/>
            <a:ext cx="4710103" cy="923330"/>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26.- </a:t>
            </a:r>
            <a:r>
              <a:rPr lang="es-ES" b="1" dirty="0" smtClean="0">
                <a:solidFill>
                  <a:srgbClr val="C00000"/>
                </a:solidFill>
                <a:latin typeface="Arial" panose="020B0604020202020204" pitchFamily="34" charset="0"/>
                <a:cs typeface="Arial" panose="020B0604020202020204" pitchFamily="34" charset="0"/>
              </a:rPr>
              <a:t> </a:t>
            </a:r>
            <a:r>
              <a:rPr lang="es-ES" b="1" dirty="0">
                <a:solidFill>
                  <a:srgbClr val="C00000"/>
                </a:solidFill>
                <a:latin typeface="Arial" panose="020B0604020202020204" pitchFamily="34" charset="0"/>
                <a:cs typeface="Arial" panose="020B0604020202020204" pitchFamily="34" charset="0"/>
              </a:rPr>
              <a:t>De la transferencia de los lotes producto del presente </a:t>
            </a:r>
            <a:r>
              <a:rPr lang="es-ES" b="1" dirty="0" smtClean="0">
                <a:solidFill>
                  <a:srgbClr val="C00000"/>
                </a:solidFill>
                <a:latin typeface="Arial" panose="020B0604020202020204" pitchFamily="34" charset="0"/>
                <a:cs typeface="Arial" panose="020B0604020202020204" pitchFamily="34" charset="0"/>
              </a:rPr>
              <a:t>fraccionamiento.-</a:t>
            </a:r>
            <a:endParaRPr lang="es-EC" b="1" dirty="0">
              <a:solidFill>
                <a:srgbClr val="C00000"/>
              </a:solidFill>
              <a:latin typeface="Arial" panose="020B0604020202020204" pitchFamily="34" charset="0"/>
              <a:cs typeface="Arial" panose="020B0604020202020204" pitchFamily="34" charset="0"/>
            </a:endParaRPr>
          </a:p>
        </p:txBody>
      </p:sp>
      <p:sp>
        <p:nvSpPr>
          <p:cNvPr id="15" name="CuadroTexto 14"/>
          <p:cNvSpPr txBox="1"/>
          <p:nvPr/>
        </p:nvSpPr>
        <p:spPr>
          <a:xfrm>
            <a:off x="3440537"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41" name="CuadroTexto 40"/>
          <p:cNvSpPr txBox="1"/>
          <p:nvPr/>
        </p:nvSpPr>
        <p:spPr>
          <a:xfrm>
            <a:off x="3468914" y="1112186"/>
            <a:ext cx="5164183" cy="338554"/>
          </a:xfrm>
          <a:prstGeom prst="rect">
            <a:avLst/>
          </a:prstGeom>
          <a:noFill/>
        </p:spPr>
        <p:txBody>
          <a:bodyPr wrap="square" rtlCol="0">
            <a:spAutoFit/>
          </a:bodyPr>
          <a:lstStyle/>
          <a:p>
            <a:pPr algn="just"/>
            <a:r>
              <a:rPr lang="es-EC" sz="1600" b="1" dirty="0" smtClean="0">
                <a:latin typeface="Arial" panose="020B0604020202020204" pitchFamily="34" charset="0"/>
                <a:cs typeface="Arial" panose="020B0604020202020204" pitchFamily="34" charset="0"/>
              </a:rPr>
              <a:t>Se mantiene sin cambios</a:t>
            </a:r>
            <a:endParaRPr lang="es-EC" sz="1600" b="1" dirty="0">
              <a:latin typeface="Arial" panose="020B0604020202020204" pitchFamily="34" charset="0"/>
              <a:cs typeface="Arial" panose="020B0604020202020204" pitchFamily="34" charset="0"/>
            </a:endParaRPr>
          </a:p>
        </p:txBody>
      </p:sp>
      <p:grpSp>
        <p:nvGrpSpPr>
          <p:cNvPr id="26" name="Grupo 25"/>
          <p:cNvGrpSpPr/>
          <p:nvPr/>
        </p:nvGrpSpPr>
        <p:grpSpPr>
          <a:xfrm>
            <a:off x="3378216" y="3141018"/>
            <a:ext cx="5254881" cy="1789939"/>
            <a:chOff x="525731" y="1386399"/>
            <a:chExt cx="4692636" cy="1789939"/>
          </a:xfrm>
        </p:grpSpPr>
        <p:sp>
          <p:nvSpPr>
            <p:cNvPr id="27" name="CuadroTexto 26"/>
            <p:cNvSpPr txBox="1"/>
            <p:nvPr/>
          </p:nvSpPr>
          <p:spPr>
            <a:xfrm>
              <a:off x="717184" y="1545208"/>
              <a:ext cx="4501183" cy="1384995"/>
            </a:xfrm>
            <a:prstGeom prst="rect">
              <a:avLst/>
            </a:prstGeom>
            <a:noFill/>
          </p:spPr>
          <p:txBody>
            <a:bodyPr wrap="square" rtlCol="0">
              <a:spAutoFit/>
            </a:bodyPr>
            <a:lstStyle/>
            <a:p>
              <a:pPr algn="just"/>
              <a:r>
                <a:rPr lang="es-ES" sz="1400" dirty="0" smtClean="0">
                  <a:latin typeface="Arial" panose="020B0604020202020204" pitchFamily="34" charset="0"/>
                  <a:cs typeface="Arial" panose="020B0604020202020204" pitchFamily="34" charset="0"/>
                </a:rPr>
                <a:t>La futura </a:t>
              </a:r>
              <a:r>
                <a:rPr lang="es-ES" sz="1400" dirty="0">
                  <a:latin typeface="Arial" panose="020B0604020202020204" pitchFamily="34" charset="0"/>
                  <a:cs typeface="Arial" panose="020B0604020202020204" pitchFamily="34" charset="0"/>
                </a:rPr>
                <a:t>transferencia de dominio de los lotes individualizados producto del </a:t>
              </a:r>
              <a:r>
                <a:rPr lang="es-ES" sz="1400" dirty="0" smtClean="0">
                  <a:latin typeface="Arial" panose="020B0604020202020204" pitchFamily="34" charset="0"/>
                  <a:cs typeface="Arial" panose="020B0604020202020204" pitchFamily="34" charset="0"/>
                </a:rPr>
                <a:t>presente fraccionamiento </a:t>
              </a:r>
              <a:r>
                <a:rPr lang="es-ES" sz="1400" dirty="0">
                  <a:latin typeface="Arial" panose="020B0604020202020204" pitchFamily="34" charset="0"/>
                  <a:cs typeface="Arial" panose="020B0604020202020204" pitchFamily="34" charset="0"/>
                </a:rPr>
                <a:t>se la podría realizar a través de la venta directa, para lo cual una vez </a:t>
              </a:r>
              <a:r>
                <a:rPr lang="es-ES" sz="1400" dirty="0" smtClean="0">
                  <a:latin typeface="Arial" panose="020B0604020202020204" pitchFamily="34" charset="0"/>
                  <a:cs typeface="Arial" panose="020B0604020202020204" pitchFamily="34" charset="0"/>
                </a:rPr>
                <a:t>aprobada la </a:t>
              </a:r>
              <a:r>
                <a:rPr lang="es-ES" sz="1400" dirty="0">
                  <a:latin typeface="Arial" panose="020B0604020202020204" pitchFamily="34" charset="0"/>
                  <a:cs typeface="Arial" panose="020B0604020202020204" pitchFamily="34" charset="0"/>
                </a:rPr>
                <a:t>presente ordenanza se remitirá a la Comisión de Propiedad y Espacio Público, para continuar</a:t>
              </a:r>
            </a:p>
            <a:p>
              <a:pPr algn="just"/>
              <a:r>
                <a:rPr lang="es-ES" sz="1400" dirty="0">
                  <a:latin typeface="Arial" panose="020B0604020202020204" pitchFamily="34" charset="0"/>
                  <a:cs typeface="Arial" panose="020B0604020202020204" pitchFamily="34" charset="0"/>
                </a:rPr>
                <a:t>con el trámite de su competencia.</a:t>
              </a:r>
              <a:endParaRPr lang="es-EC" sz="1400" dirty="0">
                <a:latin typeface="Arial" panose="020B0604020202020204" pitchFamily="34" charset="0"/>
                <a:cs typeface="Arial" panose="020B0604020202020204" pitchFamily="34" charset="0"/>
              </a:endParaRPr>
            </a:p>
          </p:txBody>
        </p:sp>
        <p:sp>
          <p:nvSpPr>
            <p:cNvPr id="28" name="CuadroTexto 27"/>
            <p:cNvSpPr txBox="1"/>
            <p:nvPr/>
          </p:nvSpPr>
          <p:spPr>
            <a:xfrm>
              <a:off x="525731" y="1386399"/>
              <a:ext cx="1257300" cy="646331"/>
            </a:xfrm>
            <a:prstGeom prst="rect">
              <a:avLst/>
            </a:prstGeom>
            <a:noFill/>
          </p:spPr>
          <p:txBody>
            <a:bodyPr wrap="square" rtlCol="0">
              <a:spAutoFit/>
            </a:bodyPr>
            <a:lstStyle/>
            <a:p>
              <a:r>
                <a:rPr lang="es-EC" sz="3600" b="1" dirty="0" smtClean="0"/>
                <a:t>“</a:t>
              </a:r>
              <a:endParaRPr lang="es-EC" sz="3600" b="1" dirty="0"/>
            </a:p>
          </p:txBody>
        </p:sp>
        <p:sp>
          <p:nvSpPr>
            <p:cNvPr id="29" name="CuadroTexto 28"/>
            <p:cNvSpPr txBox="1"/>
            <p:nvPr/>
          </p:nvSpPr>
          <p:spPr>
            <a:xfrm>
              <a:off x="3246950" y="2530007"/>
              <a:ext cx="520700" cy="646331"/>
            </a:xfrm>
            <a:prstGeom prst="rect">
              <a:avLst/>
            </a:prstGeom>
            <a:noFill/>
          </p:spPr>
          <p:txBody>
            <a:bodyPr wrap="square" rtlCol="0">
              <a:spAutoFit/>
            </a:bodyPr>
            <a:lstStyle/>
            <a:p>
              <a:r>
                <a:rPr lang="es-EC" sz="3600" b="1" dirty="0" smtClean="0"/>
                <a:t>”</a:t>
              </a:r>
              <a:endParaRPr lang="es-EC" sz="3600" b="1" dirty="0"/>
            </a:p>
          </p:txBody>
        </p:sp>
      </p:grpSp>
    </p:spTree>
    <p:extLst>
      <p:ext uri="{BB962C8B-B14F-4D97-AF65-F5344CB8AC3E}">
        <p14:creationId xmlns:p14="http://schemas.microsoft.com/office/powerpoint/2010/main" val="17562605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ortar rectángulo de esquina sencilla 29"/>
          <p:cNvSpPr/>
          <p:nvPr/>
        </p:nvSpPr>
        <p:spPr>
          <a:xfrm flipH="1">
            <a:off x="6456411" y="1066800"/>
            <a:ext cx="5395025" cy="5000564"/>
          </a:xfrm>
          <a:prstGeom prst="snip1Rect">
            <a:avLst/>
          </a:prstGeom>
          <a:solidFill>
            <a:schemeClr val="accent1">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grpSp>
        <p:nvGrpSpPr>
          <p:cNvPr id="6" name="Grupo 5">
            <a:extLst>
              <a:ext uri="{FF2B5EF4-FFF2-40B4-BE49-F238E27FC236}">
                <a16:creationId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15" name="CuadroTexto 14"/>
          <p:cNvSpPr txBox="1"/>
          <p:nvPr/>
        </p:nvSpPr>
        <p:spPr>
          <a:xfrm>
            <a:off x="609600"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18" name="CuadroTexto 17"/>
          <p:cNvSpPr txBox="1"/>
          <p:nvPr/>
        </p:nvSpPr>
        <p:spPr>
          <a:xfrm>
            <a:off x="6809547"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PROYECTO DE REFORMA</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grpSp>
        <p:nvGrpSpPr>
          <p:cNvPr id="43" name="Grupo 42"/>
          <p:cNvGrpSpPr/>
          <p:nvPr/>
        </p:nvGrpSpPr>
        <p:grpSpPr>
          <a:xfrm>
            <a:off x="6553778" y="4566286"/>
            <a:ext cx="5254881" cy="1482038"/>
            <a:chOff x="525731" y="1219369"/>
            <a:chExt cx="4692636" cy="1482038"/>
          </a:xfrm>
        </p:grpSpPr>
        <p:sp>
          <p:nvSpPr>
            <p:cNvPr id="44" name="CuadroTexto 43"/>
            <p:cNvSpPr txBox="1"/>
            <p:nvPr/>
          </p:nvSpPr>
          <p:spPr>
            <a:xfrm>
              <a:off x="717184" y="1307564"/>
              <a:ext cx="4501183" cy="1169551"/>
            </a:xfrm>
            <a:prstGeom prst="rect">
              <a:avLst/>
            </a:prstGeom>
            <a:noFill/>
          </p:spPr>
          <p:txBody>
            <a:bodyPr wrap="square" rtlCol="0">
              <a:spAutoFit/>
            </a:bodyPr>
            <a:lstStyle/>
            <a:p>
              <a:pPr algn="just"/>
              <a:r>
                <a:rPr lang="es-ES" sz="1400" dirty="0">
                  <a:latin typeface="Arial" panose="020B0604020202020204" pitchFamily="34" charset="0"/>
                  <a:cs typeface="Arial" panose="020B0604020202020204" pitchFamily="34" charset="0"/>
                </a:rPr>
                <a:t>El Municipio del Distrito Metropolitano de Quito a través de sus empresas públicas correspondientes y la Administración Zonal de Calderón, en el caso de que no se ejecuten las obras dentro del plazo señalado, podrá ampliar el plazo de ejecución de obras, por un plazo máximo de 2 años.</a:t>
              </a:r>
              <a:endParaRPr lang="es-EC" sz="1400" dirty="0">
                <a:latin typeface="Arial" panose="020B0604020202020204" pitchFamily="34" charset="0"/>
                <a:cs typeface="Arial" panose="020B0604020202020204" pitchFamily="34" charset="0"/>
              </a:endParaRPr>
            </a:p>
          </p:txBody>
        </p:sp>
        <p:sp>
          <p:nvSpPr>
            <p:cNvPr id="45" name="CuadroTexto 44"/>
            <p:cNvSpPr txBox="1"/>
            <p:nvPr/>
          </p:nvSpPr>
          <p:spPr>
            <a:xfrm>
              <a:off x="525731" y="1219369"/>
              <a:ext cx="1257300" cy="646331"/>
            </a:xfrm>
            <a:prstGeom prst="rect">
              <a:avLst/>
            </a:prstGeom>
            <a:noFill/>
          </p:spPr>
          <p:txBody>
            <a:bodyPr wrap="square" rtlCol="0">
              <a:spAutoFit/>
            </a:bodyPr>
            <a:lstStyle/>
            <a:p>
              <a:r>
                <a:rPr lang="es-EC" sz="3600" b="1" dirty="0" smtClean="0"/>
                <a:t>“</a:t>
              </a:r>
              <a:endParaRPr lang="es-EC" sz="3600" b="1" dirty="0"/>
            </a:p>
          </p:txBody>
        </p:sp>
        <p:sp>
          <p:nvSpPr>
            <p:cNvPr id="46" name="CuadroTexto 45"/>
            <p:cNvSpPr txBox="1"/>
            <p:nvPr/>
          </p:nvSpPr>
          <p:spPr>
            <a:xfrm>
              <a:off x="4420553" y="2055076"/>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48" name="CuadroTexto 47"/>
          <p:cNvSpPr txBox="1"/>
          <p:nvPr/>
        </p:nvSpPr>
        <p:spPr>
          <a:xfrm>
            <a:off x="7014794" y="1715719"/>
            <a:ext cx="4710103" cy="646331"/>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27.- </a:t>
            </a:r>
            <a:r>
              <a:rPr lang="es-ES" b="1" dirty="0" smtClean="0">
                <a:solidFill>
                  <a:srgbClr val="C00000"/>
                </a:solidFill>
                <a:latin typeface="Arial" panose="020B0604020202020204" pitchFamily="34" charset="0"/>
                <a:cs typeface="Arial" panose="020B0604020202020204" pitchFamily="34" charset="0"/>
              </a:rPr>
              <a:t> </a:t>
            </a:r>
            <a:r>
              <a:rPr lang="es-ES" b="1" dirty="0">
                <a:solidFill>
                  <a:srgbClr val="C00000"/>
                </a:solidFill>
                <a:latin typeface="Arial" panose="020B0604020202020204" pitchFamily="34" charset="0"/>
                <a:cs typeface="Arial" panose="020B0604020202020204" pitchFamily="34" charset="0"/>
              </a:rPr>
              <a:t>Valoración de los lotes de terreno para la transferencia de </a:t>
            </a:r>
            <a:r>
              <a:rPr lang="es-ES" b="1" dirty="0" smtClean="0">
                <a:solidFill>
                  <a:srgbClr val="C00000"/>
                </a:solidFill>
                <a:latin typeface="Arial" panose="020B0604020202020204" pitchFamily="34" charset="0"/>
                <a:cs typeface="Arial" panose="020B0604020202020204" pitchFamily="34" charset="0"/>
              </a:rPr>
              <a:t>dominio.-</a:t>
            </a:r>
            <a:endParaRPr lang="es-EC" b="1" dirty="0">
              <a:solidFill>
                <a:srgbClr val="C00000"/>
              </a:solidFill>
              <a:latin typeface="Arial" panose="020B0604020202020204" pitchFamily="34" charset="0"/>
              <a:cs typeface="Arial" panose="020B0604020202020204" pitchFamily="34" charset="0"/>
            </a:endParaRPr>
          </a:p>
        </p:txBody>
      </p:sp>
      <p:grpSp>
        <p:nvGrpSpPr>
          <p:cNvPr id="49" name="Grupo 48"/>
          <p:cNvGrpSpPr/>
          <p:nvPr/>
        </p:nvGrpSpPr>
        <p:grpSpPr>
          <a:xfrm>
            <a:off x="6635210" y="2338022"/>
            <a:ext cx="5254881" cy="1504934"/>
            <a:chOff x="525731" y="1174858"/>
            <a:chExt cx="4692636" cy="1504934"/>
          </a:xfrm>
        </p:grpSpPr>
        <p:sp>
          <p:nvSpPr>
            <p:cNvPr id="50" name="CuadroTexto 49"/>
            <p:cNvSpPr txBox="1"/>
            <p:nvPr/>
          </p:nvSpPr>
          <p:spPr>
            <a:xfrm>
              <a:off x="717184" y="1263053"/>
              <a:ext cx="4501183" cy="1169551"/>
            </a:xfrm>
            <a:prstGeom prst="rect">
              <a:avLst/>
            </a:prstGeom>
            <a:noFill/>
          </p:spPr>
          <p:txBody>
            <a:bodyPr wrap="square" rtlCol="0">
              <a:spAutoFit/>
            </a:bodyPr>
            <a:lstStyle/>
            <a:p>
              <a:pPr algn="just"/>
              <a:r>
                <a:rPr lang="es-ES" sz="1400" dirty="0" smtClean="0">
                  <a:latin typeface="Arial" panose="020B0604020202020204" pitchFamily="34" charset="0"/>
                  <a:cs typeface="Arial" panose="020B0604020202020204" pitchFamily="34" charset="0"/>
                </a:rPr>
                <a:t>La </a:t>
              </a:r>
              <a:r>
                <a:rPr lang="es-ES" sz="1400" dirty="0">
                  <a:latin typeface="Arial" panose="020B0604020202020204" pitchFamily="34" charset="0"/>
                  <a:cs typeface="Arial" panose="020B0604020202020204" pitchFamily="34" charset="0"/>
                </a:rPr>
                <a:t>valoración de los lotes de terreno en caso de realizarse a través de venta directa, se efectuará sin tomar en cuenta las variaciones derivadas del uso actual del bien o su plusvalía, conforme lo estipula el artículo 3675 del Código Municipal para el Distrito Metropolitano de Quito.</a:t>
              </a:r>
              <a:endParaRPr lang="es-EC" sz="1400" dirty="0">
                <a:latin typeface="Arial" panose="020B0604020202020204" pitchFamily="34" charset="0"/>
                <a:cs typeface="Arial" panose="020B0604020202020204" pitchFamily="34" charset="0"/>
              </a:endParaRPr>
            </a:p>
          </p:txBody>
        </p:sp>
        <p:sp>
          <p:nvSpPr>
            <p:cNvPr id="51" name="CuadroTexto 50"/>
            <p:cNvSpPr txBox="1"/>
            <p:nvPr/>
          </p:nvSpPr>
          <p:spPr>
            <a:xfrm>
              <a:off x="525731" y="1174858"/>
              <a:ext cx="1257300" cy="646331"/>
            </a:xfrm>
            <a:prstGeom prst="rect">
              <a:avLst/>
            </a:prstGeom>
            <a:noFill/>
          </p:spPr>
          <p:txBody>
            <a:bodyPr wrap="square" rtlCol="0">
              <a:spAutoFit/>
            </a:bodyPr>
            <a:lstStyle/>
            <a:p>
              <a:r>
                <a:rPr lang="es-EC" sz="3600" b="1" dirty="0" smtClean="0"/>
                <a:t>“</a:t>
              </a:r>
              <a:endParaRPr lang="es-EC" sz="3600" b="1" dirty="0"/>
            </a:p>
          </p:txBody>
        </p:sp>
        <p:sp>
          <p:nvSpPr>
            <p:cNvPr id="52" name="CuadroTexto 51"/>
            <p:cNvSpPr txBox="1"/>
            <p:nvPr/>
          </p:nvSpPr>
          <p:spPr>
            <a:xfrm>
              <a:off x="3513812" y="2033461"/>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25" name="Recortar rectángulo de esquina sencilla 24"/>
          <p:cNvSpPr/>
          <p:nvPr/>
        </p:nvSpPr>
        <p:spPr>
          <a:xfrm>
            <a:off x="395207" y="1066800"/>
            <a:ext cx="5427241" cy="4978669"/>
          </a:xfrm>
          <a:prstGeom prst="snip1Rect">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26" name="CuadroTexto 25"/>
          <p:cNvSpPr txBox="1"/>
          <p:nvPr/>
        </p:nvSpPr>
        <p:spPr>
          <a:xfrm>
            <a:off x="544284" y="1232550"/>
            <a:ext cx="4710103" cy="646331"/>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27.- </a:t>
            </a:r>
            <a:r>
              <a:rPr lang="es-ES" b="1" dirty="0" smtClean="0">
                <a:solidFill>
                  <a:srgbClr val="C00000"/>
                </a:solidFill>
                <a:latin typeface="Arial" panose="020B0604020202020204" pitchFamily="34" charset="0"/>
                <a:cs typeface="Arial" panose="020B0604020202020204" pitchFamily="34" charset="0"/>
              </a:rPr>
              <a:t> </a:t>
            </a:r>
            <a:r>
              <a:rPr lang="es-ES" b="1" dirty="0">
                <a:solidFill>
                  <a:srgbClr val="C00000"/>
                </a:solidFill>
                <a:latin typeface="Arial" panose="020B0604020202020204" pitchFamily="34" charset="0"/>
                <a:cs typeface="Arial" panose="020B0604020202020204" pitchFamily="34" charset="0"/>
              </a:rPr>
              <a:t>Valoración de los lotes de terreno para venta </a:t>
            </a:r>
            <a:r>
              <a:rPr lang="es-ES" b="1" dirty="0" smtClean="0">
                <a:solidFill>
                  <a:srgbClr val="C00000"/>
                </a:solidFill>
                <a:latin typeface="Arial" panose="020B0604020202020204" pitchFamily="34" charset="0"/>
                <a:cs typeface="Arial" panose="020B0604020202020204" pitchFamily="34" charset="0"/>
              </a:rPr>
              <a:t>directa.-</a:t>
            </a:r>
            <a:endParaRPr lang="es-EC" b="1" dirty="0">
              <a:solidFill>
                <a:srgbClr val="C00000"/>
              </a:solidFill>
              <a:latin typeface="Arial" panose="020B0604020202020204" pitchFamily="34" charset="0"/>
              <a:cs typeface="Arial" panose="020B0604020202020204" pitchFamily="34" charset="0"/>
            </a:endParaRPr>
          </a:p>
        </p:txBody>
      </p:sp>
      <p:grpSp>
        <p:nvGrpSpPr>
          <p:cNvPr id="27" name="Grupo 26"/>
          <p:cNvGrpSpPr/>
          <p:nvPr/>
        </p:nvGrpSpPr>
        <p:grpSpPr>
          <a:xfrm>
            <a:off x="411324" y="1767918"/>
            <a:ext cx="5254881" cy="1240461"/>
            <a:chOff x="525731" y="1386399"/>
            <a:chExt cx="4692636" cy="1240461"/>
          </a:xfrm>
        </p:grpSpPr>
        <p:sp>
          <p:nvSpPr>
            <p:cNvPr id="28" name="CuadroTexto 27"/>
            <p:cNvSpPr txBox="1"/>
            <p:nvPr/>
          </p:nvSpPr>
          <p:spPr>
            <a:xfrm>
              <a:off x="717184" y="1545208"/>
              <a:ext cx="4501183" cy="830997"/>
            </a:xfrm>
            <a:prstGeom prst="rect">
              <a:avLst/>
            </a:prstGeom>
            <a:noFill/>
          </p:spPr>
          <p:txBody>
            <a:bodyPr wrap="square" rtlCol="0">
              <a:spAutoFit/>
            </a:bodyPr>
            <a:lstStyle/>
            <a:p>
              <a:pPr algn="just"/>
              <a:r>
                <a:rPr lang="es-ES" sz="1200" dirty="0">
                  <a:latin typeface="Arial" panose="020B0604020202020204" pitchFamily="34" charset="0"/>
                  <a:cs typeface="Arial" panose="020B0604020202020204" pitchFamily="34" charset="0"/>
                </a:rPr>
                <a:t>Para la valoración de </a:t>
              </a:r>
              <a:r>
                <a:rPr lang="es-ES" sz="1200" dirty="0" smtClean="0">
                  <a:latin typeface="Arial" panose="020B0604020202020204" pitchFamily="34" charset="0"/>
                  <a:cs typeface="Arial" panose="020B0604020202020204" pitchFamily="34" charset="0"/>
                </a:rPr>
                <a:t>los lotes </a:t>
              </a:r>
              <a:r>
                <a:rPr lang="es-ES" sz="1200" dirty="0">
                  <a:latin typeface="Arial" panose="020B0604020202020204" pitchFamily="34" charset="0"/>
                  <a:cs typeface="Arial" panose="020B0604020202020204" pitchFamily="34" charset="0"/>
                </a:rPr>
                <a:t>de terreno para efectos de transferencia de dominio se efectuará sin tomar en cuenta </a:t>
              </a:r>
              <a:r>
                <a:rPr lang="es-ES" sz="1200" dirty="0" smtClean="0">
                  <a:latin typeface="Arial" panose="020B0604020202020204" pitchFamily="34" charset="0"/>
                  <a:cs typeface="Arial" panose="020B0604020202020204" pitchFamily="34" charset="0"/>
                </a:rPr>
                <a:t>las variaciones </a:t>
              </a:r>
              <a:r>
                <a:rPr lang="es-ES" sz="1200" dirty="0">
                  <a:latin typeface="Arial" panose="020B0604020202020204" pitchFamily="34" charset="0"/>
                  <a:cs typeface="Arial" panose="020B0604020202020204" pitchFamily="34" charset="0"/>
                </a:rPr>
                <a:t>derivadas del uso actual del bien o su plusvalía conforme, lo estipula el numeral 6)</a:t>
              </a:r>
            </a:p>
            <a:p>
              <a:pPr algn="just"/>
              <a:r>
                <a:rPr lang="es-ES" sz="1200" dirty="0">
                  <a:latin typeface="Arial" panose="020B0604020202020204" pitchFamily="34" charset="0"/>
                  <a:cs typeface="Arial" panose="020B0604020202020204" pitchFamily="34" charset="0"/>
                </a:rPr>
                <a:t>del artículo 596 del COOTAD.</a:t>
              </a:r>
              <a:endParaRPr lang="es-EC" sz="1200" dirty="0">
                <a:latin typeface="Arial" panose="020B0604020202020204" pitchFamily="34" charset="0"/>
                <a:cs typeface="Arial" panose="020B0604020202020204" pitchFamily="34" charset="0"/>
              </a:endParaRPr>
            </a:p>
          </p:txBody>
        </p:sp>
        <p:sp>
          <p:nvSpPr>
            <p:cNvPr id="29" name="CuadroTexto 28"/>
            <p:cNvSpPr txBox="1"/>
            <p:nvPr/>
          </p:nvSpPr>
          <p:spPr>
            <a:xfrm>
              <a:off x="525731" y="1386399"/>
              <a:ext cx="1257300" cy="646331"/>
            </a:xfrm>
            <a:prstGeom prst="rect">
              <a:avLst/>
            </a:prstGeom>
            <a:noFill/>
          </p:spPr>
          <p:txBody>
            <a:bodyPr wrap="square" rtlCol="0">
              <a:spAutoFit/>
            </a:bodyPr>
            <a:lstStyle/>
            <a:p>
              <a:r>
                <a:rPr lang="es-EC" sz="3600" b="1" dirty="0" smtClean="0"/>
                <a:t>“</a:t>
              </a:r>
              <a:endParaRPr lang="es-EC" sz="3600" b="1" dirty="0"/>
            </a:p>
          </p:txBody>
        </p:sp>
        <p:sp>
          <p:nvSpPr>
            <p:cNvPr id="31" name="CuadroTexto 30"/>
            <p:cNvSpPr txBox="1"/>
            <p:nvPr/>
          </p:nvSpPr>
          <p:spPr>
            <a:xfrm>
              <a:off x="2543449" y="1980529"/>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32" name="Cheurón 31"/>
          <p:cNvSpPr/>
          <p:nvPr/>
        </p:nvSpPr>
        <p:spPr>
          <a:xfrm>
            <a:off x="5822448" y="2213542"/>
            <a:ext cx="598872" cy="1364097"/>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sp>
        <p:nvSpPr>
          <p:cNvPr id="33" name="Rectángulo 32"/>
          <p:cNvSpPr/>
          <p:nvPr/>
        </p:nvSpPr>
        <p:spPr>
          <a:xfrm>
            <a:off x="7032231" y="1208499"/>
            <a:ext cx="4692666" cy="738664"/>
          </a:xfrm>
          <a:prstGeom prst="rect">
            <a:avLst/>
          </a:prstGeom>
        </p:spPr>
        <p:txBody>
          <a:bodyPr wrap="square">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25.- </a:t>
            </a:r>
            <a:r>
              <a:rPr lang="es-EC" sz="1400" b="1" dirty="0">
                <a:solidFill>
                  <a:schemeClr val="accent6">
                    <a:lumMod val="50000"/>
                  </a:schemeClr>
                </a:solidFill>
                <a:latin typeface="Arial" panose="020B0604020202020204" pitchFamily="34" charset="0"/>
                <a:cs typeface="Arial" panose="020B0604020202020204" pitchFamily="34" charset="0"/>
              </a:rPr>
              <a:t>Sustitúyase </a:t>
            </a:r>
            <a:r>
              <a:rPr lang="es-EC" sz="1400" b="1" dirty="0" smtClean="0">
                <a:solidFill>
                  <a:schemeClr val="accent6">
                    <a:lumMod val="50000"/>
                  </a:schemeClr>
                </a:solidFill>
                <a:latin typeface="Arial" panose="020B0604020202020204" pitchFamily="34" charset="0"/>
                <a:cs typeface="Arial" panose="020B0604020202020204" pitchFamily="34" charset="0"/>
              </a:rPr>
              <a:t>el artículo 27 </a:t>
            </a:r>
            <a:r>
              <a:rPr lang="es-ES" sz="1400" b="1" dirty="0" smtClean="0">
                <a:solidFill>
                  <a:schemeClr val="accent6">
                    <a:lumMod val="50000"/>
                  </a:schemeClr>
                </a:solidFill>
                <a:latin typeface="Arial" panose="020B0604020202020204" pitchFamily="34" charset="0"/>
                <a:cs typeface="Arial" panose="020B0604020202020204" pitchFamily="34" charset="0"/>
              </a:rPr>
              <a:t>de </a:t>
            </a:r>
            <a:r>
              <a:rPr lang="es-ES" sz="1400" b="1" dirty="0">
                <a:solidFill>
                  <a:schemeClr val="accent6">
                    <a:lumMod val="50000"/>
                  </a:schemeClr>
                </a:solidFill>
                <a:latin typeface="Arial" panose="020B0604020202020204" pitchFamily="34" charset="0"/>
                <a:cs typeface="Arial" panose="020B0604020202020204" pitchFamily="34" charset="0"/>
              </a:rPr>
              <a:t>la Ordenanza No. 106-2020-AHC, por el siguiente: </a:t>
            </a:r>
          </a:p>
          <a:p>
            <a:r>
              <a:rPr lang="es-EC" sz="1400" b="1" dirty="0" smtClean="0">
                <a:solidFill>
                  <a:schemeClr val="accent6">
                    <a:lumMod val="50000"/>
                  </a:schemeClr>
                </a:solidFill>
                <a:latin typeface="Arial" panose="020B0604020202020204" pitchFamily="34" charset="0"/>
                <a:cs typeface="Arial" panose="020B0604020202020204" pitchFamily="34" charset="0"/>
              </a:rPr>
              <a:t> </a:t>
            </a:r>
            <a:endParaRPr lang="es-EC" sz="1400" b="1" dirty="0" smtClean="0">
              <a:solidFill>
                <a:srgbClr val="C00000"/>
              </a:solidFill>
              <a:latin typeface="Arial" panose="020B0604020202020204" pitchFamily="34" charset="0"/>
              <a:cs typeface="Arial" panose="020B0604020202020204" pitchFamily="34" charset="0"/>
            </a:endParaRPr>
          </a:p>
        </p:txBody>
      </p:sp>
      <p:sp>
        <p:nvSpPr>
          <p:cNvPr id="34" name="CuadroTexto 33"/>
          <p:cNvSpPr txBox="1"/>
          <p:nvPr/>
        </p:nvSpPr>
        <p:spPr>
          <a:xfrm>
            <a:off x="7014794" y="4228178"/>
            <a:ext cx="4710103" cy="646331"/>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28.- </a:t>
            </a:r>
            <a:r>
              <a:rPr lang="es-ES" b="1" dirty="0" smtClean="0">
                <a:solidFill>
                  <a:srgbClr val="C00000"/>
                </a:solidFill>
                <a:latin typeface="Arial" panose="020B0604020202020204" pitchFamily="34" charset="0"/>
                <a:cs typeface="Arial" panose="020B0604020202020204" pitchFamily="34" charset="0"/>
              </a:rPr>
              <a:t> </a:t>
            </a:r>
            <a:r>
              <a:rPr lang="es-ES" b="1" dirty="0">
                <a:solidFill>
                  <a:srgbClr val="C00000"/>
                </a:solidFill>
                <a:latin typeface="Arial" panose="020B0604020202020204" pitchFamily="34" charset="0"/>
                <a:cs typeface="Arial" panose="020B0604020202020204" pitchFamily="34" charset="0"/>
              </a:rPr>
              <a:t>Ampliación de </a:t>
            </a:r>
            <a:r>
              <a:rPr lang="es-ES" b="1" dirty="0" smtClean="0">
                <a:solidFill>
                  <a:srgbClr val="C00000"/>
                </a:solidFill>
                <a:latin typeface="Arial" panose="020B0604020202020204" pitchFamily="34" charset="0"/>
                <a:cs typeface="Arial" panose="020B0604020202020204" pitchFamily="34" charset="0"/>
              </a:rPr>
              <a:t>plazo.-</a:t>
            </a:r>
            <a:endParaRPr lang="es-ES" b="1" dirty="0">
              <a:solidFill>
                <a:srgbClr val="C00000"/>
              </a:solidFill>
              <a:latin typeface="Arial" panose="020B0604020202020204" pitchFamily="34" charset="0"/>
              <a:cs typeface="Arial" panose="020B0604020202020204" pitchFamily="34" charset="0"/>
            </a:endParaRPr>
          </a:p>
          <a:p>
            <a:endParaRPr lang="es-EC" b="1" dirty="0">
              <a:solidFill>
                <a:srgbClr val="C00000"/>
              </a:solidFill>
              <a:latin typeface="Arial" panose="020B0604020202020204" pitchFamily="34" charset="0"/>
              <a:cs typeface="Arial" panose="020B0604020202020204" pitchFamily="34" charset="0"/>
            </a:endParaRPr>
          </a:p>
        </p:txBody>
      </p:sp>
      <p:sp>
        <p:nvSpPr>
          <p:cNvPr id="35" name="Rectángulo 34"/>
          <p:cNvSpPr/>
          <p:nvPr/>
        </p:nvSpPr>
        <p:spPr>
          <a:xfrm>
            <a:off x="7032231" y="3740512"/>
            <a:ext cx="4692666" cy="738664"/>
          </a:xfrm>
          <a:prstGeom prst="rect">
            <a:avLst/>
          </a:prstGeom>
        </p:spPr>
        <p:txBody>
          <a:bodyPr wrap="square">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26.- </a:t>
            </a:r>
            <a:r>
              <a:rPr lang="es-EC" sz="1400" b="1" dirty="0">
                <a:solidFill>
                  <a:schemeClr val="accent6">
                    <a:lumMod val="50000"/>
                  </a:schemeClr>
                </a:solidFill>
                <a:latin typeface="Arial" panose="020B0604020202020204" pitchFamily="34" charset="0"/>
                <a:cs typeface="Arial" panose="020B0604020202020204" pitchFamily="34" charset="0"/>
              </a:rPr>
              <a:t>Sustitúyase </a:t>
            </a:r>
            <a:r>
              <a:rPr lang="es-EC" sz="1400" b="1" dirty="0" smtClean="0">
                <a:solidFill>
                  <a:schemeClr val="accent6">
                    <a:lumMod val="50000"/>
                  </a:schemeClr>
                </a:solidFill>
                <a:latin typeface="Arial" panose="020B0604020202020204" pitchFamily="34" charset="0"/>
                <a:cs typeface="Arial" panose="020B0604020202020204" pitchFamily="34" charset="0"/>
              </a:rPr>
              <a:t>el artículo 28 </a:t>
            </a:r>
            <a:r>
              <a:rPr lang="es-ES" sz="1400" b="1" dirty="0">
                <a:solidFill>
                  <a:schemeClr val="accent6">
                    <a:lumMod val="50000"/>
                  </a:schemeClr>
                </a:solidFill>
                <a:latin typeface="Arial" panose="020B0604020202020204" pitchFamily="34" charset="0"/>
                <a:cs typeface="Arial" panose="020B0604020202020204" pitchFamily="34" charset="0"/>
              </a:rPr>
              <a:t>de la Ordenanza No. 106-2020-AHC, por el siguiente: </a:t>
            </a:r>
          </a:p>
          <a:p>
            <a:endParaRPr lang="es-EC" sz="1400" b="1" dirty="0" smtClean="0">
              <a:solidFill>
                <a:srgbClr val="C00000"/>
              </a:solidFill>
              <a:latin typeface="Arial" panose="020B0604020202020204" pitchFamily="34" charset="0"/>
              <a:cs typeface="Arial" panose="020B0604020202020204" pitchFamily="34" charset="0"/>
            </a:endParaRPr>
          </a:p>
        </p:txBody>
      </p:sp>
      <p:sp>
        <p:nvSpPr>
          <p:cNvPr id="36" name="CuadroTexto 35"/>
          <p:cNvSpPr txBox="1"/>
          <p:nvPr/>
        </p:nvSpPr>
        <p:spPr>
          <a:xfrm>
            <a:off x="544284" y="3799052"/>
            <a:ext cx="4710103" cy="646331"/>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28.- </a:t>
            </a:r>
            <a:r>
              <a:rPr lang="es-ES" b="1" dirty="0" smtClean="0">
                <a:solidFill>
                  <a:srgbClr val="C00000"/>
                </a:solidFill>
                <a:latin typeface="Arial" panose="020B0604020202020204" pitchFamily="34" charset="0"/>
                <a:cs typeface="Arial" panose="020B0604020202020204" pitchFamily="34" charset="0"/>
              </a:rPr>
              <a:t> </a:t>
            </a:r>
            <a:r>
              <a:rPr lang="es-ES" b="1" dirty="0">
                <a:solidFill>
                  <a:srgbClr val="C00000"/>
                </a:solidFill>
                <a:latin typeface="Arial" panose="020B0604020202020204" pitchFamily="34" charset="0"/>
                <a:cs typeface="Arial" panose="020B0604020202020204" pitchFamily="34" charset="0"/>
              </a:rPr>
              <a:t>Solicitudes de ampliación de </a:t>
            </a:r>
            <a:r>
              <a:rPr lang="es-ES" b="1" dirty="0" smtClean="0">
                <a:solidFill>
                  <a:srgbClr val="C00000"/>
                </a:solidFill>
                <a:latin typeface="Arial" panose="020B0604020202020204" pitchFamily="34" charset="0"/>
                <a:cs typeface="Arial" panose="020B0604020202020204" pitchFamily="34" charset="0"/>
              </a:rPr>
              <a:t>plazo.-</a:t>
            </a:r>
            <a:endParaRPr lang="es-EC" b="1" dirty="0">
              <a:solidFill>
                <a:srgbClr val="C00000"/>
              </a:solidFill>
              <a:latin typeface="Arial" panose="020B0604020202020204" pitchFamily="34" charset="0"/>
              <a:cs typeface="Arial" panose="020B0604020202020204" pitchFamily="34" charset="0"/>
            </a:endParaRPr>
          </a:p>
        </p:txBody>
      </p:sp>
      <p:grpSp>
        <p:nvGrpSpPr>
          <p:cNvPr id="37" name="Grupo 36"/>
          <p:cNvGrpSpPr/>
          <p:nvPr/>
        </p:nvGrpSpPr>
        <p:grpSpPr>
          <a:xfrm>
            <a:off x="411324" y="4334420"/>
            <a:ext cx="5254881" cy="1240461"/>
            <a:chOff x="525731" y="1386399"/>
            <a:chExt cx="4692636" cy="1240461"/>
          </a:xfrm>
        </p:grpSpPr>
        <p:sp>
          <p:nvSpPr>
            <p:cNvPr id="38" name="CuadroTexto 37"/>
            <p:cNvSpPr txBox="1"/>
            <p:nvPr/>
          </p:nvSpPr>
          <p:spPr>
            <a:xfrm>
              <a:off x="717184" y="1545208"/>
              <a:ext cx="4501183" cy="830997"/>
            </a:xfrm>
            <a:prstGeom prst="rect">
              <a:avLst/>
            </a:prstGeom>
            <a:noFill/>
          </p:spPr>
          <p:txBody>
            <a:bodyPr wrap="square" rtlCol="0">
              <a:spAutoFit/>
            </a:bodyPr>
            <a:lstStyle/>
            <a:p>
              <a:pPr algn="just"/>
              <a:r>
                <a:rPr lang="es-ES" sz="1200" dirty="0">
                  <a:latin typeface="Arial" panose="020B0604020202020204" pitchFamily="34" charset="0"/>
                  <a:cs typeface="Arial" panose="020B0604020202020204" pitchFamily="34" charset="0"/>
                </a:rPr>
                <a:t>Las solicitudes de ampliación de plazo </a:t>
              </a:r>
              <a:r>
                <a:rPr lang="es-ES" sz="1200" dirty="0" smtClean="0">
                  <a:latin typeface="Arial" panose="020B0604020202020204" pitchFamily="34" charset="0"/>
                  <a:cs typeface="Arial" panose="020B0604020202020204" pitchFamily="34" charset="0"/>
                </a:rPr>
                <a:t>para ejecución </a:t>
              </a:r>
              <a:r>
                <a:rPr lang="es-ES" sz="1200" dirty="0">
                  <a:latin typeface="Arial" panose="020B0604020202020204" pitchFamily="34" charset="0"/>
                  <a:cs typeface="Arial" panose="020B0604020202020204" pitchFamily="34" charset="0"/>
                </a:rPr>
                <a:t>de obras civiles y de infraestructura, presentación del cronograma de mitigación </a:t>
              </a:r>
              <a:r>
                <a:rPr lang="es-ES" sz="1200" dirty="0" smtClean="0">
                  <a:latin typeface="Arial" panose="020B0604020202020204" pitchFamily="34" charset="0"/>
                  <a:cs typeface="Arial" panose="020B0604020202020204" pitchFamily="34" charset="0"/>
                </a:rPr>
                <a:t>de riesgos</a:t>
              </a:r>
              <a:r>
                <a:rPr lang="es-ES" sz="1200" dirty="0">
                  <a:latin typeface="Arial" panose="020B0604020202020204" pitchFamily="34" charset="0"/>
                  <a:cs typeface="Arial" panose="020B0604020202020204" pitchFamily="34" charset="0"/>
                </a:rPr>
                <a:t>; y, las ejecuciones de obras de mitigación de riesgos </a:t>
              </a:r>
              <a:r>
                <a:rPr lang="es-ES" sz="1200" dirty="0" smtClean="0">
                  <a:latin typeface="Arial" panose="020B0604020202020204" pitchFamily="34" charset="0"/>
                  <a:cs typeface="Arial" panose="020B0604020202020204" pitchFamily="34" charset="0"/>
                </a:rPr>
                <a:t>serán resueltas </a:t>
              </a:r>
              <a:r>
                <a:rPr lang="es-ES" sz="1200" dirty="0">
                  <a:latin typeface="Arial" panose="020B0604020202020204" pitchFamily="34" charset="0"/>
                  <a:cs typeface="Arial" panose="020B0604020202020204" pitchFamily="34" charset="0"/>
                </a:rPr>
                <a:t>por </a:t>
              </a:r>
              <a:r>
                <a:rPr lang="es-ES" sz="1200" dirty="0" smtClean="0">
                  <a:latin typeface="Arial" panose="020B0604020202020204" pitchFamily="34" charset="0"/>
                  <a:cs typeface="Arial" panose="020B0604020202020204" pitchFamily="34" charset="0"/>
                </a:rPr>
                <a:t>la Administración </a:t>
              </a:r>
              <a:r>
                <a:rPr lang="es-ES" sz="1200" dirty="0">
                  <a:latin typeface="Arial" panose="020B0604020202020204" pitchFamily="34" charset="0"/>
                  <a:cs typeface="Arial" panose="020B0604020202020204" pitchFamily="34" charset="0"/>
                </a:rPr>
                <a:t>Zonal correspondiente.</a:t>
              </a:r>
              <a:endParaRPr lang="es-EC" sz="1200" dirty="0">
                <a:latin typeface="Arial" panose="020B0604020202020204" pitchFamily="34" charset="0"/>
                <a:cs typeface="Arial" panose="020B0604020202020204" pitchFamily="34" charset="0"/>
              </a:endParaRPr>
            </a:p>
          </p:txBody>
        </p:sp>
        <p:sp>
          <p:nvSpPr>
            <p:cNvPr id="39" name="CuadroTexto 38"/>
            <p:cNvSpPr txBox="1"/>
            <p:nvPr/>
          </p:nvSpPr>
          <p:spPr>
            <a:xfrm>
              <a:off x="525731" y="1386399"/>
              <a:ext cx="1257300" cy="646331"/>
            </a:xfrm>
            <a:prstGeom prst="rect">
              <a:avLst/>
            </a:prstGeom>
            <a:noFill/>
          </p:spPr>
          <p:txBody>
            <a:bodyPr wrap="square" rtlCol="0">
              <a:spAutoFit/>
            </a:bodyPr>
            <a:lstStyle/>
            <a:p>
              <a:r>
                <a:rPr lang="es-EC" sz="3600" b="1" dirty="0" smtClean="0"/>
                <a:t>“</a:t>
              </a:r>
              <a:endParaRPr lang="es-EC" sz="3600" b="1" dirty="0"/>
            </a:p>
          </p:txBody>
        </p:sp>
        <p:sp>
          <p:nvSpPr>
            <p:cNvPr id="40" name="CuadroTexto 39"/>
            <p:cNvSpPr txBox="1"/>
            <p:nvPr/>
          </p:nvSpPr>
          <p:spPr>
            <a:xfrm>
              <a:off x="4041758" y="1980529"/>
              <a:ext cx="520700" cy="646331"/>
            </a:xfrm>
            <a:prstGeom prst="rect">
              <a:avLst/>
            </a:prstGeom>
            <a:noFill/>
          </p:spPr>
          <p:txBody>
            <a:bodyPr wrap="square" rtlCol="0">
              <a:spAutoFit/>
            </a:bodyPr>
            <a:lstStyle/>
            <a:p>
              <a:r>
                <a:rPr lang="es-EC" sz="3600" b="1" dirty="0" smtClean="0"/>
                <a:t>”</a:t>
              </a:r>
              <a:endParaRPr lang="es-EC" sz="3600" b="1" dirty="0"/>
            </a:p>
          </p:txBody>
        </p:sp>
      </p:grpSp>
    </p:spTree>
    <p:extLst>
      <p:ext uri="{BB962C8B-B14F-4D97-AF65-F5344CB8AC3E}">
        <p14:creationId xmlns:p14="http://schemas.microsoft.com/office/powerpoint/2010/main" val="24550156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7" name="Recortar rectángulo de esquina sencilla 6"/>
          <p:cNvSpPr/>
          <p:nvPr/>
        </p:nvSpPr>
        <p:spPr>
          <a:xfrm>
            <a:off x="430306" y="1066800"/>
            <a:ext cx="11456893" cy="5000564"/>
          </a:xfrm>
          <a:prstGeom prst="snip1Rect">
            <a:avLst>
              <a:gd name="adj" fmla="val 8528"/>
            </a:avLst>
          </a:prstGeom>
          <a:solidFill>
            <a:srgbClr val="F6B7A7"/>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5" name="CuadroTexto 14"/>
          <p:cNvSpPr txBox="1"/>
          <p:nvPr/>
        </p:nvSpPr>
        <p:spPr>
          <a:xfrm>
            <a:off x="430306" y="266278"/>
            <a:ext cx="10059893"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DISPOSICIONES GENERALES</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grpSp>
        <p:nvGrpSpPr>
          <p:cNvPr id="13" name="Grupo 12"/>
          <p:cNvGrpSpPr/>
          <p:nvPr/>
        </p:nvGrpSpPr>
        <p:grpSpPr>
          <a:xfrm>
            <a:off x="605106" y="1097274"/>
            <a:ext cx="11064702" cy="646332"/>
            <a:chOff x="558531" y="1380900"/>
            <a:chExt cx="8397824" cy="646332"/>
          </a:xfrm>
        </p:grpSpPr>
        <p:sp>
          <p:nvSpPr>
            <p:cNvPr id="18" name="CuadroTexto 17"/>
            <p:cNvSpPr txBox="1"/>
            <p:nvPr/>
          </p:nvSpPr>
          <p:spPr>
            <a:xfrm>
              <a:off x="717184" y="1545208"/>
              <a:ext cx="8018607" cy="369332"/>
            </a:xfrm>
            <a:prstGeom prst="rect">
              <a:avLst/>
            </a:prstGeom>
            <a:noFill/>
          </p:spPr>
          <p:txBody>
            <a:bodyPr wrap="square" rtlCol="0">
              <a:spAutoFit/>
            </a:bodyPr>
            <a:lstStyle/>
            <a:p>
              <a:pPr algn="just"/>
              <a:r>
                <a:rPr lang="es-ES" b="1" dirty="0" smtClean="0">
                  <a:latin typeface="Arial" panose="020B0604020202020204" pitchFamily="34" charset="0"/>
                  <a:cs typeface="Arial" panose="020B0604020202020204" pitchFamily="34" charset="0"/>
                </a:rPr>
                <a:t>Primera .-  </a:t>
              </a:r>
              <a:r>
                <a:rPr lang="es-ES" sz="1400" dirty="0">
                  <a:latin typeface="Arial" panose="020B0604020202020204" pitchFamily="34" charset="0"/>
                  <a:cs typeface="Arial" panose="020B0604020202020204" pitchFamily="34" charset="0"/>
                </a:rPr>
                <a:t>Todos los anexos adjuntos al proyecto de reforma de ordenanza son documentos habilitantes de esta </a:t>
              </a:r>
              <a:r>
                <a:rPr lang="es-ES" sz="1400" dirty="0" smtClean="0">
                  <a:latin typeface="Arial" panose="020B0604020202020204" pitchFamily="34" charset="0"/>
                  <a:cs typeface="Arial" panose="020B0604020202020204" pitchFamily="34" charset="0"/>
                </a:rPr>
                <a:t>Ordenanza.</a:t>
              </a:r>
            </a:p>
          </p:txBody>
        </p:sp>
        <p:sp>
          <p:nvSpPr>
            <p:cNvPr id="19" name="CuadroTexto 18"/>
            <p:cNvSpPr txBox="1"/>
            <p:nvPr/>
          </p:nvSpPr>
          <p:spPr>
            <a:xfrm>
              <a:off x="558531" y="1380901"/>
              <a:ext cx="1257299" cy="646331"/>
            </a:xfrm>
            <a:prstGeom prst="rect">
              <a:avLst/>
            </a:prstGeom>
            <a:noFill/>
          </p:spPr>
          <p:txBody>
            <a:bodyPr wrap="square" rtlCol="0">
              <a:spAutoFit/>
            </a:bodyPr>
            <a:lstStyle/>
            <a:p>
              <a:r>
                <a:rPr lang="es-EC" sz="3600" b="1" dirty="0" smtClean="0"/>
                <a:t>“</a:t>
              </a:r>
              <a:endParaRPr lang="es-EC" sz="3600" b="1" dirty="0"/>
            </a:p>
          </p:txBody>
        </p:sp>
        <p:sp>
          <p:nvSpPr>
            <p:cNvPr id="20" name="CuadroTexto 19"/>
            <p:cNvSpPr txBox="1"/>
            <p:nvPr/>
          </p:nvSpPr>
          <p:spPr>
            <a:xfrm>
              <a:off x="8435655" y="1380900"/>
              <a:ext cx="520700" cy="646331"/>
            </a:xfrm>
            <a:prstGeom prst="rect">
              <a:avLst/>
            </a:prstGeom>
            <a:noFill/>
          </p:spPr>
          <p:txBody>
            <a:bodyPr wrap="square" rtlCol="0">
              <a:spAutoFit/>
            </a:bodyPr>
            <a:lstStyle/>
            <a:p>
              <a:r>
                <a:rPr lang="es-EC" sz="3600" b="1" dirty="0" smtClean="0"/>
                <a:t>”</a:t>
              </a:r>
              <a:endParaRPr lang="es-EC" sz="3600" b="1" dirty="0"/>
            </a:p>
          </p:txBody>
        </p:sp>
      </p:grpSp>
      <p:grpSp>
        <p:nvGrpSpPr>
          <p:cNvPr id="26" name="Grupo 25"/>
          <p:cNvGrpSpPr/>
          <p:nvPr/>
        </p:nvGrpSpPr>
        <p:grpSpPr>
          <a:xfrm>
            <a:off x="605106" y="1721985"/>
            <a:ext cx="11282093" cy="4657845"/>
            <a:chOff x="558531" y="1380901"/>
            <a:chExt cx="8562818" cy="4657845"/>
          </a:xfrm>
        </p:grpSpPr>
        <p:sp>
          <p:nvSpPr>
            <p:cNvPr id="27" name="CuadroTexto 26"/>
            <p:cNvSpPr txBox="1"/>
            <p:nvPr/>
          </p:nvSpPr>
          <p:spPr>
            <a:xfrm>
              <a:off x="717184" y="1545208"/>
              <a:ext cx="8239171" cy="4493538"/>
            </a:xfrm>
            <a:prstGeom prst="rect">
              <a:avLst/>
            </a:prstGeom>
            <a:noFill/>
          </p:spPr>
          <p:txBody>
            <a:bodyPr wrap="square" rtlCol="0">
              <a:spAutoFit/>
            </a:bodyPr>
            <a:lstStyle/>
            <a:p>
              <a:pPr algn="just"/>
              <a:r>
                <a:rPr lang="es-ES" b="1" dirty="0" smtClean="0">
                  <a:latin typeface="Arial" panose="020B0604020202020204" pitchFamily="34" charset="0"/>
                  <a:cs typeface="Arial" panose="020B0604020202020204" pitchFamily="34" charset="0"/>
                </a:rPr>
                <a:t>Segunda .-  </a:t>
              </a:r>
              <a:r>
                <a:rPr lang="es-ES" sz="1400" dirty="0">
                  <a:latin typeface="Arial" panose="020B0604020202020204" pitchFamily="34" charset="0"/>
                  <a:cs typeface="Arial" panose="020B0604020202020204" pitchFamily="34" charset="0"/>
                </a:rPr>
                <a:t>Sustitúyase la Disposición General Segunda de la Ordenanza No. 106-2020-AHC, sancionada el 03 de diciembre de 2020 por la siguiente</a:t>
              </a:r>
              <a:r>
                <a:rPr lang="es-ES" sz="1400" dirty="0" smtClean="0">
                  <a:latin typeface="Arial" panose="020B0604020202020204" pitchFamily="34" charset="0"/>
                  <a:cs typeface="Arial" panose="020B0604020202020204" pitchFamily="34" charset="0"/>
                </a:rPr>
                <a:t>:</a:t>
              </a:r>
              <a:endParaRPr lang="es-ES" sz="1400" dirty="0">
                <a:latin typeface="Arial" panose="020B0604020202020204" pitchFamily="34" charset="0"/>
                <a:cs typeface="Arial" panose="020B0604020202020204" pitchFamily="34" charset="0"/>
              </a:endParaRPr>
            </a:p>
            <a:p>
              <a:pPr algn="just"/>
              <a:r>
                <a:rPr lang="es-ES" b="1" dirty="0" smtClean="0">
                  <a:latin typeface="Arial" panose="020B0604020202020204" pitchFamily="34" charset="0"/>
                  <a:cs typeface="Arial" panose="020B0604020202020204" pitchFamily="34" charset="0"/>
                </a:rPr>
                <a:t>Segunda .- </a:t>
              </a:r>
              <a:r>
                <a:rPr lang="es-ES" sz="1400" dirty="0">
                  <a:latin typeface="Arial" panose="020B0604020202020204" pitchFamily="34" charset="0"/>
                  <a:cs typeface="Arial" panose="020B0604020202020204" pitchFamily="34" charset="0"/>
                </a:rPr>
                <a:t>De acuerdo al informe de la Dirección Metropolitana de Gestión de Riesgos No. I-0003-EAH-AT-DMGR-2022, del 09 de marzo de 2022, el asentamiento deberá cumplir las siguientes disposiciones</a:t>
              </a:r>
              <a:r>
                <a:rPr lang="es-ES" sz="1400" dirty="0" smtClean="0">
                  <a:latin typeface="Arial" panose="020B0604020202020204" pitchFamily="34" charset="0"/>
                  <a:cs typeface="Arial" panose="020B0604020202020204" pitchFamily="34" charset="0"/>
                </a:rPr>
                <a:t>:</a:t>
              </a:r>
            </a:p>
            <a:p>
              <a:pPr algn="just"/>
              <a:endParaRPr lang="es-ES" sz="1400" dirty="0" smtClean="0">
                <a:latin typeface="Arial" panose="020B0604020202020204" pitchFamily="34" charset="0"/>
                <a:cs typeface="Arial" panose="020B0604020202020204" pitchFamily="34" charset="0"/>
              </a:endParaRPr>
            </a:p>
            <a:p>
              <a:pPr marL="628650" lvl="1" indent="-171450" algn="just">
                <a:buFont typeface="Arial" panose="020B0604020202020204" pitchFamily="34" charset="0"/>
                <a:buChar char="•"/>
              </a:pPr>
              <a:r>
                <a:rPr lang="es-ES" sz="900" dirty="0" smtClean="0">
                  <a:latin typeface="Arial" panose="020B0604020202020204" pitchFamily="34" charset="0"/>
                  <a:cs typeface="Arial" panose="020B0604020202020204" pitchFamily="34" charset="0"/>
                </a:rPr>
                <a:t>Se </a:t>
              </a:r>
              <a:r>
                <a:rPr lang="es-ES" sz="900" dirty="0">
                  <a:latin typeface="Arial" panose="020B0604020202020204" pitchFamily="34" charset="0"/>
                  <a:cs typeface="Arial" panose="020B0604020202020204" pitchFamily="34" charset="0"/>
                </a:rPr>
                <a:t>dispone que los lotes calificados como de Alto Riesgo No Mitigable (lotes 63, </a:t>
              </a:r>
              <a:r>
                <a:rPr lang="es-ES" sz="900" dirty="0" smtClean="0">
                  <a:latin typeface="Arial" panose="020B0604020202020204" pitchFamily="34" charset="0"/>
                  <a:cs typeface="Arial" panose="020B0604020202020204" pitchFamily="34" charset="0"/>
                </a:rPr>
                <a:t>64, 107</a:t>
              </a:r>
              <a:r>
                <a:rPr lang="es-ES" sz="900" dirty="0">
                  <a:latin typeface="Arial" panose="020B0604020202020204" pitchFamily="34" charset="0"/>
                  <a:cs typeface="Arial" panose="020B0604020202020204" pitchFamily="34" charset="0"/>
                </a:rPr>
                <a:t>, 108, 109, 110, 111, 116, 164, 202, 226, 227, 228, 280, 281, 285, 286, 287, 288, </a:t>
              </a:r>
              <a:r>
                <a:rPr lang="es-ES" sz="900" dirty="0" smtClean="0">
                  <a:latin typeface="Arial" panose="020B0604020202020204" pitchFamily="34" charset="0"/>
                  <a:cs typeface="Arial" panose="020B0604020202020204" pitchFamily="34" charset="0"/>
                </a:rPr>
                <a:t>289</a:t>
              </a:r>
              <a:r>
                <a:rPr lang="es-ES" sz="900" dirty="0">
                  <a:latin typeface="Arial" panose="020B0604020202020204" pitchFamily="34" charset="0"/>
                  <a:cs typeface="Arial" panose="020B0604020202020204" pitchFamily="34" charset="0"/>
                </a:rPr>
                <a:t>, 290, 291, 347, 348, 631, 643, 663, 664, 667, 673, 674, 678, 679, 685, 690, 691, 698, 699, 704, 709, 710, 715, 716, 719, 724, 725, 726, 727, 728, 732, 733, 734, 757, 760, 770, 771, 772, 783, 784, 785, 811) se destinen a áreas de protección al encontrarse ubicados sobre bordes de quebrada, quebradas rellenas o zonas de relleno anti técnico.</a:t>
              </a:r>
            </a:p>
            <a:p>
              <a:pPr marL="628650" lvl="1" indent="-171450" algn="just">
                <a:buFont typeface="Arial" panose="020B0604020202020204" pitchFamily="34" charset="0"/>
                <a:buChar char="•"/>
              </a:pPr>
              <a:r>
                <a:rPr lang="es-ES" sz="900" dirty="0" smtClean="0">
                  <a:latin typeface="Arial" panose="020B0604020202020204" pitchFamily="34" charset="0"/>
                  <a:cs typeface="Arial" panose="020B0604020202020204" pitchFamily="34" charset="0"/>
                </a:rPr>
                <a:t>Se </a:t>
              </a:r>
              <a:r>
                <a:rPr lang="es-ES" sz="900" dirty="0">
                  <a:latin typeface="Arial" panose="020B0604020202020204" pitchFamily="34" charset="0"/>
                  <a:cs typeface="Arial" panose="020B0604020202020204" pitchFamily="34" charset="0"/>
                </a:rPr>
                <a:t>dispone que los lotes calificados como riesgo Muy Alto Mitigable (167, 168, </a:t>
              </a:r>
              <a:r>
                <a:rPr lang="es-ES" sz="900" dirty="0" smtClean="0">
                  <a:latin typeface="Arial" panose="020B0604020202020204" pitchFamily="34" charset="0"/>
                  <a:cs typeface="Arial" panose="020B0604020202020204" pitchFamily="34" charset="0"/>
                </a:rPr>
                <a:t>169, 181</a:t>
              </a:r>
              <a:r>
                <a:rPr lang="es-ES" sz="900" dirty="0">
                  <a:latin typeface="Arial" panose="020B0604020202020204" pitchFamily="34" charset="0"/>
                  <a:cs typeface="Arial" panose="020B0604020202020204" pitchFamily="34" charset="0"/>
                </a:rPr>
                <a:t>, 497, 498, 499, 528, 529, 530, 549, 550, 559, 654, 655, 675 y 677), los mismos que tiene esa calificación por encontrarse colindantes con quebradas (abiertas o rellenas) que presentan rasgos de inestabilidad, mantengan el retiro de borde de quebrada según lo determina la normativa metropolitana vigente.</a:t>
              </a:r>
            </a:p>
            <a:p>
              <a:pPr marL="628650" lvl="1" indent="-171450" algn="just">
                <a:buFont typeface="Arial" panose="020B0604020202020204" pitchFamily="34" charset="0"/>
                <a:buChar char="•"/>
              </a:pPr>
              <a:r>
                <a:rPr lang="es-ES" sz="900" dirty="0" smtClean="0">
                  <a:latin typeface="Arial" panose="020B0604020202020204" pitchFamily="34" charset="0"/>
                  <a:cs typeface="Arial" panose="020B0604020202020204" pitchFamily="34" charset="0"/>
                </a:rPr>
                <a:t>Se </a:t>
              </a:r>
              <a:r>
                <a:rPr lang="es-ES" sz="900" dirty="0">
                  <a:latin typeface="Arial" panose="020B0604020202020204" pitchFamily="34" charset="0"/>
                  <a:cs typeface="Arial" panose="020B0604020202020204" pitchFamily="34" charset="0"/>
                </a:rPr>
                <a:t>dispone que los lotes 20, 21, 22, 23, 33, 34, 35, 36, 37, 38, 39, 40, 41, 42, 43, 92, 98, 130, 131, 132, 133, 134, 135 y 339, calificados como de muy alto riesgo </a:t>
              </a:r>
              <a:r>
                <a:rPr lang="es-ES" sz="900" dirty="0" smtClean="0">
                  <a:latin typeface="Arial" panose="020B0604020202020204" pitchFamily="34" charset="0"/>
                  <a:cs typeface="Arial" panose="020B0604020202020204" pitchFamily="34" charset="0"/>
                </a:rPr>
                <a:t>mitigable implementen </a:t>
              </a:r>
              <a:r>
                <a:rPr lang="es-ES" sz="900" dirty="0">
                  <a:latin typeface="Arial" panose="020B0604020202020204" pitchFamily="34" charset="0"/>
                  <a:cs typeface="Arial" panose="020B0604020202020204" pitchFamily="34" charset="0"/>
                </a:rPr>
                <a:t>las obras de protección de los cortes existentes en los mismos.</a:t>
              </a:r>
            </a:p>
            <a:p>
              <a:pPr marL="628650" lvl="1" indent="-171450" algn="just">
                <a:buFont typeface="Arial" panose="020B0604020202020204" pitchFamily="34" charset="0"/>
                <a:buChar char="•"/>
              </a:pPr>
              <a:r>
                <a:rPr lang="es-ES" sz="900" dirty="0" smtClean="0">
                  <a:latin typeface="Arial" panose="020B0604020202020204" pitchFamily="34" charset="0"/>
                  <a:cs typeface="Arial" panose="020B0604020202020204" pitchFamily="34" charset="0"/>
                </a:rPr>
                <a:t>Se </a:t>
              </a:r>
              <a:r>
                <a:rPr lang="es-ES" sz="900" dirty="0">
                  <a:latin typeface="Arial" panose="020B0604020202020204" pitchFamily="34" charset="0"/>
                  <a:cs typeface="Arial" panose="020B0604020202020204" pitchFamily="34" charset="0"/>
                </a:rPr>
                <a:t>dispone que los lotes calificados como riesgo Alto Mitigable (203, 225, 665, </a:t>
              </a:r>
              <a:r>
                <a:rPr lang="es-ES" sz="900" dirty="0" smtClean="0">
                  <a:latin typeface="Arial" panose="020B0604020202020204" pitchFamily="34" charset="0"/>
                  <a:cs typeface="Arial" panose="020B0604020202020204" pitchFamily="34" charset="0"/>
                </a:rPr>
                <a:t>666, 668</a:t>
              </a:r>
              <a:r>
                <a:rPr lang="es-ES" sz="900" dirty="0">
                  <a:latin typeface="Arial" panose="020B0604020202020204" pitchFamily="34" charset="0"/>
                  <a:cs typeface="Arial" panose="020B0604020202020204" pitchFamily="34" charset="0"/>
                </a:rPr>
                <a:t>, 671, 672, 676, 711, 714, 720, 721, 722, 723, 736, 737, 743, 750, 751, 754 y 755), los mismos que tiene esa calificación por encontrarse colindantes con quebradas (abiertas o rellenas) que presentan rasgos de inestabilidad, mantengan el retiro de borde de quebrada según lo determina la normativa metropolitana vigente</a:t>
              </a:r>
            </a:p>
            <a:p>
              <a:pPr marL="628650" lvl="1" indent="-171450" algn="just">
                <a:buFont typeface="Arial" panose="020B0604020202020204" pitchFamily="34" charset="0"/>
                <a:buChar char="•"/>
              </a:pPr>
              <a:r>
                <a:rPr lang="es-ES" sz="900" dirty="0" smtClean="0">
                  <a:latin typeface="Arial" panose="020B0604020202020204" pitchFamily="34" charset="0"/>
                  <a:cs typeface="Arial" panose="020B0604020202020204" pitchFamily="34" charset="0"/>
                </a:rPr>
                <a:t>Se </a:t>
              </a:r>
              <a:r>
                <a:rPr lang="es-ES" sz="900" dirty="0">
                  <a:latin typeface="Arial" panose="020B0604020202020204" pitchFamily="34" charset="0"/>
                  <a:cs typeface="Arial" panose="020B0604020202020204" pitchFamily="34" charset="0"/>
                </a:rPr>
                <a:t>dispone que los lotes 11, 14, 16, 17, 18, 19, 91, 117, 118, 119, 120, 121, 122, 123, 272, 273, 274, 275, 276, 277, 278, 279, 296, 297, 298, 299, 311, 312, 313, 314, 315, 36, 317, 318, 319, 353, 354, 355, 356, 357, 358, 359, 360, 364, 398, 399, 400, 401, 402, 403, calificados como de alto riesgo mitigable implementen las obras de protección de los cortes existentes en los mismos</a:t>
              </a:r>
              <a:r>
                <a:rPr lang="es-ES" sz="900" dirty="0" smtClean="0">
                  <a:latin typeface="Arial" panose="020B0604020202020204" pitchFamily="34" charset="0"/>
                  <a:cs typeface="Arial" panose="020B0604020202020204" pitchFamily="34" charset="0"/>
                </a:rPr>
                <a:t>.</a:t>
              </a:r>
              <a:endParaRPr lang="es-ES" sz="900" dirty="0">
                <a:latin typeface="Arial" panose="020B0604020202020204" pitchFamily="34" charset="0"/>
                <a:cs typeface="Arial" panose="020B0604020202020204" pitchFamily="34" charset="0"/>
              </a:endParaRPr>
            </a:p>
            <a:p>
              <a:pPr marL="628650" lvl="1" indent="-171450" algn="just">
                <a:buFont typeface="Arial" panose="020B0604020202020204" pitchFamily="34" charset="0"/>
                <a:buChar char="•"/>
              </a:pPr>
              <a:r>
                <a:rPr lang="es-ES" sz="900" dirty="0" smtClean="0">
                  <a:latin typeface="Arial" panose="020B0604020202020204" pitchFamily="34" charset="0"/>
                  <a:cs typeface="Arial" panose="020B0604020202020204" pitchFamily="34" charset="0"/>
                </a:rPr>
                <a:t>Se </a:t>
              </a:r>
              <a:r>
                <a:rPr lang="es-ES" sz="900" dirty="0">
                  <a:latin typeface="Arial" panose="020B0604020202020204" pitchFamily="34" charset="0"/>
                  <a:cs typeface="Arial" panose="020B0604020202020204" pitchFamily="34" charset="0"/>
                </a:rPr>
                <a:t>dispone que lotes 97, 229, 230, 231, 232, 233, 234, 235, 300, 301, 302, 303, 304, 305, 306, 307, 308, 309, 310, 382, 383, 384, 385, 386, y 387, presentan una calificación de alto mitigable debido a que se encuentran colindantes con lotes que han realizado desbanques y al no estar protegidos estos cortes, generan condiciones de riesgo para los lotes enumerados.</a:t>
              </a:r>
            </a:p>
            <a:p>
              <a:pPr marL="628650" lvl="1" indent="-171450" algn="just">
                <a:buFont typeface="Arial" panose="020B0604020202020204" pitchFamily="34" charset="0"/>
                <a:buChar char="•"/>
              </a:pPr>
              <a:r>
                <a:rPr lang="es-ES" sz="900" dirty="0" smtClean="0">
                  <a:latin typeface="Arial" panose="020B0604020202020204" pitchFamily="34" charset="0"/>
                  <a:cs typeface="Arial" panose="020B0604020202020204" pitchFamily="34" charset="0"/>
                </a:rPr>
                <a:t>Se </a:t>
              </a:r>
              <a:r>
                <a:rPr lang="es-ES" sz="900" dirty="0">
                  <a:latin typeface="Arial" panose="020B0604020202020204" pitchFamily="34" charset="0"/>
                  <a:cs typeface="Arial" panose="020B0604020202020204" pitchFamily="34" charset="0"/>
                </a:rPr>
                <a:t>dispone que los propietarios de los lotes de “Lote A 3-6 "El Bosque" de la Hacienda Tajamar” no realicen excavaciones en el terreno (desbanques de tierra) hasta que culmine el proceso de regularización y se establezca su normativa de edificabilidad específica</a:t>
              </a:r>
              <a:r>
                <a:rPr lang="es-ES" sz="900" dirty="0" smtClean="0">
                  <a:latin typeface="Arial" panose="020B0604020202020204" pitchFamily="34" charset="0"/>
                  <a:cs typeface="Arial" panose="020B0604020202020204" pitchFamily="34" charset="0"/>
                </a:rPr>
                <a:t>. </a:t>
              </a:r>
              <a:r>
                <a:rPr lang="es-ES" sz="900" dirty="0">
                  <a:latin typeface="Arial" panose="020B0604020202020204" pitchFamily="34" charset="0"/>
                  <a:cs typeface="Arial" panose="020B0604020202020204" pitchFamily="34" charset="0"/>
                </a:rPr>
                <a:t>Por lo que deben realizar las obras de protección adecuadas en los cortes de terreno generados para mitigar los riesgos por inestabilidad de terreno en los lotes enumerados.</a:t>
              </a:r>
            </a:p>
            <a:p>
              <a:pPr marL="628650" lvl="1" indent="-171450" algn="just">
                <a:buFont typeface="Arial" panose="020B0604020202020204" pitchFamily="34" charset="0"/>
                <a:buChar char="•"/>
              </a:pPr>
              <a:r>
                <a:rPr lang="es-ES" sz="900" dirty="0" smtClean="0">
                  <a:latin typeface="Arial" panose="020B0604020202020204" pitchFamily="34" charset="0"/>
                  <a:cs typeface="Arial" panose="020B0604020202020204" pitchFamily="34" charset="0"/>
                </a:rPr>
                <a:t>Se </a:t>
              </a:r>
              <a:r>
                <a:rPr lang="es-ES" sz="900" dirty="0">
                  <a:latin typeface="Arial" panose="020B0604020202020204" pitchFamily="34" charset="0"/>
                  <a:cs typeface="Arial" panose="020B0604020202020204" pitchFamily="34" charset="0"/>
                </a:rPr>
                <a:t>dispone que los propietarios y/o posesionarios del AHHC, no construyan más viviendas en el </a:t>
              </a:r>
              <a:r>
                <a:rPr lang="es-ES" sz="900" dirty="0" err="1">
                  <a:latin typeface="Arial" panose="020B0604020202020204" pitchFamily="34" charset="0"/>
                  <a:cs typeface="Arial" panose="020B0604020202020204" pitchFamily="34" charset="0"/>
                </a:rPr>
                <a:t>macrolote</a:t>
              </a:r>
              <a:r>
                <a:rPr lang="es-ES" sz="900" dirty="0">
                  <a:latin typeface="Arial" panose="020B0604020202020204" pitchFamily="34" charset="0"/>
                  <a:cs typeface="Arial" panose="020B0604020202020204" pitchFamily="34" charset="0"/>
                </a:rPr>
                <a:t> evaluado, ni aumenten pisos/ plantas sobre las edificaciones existentes, hasta que el proceso de regularización del asentamiento culmine y se determine su normativa de edificabilidad específica que deberá constar en sus respectivos Informes de Regulación Metropolitana (IRM), previa emisión de la licencia de construcción de la autoridad competente que es la Secretaría de Territorio, Hábitat y Vivienda (STHV).</a:t>
              </a:r>
            </a:p>
            <a:p>
              <a:pPr algn="just"/>
              <a:endParaRPr lang="es-ES" sz="1400" dirty="0" smtClean="0">
                <a:latin typeface="Arial" panose="020B0604020202020204" pitchFamily="34" charset="0"/>
                <a:cs typeface="Arial" panose="020B0604020202020204" pitchFamily="34" charset="0"/>
              </a:endParaRPr>
            </a:p>
            <a:p>
              <a:pPr algn="just"/>
              <a:r>
                <a:rPr lang="es-ES" sz="1400" dirty="0" smtClean="0">
                  <a:latin typeface="Arial" panose="020B0604020202020204" pitchFamily="34" charset="0"/>
                  <a:cs typeface="Arial" panose="020B0604020202020204" pitchFamily="34" charset="0"/>
                </a:rPr>
                <a:t>.</a:t>
              </a:r>
            </a:p>
          </p:txBody>
        </p:sp>
        <p:sp>
          <p:nvSpPr>
            <p:cNvPr id="28" name="CuadroTexto 27"/>
            <p:cNvSpPr txBox="1"/>
            <p:nvPr/>
          </p:nvSpPr>
          <p:spPr>
            <a:xfrm>
              <a:off x="558531" y="1380901"/>
              <a:ext cx="1257299" cy="646331"/>
            </a:xfrm>
            <a:prstGeom prst="rect">
              <a:avLst/>
            </a:prstGeom>
            <a:noFill/>
          </p:spPr>
          <p:txBody>
            <a:bodyPr wrap="square" rtlCol="0">
              <a:spAutoFit/>
            </a:bodyPr>
            <a:lstStyle/>
            <a:p>
              <a:r>
                <a:rPr lang="es-EC" sz="3600" b="1" dirty="0" smtClean="0"/>
                <a:t>“</a:t>
              </a:r>
              <a:endParaRPr lang="es-EC" sz="3600" b="1" dirty="0"/>
            </a:p>
          </p:txBody>
        </p:sp>
        <p:sp>
          <p:nvSpPr>
            <p:cNvPr id="29" name="CuadroTexto 28"/>
            <p:cNvSpPr txBox="1"/>
            <p:nvPr/>
          </p:nvSpPr>
          <p:spPr>
            <a:xfrm>
              <a:off x="8600649" y="1391755"/>
              <a:ext cx="520700" cy="646331"/>
            </a:xfrm>
            <a:prstGeom prst="rect">
              <a:avLst/>
            </a:prstGeom>
            <a:noFill/>
          </p:spPr>
          <p:txBody>
            <a:bodyPr wrap="square" rtlCol="0">
              <a:spAutoFit/>
            </a:bodyPr>
            <a:lstStyle/>
            <a:p>
              <a:r>
                <a:rPr lang="es-EC" sz="3600" b="1" dirty="0" smtClean="0"/>
                <a:t>”</a:t>
              </a:r>
              <a:endParaRPr lang="es-EC" sz="3600" b="1" dirty="0"/>
            </a:p>
          </p:txBody>
        </p:sp>
      </p:grpSp>
    </p:spTree>
    <p:extLst>
      <p:ext uri="{BB962C8B-B14F-4D97-AF65-F5344CB8AC3E}">
        <p14:creationId xmlns:p14="http://schemas.microsoft.com/office/powerpoint/2010/main" val="13780948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7" name="Recortar rectángulo de esquina sencilla 6"/>
          <p:cNvSpPr/>
          <p:nvPr/>
        </p:nvSpPr>
        <p:spPr>
          <a:xfrm>
            <a:off x="430306" y="1066800"/>
            <a:ext cx="11456893" cy="5000564"/>
          </a:xfrm>
          <a:prstGeom prst="snip1Rect">
            <a:avLst>
              <a:gd name="adj" fmla="val 8528"/>
            </a:avLst>
          </a:prstGeom>
          <a:solidFill>
            <a:srgbClr val="F6B7A7"/>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5" name="CuadroTexto 14"/>
          <p:cNvSpPr txBox="1"/>
          <p:nvPr/>
        </p:nvSpPr>
        <p:spPr>
          <a:xfrm>
            <a:off x="430306" y="266278"/>
            <a:ext cx="6808693"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DISPOSICIONES GENERALES</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grpSp>
        <p:nvGrpSpPr>
          <p:cNvPr id="24" name="Grupo 23"/>
          <p:cNvGrpSpPr/>
          <p:nvPr/>
        </p:nvGrpSpPr>
        <p:grpSpPr>
          <a:xfrm>
            <a:off x="487812" y="2048233"/>
            <a:ext cx="10774094" cy="1872275"/>
            <a:chOff x="558531" y="1380901"/>
            <a:chExt cx="8177260" cy="1872275"/>
          </a:xfrm>
        </p:grpSpPr>
        <p:sp>
          <p:nvSpPr>
            <p:cNvPr id="14" name="CuadroTexto 13"/>
            <p:cNvSpPr txBox="1"/>
            <p:nvPr/>
          </p:nvSpPr>
          <p:spPr>
            <a:xfrm>
              <a:off x="717184" y="1606586"/>
              <a:ext cx="8018607" cy="1508105"/>
            </a:xfrm>
            <a:prstGeom prst="rect">
              <a:avLst/>
            </a:prstGeom>
            <a:noFill/>
          </p:spPr>
          <p:txBody>
            <a:bodyPr wrap="square" rtlCol="0">
              <a:spAutoFit/>
            </a:bodyPr>
            <a:lstStyle/>
            <a:p>
              <a:pPr algn="just"/>
              <a:r>
                <a:rPr lang="es-ES" b="1" dirty="0" smtClean="0">
                  <a:latin typeface="Arial" panose="020B0604020202020204" pitchFamily="34" charset="0"/>
                  <a:cs typeface="Arial" panose="020B0604020202020204" pitchFamily="34" charset="0"/>
                </a:rPr>
                <a:t>Cuarta .-  </a:t>
              </a:r>
              <a:r>
                <a:rPr lang="es-ES" sz="1400" dirty="0" smtClean="0">
                  <a:latin typeface="Arial" panose="020B0604020202020204" pitchFamily="34" charset="0"/>
                  <a:cs typeface="Arial" panose="020B0604020202020204" pitchFamily="34" charset="0"/>
                </a:rPr>
                <a:t>Sustitúyase la disposición general cuarta de la Ordenanza No. 106-2020-AHC, sancionada el 03 de diciembre de 2020 por la siguiente:</a:t>
              </a:r>
              <a:endParaRPr lang="es-ES" sz="1600" dirty="0" smtClean="0">
                <a:latin typeface="Arial" panose="020B0604020202020204" pitchFamily="34" charset="0"/>
                <a:cs typeface="Arial" panose="020B0604020202020204" pitchFamily="34" charset="0"/>
              </a:endParaRPr>
            </a:p>
            <a:p>
              <a:pPr algn="just"/>
              <a:r>
                <a:rPr lang="es-ES" b="1" dirty="0" smtClean="0">
                  <a:latin typeface="Arial" panose="020B0604020202020204" pitchFamily="34" charset="0"/>
                  <a:cs typeface="Arial" panose="020B0604020202020204" pitchFamily="34" charset="0"/>
                </a:rPr>
                <a:t>Cuarta .- </a:t>
              </a:r>
              <a:r>
                <a:rPr lang="es-ES" sz="1400" dirty="0">
                  <a:latin typeface="Arial" panose="020B0604020202020204" pitchFamily="34" charset="0"/>
                  <a:cs typeface="Arial" panose="020B0604020202020204" pitchFamily="34" charset="0"/>
                </a:rPr>
                <a:t>Una vez aprobada la presente ordenanza no se tramitará el proceso de venta directa de aquellos lotes que se encuentren en juicio de amparo posesorio, prescripción extraordinaria adquisitiva de dominio que cuenten con sentencia de autoridad judicial competente debidamente ejecutoriada que defina al legítimo posesionario. </a:t>
              </a:r>
              <a:r>
                <a:rPr lang="es-ES" sz="1400" dirty="0">
                  <a:latin typeface="Arial" panose="020B0604020202020204" pitchFamily="34" charset="0"/>
                  <a:cs typeface="Arial" panose="020B0604020202020204" pitchFamily="34" charset="0"/>
                </a:rPr>
                <a:t>En cuyo caso, se procederá con la transferencia de dominio a los beneficiarios reconocidos en dichas sentencias</a:t>
              </a:r>
              <a:r>
                <a:rPr lang="es-ES" sz="1400" dirty="0" smtClean="0">
                  <a:latin typeface="Arial" panose="020B0604020202020204" pitchFamily="34" charset="0"/>
                  <a:cs typeface="Arial" panose="020B0604020202020204" pitchFamily="34" charset="0"/>
                </a:rPr>
                <a:t>.</a:t>
              </a:r>
              <a:endParaRPr lang="es-ES" sz="1400" dirty="0">
                <a:latin typeface="Arial" panose="020B0604020202020204" pitchFamily="34" charset="0"/>
                <a:cs typeface="Arial" panose="020B0604020202020204" pitchFamily="34" charset="0"/>
              </a:endParaRPr>
            </a:p>
          </p:txBody>
        </p:sp>
        <p:sp>
          <p:nvSpPr>
            <p:cNvPr id="16" name="CuadroTexto 15"/>
            <p:cNvSpPr txBox="1"/>
            <p:nvPr/>
          </p:nvSpPr>
          <p:spPr>
            <a:xfrm>
              <a:off x="558531" y="1380901"/>
              <a:ext cx="1257299" cy="646331"/>
            </a:xfrm>
            <a:prstGeom prst="rect">
              <a:avLst/>
            </a:prstGeom>
            <a:noFill/>
          </p:spPr>
          <p:txBody>
            <a:bodyPr wrap="square" rtlCol="0">
              <a:spAutoFit/>
            </a:bodyPr>
            <a:lstStyle/>
            <a:p>
              <a:r>
                <a:rPr lang="es-EC" sz="3600" b="1" dirty="0" smtClean="0"/>
                <a:t>“</a:t>
              </a:r>
              <a:endParaRPr lang="es-EC" sz="3600" b="1" dirty="0"/>
            </a:p>
          </p:txBody>
        </p:sp>
        <p:sp>
          <p:nvSpPr>
            <p:cNvPr id="17" name="CuadroTexto 16"/>
            <p:cNvSpPr txBox="1"/>
            <p:nvPr/>
          </p:nvSpPr>
          <p:spPr>
            <a:xfrm>
              <a:off x="5422158" y="2606845"/>
              <a:ext cx="520700" cy="646331"/>
            </a:xfrm>
            <a:prstGeom prst="rect">
              <a:avLst/>
            </a:prstGeom>
            <a:noFill/>
          </p:spPr>
          <p:txBody>
            <a:bodyPr wrap="square" rtlCol="0">
              <a:spAutoFit/>
            </a:bodyPr>
            <a:lstStyle/>
            <a:p>
              <a:r>
                <a:rPr lang="es-EC" sz="3600" b="1" dirty="0" smtClean="0"/>
                <a:t>”</a:t>
              </a:r>
              <a:endParaRPr lang="es-EC" sz="3600" b="1" dirty="0"/>
            </a:p>
          </p:txBody>
        </p:sp>
      </p:grpSp>
      <p:grpSp>
        <p:nvGrpSpPr>
          <p:cNvPr id="21" name="Grupo 20"/>
          <p:cNvGrpSpPr/>
          <p:nvPr/>
        </p:nvGrpSpPr>
        <p:grpSpPr>
          <a:xfrm>
            <a:off x="487812" y="1014702"/>
            <a:ext cx="10774094" cy="964598"/>
            <a:chOff x="558531" y="1380901"/>
            <a:chExt cx="8177260" cy="964598"/>
          </a:xfrm>
        </p:grpSpPr>
        <p:sp>
          <p:nvSpPr>
            <p:cNvPr id="22" name="CuadroTexto 21"/>
            <p:cNvSpPr txBox="1"/>
            <p:nvPr/>
          </p:nvSpPr>
          <p:spPr>
            <a:xfrm>
              <a:off x="717184" y="1545208"/>
              <a:ext cx="8018607" cy="584775"/>
            </a:xfrm>
            <a:prstGeom prst="rect">
              <a:avLst/>
            </a:prstGeom>
            <a:noFill/>
          </p:spPr>
          <p:txBody>
            <a:bodyPr wrap="square" rtlCol="0">
              <a:spAutoFit/>
            </a:bodyPr>
            <a:lstStyle/>
            <a:p>
              <a:pPr algn="just"/>
              <a:r>
                <a:rPr lang="es-ES" b="1" dirty="0" smtClean="0">
                  <a:latin typeface="Arial" panose="020B0604020202020204" pitchFamily="34" charset="0"/>
                  <a:cs typeface="Arial" panose="020B0604020202020204" pitchFamily="34" charset="0"/>
                </a:rPr>
                <a:t>Tercera .-  </a:t>
              </a:r>
              <a:r>
                <a:rPr lang="es-ES" sz="1400" dirty="0">
                  <a:latin typeface="Arial" panose="020B0604020202020204" pitchFamily="34" charset="0"/>
                  <a:cs typeface="Arial" panose="020B0604020202020204" pitchFamily="34" charset="0"/>
                </a:rPr>
                <a:t>Elimínese la Disposición General Tercera de la Ordenanza No. 106-2020-AHC, sancionada el 03 de diciembre de 2020.</a:t>
              </a:r>
              <a:endParaRPr lang="es-ES" sz="1400" dirty="0" smtClean="0">
                <a:latin typeface="Arial" panose="020B0604020202020204" pitchFamily="34" charset="0"/>
                <a:cs typeface="Arial" panose="020B0604020202020204" pitchFamily="34" charset="0"/>
              </a:endParaRPr>
            </a:p>
          </p:txBody>
        </p:sp>
        <p:sp>
          <p:nvSpPr>
            <p:cNvPr id="23" name="CuadroTexto 22"/>
            <p:cNvSpPr txBox="1"/>
            <p:nvPr/>
          </p:nvSpPr>
          <p:spPr>
            <a:xfrm>
              <a:off x="558531" y="1380901"/>
              <a:ext cx="1257299" cy="646331"/>
            </a:xfrm>
            <a:prstGeom prst="rect">
              <a:avLst/>
            </a:prstGeom>
            <a:noFill/>
          </p:spPr>
          <p:txBody>
            <a:bodyPr wrap="square" rtlCol="0">
              <a:spAutoFit/>
            </a:bodyPr>
            <a:lstStyle/>
            <a:p>
              <a:r>
                <a:rPr lang="es-EC" sz="3600" b="1" dirty="0" smtClean="0"/>
                <a:t>“</a:t>
              </a:r>
              <a:endParaRPr lang="es-EC" sz="3600" b="1" dirty="0"/>
            </a:p>
          </p:txBody>
        </p:sp>
        <p:sp>
          <p:nvSpPr>
            <p:cNvPr id="25" name="CuadroTexto 24"/>
            <p:cNvSpPr txBox="1"/>
            <p:nvPr/>
          </p:nvSpPr>
          <p:spPr>
            <a:xfrm>
              <a:off x="1062565" y="1699168"/>
              <a:ext cx="520700" cy="646331"/>
            </a:xfrm>
            <a:prstGeom prst="rect">
              <a:avLst/>
            </a:prstGeom>
            <a:noFill/>
          </p:spPr>
          <p:txBody>
            <a:bodyPr wrap="square" rtlCol="0">
              <a:spAutoFit/>
            </a:bodyPr>
            <a:lstStyle/>
            <a:p>
              <a:r>
                <a:rPr lang="es-EC" sz="3600" b="1" dirty="0" smtClean="0"/>
                <a:t>”</a:t>
              </a:r>
              <a:endParaRPr lang="es-EC" sz="3600" b="1" dirty="0"/>
            </a:p>
          </p:txBody>
        </p:sp>
      </p:grpSp>
      <p:grpSp>
        <p:nvGrpSpPr>
          <p:cNvPr id="30" name="Grupo 29"/>
          <p:cNvGrpSpPr/>
          <p:nvPr/>
        </p:nvGrpSpPr>
        <p:grpSpPr>
          <a:xfrm>
            <a:off x="605106" y="3938223"/>
            <a:ext cx="10774094" cy="1847826"/>
            <a:chOff x="558531" y="1380901"/>
            <a:chExt cx="8177260" cy="1847826"/>
          </a:xfrm>
        </p:grpSpPr>
        <p:sp>
          <p:nvSpPr>
            <p:cNvPr id="31" name="CuadroTexto 30"/>
            <p:cNvSpPr txBox="1"/>
            <p:nvPr/>
          </p:nvSpPr>
          <p:spPr>
            <a:xfrm>
              <a:off x="717184" y="1545208"/>
              <a:ext cx="8018607" cy="1446550"/>
            </a:xfrm>
            <a:prstGeom prst="rect">
              <a:avLst/>
            </a:prstGeom>
            <a:noFill/>
          </p:spPr>
          <p:txBody>
            <a:bodyPr wrap="square" rtlCol="0">
              <a:spAutoFit/>
            </a:bodyPr>
            <a:lstStyle/>
            <a:p>
              <a:pPr algn="just"/>
              <a:r>
                <a:rPr lang="es-ES" b="1" dirty="0" smtClean="0">
                  <a:latin typeface="Arial" panose="020B0604020202020204" pitchFamily="34" charset="0"/>
                  <a:cs typeface="Arial" panose="020B0604020202020204" pitchFamily="34" charset="0"/>
                </a:rPr>
                <a:t>Quinta .-  </a:t>
              </a:r>
              <a:r>
                <a:rPr lang="es-ES" sz="1400" dirty="0">
                  <a:latin typeface="Arial" panose="020B0604020202020204" pitchFamily="34" charset="0"/>
                  <a:cs typeface="Arial" panose="020B0604020202020204" pitchFamily="34" charset="0"/>
                </a:rPr>
                <a:t>De acuerdo con el oficio No. EPMAPS-GT-0122-2021, de 12 de febrero de 2021, emitido por el Gerente Técnico de Infraestructura, Empresa Pública Metropolitana de Agua Potable y Saneamiento, que  contiene el oficio No. EPMAPS-GT-2021-0111, de 10 de febrero de 2021, se dispone a la Empresa Pública Metropolitana de Agua Potable y Saneamiento EPMAPS proceda a realizar los estudios y diseños para la dotación de agua potable en el asentamiento humano de hecho y consolidado de interés social denominado Lote ATRES-SEIS (A3-6), “El Bosque”, de la Hacienda Tajamar, incluyendo la instalación de hidrantes, que se cumpla con lo señalado en menor tiempo posible, considerando el cronograma de obras por parte de la EPMAPS.</a:t>
              </a:r>
              <a:endParaRPr lang="es-ES" sz="1400" dirty="0" smtClean="0">
                <a:latin typeface="Arial" panose="020B0604020202020204" pitchFamily="34" charset="0"/>
                <a:cs typeface="Arial" panose="020B0604020202020204" pitchFamily="34" charset="0"/>
              </a:endParaRPr>
            </a:p>
          </p:txBody>
        </p:sp>
        <p:sp>
          <p:nvSpPr>
            <p:cNvPr id="32" name="CuadroTexto 31"/>
            <p:cNvSpPr txBox="1"/>
            <p:nvPr/>
          </p:nvSpPr>
          <p:spPr>
            <a:xfrm>
              <a:off x="558531" y="1380901"/>
              <a:ext cx="1257299" cy="646331"/>
            </a:xfrm>
            <a:prstGeom prst="rect">
              <a:avLst/>
            </a:prstGeom>
            <a:noFill/>
          </p:spPr>
          <p:txBody>
            <a:bodyPr wrap="square" rtlCol="0">
              <a:spAutoFit/>
            </a:bodyPr>
            <a:lstStyle/>
            <a:p>
              <a:r>
                <a:rPr lang="es-EC" sz="3600" b="1" dirty="0" smtClean="0"/>
                <a:t>“</a:t>
              </a:r>
              <a:endParaRPr lang="es-EC" sz="3600" b="1" dirty="0"/>
            </a:p>
          </p:txBody>
        </p:sp>
        <p:sp>
          <p:nvSpPr>
            <p:cNvPr id="33" name="CuadroTexto 32"/>
            <p:cNvSpPr txBox="1"/>
            <p:nvPr/>
          </p:nvSpPr>
          <p:spPr>
            <a:xfrm>
              <a:off x="7567104" y="2582396"/>
              <a:ext cx="520700" cy="646331"/>
            </a:xfrm>
            <a:prstGeom prst="rect">
              <a:avLst/>
            </a:prstGeom>
            <a:noFill/>
          </p:spPr>
          <p:txBody>
            <a:bodyPr wrap="square" rtlCol="0">
              <a:spAutoFit/>
            </a:bodyPr>
            <a:lstStyle/>
            <a:p>
              <a:r>
                <a:rPr lang="es-EC" sz="3600" b="1" dirty="0" smtClean="0"/>
                <a:t>”</a:t>
              </a:r>
              <a:endParaRPr lang="es-EC" sz="3600" b="1" dirty="0"/>
            </a:p>
          </p:txBody>
        </p:sp>
      </p:grpSp>
    </p:spTree>
    <p:extLst>
      <p:ext uri="{BB962C8B-B14F-4D97-AF65-F5344CB8AC3E}">
        <p14:creationId xmlns:p14="http://schemas.microsoft.com/office/powerpoint/2010/main" val="37037065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29" name="CuadroTexto 28"/>
          <p:cNvSpPr txBox="1"/>
          <p:nvPr/>
        </p:nvSpPr>
        <p:spPr>
          <a:xfrm>
            <a:off x="312316" y="266278"/>
            <a:ext cx="6990184"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DISPOSICIONES TRANSITORIAS</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33" name="Recortar rectángulo de esquina sencilla 32"/>
          <p:cNvSpPr/>
          <p:nvPr/>
        </p:nvSpPr>
        <p:spPr>
          <a:xfrm>
            <a:off x="430307" y="1066800"/>
            <a:ext cx="11109755" cy="5235020"/>
          </a:xfrm>
          <a:prstGeom prst="snip1Rect">
            <a:avLst>
              <a:gd name="adj" fmla="val 7904"/>
            </a:avLst>
          </a:prstGeom>
          <a:solidFill>
            <a:srgbClr val="F6B7A7"/>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grpSp>
        <p:nvGrpSpPr>
          <p:cNvPr id="8" name="Grupo 7"/>
          <p:cNvGrpSpPr/>
          <p:nvPr/>
        </p:nvGrpSpPr>
        <p:grpSpPr>
          <a:xfrm>
            <a:off x="393838" y="1084744"/>
            <a:ext cx="11146223" cy="1362774"/>
            <a:chOff x="4866381" y="1079567"/>
            <a:chExt cx="6837454" cy="1362774"/>
          </a:xfrm>
        </p:grpSpPr>
        <p:sp>
          <p:nvSpPr>
            <p:cNvPr id="35" name="CuadroTexto 34"/>
            <p:cNvSpPr txBox="1"/>
            <p:nvPr/>
          </p:nvSpPr>
          <p:spPr>
            <a:xfrm>
              <a:off x="5066621" y="1218624"/>
              <a:ext cx="6637214" cy="1015663"/>
            </a:xfrm>
            <a:prstGeom prst="rect">
              <a:avLst/>
            </a:prstGeom>
            <a:noFill/>
          </p:spPr>
          <p:txBody>
            <a:bodyPr wrap="square" rtlCol="0">
              <a:spAutoFit/>
            </a:bodyPr>
            <a:lstStyle/>
            <a:p>
              <a:pPr algn="just"/>
              <a:r>
                <a:rPr lang="es-ES" b="1" dirty="0" smtClean="0">
                  <a:latin typeface="Arial" panose="020B0604020202020204" pitchFamily="34" charset="0"/>
                  <a:cs typeface="Arial" panose="020B0604020202020204" pitchFamily="34" charset="0"/>
                </a:rPr>
                <a:t>Primera .- </a:t>
              </a:r>
              <a:r>
                <a:rPr lang="es-ES" sz="1400" dirty="0">
                  <a:latin typeface="Arial" panose="020B0604020202020204" pitchFamily="34" charset="0"/>
                  <a:cs typeface="Arial" panose="020B0604020202020204" pitchFamily="34" charset="0"/>
                </a:rPr>
                <a:t>Disponer a la Dirección Metropolitana de Gestión de Bienes Inmuebles, que una vez inscrita la presente ordenanza metropolitana en el Registro de la Propiedad del Distrito Metropolitano de Quito, se notifique con una copia simple a las siguientes dependencias municipales: Dirección Metropolitana de Catastros, Administración Zonal de Calderón, Dirección Metropolitana Financiera, Procuraduría Metropolitana, Agencia Metropolitana de Control; y, a la Unidad Especial “Regula tu Barrio”.</a:t>
              </a:r>
              <a:endParaRPr lang="es-ES" sz="1400" dirty="0" smtClean="0">
                <a:latin typeface="Arial" panose="020B0604020202020204" pitchFamily="34" charset="0"/>
                <a:cs typeface="Arial" panose="020B0604020202020204" pitchFamily="34" charset="0"/>
              </a:endParaRPr>
            </a:p>
          </p:txBody>
        </p:sp>
        <p:sp>
          <p:nvSpPr>
            <p:cNvPr id="37" name="CuadroTexto 36"/>
            <p:cNvSpPr txBox="1"/>
            <p:nvPr/>
          </p:nvSpPr>
          <p:spPr>
            <a:xfrm>
              <a:off x="4866381" y="1079567"/>
              <a:ext cx="337549" cy="646331"/>
            </a:xfrm>
            <a:prstGeom prst="rect">
              <a:avLst/>
            </a:prstGeom>
            <a:noFill/>
          </p:spPr>
          <p:txBody>
            <a:bodyPr wrap="square" rtlCol="0">
              <a:spAutoFit/>
            </a:bodyPr>
            <a:lstStyle/>
            <a:p>
              <a:r>
                <a:rPr lang="es-EC" sz="3600" b="1" dirty="0" smtClean="0"/>
                <a:t>“</a:t>
              </a:r>
              <a:endParaRPr lang="es-EC" sz="3600" b="1" dirty="0"/>
            </a:p>
          </p:txBody>
        </p:sp>
        <p:sp>
          <p:nvSpPr>
            <p:cNvPr id="38" name="CuadroTexto 37"/>
            <p:cNvSpPr txBox="1"/>
            <p:nvPr/>
          </p:nvSpPr>
          <p:spPr>
            <a:xfrm>
              <a:off x="10746728" y="1796010"/>
              <a:ext cx="691023" cy="646331"/>
            </a:xfrm>
            <a:prstGeom prst="rect">
              <a:avLst/>
            </a:prstGeom>
            <a:noFill/>
          </p:spPr>
          <p:txBody>
            <a:bodyPr wrap="square" rtlCol="0">
              <a:spAutoFit/>
            </a:bodyPr>
            <a:lstStyle/>
            <a:p>
              <a:r>
                <a:rPr lang="es-EC" sz="3600" b="1" dirty="0" smtClean="0"/>
                <a:t>”</a:t>
              </a:r>
              <a:endParaRPr lang="es-EC" sz="3600" b="1" dirty="0"/>
            </a:p>
          </p:txBody>
        </p:sp>
      </p:grpSp>
      <p:grpSp>
        <p:nvGrpSpPr>
          <p:cNvPr id="5" name="Grupo 4"/>
          <p:cNvGrpSpPr/>
          <p:nvPr/>
        </p:nvGrpSpPr>
        <p:grpSpPr>
          <a:xfrm>
            <a:off x="393839" y="2293031"/>
            <a:ext cx="11146222" cy="1388813"/>
            <a:chOff x="4866381" y="2539187"/>
            <a:chExt cx="6837454" cy="1907250"/>
          </a:xfrm>
        </p:grpSpPr>
        <p:sp>
          <p:nvSpPr>
            <p:cNvPr id="39" name="CuadroTexto 38"/>
            <p:cNvSpPr txBox="1"/>
            <p:nvPr/>
          </p:nvSpPr>
          <p:spPr>
            <a:xfrm>
              <a:off x="5066621" y="2677656"/>
              <a:ext cx="6637214" cy="1690672"/>
            </a:xfrm>
            <a:prstGeom prst="rect">
              <a:avLst/>
            </a:prstGeom>
            <a:noFill/>
          </p:spPr>
          <p:txBody>
            <a:bodyPr wrap="square" rtlCol="0">
              <a:spAutoFit/>
            </a:bodyPr>
            <a:lstStyle/>
            <a:p>
              <a:pPr algn="just"/>
              <a:r>
                <a:rPr lang="es-ES" b="1" dirty="0" smtClean="0">
                  <a:latin typeface="Arial" panose="020B0604020202020204" pitchFamily="34" charset="0"/>
                  <a:cs typeface="Arial" panose="020B0604020202020204" pitchFamily="34" charset="0"/>
                </a:rPr>
                <a:t>Segunda</a:t>
              </a:r>
              <a:r>
                <a:rPr lang="es-ES" b="1" dirty="0">
                  <a:latin typeface="Arial" panose="020B0604020202020204" pitchFamily="34" charset="0"/>
                  <a:cs typeface="Arial" panose="020B0604020202020204" pitchFamily="34" charset="0"/>
                </a:rPr>
                <a:t> </a:t>
              </a:r>
              <a:r>
                <a:rPr lang="es-ES" b="1" dirty="0" smtClean="0">
                  <a:latin typeface="Arial" panose="020B0604020202020204" pitchFamily="34" charset="0"/>
                  <a:cs typeface="Arial" panose="020B0604020202020204" pitchFamily="34" charset="0"/>
                </a:rPr>
                <a:t>.- </a:t>
              </a:r>
              <a:r>
                <a:rPr lang="es-ES" sz="1400" dirty="0">
                  <a:latin typeface="Arial" panose="020B0604020202020204" pitchFamily="34" charset="0"/>
                  <a:cs typeface="Arial" panose="020B0604020202020204" pitchFamily="34" charset="0"/>
                </a:rPr>
                <a:t>Disponer a la Secretaría General de Seguridad y Gobernabilidad que en ejercicio de sus atribuciones, emita el informe correspondiente de factibilidad respecto al proceso de  relocalización, a favor de los moradores del asentamiento humano de hecho y consolidado de interés social denominado Lote A Tres-Seis (A3-6), “El Bosque” de la Hacienda Tajamar, que se encuentran asentados en lotes con la calificación de Riesgo Muy Alto No Mitigable,  según lo determinado en la presente ordenanza metropolitana y el plano aprobado, en un plazo de 30 días.</a:t>
              </a:r>
              <a:endParaRPr lang="es-ES" sz="1400" dirty="0" smtClean="0">
                <a:latin typeface="Arial" panose="020B0604020202020204" pitchFamily="34" charset="0"/>
                <a:cs typeface="Arial" panose="020B0604020202020204" pitchFamily="34" charset="0"/>
              </a:endParaRPr>
            </a:p>
          </p:txBody>
        </p:sp>
        <p:sp>
          <p:nvSpPr>
            <p:cNvPr id="41" name="CuadroTexto 40"/>
            <p:cNvSpPr txBox="1"/>
            <p:nvPr/>
          </p:nvSpPr>
          <p:spPr>
            <a:xfrm>
              <a:off x="4866381" y="2539187"/>
              <a:ext cx="337549" cy="646331"/>
            </a:xfrm>
            <a:prstGeom prst="rect">
              <a:avLst/>
            </a:prstGeom>
            <a:noFill/>
          </p:spPr>
          <p:txBody>
            <a:bodyPr wrap="square" rtlCol="0">
              <a:spAutoFit/>
            </a:bodyPr>
            <a:lstStyle/>
            <a:p>
              <a:r>
                <a:rPr lang="es-EC" sz="3600" b="1" dirty="0" smtClean="0"/>
                <a:t>“</a:t>
              </a:r>
              <a:endParaRPr lang="es-EC" sz="3600" b="1" dirty="0"/>
            </a:p>
          </p:txBody>
        </p:sp>
        <p:sp>
          <p:nvSpPr>
            <p:cNvPr id="43" name="CuadroTexto 42"/>
            <p:cNvSpPr txBox="1"/>
            <p:nvPr/>
          </p:nvSpPr>
          <p:spPr>
            <a:xfrm>
              <a:off x="6746395" y="3800107"/>
              <a:ext cx="691023" cy="646330"/>
            </a:xfrm>
            <a:prstGeom prst="rect">
              <a:avLst/>
            </a:prstGeom>
            <a:noFill/>
          </p:spPr>
          <p:txBody>
            <a:bodyPr wrap="square" rtlCol="0">
              <a:spAutoFit/>
            </a:bodyPr>
            <a:lstStyle/>
            <a:p>
              <a:r>
                <a:rPr lang="es-EC" sz="3600" b="1" dirty="0" smtClean="0"/>
                <a:t>”</a:t>
              </a:r>
              <a:endParaRPr lang="es-EC" sz="3600" b="1" dirty="0"/>
            </a:p>
          </p:txBody>
        </p:sp>
      </p:grpSp>
      <p:grpSp>
        <p:nvGrpSpPr>
          <p:cNvPr id="25" name="Grupo 24"/>
          <p:cNvGrpSpPr/>
          <p:nvPr/>
        </p:nvGrpSpPr>
        <p:grpSpPr>
          <a:xfrm>
            <a:off x="393839" y="3744144"/>
            <a:ext cx="11146222" cy="971581"/>
            <a:chOff x="4866381" y="2539187"/>
            <a:chExt cx="6837454" cy="1334267"/>
          </a:xfrm>
        </p:grpSpPr>
        <p:sp>
          <p:nvSpPr>
            <p:cNvPr id="26" name="CuadroTexto 25"/>
            <p:cNvSpPr txBox="1"/>
            <p:nvPr/>
          </p:nvSpPr>
          <p:spPr>
            <a:xfrm>
              <a:off x="5066621" y="2677656"/>
              <a:ext cx="6637214" cy="1098937"/>
            </a:xfrm>
            <a:prstGeom prst="rect">
              <a:avLst/>
            </a:prstGeom>
            <a:noFill/>
          </p:spPr>
          <p:txBody>
            <a:bodyPr wrap="square" rtlCol="0">
              <a:spAutoFit/>
            </a:bodyPr>
            <a:lstStyle/>
            <a:p>
              <a:pPr algn="just"/>
              <a:r>
                <a:rPr lang="es-ES" b="1" dirty="0" smtClean="0">
                  <a:latin typeface="Arial" panose="020B0604020202020204" pitchFamily="34" charset="0"/>
                  <a:cs typeface="Arial" panose="020B0604020202020204" pitchFamily="34" charset="0"/>
                </a:rPr>
                <a:t>Tercera .- </a:t>
              </a:r>
              <a:r>
                <a:rPr lang="es-ES" sz="1400" dirty="0" smtClean="0">
                  <a:latin typeface="Arial" panose="020B0604020202020204" pitchFamily="34" charset="0"/>
                  <a:cs typeface="Arial" panose="020B0604020202020204" pitchFamily="34" charset="0"/>
                </a:rPr>
                <a:t>Disponer </a:t>
              </a:r>
              <a:r>
                <a:rPr lang="es-ES" sz="1400" dirty="0">
                  <a:latin typeface="Arial" panose="020B0604020202020204" pitchFamily="34" charset="0"/>
                  <a:cs typeface="Arial" panose="020B0604020202020204" pitchFamily="34" charset="0"/>
                </a:rPr>
                <a:t>a la Empresa Pública Metropolitana de Hábitat y Vivienda, determine las opciones habitacionales para la relocalización o comercialización en los proyectos habitacionales municipales, para los lotes que no serán objeto de transferencia, en un plazo de 90 días.</a:t>
              </a:r>
              <a:endParaRPr lang="es-ES" sz="1400" dirty="0" smtClean="0">
                <a:latin typeface="Arial" panose="020B0604020202020204" pitchFamily="34" charset="0"/>
                <a:cs typeface="Arial" panose="020B0604020202020204" pitchFamily="34" charset="0"/>
              </a:endParaRPr>
            </a:p>
          </p:txBody>
        </p:sp>
        <p:sp>
          <p:nvSpPr>
            <p:cNvPr id="27" name="CuadroTexto 26"/>
            <p:cNvSpPr txBox="1"/>
            <p:nvPr/>
          </p:nvSpPr>
          <p:spPr>
            <a:xfrm>
              <a:off x="4866381" y="2539187"/>
              <a:ext cx="337549" cy="646331"/>
            </a:xfrm>
            <a:prstGeom prst="rect">
              <a:avLst/>
            </a:prstGeom>
            <a:noFill/>
          </p:spPr>
          <p:txBody>
            <a:bodyPr wrap="square" rtlCol="0">
              <a:spAutoFit/>
            </a:bodyPr>
            <a:lstStyle/>
            <a:p>
              <a:r>
                <a:rPr lang="es-EC" sz="3600" b="1" dirty="0" smtClean="0"/>
                <a:t>“</a:t>
              </a:r>
              <a:endParaRPr lang="es-EC" sz="3600" b="1" dirty="0"/>
            </a:p>
          </p:txBody>
        </p:sp>
        <p:sp>
          <p:nvSpPr>
            <p:cNvPr id="28" name="CuadroTexto 27"/>
            <p:cNvSpPr txBox="1"/>
            <p:nvPr/>
          </p:nvSpPr>
          <p:spPr>
            <a:xfrm>
              <a:off x="6069275" y="3227124"/>
              <a:ext cx="691023" cy="646330"/>
            </a:xfrm>
            <a:prstGeom prst="rect">
              <a:avLst/>
            </a:prstGeom>
            <a:noFill/>
          </p:spPr>
          <p:txBody>
            <a:bodyPr wrap="square" rtlCol="0">
              <a:spAutoFit/>
            </a:bodyPr>
            <a:lstStyle/>
            <a:p>
              <a:r>
                <a:rPr lang="es-EC" sz="3600" b="1" dirty="0" smtClean="0"/>
                <a:t>”</a:t>
              </a:r>
              <a:endParaRPr lang="es-EC" sz="3600" b="1" dirty="0"/>
            </a:p>
          </p:txBody>
        </p:sp>
      </p:grpSp>
      <p:grpSp>
        <p:nvGrpSpPr>
          <p:cNvPr id="30" name="Grupo 29"/>
          <p:cNvGrpSpPr/>
          <p:nvPr/>
        </p:nvGrpSpPr>
        <p:grpSpPr>
          <a:xfrm>
            <a:off x="393839" y="4725505"/>
            <a:ext cx="11146222" cy="1547380"/>
            <a:chOff x="4866381" y="2539187"/>
            <a:chExt cx="6837454" cy="2125008"/>
          </a:xfrm>
        </p:grpSpPr>
        <p:sp>
          <p:nvSpPr>
            <p:cNvPr id="31" name="CuadroTexto 30"/>
            <p:cNvSpPr txBox="1"/>
            <p:nvPr/>
          </p:nvSpPr>
          <p:spPr>
            <a:xfrm>
              <a:off x="5066621" y="2677656"/>
              <a:ext cx="6637214" cy="1986539"/>
            </a:xfrm>
            <a:prstGeom prst="rect">
              <a:avLst/>
            </a:prstGeom>
            <a:noFill/>
          </p:spPr>
          <p:txBody>
            <a:bodyPr wrap="square" rtlCol="0">
              <a:spAutoFit/>
            </a:bodyPr>
            <a:lstStyle/>
            <a:p>
              <a:pPr algn="just"/>
              <a:r>
                <a:rPr lang="es-ES" b="1" dirty="0" smtClean="0">
                  <a:latin typeface="Arial" panose="020B0604020202020204" pitchFamily="34" charset="0"/>
                  <a:cs typeface="Arial" panose="020B0604020202020204" pitchFamily="34" charset="0"/>
                </a:rPr>
                <a:t>Cuarta .- </a:t>
              </a:r>
              <a:r>
                <a:rPr lang="es-ES" sz="1400" dirty="0">
                  <a:latin typeface="Arial" panose="020B0604020202020204" pitchFamily="34" charset="0"/>
                  <a:cs typeface="Arial" panose="020B0604020202020204" pitchFamily="34" charset="0"/>
                </a:rPr>
                <a:t>Una vez inscrita la presente Ordenanza, dispóngase a la Dirección Metropolitana de Gestión de Bienes Inmuebles, Administración Zonal Calderón, Procuraduría Metropolitana y Agencia Metropolitana de Control, que, en coordinación con las demás entidades de control, en el ámbito de sus competencias, realicen las acciones pertinentes para la recuperación de las áreas identificadas en el plano como “áreas verdes” y “áreas municipales”, a fin de precautelar el bien público. Una vez recuperadas las referidas áreas. </a:t>
              </a:r>
              <a:r>
                <a:rPr lang="es-ES" sz="1400" dirty="0">
                  <a:latin typeface="Arial" panose="020B0604020202020204" pitchFamily="34" charset="0"/>
                  <a:cs typeface="Arial" panose="020B0604020202020204" pitchFamily="34" charset="0"/>
                </a:rPr>
                <a:t>En el plazo de 60 días la Empresa Publica Metropolitana de Movilidad y Obras Publicas intervendrá con un plan integral recreacional para la rehabilitación de las </a:t>
              </a:r>
              <a:r>
                <a:rPr lang="es-ES" sz="1400" dirty="0" smtClean="0">
                  <a:latin typeface="Arial" panose="020B0604020202020204" pitchFamily="34" charset="0"/>
                  <a:cs typeface="Arial" panose="020B0604020202020204" pitchFamily="34" charset="0"/>
                </a:rPr>
                <a:t>mismas.</a:t>
              </a:r>
              <a:endParaRPr lang="es-ES" sz="1400" dirty="0">
                <a:latin typeface="Arial" panose="020B0604020202020204" pitchFamily="34" charset="0"/>
                <a:cs typeface="Arial" panose="020B0604020202020204" pitchFamily="34" charset="0"/>
              </a:endParaRPr>
            </a:p>
          </p:txBody>
        </p:sp>
        <p:sp>
          <p:nvSpPr>
            <p:cNvPr id="32" name="CuadroTexto 31"/>
            <p:cNvSpPr txBox="1"/>
            <p:nvPr/>
          </p:nvSpPr>
          <p:spPr>
            <a:xfrm>
              <a:off x="4866381" y="2539187"/>
              <a:ext cx="337549" cy="646331"/>
            </a:xfrm>
            <a:prstGeom prst="rect">
              <a:avLst/>
            </a:prstGeom>
            <a:noFill/>
          </p:spPr>
          <p:txBody>
            <a:bodyPr wrap="square" rtlCol="0">
              <a:spAutoFit/>
            </a:bodyPr>
            <a:lstStyle/>
            <a:p>
              <a:r>
                <a:rPr lang="es-EC" sz="3600" b="1" dirty="0" smtClean="0"/>
                <a:t>“</a:t>
              </a:r>
              <a:endParaRPr lang="es-EC" sz="3600" b="1" dirty="0"/>
            </a:p>
          </p:txBody>
        </p:sp>
        <p:sp>
          <p:nvSpPr>
            <p:cNvPr id="34" name="CuadroTexto 33"/>
            <p:cNvSpPr txBox="1"/>
            <p:nvPr/>
          </p:nvSpPr>
          <p:spPr>
            <a:xfrm>
              <a:off x="7852147" y="4015375"/>
              <a:ext cx="691023" cy="646330"/>
            </a:xfrm>
            <a:prstGeom prst="rect">
              <a:avLst/>
            </a:prstGeom>
            <a:noFill/>
          </p:spPr>
          <p:txBody>
            <a:bodyPr wrap="square" rtlCol="0">
              <a:spAutoFit/>
            </a:bodyPr>
            <a:lstStyle/>
            <a:p>
              <a:r>
                <a:rPr lang="es-EC" sz="3600" b="1" dirty="0" smtClean="0"/>
                <a:t>”</a:t>
              </a:r>
              <a:endParaRPr lang="es-EC" sz="3600" b="1" dirty="0"/>
            </a:p>
          </p:txBody>
        </p:sp>
      </p:grpSp>
    </p:spTree>
    <p:extLst>
      <p:ext uri="{BB962C8B-B14F-4D97-AF65-F5344CB8AC3E}">
        <p14:creationId xmlns:p14="http://schemas.microsoft.com/office/powerpoint/2010/main" val="23772339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29" name="CuadroTexto 28"/>
          <p:cNvSpPr txBox="1"/>
          <p:nvPr/>
        </p:nvSpPr>
        <p:spPr>
          <a:xfrm>
            <a:off x="312316" y="266278"/>
            <a:ext cx="6990184"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DISPOSICIONES TRANSITORIAS</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33" name="Recortar rectángulo de esquina sencilla 32"/>
          <p:cNvSpPr/>
          <p:nvPr/>
        </p:nvSpPr>
        <p:spPr>
          <a:xfrm>
            <a:off x="430307" y="1066800"/>
            <a:ext cx="11109755" cy="2172674"/>
          </a:xfrm>
          <a:prstGeom prst="snip1Rect">
            <a:avLst>
              <a:gd name="adj" fmla="val 7904"/>
            </a:avLst>
          </a:prstGeom>
          <a:solidFill>
            <a:srgbClr val="F6B7A7"/>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grpSp>
        <p:nvGrpSpPr>
          <p:cNvPr id="8" name="Grupo 7"/>
          <p:cNvGrpSpPr/>
          <p:nvPr/>
        </p:nvGrpSpPr>
        <p:grpSpPr>
          <a:xfrm>
            <a:off x="393838" y="1249844"/>
            <a:ext cx="10845663" cy="1989630"/>
            <a:chOff x="4866381" y="1079567"/>
            <a:chExt cx="6653081" cy="1989630"/>
          </a:xfrm>
        </p:grpSpPr>
        <p:sp>
          <p:nvSpPr>
            <p:cNvPr id="35" name="CuadroTexto 34"/>
            <p:cNvSpPr txBox="1"/>
            <p:nvPr/>
          </p:nvSpPr>
          <p:spPr>
            <a:xfrm>
              <a:off x="5066622" y="1218624"/>
              <a:ext cx="6452840" cy="1661993"/>
            </a:xfrm>
            <a:prstGeom prst="rect">
              <a:avLst/>
            </a:prstGeom>
            <a:noFill/>
          </p:spPr>
          <p:txBody>
            <a:bodyPr wrap="square" rtlCol="0">
              <a:spAutoFit/>
            </a:bodyPr>
            <a:lstStyle/>
            <a:p>
              <a:pPr algn="just"/>
              <a:r>
                <a:rPr lang="es-ES" b="1" dirty="0">
                  <a:latin typeface="Arial" panose="020B0604020202020204" pitchFamily="34" charset="0"/>
                  <a:cs typeface="Arial" panose="020B0604020202020204" pitchFamily="34" charset="0"/>
                </a:rPr>
                <a:t>Disposición </a:t>
              </a:r>
              <a:r>
                <a:rPr lang="es-ES" b="1" dirty="0" smtClean="0">
                  <a:latin typeface="Arial" panose="020B0604020202020204" pitchFamily="34" charset="0"/>
                  <a:cs typeface="Arial" panose="020B0604020202020204" pitchFamily="34" charset="0"/>
                </a:rPr>
                <a:t>final .- </a:t>
              </a:r>
              <a:r>
                <a:rPr lang="es-ES" sz="1400" dirty="0">
                  <a:latin typeface="Arial" panose="020B0604020202020204" pitchFamily="34" charset="0"/>
                  <a:cs typeface="Arial" panose="020B0604020202020204" pitchFamily="34" charset="0"/>
                </a:rPr>
                <a:t>Esta ordenanza entrará en vigencia a partir de la fecha de su sanción, sin perjuicio de su publicación en la página web institucional de la Municipalidad.</a:t>
              </a:r>
            </a:p>
            <a:p>
              <a:pPr algn="just"/>
              <a:endParaRPr lang="es-ES" sz="1400" dirty="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La Unidad Especial “Regula Tu Barrio” deberá comunicar a la comunidad del AHHYC de interés social denominado Lote A Tres-Seis (A 3-6) “El Bosque” de la hacienda Tajamar, ubicado en la parroquia Calderón, (antes </a:t>
              </a:r>
              <a:r>
                <a:rPr lang="es-ES" sz="1400" dirty="0" err="1">
                  <a:latin typeface="Arial" panose="020B0604020202020204" pitchFamily="34" charset="0"/>
                  <a:cs typeface="Arial" panose="020B0604020202020204" pitchFamily="34" charset="0"/>
                </a:rPr>
                <a:t>Pomasqui</a:t>
              </a:r>
              <a:r>
                <a:rPr lang="es-ES" sz="1400" dirty="0">
                  <a:latin typeface="Arial" panose="020B0604020202020204" pitchFamily="34" charset="0"/>
                  <a:cs typeface="Arial" panose="020B0604020202020204" pitchFamily="34" charset="0"/>
                </a:rPr>
                <a:t>), lo descrito en el informe, especialmente referente a la calificación del riesgo ante las diferentes amenazas analizadas y las respectivas recomendaciones técnicas, socializando la importancia de su cumplimiento en reducción del riesgo y seguridad ciudadana.</a:t>
              </a:r>
            </a:p>
          </p:txBody>
        </p:sp>
        <p:sp>
          <p:nvSpPr>
            <p:cNvPr id="37" name="CuadroTexto 36"/>
            <p:cNvSpPr txBox="1"/>
            <p:nvPr/>
          </p:nvSpPr>
          <p:spPr>
            <a:xfrm>
              <a:off x="4866381" y="1079567"/>
              <a:ext cx="337549" cy="646331"/>
            </a:xfrm>
            <a:prstGeom prst="rect">
              <a:avLst/>
            </a:prstGeom>
            <a:noFill/>
          </p:spPr>
          <p:txBody>
            <a:bodyPr wrap="square" rtlCol="0">
              <a:spAutoFit/>
            </a:bodyPr>
            <a:lstStyle/>
            <a:p>
              <a:r>
                <a:rPr lang="es-EC" sz="3600" b="1" dirty="0" smtClean="0"/>
                <a:t>“</a:t>
              </a:r>
              <a:endParaRPr lang="es-EC" sz="3600" b="1" dirty="0"/>
            </a:p>
          </p:txBody>
        </p:sp>
        <p:sp>
          <p:nvSpPr>
            <p:cNvPr id="38" name="CuadroTexto 37"/>
            <p:cNvSpPr txBox="1"/>
            <p:nvPr/>
          </p:nvSpPr>
          <p:spPr>
            <a:xfrm>
              <a:off x="10139062" y="2422866"/>
              <a:ext cx="691023" cy="646331"/>
            </a:xfrm>
            <a:prstGeom prst="rect">
              <a:avLst/>
            </a:prstGeom>
            <a:noFill/>
          </p:spPr>
          <p:txBody>
            <a:bodyPr wrap="square" rtlCol="0">
              <a:spAutoFit/>
            </a:bodyPr>
            <a:lstStyle/>
            <a:p>
              <a:r>
                <a:rPr lang="es-EC" sz="3600" b="1" dirty="0" smtClean="0"/>
                <a:t>”</a:t>
              </a:r>
              <a:endParaRPr lang="es-EC" sz="3600" b="1" dirty="0"/>
            </a:p>
          </p:txBody>
        </p:sp>
      </p:grpSp>
    </p:spTree>
    <p:extLst>
      <p:ext uri="{BB962C8B-B14F-4D97-AF65-F5344CB8AC3E}">
        <p14:creationId xmlns:p14="http://schemas.microsoft.com/office/powerpoint/2010/main" val="2228823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ortar rectángulo de esquina sencilla 29"/>
          <p:cNvSpPr/>
          <p:nvPr/>
        </p:nvSpPr>
        <p:spPr>
          <a:xfrm flipH="1">
            <a:off x="6456419" y="1066799"/>
            <a:ext cx="5395025" cy="4705638"/>
          </a:xfrm>
          <a:prstGeom prst="snip1Rect">
            <a:avLst>
              <a:gd name="adj" fmla="val 10267"/>
            </a:avLst>
          </a:prstGeom>
          <a:solidFill>
            <a:schemeClr val="accent1">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31" name="CuadroTexto 30"/>
          <p:cNvSpPr txBox="1"/>
          <p:nvPr/>
        </p:nvSpPr>
        <p:spPr>
          <a:xfrm>
            <a:off x="6762759" y="1695245"/>
            <a:ext cx="3952875" cy="369332"/>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1.- Objeto.-</a:t>
            </a:r>
            <a:endParaRPr lang="es-EC" b="1" dirty="0">
              <a:solidFill>
                <a:srgbClr val="C00000"/>
              </a:solidFill>
              <a:latin typeface="Arial" panose="020B0604020202020204" pitchFamily="34" charset="0"/>
              <a:cs typeface="Arial" panose="020B0604020202020204" pitchFamily="34" charset="0"/>
            </a:endParaRPr>
          </a:p>
        </p:txBody>
      </p:sp>
      <p:grpSp>
        <p:nvGrpSpPr>
          <p:cNvPr id="6" name="Grupo 5">
            <a:extLst>
              <a:ext uri="{FF2B5EF4-FFF2-40B4-BE49-F238E27FC236}">
                <a16:creationId xmlns:a16="http://schemas.microsoft.com/office/drawing/2014/main" id="{A63430C7-2974-40BD-AB56-6E10927054BD}"/>
              </a:ext>
            </a:extLst>
          </p:cNvPr>
          <p:cNvGrpSpPr/>
          <p:nvPr/>
        </p:nvGrpSpPr>
        <p:grpSpPr>
          <a:xfrm>
            <a:off x="430307" y="5772437"/>
            <a:ext cx="11635799" cy="1029590"/>
            <a:chOff x="430307" y="5772437"/>
            <a:chExt cx="11635799" cy="1029590"/>
          </a:xfrm>
        </p:grpSpPr>
        <p:pic>
          <p:nvPicPr>
            <p:cNvPr id="9" name="Google Shape;92;p1">
              <a:extLst>
                <a:ext uri="{FF2B5EF4-FFF2-40B4-BE49-F238E27FC236}">
                  <a16:creationId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a16="http://schemas.microsoft.com/office/drawing/2014/main" id="{01AC154E-537C-4B98-9DB7-221A24BEE154}"/>
                </a:ext>
              </a:extLst>
            </p:cNvPr>
            <p:cNvGrpSpPr/>
            <p:nvPr/>
          </p:nvGrpSpPr>
          <p:grpSpPr>
            <a:xfrm>
              <a:off x="2918005" y="5772437"/>
              <a:ext cx="9148101" cy="906871"/>
              <a:chOff x="2918005" y="5772437"/>
              <a:chExt cx="9148101" cy="906871"/>
            </a:xfrm>
          </p:grpSpPr>
          <p:sp>
            <p:nvSpPr>
              <p:cNvPr id="11" name="TextBox 19">
                <a:extLst>
                  <a:ext uri="{FF2B5EF4-FFF2-40B4-BE49-F238E27FC236}">
                    <a16:creationId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715635" y="5772437"/>
                <a:ext cx="824428" cy="906871"/>
              </a:xfrm>
              <a:prstGeom prst="rect">
                <a:avLst/>
              </a:prstGeom>
            </p:spPr>
          </p:pic>
        </p:grpSp>
      </p:grpSp>
      <p:sp>
        <p:nvSpPr>
          <p:cNvPr id="7" name="Recortar rectángulo de esquina sencilla 6"/>
          <p:cNvSpPr/>
          <p:nvPr/>
        </p:nvSpPr>
        <p:spPr>
          <a:xfrm>
            <a:off x="430307" y="1066800"/>
            <a:ext cx="5392141" cy="4705638"/>
          </a:xfrm>
          <a:prstGeom prst="snip1Rect">
            <a:avLst>
              <a:gd name="adj" fmla="val 11035"/>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8" name="CuadroTexto 7"/>
          <p:cNvSpPr txBox="1"/>
          <p:nvPr/>
        </p:nvSpPr>
        <p:spPr>
          <a:xfrm>
            <a:off x="544285" y="1639186"/>
            <a:ext cx="3952875" cy="369332"/>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1.- Objeto.-</a:t>
            </a:r>
            <a:endParaRPr lang="es-EC" b="1" dirty="0">
              <a:solidFill>
                <a:srgbClr val="C00000"/>
              </a:solidFill>
              <a:latin typeface="Arial" panose="020B0604020202020204" pitchFamily="34" charset="0"/>
              <a:cs typeface="Arial" panose="020B0604020202020204" pitchFamily="34" charset="0"/>
            </a:endParaRPr>
          </a:p>
        </p:txBody>
      </p:sp>
      <p:sp>
        <p:nvSpPr>
          <p:cNvPr id="15" name="CuadroTexto 14"/>
          <p:cNvSpPr txBox="1"/>
          <p:nvPr/>
        </p:nvSpPr>
        <p:spPr>
          <a:xfrm>
            <a:off x="609600"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grpSp>
        <p:nvGrpSpPr>
          <p:cNvPr id="24" name="Grupo 23"/>
          <p:cNvGrpSpPr/>
          <p:nvPr/>
        </p:nvGrpSpPr>
        <p:grpSpPr>
          <a:xfrm>
            <a:off x="774474" y="2013767"/>
            <a:ext cx="4703808" cy="2011688"/>
            <a:chOff x="1069975" y="1472512"/>
            <a:chExt cx="4200525" cy="2011688"/>
          </a:xfrm>
        </p:grpSpPr>
        <p:sp>
          <p:nvSpPr>
            <p:cNvPr id="14" name="CuadroTexto 13"/>
            <p:cNvSpPr txBox="1"/>
            <p:nvPr/>
          </p:nvSpPr>
          <p:spPr>
            <a:xfrm>
              <a:off x="1270000" y="1545208"/>
              <a:ext cx="4000500" cy="1938992"/>
            </a:xfrm>
            <a:prstGeom prst="rect">
              <a:avLst/>
            </a:prstGeom>
            <a:noFill/>
          </p:spPr>
          <p:txBody>
            <a:bodyPr wrap="square" rtlCol="0">
              <a:spAutoFit/>
            </a:bodyPr>
            <a:lstStyle/>
            <a:p>
              <a:pPr algn="just"/>
              <a:r>
                <a:rPr lang="es-EC" sz="1200" dirty="0" smtClean="0">
                  <a:latin typeface="Arial" panose="020B0604020202020204" pitchFamily="34" charset="0"/>
                  <a:cs typeface="Arial" panose="020B0604020202020204" pitchFamily="34" charset="0"/>
                </a:rPr>
                <a:t>La </a:t>
              </a:r>
              <a:r>
                <a:rPr lang="es-EC" sz="1200" dirty="0">
                  <a:latin typeface="Arial" panose="020B0604020202020204" pitchFamily="34" charset="0"/>
                  <a:cs typeface="Arial" panose="020B0604020202020204" pitchFamily="34" charset="0"/>
                </a:rPr>
                <a:t>presente ordenanza tiene </a:t>
              </a:r>
              <a:r>
                <a:rPr lang="es-EC" sz="1200" dirty="0" smtClean="0">
                  <a:latin typeface="Arial" panose="020B0604020202020204" pitchFamily="34" charset="0"/>
                  <a:cs typeface="Arial" panose="020B0604020202020204" pitchFamily="34" charset="0"/>
                </a:rPr>
                <a:t>por </a:t>
              </a:r>
              <a:r>
                <a:rPr lang="es-EC" sz="1200" dirty="0">
                  <a:latin typeface="Arial" panose="020B0604020202020204" pitchFamily="34" charset="0"/>
                  <a:cs typeface="Arial" panose="020B0604020202020204" pitchFamily="34" charset="0"/>
                </a:rPr>
                <a:t>objeto reconocer y aprobar el fraccionamiento del predio No. 679362, sus vías, identificar y delimitar las áreas verdes, comunales, áreas municipales /afectaciones y mantener su zonificación; sobre la que se encuentra el asentamiento humano de hecho y consolidado de interés social denominado Lote A TRES-SEIS (A3-6), “El Bosque”, de la Hacienda Tajamar, ubicado en la parroquia Calderón.</a:t>
              </a:r>
            </a:p>
            <a:p>
              <a:r>
                <a:rPr lang="es-ES" sz="1200" dirty="0" smtClean="0">
                  <a:latin typeface="Arial" panose="020B0604020202020204" pitchFamily="34" charset="0"/>
                  <a:cs typeface="Arial" panose="020B0604020202020204" pitchFamily="34" charset="0"/>
                </a:rPr>
                <a:t/>
              </a:r>
              <a:br>
                <a:rPr lang="es-ES" sz="1200" dirty="0" smtClean="0">
                  <a:latin typeface="Arial" panose="020B0604020202020204" pitchFamily="34" charset="0"/>
                  <a:cs typeface="Arial" panose="020B0604020202020204" pitchFamily="34" charset="0"/>
                </a:rPr>
              </a:br>
              <a:endParaRPr lang="es-EC" sz="1200" dirty="0">
                <a:latin typeface="Arial" panose="020B0604020202020204" pitchFamily="34" charset="0"/>
                <a:cs typeface="Arial" panose="020B0604020202020204" pitchFamily="34" charset="0"/>
              </a:endParaRPr>
            </a:p>
          </p:txBody>
        </p:sp>
        <p:sp>
          <p:nvSpPr>
            <p:cNvPr id="16" name="CuadroTexto 15"/>
            <p:cNvSpPr txBox="1"/>
            <p:nvPr/>
          </p:nvSpPr>
          <p:spPr>
            <a:xfrm>
              <a:off x="1069975" y="1472512"/>
              <a:ext cx="1257300" cy="646331"/>
            </a:xfrm>
            <a:prstGeom prst="rect">
              <a:avLst/>
            </a:prstGeom>
            <a:noFill/>
          </p:spPr>
          <p:txBody>
            <a:bodyPr wrap="square" rtlCol="0">
              <a:spAutoFit/>
            </a:bodyPr>
            <a:lstStyle/>
            <a:p>
              <a:r>
                <a:rPr lang="es-EC" sz="3600" b="1" dirty="0" smtClean="0"/>
                <a:t>“</a:t>
              </a:r>
              <a:endParaRPr lang="es-EC" sz="3600" b="1" dirty="0"/>
            </a:p>
          </p:txBody>
        </p:sp>
        <p:sp>
          <p:nvSpPr>
            <p:cNvPr id="17" name="CuadroTexto 16"/>
            <p:cNvSpPr txBox="1"/>
            <p:nvPr/>
          </p:nvSpPr>
          <p:spPr>
            <a:xfrm>
              <a:off x="1879600" y="2723757"/>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18" name="CuadroTexto 17"/>
          <p:cNvSpPr txBox="1"/>
          <p:nvPr/>
        </p:nvSpPr>
        <p:spPr>
          <a:xfrm>
            <a:off x="6809547"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PROYECTO DE REFORMA</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19" name="CuadroTexto 18"/>
          <p:cNvSpPr txBox="1"/>
          <p:nvPr/>
        </p:nvSpPr>
        <p:spPr>
          <a:xfrm>
            <a:off x="544285" y="4980646"/>
            <a:ext cx="3492137" cy="646331"/>
          </a:xfrm>
          <a:prstGeom prst="rect">
            <a:avLst/>
          </a:prstGeom>
          <a:noFill/>
        </p:spPr>
        <p:txBody>
          <a:bodyPr wrap="square" rtlCol="0">
            <a:spAutoFit/>
          </a:bodyPr>
          <a:lstStyle/>
          <a:p>
            <a:pPr algn="just"/>
            <a:r>
              <a:rPr lang="es-EC" sz="1200" i="1" dirty="0" smtClean="0">
                <a:solidFill>
                  <a:schemeClr val="tx2">
                    <a:lumMod val="75000"/>
                  </a:schemeClr>
                </a:solidFill>
                <a:latin typeface="Arial" panose="020B0604020202020204" pitchFamily="34" charset="0"/>
                <a:cs typeface="Arial" panose="020B0604020202020204" pitchFamily="34" charset="0"/>
              </a:rPr>
              <a:t>Sancionada el 03 de Diciembre de 2020</a:t>
            </a:r>
            <a:endParaRPr lang="es-EC" sz="1200" i="1" dirty="0">
              <a:solidFill>
                <a:schemeClr val="tx2">
                  <a:lumMod val="75000"/>
                </a:schemeClr>
              </a:solidFill>
              <a:latin typeface="Arial" panose="020B0604020202020204" pitchFamily="34" charset="0"/>
              <a:cs typeface="Arial" panose="020B0604020202020204" pitchFamily="34" charset="0"/>
            </a:endParaRPr>
          </a:p>
          <a:p>
            <a:r>
              <a:rPr lang="es-ES" sz="1200" i="1" dirty="0" smtClean="0">
                <a:solidFill>
                  <a:schemeClr val="tx2">
                    <a:lumMod val="75000"/>
                  </a:schemeClr>
                </a:solidFill>
                <a:latin typeface="Arial" panose="020B0604020202020204" pitchFamily="34" charset="0"/>
                <a:cs typeface="Arial" panose="020B0604020202020204" pitchFamily="34" charset="0"/>
              </a:rPr>
              <a:t/>
            </a:r>
            <a:br>
              <a:rPr lang="es-ES" sz="1200" i="1" dirty="0" smtClean="0">
                <a:solidFill>
                  <a:schemeClr val="tx2">
                    <a:lumMod val="75000"/>
                  </a:schemeClr>
                </a:solidFill>
                <a:latin typeface="Arial" panose="020B0604020202020204" pitchFamily="34" charset="0"/>
                <a:cs typeface="Arial" panose="020B0604020202020204" pitchFamily="34" charset="0"/>
              </a:rPr>
            </a:br>
            <a:endParaRPr lang="es-EC" sz="1200" i="1" dirty="0">
              <a:solidFill>
                <a:schemeClr val="tx2">
                  <a:lumMod val="75000"/>
                </a:schemeClr>
              </a:solidFill>
              <a:latin typeface="Arial" panose="020B0604020202020204" pitchFamily="34" charset="0"/>
              <a:cs typeface="Arial" panose="020B0604020202020204" pitchFamily="34" charset="0"/>
            </a:endParaRPr>
          </a:p>
        </p:txBody>
      </p:sp>
      <p:grpSp>
        <p:nvGrpSpPr>
          <p:cNvPr id="25" name="Grupo 24"/>
          <p:cNvGrpSpPr/>
          <p:nvPr/>
        </p:nvGrpSpPr>
        <p:grpSpPr>
          <a:xfrm>
            <a:off x="7099231" y="1936720"/>
            <a:ext cx="4440831" cy="3187389"/>
            <a:chOff x="1069975" y="1472512"/>
            <a:chExt cx="4027629" cy="3187389"/>
          </a:xfrm>
        </p:grpSpPr>
        <p:sp>
          <p:nvSpPr>
            <p:cNvPr id="26" name="CuadroTexto 25"/>
            <p:cNvSpPr txBox="1"/>
            <p:nvPr/>
          </p:nvSpPr>
          <p:spPr>
            <a:xfrm>
              <a:off x="1270001" y="1545208"/>
              <a:ext cx="3827603" cy="2677656"/>
            </a:xfrm>
            <a:prstGeom prst="rect">
              <a:avLst/>
            </a:prstGeom>
            <a:noFill/>
          </p:spPr>
          <p:txBody>
            <a:bodyPr wrap="square" rtlCol="0">
              <a:spAutoFit/>
            </a:bodyPr>
            <a:lstStyle/>
            <a:p>
              <a:pPr algn="just"/>
              <a:r>
                <a:rPr lang="es-ES" sz="1400" dirty="0">
                  <a:latin typeface="Arial" panose="020B0604020202020204" pitchFamily="34" charset="0"/>
                  <a:cs typeface="Arial" panose="020B0604020202020204" pitchFamily="34" charset="0"/>
                </a:rPr>
                <a:t>La presente ordenanza tiene por objeto reconocer y aprobar el fraccionamiento del predio No. 679362. Reformar su delimitación de cabida, así como reconocer sus vías, escalinata, pasajes, identificar y delimitar las áreas verdes, área comunal, áreas </a:t>
              </a:r>
              <a:r>
                <a:rPr lang="es-ES" sz="1400" dirty="0" smtClean="0">
                  <a:latin typeface="Arial" panose="020B0604020202020204" pitchFamily="34" charset="0"/>
                  <a:cs typeface="Arial" panose="020B0604020202020204" pitchFamily="34" charset="0"/>
                </a:rPr>
                <a:t>municipales</a:t>
              </a:r>
              <a:r>
                <a:rPr lang="es-ES" sz="1400" dirty="0">
                  <a:latin typeface="Arial" panose="020B0604020202020204" pitchFamily="34" charset="0"/>
                  <a:cs typeface="Arial" panose="020B0604020202020204" pitchFamily="34" charset="0"/>
                </a:rPr>
                <a:t>, áreas de afectaciones y cambio de zonificación del lote sobre el que se encuentra el asentamiento humano de hecho y consolidado de interés social denominado Lote A TRES-SEIS (A3-6), “El Bosque”, de la Hacienda Tajamar, ubicado en la parroquia Calderón, a favor del Municipio del Distrito Metropolitano de Quito.</a:t>
              </a:r>
              <a:endParaRPr lang="es-EC" sz="1400" dirty="0">
                <a:latin typeface="Arial" panose="020B0604020202020204" pitchFamily="34" charset="0"/>
                <a:cs typeface="Arial" panose="020B0604020202020204" pitchFamily="34" charset="0"/>
              </a:endParaRPr>
            </a:p>
          </p:txBody>
        </p:sp>
        <p:sp>
          <p:nvSpPr>
            <p:cNvPr id="27" name="CuadroTexto 26"/>
            <p:cNvSpPr txBox="1"/>
            <p:nvPr/>
          </p:nvSpPr>
          <p:spPr>
            <a:xfrm>
              <a:off x="1069975" y="1472512"/>
              <a:ext cx="1257300" cy="646331"/>
            </a:xfrm>
            <a:prstGeom prst="rect">
              <a:avLst/>
            </a:prstGeom>
            <a:noFill/>
          </p:spPr>
          <p:txBody>
            <a:bodyPr wrap="square" rtlCol="0">
              <a:spAutoFit/>
            </a:bodyPr>
            <a:lstStyle/>
            <a:p>
              <a:r>
                <a:rPr lang="es-EC" sz="3600" b="1" dirty="0" smtClean="0"/>
                <a:t>“</a:t>
              </a:r>
              <a:endParaRPr lang="es-EC" sz="3600" b="1" dirty="0"/>
            </a:p>
          </p:txBody>
        </p:sp>
        <p:sp>
          <p:nvSpPr>
            <p:cNvPr id="28" name="CuadroTexto 27"/>
            <p:cNvSpPr txBox="1"/>
            <p:nvPr/>
          </p:nvSpPr>
          <p:spPr>
            <a:xfrm>
              <a:off x="3559544" y="4013570"/>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36" name="Cheurón 35"/>
          <p:cNvSpPr/>
          <p:nvPr/>
        </p:nvSpPr>
        <p:spPr>
          <a:xfrm>
            <a:off x="5822448" y="2213542"/>
            <a:ext cx="598872" cy="1364097"/>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sp>
        <p:nvSpPr>
          <p:cNvPr id="47" name="CuadroTexto 46"/>
          <p:cNvSpPr txBox="1"/>
          <p:nvPr/>
        </p:nvSpPr>
        <p:spPr>
          <a:xfrm>
            <a:off x="7915145" y="4941440"/>
            <a:ext cx="3212704" cy="830997"/>
          </a:xfrm>
          <a:prstGeom prst="rect">
            <a:avLst/>
          </a:prstGeom>
          <a:noFill/>
        </p:spPr>
        <p:txBody>
          <a:bodyPr wrap="square" rtlCol="0">
            <a:spAutoFit/>
          </a:bodyPr>
          <a:lstStyle/>
          <a:p>
            <a:pPr marL="285750" indent="-285750">
              <a:buFont typeface="Arial" panose="020B0604020202020204" pitchFamily="34" charset="0"/>
              <a:buChar char="•"/>
            </a:pPr>
            <a:r>
              <a:rPr lang="es-EC" sz="1200" b="1" dirty="0" smtClean="0">
                <a:latin typeface="Arial" panose="020B0604020202020204" pitchFamily="34" charset="0"/>
                <a:cs typeface="Arial" panose="020B0604020202020204" pitchFamily="34" charset="0"/>
              </a:rPr>
              <a:t>Reajuste de cabida</a:t>
            </a:r>
          </a:p>
          <a:p>
            <a:pPr marL="285750" indent="-285750">
              <a:buFont typeface="Arial" panose="020B0604020202020204" pitchFamily="34" charset="0"/>
              <a:buChar char="•"/>
            </a:pPr>
            <a:r>
              <a:rPr lang="es-EC" sz="1200" b="1" dirty="0" err="1" smtClean="0">
                <a:latin typeface="Arial" panose="020B0604020202020204" pitchFamily="34" charset="0"/>
                <a:cs typeface="Arial" panose="020B0604020202020204" pitchFamily="34" charset="0"/>
              </a:rPr>
              <a:t>Renumeración</a:t>
            </a:r>
            <a:r>
              <a:rPr lang="es-EC" sz="1200" b="1" dirty="0" smtClean="0">
                <a:latin typeface="Arial" panose="020B0604020202020204" pitchFamily="34" charset="0"/>
                <a:cs typeface="Arial" panose="020B0604020202020204" pitchFamily="34" charset="0"/>
              </a:rPr>
              <a:t> de lotes </a:t>
            </a:r>
          </a:p>
          <a:p>
            <a:pPr marL="285750" indent="-285750">
              <a:buFont typeface="Arial" panose="020B0604020202020204" pitchFamily="34" charset="0"/>
              <a:buChar char="•"/>
            </a:pPr>
            <a:r>
              <a:rPr lang="es-EC" sz="1200" b="1" dirty="0" smtClean="0">
                <a:latin typeface="Arial" panose="020B0604020202020204" pitchFamily="34" charset="0"/>
                <a:cs typeface="Arial" panose="020B0604020202020204" pitchFamily="34" charset="0"/>
              </a:rPr>
              <a:t>Pedidos de organizaciones sociales</a:t>
            </a:r>
          </a:p>
          <a:p>
            <a:pPr marL="285750" indent="-285750">
              <a:buFont typeface="Arial" panose="020B0604020202020204" pitchFamily="34" charset="0"/>
              <a:buChar char="•"/>
            </a:pPr>
            <a:endParaRPr lang="es-EC" sz="1200" b="1" dirty="0">
              <a:latin typeface="Arial" panose="020B0604020202020204" pitchFamily="34" charset="0"/>
              <a:cs typeface="Arial" panose="020B0604020202020204" pitchFamily="34" charset="0"/>
            </a:endParaRPr>
          </a:p>
        </p:txBody>
      </p:sp>
      <p:sp>
        <p:nvSpPr>
          <p:cNvPr id="29" name="CuadroTexto 28"/>
          <p:cNvSpPr txBox="1"/>
          <p:nvPr/>
        </p:nvSpPr>
        <p:spPr>
          <a:xfrm>
            <a:off x="6762759" y="1227186"/>
            <a:ext cx="4952163" cy="523220"/>
          </a:xfrm>
          <a:prstGeom prst="rect">
            <a:avLst/>
          </a:prstGeom>
          <a:noFill/>
        </p:spPr>
        <p:txBody>
          <a:bodyPr wrap="square" rtlCol="0">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1 .- Sustitúyase el artículo 1 </a:t>
            </a:r>
            <a:r>
              <a:rPr lang="es-ES" sz="1400" b="1" dirty="0" smtClean="0">
                <a:solidFill>
                  <a:schemeClr val="accent6">
                    <a:lumMod val="50000"/>
                  </a:schemeClr>
                </a:solidFill>
                <a:latin typeface="Arial" panose="020B0604020202020204" pitchFamily="34" charset="0"/>
                <a:cs typeface="Arial" panose="020B0604020202020204" pitchFamily="34" charset="0"/>
              </a:rPr>
              <a:t>de la Ordenanza No. 106-2020-AHC, por el siguiente:</a:t>
            </a:r>
            <a:r>
              <a:rPr lang="es-EC" sz="1400" b="1" dirty="0" smtClean="0">
                <a:solidFill>
                  <a:schemeClr val="accent6">
                    <a:lumMod val="50000"/>
                  </a:schemeClr>
                </a:solidFill>
                <a:latin typeface="Arial" panose="020B0604020202020204" pitchFamily="34" charset="0"/>
                <a:cs typeface="Arial" panose="020B0604020202020204" pitchFamily="34" charset="0"/>
              </a:rPr>
              <a:t> </a:t>
            </a:r>
            <a:endParaRPr lang="es-EC" b="1" dirty="0" smtClean="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9013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A63430C7-2974-40BD-AB56-6E10927054BD}"/>
              </a:ext>
            </a:extLst>
          </p:cNvPr>
          <p:cNvGrpSpPr/>
          <p:nvPr/>
        </p:nvGrpSpPr>
        <p:grpSpPr>
          <a:xfrm>
            <a:off x="430307" y="5772437"/>
            <a:ext cx="11635799" cy="1029590"/>
            <a:chOff x="430307" y="5772437"/>
            <a:chExt cx="11635799" cy="1029590"/>
          </a:xfrm>
        </p:grpSpPr>
        <p:pic>
          <p:nvPicPr>
            <p:cNvPr id="9" name="Google Shape;92;p1">
              <a:extLst>
                <a:ext uri="{FF2B5EF4-FFF2-40B4-BE49-F238E27FC236}">
                  <a16:creationId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a16="http://schemas.microsoft.com/office/drawing/2014/main" id="{01AC154E-537C-4B98-9DB7-221A24BEE154}"/>
                </a:ext>
              </a:extLst>
            </p:cNvPr>
            <p:cNvGrpSpPr/>
            <p:nvPr/>
          </p:nvGrpSpPr>
          <p:grpSpPr>
            <a:xfrm>
              <a:off x="2918005" y="5772437"/>
              <a:ext cx="9148101" cy="906871"/>
              <a:chOff x="2918005" y="5772437"/>
              <a:chExt cx="9148101" cy="906871"/>
            </a:xfrm>
          </p:grpSpPr>
          <p:sp>
            <p:nvSpPr>
              <p:cNvPr id="11" name="TextBox 19">
                <a:extLst>
                  <a:ext uri="{FF2B5EF4-FFF2-40B4-BE49-F238E27FC236}">
                    <a16:creationId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715635" y="5772437"/>
                <a:ext cx="824428" cy="906871"/>
              </a:xfrm>
              <a:prstGeom prst="rect">
                <a:avLst/>
              </a:prstGeom>
            </p:spPr>
          </p:pic>
        </p:grpSp>
      </p:grpSp>
      <p:sp>
        <p:nvSpPr>
          <p:cNvPr id="7" name="Recortar rectángulo de esquina sencilla 6"/>
          <p:cNvSpPr/>
          <p:nvPr/>
        </p:nvSpPr>
        <p:spPr>
          <a:xfrm>
            <a:off x="3885843" y="944313"/>
            <a:ext cx="5278161" cy="5112301"/>
          </a:xfrm>
          <a:prstGeom prst="snip1Rect">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5" name="CuadroTexto 14"/>
          <p:cNvSpPr txBox="1"/>
          <p:nvPr/>
        </p:nvSpPr>
        <p:spPr>
          <a:xfrm>
            <a:off x="3885843"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19" name="CuadroTexto 18"/>
          <p:cNvSpPr txBox="1"/>
          <p:nvPr/>
        </p:nvSpPr>
        <p:spPr>
          <a:xfrm>
            <a:off x="3999821" y="5449255"/>
            <a:ext cx="3492137" cy="646331"/>
          </a:xfrm>
          <a:prstGeom prst="rect">
            <a:avLst/>
          </a:prstGeom>
          <a:noFill/>
        </p:spPr>
        <p:txBody>
          <a:bodyPr wrap="square" rtlCol="0">
            <a:spAutoFit/>
          </a:bodyPr>
          <a:lstStyle/>
          <a:p>
            <a:pPr algn="just"/>
            <a:r>
              <a:rPr lang="es-EC" sz="1200" i="1" dirty="0" smtClean="0">
                <a:solidFill>
                  <a:schemeClr val="tx2">
                    <a:lumMod val="75000"/>
                  </a:schemeClr>
                </a:solidFill>
                <a:latin typeface="Arial" panose="020B0604020202020204" pitchFamily="34" charset="0"/>
                <a:cs typeface="Arial" panose="020B0604020202020204" pitchFamily="34" charset="0"/>
              </a:rPr>
              <a:t>Sancionada el 03 de Diciembre de 2020</a:t>
            </a:r>
            <a:endParaRPr lang="es-EC" sz="1200" i="1" dirty="0">
              <a:solidFill>
                <a:schemeClr val="tx2">
                  <a:lumMod val="75000"/>
                </a:schemeClr>
              </a:solidFill>
              <a:latin typeface="Arial" panose="020B0604020202020204" pitchFamily="34" charset="0"/>
              <a:cs typeface="Arial" panose="020B0604020202020204" pitchFamily="34" charset="0"/>
            </a:endParaRPr>
          </a:p>
          <a:p>
            <a:r>
              <a:rPr lang="es-ES" sz="1200" i="1" dirty="0" smtClean="0">
                <a:solidFill>
                  <a:schemeClr val="tx2">
                    <a:lumMod val="75000"/>
                  </a:schemeClr>
                </a:solidFill>
                <a:latin typeface="Arial" panose="020B0604020202020204" pitchFamily="34" charset="0"/>
                <a:cs typeface="Arial" panose="020B0604020202020204" pitchFamily="34" charset="0"/>
              </a:rPr>
              <a:t/>
            </a:r>
            <a:br>
              <a:rPr lang="es-ES" sz="1200" i="1" dirty="0" smtClean="0">
                <a:solidFill>
                  <a:schemeClr val="tx2">
                    <a:lumMod val="75000"/>
                  </a:schemeClr>
                </a:solidFill>
                <a:latin typeface="Arial" panose="020B0604020202020204" pitchFamily="34" charset="0"/>
                <a:cs typeface="Arial" panose="020B0604020202020204" pitchFamily="34" charset="0"/>
              </a:rPr>
            </a:br>
            <a:endParaRPr lang="es-EC" sz="1200" i="1" dirty="0">
              <a:solidFill>
                <a:schemeClr val="tx2">
                  <a:lumMod val="75000"/>
                </a:schemeClr>
              </a:solidFill>
              <a:latin typeface="Arial" panose="020B0604020202020204" pitchFamily="34" charset="0"/>
              <a:cs typeface="Arial" panose="020B0604020202020204" pitchFamily="34" charset="0"/>
            </a:endParaRPr>
          </a:p>
        </p:txBody>
      </p:sp>
      <p:sp>
        <p:nvSpPr>
          <p:cNvPr id="32" name="CuadroTexto 31"/>
          <p:cNvSpPr txBox="1"/>
          <p:nvPr/>
        </p:nvSpPr>
        <p:spPr>
          <a:xfrm>
            <a:off x="3999821" y="1858555"/>
            <a:ext cx="5164183" cy="646331"/>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2.- De los planos y documentos habilitantes presentados .-</a:t>
            </a:r>
            <a:endParaRPr lang="es-EC" b="1" dirty="0">
              <a:solidFill>
                <a:srgbClr val="C00000"/>
              </a:solidFill>
              <a:latin typeface="Arial" panose="020B0604020202020204" pitchFamily="34" charset="0"/>
              <a:cs typeface="Arial" panose="020B0604020202020204" pitchFamily="34" charset="0"/>
            </a:endParaRPr>
          </a:p>
        </p:txBody>
      </p:sp>
      <p:sp>
        <p:nvSpPr>
          <p:cNvPr id="34" name="CuadroTexto 33"/>
          <p:cNvSpPr txBox="1"/>
          <p:nvPr/>
        </p:nvSpPr>
        <p:spPr>
          <a:xfrm>
            <a:off x="3999821" y="1547189"/>
            <a:ext cx="5164183" cy="338554"/>
          </a:xfrm>
          <a:prstGeom prst="rect">
            <a:avLst/>
          </a:prstGeom>
          <a:noFill/>
        </p:spPr>
        <p:txBody>
          <a:bodyPr wrap="square" rtlCol="0">
            <a:spAutoFit/>
          </a:bodyPr>
          <a:lstStyle/>
          <a:p>
            <a:pPr algn="just"/>
            <a:r>
              <a:rPr lang="es-EC" sz="1600" b="1" dirty="0" smtClean="0">
                <a:latin typeface="Arial" panose="020B0604020202020204" pitchFamily="34" charset="0"/>
                <a:cs typeface="Arial" panose="020B0604020202020204" pitchFamily="34" charset="0"/>
              </a:rPr>
              <a:t>Se mantiene sin cambios</a:t>
            </a:r>
            <a:endParaRPr lang="es-EC" sz="1600" b="1" dirty="0">
              <a:latin typeface="Arial" panose="020B0604020202020204" pitchFamily="34" charset="0"/>
              <a:cs typeface="Arial" panose="020B0604020202020204" pitchFamily="34" charset="0"/>
            </a:endParaRPr>
          </a:p>
        </p:txBody>
      </p:sp>
      <p:sp>
        <p:nvSpPr>
          <p:cNvPr id="39" name="CuadroTexto 38"/>
          <p:cNvSpPr txBox="1"/>
          <p:nvPr/>
        </p:nvSpPr>
        <p:spPr>
          <a:xfrm>
            <a:off x="3942853" y="3738536"/>
            <a:ext cx="5164183" cy="369332"/>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3.- Declaratoria de interés social .-</a:t>
            </a:r>
            <a:endParaRPr lang="es-EC" b="1" dirty="0">
              <a:solidFill>
                <a:srgbClr val="C00000"/>
              </a:solidFill>
              <a:latin typeface="Arial" panose="020B0604020202020204" pitchFamily="34" charset="0"/>
              <a:cs typeface="Arial" panose="020B0604020202020204" pitchFamily="34" charset="0"/>
            </a:endParaRPr>
          </a:p>
        </p:txBody>
      </p:sp>
      <p:sp>
        <p:nvSpPr>
          <p:cNvPr id="40" name="CuadroTexto 39"/>
          <p:cNvSpPr txBox="1"/>
          <p:nvPr/>
        </p:nvSpPr>
        <p:spPr>
          <a:xfrm>
            <a:off x="3942853" y="3444213"/>
            <a:ext cx="5164183" cy="338554"/>
          </a:xfrm>
          <a:prstGeom prst="rect">
            <a:avLst/>
          </a:prstGeom>
          <a:noFill/>
        </p:spPr>
        <p:txBody>
          <a:bodyPr wrap="square" rtlCol="0">
            <a:spAutoFit/>
          </a:bodyPr>
          <a:lstStyle/>
          <a:p>
            <a:pPr algn="just"/>
            <a:r>
              <a:rPr lang="es-EC" sz="1600" b="1" dirty="0">
                <a:latin typeface="Arial" panose="020B0604020202020204" pitchFamily="34" charset="0"/>
                <a:cs typeface="Arial" panose="020B0604020202020204" pitchFamily="34" charset="0"/>
              </a:rPr>
              <a:t>Se mantiene sin cambios</a:t>
            </a:r>
          </a:p>
        </p:txBody>
      </p:sp>
    </p:spTree>
    <p:extLst>
      <p:ext uri="{BB962C8B-B14F-4D97-AF65-F5344CB8AC3E}">
        <p14:creationId xmlns:p14="http://schemas.microsoft.com/office/powerpoint/2010/main" val="969742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A63430C7-2974-40BD-AB56-6E10927054BD}"/>
              </a:ext>
            </a:extLst>
          </p:cNvPr>
          <p:cNvGrpSpPr/>
          <p:nvPr/>
        </p:nvGrpSpPr>
        <p:grpSpPr>
          <a:xfrm>
            <a:off x="430307" y="5772437"/>
            <a:ext cx="11635799" cy="1029590"/>
            <a:chOff x="430307" y="5772437"/>
            <a:chExt cx="11635799" cy="1029590"/>
          </a:xfrm>
        </p:grpSpPr>
        <p:pic>
          <p:nvPicPr>
            <p:cNvPr id="9" name="Google Shape;92;p1">
              <a:extLst>
                <a:ext uri="{FF2B5EF4-FFF2-40B4-BE49-F238E27FC236}">
                  <a16:creationId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a16="http://schemas.microsoft.com/office/drawing/2014/main" id="{01AC154E-537C-4B98-9DB7-221A24BEE154}"/>
                </a:ext>
              </a:extLst>
            </p:cNvPr>
            <p:cNvGrpSpPr/>
            <p:nvPr/>
          </p:nvGrpSpPr>
          <p:grpSpPr>
            <a:xfrm>
              <a:off x="2918005" y="5772437"/>
              <a:ext cx="9148101" cy="906871"/>
              <a:chOff x="2918005" y="5772437"/>
              <a:chExt cx="9148101" cy="906871"/>
            </a:xfrm>
          </p:grpSpPr>
          <p:sp>
            <p:nvSpPr>
              <p:cNvPr id="11" name="TextBox 19">
                <a:extLst>
                  <a:ext uri="{FF2B5EF4-FFF2-40B4-BE49-F238E27FC236}">
                    <a16:creationId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838467" y="5772437"/>
                <a:ext cx="824428" cy="906871"/>
              </a:xfrm>
              <a:prstGeom prst="rect">
                <a:avLst/>
              </a:prstGeom>
            </p:spPr>
          </p:pic>
        </p:grpSp>
      </p:grpSp>
      <p:sp>
        <p:nvSpPr>
          <p:cNvPr id="7" name="Recortar rectángulo de esquina sencilla 6"/>
          <p:cNvSpPr/>
          <p:nvPr/>
        </p:nvSpPr>
        <p:spPr>
          <a:xfrm>
            <a:off x="430307" y="1066799"/>
            <a:ext cx="10487902" cy="5235020"/>
          </a:xfrm>
          <a:prstGeom prst="snip1Rect">
            <a:avLst/>
          </a:prstGeom>
          <a:solidFill>
            <a:schemeClr val="accent1">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5" name="CuadroTexto 14"/>
          <p:cNvSpPr txBox="1"/>
          <p:nvPr/>
        </p:nvSpPr>
        <p:spPr>
          <a:xfrm>
            <a:off x="609600"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PROYECTO DE REFORMA</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25" name="Tabla 24"/>
          <p:cNvGraphicFramePr>
            <a:graphicFrameLocks noGrp="1"/>
          </p:cNvGraphicFramePr>
          <p:nvPr>
            <p:extLst>
              <p:ext uri="{D42A27DB-BD31-4B8C-83A1-F6EECF244321}">
                <p14:modId xmlns:p14="http://schemas.microsoft.com/office/powerpoint/2010/main" val="2698086981"/>
              </p:ext>
            </p:extLst>
          </p:nvPr>
        </p:nvGraphicFramePr>
        <p:xfrm>
          <a:off x="544287" y="1619796"/>
          <a:ext cx="3466539" cy="3125523"/>
        </p:xfrm>
        <a:graphic>
          <a:graphicData uri="http://schemas.openxmlformats.org/drawingml/2006/table">
            <a:tbl>
              <a:tblPr firstRow="1" firstCol="1" bandRow="1">
                <a:tableStyleId>{69012ECD-51FC-41F1-AA8D-1B2483CD663E}</a:tableStyleId>
              </a:tblPr>
              <a:tblGrid>
                <a:gridCol w="876622">
                  <a:extLst>
                    <a:ext uri="{9D8B030D-6E8A-4147-A177-3AD203B41FA5}">
                      <a16:colId xmlns:a16="http://schemas.microsoft.com/office/drawing/2014/main" val="20000"/>
                    </a:ext>
                  </a:extLst>
                </a:gridCol>
                <a:gridCol w="1183103">
                  <a:extLst>
                    <a:ext uri="{9D8B030D-6E8A-4147-A177-3AD203B41FA5}">
                      <a16:colId xmlns:a16="http://schemas.microsoft.com/office/drawing/2014/main" val="20001"/>
                    </a:ext>
                  </a:extLst>
                </a:gridCol>
                <a:gridCol w="99016">
                  <a:extLst>
                    <a:ext uri="{9D8B030D-6E8A-4147-A177-3AD203B41FA5}">
                      <a16:colId xmlns:a16="http://schemas.microsoft.com/office/drawing/2014/main" val="20002"/>
                    </a:ext>
                  </a:extLst>
                </a:gridCol>
                <a:gridCol w="1307798">
                  <a:extLst>
                    <a:ext uri="{9D8B030D-6E8A-4147-A177-3AD203B41FA5}">
                      <a16:colId xmlns:a16="http://schemas.microsoft.com/office/drawing/2014/main" val="20003"/>
                    </a:ext>
                  </a:extLst>
                </a:gridCol>
              </a:tblGrid>
              <a:tr h="137742">
                <a:tc>
                  <a:txBody>
                    <a:bodyPr/>
                    <a:lstStyle/>
                    <a:p>
                      <a:pPr>
                        <a:lnSpc>
                          <a:spcPct val="107000"/>
                        </a:lnSpc>
                      </a:pPr>
                      <a:r>
                        <a:rPr lang="es-ES" sz="1000" dirty="0">
                          <a:effectLst/>
                          <a:latin typeface="Arial" panose="020B0604020202020204" pitchFamily="34" charset="0"/>
                          <a:cs typeface="Arial" panose="020B0604020202020204" pitchFamily="34" charset="0"/>
                        </a:rPr>
                        <a:t>Nº de predio: </a:t>
                      </a:r>
                      <a:endParaRPr lang="es-EC" sz="1000" b="1" dirty="0">
                        <a:effectLst/>
                        <a:latin typeface="Arial" panose="020B0604020202020204" pitchFamily="34" charset="0"/>
                        <a:cs typeface="Arial" panose="020B0604020202020204" pitchFamily="34" charset="0"/>
                      </a:endParaRPr>
                    </a:p>
                  </a:txBody>
                  <a:tcPr marL="68580" marR="68580" marT="0" marB="0"/>
                </a:tc>
                <a:tc gridSpan="3">
                  <a:txBody>
                    <a:bodyPr/>
                    <a:lstStyle/>
                    <a:p>
                      <a:pPr>
                        <a:lnSpc>
                          <a:spcPct val="107000"/>
                        </a:lnSpc>
                      </a:pPr>
                      <a:r>
                        <a:rPr lang="es-ES" sz="1000" dirty="0">
                          <a:effectLst/>
                          <a:latin typeface="Arial" panose="020B0604020202020204" pitchFamily="34" charset="0"/>
                          <a:cs typeface="Arial" panose="020B0604020202020204" pitchFamily="34" charset="0"/>
                        </a:rPr>
                        <a:t>679362</a:t>
                      </a:r>
                      <a:endParaRPr lang="es-EC" sz="1000" dirty="0">
                        <a:effectLst/>
                        <a:latin typeface="Arial" panose="020B0604020202020204" pitchFamily="34" charset="0"/>
                        <a:cs typeface="Arial" panose="020B0604020202020204" pitchFamily="34" charset="0"/>
                      </a:endParaRPr>
                    </a:p>
                  </a:txBody>
                  <a:tcPr marL="68580" marR="68580" marT="0"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137742">
                <a:tc>
                  <a:txBody>
                    <a:bodyPr/>
                    <a:lstStyle/>
                    <a:p>
                      <a:pPr>
                        <a:lnSpc>
                          <a:spcPct val="107000"/>
                        </a:lnSpc>
                      </a:pPr>
                      <a:r>
                        <a:rPr lang="es-ES" sz="1000">
                          <a:effectLst/>
                          <a:latin typeface="Arial" panose="020B0604020202020204" pitchFamily="34" charset="0"/>
                          <a:cs typeface="Arial" panose="020B0604020202020204" pitchFamily="34" charset="0"/>
                        </a:rPr>
                        <a:t>Clave catastral:</a:t>
                      </a:r>
                      <a:endParaRPr lang="es-EC" sz="1000" b="1">
                        <a:effectLst/>
                        <a:latin typeface="Arial" panose="020B0604020202020204" pitchFamily="34" charset="0"/>
                        <a:cs typeface="Arial" panose="020B0604020202020204" pitchFamily="34" charset="0"/>
                      </a:endParaRPr>
                    </a:p>
                  </a:txBody>
                  <a:tcPr marL="68580" marR="68580" marT="0" marB="0"/>
                </a:tc>
                <a:tc gridSpan="3">
                  <a:txBody>
                    <a:bodyPr/>
                    <a:lstStyle/>
                    <a:p>
                      <a:pPr>
                        <a:lnSpc>
                          <a:spcPct val="107000"/>
                        </a:lnSpc>
                      </a:pPr>
                      <a:r>
                        <a:rPr lang="es-ES" sz="1000" dirty="0">
                          <a:effectLst/>
                          <a:latin typeface="Arial" panose="020B0604020202020204" pitchFamily="34" charset="0"/>
                          <a:cs typeface="Arial" panose="020B0604020202020204" pitchFamily="34" charset="0"/>
                        </a:rPr>
                        <a:t>14012 03 001 </a:t>
                      </a:r>
                      <a:endParaRPr lang="es-EC" sz="1000" dirty="0">
                        <a:effectLst/>
                        <a:latin typeface="Arial" panose="020B0604020202020204" pitchFamily="34" charset="0"/>
                        <a:cs typeface="Arial" panose="020B0604020202020204" pitchFamily="34" charset="0"/>
                      </a:endParaRPr>
                    </a:p>
                  </a:txBody>
                  <a:tcPr marL="68580" marR="68580" marT="0"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1"/>
                  </a:ext>
                </a:extLst>
              </a:tr>
              <a:tr h="282828">
                <a:tc>
                  <a:txBody>
                    <a:bodyPr/>
                    <a:lstStyle/>
                    <a:p>
                      <a:pPr>
                        <a:lnSpc>
                          <a:spcPct val="107000"/>
                        </a:lnSpc>
                      </a:pPr>
                      <a:r>
                        <a:rPr lang="es-ES" sz="1000">
                          <a:effectLst/>
                          <a:latin typeface="Arial" panose="020B0604020202020204" pitchFamily="34" charset="0"/>
                          <a:cs typeface="Arial" panose="020B0604020202020204" pitchFamily="34" charset="0"/>
                        </a:rPr>
                        <a:t>Zonificación:</a:t>
                      </a:r>
                      <a:endParaRPr lang="es-EC" sz="1000" b="1">
                        <a:effectLst/>
                        <a:latin typeface="Arial" panose="020B0604020202020204" pitchFamily="34" charset="0"/>
                        <a:cs typeface="Arial" panose="020B0604020202020204" pitchFamily="34" charset="0"/>
                      </a:endParaRPr>
                    </a:p>
                  </a:txBody>
                  <a:tcPr marL="68580" marR="68580" marT="0" marB="0"/>
                </a:tc>
                <a:tc>
                  <a:txBody>
                    <a:bodyPr/>
                    <a:lstStyle/>
                    <a:p>
                      <a:pPr>
                        <a:lnSpc>
                          <a:spcPct val="107000"/>
                        </a:lnSpc>
                      </a:pPr>
                      <a:r>
                        <a:rPr lang="es-ES" sz="1000" dirty="0">
                          <a:effectLst/>
                          <a:latin typeface="Arial" panose="020B0604020202020204" pitchFamily="34" charset="0"/>
                          <a:cs typeface="Arial" panose="020B0604020202020204" pitchFamily="34" charset="0"/>
                        </a:rPr>
                        <a:t>D3(D203-80)</a:t>
                      </a:r>
                      <a:endParaRPr lang="es-EC" sz="1000" dirty="0">
                        <a:effectLst/>
                        <a:latin typeface="Arial" panose="020B0604020202020204" pitchFamily="34" charset="0"/>
                        <a:cs typeface="Arial" panose="020B0604020202020204" pitchFamily="34" charset="0"/>
                      </a:endParaRPr>
                    </a:p>
                  </a:txBody>
                  <a:tcPr marL="68580" marR="68580" marT="0" marB="0"/>
                </a:tc>
                <a:tc gridSpan="2">
                  <a:txBody>
                    <a:bodyPr/>
                    <a:lstStyle/>
                    <a:p>
                      <a:pPr>
                        <a:lnSpc>
                          <a:spcPct val="107000"/>
                        </a:lnSpc>
                      </a:pPr>
                      <a:r>
                        <a:rPr lang="es-ES" sz="1000" dirty="0">
                          <a:effectLst/>
                          <a:latin typeface="Arial" panose="020B0604020202020204" pitchFamily="34" charset="0"/>
                          <a:cs typeface="Arial" panose="020B0604020202020204" pitchFamily="34" charset="0"/>
                        </a:rPr>
                        <a:t>A31(PQ)</a:t>
                      </a:r>
                      <a:endParaRPr lang="es-EC" sz="1000" dirty="0">
                        <a:effectLst/>
                        <a:latin typeface="Arial" panose="020B0604020202020204" pitchFamily="34" charset="0"/>
                        <a:cs typeface="Arial" panose="020B0604020202020204" pitchFamily="34" charset="0"/>
                      </a:endParaRPr>
                    </a:p>
                    <a:p>
                      <a:pPr>
                        <a:lnSpc>
                          <a:spcPct val="107000"/>
                        </a:lnSpc>
                      </a:pPr>
                      <a:r>
                        <a:rPr lang="es-ES" sz="1000" dirty="0">
                          <a:effectLst/>
                          <a:latin typeface="Arial" panose="020B0604020202020204" pitchFamily="34" charset="0"/>
                          <a:cs typeface="Arial" panose="020B0604020202020204" pitchFamily="34" charset="0"/>
                        </a:rPr>
                        <a:t> </a:t>
                      </a:r>
                      <a:endParaRPr lang="es-EC" sz="1000" dirty="0">
                        <a:effectLst/>
                        <a:latin typeface="Arial" panose="020B0604020202020204" pitchFamily="34" charset="0"/>
                        <a:cs typeface="Arial" panose="020B0604020202020204" pitchFamily="34" charset="0"/>
                      </a:endParaRPr>
                    </a:p>
                  </a:txBody>
                  <a:tcPr marL="68580" marR="68580" marT="0" marB="0"/>
                </a:tc>
                <a:tc hMerge="1">
                  <a:txBody>
                    <a:bodyPr/>
                    <a:lstStyle/>
                    <a:p>
                      <a:endParaRPr lang="es-EC"/>
                    </a:p>
                  </a:txBody>
                  <a:tcPr/>
                </a:tc>
                <a:extLst>
                  <a:ext uri="{0D108BD9-81ED-4DB2-BD59-A6C34878D82A}">
                    <a16:rowId xmlns:a16="http://schemas.microsoft.com/office/drawing/2014/main" val="10002"/>
                  </a:ext>
                </a:extLst>
              </a:tr>
              <a:tr h="282828">
                <a:tc>
                  <a:txBody>
                    <a:bodyPr/>
                    <a:lstStyle/>
                    <a:p>
                      <a:pPr>
                        <a:lnSpc>
                          <a:spcPct val="107000"/>
                        </a:lnSpc>
                      </a:pPr>
                      <a:r>
                        <a:rPr lang="es-ES" sz="1000">
                          <a:effectLst/>
                          <a:latin typeface="Arial" panose="020B0604020202020204" pitchFamily="34" charset="0"/>
                          <a:cs typeface="Arial" panose="020B0604020202020204" pitchFamily="34" charset="0"/>
                        </a:rPr>
                        <a:t>Lote mínimo:</a:t>
                      </a:r>
                      <a:endParaRPr lang="es-EC" sz="1000" b="1">
                        <a:effectLst/>
                        <a:latin typeface="Arial" panose="020B0604020202020204" pitchFamily="34" charset="0"/>
                        <a:cs typeface="Arial" panose="020B0604020202020204" pitchFamily="34" charset="0"/>
                      </a:endParaRPr>
                    </a:p>
                  </a:txBody>
                  <a:tcPr marL="68580" marR="68580" marT="0" marB="0"/>
                </a:tc>
                <a:tc>
                  <a:txBody>
                    <a:bodyPr/>
                    <a:lstStyle/>
                    <a:p>
                      <a:pPr>
                        <a:lnSpc>
                          <a:spcPct val="107000"/>
                        </a:lnSpc>
                      </a:pPr>
                      <a:r>
                        <a:rPr lang="es-ES" sz="1000" dirty="0">
                          <a:effectLst/>
                          <a:latin typeface="Arial" panose="020B0604020202020204" pitchFamily="34" charset="0"/>
                          <a:cs typeface="Arial" panose="020B0604020202020204" pitchFamily="34" charset="0"/>
                        </a:rPr>
                        <a:t>200 m2</a:t>
                      </a:r>
                      <a:endParaRPr lang="es-EC" sz="1000" dirty="0">
                        <a:effectLst/>
                        <a:latin typeface="Arial" panose="020B0604020202020204" pitchFamily="34" charset="0"/>
                        <a:cs typeface="Arial" panose="020B0604020202020204" pitchFamily="34" charset="0"/>
                      </a:endParaRPr>
                    </a:p>
                  </a:txBody>
                  <a:tcPr marL="68580" marR="68580" marT="0" marB="0"/>
                </a:tc>
                <a:tc gridSpan="2">
                  <a:txBody>
                    <a:bodyPr/>
                    <a:lstStyle/>
                    <a:p>
                      <a:pPr>
                        <a:lnSpc>
                          <a:spcPct val="107000"/>
                        </a:lnSpc>
                      </a:pPr>
                      <a:r>
                        <a:rPr lang="es-ES" sz="1000">
                          <a:effectLst/>
                          <a:latin typeface="Arial" panose="020B0604020202020204" pitchFamily="34" charset="0"/>
                          <a:cs typeface="Arial" panose="020B0604020202020204" pitchFamily="34" charset="0"/>
                        </a:rPr>
                        <a:t>0 m2</a:t>
                      </a:r>
                      <a:endParaRPr lang="es-EC" sz="1000">
                        <a:effectLst/>
                        <a:latin typeface="Arial" panose="020B0604020202020204" pitchFamily="34" charset="0"/>
                        <a:cs typeface="Arial" panose="020B0604020202020204" pitchFamily="34" charset="0"/>
                      </a:endParaRPr>
                    </a:p>
                    <a:p>
                      <a:pPr>
                        <a:lnSpc>
                          <a:spcPct val="107000"/>
                        </a:lnSpc>
                      </a:pPr>
                      <a:r>
                        <a:rPr lang="es-ES" sz="1000">
                          <a:effectLst/>
                          <a:latin typeface="Arial" panose="020B0604020202020204" pitchFamily="34" charset="0"/>
                          <a:cs typeface="Arial" panose="020B0604020202020204" pitchFamily="34" charset="0"/>
                        </a:rPr>
                        <a:t> </a:t>
                      </a:r>
                      <a:endParaRPr lang="es-EC" sz="1000">
                        <a:effectLst/>
                        <a:latin typeface="Arial" panose="020B0604020202020204" pitchFamily="34" charset="0"/>
                        <a:cs typeface="Arial" panose="020B0604020202020204" pitchFamily="34" charset="0"/>
                      </a:endParaRPr>
                    </a:p>
                  </a:txBody>
                  <a:tcPr marL="68580" marR="68580" marT="0" marB="0"/>
                </a:tc>
                <a:tc hMerge="1">
                  <a:txBody>
                    <a:bodyPr/>
                    <a:lstStyle/>
                    <a:p>
                      <a:endParaRPr lang="es-EC"/>
                    </a:p>
                  </a:txBody>
                  <a:tcPr/>
                </a:tc>
                <a:extLst>
                  <a:ext uri="{0D108BD9-81ED-4DB2-BD59-A6C34878D82A}">
                    <a16:rowId xmlns:a16="http://schemas.microsoft.com/office/drawing/2014/main" val="10003"/>
                  </a:ext>
                </a:extLst>
              </a:tr>
              <a:tr h="427915">
                <a:tc>
                  <a:txBody>
                    <a:bodyPr/>
                    <a:lstStyle/>
                    <a:p>
                      <a:pPr>
                        <a:lnSpc>
                          <a:spcPct val="107000"/>
                        </a:lnSpc>
                      </a:pPr>
                      <a:r>
                        <a:rPr lang="es-ES" sz="1000">
                          <a:effectLst/>
                          <a:latin typeface="Arial" panose="020B0604020202020204" pitchFamily="34" charset="0"/>
                          <a:cs typeface="Arial" panose="020B0604020202020204" pitchFamily="34" charset="0"/>
                        </a:rPr>
                        <a:t>Forma de ocupación del suelo:</a:t>
                      </a:r>
                      <a:endParaRPr lang="es-EC" sz="1000" b="1">
                        <a:effectLst/>
                        <a:latin typeface="Arial" panose="020B060402020202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s-ES" sz="1000">
                          <a:effectLst/>
                          <a:latin typeface="Arial" panose="020B0604020202020204" pitchFamily="34" charset="0"/>
                          <a:cs typeface="Arial" panose="020B0604020202020204" pitchFamily="34" charset="0"/>
                        </a:rPr>
                        <a:t>(D) Sobre línea de fábrica</a:t>
                      </a:r>
                      <a:endParaRPr lang="es-EC"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gridSpan="2">
                  <a:txBody>
                    <a:bodyPr/>
                    <a:lstStyle/>
                    <a:p>
                      <a:pPr>
                        <a:lnSpc>
                          <a:spcPct val="107000"/>
                        </a:lnSpc>
                        <a:spcAft>
                          <a:spcPts val="0"/>
                        </a:spcAft>
                      </a:pPr>
                      <a:r>
                        <a:rPr lang="es-ES" sz="1000" dirty="0">
                          <a:effectLst/>
                          <a:latin typeface="Arial" panose="020B0604020202020204" pitchFamily="34" charset="0"/>
                          <a:cs typeface="Arial" panose="020B0604020202020204" pitchFamily="34" charset="0"/>
                        </a:rPr>
                        <a:t>(A) Aislada</a:t>
                      </a:r>
                      <a:endParaRPr lang="es-EC" sz="1000" dirty="0">
                        <a:effectLst/>
                        <a:latin typeface="Arial" panose="020B0604020202020204" pitchFamily="34" charset="0"/>
                        <a:cs typeface="Arial" panose="020B0604020202020204" pitchFamily="34" charset="0"/>
                      </a:endParaRPr>
                    </a:p>
                    <a:p>
                      <a:pPr>
                        <a:lnSpc>
                          <a:spcPct val="107000"/>
                        </a:lnSpc>
                        <a:spcAft>
                          <a:spcPts val="0"/>
                        </a:spcAft>
                      </a:pPr>
                      <a:r>
                        <a:rPr lang="es-ES" sz="1000" dirty="0">
                          <a:effectLst/>
                          <a:latin typeface="Arial" panose="020B0604020202020204" pitchFamily="34" charset="0"/>
                          <a:cs typeface="Arial" panose="020B0604020202020204" pitchFamily="34" charset="0"/>
                        </a:rPr>
                        <a:t> </a:t>
                      </a:r>
                      <a:endParaRPr lang="es-EC"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s-EC"/>
                    </a:p>
                  </a:txBody>
                  <a:tcPr/>
                </a:tc>
                <a:extLst>
                  <a:ext uri="{0D108BD9-81ED-4DB2-BD59-A6C34878D82A}">
                    <a16:rowId xmlns:a16="http://schemas.microsoft.com/office/drawing/2014/main" val="10004"/>
                  </a:ext>
                </a:extLst>
              </a:tr>
              <a:tr h="573001">
                <a:tc>
                  <a:txBody>
                    <a:bodyPr/>
                    <a:lstStyle/>
                    <a:p>
                      <a:pPr>
                        <a:lnSpc>
                          <a:spcPct val="107000"/>
                        </a:lnSpc>
                      </a:pPr>
                      <a:r>
                        <a:rPr lang="es-ES" sz="1000">
                          <a:effectLst/>
                          <a:latin typeface="Arial" panose="020B0604020202020204" pitchFamily="34" charset="0"/>
                          <a:cs typeface="Arial" panose="020B0604020202020204" pitchFamily="34" charset="0"/>
                        </a:rPr>
                        <a:t>Uso de suelo:</a:t>
                      </a:r>
                      <a:endParaRPr lang="es-EC" sz="1000" b="1">
                        <a:effectLst/>
                        <a:latin typeface="Arial" panose="020B0604020202020204" pitchFamily="34" charset="0"/>
                        <a:cs typeface="Arial" panose="020B0604020202020204" pitchFamily="34" charset="0"/>
                      </a:endParaRPr>
                    </a:p>
                  </a:txBody>
                  <a:tcPr marL="68580" marR="68580" marT="0" marB="0"/>
                </a:tc>
                <a:tc>
                  <a:txBody>
                    <a:bodyPr/>
                    <a:lstStyle/>
                    <a:p>
                      <a:pPr>
                        <a:lnSpc>
                          <a:spcPct val="107000"/>
                        </a:lnSpc>
                      </a:pPr>
                      <a:r>
                        <a:rPr lang="es-ES" sz="1000" dirty="0">
                          <a:effectLst/>
                          <a:latin typeface="Arial" panose="020B0604020202020204" pitchFamily="34" charset="0"/>
                          <a:cs typeface="Arial" panose="020B0604020202020204" pitchFamily="34" charset="0"/>
                        </a:rPr>
                        <a:t>(RU2) Residencial Urbano 2</a:t>
                      </a:r>
                      <a:endParaRPr lang="es-EC" sz="1000" dirty="0">
                        <a:effectLst/>
                        <a:latin typeface="Arial" panose="020B0604020202020204" pitchFamily="34" charset="0"/>
                        <a:cs typeface="Arial" panose="020B0604020202020204" pitchFamily="34" charset="0"/>
                      </a:endParaRPr>
                    </a:p>
                  </a:txBody>
                  <a:tcPr marL="68580" marR="68580" marT="0" marB="0" anchor="ctr"/>
                </a:tc>
                <a:tc gridSpan="2">
                  <a:txBody>
                    <a:bodyPr/>
                    <a:lstStyle/>
                    <a:p>
                      <a:pPr>
                        <a:lnSpc>
                          <a:spcPct val="107000"/>
                        </a:lnSpc>
                      </a:pPr>
                      <a:r>
                        <a:rPr lang="es-ES" sz="1000">
                          <a:effectLst/>
                          <a:latin typeface="Arial" panose="020B0604020202020204" pitchFamily="34" charset="0"/>
                          <a:cs typeface="Arial" panose="020B0604020202020204" pitchFamily="34" charset="0"/>
                        </a:rPr>
                        <a:t>(PE/CPN) Protección Ecológica/Conservación del Patrimonio Natural</a:t>
                      </a:r>
                      <a:endParaRPr lang="es-EC" sz="1000">
                        <a:effectLst/>
                        <a:latin typeface="Arial" panose="020B0604020202020204" pitchFamily="34" charset="0"/>
                        <a:cs typeface="Arial" panose="020B0604020202020204" pitchFamily="34" charset="0"/>
                      </a:endParaRPr>
                    </a:p>
                    <a:p>
                      <a:pPr>
                        <a:lnSpc>
                          <a:spcPct val="107000"/>
                        </a:lnSpc>
                      </a:pPr>
                      <a:r>
                        <a:rPr lang="es-ES" sz="1000">
                          <a:effectLst/>
                          <a:latin typeface="Arial" panose="020B0604020202020204" pitchFamily="34" charset="0"/>
                          <a:cs typeface="Arial" panose="020B0604020202020204" pitchFamily="34" charset="0"/>
                        </a:rPr>
                        <a:t> </a:t>
                      </a:r>
                      <a:endParaRPr lang="es-EC" sz="1000">
                        <a:effectLst/>
                        <a:latin typeface="Arial" panose="020B0604020202020204" pitchFamily="34" charset="0"/>
                        <a:cs typeface="Arial" panose="020B0604020202020204" pitchFamily="34" charset="0"/>
                      </a:endParaRPr>
                    </a:p>
                  </a:txBody>
                  <a:tcPr marL="68580" marR="68580" marT="0" marB="0" anchor="ctr"/>
                </a:tc>
                <a:tc hMerge="1">
                  <a:txBody>
                    <a:bodyPr/>
                    <a:lstStyle/>
                    <a:p>
                      <a:endParaRPr lang="es-EC"/>
                    </a:p>
                  </a:txBody>
                  <a:tcPr/>
                </a:tc>
                <a:extLst>
                  <a:ext uri="{0D108BD9-81ED-4DB2-BD59-A6C34878D82A}">
                    <a16:rowId xmlns:a16="http://schemas.microsoft.com/office/drawing/2014/main" val="10005"/>
                  </a:ext>
                </a:extLst>
              </a:tr>
              <a:tr h="282828">
                <a:tc>
                  <a:txBody>
                    <a:bodyPr/>
                    <a:lstStyle/>
                    <a:p>
                      <a:pPr>
                        <a:lnSpc>
                          <a:spcPct val="107000"/>
                        </a:lnSpc>
                      </a:pPr>
                      <a:r>
                        <a:rPr lang="es-ES" sz="1000" dirty="0">
                          <a:effectLst/>
                          <a:latin typeface="Arial" panose="020B0604020202020204" pitchFamily="34" charset="0"/>
                          <a:cs typeface="Arial" panose="020B0604020202020204" pitchFamily="34" charset="0"/>
                        </a:rPr>
                        <a:t>Clasificación del suelo:</a:t>
                      </a:r>
                      <a:endParaRPr lang="es-EC" sz="1000" b="1" dirty="0">
                        <a:effectLst/>
                        <a:latin typeface="Arial" panose="020B0604020202020204" pitchFamily="34" charset="0"/>
                        <a:cs typeface="Arial" panose="020B0604020202020204" pitchFamily="34" charset="0"/>
                      </a:endParaRPr>
                    </a:p>
                  </a:txBody>
                  <a:tcPr marL="68580" marR="68580" marT="0" marB="0"/>
                </a:tc>
                <a:tc>
                  <a:txBody>
                    <a:bodyPr/>
                    <a:lstStyle/>
                    <a:p>
                      <a:pPr>
                        <a:lnSpc>
                          <a:spcPct val="107000"/>
                        </a:lnSpc>
                      </a:pPr>
                      <a:r>
                        <a:rPr lang="es-ES" sz="1000">
                          <a:effectLst/>
                          <a:latin typeface="Arial" panose="020B0604020202020204" pitchFamily="34" charset="0"/>
                          <a:cs typeface="Arial" panose="020B0604020202020204" pitchFamily="34" charset="0"/>
                        </a:rPr>
                        <a:t>(SU) Suelo Urbano</a:t>
                      </a:r>
                      <a:endParaRPr lang="es-EC" sz="1000">
                        <a:effectLst/>
                        <a:latin typeface="Arial" panose="020B0604020202020204" pitchFamily="34" charset="0"/>
                        <a:cs typeface="Arial" panose="020B0604020202020204" pitchFamily="34" charset="0"/>
                      </a:endParaRPr>
                    </a:p>
                  </a:txBody>
                  <a:tcPr marL="68580" marR="68580" marT="0" marB="0" anchor="ctr"/>
                </a:tc>
                <a:tc gridSpan="2">
                  <a:txBody>
                    <a:bodyPr/>
                    <a:lstStyle/>
                    <a:p>
                      <a:pPr>
                        <a:lnSpc>
                          <a:spcPct val="107000"/>
                        </a:lnSpc>
                      </a:pPr>
                      <a:r>
                        <a:rPr lang="es-ES" sz="1000">
                          <a:effectLst/>
                          <a:latin typeface="Arial" panose="020B0604020202020204" pitchFamily="34" charset="0"/>
                          <a:cs typeface="Arial" panose="020B0604020202020204" pitchFamily="34" charset="0"/>
                        </a:rPr>
                        <a:t>(SU) Suelo Urbano /(SRU) Suelo Rural</a:t>
                      </a:r>
                      <a:endParaRPr lang="es-EC" sz="1000">
                        <a:effectLst/>
                        <a:latin typeface="Arial" panose="020B0604020202020204" pitchFamily="34" charset="0"/>
                        <a:cs typeface="Arial" panose="020B0604020202020204" pitchFamily="34" charset="0"/>
                      </a:endParaRPr>
                    </a:p>
                  </a:txBody>
                  <a:tcPr marL="68580" marR="68580" marT="0" marB="0" anchor="ctr"/>
                </a:tc>
                <a:tc hMerge="1">
                  <a:txBody>
                    <a:bodyPr/>
                    <a:lstStyle/>
                    <a:p>
                      <a:endParaRPr lang="es-EC"/>
                    </a:p>
                  </a:txBody>
                  <a:tcPr/>
                </a:tc>
                <a:extLst>
                  <a:ext uri="{0D108BD9-81ED-4DB2-BD59-A6C34878D82A}">
                    <a16:rowId xmlns:a16="http://schemas.microsoft.com/office/drawing/2014/main" val="10006"/>
                  </a:ext>
                </a:extLst>
              </a:tr>
              <a:tr h="190299">
                <a:tc gridSpan="3">
                  <a:txBody>
                    <a:bodyPr/>
                    <a:lstStyle/>
                    <a:p>
                      <a:pPr>
                        <a:lnSpc>
                          <a:spcPct val="107000"/>
                        </a:lnSpc>
                      </a:pPr>
                      <a:r>
                        <a:rPr lang="es-ES" sz="1000" dirty="0">
                          <a:effectLst/>
                          <a:latin typeface="Arial" panose="020B0604020202020204" pitchFamily="34" charset="0"/>
                          <a:cs typeface="Arial" panose="020B0604020202020204" pitchFamily="34" charset="0"/>
                        </a:rPr>
                        <a:t>Numero de lotes:</a:t>
                      </a:r>
                      <a:endParaRPr lang="es-EC" sz="1000" b="1" dirty="0">
                        <a:effectLst/>
                        <a:latin typeface="Arial" panose="020B0604020202020204" pitchFamily="34" charset="0"/>
                        <a:cs typeface="Arial" panose="020B0604020202020204" pitchFamily="34" charset="0"/>
                      </a:endParaRPr>
                    </a:p>
                  </a:txBody>
                  <a:tcPr marL="68580" marR="68580" marT="0" marB="0" anchor="ctr"/>
                </a:tc>
                <a:tc hMerge="1">
                  <a:txBody>
                    <a:bodyPr/>
                    <a:lstStyle/>
                    <a:p>
                      <a:endParaRPr lang="es-EC"/>
                    </a:p>
                  </a:txBody>
                  <a:tcPr/>
                </a:tc>
                <a:tc hMerge="1">
                  <a:txBody>
                    <a:bodyPr/>
                    <a:lstStyle/>
                    <a:p>
                      <a:endParaRPr lang="es-EC"/>
                    </a:p>
                  </a:txBody>
                  <a:tcPr/>
                </a:tc>
                <a:tc>
                  <a:txBody>
                    <a:bodyPr/>
                    <a:lstStyle/>
                    <a:p>
                      <a:pPr algn="ctr">
                        <a:lnSpc>
                          <a:spcPct val="107000"/>
                        </a:lnSpc>
                      </a:pPr>
                      <a:r>
                        <a:rPr lang="es-ES" sz="1000" dirty="0">
                          <a:effectLst/>
                          <a:latin typeface="Arial" panose="020B0604020202020204" pitchFamily="34" charset="0"/>
                          <a:cs typeface="Arial" panose="020B0604020202020204" pitchFamily="34" charset="0"/>
                        </a:rPr>
                        <a:t>1.078</a:t>
                      </a:r>
                      <a:endParaRPr lang="es-EC" sz="1000" dirty="0">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7"/>
                  </a:ext>
                </a:extLst>
              </a:tr>
            </a:tbl>
          </a:graphicData>
        </a:graphic>
      </p:graphicFrame>
      <p:graphicFrame>
        <p:nvGraphicFramePr>
          <p:cNvPr id="26" name="Tabla 25"/>
          <p:cNvGraphicFramePr>
            <a:graphicFrameLocks noGrp="1"/>
          </p:cNvGraphicFramePr>
          <p:nvPr>
            <p:extLst>
              <p:ext uri="{D42A27DB-BD31-4B8C-83A1-F6EECF244321}">
                <p14:modId xmlns:p14="http://schemas.microsoft.com/office/powerpoint/2010/main" val="2846417919"/>
              </p:ext>
            </p:extLst>
          </p:nvPr>
        </p:nvGraphicFramePr>
        <p:xfrm>
          <a:off x="4086707" y="1623943"/>
          <a:ext cx="3652469" cy="2468530"/>
        </p:xfrm>
        <a:graphic>
          <a:graphicData uri="http://schemas.openxmlformats.org/drawingml/2006/table">
            <a:tbl>
              <a:tblPr firstRow="1" firstCol="1" bandRow="1">
                <a:tableStyleId>{69012ECD-51FC-41F1-AA8D-1B2483CD663E}</a:tableStyleId>
              </a:tblPr>
              <a:tblGrid>
                <a:gridCol w="2381155">
                  <a:extLst>
                    <a:ext uri="{9D8B030D-6E8A-4147-A177-3AD203B41FA5}">
                      <a16:colId xmlns:a16="http://schemas.microsoft.com/office/drawing/2014/main" val="20000"/>
                    </a:ext>
                  </a:extLst>
                </a:gridCol>
                <a:gridCol w="794205">
                  <a:extLst>
                    <a:ext uri="{9D8B030D-6E8A-4147-A177-3AD203B41FA5}">
                      <a16:colId xmlns:a16="http://schemas.microsoft.com/office/drawing/2014/main" val="20001"/>
                    </a:ext>
                  </a:extLst>
                </a:gridCol>
                <a:gridCol w="477109">
                  <a:extLst>
                    <a:ext uri="{9D8B030D-6E8A-4147-A177-3AD203B41FA5}">
                      <a16:colId xmlns:a16="http://schemas.microsoft.com/office/drawing/2014/main" val="20002"/>
                    </a:ext>
                  </a:extLst>
                </a:gridCol>
              </a:tblGrid>
              <a:tr h="316750">
                <a:tc>
                  <a:txBody>
                    <a:bodyPr/>
                    <a:lstStyle/>
                    <a:p>
                      <a:pPr>
                        <a:lnSpc>
                          <a:spcPct val="107000"/>
                        </a:lnSpc>
                      </a:pPr>
                      <a:r>
                        <a:rPr lang="es-ES" sz="1000" dirty="0">
                          <a:effectLst/>
                          <a:latin typeface="Arial" panose="020B0604020202020204" pitchFamily="34" charset="0"/>
                          <a:cs typeface="Arial" panose="020B0604020202020204" pitchFamily="34" charset="0"/>
                        </a:rPr>
                        <a:t>Área útil de lotes:</a:t>
                      </a:r>
                      <a:endParaRPr lang="es-EC" sz="1000" b="1" dirty="0">
                        <a:effectLst/>
                        <a:latin typeface="Arial" panose="020B0604020202020204" pitchFamily="34" charset="0"/>
                        <a:cs typeface="Arial" panose="020B0604020202020204" pitchFamily="34" charset="0"/>
                      </a:endParaRPr>
                    </a:p>
                  </a:txBody>
                  <a:tcPr marL="63704" marR="63704" marT="0" marB="0" anchor="ctr"/>
                </a:tc>
                <a:tc>
                  <a:txBody>
                    <a:bodyPr/>
                    <a:lstStyle/>
                    <a:p>
                      <a:pPr algn="r">
                        <a:lnSpc>
                          <a:spcPct val="107000"/>
                        </a:lnSpc>
                      </a:pPr>
                      <a:r>
                        <a:rPr lang="es-ES" sz="1000">
                          <a:effectLst/>
                          <a:latin typeface="Arial" panose="020B0604020202020204" pitchFamily="34" charset="0"/>
                          <a:cs typeface="Arial" panose="020B0604020202020204" pitchFamily="34" charset="0"/>
                        </a:rPr>
                        <a:t>211.153,76</a:t>
                      </a:r>
                      <a:endParaRPr lang="es-EC" sz="1000">
                        <a:effectLst/>
                        <a:latin typeface="Arial" panose="020B0604020202020204" pitchFamily="34" charset="0"/>
                        <a:cs typeface="Arial" panose="020B0604020202020204" pitchFamily="34" charset="0"/>
                      </a:endParaRPr>
                    </a:p>
                  </a:txBody>
                  <a:tcPr marL="63704" marR="63704" marT="0" marB="0" anchor="ctr"/>
                </a:tc>
                <a:tc>
                  <a:txBody>
                    <a:bodyPr/>
                    <a:lstStyle/>
                    <a:p>
                      <a:pPr algn="ctr">
                        <a:lnSpc>
                          <a:spcPct val="107000"/>
                        </a:lnSpc>
                      </a:pPr>
                      <a:r>
                        <a:rPr lang="es-ES" sz="1000" dirty="0">
                          <a:effectLst/>
                          <a:latin typeface="Arial" panose="020B0604020202020204" pitchFamily="34" charset="0"/>
                          <a:cs typeface="Arial" panose="020B0604020202020204" pitchFamily="34" charset="0"/>
                        </a:rPr>
                        <a:t>m</a:t>
                      </a:r>
                      <a:r>
                        <a:rPr lang="es-ES" sz="1000" baseline="30000" dirty="0">
                          <a:effectLst/>
                          <a:latin typeface="Arial" panose="020B0604020202020204" pitchFamily="34" charset="0"/>
                          <a:cs typeface="Arial" panose="020B0604020202020204" pitchFamily="34" charset="0"/>
                        </a:rPr>
                        <a:t>2</a:t>
                      </a:r>
                      <a:r>
                        <a:rPr lang="es-ES" sz="1000" dirty="0">
                          <a:effectLst/>
                          <a:latin typeface="Arial" panose="020B0604020202020204" pitchFamily="34" charset="0"/>
                          <a:cs typeface="Arial" panose="020B0604020202020204" pitchFamily="34" charset="0"/>
                        </a:rPr>
                        <a:t>.</a:t>
                      </a:r>
                      <a:endParaRPr lang="es-EC" sz="1000" dirty="0">
                        <a:effectLst/>
                        <a:latin typeface="Arial" panose="020B0604020202020204" pitchFamily="34" charset="0"/>
                        <a:cs typeface="Arial" panose="020B0604020202020204" pitchFamily="34" charset="0"/>
                      </a:endParaRPr>
                    </a:p>
                  </a:txBody>
                  <a:tcPr marL="63704" marR="63704" marT="0" marB="0" anchor="ctr"/>
                </a:tc>
                <a:extLst>
                  <a:ext uri="{0D108BD9-81ED-4DB2-BD59-A6C34878D82A}">
                    <a16:rowId xmlns:a16="http://schemas.microsoft.com/office/drawing/2014/main" val="10000"/>
                  </a:ext>
                </a:extLst>
              </a:tr>
              <a:tr h="358630">
                <a:tc>
                  <a:txBody>
                    <a:bodyPr/>
                    <a:lstStyle/>
                    <a:p>
                      <a:pPr>
                        <a:lnSpc>
                          <a:spcPct val="107000"/>
                        </a:lnSpc>
                      </a:pPr>
                      <a:r>
                        <a:rPr lang="es-ES" sz="1000" dirty="0">
                          <a:effectLst/>
                          <a:latin typeface="Arial" panose="020B0604020202020204" pitchFamily="34" charset="0"/>
                          <a:cs typeface="Arial" panose="020B0604020202020204" pitchFamily="34" charset="0"/>
                        </a:rPr>
                        <a:t>Área </a:t>
                      </a:r>
                      <a:r>
                        <a:rPr lang="es-ES" sz="1000" dirty="0" smtClean="0">
                          <a:effectLst/>
                          <a:latin typeface="Arial" panose="020B0604020202020204" pitchFamily="34" charset="0"/>
                          <a:cs typeface="Arial" panose="020B0604020202020204" pitchFamily="34" charset="0"/>
                        </a:rPr>
                        <a:t>de </a:t>
                      </a:r>
                      <a:r>
                        <a:rPr lang="es-ES" sz="1000" dirty="0">
                          <a:effectLst/>
                          <a:latin typeface="Arial" panose="020B0604020202020204" pitchFamily="34" charset="0"/>
                          <a:cs typeface="Arial" panose="020B0604020202020204" pitchFamily="34" charset="0"/>
                        </a:rPr>
                        <a:t>Red de Alta Tensión en lotes:</a:t>
                      </a:r>
                      <a:endParaRPr lang="es-EC" sz="1000" b="1" dirty="0">
                        <a:effectLst/>
                        <a:latin typeface="Arial" panose="020B0604020202020204" pitchFamily="34" charset="0"/>
                        <a:cs typeface="Arial" panose="020B0604020202020204" pitchFamily="34" charset="0"/>
                      </a:endParaRPr>
                    </a:p>
                  </a:txBody>
                  <a:tcPr marL="63704" marR="63704" marT="0" marB="0" anchor="ctr"/>
                </a:tc>
                <a:tc>
                  <a:txBody>
                    <a:bodyPr/>
                    <a:lstStyle/>
                    <a:p>
                      <a:pPr algn="r">
                        <a:lnSpc>
                          <a:spcPct val="107000"/>
                        </a:lnSpc>
                      </a:pPr>
                      <a:r>
                        <a:rPr lang="es-ES" sz="1000">
                          <a:effectLst/>
                          <a:latin typeface="Arial" panose="020B0604020202020204" pitchFamily="34" charset="0"/>
                          <a:cs typeface="Arial" panose="020B0604020202020204" pitchFamily="34" charset="0"/>
                        </a:rPr>
                        <a:t>2.706,41</a:t>
                      </a:r>
                      <a:endParaRPr lang="es-EC" sz="1000">
                        <a:effectLst/>
                        <a:latin typeface="Arial" panose="020B0604020202020204" pitchFamily="34" charset="0"/>
                        <a:cs typeface="Arial" panose="020B0604020202020204" pitchFamily="34" charset="0"/>
                      </a:endParaRPr>
                    </a:p>
                  </a:txBody>
                  <a:tcPr marL="63704" marR="63704" marT="0" marB="0" anchor="ctr"/>
                </a:tc>
                <a:tc>
                  <a:txBody>
                    <a:bodyPr/>
                    <a:lstStyle/>
                    <a:p>
                      <a:pPr algn="ctr">
                        <a:lnSpc>
                          <a:spcPct val="107000"/>
                        </a:lnSpc>
                      </a:pPr>
                      <a:r>
                        <a:rPr lang="es-ES" sz="1000" dirty="0">
                          <a:effectLst/>
                          <a:latin typeface="Arial" panose="020B0604020202020204" pitchFamily="34" charset="0"/>
                          <a:cs typeface="Arial" panose="020B0604020202020204" pitchFamily="34" charset="0"/>
                        </a:rPr>
                        <a:t>m</a:t>
                      </a:r>
                      <a:r>
                        <a:rPr lang="es-ES" sz="1000" baseline="30000" dirty="0">
                          <a:effectLst/>
                          <a:latin typeface="Arial" panose="020B0604020202020204" pitchFamily="34" charset="0"/>
                          <a:cs typeface="Arial" panose="020B0604020202020204" pitchFamily="34" charset="0"/>
                        </a:rPr>
                        <a:t>2</a:t>
                      </a:r>
                      <a:r>
                        <a:rPr lang="es-ES" sz="1000" dirty="0">
                          <a:effectLst/>
                          <a:latin typeface="Arial" panose="020B0604020202020204" pitchFamily="34" charset="0"/>
                          <a:cs typeface="Arial" panose="020B0604020202020204" pitchFamily="34" charset="0"/>
                        </a:rPr>
                        <a:t>. </a:t>
                      </a:r>
                      <a:endParaRPr lang="es-EC" sz="1000" dirty="0">
                        <a:effectLst/>
                        <a:latin typeface="Arial" panose="020B0604020202020204" pitchFamily="34" charset="0"/>
                        <a:cs typeface="Arial" panose="020B0604020202020204" pitchFamily="34" charset="0"/>
                      </a:endParaRPr>
                    </a:p>
                  </a:txBody>
                  <a:tcPr marL="63704" marR="63704" marT="0" marB="0" anchor="ctr"/>
                </a:tc>
                <a:extLst>
                  <a:ext uri="{0D108BD9-81ED-4DB2-BD59-A6C34878D82A}">
                    <a16:rowId xmlns:a16="http://schemas.microsoft.com/office/drawing/2014/main" val="10001"/>
                  </a:ext>
                </a:extLst>
              </a:tr>
              <a:tr h="358630">
                <a:tc>
                  <a:txBody>
                    <a:bodyPr/>
                    <a:lstStyle/>
                    <a:p>
                      <a:pPr>
                        <a:lnSpc>
                          <a:spcPct val="107000"/>
                        </a:lnSpc>
                      </a:pPr>
                      <a:r>
                        <a:rPr lang="es-ES" sz="1000">
                          <a:effectLst/>
                          <a:latin typeface="Arial" panose="020B0604020202020204" pitchFamily="34" charset="0"/>
                          <a:cs typeface="Arial" panose="020B0604020202020204" pitchFamily="34" charset="0"/>
                        </a:rPr>
                        <a:t>Área de Afectación por Quebrada Rellena en lotes:</a:t>
                      </a:r>
                      <a:endParaRPr lang="es-EC" sz="1000" b="1">
                        <a:effectLst/>
                        <a:latin typeface="Arial" panose="020B0604020202020204" pitchFamily="34" charset="0"/>
                        <a:cs typeface="Arial" panose="020B0604020202020204" pitchFamily="34" charset="0"/>
                      </a:endParaRPr>
                    </a:p>
                  </a:txBody>
                  <a:tcPr marL="63704" marR="63704" marT="0" marB="0" anchor="ctr"/>
                </a:tc>
                <a:tc>
                  <a:txBody>
                    <a:bodyPr/>
                    <a:lstStyle/>
                    <a:p>
                      <a:pPr algn="r">
                        <a:lnSpc>
                          <a:spcPct val="107000"/>
                        </a:lnSpc>
                      </a:pPr>
                      <a:r>
                        <a:rPr lang="es-ES" sz="1000">
                          <a:effectLst/>
                          <a:latin typeface="Arial" panose="020B0604020202020204" pitchFamily="34" charset="0"/>
                          <a:cs typeface="Arial" panose="020B0604020202020204" pitchFamily="34" charset="0"/>
                        </a:rPr>
                        <a:t>18.713,47</a:t>
                      </a:r>
                      <a:endParaRPr lang="es-EC" sz="1000">
                        <a:effectLst/>
                        <a:latin typeface="Arial" panose="020B0604020202020204" pitchFamily="34" charset="0"/>
                        <a:cs typeface="Arial" panose="020B0604020202020204" pitchFamily="34" charset="0"/>
                      </a:endParaRPr>
                    </a:p>
                  </a:txBody>
                  <a:tcPr marL="63704" marR="63704" marT="0" marB="0" anchor="ctr"/>
                </a:tc>
                <a:tc>
                  <a:txBody>
                    <a:bodyPr/>
                    <a:lstStyle/>
                    <a:p>
                      <a:pPr algn="ctr">
                        <a:lnSpc>
                          <a:spcPct val="107000"/>
                        </a:lnSpc>
                      </a:pPr>
                      <a:r>
                        <a:rPr lang="es-ES" sz="1000">
                          <a:effectLst/>
                          <a:latin typeface="Arial" panose="020B0604020202020204" pitchFamily="34" charset="0"/>
                          <a:cs typeface="Arial" panose="020B0604020202020204" pitchFamily="34" charset="0"/>
                        </a:rPr>
                        <a:t>m</a:t>
                      </a:r>
                      <a:r>
                        <a:rPr lang="es-ES" sz="1000" baseline="30000">
                          <a:effectLst/>
                          <a:latin typeface="Arial" panose="020B0604020202020204" pitchFamily="34" charset="0"/>
                          <a:cs typeface="Arial" panose="020B0604020202020204" pitchFamily="34" charset="0"/>
                        </a:rPr>
                        <a:t>2</a:t>
                      </a:r>
                      <a:r>
                        <a:rPr lang="es-ES" sz="1000">
                          <a:effectLst/>
                          <a:latin typeface="Arial" panose="020B0604020202020204" pitchFamily="34" charset="0"/>
                          <a:cs typeface="Arial" panose="020B0604020202020204" pitchFamily="34" charset="0"/>
                        </a:rPr>
                        <a:t>.</a:t>
                      </a:r>
                      <a:endParaRPr lang="es-EC" sz="1000">
                        <a:effectLst/>
                        <a:latin typeface="Arial" panose="020B0604020202020204" pitchFamily="34" charset="0"/>
                        <a:cs typeface="Arial" panose="020B0604020202020204" pitchFamily="34" charset="0"/>
                      </a:endParaRPr>
                    </a:p>
                  </a:txBody>
                  <a:tcPr marL="63704" marR="63704" marT="0" marB="0" anchor="ctr"/>
                </a:tc>
                <a:extLst>
                  <a:ext uri="{0D108BD9-81ED-4DB2-BD59-A6C34878D82A}">
                    <a16:rowId xmlns:a16="http://schemas.microsoft.com/office/drawing/2014/main" val="10002"/>
                  </a:ext>
                </a:extLst>
              </a:tr>
              <a:tr h="358630">
                <a:tc>
                  <a:txBody>
                    <a:bodyPr/>
                    <a:lstStyle/>
                    <a:p>
                      <a:pPr>
                        <a:lnSpc>
                          <a:spcPct val="107000"/>
                        </a:lnSpc>
                      </a:pPr>
                      <a:r>
                        <a:rPr lang="es-ES" sz="1000" dirty="0">
                          <a:effectLst/>
                          <a:latin typeface="Arial" panose="020B0604020202020204" pitchFamily="34" charset="0"/>
                          <a:cs typeface="Arial" panose="020B0604020202020204" pitchFamily="34" charset="0"/>
                        </a:rPr>
                        <a:t>Área de Afectación por BSQ </a:t>
                      </a:r>
                      <a:r>
                        <a:rPr lang="es-ES" sz="1000" dirty="0" smtClean="0">
                          <a:effectLst/>
                          <a:latin typeface="Arial" panose="020B0604020202020204" pitchFamily="34" charset="0"/>
                          <a:cs typeface="Arial" panose="020B0604020202020204" pitchFamily="34" charset="0"/>
                        </a:rPr>
                        <a:t>en </a:t>
                      </a:r>
                      <a:r>
                        <a:rPr lang="es-ES" sz="1000" dirty="0">
                          <a:effectLst/>
                          <a:latin typeface="Arial" panose="020B0604020202020204" pitchFamily="34" charset="0"/>
                          <a:cs typeface="Arial" panose="020B0604020202020204" pitchFamily="34" charset="0"/>
                        </a:rPr>
                        <a:t>lotes:</a:t>
                      </a:r>
                      <a:endParaRPr lang="es-EC" sz="1000" b="1" dirty="0">
                        <a:effectLst/>
                        <a:latin typeface="Arial" panose="020B0604020202020204" pitchFamily="34" charset="0"/>
                        <a:cs typeface="Arial" panose="020B0604020202020204" pitchFamily="34" charset="0"/>
                      </a:endParaRPr>
                    </a:p>
                  </a:txBody>
                  <a:tcPr marL="63704" marR="63704" marT="0" marB="0" anchor="ctr"/>
                </a:tc>
                <a:tc>
                  <a:txBody>
                    <a:bodyPr/>
                    <a:lstStyle/>
                    <a:p>
                      <a:pPr algn="r">
                        <a:lnSpc>
                          <a:spcPct val="107000"/>
                        </a:lnSpc>
                      </a:pPr>
                      <a:r>
                        <a:rPr lang="es-ES" sz="1000">
                          <a:effectLst/>
                          <a:latin typeface="Arial" panose="020B0604020202020204" pitchFamily="34" charset="0"/>
                          <a:cs typeface="Arial" panose="020B0604020202020204" pitchFamily="34" charset="0"/>
                        </a:rPr>
                        <a:t>4,44</a:t>
                      </a:r>
                      <a:endParaRPr lang="es-EC" sz="1000">
                        <a:effectLst/>
                        <a:latin typeface="Arial" panose="020B0604020202020204" pitchFamily="34" charset="0"/>
                        <a:cs typeface="Arial" panose="020B0604020202020204" pitchFamily="34" charset="0"/>
                      </a:endParaRPr>
                    </a:p>
                  </a:txBody>
                  <a:tcPr marL="63704" marR="63704" marT="0" marB="0" anchor="ctr"/>
                </a:tc>
                <a:tc>
                  <a:txBody>
                    <a:bodyPr/>
                    <a:lstStyle/>
                    <a:p>
                      <a:pPr algn="ctr">
                        <a:lnSpc>
                          <a:spcPct val="107000"/>
                        </a:lnSpc>
                      </a:pPr>
                      <a:r>
                        <a:rPr lang="es-ES" sz="1000">
                          <a:effectLst/>
                          <a:latin typeface="Arial" panose="020B0604020202020204" pitchFamily="34" charset="0"/>
                          <a:cs typeface="Arial" panose="020B0604020202020204" pitchFamily="34" charset="0"/>
                        </a:rPr>
                        <a:t>m</a:t>
                      </a:r>
                      <a:r>
                        <a:rPr lang="es-ES" sz="1000" baseline="30000">
                          <a:effectLst/>
                          <a:latin typeface="Arial" panose="020B0604020202020204" pitchFamily="34" charset="0"/>
                          <a:cs typeface="Arial" panose="020B0604020202020204" pitchFamily="34" charset="0"/>
                        </a:rPr>
                        <a:t>2</a:t>
                      </a:r>
                      <a:r>
                        <a:rPr lang="es-ES" sz="1000">
                          <a:effectLst/>
                          <a:latin typeface="Arial" panose="020B0604020202020204" pitchFamily="34" charset="0"/>
                          <a:cs typeface="Arial" panose="020B0604020202020204" pitchFamily="34" charset="0"/>
                        </a:rPr>
                        <a:t>.</a:t>
                      </a:r>
                      <a:endParaRPr lang="es-EC" sz="1000">
                        <a:effectLst/>
                        <a:latin typeface="Arial" panose="020B0604020202020204" pitchFamily="34" charset="0"/>
                        <a:cs typeface="Arial" panose="020B0604020202020204" pitchFamily="34" charset="0"/>
                      </a:endParaRPr>
                    </a:p>
                  </a:txBody>
                  <a:tcPr marL="63704" marR="63704" marT="0" marB="0" anchor="ctr"/>
                </a:tc>
                <a:extLst>
                  <a:ext uri="{0D108BD9-81ED-4DB2-BD59-A6C34878D82A}">
                    <a16:rowId xmlns:a16="http://schemas.microsoft.com/office/drawing/2014/main" val="10003"/>
                  </a:ext>
                </a:extLst>
              </a:tr>
              <a:tr h="358630">
                <a:tc>
                  <a:txBody>
                    <a:bodyPr/>
                    <a:lstStyle/>
                    <a:p>
                      <a:pPr>
                        <a:lnSpc>
                          <a:spcPct val="107000"/>
                        </a:lnSpc>
                      </a:pPr>
                      <a:r>
                        <a:rPr lang="es-ES" sz="1000" dirty="0">
                          <a:effectLst/>
                          <a:latin typeface="Arial" panose="020B0604020202020204" pitchFamily="34" charset="0"/>
                          <a:cs typeface="Arial" panose="020B0604020202020204" pitchFamily="34" charset="0"/>
                        </a:rPr>
                        <a:t>Área de </a:t>
                      </a:r>
                      <a:r>
                        <a:rPr lang="es-ES" sz="1000" dirty="0" smtClean="0">
                          <a:effectLst/>
                          <a:latin typeface="Arial" panose="020B0604020202020204" pitchFamily="34" charset="0"/>
                          <a:cs typeface="Arial" panose="020B0604020202020204" pitchFamily="34" charset="0"/>
                        </a:rPr>
                        <a:t>Depresión </a:t>
                      </a:r>
                      <a:r>
                        <a:rPr lang="es-ES" sz="1000" dirty="0">
                          <a:effectLst/>
                          <a:latin typeface="Arial" panose="020B0604020202020204" pitchFamily="34" charset="0"/>
                          <a:cs typeface="Arial" panose="020B0604020202020204" pitchFamily="34" charset="0"/>
                        </a:rPr>
                        <a:t>Rellena en lotes:</a:t>
                      </a:r>
                      <a:endParaRPr lang="es-EC" sz="1000" b="1" dirty="0">
                        <a:effectLst/>
                        <a:latin typeface="Arial" panose="020B0604020202020204" pitchFamily="34" charset="0"/>
                        <a:cs typeface="Arial" panose="020B0604020202020204" pitchFamily="34" charset="0"/>
                      </a:endParaRPr>
                    </a:p>
                  </a:txBody>
                  <a:tcPr marL="63704" marR="63704" marT="0" marB="0" anchor="ctr"/>
                </a:tc>
                <a:tc>
                  <a:txBody>
                    <a:bodyPr/>
                    <a:lstStyle/>
                    <a:p>
                      <a:pPr algn="r">
                        <a:lnSpc>
                          <a:spcPct val="107000"/>
                        </a:lnSpc>
                      </a:pPr>
                      <a:r>
                        <a:rPr lang="es-ES" sz="1000">
                          <a:effectLst/>
                          <a:latin typeface="Arial" panose="020B0604020202020204" pitchFamily="34" charset="0"/>
                          <a:cs typeface="Arial" panose="020B0604020202020204" pitchFamily="34" charset="0"/>
                        </a:rPr>
                        <a:t>356,98</a:t>
                      </a:r>
                      <a:endParaRPr lang="es-EC" sz="1000">
                        <a:effectLst/>
                        <a:latin typeface="Arial" panose="020B0604020202020204" pitchFamily="34" charset="0"/>
                        <a:cs typeface="Arial" panose="020B0604020202020204" pitchFamily="34" charset="0"/>
                      </a:endParaRPr>
                    </a:p>
                  </a:txBody>
                  <a:tcPr marL="63704" marR="63704" marT="0" marB="0" anchor="ctr"/>
                </a:tc>
                <a:tc>
                  <a:txBody>
                    <a:bodyPr/>
                    <a:lstStyle/>
                    <a:p>
                      <a:pPr algn="ctr">
                        <a:lnSpc>
                          <a:spcPct val="107000"/>
                        </a:lnSpc>
                      </a:pPr>
                      <a:r>
                        <a:rPr lang="es-ES" sz="1000">
                          <a:effectLst/>
                          <a:latin typeface="Arial" panose="020B0604020202020204" pitchFamily="34" charset="0"/>
                          <a:cs typeface="Arial" panose="020B0604020202020204" pitchFamily="34" charset="0"/>
                        </a:rPr>
                        <a:t>m</a:t>
                      </a:r>
                      <a:r>
                        <a:rPr lang="es-ES" sz="1000" baseline="30000">
                          <a:effectLst/>
                          <a:latin typeface="Arial" panose="020B0604020202020204" pitchFamily="34" charset="0"/>
                          <a:cs typeface="Arial" panose="020B0604020202020204" pitchFamily="34" charset="0"/>
                        </a:rPr>
                        <a:t>2</a:t>
                      </a:r>
                      <a:r>
                        <a:rPr lang="es-ES" sz="1000">
                          <a:effectLst/>
                          <a:latin typeface="Arial" panose="020B0604020202020204" pitchFamily="34" charset="0"/>
                          <a:cs typeface="Arial" panose="020B0604020202020204" pitchFamily="34" charset="0"/>
                        </a:rPr>
                        <a:t>.</a:t>
                      </a:r>
                      <a:endParaRPr lang="es-EC" sz="1000">
                        <a:effectLst/>
                        <a:latin typeface="Arial" panose="020B0604020202020204" pitchFamily="34" charset="0"/>
                        <a:cs typeface="Arial" panose="020B0604020202020204" pitchFamily="34" charset="0"/>
                      </a:endParaRPr>
                    </a:p>
                  </a:txBody>
                  <a:tcPr marL="63704" marR="63704" marT="0" marB="0" anchor="ctr"/>
                </a:tc>
                <a:extLst>
                  <a:ext uri="{0D108BD9-81ED-4DB2-BD59-A6C34878D82A}">
                    <a16:rowId xmlns:a16="http://schemas.microsoft.com/office/drawing/2014/main" val="10004"/>
                  </a:ext>
                </a:extLst>
              </a:tr>
              <a:tr h="358630">
                <a:tc>
                  <a:txBody>
                    <a:bodyPr/>
                    <a:lstStyle/>
                    <a:p>
                      <a:pPr>
                        <a:lnSpc>
                          <a:spcPct val="107000"/>
                        </a:lnSpc>
                      </a:pPr>
                      <a:r>
                        <a:rPr lang="es-ES" sz="1000" dirty="0">
                          <a:effectLst/>
                          <a:latin typeface="Arial" panose="020B0604020202020204" pitchFamily="34" charset="0"/>
                          <a:cs typeface="Arial" panose="020B0604020202020204" pitchFamily="34" charset="0"/>
                        </a:rPr>
                        <a:t>Área de Protección por BSQ </a:t>
                      </a:r>
                      <a:r>
                        <a:rPr lang="es-ES" sz="1000" dirty="0" smtClean="0">
                          <a:effectLst/>
                          <a:latin typeface="Arial" panose="020B0604020202020204" pitchFamily="34" charset="0"/>
                          <a:cs typeface="Arial" panose="020B0604020202020204" pitchFamily="34" charset="0"/>
                        </a:rPr>
                        <a:t>en </a:t>
                      </a:r>
                      <a:r>
                        <a:rPr lang="es-ES" sz="1000" dirty="0">
                          <a:effectLst/>
                          <a:latin typeface="Arial" panose="020B0604020202020204" pitchFamily="34" charset="0"/>
                          <a:cs typeface="Arial" panose="020B0604020202020204" pitchFamily="34" charset="0"/>
                        </a:rPr>
                        <a:t>lotes:</a:t>
                      </a:r>
                      <a:endParaRPr lang="es-EC" sz="1000" b="1" dirty="0">
                        <a:effectLst/>
                        <a:latin typeface="Arial" panose="020B0604020202020204" pitchFamily="34" charset="0"/>
                        <a:cs typeface="Arial" panose="020B0604020202020204" pitchFamily="34" charset="0"/>
                      </a:endParaRPr>
                    </a:p>
                  </a:txBody>
                  <a:tcPr marL="63704" marR="63704" marT="0" marB="0" anchor="ctr"/>
                </a:tc>
                <a:tc>
                  <a:txBody>
                    <a:bodyPr/>
                    <a:lstStyle/>
                    <a:p>
                      <a:pPr algn="r">
                        <a:lnSpc>
                          <a:spcPct val="107000"/>
                        </a:lnSpc>
                      </a:pPr>
                      <a:r>
                        <a:rPr lang="es-ES" sz="1000">
                          <a:effectLst/>
                          <a:latin typeface="Arial" panose="020B0604020202020204" pitchFamily="34" charset="0"/>
                          <a:cs typeface="Arial" panose="020B0604020202020204" pitchFamily="34" charset="0"/>
                        </a:rPr>
                        <a:t>11.569,63</a:t>
                      </a:r>
                      <a:endParaRPr lang="es-EC" sz="1000">
                        <a:effectLst/>
                        <a:latin typeface="Arial" panose="020B0604020202020204" pitchFamily="34" charset="0"/>
                        <a:cs typeface="Arial" panose="020B0604020202020204" pitchFamily="34" charset="0"/>
                      </a:endParaRPr>
                    </a:p>
                  </a:txBody>
                  <a:tcPr marL="63704" marR="63704" marT="0" marB="0" anchor="ctr"/>
                </a:tc>
                <a:tc>
                  <a:txBody>
                    <a:bodyPr/>
                    <a:lstStyle/>
                    <a:p>
                      <a:pPr algn="ctr">
                        <a:lnSpc>
                          <a:spcPct val="107000"/>
                        </a:lnSpc>
                      </a:pPr>
                      <a:r>
                        <a:rPr lang="es-ES" sz="1000">
                          <a:effectLst/>
                          <a:latin typeface="Arial" panose="020B0604020202020204" pitchFamily="34" charset="0"/>
                          <a:cs typeface="Arial" panose="020B0604020202020204" pitchFamily="34" charset="0"/>
                        </a:rPr>
                        <a:t>m</a:t>
                      </a:r>
                      <a:r>
                        <a:rPr lang="es-ES" sz="1000" baseline="30000">
                          <a:effectLst/>
                          <a:latin typeface="Arial" panose="020B0604020202020204" pitchFamily="34" charset="0"/>
                          <a:cs typeface="Arial" panose="020B0604020202020204" pitchFamily="34" charset="0"/>
                        </a:rPr>
                        <a:t>2</a:t>
                      </a:r>
                      <a:r>
                        <a:rPr lang="es-ES" sz="1000">
                          <a:effectLst/>
                          <a:latin typeface="Arial" panose="020B0604020202020204" pitchFamily="34" charset="0"/>
                          <a:cs typeface="Arial" panose="020B0604020202020204" pitchFamily="34" charset="0"/>
                        </a:rPr>
                        <a:t>.</a:t>
                      </a:r>
                      <a:endParaRPr lang="es-EC" sz="1000">
                        <a:effectLst/>
                        <a:latin typeface="Arial" panose="020B0604020202020204" pitchFamily="34" charset="0"/>
                        <a:cs typeface="Arial" panose="020B0604020202020204" pitchFamily="34" charset="0"/>
                      </a:endParaRPr>
                    </a:p>
                  </a:txBody>
                  <a:tcPr marL="63704" marR="63704" marT="0" marB="0" anchor="ctr"/>
                </a:tc>
                <a:extLst>
                  <a:ext uri="{0D108BD9-81ED-4DB2-BD59-A6C34878D82A}">
                    <a16:rowId xmlns:a16="http://schemas.microsoft.com/office/drawing/2014/main" val="10005"/>
                  </a:ext>
                </a:extLst>
              </a:tr>
              <a:tr h="358630">
                <a:tc>
                  <a:txBody>
                    <a:bodyPr/>
                    <a:lstStyle/>
                    <a:p>
                      <a:pPr>
                        <a:lnSpc>
                          <a:spcPct val="107000"/>
                        </a:lnSpc>
                      </a:pPr>
                      <a:r>
                        <a:rPr lang="es-ES" sz="1000" dirty="0">
                          <a:effectLst/>
                          <a:latin typeface="Arial" panose="020B0604020202020204" pitchFamily="34" charset="0"/>
                          <a:cs typeface="Arial" panose="020B0604020202020204" pitchFamily="34" charset="0"/>
                        </a:rPr>
                        <a:t>Área de </a:t>
                      </a:r>
                      <a:r>
                        <a:rPr lang="es-ES" sz="1000" dirty="0" smtClean="0">
                          <a:effectLst/>
                          <a:latin typeface="Arial" panose="020B0604020202020204" pitchFamily="34" charset="0"/>
                          <a:cs typeface="Arial" panose="020B0604020202020204" pitchFamily="34" charset="0"/>
                        </a:rPr>
                        <a:t>Protección por Talud en </a:t>
                      </a:r>
                      <a:r>
                        <a:rPr lang="es-ES" sz="1000" dirty="0">
                          <a:effectLst/>
                          <a:latin typeface="Arial" panose="020B0604020202020204" pitchFamily="34" charset="0"/>
                          <a:cs typeface="Arial" panose="020B0604020202020204" pitchFamily="34" charset="0"/>
                        </a:rPr>
                        <a:t>lotes:</a:t>
                      </a:r>
                      <a:endParaRPr lang="es-EC" sz="1000" b="1" dirty="0">
                        <a:effectLst/>
                        <a:latin typeface="Arial" panose="020B0604020202020204" pitchFamily="34" charset="0"/>
                        <a:cs typeface="Arial" panose="020B0604020202020204" pitchFamily="34" charset="0"/>
                      </a:endParaRPr>
                    </a:p>
                  </a:txBody>
                  <a:tcPr marL="63704" marR="63704" marT="0" marB="0" anchor="ctr"/>
                </a:tc>
                <a:tc>
                  <a:txBody>
                    <a:bodyPr/>
                    <a:lstStyle/>
                    <a:p>
                      <a:pPr algn="r">
                        <a:lnSpc>
                          <a:spcPct val="107000"/>
                        </a:lnSpc>
                      </a:pPr>
                      <a:r>
                        <a:rPr lang="es-ES" sz="1000">
                          <a:effectLst/>
                          <a:latin typeface="Arial" panose="020B0604020202020204" pitchFamily="34" charset="0"/>
                          <a:cs typeface="Arial" panose="020B0604020202020204" pitchFamily="34" charset="0"/>
                        </a:rPr>
                        <a:t>126,50</a:t>
                      </a:r>
                      <a:endParaRPr lang="es-EC" sz="1000">
                        <a:effectLst/>
                        <a:latin typeface="Arial" panose="020B0604020202020204" pitchFamily="34" charset="0"/>
                        <a:cs typeface="Arial" panose="020B0604020202020204" pitchFamily="34" charset="0"/>
                      </a:endParaRPr>
                    </a:p>
                  </a:txBody>
                  <a:tcPr marL="63704" marR="63704" marT="0" marB="0" anchor="ctr"/>
                </a:tc>
                <a:tc>
                  <a:txBody>
                    <a:bodyPr/>
                    <a:lstStyle/>
                    <a:p>
                      <a:pPr algn="ctr">
                        <a:lnSpc>
                          <a:spcPct val="107000"/>
                        </a:lnSpc>
                      </a:pPr>
                      <a:r>
                        <a:rPr lang="es-ES" sz="1000" dirty="0">
                          <a:effectLst/>
                          <a:latin typeface="Arial" panose="020B0604020202020204" pitchFamily="34" charset="0"/>
                          <a:cs typeface="Arial" panose="020B0604020202020204" pitchFamily="34" charset="0"/>
                        </a:rPr>
                        <a:t>m</a:t>
                      </a:r>
                      <a:r>
                        <a:rPr lang="es-ES" sz="1000" baseline="30000" dirty="0">
                          <a:effectLst/>
                          <a:latin typeface="Arial" panose="020B0604020202020204" pitchFamily="34" charset="0"/>
                          <a:cs typeface="Arial" panose="020B0604020202020204" pitchFamily="34" charset="0"/>
                        </a:rPr>
                        <a:t>2</a:t>
                      </a:r>
                      <a:r>
                        <a:rPr lang="es-ES" sz="1000" dirty="0">
                          <a:effectLst/>
                          <a:latin typeface="Arial" panose="020B0604020202020204" pitchFamily="34" charset="0"/>
                          <a:cs typeface="Arial" panose="020B0604020202020204" pitchFamily="34" charset="0"/>
                        </a:rPr>
                        <a:t>.</a:t>
                      </a:r>
                      <a:endParaRPr lang="es-EC" sz="1000" dirty="0">
                        <a:effectLst/>
                        <a:latin typeface="Arial" panose="020B0604020202020204" pitchFamily="34" charset="0"/>
                        <a:cs typeface="Arial" panose="020B0604020202020204" pitchFamily="34" charset="0"/>
                      </a:endParaRPr>
                    </a:p>
                  </a:txBody>
                  <a:tcPr marL="63704" marR="63704" marT="0" marB="0" anchor="ctr"/>
                </a:tc>
                <a:extLst>
                  <a:ext uri="{0D108BD9-81ED-4DB2-BD59-A6C34878D82A}">
                    <a16:rowId xmlns:a16="http://schemas.microsoft.com/office/drawing/2014/main" val="10006"/>
                  </a:ext>
                </a:extLst>
              </a:tr>
            </a:tbl>
          </a:graphicData>
        </a:graphic>
      </p:graphicFrame>
      <p:graphicFrame>
        <p:nvGraphicFramePr>
          <p:cNvPr id="27" name="Tabla 26"/>
          <p:cNvGraphicFramePr>
            <a:graphicFrameLocks noGrp="1"/>
          </p:cNvGraphicFramePr>
          <p:nvPr>
            <p:extLst>
              <p:ext uri="{D42A27DB-BD31-4B8C-83A1-F6EECF244321}">
                <p14:modId xmlns:p14="http://schemas.microsoft.com/office/powerpoint/2010/main" val="147842853"/>
              </p:ext>
            </p:extLst>
          </p:nvPr>
        </p:nvGraphicFramePr>
        <p:xfrm>
          <a:off x="4086706" y="4091487"/>
          <a:ext cx="3652470" cy="1882807"/>
        </p:xfrm>
        <a:graphic>
          <a:graphicData uri="http://schemas.openxmlformats.org/drawingml/2006/table">
            <a:tbl>
              <a:tblPr firstRow="1" firstCol="1" bandRow="1">
                <a:tableStyleId>{69012ECD-51FC-41F1-AA8D-1B2483CD663E}</a:tableStyleId>
              </a:tblPr>
              <a:tblGrid>
                <a:gridCol w="2381155">
                  <a:extLst>
                    <a:ext uri="{9D8B030D-6E8A-4147-A177-3AD203B41FA5}">
                      <a16:colId xmlns:a16="http://schemas.microsoft.com/office/drawing/2014/main" val="20000"/>
                    </a:ext>
                  </a:extLst>
                </a:gridCol>
                <a:gridCol w="857327">
                  <a:extLst>
                    <a:ext uri="{9D8B030D-6E8A-4147-A177-3AD203B41FA5}">
                      <a16:colId xmlns:a16="http://schemas.microsoft.com/office/drawing/2014/main" val="20001"/>
                    </a:ext>
                  </a:extLst>
                </a:gridCol>
                <a:gridCol w="413988">
                  <a:extLst>
                    <a:ext uri="{9D8B030D-6E8A-4147-A177-3AD203B41FA5}">
                      <a16:colId xmlns:a16="http://schemas.microsoft.com/office/drawing/2014/main" val="20002"/>
                    </a:ext>
                  </a:extLst>
                </a:gridCol>
              </a:tblGrid>
              <a:tr h="358630">
                <a:tc>
                  <a:txBody>
                    <a:bodyPr/>
                    <a:lstStyle/>
                    <a:p>
                      <a:pPr>
                        <a:lnSpc>
                          <a:spcPct val="107000"/>
                        </a:lnSpc>
                      </a:pPr>
                      <a:r>
                        <a:rPr lang="es-ES" sz="1000" b="1" dirty="0" smtClean="0">
                          <a:solidFill>
                            <a:schemeClr val="tx1"/>
                          </a:solidFill>
                          <a:effectLst/>
                          <a:latin typeface="Arial" panose="020B0604020202020204" pitchFamily="34" charset="0"/>
                          <a:cs typeface="Arial" panose="020B0604020202020204" pitchFamily="34" charset="0"/>
                        </a:rPr>
                        <a:t>Áreas </a:t>
                      </a:r>
                      <a:r>
                        <a:rPr lang="es-ES" sz="1000" b="1" dirty="0">
                          <a:solidFill>
                            <a:schemeClr val="tx1"/>
                          </a:solidFill>
                          <a:effectLst/>
                          <a:latin typeface="Arial" panose="020B0604020202020204" pitchFamily="34" charset="0"/>
                          <a:cs typeface="Arial" panose="020B0604020202020204" pitchFamily="34" charset="0"/>
                        </a:rPr>
                        <a:t>Verdes y Comunal:</a:t>
                      </a:r>
                      <a:endParaRPr lang="es-EC" sz="1000" b="1" dirty="0">
                        <a:solidFill>
                          <a:schemeClr val="tx1"/>
                        </a:solidFill>
                        <a:effectLst/>
                        <a:latin typeface="Arial" panose="020B0604020202020204" pitchFamily="34" charset="0"/>
                        <a:cs typeface="Arial" panose="020B0604020202020204" pitchFamily="34" charset="0"/>
                      </a:endParaRPr>
                    </a:p>
                  </a:txBody>
                  <a:tcPr marL="63704" marR="63704" marT="0" marB="0" anchor="ctr">
                    <a:noFill/>
                  </a:tcPr>
                </a:tc>
                <a:tc>
                  <a:txBody>
                    <a:bodyPr/>
                    <a:lstStyle/>
                    <a:p>
                      <a:pPr algn="r">
                        <a:lnSpc>
                          <a:spcPct val="107000"/>
                        </a:lnSpc>
                      </a:pPr>
                      <a:r>
                        <a:rPr lang="es-ES" sz="1000" b="0" dirty="0">
                          <a:solidFill>
                            <a:schemeClr val="tx1"/>
                          </a:solidFill>
                          <a:effectLst/>
                          <a:latin typeface="Arial" panose="020B0604020202020204" pitchFamily="34" charset="0"/>
                          <a:cs typeface="Arial" panose="020B0604020202020204" pitchFamily="34" charset="0"/>
                        </a:rPr>
                        <a:t>20.484,95</a:t>
                      </a:r>
                      <a:endParaRPr lang="es-EC" sz="1000" b="0" dirty="0">
                        <a:solidFill>
                          <a:schemeClr val="tx1"/>
                        </a:solidFill>
                        <a:effectLst/>
                        <a:latin typeface="Arial" panose="020B0604020202020204" pitchFamily="34" charset="0"/>
                        <a:cs typeface="Arial" panose="020B0604020202020204" pitchFamily="34" charset="0"/>
                      </a:endParaRPr>
                    </a:p>
                  </a:txBody>
                  <a:tcPr marL="63704" marR="63704" marT="0" marB="0" anchor="ctr">
                    <a:noFill/>
                  </a:tcPr>
                </a:tc>
                <a:tc>
                  <a:txBody>
                    <a:bodyPr/>
                    <a:lstStyle/>
                    <a:p>
                      <a:pPr algn="ctr">
                        <a:lnSpc>
                          <a:spcPct val="107000"/>
                        </a:lnSpc>
                      </a:pPr>
                      <a:r>
                        <a:rPr lang="es-ES" sz="1000" b="0" dirty="0">
                          <a:solidFill>
                            <a:schemeClr val="tx1"/>
                          </a:solidFill>
                          <a:effectLst/>
                          <a:latin typeface="Arial" panose="020B0604020202020204" pitchFamily="34" charset="0"/>
                          <a:cs typeface="Arial" panose="020B0604020202020204" pitchFamily="34" charset="0"/>
                        </a:rPr>
                        <a:t>m</a:t>
                      </a:r>
                      <a:r>
                        <a:rPr lang="es-ES" sz="1000" b="0" baseline="30000" dirty="0">
                          <a:solidFill>
                            <a:schemeClr val="tx1"/>
                          </a:solidFill>
                          <a:effectLst/>
                          <a:latin typeface="Arial" panose="020B0604020202020204" pitchFamily="34" charset="0"/>
                          <a:cs typeface="Arial" panose="020B0604020202020204" pitchFamily="34" charset="0"/>
                        </a:rPr>
                        <a:t>2</a:t>
                      </a:r>
                      <a:r>
                        <a:rPr lang="es-ES" sz="1000" b="0" dirty="0">
                          <a:solidFill>
                            <a:schemeClr val="tx1"/>
                          </a:solidFill>
                          <a:effectLst/>
                          <a:latin typeface="Arial" panose="020B0604020202020204" pitchFamily="34" charset="0"/>
                          <a:cs typeface="Arial" panose="020B0604020202020204" pitchFamily="34" charset="0"/>
                        </a:rPr>
                        <a:t>.</a:t>
                      </a:r>
                      <a:endParaRPr lang="es-EC" sz="1000" b="0" dirty="0">
                        <a:solidFill>
                          <a:schemeClr val="tx1"/>
                        </a:solidFill>
                        <a:effectLst/>
                        <a:latin typeface="Arial" panose="020B0604020202020204" pitchFamily="34" charset="0"/>
                        <a:cs typeface="Arial" panose="020B0604020202020204" pitchFamily="34" charset="0"/>
                      </a:endParaRPr>
                    </a:p>
                  </a:txBody>
                  <a:tcPr marL="63704" marR="63704" marT="0" marB="0" anchor="ctr">
                    <a:noFill/>
                  </a:tcPr>
                </a:tc>
                <a:extLst>
                  <a:ext uri="{0D108BD9-81ED-4DB2-BD59-A6C34878D82A}">
                    <a16:rowId xmlns:a16="http://schemas.microsoft.com/office/drawing/2014/main" val="10000"/>
                  </a:ext>
                </a:extLst>
              </a:tr>
              <a:tr h="358630">
                <a:tc>
                  <a:txBody>
                    <a:bodyPr/>
                    <a:lstStyle/>
                    <a:p>
                      <a:pPr>
                        <a:lnSpc>
                          <a:spcPct val="107000"/>
                        </a:lnSpc>
                      </a:pPr>
                      <a:r>
                        <a:rPr lang="es-ES" sz="1000" b="1">
                          <a:effectLst/>
                          <a:latin typeface="Arial" panose="020B0604020202020204" pitchFamily="34" charset="0"/>
                          <a:cs typeface="Arial" panose="020B0604020202020204" pitchFamily="34" charset="0"/>
                        </a:rPr>
                        <a:t>Área Quebrada Abierta (Áreas Municipales):</a:t>
                      </a:r>
                      <a:endParaRPr lang="es-EC" sz="1000" b="1">
                        <a:effectLst/>
                        <a:latin typeface="Arial" panose="020B0604020202020204" pitchFamily="34" charset="0"/>
                        <a:cs typeface="Arial" panose="020B0604020202020204" pitchFamily="34" charset="0"/>
                      </a:endParaRPr>
                    </a:p>
                  </a:txBody>
                  <a:tcPr marL="63704" marR="63704" marT="0" marB="0" anchor="ctr"/>
                </a:tc>
                <a:tc>
                  <a:txBody>
                    <a:bodyPr/>
                    <a:lstStyle/>
                    <a:p>
                      <a:pPr algn="r">
                        <a:lnSpc>
                          <a:spcPct val="107000"/>
                        </a:lnSpc>
                      </a:pPr>
                      <a:r>
                        <a:rPr lang="es-ES" sz="1000" dirty="0">
                          <a:effectLst/>
                          <a:latin typeface="Arial" panose="020B0604020202020204" pitchFamily="34" charset="0"/>
                          <a:cs typeface="Arial" panose="020B0604020202020204" pitchFamily="34" charset="0"/>
                        </a:rPr>
                        <a:t>41.320,34</a:t>
                      </a:r>
                      <a:endParaRPr lang="es-EC" sz="1000" dirty="0">
                        <a:effectLst/>
                        <a:latin typeface="Arial" panose="020B0604020202020204" pitchFamily="34" charset="0"/>
                        <a:cs typeface="Arial" panose="020B0604020202020204" pitchFamily="34" charset="0"/>
                      </a:endParaRPr>
                    </a:p>
                  </a:txBody>
                  <a:tcPr marL="63704" marR="63704" marT="0" marB="0" anchor="ctr"/>
                </a:tc>
                <a:tc>
                  <a:txBody>
                    <a:bodyPr/>
                    <a:lstStyle/>
                    <a:p>
                      <a:pPr algn="ctr">
                        <a:lnSpc>
                          <a:spcPct val="107000"/>
                        </a:lnSpc>
                      </a:pPr>
                      <a:r>
                        <a:rPr lang="es-ES" sz="1000">
                          <a:effectLst/>
                          <a:latin typeface="Arial" panose="020B0604020202020204" pitchFamily="34" charset="0"/>
                          <a:cs typeface="Arial" panose="020B0604020202020204" pitchFamily="34" charset="0"/>
                        </a:rPr>
                        <a:t>m</a:t>
                      </a:r>
                      <a:r>
                        <a:rPr lang="es-ES" sz="1000" baseline="30000">
                          <a:effectLst/>
                          <a:latin typeface="Arial" panose="020B0604020202020204" pitchFamily="34" charset="0"/>
                          <a:cs typeface="Arial" panose="020B0604020202020204" pitchFamily="34" charset="0"/>
                        </a:rPr>
                        <a:t>2</a:t>
                      </a:r>
                      <a:r>
                        <a:rPr lang="es-ES" sz="1000">
                          <a:effectLst/>
                          <a:latin typeface="Arial" panose="020B0604020202020204" pitchFamily="34" charset="0"/>
                          <a:cs typeface="Arial" panose="020B0604020202020204" pitchFamily="34" charset="0"/>
                        </a:rPr>
                        <a:t>.</a:t>
                      </a:r>
                      <a:endParaRPr lang="es-EC" sz="1000">
                        <a:effectLst/>
                        <a:latin typeface="Arial" panose="020B0604020202020204" pitchFamily="34" charset="0"/>
                        <a:cs typeface="Arial" panose="020B0604020202020204" pitchFamily="34" charset="0"/>
                      </a:endParaRPr>
                    </a:p>
                  </a:txBody>
                  <a:tcPr marL="63704" marR="63704" marT="0" marB="0" anchor="ctr"/>
                </a:tc>
                <a:extLst>
                  <a:ext uri="{0D108BD9-81ED-4DB2-BD59-A6C34878D82A}">
                    <a16:rowId xmlns:a16="http://schemas.microsoft.com/office/drawing/2014/main" val="10001"/>
                  </a:ext>
                </a:extLst>
              </a:tr>
              <a:tr h="358630">
                <a:tc>
                  <a:txBody>
                    <a:bodyPr/>
                    <a:lstStyle/>
                    <a:p>
                      <a:pPr>
                        <a:lnSpc>
                          <a:spcPct val="107000"/>
                        </a:lnSpc>
                      </a:pPr>
                      <a:r>
                        <a:rPr lang="es-ES" sz="1000" b="1" dirty="0">
                          <a:effectLst/>
                          <a:latin typeface="Arial" panose="020B0604020202020204" pitchFamily="34" charset="0"/>
                          <a:cs typeface="Arial" panose="020B0604020202020204" pitchFamily="34" charset="0"/>
                        </a:rPr>
                        <a:t>Área de Quebradas Rellenas (Áreas Municipales):</a:t>
                      </a:r>
                      <a:endParaRPr lang="es-EC" sz="1000" b="1" dirty="0">
                        <a:effectLst/>
                        <a:latin typeface="Arial" panose="020B0604020202020204" pitchFamily="34" charset="0"/>
                        <a:cs typeface="Arial" panose="020B0604020202020204" pitchFamily="34" charset="0"/>
                      </a:endParaRPr>
                    </a:p>
                  </a:txBody>
                  <a:tcPr marL="63704" marR="63704" marT="0" marB="0" anchor="ctr"/>
                </a:tc>
                <a:tc>
                  <a:txBody>
                    <a:bodyPr/>
                    <a:lstStyle/>
                    <a:p>
                      <a:pPr algn="r">
                        <a:lnSpc>
                          <a:spcPct val="107000"/>
                        </a:lnSpc>
                      </a:pPr>
                      <a:r>
                        <a:rPr lang="es-ES" sz="1000">
                          <a:effectLst/>
                          <a:latin typeface="Arial" panose="020B0604020202020204" pitchFamily="34" charset="0"/>
                          <a:cs typeface="Arial" panose="020B0604020202020204" pitchFamily="34" charset="0"/>
                        </a:rPr>
                        <a:t>12.649,09</a:t>
                      </a:r>
                      <a:endParaRPr lang="es-EC" sz="1000">
                        <a:effectLst/>
                        <a:latin typeface="Arial" panose="020B0604020202020204" pitchFamily="34" charset="0"/>
                        <a:cs typeface="Arial" panose="020B0604020202020204" pitchFamily="34" charset="0"/>
                      </a:endParaRPr>
                    </a:p>
                  </a:txBody>
                  <a:tcPr marL="63704" marR="63704" marT="0" marB="0" anchor="ctr"/>
                </a:tc>
                <a:tc>
                  <a:txBody>
                    <a:bodyPr/>
                    <a:lstStyle/>
                    <a:p>
                      <a:pPr algn="ctr">
                        <a:lnSpc>
                          <a:spcPct val="107000"/>
                        </a:lnSpc>
                      </a:pPr>
                      <a:r>
                        <a:rPr lang="es-ES" sz="1000">
                          <a:effectLst/>
                          <a:latin typeface="Arial" panose="020B0604020202020204" pitchFamily="34" charset="0"/>
                          <a:cs typeface="Arial" panose="020B0604020202020204" pitchFamily="34" charset="0"/>
                        </a:rPr>
                        <a:t>m</a:t>
                      </a:r>
                      <a:r>
                        <a:rPr lang="es-ES" sz="1000" baseline="30000">
                          <a:effectLst/>
                          <a:latin typeface="Arial" panose="020B0604020202020204" pitchFamily="34" charset="0"/>
                          <a:cs typeface="Arial" panose="020B0604020202020204" pitchFamily="34" charset="0"/>
                        </a:rPr>
                        <a:t>2</a:t>
                      </a:r>
                      <a:r>
                        <a:rPr lang="es-ES" sz="1000">
                          <a:effectLst/>
                          <a:latin typeface="Arial" panose="020B0604020202020204" pitchFamily="34" charset="0"/>
                          <a:cs typeface="Arial" panose="020B0604020202020204" pitchFamily="34" charset="0"/>
                        </a:rPr>
                        <a:t>.</a:t>
                      </a:r>
                      <a:endParaRPr lang="es-EC" sz="1000">
                        <a:effectLst/>
                        <a:latin typeface="Arial" panose="020B0604020202020204" pitchFamily="34" charset="0"/>
                        <a:cs typeface="Arial" panose="020B0604020202020204" pitchFamily="34" charset="0"/>
                      </a:endParaRPr>
                    </a:p>
                  </a:txBody>
                  <a:tcPr marL="63704" marR="63704" marT="0" marB="0" anchor="ctr"/>
                </a:tc>
                <a:extLst>
                  <a:ext uri="{0D108BD9-81ED-4DB2-BD59-A6C34878D82A}">
                    <a16:rowId xmlns:a16="http://schemas.microsoft.com/office/drawing/2014/main" val="10002"/>
                  </a:ext>
                </a:extLst>
              </a:tr>
              <a:tr h="358630">
                <a:tc>
                  <a:txBody>
                    <a:bodyPr/>
                    <a:lstStyle/>
                    <a:p>
                      <a:pPr>
                        <a:lnSpc>
                          <a:spcPct val="107000"/>
                        </a:lnSpc>
                      </a:pPr>
                      <a:r>
                        <a:rPr lang="es-ES" sz="1000" b="1">
                          <a:effectLst/>
                          <a:latin typeface="Arial" panose="020B0604020202020204" pitchFamily="34" charset="0"/>
                          <a:cs typeface="Arial" panose="020B0604020202020204" pitchFamily="34" charset="0"/>
                        </a:rPr>
                        <a:t>Área de Vías, Pasajes y Escalinata:</a:t>
                      </a:r>
                      <a:endParaRPr lang="es-EC" sz="1000" b="1">
                        <a:effectLst/>
                        <a:latin typeface="Arial" panose="020B0604020202020204" pitchFamily="34" charset="0"/>
                        <a:cs typeface="Arial" panose="020B0604020202020204" pitchFamily="34" charset="0"/>
                      </a:endParaRPr>
                    </a:p>
                  </a:txBody>
                  <a:tcPr marL="63704" marR="63704" marT="0" marB="0" anchor="ctr"/>
                </a:tc>
                <a:tc>
                  <a:txBody>
                    <a:bodyPr/>
                    <a:lstStyle/>
                    <a:p>
                      <a:pPr algn="r">
                        <a:lnSpc>
                          <a:spcPct val="107000"/>
                        </a:lnSpc>
                      </a:pPr>
                      <a:r>
                        <a:rPr lang="es-ES" sz="1000">
                          <a:effectLst/>
                          <a:latin typeface="Arial" panose="020B0604020202020204" pitchFamily="34" charset="0"/>
                          <a:cs typeface="Arial" panose="020B0604020202020204" pitchFamily="34" charset="0"/>
                        </a:rPr>
                        <a:t>129.459,64</a:t>
                      </a:r>
                      <a:endParaRPr lang="es-EC" sz="1000">
                        <a:effectLst/>
                        <a:latin typeface="Arial" panose="020B0604020202020204" pitchFamily="34" charset="0"/>
                        <a:cs typeface="Arial" panose="020B0604020202020204" pitchFamily="34" charset="0"/>
                      </a:endParaRPr>
                    </a:p>
                  </a:txBody>
                  <a:tcPr marL="63704" marR="63704" marT="0" marB="0" anchor="ctr"/>
                </a:tc>
                <a:tc>
                  <a:txBody>
                    <a:bodyPr/>
                    <a:lstStyle/>
                    <a:p>
                      <a:pPr algn="ctr">
                        <a:lnSpc>
                          <a:spcPct val="107000"/>
                        </a:lnSpc>
                      </a:pPr>
                      <a:r>
                        <a:rPr lang="es-ES" sz="1000">
                          <a:effectLst/>
                          <a:latin typeface="Arial" panose="020B0604020202020204" pitchFamily="34" charset="0"/>
                          <a:cs typeface="Arial" panose="020B0604020202020204" pitchFamily="34" charset="0"/>
                        </a:rPr>
                        <a:t>m</a:t>
                      </a:r>
                      <a:r>
                        <a:rPr lang="es-ES" sz="1000" baseline="30000">
                          <a:effectLst/>
                          <a:latin typeface="Arial" panose="020B0604020202020204" pitchFamily="34" charset="0"/>
                          <a:cs typeface="Arial" panose="020B0604020202020204" pitchFamily="34" charset="0"/>
                        </a:rPr>
                        <a:t>2</a:t>
                      </a:r>
                      <a:r>
                        <a:rPr lang="es-ES" sz="1000">
                          <a:effectLst/>
                          <a:latin typeface="Arial" panose="020B0604020202020204" pitchFamily="34" charset="0"/>
                          <a:cs typeface="Arial" panose="020B0604020202020204" pitchFamily="34" charset="0"/>
                        </a:rPr>
                        <a:t>.</a:t>
                      </a:r>
                      <a:endParaRPr lang="es-EC" sz="1000">
                        <a:effectLst/>
                        <a:latin typeface="Arial" panose="020B0604020202020204" pitchFamily="34" charset="0"/>
                        <a:cs typeface="Arial" panose="020B0604020202020204" pitchFamily="34" charset="0"/>
                      </a:endParaRPr>
                    </a:p>
                  </a:txBody>
                  <a:tcPr marL="63704" marR="63704" marT="0" marB="0" anchor="ctr"/>
                </a:tc>
                <a:extLst>
                  <a:ext uri="{0D108BD9-81ED-4DB2-BD59-A6C34878D82A}">
                    <a16:rowId xmlns:a16="http://schemas.microsoft.com/office/drawing/2014/main" val="10003"/>
                  </a:ext>
                </a:extLst>
              </a:tr>
              <a:tr h="448287">
                <a:tc>
                  <a:txBody>
                    <a:bodyPr/>
                    <a:lstStyle/>
                    <a:p>
                      <a:pPr>
                        <a:lnSpc>
                          <a:spcPct val="107000"/>
                        </a:lnSpc>
                      </a:pPr>
                      <a:r>
                        <a:rPr lang="es-ES" sz="1000" b="1" dirty="0">
                          <a:effectLst/>
                          <a:latin typeface="Arial" panose="020B0604020202020204" pitchFamily="34" charset="0"/>
                          <a:cs typeface="Arial" panose="020B0604020202020204" pitchFamily="34" charset="0"/>
                        </a:rPr>
                        <a:t>Área bruta del terreno:</a:t>
                      </a:r>
                      <a:endParaRPr lang="es-EC" sz="1000" b="1" dirty="0">
                        <a:effectLst/>
                        <a:latin typeface="Arial" panose="020B0604020202020204" pitchFamily="34" charset="0"/>
                        <a:cs typeface="Arial" panose="020B0604020202020204" pitchFamily="34" charset="0"/>
                      </a:endParaRPr>
                    </a:p>
                    <a:p>
                      <a:pPr>
                        <a:lnSpc>
                          <a:spcPct val="107000"/>
                        </a:lnSpc>
                      </a:pPr>
                      <a:r>
                        <a:rPr lang="es-ES" sz="1000" b="1" dirty="0">
                          <a:effectLst/>
                          <a:latin typeface="Arial" panose="020B0604020202020204" pitchFamily="34" charset="0"/>
                          <a:cs typeface="Arial" panose="020B0604020202020204" pitchFamily="34" charset="0"/>
                        </a:rPr>
                        <a:t>(Área Total)</a:t>
                      </a:r>
                      <a:endParaRPr lang="es-EC" sz="1000" b="1" dirty="0">
                        <a:effectLst/>
                        <a:latin typeface="Arial" panose="020B0604020202020204" pitchFamily="34" charset="0"/>
                        <a:cs typeface="Arial" panose="020B0604020202020204" pitchFamily="34" charset="0"/>
                      </a:endParaRPr>
                    </a:p>
                  </a:txBody>
                  <a:tcPr marL="63704" marR="63704" marT="0" marB="0"/>
                </a:tc>
                <a:tc>
                  <a:txBody>
                    <a:bodyPr/>
                    <a:lstStyle/>
                    <a:p>
                      <a:pPr algn="r">
                        <a:lnSpc>
                          <a:spcPct val="107000"/>
                        </a:lnSpc>
                      </a:pPr>
                      <a:r>
                        <a:rPr lang="es-ES" sz="1000">
                          <a:effectLst/>
                          <a:latin typeface="Arial" panose="020B0604020202020204" pitchFamily="34" charset="0"/>
                          <a:cs typeface="Arial" panose="020B0604020202020204" pitchFamily="34" charset="0"/>
                        </a:rPr>
                        <a:t>448.545,21</a:t>
                      </a:r>
                      <a:endParaRPr lang="es-EC" sz="1000">
                        <a:effectLst/>
                        <a:latin typeface="Arial" panose="020B0604020202020204" pitchFamily="34" charset="0"/>
                        <a:cs typeface="Arial" panose="020B0604020202020204" pitchFamily="34" charset="0"/>
                      </a:endParaRPr>
                    </a:p>
                  </a:txBody>
                  <a:tcPr marL="63704" marR="63704" marT="0" marB="0" anchor="ctr"/>
                </a:tc>
                <a:tc>
                  <a:txBody>
                    <a:bodyPr/>
                    <a:lstStyle/>
                    <a:p>
                      <a:pPr algn="ctr">
                        <a:lnSpc>
                          <a:spcPct val="107000"/>
                        </a:lnSpc>
                      </a:pPr>
                      <a:r>
                        <a:rPr lang="es-ES" sz="1000" dirty="0">
                          <a:effectLst/>
                          <a:latin typeface="Arial" panose="020B0604020202020204" pitchFamily="34" charset="0"/>
                          <a:cs typeface="Arial" panose="020B0604020202020204" pitchFamily="34" charset="0"/>
                        </a:rPr>
                        <a:t>m</a:t>
                      </a:r>
                      <a:r>
                        <a:rPr lang="es-ES" sz="1000" baseline="30000" dirty="0">
                          <a:effectLst/>
                          <a:latin typeface="Arial" panose="020B0604020202020204" pitchFamily="34" charset="0"/>
                          <a:cs typeface="Arial" panose="020B0604020202020204" pitchFamily="34" charset="0"/>
                        </a:rPr>
                        <a:t>2</a:t>
                      </a:r>
                      <a:r>
                        <a:rPr lang="es-ES" sz="1000" dirty="0">
                          <a:effectLst/>
                          <a:latin typeface="Arial" panose="020B0604020202020204" pitchFamily="34" charset="0"/>
                          <a:cs typeface="Arial" panose="020B0604020202020204" pitchFamily="34" charset="0"/>
                        </a:rPr>
                        <a:t>.</a:t>
                      </a:r>
                      <a:endParaRPr lang="es-EC" sz="1000" dirty="0">
                        <a:effectLst/>
                        <a:latin typeface="Arial" panose="020B0604020202020204" pitchFamily="34" charset="0"/>
                        <a:cs typeface="Arial" panose="020B0604020202020204" pitchFamily="34" charset="0"/>
                      </a:endParaRPr>
                    </a:p>
                  </a:txBody>
                  <a:tcPr marL="63704" marR="63704" marT="0" marB="0" anchor="ctr"/>
                </a:tc>
                <a:extLst>
                  <a:ext uri="{0D108BD9-81ED-4DB2-BD59-A6C34878D82A}">
                    <a16:rowId xmlns:a16="http://schemas.microsoft.com/office/drawing/2014/main" val="10004"/>
                  </a:ext>
                </a:extLst>
              </a:tr>
            </a:tbl>
          </a:graphicData>
        </a:graphic>
      </p:graphicFrame>
      <p:sp>
        <p:nvSpPr>
          <p:cNvPr id="28" name="CuadroTexto 27"/>
          <p:cNvSpPr txBox="1"/>
          <p:nvPr/>
        </p:nvSpPr>
        <p:spPr>
          <a:xfrm>
            <a:off x="7918470" y="2668646"/>
            <a:ext cx="2385590" cy="2031325"/>
          </a:xfrm>
          <a:prstGeom prst="rect">
            <a:avLst/>
          </a:prstGeom>
          <a:noFill/>
          <a:ln w="38100">
            <a:solidFill>
              <a:schemeClr val="tx1">
                <a:lumMod val="85000"/>
                <a:lumOff val="15000"/>
              </a:schemeClr>
            </a:solidFill>
          </a:ln>
        </p:spPr>
        <p:txBody>
          <a:bodyPr wrap="square" rtlCol="0">
            <a:spAutoFit/>
          </a:bodyPr>
          <a:lstStyle/>
          <a:p>
            <a:pPr algn="just"/>
            <a:r>
              <a:rPr lang="es-EC" sz="1400" dirty="0" smtClean="0">
                <a:latin typeface="Arial" panose="020B0604020202020204" pitchFamily="34" charset="0"/>
                <a:cs typeface="Arial" panose="020B0604020202020204" pitchFamily="34" charset="0"/>
              </a:rPr>
              <a:t>El artículo 4 de la ORDENANZA No. 106-2020-AHC ha sido sustituido, por cuanto sus especificaciones técnicas han sido modificadas, como cabida y número de lotes. Lo cual afecta a los valores finales tabulados.</a:t>
            </a:r>
            <a:endParaRPr lang="es-EC" sz="1400" dirty="0">
              <a:latin typeface="Arial" panose="020B0604020202020204" pitchFamily="34" charset="0"/>
              <a:cs typeface="Arial" panose="020B0604020202020204" pitchFamily="34" charset="0"/>
            </a:endParaRPr>
          </a:p>
        </p:txBody>
      </p:sp>
      <p:sp>
        <p:nvSpPr>
          <p:cNvPr id="8" name="CuadroTexto 7"/>
          <p:cNvSpPr txBox="1"/>
          <p:nvPr/>
        </p:nvSpPr>
        <p:spPr>
          <a:xfrm>
            <a:off x="544285" y="1066799"/>
            <a:ext cx="8155215" cy="584775"/>
          </a:xfrm>
          <a:prstGeom prst="rect">
            <a:avLst/>
          </a:prstGeom>
          <a:noFill/>
        </p:spPr>
        <p:txBody>
          <a:bodyPr wrap="square" rtlCol="0">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2.- Sustitúyase el artículo 4 </a:t>
            </a:r>
            <a:r>
              <a:rPr lang="es-ES" sz="1400" b="1" dirty="0" smtClean="0">
                <a:solidFill>
                  <a:schemeClr val="accent6">
                    <a:lumMod val="50000"/>
                  </a:schemeClr>
                </a:solidFill>
                <a:latin typeface="Arial" panose="020B0604020202020204" pitchFamily="34" charset="0"/>
                <a:cs typeface="Arial" panose="020B0604020202020204" pitchFamily="34" charset="0"/>
              </a:rPr>
              <a:t>de la Ordenanza No. 106-2020-AHC, por el siguiente: </a:t>
            </a:r>
            <a:endParaRPr lang="es-EC" b="1" dirty="0" smtClean="0">
              <a:solidFill>
                <a:srgbClr val="C00000"/>
              </a:solidFill>
              <a:latin typeface="Arial" panose="020B0604020202020204" pitchFamily="34" charset="0"/>
              <a:cs typeface="Arial" panose="020B0604020202020204" pitchFamily="34" charset="0"/>
            </a:endParaRPr>
          </a:p>
          <a:p>
            <a:r>
              <a:rPr lang="es-EC" b="1" dirty="0" smtClean="0">
                <a:solidFill>
                  <a:srgbClr val="C00000"/>
                </a:solidFill>
                <a:latin typeface="Arial" panose="020B0604020202020204" pitchFamily="34" charset="0"/>
                <a:cs typeface="Arial" panose="020B0604020202020204" pitchFamily="34" charset="0"/>
              </a:rPr>
              <a:t>Artículo 4.- Especificaciones técnicas.-</a:t>
            </a:r>
            <a:endParaRPr lang="es-EC"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9183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A63430C7-2974-40BD-AB56-6E10927054BD}"/>
              </a:ext>
            </a:extLst>
          </p:cNvPr>
          <p:cNvGrpSpPr/>
          <p:nvPr/>
        </p:nvGrpSpPr>
        <p:grpSpPr>
          <a:xfrm>
            <a:off x="430307" y="6110937"/>
            <a:ext cx="11635799" cy="691090"/>
            <a:chOff x="430307" y="6110937"/>
            <a:chExt cx="11635799" cy="691090"/>
          </a:xfrm>
        </p:grpSpPr>
        <p:pic>
          <p:nvPicPr>
            <p:cNvPr id="9" name="Google Shape;92;p1">
              <a:extLst>
                <a:ext uri="{FF2B5EF4-FFF2-40B4-BE49-F238E27FC236}">
                  <a16:creationId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a16="http://schemas.microsoft.com/office/drawing/2014/main" id="{01AC154E-537C-4B98-9DB7-221A24BEE154}"/>
                </a:ext>
              </a:extLst>
            </p:cNvPr>
            <p:cNvGrpSpPr/>
            <p:nvPr/>
          </p:nvGrpSpPr>
          <p:grpSpPr>
            <a:xfrm>
              <a:off x="2918005" y="6110937"/>
              <a:ext cx="9148101" cy="568371"/>
              <a:chOff x="2918005" y="6110937"/>
              <a:chExt cx="9148101" cy="568371"/>
            </a:xfrm>
          </p:grpSpPr>
          <p:sp>
            <p:nvSpPr>
              <p:cNvPr id="11" name="TextBox 19">
                <a:extLst>
                  <a:ext uri="{FF2B5EF4-FFF2-40B4-BE49-F238E27FC236}">
                    <a16:creationId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715635" y="6110937"/>
                <a:ext cx="516701" cy="568371"/>
              </a:xfrm>
              <a:prstGeom prst="rect">
                <a:avLst/>
              </a:prstGeom>
            </p:spPr>
          </p:pic>
        </p:grpSp>
      </p:grpSp>
      <p:sp>
        <p:nvSpPr>
          <p:cNvPr id="30" name="Recortar rectángulo de esquina sencilla 29"/>
          <p:cNvSpPr/>
          <p:nvPr/>
        </p:nvSpPr>
        <p:spPr>
          <a:xfrm>
            <a:off x="5051536" y="980517"/>
            <a:ext cx="6799905" cy="1805730"/>
          </a:xfrm>
          <a:prstGeom prst="snip1Rect">
            <a:avLst/>
          </a:prstGeom>
          <a:solidFill>
            <a:schemeClr val="accent1">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31" name="CuadroTexto 30"/>
          <p:cNvSpPr txBox="1"/>
          <p:nvPr/>
        </p:nvSpPr>
        <p:spPr>
          <a:xfrm>
            <a:off x="5180891" y="1483022"/>
            <a:ext cx="4967939" cy="923330"/>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a:t>
            </a:r>
            <a:r>
              <a:rPr lang="es-EC" b="1" dirty="0">
                <a:solidFill>
                  <a:srgbClr val="C00000"/>
                </a:solidFill>
                <a:latin typeface="Arial" panose="020B0604020202020204" pitchFamily="34" charset="0"/>
                <a:cs typeface="Arial" panose="020B0604020202020204" pitchFamily="34" charset="0"/>
              </a:rPr>
              <a:t> </a:t>
            </a:r>
            <a:r>
              <a:rPr lang="es-EC" b="1" dirty="0" smtClean="0">
                <a:solidFill>
                  <a:srgbClr val="C00000"/>
                </a:solidFill>
                <a:latin typeface="Arial" panose="020B0604020202020204" pitchFamily="34" charset="0"/>
                <a:cs typeface="Arial" panose="020B0604020202020204" pitchFamily="34" charset="0"/>
              </a:rPr>
              <a:t>5.- Lotes con afectación de quebrada rellena.-</a:t>
            </a:r>
          </a:p>
          <a:p>
            <a:endParaRPr lang="es-EC" b="1" dirty="0">
              <a:solidFill>
                <a:srgbClr val="C00000"/>
              </a:solidFill>
              <a:latin typeface="Arial" panose="020B0604020202020204" pitchFamily="34" charset="0"/>
              <a:cs typeface="Arial" panose="020B0604020202020204" pitchFamily="34" charset="0"/>
            </a:endParaRPr>
          </a:p>
        </p:txBody>
      </p:sp>
      <p:sp>
        <p:nvSpPr>
          <p:cNvPr id="7" name="Recortar rectángulo de esquina sencilla 6"/>
          <p:cNvSpPr/>
          <p:nvPr/>
        </p:nvSpPr>
        <p:spPr>
          <a:xfrm>
            <a:off x="430307" y="957757"/>
            <a:ext cx="3836893" cy="1828489"/>
          </a:xfrm>
          <a:prstGeom prst="snip1Rect">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8" name="CuadroTexto 7"/>
          <p:cNvSpPr txBox="1"/>
          <p:nvPr/>
        </p:nvSpPr>
        <p:spPr>
          <a:xfrm>
            <a:off x="544285" y="1040952"/>
            <a:ext cx="3722915" cy="646331"/>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a:t>
            </a:r>
            <a:r>
              <a:rPr lang="es-EC" b="1" dirty="0">
                <a:solidFill>
                  <a:srgbClr val="C00000"/>
                </a:solidFill>
                <a:latin typeface="Arial" panose="020B0604020202020204" pitchFamily="34" charset="0"/>
                <a:cs typeface="Arial" panose="020B0604020202020204" pitchFamily="34" charset="0"/>
              </a:rPr>
              <a:t> </a:t>
            </a:r>
            <a:r>
              <a:rPr lang="es-EC" b="1" dirty="0" smtClean="0">
                <a:solidFill>
                  <a:srgbClr val="C00000"/>
                </a:solidFill>
                <a:latin typeface="Arial" panose="020B0604020202020204" pitchFamily="34" charset="0"/>
                <a:cs typeface="Arial" panose="020B0604020202020204" pitchFamily="34" charset="0"/>
              </a:rPr>
              <a:t>5.- Lotes con afectación de quebrada rellena.-</a:t>
            </a:r>
            <a:endParaRPr lang="es-EC" b="1" dirty="0">
              <a:solidFill>
                <a:srgbClr val="C00000"/>
              </a:solidFill>
              <a:latin typeface="Arial" panose="020B0604020202020204" pitchFamily="34" charset="0"/>
              <a:cs typeface="Arial" panose="020B0604020202020204" pitchFamily="34" charset="0"/>
            </a:endParaRPr>
          </a:p>
        </p:txBody>
      </p:sp>
      <p:sp>
        <p:nvSpPr>
          <p:cNvPr id="15" name="CuadroTexto 14"/>
          <p:cNvSpPr txBox="1"/>
          <p:nvPr/>
        </p:nvSpPr>
        <p:spPr>
          <a:xfrm>
            <a:off x="609600"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grpSp>
        <p:nvGrpSpPr>
          <p:cNvPr id="24" name="Grupo 23"/>
          <p:cNvGrpSpPr/>
          <p:nvPr/>
        </p:nvGrpSpPr>
        <p:grpSpPr>
          <a:xfrm>
            <a:off x="1004660" y="1622370"/>
            <a:ext cx="3074713" cy="845419"/>
            <a:chOff x="1069975" y="1472512"/>
            <a:chExt cx="2745735" cy="845419"/>
          </a:xfrm>
        </p:grpSpPr>
        <p:sp>
          <p:nvSpPr>
            <p:cNvPr id="14" name="CuadroTexto 13"/>
            <p:cNvSpPr txBox="1"/>
            <p:nvPr/>
          </p:nvSpPr>
          <p:spPr>
            <a:xfrm>
              <a:off x="1270001" y="1545208"/>
              <a:ext cx="2446120" cy="461665"/>
            </a:xfrm>
            <a:prstGeom prst="rect">
              <a:avLst/>
            </a:prstGeom>
            <a:noFill/>
          </p:spPr>
          <p:txBody>
            <a:bodyPr wrap="square" rtlCol="0">
              <a:spAutoFit/>
            </a:bodyPr>
            <a:lstStyle/>
            <a:p>
              <a:pPr algn="just"/>
              <a:r>
                <a:rPr lang="es-EC" sz="1200" dirty="0">
                  <a:latin typeface="Arial" panose="020B0604020202020204" pitchFamily="34" charset="0"/>
                  <a:cs typeface="Arial" panose="020B0604020202020204" pitchFamily="34" charset="0"/>
                </a:rPr>
                <a:t>Los lotes </a:t>
              </a:r>
              <a:r>
                <a:rPr lang="es-EC" sz="1200" dirty="0" smtClean="0">
                  <a:latin typeface="Arial" panose="020B0604020202020204" pitchFamily="34" charset="0"/>
                  <a:cs typeface="Arial" panose="020B0604020202020204" pitchFamily="34" charset="0"/>
                </a:rPr>
                <a:t>números (…) se </a:t>
              </a:r>
              <a:r>
                <a:rPr lang="es-EC" sz="1200" dirty="0">
                  <a:latin typeface="Arial" panose="020B0604020202020204" pitchFamily="34" charset="0"/>
                  <a:cs typeface="Arial" panose="020B0604020202020204" pitchFamily="34" charset="0"/>
                </a:rPr>
                <a:t>encuentran afectados por Quebrada </a:t>
              </a:r>
              <a:r>
                <a:rPr lang="es-EC" sz="1200" dirty="0" smtClean="0">
                  <a:latin typeface="Arial" panose="020B0604020202020204" pitchFamily="34" charset="0"/>
                  <a:cs typeface="Arial" panose="020B0604020202020204" pitchFamily="34" charset="0"/>
                </a:rPr>
                <a:t>Rellena</a:t>
              </a:r>
              <a:endParaRPr lang="es-EC" sz="1200" dirty="0">
                <a:latin typeface="Arial" panose="020B0604020202020204" pitchFamily="34" charset="0"/>
                <a:cs typeface="Arial" panose="020B0604020202020204" pitchFamily="34" charset="0"/>
              </a:endParaRPr>
            </a:p>
          </p:txBody>
        </p:sp>
        <p:sp>
          <p:nvSpPr>
            <p:cNvPr id="16" name="CuadroTexto 15"/>
            <p:cNvSpPr txBox="1"/>
            <p:nvPr/>
          </p:nvSpPr>
          <p:spPr>
            <a:xfrm>
              <a:off x="1069975" y="1472512"/>
              <a:ext cx="1257300" cy="646331"/>
            </a:xfrm>
            <a:prstGeom prst="rect">
              <a:avLst/>
            </a:prstGeom>
            <a:noFill/>
          </p:spPr>
          <p:txBody>
            <a:bodyPr wrap="square" rtlCol="0">
              <a:spAutoFit/>
            </a:bodyPr>
            <a:lstStyle/>
            <a:p>
              <a:r>
                <a:rPr lang="es-EC" sz="3600" b="1" dirty="0" smtClean="0"/>
                <a:t>“</a:t>
              </a:r>
              <a:endParaRPr lang="es-EC" sz="3600" b="1" dirty="0"/>
            </a:p>
          </p:txBody>
        </p:sp>
        <p:sp>
          <p:nvSpPr>
            <p:cNvPr id="17" name="CuadroTexto 16"/>
            <p:cNvSpPr txBox="1"/>
            <p:nvPr/>
          </p:nvSpPr>
          <p:spPr>
            <a:xfrm>
              <a:off x="3295010" y="1671600"/>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18" name="CuadroTexto 17"/>
          <p:cNvSpPr txBox="1"/>
          <p:nvPr/>
        </p:nvSpPr>
        <p:spPr>
          <a:xfrm>
            <a:off x="6809547"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PROYECTO DE REFORMA</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36" name="Cheurón 35"/>
          <p:cNvSpPr/>
          <p:nvPr/>
        </p:nvSpPr>
        <p:spPr>
          <a:xfrm>
            <a:off x="4361473" y="1445513"/>
            <a:ext cx="598872" cy="1364097"/>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grpSp>
        <p:nvGrpSpPr>
          <p:cNvPr id="25" name="Grupo 24"/>
          <p:cNvGrpSpPr/>
          <p:nvPr/>
        </p:nvGrpSpPr>
        <p:grpSpPr>
          <a:xfrm>
            <a:off x="5252919" y="1965714"/>
            <a:ext cx="6287142" cy="653939"/>
            <a:chOff x="1069975" y="1421354"/>
            <a:chExt cx="5702144" cy="697489"/>
          </a:xfrm>
        </p:grpSpPr>
        <p:sp>
          <p:nvSpPr>
            <p:cNvPr id="26" name="CuadroTexto 25"/>
            <p:cNvSpPr txBox="1"/>
            <p:nvPr/>
          </p:nvSpPr>
          <p:spPr>
            <a:xfrm>
              <a:off x="1269999" y="1545208"/>
              <a:ext cx="5502120" cy="279032"/>
            </a:xfrm>
            <a:prstGeom prst="rect">
              <a:avLst/>
            </a:prstGeom>
            <a:noFill/>
          </p:spPr>
          <p:txBody>
            <a:bodyPr wrap="square" rtlCol="0">
              <a:spAutoFit/>
            </a:bodyPr>
            <a:lstStyle/>
            <a:p>
              <a:pPr algn="just"/>
              <a:r>
                <a:rPr lang="es-EC" sz="1100" dirty="0">
                  <a:latin typeface="Arial" panose="020B0604020202020204" pitchFamily="34" charset="0"/>
                  <a:cs typeface="Arial" panose="020B0604020202020204" pitchFamily="34" charset="0"/>
                </a:rPr>
                <a:t>Los lotes números</a:t>
              </a:r>
              <a:r>
                <a:rPr lang="es-EC" sz="900" dirty="0">
                  <a:latin typeface="Arial" panose="020B0604020202020204" pitchFamily="34" charset="0"/>
                  <a:cs typeface="Arial" panose="020B0604020202020204" pitchFamily="34" charset="0"/>
                </a:rPr>
                <a:t> </a:t>
              </a:r>
              <a:r>
                <a:rPr lang="es-EC" sz="900" dirty="0" smtClean="0">
                  <a:latin typeface="Arial" panose="020B0604020202020204" pitchFamily="34" charset="0"/>
                  <a:cs typeface="Arial" panose="020B0604020202020204" pitchFamily="34" charset="0"/>
                </a:rPr>
                <a:t>(…) </a:t>
              </a:r>
              <a:r>
                <a:rPr lang="es-EC" sz="1050" dirty="0" smtClean="0">
                  <a:latin typeface="Arial" panose="020B0604020202020204" pitchFamily="34" charset="0"/>
                  <a:cs typeface="Arial" panose="020B0604020202020204" pitchFamily="34" charset="0"/>
                </a:rPr>
                <a:t>se </a:t>
              </a:r>
              <a:r>
                <a:rPr lang="es-EC" sz="1050" dirty="0">
                  <a:latin typeface="Arial" panose="020B0604020202020204" pitchFamily="34" charset="0"/>
                  <a:cs typeface="Arial" panose="020B0604020202020204" pitchFamily="34" charset="0"/>
                </a:rPr>
                <a:t>encuentran afectados por Área de Quebrada </a:t>
              </a:r>
              <a:r>
                <a:rPr lang="es-EC" sz="1050" dirty="0" smtClean="0">
                  <a:latin typeface="Arial" panose="020B0604020202020204" pitchFamily="34" charset="0"/>
                  <a:cs typeface="Arial" panose="020B0604020202020204" pitchFamily="34" charset="0"/>
                </a:rPr>
                <a:t>Rellena</a:t>
              </a:r>
              <a:endParaRPr lang="es-EC" sz="1200" dirty="0">
                <a:latin typeface="Arial" panose="020B0604020202020204" pitchFamily="34" charset="0"/>
                <a:cs typeface="Arial" panose="020B0604020202020204" pitchFamily="34" charset="0"/>
              </a:endParaRPr>
            </a:p>
          </p:txBody>
        </p:sp>
        <p:sp>
          <p:nvSpPr>
            <p:cNvPr id="27" name="CuadroTexto 26"/>
            <p:cNvSpPr txBox="1"/>
            <p:nvPr/>
          </p:nvSpPr>
          <p:spPr>
            <a:xfrm>
              <a:off x="1069975" y="1472512"/>
              <a:ext cx="1257300" cy="646331"/>
            </a:xfrm>
            <a:prstGeom prst="rect">
              <a:avLst/>
            </a:prstGeom>
            <a:noFill/>
          </p:spPr>
          <p:txBody>
            <a:bodyPr wrap="square" rtlCol="0">
              <a:spAutoFit/>
            </a:bodyPr>
            <a:lstStyle/>
            <a:p>
              <a:r>
                <a:rPr lang="es-EC" sz="3600" b="1" dirty="0" smtClean="0"/>
                <a:t>“</a:t>
              </a:r>
              <a:endParaRPr lang="es-EC" sz="3600" b="1" dirty="0"/>
            </a:p>
          </p:txBody>
        </p:sp>
        <p:sp>
          <p:nvSpPr>
            <p:cNvPr id="28" name="CuadroTexto 27"/>
            <p:cNvSpPr txBox="1"/>
            <p:nvPr/>
          </p:nvSpPr>
          <p:spPr>
            <a:xfrm>
              <a:off x="5625693" y="1421354"/>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32" name="CuadroTexto 31"/>
          <p:cNvSpPr txBox="1"/>
          <p:nvPr/>
        </p:nvSpPr>
        <p:spPr>
          <a:xfrm>
            <a:off x="609600" y="2202661"/>
            <a:ext cx="4267200" cy="369332"/>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Lotes totales afectados: 144</a:t>
            </a:r>
            <a:endParaRPr lang="es-EC" b="1" dirty="0">
              <a:latin typeface="Arial" panose="020B0604020202020204" pitchFamily="34" charset="0"/>
              <a:cs typeface="Arial" panose="020B0604020202020204" pitchFamily="34" charset="0"/>
            </a:endParaRPr>
          </a:p>
        </p:txBody>
      </p:sp>
      <p:sp>
        <p:nvSpPr>
          <p:cNvPr id="33" name="CuadroTexto 32"/>
          <p:cNvSpPr txBox="1"/>
          <p:nvPr/>
        </p:nvSpPr>
        <p:spPr>
          <a:xfrm>
            <a:off x="5418752" y="2357732"/>
            <a:ext cx="4741356" cy="923330"/>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Lotes totales afectados: 186</a:t>
            </a:r>
          </a:p>
          <a:p>
            <a:endParaRPr lang="es-EC" b="1" dirty="0" smtClean="0">
              <a:latin typeface="Arial" panose="020B0604020202020204" pitchFamily="34" charset="0"/>
              <a:cs typeface="Arial" panose="020B0604020202020204" pitchFamily="34" charset="0"/>
            </a:endParaRPr>
          </a:p>
          <a:p>
            <a:endParaRPr lang="es-EC" b="1" dirty="0">
              <a:latin typeface="Arial" panose="020B0604020202020204" pitchFamily="34" charset="0"/>
              <a:cs typeface="Arial" panose="020B0604020202020204" pitchFamily="34" charset="0"/>
            </a:endParaRPr>
          </a:p>
        </p:txBody>
      </p:sp>
      <p:sp>
        <p:nvSpPr>
          <p:cNvPr id="34" name="Recortar rectángulo de esquina sencilla 33"/>
          <p:cNvSpPr/>
          <p:nvPr/>
        </p:nvSpPr>
        <p:spPr>
          <a:xfrm>
            <a:off x="4267201" y="4805939"/>
            <a:ext cx="7584242" cy="1343229"/>
          </a:xfrm>
          <a:prstGeom prst="snip1Rect">
            <a:avLst>
              <a:gd name="adj" fmla="val 11734"/>
            </a:avLst>
          </a:prstGeom>
          <a:solidFill>
            <a:schemeClr val="accent1">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51" name="Recortar rectángulo de esquina sencilla 50"/>
          <p:cNvSpPr/>
          <p:nvPr/>
        </p:nvSpPr>
        <p:spPr>
          <a:xfrm>
            <a:off x="4267200" y="2886352"/>
            <a:ext cx="7584245" cy="1790509"/>
          </a:xfrm>
          <a:prstGeom prst="snip1Rect">
            <a:avLst>
              <a:gd name="adj" fmla="val 10977"/>
            </a:avLst>
          </a:prstGeom>
          <a:solidFill>
            <a:schemeClr val="accent1">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52" name="CuadroTexto 51"/>
          <p:cNvSpPr txBox="1"/>
          <p:nvPr/>
        </p:nvSpPr>
        <p:spPr>
          <a:xfrm>
            <a:off x="4386471" y="4822354"/>
            <a:ext cx="7511758" cy="369332"/>
          </a:xfrm>
          <a:prstGeom prst="rect">
            <a:avLst/>
          </a:prstGeom>
          <a:noFill/>
        </p:spPr>
        <p:txBody>
          <a:bodyPr wrap="square" rtlCol="0">
            <a:spAutoFit/>
          </a:bodyPr>
          <a:lstStyle/>
          <a:p>
            <a:r>
              <a:rPr lang="es-EC" b="1" dirty="0">
                <a:solidFill>
                  <a:srgbClr val="C00000"/>
                </a:solidFill>
                <a:latin typeface="Arial" panose="020B0604020202020204" pitchFamily="34" charset="0"/>
                <a:cs typeface="Arial" panose="020B0604020202020204" pitchFamily="34" charset="0"/>
              </a:rPr>
              <a:t>Artículo </a:t>
            </a:r>
            <a:r>
              <a:rPr lang="es-EC" b="1" dirty="0" err="1">
                <a:solidFill>
                  <a:srgbClr val="C00000"/>
                </a:solidFill>
                <a:latin typeface="Arial" panose="020B0604020202020204" pitchFamily="34" charset="0"/>
                <a:cs typeface="Arial" panose="020B0604020202020204" pitchFamily="34" charset="0"/>
              </a:rPr>
              <a:t>innumerado</a:t>
            </a:r>
            <a:r>
              <a:rPr lang="es-EC" b="1" dirty="0" smtClean="0">
                <a:solidFill>
                  <a:srgbClr val="C00000"/>
                </a:solidFill>
                <a:latin typeface="Arial" panose="020B0604020202020204" pitchFamily="34" charset="0"/>
                <a:cs typeface="Arial" panose="020B0604020202020204" pitchFamily="34" charset="0"/>
              </a:rPr>
              <a:t>.- </a:t>
            </a:r>
            <a:r>
              <a:rPr lang="es-ES" b="1" dirty="0">
                <a:solidFill>
                  <a:srgbClr val="C00000"/>
                </a:solidFill>
                <a:latin typeface="Arial" panose="020B0604020202020204" pitchFamily="34" charset="0"/>
                <a:cs typeface="Arial" panose="020B0604020202020204" pitchFamily="34" charset="0"/>
              </a:rPr>
              <a:t>Lotes afectados por Área de </a:t>
            </a:r>
            <a:r>
              <a:rPr lang="es-ES" b="1" dirty="0" smtClean="0">
                <a:solidFill>
                  <a:srgbClr val="C00000"/>
                </a:solidFill>
                <a:latin typeface="Arial" panose="020B0604020202020204" pitchFamily="34" charset="0"/>
                <a:cs typeface="Arial" panose="020B0604020202020204" pitchFamily="34" charset="0"/>
              </a:rPr>
              <a:t>Talud.- </a:t>
            </a:r>
            <a:endParaRPr lang="es-EC" b="1" dirty="0">
              <a:solidFill>
                <a:srgbClr val="C00000"/>
              </a:solidFill>
              <a:latin typeface="Arial" panose="020B0604020202020204" pitchFamily="34" charset="0"/>
              <a:cs typeface="Arial" panose="020B0604020202020204" pitchFamily="34" charset="0"/>
            </a:endParaRPr>
          </a:p>
        </p:txBody>
      </p:sp>
      <p:grpSp>
        <p:nvGrpSpPr>
          <p:cNvPr id="53" name="Grupo 52"/>
          <p:cNvGrpSpPr/>
          <p:nvPr/>
        </p:nvGrpSpPr>
        <p:grpSpPr>
          <a:xfrm>
            <a:off x="4386471" y="5315778"/>
            <a:ext cx="6453808" cy="479296"/>
            <a:chOff x="1069975" y="1472512"/>
            <a:chExt cx="5853299" cy="646331"/>
          </a:xfrm>
        </p:grpSpPr>
        <p:sp>
          <p:nvSpPr>
            <p:cNvPr id="54" name="CuadroTexto 53"/>
            <p:cNvSpPr txBox="1"/>
            <p:nvPr/>
          </p:nvSpPr>
          <p:spPr>
            <a:xfrm>
              <a:off x="1270000" y="1545208"/>
              <a:ext cx="5653274" cy="373533"/>
            </a:xfrm>
            <a:prstGeom prst="rect">
              <a:avLst/>
            </a:prstGeom>
            <a:noFill/>
          </p:spPr>
          <p:txBody>
            <a:bodyPr wrap="square" rtlCol="0">
              <a:spAutoFit/>
            </a:bodyPr>
            <a:lstStyle/>
            <a:p>
              <a:pPr algn="just"/>
              <a:r>
                <a:rPr lang="es-ES" sz="1200" dirty="0">
                  <a:latin typeface="Arial" panose="020B0604020202020204" pitchFamily="34" charset="0"/>
                  <a:cs typeface="Arial" panose="020B0604020202020204" pitchFamily="34" charset="0"/>
                </a:rPr>
                <a:t>Los lotes números 1 y 22 se encuentran afectados por Área de Talud</a:t>
              </a:r>
              <a:endParaRPr lang="es-EC" sz="1200" dirty="0">
                <a:latin typeface="Arial" panose="020B0604020202020204" pitchFamily="34" charset="0"/>
                <a:cs typeface="Arial" panose="020B0604020202020204" pitchFamily="34" charset="0"/>
              </a:endParaRPr>
            </a:p>
          </p:txBody>
        </p:sp>
        <p:sp>
          <p:nvSpPr>
            <p:cNvPr id="55" name="CuadroTexto 54"/>
            <p:cNvSpPr txBox="1"/>
            <p:nvPr/>
          </p:nvSpPr>
          <p:spPr>
            <a:xfrm>
              <a:off x="1069975" y="1472512"/>
              <a:ext cx="1257300" cy="646331"/>
            </a:xfrm>
            <a:prstGeom prst="rect">
              <a:avLst/>
            </a:prstGeom>
            <a:noFill/>
          </p:spPr>
          <p:txBody>
            <a:bodyPr wrap="square" rtlCol="0">
              <a:spAutoFit/>
            </a:bodyPr>
            <a:lstStyle/>
            <a:p>
              <a:r>
                <a:rPr lang="es-EC" sz="3600" b="1" dirty="0" smtClean="0"/>
                <a:t>“</a:t>
              </a:r>
              <a:endParaRPr lang="es-EC" sz="3600" b="1" dirty="0"/>
            </a:p>
          </p:txBody>
        </p:sp>
        <p:sp>
          <p:nvSpPr>
            <p:cNvPr id="56" name="CuadroTexto 55"/>
            <p:cNvSpPr txBox="1"/>
            <p:nvPr/>
          </p:nvSpPr>
          <p:spPr>
            <a:xfrm>
              <a:off x="5608505" y="1472512"/>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58" name="CuadroTexto 57"/>
          <p:cNvSpPr txBox="1"/>
          <p:nvPr/>
        </p:nvSpPr>
        <p:spPr>
          <a:xfrm>
            <a:off x="4649268" y="5757493"/>
            <a:ext cx="4741356" cy="923330"/>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Lotes totales afectados: 2</a:t>
            </a:r>
          </a:p>
          <a:p>
            <a:endParaRPr lang="es-EC" b="1" dirty="0" smtClean="0">
              <a:latin typeface="Arial" panose="020B0604020202020204" pitchFamily="34" charset="0"/>
              <a:cs typeface="Arial" panose="020B0604020202020204" pitchFamily="34" charset="0"/>
            </a:endParaRPr>
          </a:p>
          <a:p>
            <a:endParaRPr lang="es-EC" b="1" dirty="0">
              <a:latin typeface="Arial" panose="020B0604020202020204" pitchFamily="34" charset="0"/>
              <a:cs typeface="Arial" panose="020B0604020202020204" pitchFamily="34" charset="0"/>
            </a:endParaRPr>
          </a:p>
        </p:txBody>
      </p:sp>
      <p:sp>
        <p:nvSpPr>
          <p:cNvPr id="2" name="Rectángulo 1"/>
          <p:cNvSpPr/>
          <p:nvPr/>
        </p:nvSpPr>
        <p:spPr>
          <a:xfrm>
            <a:off x="5180887" y="957758"/>
            <a:ext cx="4824096" cy="738664"/>
          </a:xfrm>
          <a:prstGeom prst="rect">
            <a:avLst/>
          </a:prstGeom>
        </p:spPr>
        <p:txBody>
          <a:bodyPr wrap="square">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3.- </a:t>
            </a:r>
            <a:r>
              <a:rPr lang="es-EC" sz="1400" b="1" dirty="0">
                <a:solidFill>
                  <a:schemeClr val="accent6">
                    <a:lumMod val="50000"/>
                  </a:schemeClr>
                </a:solidFill>
                <a:latin typeface="Arial" panose="020B0604020202020204" pitchFamily="34" charset="0"/>
                <a:cs typeface="Arial" panose="020B0604020202020204" pitchFamily="34" charset="0"/>
              </a:rPr>
              <a:t>Sustitúyase </a:t>
            </a:r>
            <a:r>
              <a:rPr lang="es-EC" sz="1400" b="1" dirty="0" smtClean="0">
                <a:solidFill>
                  <a:schemeClr val="accent6">
                    <a:lumMod val="50000"/>
                  </a:schemeClr>
                </a:solidFill>
                <a:latin typeface="Arial" panose="020B0604020202020204" pitchFamily="34" charset="0"/>
                <a:cs typeface="Arial" panose="020B0604020202020204" pitchFamily="34" charset="0"/>
              </a:rPr>
              <a:t>el artículo 5 </a:t>
            </a:r>
            <a:r>
              <a:rPr lang="es-ES" sz="1400" b="1" dirty="0" smtClean="0">
                <a:solidFill>
                  <a:schemeClr val="accent6">
                    <a:lumMod val="50000"/>
                  </a:schemeClr>
                </a:solidFill>
                <a:latin typeface="Arial" panose="020B0604020202020204" pitchFamily="34" charset="0"/>
                <a:cs typeface="Arial" panose="020B0604020202020204" pitchFamily="34" charset="0"/>
              </a:rPr>
              <a:t>de </a:t>
            </a:r>
            <a:r>
              <a:rPr lang="es-ES" sz="1400" b="1" dirty="0">
                <a:solidFill>
                  <a:schemeClr val="accent6">
                    <a:lumMod val="50000"/>
                  </a:schemeClr>
                </a:solidFill>
                <a:latin typeface="Arial" panose="020B0604020202020204" pitchFamily="34" charset="0"/>
                <a:cs typeface="Arial" panose="020B0604020202020204" pitchFamily="34" charset="0"/>
              </a:rPr>
              <a:t>la Ordenanza No. 106-2020-AHC, por el siguiente: </a:t>
            </a:r>
          </a:p>
          <a:p>
            <a:r>
              <a:rPr lang="es-EC" sz="1400" b="1" dirty="0" smtClean="0">
                <a:solidFill>
                  <a:schemeClr val="accent6">
                    <a:lumMod val="50000"/>
                  </a:schemeClr>
                </a:solidFill>
                <a:latin typeface="Arial" panose="020B0604020202020204" pitchFamily="34" charset="0"/>
                <a:cs typeface="Arial" panose="020B0604020202020204" pitchFamily="34" charset="0"/>
              </a:rPr>
              <a:t> </a:t>
            </a:r>
            <a:endParaRPr lang="es-EC" sz="1400" b="1" dirty="0" smtClean="0">
              <a:solidFill>
                <a:srgbClr val="C00000"/>
              </a:solidFill>
              <a:latin typeface="Arial" panose="020B0604020202020204" pitchFamily="34" charset="0"/>
              <a:cs typeface="Arial" panose="020B0604020202020204" pitchFamily="34" charset="0"/>
            </a:endParaRPr>
          </a:p>
        </p:txBody>
      </p:sp>
      <p:sp>
        <p:nvSpPr>
          <p:cNvPr id="40" name="Rectángulo 39"/>
          <p:cNvSpPr/>
          <p:nvPr/>
        </p:nvSpPr>
        <p:spPr>
          <a:xfrm>
            <a:off x="4386471" y="2915323"/>
            <a:ext cx="7344228" cy="738664"/>
          </a:xfrm>
          <a:prstGeom prst="rect">
            <a:avLst/>
          </a:prstGeom>
        </p:spPr>
        <p:txBody>
          <a:bodyPr wrap="square">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4.- Agréguese los siguientes artículos </a:t>
            </a:r>
            <a:r>
              <a:rPr lang="es-EC" sz="1400" b="1" dirty="0" err="1" smtClean="0">
                <a:solidFill>
                  <a:schemeClr val="accent6">
                    <a:lumMod val="50000"/>
                  </a:schemeClr>
                </a:solidFill>
                <a:latin typeface="Arial" panose="020B0604020202020204" pitchFamily="34" charset="0"/>
                <a:cs typeface="Arial" panose="020B0604020202020204" pitchFamily="34" charset="0"/>
              </a:rPr>
              <a:t>innumerados</a:t>
            </a:r>
            <a:r>
              <a:rPr lang="es-EC" sz="1400" b="1" dirty="0" smtClean="0">
                <a:solidFill>
                  <a:schemeClr val="accent6">
                    <a:lumMod val="50000"/>
                  </a:schemeClr>
                </a:solidFill>
                <a:latin typeface="Arial" panose="020B0604020202020204" pitchFamily="34" charset="0"/>
                <a:cs typeface="Arial" panose="020B0604020202020204" pitchFamily="34" charset="0"/>
              </a:rPr>
              <a:t> después del artículo 5 </a:t>
            </a:r>
            <a:r>
              <a:rPr lang="es-ES" sz="1400" b="1" dirty="0">
                <a:solidFill>
                  <a:schemeClr val="accent6">
                    <a:lumMod val="50000"/>
                  </a:schemeClr>
                </a:solidFill>
                <a:latin typeface="Arial" panose="020B0604020202020204" pitchFamily="34" charset="0"/>
                <a:cs typeface="Arial" panose="020B0604020202020204" pitchFamily="34" charset="0"/>
              </a:rPr>
              <a:t>de la Ordenanza No. </a:t>
            </a:r>
            <a:r>
              <a:rPr lang="es-ES" sz="1400" b="1" dirty="0" smtClean="0">
                <a:solidFill>
                  <a:schemeClr val="accent6">
                    <a:lumMod val="50000"/>
                  </a:schemeClr>
                </a:solidFill>
                <a:latin typeface="Arial" panose="020B0604020202020204" pitchFamily="34" charset="0"/>
                <a:cs typeface="Arial" panose="020B0604020202020204" pitchFamily="34" charset="0"/>
              </a:rPr>
              <a:t>106-2020-AHC</a:t>
            </a:r>
            <a:endParaRPr lang="es-ES" sz="1400" b="1" dirty="0">
              <a:solidFill>
                <a:schemeClr val="accent6">
                  <a:lumMod val="50000"/>
                </a:schemeClr>
              </a:solidFill>
              <a:latin typeface="Arial" panose="020B0604020202020204" pitchFamily="34" charset="0"/>
              <a:cs typeface="Arial" panose="020B0604020202020204" pitchFamily="34" charset="0"/>
            </a:endParaRPr>
          </a:p>
          <a:p>
            <a:endParaRPr lang="es-EC" sz="1400" b="1" dirty="0" smtClean="0">
              <a:solidFill>
                <a:srgbClr val="C00000"/>
              </a:solidFill>
              <a:latin typeface="Arial" panose="020B0604020202020204" pitchFamily="34" charset="0"/>
              <a:cs typeface="Arial" panose="020B0604020202020204" pitchFamily="34" charset="0"/>
            </a:endParaRPr>
          </a:p>
        </p:txBody>
      </p:sp>
      <p:sp>
        <p:nvSpPr>
          <p:cNvPr id="35" name="CuadroTexto 34"/>
          <p:cNvSpPr txBox="1"/>
          <p:nvPr/>
        </p:nvSpPr>
        <p:spPr>
          <a:xfrm>
            <a:off x="4386471" y="3369514"/>
            <a:ext cx="7153591" cy="369332"/>
          </a:xfrm>
          <a:prstGeom prst="rect">
            <a:avLst/>
          </a:prstGeom>
          <a:noFill/>
        </p:spPr>
        <p:txBody>
          <a:bodyPr wrap="square" rtlCol="0">
            <a:spAutoFit/>
          </a:bodyPr>
          <a:lstStyle/>
          <a:p>
            <a:r>
              <a:rPr lang="es-EC" b="1" dirty="0">
                <a:solidFill>
                  <a:srgbClr val="C00000"/>
                </a:solidFill>
                <a:latin typeface="Arial" panose="020B0604020202020204" pitchFamily="34" charset="0"/>
                <a:cs typeface="Arial" panose="020B0604020202020204" pitchFamily="34" charset="0"/>
              </a:rPr>
              <a:t>Artículo </a:t>
            </a:r>
            <a:r>
              <a:rPr lang="es-EC" b="1" dirty="0" err="1">
                <a:solidFill>
                  <a:srgbClr val="C00000"/>
                </a:solidFill>
                <a:latin typeface="Arial" panose="020B0604020202020204" pitchFamily="34" charset="0"/>
                <a:cs typeface="Arial" panose="020B0604020202020204" pitchFamily="34" charset="0"/>
              </a:rPr>
              <a:t>innumerado</a:t>
            </a:r>
            <a:r>
              <a:rPr lang="es-EC" b="1" dirty="0" smtClean="0">
                <a:solidFill>
                  <a:srgbClr val="C00000"/>
                </a:solidFill>
                <a:latin typeface="Arial" panose="020B0604020202020204" pitchFamily="34" charset="0"/>
                <a:cs typeface="Arial" panose="020B0604020202020204" pitchFamily="34" charset="0"/>
              </a:rPr>
              <a:t>.- </a:t>
            </a:r>
            <a:r>
              <a:rPr lang="es-ES" b="1" dirty="0">
                <a:solidFill>
                  <a:srgbClr val="C00000"/>
                </a:solidFill>
                <a:latin typeface="Arial" panose="020B0604020202020204" pitchFamily="34" charset="0"/>
                <a:cs typeface="Arial" panose="020B0604020202020204" pitchFamily="34" charset="0"/>
              </a:rPr>
              <a:t>Lotes </a:t>
            </a:r>
            <a:r>
              <a:rPr lang="es-ES" b="1" dirty="0" smtClean="0">
                <a:solidFill>
                  <a:srgbClr val="C00000"/>
                </a:solidFill>
                <a:latin typeface="Arial" panose="020B0604020202020204" pitchFamily="34" charset="0"/>
                <a:cs typeface="Arial" panose="020B0604020202020204" pitchFamily="34" charset="0"/>
              </a:rPr>
              <a:t>en </a:t>
            </a:r>
            <a:r>
              <a:rPr lang="es-ES" b="1" dirty="0">
                <a:solidFill>
                  <a:srgbClr val="C00000"/>
                </a:solidFill>
                <a:latin typeface="Arial" panose="020B0604020202020204" pitchFamily="34" charset="0"/>
                <a:cs typeface="Arial" panose="020B0604020202020204" pitchFamily="34" charset="0"/>
              </a:rPr>
              <a:t>Área de Depresión </a:t>
            </a:r>
            <a:r>
              <a:rPr lang="es-ES" b="1" dirty="0" smtClean="0">
                <a:solidFill>
                  <a:srgbClr val="C00000"/>
                </a:solidFill>
                <a:latin typeface="Arial" panose="020B0604020202020204" pitchFamily="34" charset="0"/>
                <a:cs typeface="Arial" panose="020B0604020202020204" pitchFamily="34" charset="0"/>
              </a:rPr>
              <a:t>Rellena.-</a:t>
            </a:r>
            <a:endParaRPr lang="es-EC" b="1" dirty="0">
              <a:solidFill>
                <a:srgbClr val="C00000"/>
              </a:solidFill>
              <a:latin typeface="Arial" panose="020B0604020202020204" pitchFamily="34" charset="0"/>
              <a:cs typeface="Arial" panose="020B0604020202020204" pitchFamily="34" charset="0"/>
            </a:endParaRPr>
          </a:p>
        </p:txBody>
      </p:sp>
      <p:grpSp>
        <p:nvGrpSpPr>
          <p:cNvPr id="47" name="Grupo 46"/>
          <p:cNvGrpSpPr/>
          <p:nvPr/>
        </p:nvGrpSpPr>
        <p:grpSpPr>
          <a:xfrm>
            <a:off x="4386471" y="3621059"/>
            <a:ext cx="6666139" cy="818052"/>
            <a:chOff x="1069975" y="1472512"/>
            <a:chExt cx="3666621" cy="818052"/>
          </a:xfrm>
        </p:grpSpPr>
        <p:sp>
          <p:nvSpPr>
            <p:cNvPr id="48" name="CuadroTexto 47"/>
            <p:cNvSpPr txBox="1"/>
            <p:nvPr/>
          </p:nvSpPr>
          <p:spPr>
            <a:xfrm>
              <a:off x="1201567" y="1574517"/>
              <a:ext cx="3535029" cy="461665"/>
            </a:xfrm>
            <a:prstGeom prst="rect">
              <a:avLst/>
            </a:prstGeom>
            <a:noFill/>
          </p:spPr>
          <p:txBody>
            <a:bodyPr wrap="square" rtlCol="0">
              <a:spAutoFit/>
            </a:bodyPr>
            <a:lstStyle/>
            <a:p>
              <a:pPr algn="just"/>
              <a:r>
                <a:rPr lang="es-ES" sz="1200" dirty="0" smtClean="0">
                  <a:latin typeface="Arial" panose="020B0604020202020204" pitchFamily="34" charset="0"/>
                  <a:cs typeface="Arial" panose="020B0604020202020204" pitchFamily="34" charset="0"/>
                </a:rPr>
                <a:t>Los </a:t>
              </a:r>
              <a:r>
                <a:rPr lang="es-ES" sz="1200" dirty="0">
                  <a:latin typeface="Arial" panose="020B0604020202020204" pitchFamily="34" charset="0"/>
                  <a:cs typeface="Arial" panose="020B0604020202020204" pitchFamily="34" charset="0"/>
                </a:rPr>
                <a:t>lotes números 683, 684, 705, 741, 742, 751, 752 y 753 se encuentran </a:t>
              </a:r>
              <a:r>
                <a:rPr lang="es-ES" sz="1200" dirty="0" smtClean="0">
                  <a:latin typeface="Arial" panose="020B0604020202020204" pitchFamily="34" charset="0"/>
                  <a:cs typeface="Arial" panose="020B0604020202020204" pitchFamily="34" charset="0"/>
                </a:rPr>
                <a:t>en </a:t>
              </a:r>
              <a:r>
                <a:rPr lang="es-ES" sz="1200" dirty="0">
                  <a:latin typeface="Arial" panose="020B0604020202020204" pitchFamily="34" charset="0"/>
                  <a:cs typeface="Arial" panose="020B0604020202020204" pitchFamily="34" charset="0"/>
                </a:rPr>
                <a:t>Área de Depresión </a:t>
              </a:r>
              <a:r>
                <a:rPr lang="es-ES" sz="1200" dirty="0" smtClean="0">
                  <a:latin typeface="Arial" panose="020B0604020202020204" pitchFamily="34" charset="0"/>
                  <a:cs typeface="Arial" panose="020B0604020202020204" pitchFamily="34" charset="0"/>
                </a:rPr>
                <a:t>Rellena</a:t>
              </a:r>
              <a:endParaRPr lang="es-EC" sz="1200" dirty="0">
                <a:latin typeface="Arial" panose="020B0604020202020204" pitchFamily="34" charset="0"/>
                <a:cs typeface="Arial" panose="020B0604020202020204" pitchFamily="34" charset="0"/>
              </a:endParaRPr>
            </a:p>
          </p:txBody>
        </p:sp>
        <p:sp>
          <p:nvSpPr>
            <p:cNvPr id="49" name="CuadroTexto 48"/>
            <p:cNvSpPr txBox="1"/>
            <p:nvPr/>
          </p:nvSpPr>
          <p:spPr>
            <a:xfrm>
              <a:off x="1069975" y="1472512"/>
              <a:ext cx="1257300" cy="646331"/>
            </a:xfrm>
            <a:prstGeom prst="rect">
              <a:avLst/>
            </a:prstGeom>
            <a:noFill/>
          </p:spPr>
          <p:txBody>
            <a:bodyPr wrap="square" rtlCol="0">
              <a:spAutoFit/>
            </a:bodyPr>
            <a:lstStyle/>
            <a:p>
              <a:r>
                <a:rPr lang="es-EC" sz="3600" b="1" dirty="0" smtClean="0"/>
                <a:t>“</a:t>
              </a:r>
              <a:endParaRPr lang="es-EC" sz="3600" b="1" dirty="0"/>
            </a:p>
          </p:txBody>
        </p:sp>
        <p:sp>
          <p:nvSpPr>
            <p:cNvPr id="50" name="CuadroTexto 49"/>
            <p:cNvSpPr txBox="1"/>
            <p:nvPr/>
          </p:nvSpPr>
          <p:spPr>
            <a:xfrm>
              <a:off x="1921981" y="1644233"/>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57" name="CuadroTexto 56"/>
          <p:cNvSpPr txBox="1"/>
          <p:nvPr/>
        </p:nvSpPr>
        <p:spPr>
          <a:xfrm>
            <a:off x="4625713" y="4228217"/>
            <a:ext cx="4075547" cy="369332"/>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Lotes totales afectados: 8</a:t>
            </a:r>
            <a:endParaRPr lang="es-EC"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8623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ortar rectángulo de esquina sencilla 29"/>
          <p:cNvSpPr/>
          <p:nvPr/>
        </p:nvSpPr>
        <p:spPr>
          <a:xfrm flipH="1">
            <a:off x="6456419" y="438034"/>
            <a:ext cx="5395025" cy="2222311"/>
          </a:xfrm>
          <a:prstGeom prst="snip1Rect">
            <a:avLst/>
          </a:prstGeom>
          <a:solidFill>
            <a:schemeClr val="accent1">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31" name="CuadroTexto 30"/>
          <p:cNvSpPr txBox="1"/>
          <p:nvPr/>
        </p:nvSpPr>
        <p:spPr>
          <a:xfrm>
            <a:off x="6877787" y="912255"/>
            <a:ext cx="4921151" cy="830997"/>
          </a:xfrm>
          <a:prstGeom prst="rect">
            <a:avLst/>
          </a:prstGeom>
          <a:noFill/>
        </p:spPr>
        <p:txBody>
          <a:bodyPr wrap="square" rtlCol="0">
            <a:spAutoFit/>
          </a:bodyPr>
          <a:lstStyle/>
          <a:p>
            <a:r>
              <a:rPr lang="es-EC" sz="1600" b="1" dirty="0" smtClean="0">
                <a:solidFill>
                  <a:srgbClr val="C00000"/>
                </a:solidFill>
                <a:latin typeface="Arial" panose="020B0604020202020204" pitchFamily="34" charset="0"/>
                <a:cs typeface="Arial" panose="020B0604020202020204" pitchFamily="34" charset="0"/>
              </a:rPr>
              <a:t>Artículo 6.- </a:t>
            </a:r>
            <a:r>
              <a:rPr lang="es-ES" sz="1600" b="1" dirty="0" smtClean="0">
                <a:solidFill>
                  <a:srgbClr val="C00000"/>
                </a:solidFill>
                <a:latin typeface="Arial" panose="020B0604020202020204" pitchFamily="34" charset="0"/>
                <a:cs typeface="Arial" panose="020B0604020202020204" pitchFamily="34" charset="0"/>
              </a:rPr>
              <a:t>Lotes afectados por Área de Protección de Borde Superior de Quebrada y Área de Borde Superior de Quebrada.- </a:t>
            </a:r>
            <a:endParaRPr lang="es-EC" sz="1600" b="1" dirty="0">
              <a:solidFill>
                <a:srgbClr val="C00000"/>
              </a:solidFill>
              <a:latin typeface="Arial" panose="020B0604020202020204" pitchFamily="34" charset="0"/>
              <a:cs typeface="Arial" panose="020B0604020202020204" pitchFamily="34" charset="0"/>
            </a:endParaRPr>
          </a:p>
        </p:txBody>
      </p:sp>
      <p:grpSp>
        <p:nvGrpSpPr>
          <p:cNvPr id="6" name="Grupo 5">
            <a:extLst>
              <a:ext uri="{FF2B5EF4-FFF2-40B4-BE49-F238E27FC236}">
                <a16:creationId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7" name="Recortar rectángulo de esquina sencilla 6"/>
          <p:cNvSpPr/>
          <p:nvPr/>
        </p:nvSpPr>
        <p:spPr>
          <a:xfrm>
            <a:off x="430307" y="438035"/>
            <a:ext cx="5392141" cy="2222310"/>
          </a:xfrm>
          <a:prstGeom prst="snip1Rect">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8" name="CuadroTexto 7"/>
          <p:cNvSpPr txBox="1"/>
          <p:nvPr/>
        </p:nvSpPr>
        <p:spPr>
          <a:xfrm>
            <a:off x="544284" y="531940"/>
            <a:ext cx="4878615" cy="923330"/>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6.- </a:t>
            </a:r>
            <a:r>
              <a:rPr lang="es-ES" b="1" dirty="0" smtClean="0">
                <a:solidFill>
                  <a:srgbClr val="C00000"/>
                </a:solidFill>
                <a:latin typeface="Arial" panose="020B0604020202020204" pitchFamily="34" charset="0"/>
                <a:cs typeface="Arial" panose="020B0604020202020204" pitchFamily="34" charset="0"/>
              </a:rPr>
              <a:t>Lotes Afectados por Quebrada Abierta y Área de Protección de Quebrada Abierta .-</a:t>
            </a:r>
            <a:endParaRPr lang="es-EC" b="1" dirty="0">
              <a:solidFill>
                <a:srgbClr val="C00000"/>
              </a:solidFill>
              <a:latin typeface="Arial" panose="020B0604020202020204" pitchFamily="34" charset="0"/>
              <a:cs typeface="Arial" panose="020B0604020202020204" pitchFamily="34" charset="0"/>
            </a:endParaRPr>
          </a:p>
        </p:txBody>
      </p:sp>
      <p:sp>
        <p:nvSpPr>
          <p:cNvPr id="15" name="CuadroTexto 14"/>
          <p:cNvSpPr txBox="1"/>
          <p:nvPr/>
        </p:nvSpPr>
        <p:spPr>
          <a:xfrm>
            <a:off x="609600" y="56144"/>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grpSp>
        <p:nvGrpSpPr>
          <p:cNvPr id="24" name="Grupo 23"/>
          <p:cNvGrpSpPr/>
          <p:nvPr/>
        </p:nvGrpSpPr>
        <p:grpSpPr>
          <a:xfrm>
            <a:off x="1004660" y="1385747"/>
            <a:ext cx="4002769" cy="952363"/>
            <a:chOff x="1069975" y="1472512"/>
            <a:chExt cx="3574494" cy="952363"/>
          </a:xfrm>
        </p:grpSpPr>
        <p:sp>
          <p:nvSpPr>
            <p:cNvPr id="14" name="CuadroTexto 13"/>
            <p:cNvSpPr txBox="1"/>
            <p:nvPr/>
          </p:nvSpPr>
          <p:spPr>
            <a:xfrm>
              <a:off x="1270001" y="1545208"/>
              <a:ext cx="3374468" cy="646331"/>
            </a:xfrm>
            <a:prstGeom prst="rect">
              <a:avLst/>
            </a:prstGeom>
            <a:noFill/>
          </p:spPr>
          <p:txBody>
            <a:bodyPr wrap="square" rtlCol="0">
              <a:spAutoFit/>
            </a:bodyPr>
            <a:lstStyle/>
            <a:p>
              <a:pPr algn="just"/>
              <a:r>
                <a:rPr lang="es-ES" sz="1200" dirty="0" smtClean="0">
                  <a:latin typeface="Arial" panose="020B0604020202020204" pitchFamily="34" charset="0"/>
                  <a:cs typeface="Arial" panose="020B0604020202020204" pitchFamily="34" charset="0"/>
                </a:rPr>
                <a:t>Los lotes números (…) se encuentran afectados por Quebrada Abierta y Área de Protección de Quebrada Abierta.</a:t>
              </a:r>
              <a:endParaRPr lang="es-EC" sz="1200" dirty="0">
                <a:latin typeface="Arial" panose="020B0604020202020204" pitchFamily="34" charset="0"/>
                <a:cs typeface="Arial" panose="020B0604020202020204" pitchFamily="34" charset="0"/>
              </a:endParaRPr>
            </a:p>
          </p:txBody>
        </p:sp>
        <p:sp>
          <p:nvSpPr>
            <p:cNvPr id="16" name="CuadroTexto 15"/>
            <p:cNvSpPr txBox="1"/>
            <p:nvPr/>
          </p:nvSpPr>
          <p:spPr>
            <a:xfrm>
              <a:off x="1069975" y="1472512"/>
              <a:ext cx="1257300" cy="646331"/>
            </a:xfrm>
            <a:prstGeom prst="rect">
              <a:avLst/>
            </a:prstGeom>
            <a:noFill/>
          </p:spPr>
          <p:txBody>
            <a:bodyPr wrap="square" rtlCol="0">
              <a:spAutoFit/>
            </a:bodyPr>
            <a:lstStyle/>
            <a:p>
              <a:r>
                <a:rPr lang="es-EC" sz="3600" b="1" dirty="0" smtClean="0"/>
                <a:t>“</a:t>
              </a:r>
              <a:endParaRPr lang="es-EC" sz="3600" b="1" dirty="0"/>
            </a:p>
          </p:txBody>
        </p:sp>
        <p:sp>
          <p:nvSpPr>
            <p:cNvPr id="17" name="CuadroTexto 16"/>
            <p:cNvSpPr txBox="1"/>
            <p:nvPr/>
          </p:nvSpPr>
          <p:spPr>
            <a:xfrm>
              <a:off x="1792657" y="1778544"/>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18" name="CuadroTexto 17"/>
          <p:cNvSpPr txBox="1"/>
          <p:nvPr/>
        </p:nvSpPr>
        <p:spPr>
          <a:xfrm>
            <a:off x="6809547" y="56144"/>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PROYECTO DE REFORMA</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36" name="Cheurón 35"/>
          <p:cNvSpPr/>
          <p:nvPr/>
        </p:nvSpPr>
        <p:spPr>
          <a:xfrm>
            <a:off x="5822448" y="921160"/>
            <a:ext cx="598872" cy="1364097"/>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grpSp>
        <p:nvGrpSpPr>
          <p:cNvPr id="25" name="Grupo 24"/>
          <p:cNvGrpSpPr/>
          <p:nvPr/>
        </p:nvGrpSpPr>
        <p:grpSpPr>
          <a:xfrm>
            <a:off x="7099231" y="1610007"/>
            <a:ext cx="5016644" cy="1012205"/>
            <a:chOff x="1069975" y="1472512"/>
            <a:chExt cx="4549864" cy="1012205"/>
          </a:xfrm>
        </p:grpSpPr>
        <p:sp>
          <p:nvSpPr>
            <p:cNvPr id="26" name="CuadroTexto 25"/>
            <p:cNvSpPr txBox="1"/>
            <p:nvPr/>
          </p:nvSpPr>
          <p:spPr>
            <a:xfrm>
              <a:off x="1270000" y="1545208"/>
              <a:ext cx="4000500" cy="646331"/>
            </a:xfrm>
            <a:prstGeom prst="rect">
              <a:avLst/>
            </a:prstGeom>
            <a:noFill/>
          </p:spPr>
          <p:txBody>
            <a:bodyPr wrap="square" rtlCol="0">
              <a:spAutoFit/>
            </a:bodyPr>
            <a:lstStyle/>
            <a:p>
              <a:pPr algn="just"/>
              <a:r>
                <a:rPr lang="es-ES" sz="1200" dirty="0" smtClean="0">
                  <a:latin typeface="Arial" panose="020B0604020202020204" pitchFamily="34" charset="0"/>
                  <a:cs typeface="Arial" panose="020B0604020202020204" pitchFamily="34" charset="0"/>
                </a:rPr>
                <a:t>Los lotes números (…) se encuentran afectados por Área de Protección de Borde Superior de Quebrada; y, el lote 667 se encuentra afectado por Área de Borde Superior de Quebrada.</a:t>
              </a:r>
              <a:endParaRPr lang="es-EC" sz="1200" dirty="0">
                <a:latin typeface="Arial" panose="020B0604020202020204" pitchFamily="34" charset="0"/>
                <a:cs typeface="Arial" panose="020B0604020202020204" pitchFamily="34" charset="0"/>
              </a:endParaRPr>
            </a:p>
          </p:txBody>
        </p:sp>
        <p:sp>
          <p:nvSpPr>
            <p:cNvPr id="27" name="CuadroTexto 26"/>
            <p:cNvSpPr txBox="1"/>
            <p:nvPr/>
          </p:nvSpPr>
          <p:spPr>
            <a:xfrm>
              <a:off x="1069975" y="1472512"/>
              <a:ext cx="1257300" cy="646331"/>
            </a:xfrm>
            <a:prstGeom prst="rect">
              <a:avLst/>
            </a:prstGeom>
            <a:noFill/>
          </p:spPr>
          <p:txBody>
            <a:bodyPr wrap="square" rtlCol="0">
              <a:spAutoFit/>
            </a:bodyPr>
            <a:lstStyle/>
            <a:p>
              <a:r>
                <a:rPr lang="es-EC" sz="3600" b="1" dirty="0" smtClean="0"/>
                <a:t>“</a:t>
              </a:r>
              <a:endParaRPr lang="es-EC" sz="3600" b="1" dirty="0"/>
            </a:p>
          </p:txBody>
        </p:sp>
        <p:sp>
          <p:nvSpPr>
            <p:cNvPr id="28" name="CuadroTexto 27"/>
            <p:cNvSpPr txBox="1"/>
            <p:nvPr/>
          </p:nvSpPr>
          <p:spPr>
            <a:xfrm>
              <a:off x="5099139" y="1838386"/>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35" name="CuadroTexto 34"/>
          <p:cNvSpPr txBox="1"/>
          <p:nvPr/>
        </p:nvSpPr>
        <p:spPr>
          <a:xfrm>
            <a:off x="609600" y="2014280"/>
            <a:ext cx="4267200" cy="369332"/>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Lotes totales afectados: 27</a:t>
            </a:r>
            <a:endParaRPr lang="es-EC" b="1" dirty="0">
              <a:latin typeface="Arial" panose="020B0604020202020204" pitchFamily="34" charset="0"/>
              <a:cs typeface="Arial" panose="020B0604020202020204" pitchFamily="34" charset="0"/>
            </a:endParaRPr>
          </a:p>
        </p:txBody>
      </p:sp>
      <p:sp>
        <p:nvSpPr>
          <p:cNvPr id="46" name="CuadroTexto 45"/>
          <p:cNvSpPr txBox="1"/>
          <p:nvPr/>
        </p:nvSpPr>
        <p:spPr>
          <a:xfrm>
            <a:off x="7000620" y="2228960"/>
            <a:ext cx="4741356" cy="923330"/>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Lotes totales afectados: 85</a:t>
            </a:r>
          </a:p>
          <a:p>
            <a:endParaRPr lang="es-EC" b="1" dirty="0" smtClean="0">
              <a:latin typeface="Arial" panose="020B0604020202020204" pitchFamily="34" charset="0"/>
              <a:cs typeface="Arial" panose="020B0604020202020204" pitchFamily="34" charset="0"/>
            </a:endParaRPr>
          </a:p>
          <a:p>
            <a:endParaRPr lang="es-EC" b="1" dirty="0">
              <a:latin typeface="Arial" panose="020B0604020202020204" pitchFamily="34" charset="0"/>
              <a:cs typeface="Arial" panose="020B0604020202020204" pitchFamily="34" charset="0"/>
            </a:endParaRPr>
          </a:p>
        </p:txBody>
      </p:sp>
      <p:sp>
        <p:nvSpPr>
          <p:cNvPr id="47" name="Recortar rectángulo de esquina sencilla 46"/>
          <p:cNvSpPr/>
          <p:nvPr/>
        </p:nvSpPr>
        <p:spPr>
          <a:xfrm flipH="1">
            <a:off x="6456417" y="3209167"/>
            <a:ext cx="5395025" cy="2902462"/>
          </a:xfrm>
          <a:prstGeom prst="snip1Rect">
            <a:avLst/>
          </a:prstGeom>
          <a:solidFill>
            <a:schemeClr val="accent1">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48" name="CuadroTexto 47"/>
          <p:cNvSpPr txBox="1"/>
          <p:nvPr/>
        </p:nvSpPr>
        <p:spPr>
          <a:xfrm>
            <a:off x="6877787" y="3834449"/>
            <a:ext cx="4921151" cy="646331"/>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7.- </a:t>
            </a:r>
            <a:r>
              <a:rPr lang="es-ES" b="1" dirty="0" smtClean="0">
                <a:solidFill>
                  <a:srgbClr val="C00000"/>
                </a:solidFill>
                <a:latin typeface="Arial" panose="020B0604020202020204" pitchFamily="34" charset="0"/>
                <a:cs typeface="Arial" panose="020B0604020202020204" pitchFamily="34" charset="0"/>
              </a:rPr>
              <a:t>Lotes que no Cumplen con la Superficie de la Zonificación Respectiva.-</a:t>
            </a:r>
            <a:endParaRPr lang="es-EC" b="1" dirty="0">
              <a:solidFill>
                <a:srgbClr val="C00000"/>
              </a:solidFill>
              <a:latin typeface="Arial" panose="020B0604020202020204" pitchFamily="34" charset="0"/>
              <a:cs typeface="Arial" panose="020B0604020202020204" pitchFamily="34" charset="0"/>
            </a:endParaRPr>
          </a:p>
        </p:txBody>
      </p:sp>
      <p:sp>
        <p:nvSpPr>
          <p:cNvPr id="49" name="Recortar rectángulo de esquina sencilla 48"/>
          <p:cNvSpPr/>
          <p:nvPr/>
        </p:nvSpPr>
        <p:spPr>
          <a:xfrm>
            <a:off x="430307" y="3209167"/>
            <a:ext cx="5392141" cy="2902461"/>
          </a:xfrm>
          <a:prstGeom prst="snip1Rect">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50" name="CuadroTexto 49"/>
          <p:cNvSpPr txBox="1"/>
          <p:nvPr/>
        </p:nvSpPr>
        <p:spPr>
          <a:xfrm>
            <a:off x="544285" y="3303072"/>
            <a:ext cx="4878614" cy="646331"/>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7.- </a:t>
            </a:r>
            <a:r>
              <a:rPr lang="es-ES" b="1" dirty="0" smtClean="0">
                <a:solidFill>
                  <a:srgbClr val="C00000"/>
                </a:solidFill>
                <a:latin typeface="Arial" panose="020B0604020202020204" pitchFamily="34" charset="0"/>
                <a:cs typeface="Arial" panose="020B0604020202020204" pitchFamily="34" charset="0"/>
              </a:rPr>
              <a:t>Lotes que no Cumplen con la Superficie de la Zonificación Respectiva.-</a:t>
            </a:r>
            <a:endParaRPr lang="es-EC" b="1" dirty="0">
              <a:solidFill>
                <a:srgbClr val="C00000"/>
              </a:solidFill>
              <a:latin typeface="Arial" panose="020B0604020202020204" pitchFamily="34" charset="0"/>
              <a:cs typeface="Arial" panose="020B0604020202020204" pitchFamily="34" charset="0"/>
            </a:endParaRPr>
          </a:p>
        </p:txBody>
      </p:sp>
      <p:grpSp>
        <p:nvGrpSpPr>
          <p:cNvPr id="51" name="Grupo 50"/>
          <p:cNvGrpSpPr/>
          <p:nvPr/>
        </p:nvGrpSpPr>
        <p:grpSpPr>
          <a:xfrm>
            <a:off x="395207" y="4068716"/>
            <a:ext cx="5254881" cy="1130160"/>
            <a:chOff x="525731" y="1386399"/>
            <a:chExt cx="4692636" cy="1130160"/>
          </a:xfrm>
        </p:grpSpPr>
        <p:sp>
          <p:nvSpPr>
            <p:cNvPr id="52" name="CuadroTexto 51"/>
            <p:cNvSpPr txBox="1"/>
            <p:nvPr/>
          </p:nvSpPr>
          <p:spPr>
            <a:xfrm>
              <a:off x="717184" y="1545208"/>
              <a:ext cx="4501183" cy="738664"/>
            </a:xfrm>
            <a:prstGeom prst="rect">
              <a:avLst/>
            </a:prstGeom>
            <a:noFill/>
          </p:spPr>
          <p:txBody>
            <a:bodyPr wrap="square" rtlCol="0">
              <a:spAutoFit/>
            </a:bodyPr>
            <a:lstStyle/>
            <a:p>
              <a:pPr algn="just"/>
              <a:r>
                <a:rPr lang="es-ES" sz="1400" dirty="0" smtClean="0">
                  <a:latin typeface="Arial" panose="020B0604020202020204" pitchFamily="34" charset="0"/>
                  <a:cs typeface="Arial" panose="020B0604020202020204" pitchFamily="34" charset="0"/>
                </a:rPr>
                <a:t>Los lotes números: 220 (54,48 m2) y 229 (83,69 m2), al poseer un área mucho menor a la del lote mínimo  e la Zonificación</a:t>
              </a:r>
              <a:endParaRPr lang="es-EC" sz="1400" dirty="0">
                <a:latin typeface="Arial" panose="020B0604020202020204" pitchFamily="34" charset="0"/>
                <a:cs typeface="Arial" panose="020B0604020202020204" pitchFamily="34" charset="0"/>
              </a:endParaRPr>
            </a:p>
          </p:txBody>
        </p:sp>
        <p:sp>
          <p:nvSpPr>
            <p:cNvPr id="53" name="CuadroTexto 52"/>
            <p:cNvSpPr txBox="1"/>
            <p:nvPr/>
          </p:nvSpPr>
          <p:spPr>
            <a:xfrm>
              <a:off x="525731" y="1386399"/>
              <a:ext cx="1257300" cy="646331"/>
            </a:xfrm>
            <a:prstGeom prst="rect">
              <a:avLst/>
            </a:prstGeom>
            <a:noFill/>
          </p:spPr>
          <p:txBody>
            <a:bodyPr wrap="square" rtlCol="0">
              <a:spAutoFit/>
            </a:bodyPr>
            <a:lstStyle/>
            <a:p>
              <a:r>
                <a:rPr lang="es-EC" sz="3600" b="1" dirty="0" smtClean="0"/>
                <a:t>“</a:t>
              </a:r>
              <a:endParaRPr lang="es-EC" sz="3600" b="1" dirty="0"/>
            </a:p>
          </p:txBody>
        </p:sp>
        <p:sp>
          <p:nvSpPr>
            <p:cNvPr id="54" name="CuadroTexto 53"/>
            <p:cNvSpPr txBox="1"/>
            <p:nvPr/>
          </p:nvSpPr>
          <p:spPr>
            <a:xfrm>
              <a:off x="1631876" y="1870228"/>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56" name="Cheurón 55"/>
          <p:cNvSpPr/>
          <p:nvPr/>
        </p:nvSpPr>
        <p:spPr>
          <a:xfrm>
            <a:off x="5822448" y="4355909"/>
            <a:ext cx="598872" cy="1364097"/>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grpSp>
        <p:nvGrpSpPr>
          <p:cNvPr id="57" name="Grupo 56"/>
          <p:cNvGrpSpPr/>
          <p:nvPr/>
        </p:nvGrpSpPr>
        <p:grpSpPr>
          <a:xfrm>
            <a:off x="7099231" y="4382160"/>
            <a:ext cx="4786330" cy="1714676"/>
            <a:chOff x="1069975" y="1472512"/>
            <a:chExt cx="4340979" cy="1714676"/>
          </a:xfrm>
        </p:grpSpPr>
        <p:sp>
          <p:nvSpPr>
            <p:cNvPr id="58" name="CuadroTexto 57"/>
            <p:cNvSpPr txBox="1"/>
            <p:nvPr/>
          </p:nvSpPr>
          <p:spPr>
            <a:xfrm>
              <a:off x="1270000" y="1545208"/>
              <a:ext cx="4000500" cy="1384995"/>
            </a:xfrm>
            <a:prstGeom prst="rect">
              <a:avLst/>
            </a:prstGeom>
            <a:noFill/>
          </p:spPr>
          <p:txBody>
            <a:bodyPr wrap="square" rtlCol="0">
              <a:spAutoFit/>
            </a:bodyPr>
            <a:lstStyle/>
            <a:p>
              <a:pPr algn="just"/>
              <a:r>
                <a:rPr lang="es-ES" sz="1200" dirty="0" smtClean="0">
                  <a:latin typeface="Arial" panose="020B0604020202020204" pitchFamily="34" charset="0"/>
                  <a:cs typeface="Arial" panose="020B0604020202020204" pitchFamily="34" charset="0"/>
                </a:rPr>
                <a:t>Los lotes números 282 (área 43.01 m2), 291 (área 83,69 m2), 498 (área 20,21 m2) y 726 (área  99,53 m2</a:t>
              </a:r>
              <a:r>
                <a:rPr lang="es-ES" sz="1200" dirty="0">
                  <a:latin typeface="Arial" panose="020B0604020202020204" pitchFamily="34" charset="0"/>
                  <a:cs typeface="Arial" panose="020B0604020202020204" pitchFamily="34" charset="0"/>
                </a:rPr>
                <a:t>) (…) Estos al poseer un área mucho menor al del lote mínimo de la Zonificación y no ajustarse al área promedio de los lotes denominados por excepción solo se los identificarán, mas no podrán ser sujetos de proceso de transferencia de dominio, quedando sujetos a lo establecido en la normativa vigente.</a:t>
              </a:r>
              <a:endParaRPr lang="es-EC" sz="1200" dirty="0">
                <a:latin typeface="Arial" panose="020B0604020202020204" pitchFamily="34" charset="0"/>
                <a:cs typeface="Arial" panose="020B0604020202020204" pitchFamily="34" charset="0"/>
              </a:endParaRPr>
            </a:p>
          </p:txBody>
        </p:sp>
        <p:sp>
          <p:nvSpPr>
            <p:cNvPr id="59" name="CuadroTexto 58"/>
            <p:cNvSpPr txBox="1"/>
            <p:nvPr/>
          </p:nvSpPr>
          <p:spPr>
            <a:xfrm>
              <a:off x="1069975" y="1472512"/>
              <a:ext cx="1257300" cy="646331"/>
            </a:xfrm>
            <a:prstGeom prst="rect">
              <a:avLst/>
            </a:prstGeom>
            <a:noFill/>
          </p:spPr>
          <p:txBody>
            <a:bodyPr wrap="square" rtlCol="0">
              <a:spAutoFit/>
            </a:bodyPr>
            <a:lstStyle/>
            <a:p>
              <a:r>
                <a:rPr lang="es-EC" sz="3600" b="1" dirty="0" smtClean="0"/>
                <a:t>“</a:t>
              </a:r>
              <a:endParaRPr lang="es-EC" sz="3600" b="1" dirty="0"/>
            </a:p>
          </p:txBody>
        </p:sp>
        <p:sp>
          <p:nvSpPr>
            <p:cNvPr id="60" name="CuadroTexto 59"/>
            <p:cNvSpPr txBox="1"/>
            <p:nvPr/>
          </p:nvSpPr>
          <p:spPr>
            <a:xfrm>
              <a:off x="4890254" y="2540857"/>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61" name="CuadroTexto 60"/>
          <p:cNvSpPr txBox="1"/>
          <p:nvPr/>
        </p:nvSpPr>
        <p:spPr>
          <a:xfrm>
            <a:off x="609600" y="2771133"/>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62" name="CuadroTexto 61"/>
          <p:cNvSpPr txBox="1"/>
          <p:nvPr/>
        </p:nvSpPr>
        <p:spPr>
          <a:xfrm>
            <a:off x="6809547" y="2771133"/>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PROYECTO DE REFORMA</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63" name="CuadroTexto 62"/>
          <p:cNvSpPr txBox="1"/>
          <p:nvPr/>
        </p:nvSpPr>
        <p:spPr>
          <a:xfrm>
            <a:off x="609600" y="5054590"/>
            <a:ext cx="4267200" cy="646331"/>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Lotes </a:t>
            </a:r>
            <a:r>
              <a:rPr lang="es-EC" b="1" dirty="0">
                <a:latin typeface="Arial" panose="020B0604020202020204" pitchFamily="34" charset="0"/>
                <a:cs typeface="Arial" panose="020B0604020202020204" pitchFamily="34" charset="0"/>
              </a:rPr>
              <a:t>totales afectados: </a:t>
            </a:r>
            <a:r>
              <a:rPr lang="es-EC" b="1" dirty="0" smtClean="0">
                <a:latin typeface="Arial" panose="020B0604020202020204" pitchFamily="34" charset="0"/>
                <a:cs typeface="Arial" panose="020B0604020202020204" pitchFamily="34" charset="0"/>
              </a:rPr>
              <a:t>2</a:t>
            </a:r>
            <a:endParaRPr lang="es-EC" b="1" dirty="0">
              <a:latin typeface="Arial" panose="020B0604020202020204" pitchFamily="34" charset="0"/>
              <a:cs typeface="Arial" panose="020B0604020202020204" pitchFamily="34" charset="0"/>
            </a:endParaRPr>
          </a:p>
          <a:p>
            <a:endParaRPr lang="es-EC" b="1" dirty="0">
              <a:latin typeface="Arial" panose="020B0604020202020204" pitchFamily="34" charset="0"/>
              <a:cs typeface="Arial" panose="020B0604020202020204" pitchFamily="34" charset="0"/>
            </a:endParaRPr>
          </a:p>
        </p:txBody>
      </p:sp>
      <p:sp>
        <p:nvSpPr>
          <p:cNvPr id="64" name="CuadroTexto 63"/>
          <p:cNvSpPr txBox="1"/>
          <p:nvPr/>
        </p:nvSpPr>
        <p:spPr>
          <a:xfrm>
            <a:off x="7000620" y="5776469"/>
            <a:ext cx="4741356" cy="923330"/>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Lotes </a:t>
            </a:r>
            <a:r>
              <a:rPr lang="es-EC" b="1" dirty="0">
                <a:latin typeface="Arial" panose="020B0604020202020204" pitchFamily="34" charset="0"/>
                <a:cs typeface="Arial" panose="020B0604020202020204" pitchFamily="34" charset="0"/>
              </a:rPr>
              <a:t>totales afectados: 4</a:t>
            </a:r>
          </a:p>
          <a:p>
            <a:endParaRPr lang="es-EC" b="1" dirty="0" smtClean="0">
              <a:latin typeface="Arial" panose="020B0604020202020204" pitchFamily="34" charset="0"/>
              <a:cs typeface="Arial" panose="020B0604020202020204" pitchFamily="34" charset="0"/>
            </a:endParaRPr>
          </a:p>
          <a:p>
            <a:endParaRPr lang="es-EC" b="1" dirty="0">
              <a:latin typeface="Arial" panose="020B0604020202020204" pitchFamily="34" charset="0"/>
              <a:cs typeface="Arial" panose="020B0604020202020204" pitchFamily="34" charset="0"/>
            </a:endParaRPr>
          </a:p>
        </p:txBody>
      </p:sp>
      <p:sp>
        <p:nvSpPr>
          <p:cNvPr id="65" name="Rectángulo 64"/>
          <p:cNvSpPr/>
          <p:nvPr/>
        </p:nvSpPr>
        <p:spPr>
          <a:xfrm>
            <a:off x="6881969" y="442680"/>
            <a:ext cx="4860008" cy="738664"/>
          </a:xfrm>
          <a:prstGeom prst="rect">
            <a:avLst/>
          </a:prstGeom>
        </p:spPr>
        <p:txBody>
          <a:bodyPr wrap="square">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5.- Sustitúyase el artículo 6 </a:t>
            </a:r>
            <a:r>
              <a:rPr lang="es-ES" sz="1400" b="1" dirty="0">
                <a:solidFill>
                  <a:schemeClr val="accent6">
                    <a:lumMod val="50000"/>
                  </a:schemeClr>
                </a:solidFill>
                <a:latin typeface="Arial" panose="020B0604020202020204" pitchFamily="34" charset="0"/>
                <a:cs typeface="Arial" panose="020B0604020202020204" pitchFamily="34" charset="0"/>
              </a:rPr>
              <a:t>de la Ordenanza No. 106-2020-AHC, por el siguiente: </a:t>
            </a:r>
          </a:p>
          <a:p>
            <a:endParaRPr lang="es-EC" sz="1400" b="1" dirty="0" smtClean="0">
              <a:solidFill>
                <a:srgbClr val="C00000"/>
              </a:solidFill>
              <a:latin typeface="Arial" panose="020B0604020202020204" pitchFamily="34" charset="0"/>
              <a:cs typeface="Arial" panose="020B0604020202020204" pitchFamily="34" charset="0"/>
            </a:endParaRPr>
          </a:p>
        </p:txBody>
      </p:sp>
      <p:sp>
        <p:nvSpPr>
          <p:cNvPr id="66" name="Rectángulo 65"/>
          <p:cNvSpPr/>
          <p:nvPr/>
        </p:nvSpPr>
        <p:spPr>
          <a:xfrm>
            <a:off x="6881969" y="3342203"/>
            <a:ext cx="4860008" cy="738664"/>
          </a:xfrm>
          <a:prstGeom prst="rect">
            <a:avLst/>
          </a:prstGeom>
        </p:spPr>
        <p:txBody>
          <a:bodyPr wrap="square">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6.- </a:t>
            </a:r>
            <a:r>
              <a:rPr lang="es-EC" sz="1400" b="1" dirty="0">
                <a:solidFill>
                  <a:schemeClr val="accent6">
                    <a:lumMod val="50000"/>
                  </a:schemeClr>
                </a:solidFill>
                <a:latin typeface="Arial" panose="020B0604020202020204" pitchFamily="34" charset="0"/>
                <a:cs typeface="Arial" panose="020B0604020202020204" pitchFamily="34" charset="0"/>
              </a:rPr>
              <a:t>Sustitúyase </a:t>
            </a:r>
            <a:r>
              <a:rPr lang="es-EC" sz="1400" b="1" dirty="0" smtClean="0">
                <a:solidFill>
                  <a:schemeClr val="accent6">
                    <a:lumMod val="50000"/>
                  </a:schemeClr>
                </a:solidFill>
                <a:latin typeface="Arial" panose="020B0604020202020204" pitchFamily="34" charset="0"/>
                <a:cs typeface="Arial" panose="020B0604020202020204" pitchFamily="34" charset="0"/>
              </a:rPr>
              <a:t>el artículo 7 </a:t>
            </a:r>
            <a:r>
              <a:rPr lang="es-ES" sz="1400" b="1" dirty="0">
                <a:solidFill>
                  <a:schemeClr val="accent6">
                    <a:lumMod val="50000"/>
                  </a:schemeClr>
                </a:solidFill>
                <a:latin typeface="Arial" panose="020B0604020202020204" pitchFamily="34" charset="0"/>
                <a:cs typeface="Arial" panose="020B0604020202020204" pitchFamily="34" charset="0"/>
              </a:rPr>
              <a:t>de la Ordenanza No. 106-2020-AHC, por el siguiente: </a:t>
            </a:r>
          </a:p>
          <a:p>
            <a:endParaRPr lang="es-EC" sz="1400" b="1" dirty="0" smtClean="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550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ortar rectángulo de esquina sencilla 29"/>
          <p:cNvSpPr/>
          <p:nvPr/>
        </p:nvSpPr>
        <p:spPr>
          <a:xfrm flipH="1">
            <a:off x="6456416" y="1066800"/>
            <a:ext cx="5395025" cy="2140632"/>
          </a:xfrm>
          <a:prstGeom prst="snip1Rect">
            <a:avLst/>
          </a:prstGeom>
          <a:solidFill>
            <a:schemeClr val="accent1">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grpSp>
        <p:nvGrpSpPr>
          <p:cNvPr id="25" name="Grupo 24"/>
          <p:cNvGrpSpPr/>
          <p:nvPr/>
        </p:nvGrpSpPr>
        <p:grpSpPr>
          <a:xfrm>
            <a:off x="7083212" y="2110698"/>
            <a:ext cx="4801461" cy="774823"/>
            <a:chOff x="1069975" y="1472512"/>
            <a:chExt cx="4354702" cy="774823"/>
          </a:xfrm>
        </p:grpSpPr>
        <p:sp>
          <p:nvSpPr>
            <p:cNvPr id="26" name="CuadroTexto 25"/>
            <p:cNvSpPr txBox="1"/>
            <p:nvPr/>
          </p:nvSpPr>
          <p:spPr>
            <a:xfrm>
              <a:off x="1270000" y="1545208"/>
              <a:ext cx="4000500" cy="461665"/>
            </a:xfrm>
            <a:prstGeom prst="rect">
              <a:avLst/>
            </a:prstGeom>
            <a:noFill/>
          </p:spPr>
          <p:txBody>
            <a:bodyPr wrap="square" rtlCol="0">
              <a:spAutoFit/>
            </a:bodyPr>
            <a:lstStyle/>
            <a:p>
              <a:pPr algn="just"/>
              <a:r>
                <a:rPr lang="es-ES" sz="1200" dirty="0" smtClean="0">
                  <a:latin typeface="Arial" panose="020B0604020202020204" pitchFamily="34" charset="0"/>
                  <a:cs typeface="Arial" panose="020B0604020202020204" pitchFamily="34" charset="0"/>
                </a:rPr>
                <a:t>Los lotes número (…) se encuentran afectados por la estructura L/T </a:t>
              </a:r>
              <a:r>
                <a:rPr lang="es-ES" sz="1200" dirty="0" err="1" smtClean="0">
                  <a:latin typeface="Arial" panose="020B0604020202020204" pitchFamily="34" charset="0"/>
                  <a:cs typeface="Arial" panose="020B0604020202020204" pitchFamily="34" charset="0"/>
                </a:rPr>
                <a:t>Pomasqui</a:t>
              </a:r>
              <a:r>
                <a:rPr lang="es-ES" sz="1200" dirty="0" smtClean="0">
                  <a:latin typeface="Arial" panose="020B0604020202020204" pitchFamily="34" charset="0"/>
                  <a:cs typeface="Arial" panose="020B0604020202020204" pitchFamily="34" charset="0"/>
                </a:rPr>
                <a:t> </a:t>
              </a:r>
              <a:r>
                <a:rPr lang="es-ES" sz="1200" dirty="0" err="1" smtClean="0">
                  <a:latin typeface="Arial" panose="020B0604020202020204" pitchFamily="34" charset="0"/>
                  <a:cs typeface="Arial" panose="020B0604020202020204" pitchFamily="34" charset="0"/>
                </a:rPr>
                <a:t>Transelectric-Cotocollao</a:t>
              </a:r>
              <a:r>
                <a:rPr lang="es-ES" sz="1200" dirty="0" smtClean="0">
                  <a:latin typeface="Arial" panose="020B0604020202020204" pitchFamily="34" charset="0"/>
                  <a:cs typeface="Arial" panose="020B0604020202020204" pitchFamily="34" charset="0"/>
                </a:rPr>
                <a:t> en 138kv</a:t>
              </a:r>
              <a:endParaRPr lang="es-EC" sz="1200" dirty="0">
                <a:latin typeface="Arial" panose="020B0604020202020204" pitchFamily="34" charset="0"/>
                <a:cs typeface="Arial" panose="020B0604020202020204" pitchFamily="34" charset="0"/>
              </a:endParaRPr>
            </a:p>
          </p:txBody>
        </p:sp>
        <p:sp>
          <p:nvSpPr>
            <p:cNvPr id="27" name="CuadroTexto 26"/>
            <p:cNvSpPr txBox="1"/>
            <p:nvPr/>
          </p:nvSpPr>
          <p:spPr>
            <a:xfrm>
              <a:off x="1069975" y="1472512"/>
              <a:ext cx="1257300" cy="646331"/>
            </a:xfrm>
            <a:prstGeom prst="rect">
              <a:avLst/>
            </a:prstGeom>
            <a:noFill/>
          </p:spPr>
          <p:txBody>
            <a:bodyPr wrap="square" rtlCol="0">
              <a:spAutoFit/>
            </a:bodyPr>
            <a:lstStyle/>
            <a:p>
              <a:r>
                <a:rPr lang="es-EC" sz="3600" b="1" dirty="0" smtClean="0"/>
                <a:t>“</a:t>
              </a:r>
              <a:endParaRPr lang="es-EC" sz="3600" b="1" dirty="0"/>
            </a:p>
          </p:txBody>
        </p:sp>
        <p:sp>
          <p:nvSpPr>
            <p:cNvPr id="28" name="CuadroTexto 27"/>
            <p:cNvSpPr txBox="1"/>
            <p:nvPr/>
          </p:nvSpPr>
          <p:spPr>
            <a:xfrm>
              <a:off x="4903977" y="1601004"/>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31" name="CuadroTexto 30"/>
          <p:cNvSpPr txBox="1"/>
          <p:nvPr/>
        </p:nvSpPr>
        <p:spPr>
          <a:xfrm>
            <a:off x="6877787" y="1700270"/>
            <a:ext cx="4921151" cy="369332"/>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8.- </a:t>
            </a:r>
            <a:r>
              <a:rPr lang="es-ES" b="1" dirty="0" smtClean="0">
                <a:solidFill>
                  <a:srgbClr val="C00000"/>
                </a:solidFill>
                <a:latin typeface="Arial" panose="020B0604020202020204" pitchFamily="34" charset="0"/>
                <a:cs typeface="Arial" panose="020B0604020202020204" pitchFamily="34" charset="0"/>
              </a:rPr>
              <a:t>Lotes en Red de Alta Tensión.-</a:t>
            </a:r>
            <a:endParaRPr lang="es-EC" b="1" dirty="0">
              <a:solidFill>
                <a:srgbClr val="C00000"/>
              </a:solidFill>
              <a:latin typeface="Arial" panose="020B0604020202020204" pitchFamily="34" charset="0"/>
              <a:cs typeface="Arial" panose="020B0604020202020204" pitchFamily="34" charset="0"/>
            </a:endParaRPr>
          </a:p>
        </p:txBody>
      </p:sp>
      <p:grpSp>
        <p:nvGrpSpPr>
          <p:cNvPr id="6" name="Grupo 5">
            <a:extLst>
              <a:ext uri="{FF2B5EF4-FFF2-40B4-BE49-F238E27FC236}">
                <a16:creationId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7" name="Recortar rectángulo de esquina sencilla 6"/>
          <p:cNvSpPr/>
          <p:nvPr/>
        </p:nvSpPr>
        <p:spPr>
          <a:xfrm>
            <a:off x="430307" y="1066802"/>
            <a:ext cx="5392141" cy="2140630"/>
          </a:xfrm>
          <a:prstGeom prst="snip1Rect">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8" name="CuadroTexto 7"/>
          <p:cNvSpPr txBox="1"/>
          <p:nvPr/>
        </p:nvSpPr>
        <p:spPr>
          <a:xfrm>
            <a:off x="544285" y="1160705"/>
            <a:ext cx="4463144" cy="646331"/>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8.- </a:t>
            </a:r>
            <a:r>
              <a:rPr lang="es-ES" b="1" dirty="0" smtClean="0">
                <a:solidFill>
                  <a:srgbClr val="C00000"/>
                </a:solidFill>
                <a:latin typeface="Arial" panose="020B0604020202020204" pitchFamily="34" charset="0"/>
                <a:cs typeface="Arial" panose="020B0604020202020204" pitchFamily="34" charset="0"/>
              </a:rPr>
              <a:t>Lotes Afectados por Red de Alta Tensión.-</a:t>
            </a:r>
            <a:endParaRPr lang="es-EC" b="1" dirty="0">
              <a:solidFill>
                <a:srgbClr val="C00000"/>
              </a:solidFill>
              <a:latin typeface="Arial" panose="020B0604020202020204" pitchFamily="34" charset="0"/>
              <a:cs typeface="Arial" panose="020B0604020202020204" pitchFamily="34" charset="0"/>
            </a:endParaRPr>
          </a:p>
        </p:txBody>
      </p:sp>
      <p:sp>
        <p:nvSpPr>
          <p:cNvPr id="15" name="CuadroTexto 14"/>
          <p:cNvSpPr txBox="1"/>
          <p:nvPr/>
        </p:nvSpPr>
        <p:spPr>
          <a:xfrm>
            <a:off x="609600"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grpSp>
        <p:nvGrpSpPr>
          <p:cNvPr id="24" name="Grupo 23"/>
          <p:cNvGrpSpPr/>
          <p:nvPr/>
        </p:nvGrpSpPr>
        <p:grpSpPr>
          <a:xfrm>
            <a:off x="411324" y="1747845"/>
            <a:ext cx="5254881" cy="871565"/>
            <a:chOff x="525731" y="1386399"/>
            <a:chExt cx="4692636" cy="871565"/>
          </a:xfrm>
        </p:grpSpPr>
        <p:sp>
          <p:nvSpPr>
            <p:cNvPr id="14" name="CuadroTexto 13"/>
            <p:cNvSpPr txBox="1"/>
            <p:nvPr/>
          </p:nvSpPr>
          <p:spPr>
            <a:xfrm>
              <a:off x="717184" y="1545208"/>
              <a:ext cx="4501183" cy="461665"/>
            </a:xfrm>
            <a:prstGeom prst="rect">
              <a:avLst/>
            </a:prstGeom>
            <a:noFill/>
          </p:spPr>
          <p:txBody>
            <a:bodyPr wrap="square" rtlCol="0">
              <a:spAutoFit/>
            </a:bodyPr>
            <a:lstStyle/>
            <a:p>
              <a:pPr algn="just"/>
              <a:r>
                <a:rPr lang="es-ES" sz="1200" dirty="0" smtClean="0">
                  <a:latin typeface="Arial" panose="020B0604020202020204" pitchFamily="34" charset="0"/>
                  <a:cs typeface="Arial" panose="020B0604020202020204" pitchFamily="34" charset="0"/>
                </a:rPr>
                <a:t>Los lotes números (…) se encuentran afectados por la estructura L/T </a:t>
              </a:r>
              <a:r>
                <a:rPr lang="es-ES" sz="1200" dirty="0" err="1" smtClean="0">
                  <a:latin typeface="Arial" panose="020B0604020202020204" pitchFamily="34" charset="0"/>
                  <a:cs typeface="Arial" panose="020B0604020202020204" pitchFamily="34" charset="0"/>
                </a:rPr>
                <a:t>Pomasqui</a:t>
              </a:r>
              <a:r>
                <a:rPr lang="es-ES" sz="1200" dirty="0" smtClean="0">
                  <a:latin typeface="Arial" panose="020B0604020202020204" pitchFamily="34" charset="0"/>
                  <a:cs typeface="Arial" panose="020B0604020202020204" pitchFamily="34" charset="0"/>
                </a:rPr>
                <a:t> </a:t>
              </a:r>
              <a:r>
                <a:rPr lang="es-ES" sz="1200" dirty="0" err="1" smtClean="0">
                  <a:latin typeface="Arial" panose="020B0604020202020204" pitchFamily="34" charset="0"/>
                  <a:cs typeface="Arial" panose="020B0604020202020204" pitchFamily="34" charset="0"/>
                </a:rPr>
                <a:t>Transelectric-Cotocollao</a:t>
              </a:r>
              <a:r>
                <a:rPr lang="es-ES" sz="1200" dirty="0" smtClean="0">
                  <a:latin typeface="Arial" panose="020B0604020202020204" pitchFamily="34" charset="0"/>
                  <a:cs typeface="Arial" panose="020B0604020202020204" pitchFamily="34" charset="0"/>
                </a:rPr>
                <a:t> en 138kv.</a:t>
              </a:r>
              <a:endParaRPr lang="es-EC" sz="1200" dirty="0">
                <a:latin typeface="Arial" panose="020B0604020202020204" pitchFamily="34" charset="0"/>
                <a:cs typeface="Arial" panose="020B0604020202020204" pitchFamily="34" charset="0"/>
              </a:endParaRPr>
            </a:p>
          </p:txBody>
        </p:sp>
        <p:sp>
          <p:nvSpPr>
            <p:cNvPr id="16" name="CuadroTexto 15"/>
            <p:cNvSpPr txBox="1"/>
            <p:nvPr/>
          </p:nvSpPr>
          <p:spPr>
            <a:xfrm>
              <a:off x="525731" y="1386399"/>
              <a:ext cx="1257300" cy="646331"/>
            </a:xfrm>
            <a:prstGeom prst="rect">
              <a:avLst/>
            </a:prstGeom>
            <a:noFill/>
          </p:spPr>
          <p:txBody>
            <a:bodyPr wrap="square" rtlCol="0">
              <a:spAutoFit/>
            </a:bodyPr>
            <a:lstStyle/>
            <a:p>
              <a:r>
                <a:rPr lang="es-EC" sz="3600" b="1" dirty="0" smtClean="0"/>
                <a:t>“</a:t>
              </a:r>
              <a:endParaRPr lang="es-EC" sz="3600" b="1" dirty="0"/>
            </a:p>
          </p:txBody>
        </p:sp>
        <p:sp>
          <p:nvSpPr>
            <p:cNvPr id="17" name="CuadroTexto 16"/>
            <p:cNvSpPr txBox="1"/>
            <p:nvPr/>
          </p:nvSpPr>
          <p:spPr>
            <a:xfrm>
              <a:off x="3463671" y="1611633"/>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18" name="CuadroTexto 17"/>
          <p:cNvSpPr txBox="1"/>
          <p:nvPr/>
        </p:nvSpPr>
        <p:spPr>
          <a:xfrm>
            <a:off x="6809547"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PROYECTO DE REFORMA</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36" name="Cheurón 35"/>
          <p:cNvSpPr/>
          <p:nvPr/>
        </p:nvSpPr>
        <p:spPr>
          <a:xfrm>
            <a:off x="5822448" y="1614195"/>
            <a:ext cx="598872" cy="1364097"/>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sp>
        <p:nvSpPr>
          <p:cNvPr id="33" name="CuadroTexto 32"/>
          <p:cNvSpPr txBox="1"/>
          <p:nvPr/>
        </p:nvSpPr>
        <p:spPr>
          <a:xfrm>
            <a:off x="609600" y="2364161"/>
            <a:ext cx="4267200" cy="369332"/>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Lotes totales afectados: 33</a:t>
            </a:r>
            <a:endParaRPr lang="es-EC" b="1" dirty="0">
              <a:latin typeface="Arial" panose="020B0604020202020204" pitchFamily="34" charset="0"/>
              <a:cs typeface="Arial" panose="020B0604020202020204" pitchFamily="34" charset="0"/>
            </a:endParaRPr>
          </a:p>
        </p:txBody>
      </p:sp>
      <p:sp>
        <p:nvSpPr>
          <p:cNvPr id="34" name="CuadroTexto 33"/>
          <p:cNvSpPr txBox="1"/>
          <p:nvPr/>
        </p:nvSpPr>
        <p:spPr>
          <a:xfrm>
            <a:off x="7000620" y="2749348"/>
            <a:ext cx="4741356" cy="923330"/>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Lotes totales afectados: 26</a:t>
            </a:r>
          </a:p>
          <a:p>
            <a:endParaRPr lang="es-EC" b="1" dirty="0" smtClean="0">
              <a:latin typeface="Arial" panose="020B0604020202020204" pitchFamily="34" charset="0"/>
              <a:cs typeface="Arial" panose="020B0604020202020204" pitchFamily="34" charset="0"/>
            </a:endParaRPr>
          </a:p>
          <a:p>
            <a:endParaRPr lang="es-EC" b="1" dirty="0">
              <a:latin typeface="Arial" panose="020B0604020202020204" pitchFamily="34" charset="0"/>
              <a:cs typeface="Arial" panose="020B0604020202020204" pitchFamily="34" charset="0"/>
            </a:endParaRPr>
          </a:p>
        </p:txBody>
      </p:sp>
      <p:sp>
        <p:nvSpPr>
          <p:cNvPr id="35" name="Recortar rectángulo de esquina sencilla 34"/>
          <p:cNvSpPr/>
          <p:nvPr/>
        </p:nvSpPr>
        <p:spPr>
          <a:xfrm flipH="1">
            <a:off x="6456414" y="4043818"/>
            <a:ext cx="5395025" cy="1984349"/>
          </a:xfrm>
          <a:prstGeom prst="snip1Rect">
            <a:avLst/>
          </a:prstGeom>
          <a:solidFill>
            <a:schemeClr val="accent1">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grpSp>
        <p:nvGrpSpPr>
          <p:cNvPr id="46" name="Grupo 45"/>
          <p:cNvGrpSpPr/>
          <p:nvPr/>
        </p:nvGrpSpPr>
        <p:grpSpPr>
          <a:xfrm>
            <a:off x="7083212" y="5015588"/>
            <a:ext cx="4631467" cy="846761"/>
            <a:chOff x="1069975" y="1472512"/>
            <a:chExt cx="4200525" cy="846761"/>
          </a:xfrm>
        </p:grpSpPr>
        <p:sp>
          <p:nvSpPr>
            <p:cNvPr id="47" name="CuadroTexto 46"/>
            <p:cNvSpPr txBox="1"/>
            <p:nvPr/>
          </p:nvSpPr>
          <p:spPr>
            <a:xfrm>
              <a:off x="1270000" y="1545208"/>
              <a:ext cx="4000500" cy="461665"/>
            </a:xfrm>
            <a:prstGeom prst="rect">
              <a:avLst/>
            </a:prstGeom>
            <a:noFill/>
          </p:spPr>
          <p:txBody>
            <a:bodyPr wrap="square" rtlCol="0">
              <a:spAutoFit/>
            </a:bodyPr>
            <a:lstStyle/>
            <a:p>
              <a:pPr algn="just"/>
              <a:r>
                <a:rPr lang="es-ES" sz="1200" dirty="0" smtClean="0">
                  <a:latin typeface="Arial" panose="020B0604020202020204" pitchFamily="34" charset="0"/>
                  <a:cs typeface="Arial" panose="020B0604020202020204" pitchFamily="34" charset="0"/>
                </a:rPr>
                <a:t>Los lotes números (…) en tal virtud no serán susceptibles de adjudicación o venta.</a:t>
              </a:r>
              <a:endParaRPr lang="es-EC" sz="1200" dirty="0">
                <a:latin typeface="Arial" panose="020B0604020202020204" pitchFamily="34" charset="0"/>
                <a:cs typeface="Arial" panose="020B0604020202020204" pitchFamily="34" charset="0"/>
              </a:endParaRPr>
            </a:p>
          </p:txBody>
        </p:sp>
        <p:sp>
          <p:nvSpPr>
            <p:cNvPr id="48" name="CuadroTexto 47"/>
            <p:cNvSpPr txBox="1"/>
            <p:nvPr/>
          </p:nvSpPr>
          <p:spPr>
            <a:xfrm>
              <a:off x="1069975" y="1472512"/>
              <a:ext cx="1257300" cy="646331"/>
            </a:xfrm>
            <a:prstGeom prst="rect">
              <a:avLst/>
            </a:prstGeom>
            <a:noFill/>
          </p:spPr>
          <p:txBody>
            <a:bodyPr wrap="square" rtlCol="0">
              <a:spAutoFit/>
            </a:bodyPr>
            <a:lstStyle/>
            <a:p>
              <a:r>
                <a:rPr lang="es-EC" sz="3600" b="1" dirty="0" smtClean="0"/>
                <a:t>“</a:t>
              </a:r>
              <a:endParaRPr lang="es-EC" sz="3600" b="1" dirty="0"/>
            </a:p>
          </p:txBody>
        </p:sp>
        <p:sp>
          <p:nvSpPr>
            <p:cNvPr id="49" name="CuadroTexto 48"/>
            <p:cNvSpPr txBox="1"/>
            <p:nvPr/>
          </p:nvSpPr>
          <p:spPr>
            <a:xfrm>
              <a:off x="2599192" y="1672942"/>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50" name="CuadroTexto 49"/>
          <p:cNvSpPr txBox="1"/>
          <p:nvPr/>
        </p:nvSpPr>
        <p:spPr>
          <a:xfrm>
            <a:off x="7000620" y="4529657"/>
            <a:ext cx="4741356" cy="646331"/>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9.- </a:t>
            </a:r>
            <a:r>
              <a:rPr lang="es-ES" b="1" dirty="0" smtClean="0">
                <a:solidFill>
                  <a:srgbClr val="C00000"/>
                </a:solidFill>
                <a:latin typeface="Arial" panose="020B0604020202020204" pitchFamily="34" charset="0"/>
                <a:cs typeface="Arial" panose="020B0604020202020204" pitchFamily="34" charset="0"/>
              </a:rPr>
              <a:t>Lotes Calificados en Muy Alto Riesgo No Mitigable.-</a:t>
            </a:r>
            <a:endParaRPr lang="es-EC" b="1" dirty="0">
              <a:solidFill>
                <a:srgbClr val="C00000"/>
              </a:solidFill>
              <a:latin typeface="Arial" panose="020B0604020202020204" pitchFamily="34" charset="0"/>
              <a:cs typeface="Arial" panose="020B0604020202020204" pitchFamily="34" charset="0"/>
            </a:endParaRPr>
          </a:p>
        </p:txBody>
      </p:sp>
      <p:sp>
        <p:nvSpPr>
          <p:cNvPr id="51" name="Recortar rectángulo de esquina sencilla 50"/>
          <p:cNvSpPr/>
          <p:nvPr/>
        </p:nvSpPr>
        <p:spPr>
          <a:xfrm>
            <a:off x="430307" y="4043821"/>
            <a:ext cx="5392141" cy="1984348"/>
          </a:xfrm>
          <a:prstGeom prst="snip1Rect">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52" name="CuadroTexto 51"/>
          <p:cNvSpPr txBox="1"/>
          <p:nvPr/>
        </p:nvSpPr>
        <p:spPr>
          <a:xfrm>
            <a:off x="544285" y="4137724"/>
            <a:ext cx="4463144" cy="646331"/>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9.- </a:t>
            </a:r>
            <a:r>
              <a:rPr lang="es-ES" b="1" dirty="0" smtClean="0">
                <a:solidFill>
                  <a:srgbClr val="C00000"/>
                </a:solidFill>
                <a:latin typeface="Arial" panose="020B0604020202020204" pitchFamily="34" charset="0"/>
                <a:cs typeface="Arial" panose="020B0604020202020204" pitchFamily="34" charset="0"/>
              </a:rPr>
              <a:t> Lotes Calificados en Alto Riesgo No Mitigable.-</a:t>
            </a:r>
            <a:endParaRPr lang="es-EC" b="1" dirty="0">
              <a:solidFill>
                <a:srgbClr val="C00000"/>
              </a:solidFill>
              <a:latin typeface="Arial" panose="020B0604020202020204" pitchFamily="34" charset="0"/>
              <a:cs typeface="Arial" panose="020B0604020202020204" pitchFamily="34" charset="0"/>
            </a:endParaRPr>
          </a:p>
        </p:txBody>
      </p:sp>
      <p:grpSp>
        <p:nvGrpSpPr>
          <p:cNvPr id="53" name="Grupo 52"/>
          <p:cNvGrpSpPr/>
          <p:nvPr/>
        </p:nvGrpSpPr>
        <p:grpSpPr>
          <a:xfrm>
            <a:off x="411324" y="4724864"/>
            <a:ext cx="5254881" cy="761908"/>
            <a:chOff x="525731" y="1386399"/>
            <a:chExt cx="4692636" cy="761908"/>
          </a:xfrm>
        </p:grpSpPr>
        <p:sp>
          <p:nvSpPr>
            <p:cNvPr id="54" name="CuadroTexto 53"/>
            <p:cNvSpPr txBox="1"/>
            <p:nvPr/>
          </p:nvSpPr>
          <p:spPr>
            <a:xfrm>
              <a:off x="717184" y="1545208"/>
              <a:ext cx="4501183" cy="276999"/>
            </a:xfrm>
            <a:prstGeom prst="rect">
              <a:avLst/>
            </a:prstGeom>
            <a:noFill/>
          </p:spPr>
          <p:txBody>
            <a:bodyPr wrap="square" rtlCol="0">
              <a:spAutoFit/>
            </a:bodyPr>
            <a:lstStyle/>
            <a:p>
              <a:pPr algn="just"/>
              <a:r>
                <a:rPr lang="es-ES" sz="1200" dirty="0" smtClean="0">
                  <a:latin typeface="Arial" panose="020B0604020202020204" pitchFamily="34" charset="0"/>
                  <a:cs typeface="Arial" panose="020B0604020202020204" pitchFamily="34" charset="0"/>
                </a:rPr>
                <a:t>Los lotes números (…) no serán susceptibles de regularización</a:t>
              </a:r>
              <a:endParaRPr lang="es-EC" sz="1200" dirty="0">
                <a:latin typeface="Arial" panose="020B0604020202020204" pitchFamily="34" charset="0"/>
                <a:cs typeface="Arial" panose="020B0604020202020204" pitchFamily="34" charset="0"/>
              </a:endParaRPr>
            </a:p>
          </p:txBody>
        </p:sp>
        <p:sp>
          <p:nvSpPr>
            <p:cNvPr id="55" name="CuadroTexto 54"/>
            <p:cNvSpPr txBox="1"/>
            <p:nvPr/>
          </p:nvSpPr>
          <p:spPr>
            <a:xfrm>
              <a:off x="525731" y="1386399"/>
              <a:ext cx="1257300" cy="646331"/>
            </a:xfrm>
            <a:prstGeom prst="rect">
              <a:avLst/>
            </a:prstGeom>
            <a:noFill/>
          </p:spPr>
          <p:txBody>
            <a:bodyPr wrap="square" rtlCol="0">
              <a:spAutoFit/>
            </a:bodyPr>
            <a:lstStyle/>
            <a:p>
              <a:r>
                <a:rPr lang="es-EC" sz="3600" b="1" dirty="0" smtClean="0"/>
                <a:t>“</a:t>
              </a:r>
              <a:endParaRPr lang="es-EC" sz="3600" b="1" dirty="0"/>
            </a:p>
          </p:txBody>
        </p:sp>
        <p:sp>
          <p:nvSpPr>
            <p:cNvPr id="56" name="CuadroTexto 55"/>
            <p:cNvSpPr txBox="1"/>
            <p:nvPr/>
          </p:nvSpPr>
          <p:spPr>
            <a:xfrm>
              <a:off x="4554125" y="1501976"/>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58" name="Cheurón 57"/>
          <p:cNvSpPr/>
          <p:nvPr/>
        </p:nvSpPr>
        <p:spPr>
          <a:xfrm>
            <a:off x="5822448" y="4496620"/>
            <a:ext cx="598872" cy="1364097"/>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sp>
        <p:nvSpPr>
          <p:cNvPr id="59" name="CuadroTexto 58"/>
          <p:cNvSpPr txBox="1"/>
          <p:nvPr/>
        </p:nvSpPr>
        <p:spPr>
          <a:xfrm>
            <a:off x="609600" y="5164913"/>
            <a:ext cx="4267200" cy="369332"/>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Lotes totales afectados: 91</a:t>
            </a:r>
            <a:endParaRPr lang="es-EC" b="1" dirty="0">
              <a:latin typeface="Arial" panose="020B0604020202020204" pitchFamily="34" charset="0"/>
              <a:cs typeface="Arial" panose="020B0604020202020204" pitchFamily="34" charset="0"/>
            </a:endParaRPr>
          </a:p>
        </p:txBody>
      </p:sp>
      <p:sp>
        <p:nvSpPr>
          <p:cNvPr id="60" name="CuadroTexto 59"/>
          <p:cNvSpPr txBox="1"/>
          <p:nvPr/>
        </p:nvSpPr>
        <p:spPr>
          <a:xfrm>
            <a:off x="7000620" y="5563845"/>
            <a:ext cx="4741356" cy="923330"/>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Lotes totales afectados: 63</a:t>
            </a:r>
          </a:p>
          <a:p>
            <a:endParaRPr lang="es-EC" b="1" dirty="0" smtClean="0">
              <a:latin typeface="Arial" panose="020B0604020202020204" pitchFamily="34" charset="0"/>
              <a:cs typeface="Arial" panose="020B0604020202020204" pitchFamily="34" charset="0"/>
            </a:endParaRPr>
          </a:p>
          <a:p>
            <a:endParaRPr lang="es-EC" b="1" dirty="0">
              <a:latin typeface="Arial" panose="020B0604020202020204" pitchFamily="34" charset="0"/>
              <a:cs typeface="Arial" panose="020B0604020202020204" pitchFamily="34" charset="0"/>
            </a:endParaRPr>
          </a:p>
        </p:txBody>
      </p:sp>
      <p:sp>
        <p:nvSpPr>
          <p:cNvPr id="61" name="CuadroTexto 60"/>
          <p:cNvSpPr txBox="1"/>
          <p:nvPr/>
        </p:nvSpPr>
        <p:spPr>
          <a:xfrm>
            <a:off x="609600" y="3482437"/>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62" name="CuadroTexto 61"/>
          <p:cNvSpPr txBox="1"/>
          <p:nvPr/>
        </p:nvSpPr>
        <p:spPr>
          <a:xfrm>
            <a:off x="6809547" y="3482437"/>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PROYECTO DE REFORMA</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63" name="Rectángulo 62"/>
          <p:cNvSpPr/>
          <p:nvPr/>
        </p:nvSpPr>
        <p:spPr>
          <a:xfrm>
            <a:off x="6881969" y="1109256"/>
            <a:ext cx="4860008" cy="738664"/>
          </a:xfrm>
          <a:prstGeom prst="rect">
            <a:avLst/>
          </a:prstGeom>
        </p:spPr>
        <p:txBody>
          <a:bodyPr wrap="square">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7.- </a:t>
            </a:r>
            <a:r>
              <a:rPr lang="es-EC" sz="1400" b="1" dirty="0">
                <a:solidFill>
                  <a:schemeClr val="accent6">
                    <a:lumMod val="50000"/>
                  </a:schemeClr>
                </a:solidFill>
                <a:latin typeface="Arial" panose="020B0604020202020204" pitchFamily="34" charset="0"/>
                <a:cs typeface="Arial" panose="020B0604020202020204" pitchFamily="34" charset="0"/>
              </a:rPr>
              <a:t>Sustitúyase </a:t>
            </a:r>
            <a:r>
              <a:rPr lang="es-EC" sz="1400" b="1" dirty="0" smtClean="0">
                <a:solidFill>
                  <a:schemeClr val="accent6">
                    <a:lumMod val="50000"/>
                  </a:schemeClr>
                </a:solidFill>
                <a:latin typeface="Arial" panose="020B0604020202020204" pitchFamily="34" charset="0"/>
                <a:cs typeface="Arial" panose="020B0604020202020204" pitchFamily="34" charset="0"/>
              </a:rPr>
              <a:t>el artículo 8 </a:t>
            </a:r>
            <a:r>
              <a:rPr lang="es-ES" sz="1400" b="1" dirty="0">
                <a:solidFill>
                  <a:schemeClr val="accent6">
                    <a:lumMod val="50000"/>
                  </a:schemeClr>
                </a:solidFill>
                <a:latin typeface="Arial" panose="020B0604020202020204" pitchFamily="34" charset="0"/>
                <a:cs typeface="Arial" panose="020B0604020202020204" pitchFamily="34" charset="0"/>
              </a:rPr>
              <a:t>de la Ordenanza No. 106-2020-AHC, por el siguiente: </a:t>
            </a:r>
          </a:p>
          <a:p>
            <a:endParaRPr lang="es-EC" sz="1400" b="1" dirty="0" smtClean="0">
              <a:solidFill>
                <a:srgbClr val="C00000"/>
              </a:solidFill>
              <a:latin typeface="Arial" panose="020B0604020202020204" pitchFamily="34" charset="0"/>
              <a:cs typeface="Arial" panose="020B0604020202020204" pitchFamily="34" charset="0"/>
            </a:endParaRPr>
          </a:p>
        </p:txBody>
      </p:sp>
      <p:sp>
        <p:nvSpPr>
          <p:cNvPr id="66" name="Rectángulo 65"/>
          <p:cNvSpPr/>
          <p:nvPr/>
        </p:nvSpPr>
        <p:spPr>
          <a:xfrm>
            <a:off x="6982024" y="4053937"/>
            <a:ext cx="4869415" cy="738664"/>
          </a:xfrm>
          <a:prstGeom prst="rect">
            <a:avLst/>
          </a:prstGeom>
        </p:spPr>
        <p:txBody>
          <a:bodyPr wrap="square">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8.- </a:t>
            </a:r>
            <a:r>
              <a:rPr lang="es-EC" sz="1400" b="1" dirty="0">
                <a:solidFill>
                  <a:schemeClr val="accent6">
                    <a:lumMod val="50000"/>
                  </a:schemeClr>
                </a:solidFill>
                <a:latin typeface="Arial" panose="020B0604020202020204" pitchFamily="34" charset="0"/>
                <a:cs typeface="Arial" panose="020B0604020202020204" pitchFamily="34" charset="0"/>
              </a:rPr>
              <a:t>Sustitúyase </a:t>
            </a:r>
            <a:r>
              <a:rPr lang="es-EC" sz="1400" b="1" dirty="0" smtClean="0">
                <a:solidFill>
                  <a:schemeClr val="accent6">
                    <a:lumMod val="50000"/>
                  </a:schemeClr>
                </a:solidFill>
                <a:latin typeface="Arial" panose="020B0604020202020204" pitchFamily="34" charset="0"/>
                <a:cs typeface="Arial" panose="020B0604020202020204" pitchFamily="34" charset="0"/>
              </a:rPr>
              <a:t>el artículo 9 </a:t>
            </a:r>
            <a:r>
              <a:rPr lang="es-ES" sz="1400" b="1" dirty="0">
                <a:solidFill>
                  <a:schemeClr val="accent6">
                    <a:lumMod val="50000"/>
                  </a:schemeClr>
                </a:solidFill>
                <a:latin typeface="Arial" panose="020B0604020202020204" pitchFamily="34" charset="0"/>
                <a:cs typeface="Arial" panose="020B0604020202020204" pitchFamily="34" charset="0"/>
              </a:rPr>
              <a:t>de la Ordenanza No. 106-2020-AHC, por el siguiente: </a:t>
            </a:r>
          </a:p>
          <a:p>
            <a:endParaRPr lang="es-EC" sz="1400" b="1" dirty="0" smtClean="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2057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ortar rectángulo de esquina sencilla 29"/>
          <p:cNvSpPr/>
          <p:nvPr/>
        </p:nvSpPr>
        <p:spPr>
          <a:xfrm flipH="1">
            <a:off x="6456414" y="1066800"/>
            <a:ext cx="5395025" cy="4799900"/>
          </a:xfrm>
          <a:prstGeom prst="snip1Rect">
            <a:avLst/>
          </a:prstGeom>
          <a:solidFill>
            <a:schemeClr val="accent1">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grpSp>
        <p:nvGrpSpPr>
          <p:cNvPr id="25" name="Grupo 24"/>
          <p:cNvGrpSpPr/>
          <p:nvPr/>
        </p:nvGrpSpPr>
        <p:grpSpPr>
          <a:xfrm>
            <a:off x="7083212" y="2175365"/>
            <a:ext cx="4631467" cy="3809395"/>
            <a:chOff x="1069975" y="1472512"/>
            <a:chExt cx="4200525" cy="3809395"/>
          </a:xfrm>
        </p:grpSpPr>
        <p:sp>
          <p:nvSpPr>
            <p:cNvPr id="26" name="CuadroTexto 25"/>
            <p:cNvSpPr txBox="1"/>
            <p:nvPr/>
          </p:nvSpPr>
          <p:spPr>
            <a:xfrm>
              <a:off x="1270000" y="1545208"/>
              <a:ext cx="4000500" cy="3539430"/>
            </a:xfrm>
            <a:prstGeom prst="rect">
              <a:avLst/>
            </a:prstGeom>
            <a:noFill/>
          </p:spPr>
          <p:txBody>
            <a:bodyPr wrap="square" rtlCol="0">
              <a:spAutoFit/>
            </a:bodyPr>
            <a:lstStyle/>
            <a:p>
              <a:pPr algn="just"/>
              <a:r>
                <a:rPr lang="es-ES" sz="1400" dirty="0">
                  <a:latin typeface="Arial" panose="020B0604020202020204" pitchFamily="34" charset="0"/>
                  <a:cs typeface="Arial" panose="020B0604020202020204" pitchFamily="34" charset="0"/>
                </a:rPr>
                <a:t>Los lotes fraccionados modificarán su zonificación a: D1 (D202-80); forma de ocupación: (D) sobre línea de fábrica; lote mínimo 200 m2; número de pisos: 2 pisos; COS planta baja 80%, COS total 160%; Uso principal: (RU1) Residencial Urbano 1, (RU2) Residencial Urbano 2; los lotes fraccionados mantendrán su zonificación a: A31(PQ); forma de ocupación: (A) Aislada; lote mínimo 0 m2; número de pisos: 0 pisos; COS planta baja 0%, COS total 0%; Uso principal: (PE/CPN) Protección Ecológica/Conservación del Patrimonio Natural, los lotes fraccionados modificarán su zonificación a: A6(A25002-1.5), forma de ocupación: (A) Aislada; lote mínimo 25000 m2; número de pisos: 2 pisos; COS planta baja 1.5%, COS total 3%; Uso principal: (RU1) Residencial Urbano 1.</a:t>
              </a:r>
              <a:endParaRPr lang="es-EC" sz="1400" dirty="0">
                <a:latin typeface="Arial" panose="020B0604020202020204" pitchFamily="34" charset="0"/>
                <a:cs typeface="Arial" panose="020B0604020202020204" pitchFamily="34" charset="0"/>
              </a:endParaRPr>
            </a:p>
          </p:txBody>
        </p:sp>
        <p:sp>
          <p:nvSpPr>
            <p:cNvPr id="27" name="CuadroTexto 26"/>
            <p:cNvSpPr txBox="1"/>
            <p:nvPr/>
          </p:nvSpPr>
          <p:spPr>
            <a:xfrm>
              <a:off x="1069975" y="1472512"/>
              <a:ext cx="1257300" cy="646331"/>
            </a:xfrm>
            <a:prstGeom prst="rect">
              <a:avLst/>
            </a:prstGeom>
            <a:noFill/>
          </p:spPr>
          <p:txBody>
            <a:bodyPr wrap="square" rtlCol="0">
              <a:spAutoFit/>
            </a:bodyPr>
            <a:lstStyle/>
            <a:p>
              <a:r>
                <a:rPr lang="es-EC" sz="3600" b="1" dirty="0" smtClean="0"/>
                <a:t>“</a:t>
              </a:r>
              <a:endParaRPr lang="es-EC" sz="3600" b="1" dirty="0"/>
            </a:p>
          </p:txBody>
        </p:sp>
        <p:sp>
          <p:nvSpPr>
            <p:cNvPr id="28" name="CuadroTexto 27"/>
            <p:cNvSpPr txBox="1"/>
            <p:nvPr/>
          </p:nvSpPr>
          <p:spPr>
            <a:xfrm>
              <a:off x="3406035" y="4635576"/>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31" name="CuadroTexto 30"/>
          <p:cNvSpPr txBox="1"/>
          <p:nvPr/>
        </p:nvSpPr>
        <p:spPr>
          <a:xfrm>
            <a:off x="7047773" y="1724559"/>
            <a:ext cx="4741356" cy="369332"/>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10.- </a:t>
            </a:r>
            <a:r>
              <a:rPr lang="es-ES" b="1" dirty="0" smtClean="0">
                <a:solidFill>
                  <a:srgbClr val="C00000"/>
                </a:solidFill>
                <a:latin typeface="Arial" panose="020B0604020202020204" pitchFamily="34" charset="0"/>
                <a:cs typeface="Arial" panose="020B0604020202020204" pitchFamily="34" charset="0"/>
              </a:rPr>
              <a:t> Zonificación de los lotes.-</a:t>
            </a:r>
            <a:endParaRPr lang="es-EC" b="1" dirty="0">
              <a:solidFill>
                <a:srgbClr val="C00000"/>
              </a:solidFill>
              <a:latin typeface="Arial" panose="020B0604020202020204" pitchFamily="34" charset="0"/>
              <a:cs typeface="Arial" panose="020B0604020202020204" pitchFamily="34" charset="0"/>
            </a:endParaRPr>
          </a:p>
        </p:txBody>
      </p:sp>
      <p:grpSp>
        <p:nvGrpSpPr>
          <p:cNvPr id="6" name="Grupo 5">
            <a:extLst>
              <a:ext uri="{FF2B5EF4-FFF2-40B4-BE49-F238E27FC236}">
                <a16:creationId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7" name="Recortar rectángulo de esquina sencilla 6"/>
          <p:cNvSpPr/>
          <p:nvPr/>
        </p:nvSpPr>
        <p:spPr>
          <a:xfrm>
            <a:off x="430307" y="1066800"/>
            <a:ext cx="5392141" cy="3193039"/>
          </a:xfrm>
          <a:prstGeom prst="snip1Rect">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8" name="CuadroTexto 7"/>
          <p:cNvSpPr txBox="1"/>
          <p:nvPr/>
        </p:nvSpPr>
        <p:spPr>
          <a:xfrm>
            <a:off x="544285" y="1160705"/>
            <a:ext cx="4463144" cy="369332"/>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10.- </a:t>
            </a:r>
            <a:r>
              <a:rPr lang="es-ES" b="1" dirty="0" smtClean="0">
                <a:solidFill>
                  <a:srgbClr val="C00000"/>
                </a:solidFill>
                <a:latin typeface="Arial" panose="020B0604020202020204" pitchFamily="34" charset="0"/>
                <a:cs typeface="Arial" panose="020B0604020202020204" pitchFamily="34" charset="0"/>
              </a:rPr>
              <a:t> Zonificación de los lotes.-</a:t>
            </a:r>
            <a:endParaRPr lang="es-EC" b="1" dirty="0">
              <a:solidFill>
                <a:srgbClr val="C00000"/>
              </a:solidFill>
              <a:latin typeface="Arial" panose="020B0604020202020204" pitchFamily="34" charset="0"/>
              <a:cs typeface="Arial" panose="020B0604020202020204" pitchFamily="34" charset="0"/>
            </a:endParaRPr>
          </a:p>
        </p:txBody>
      </p:sp>
      <p:sp>
        <p:nvSpPr>
          <p:cNvPr id="15" name="CuadroTexto 14"/>
          <p:cNvSpPr txBox="1"/>
          <p:nvPr/>
        </p:nvSpPr>
        <p:spPr>
          <a:xfrm>
            <a:off x="609600"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grpSp>
        <p:nvGrpSpPr>
          <p:cNvPr id="24" name="Grupo 23"/>
          <p:cNvGrpSpPr/>
          <p:nvPr/>
        </p:nvGrpSpPr>
        <p:grpSpPr>
          <a:xfrm>
            <a:off x="471483" y="1423336"/>
            <a:ext cx="5479505" cy="1794076"/>
            <a:chOff x="525731" y="1386399"/>
            <a:chExt cx="4893226" cy="1794076"/>
          </a:xfrm>
        </p:grpSpPr>
        <p:sp>
          <p:nvSpPr>
            <p:cNvPr id="14" name="CuadroTexto 13"/>
            <p:cNvSpPr txBox="1"/>
            <p:nvPr/>
          </p:nvSpPr>
          <p:spPr>
            <a:xfrm>
              <a:off x="717184" y="1545208"/>
              <a:ext cx="4501183" cy="1384995"/>
            </a:xfrm>
            <a:prstGeom prst="rect">
              <a:avLst/>
            </a:prstGeom>
            <a:noFill/>
          </p:spPr>
          <p:txBody>
            <a:bodyPr wrap="square" rtlCol="0">
              <a:spAutoFit/>
            </a:bodyPr>
            <a:lstStyle/>
            <a:p>
              <a:pPr algn="just"/>
              <a:r>
                <a:rPr lang="es-ES" sz="1400" dirty="0" smtClean="0">
                  <a:latin typeface="Arial" panose="020B0604020202020204" pitchFamily="34" charset="0"/>
                  <a:cs typeface="Arial" panose="020B0604020202020204" pitchFamily="34" charset="0"/>
                </a:rPr>
                <a:t>Los lotes fraccionados mantendrán su zonificación en: D3(D203-80) / A31(PQ); Forma de Ocupación: (D) sobre línea de fábrica / (A) Aislada; Lote Mínimo: 200 m2; Número de Pisos: 3 pisos; COS planta baja 80%; COS total 240%; Uso de Suelo: (RU2) Residencial Urbano 2 / (PE/CPN) Protección Ecológica/Conservación del Patrimonio Natural.</a:t>
              </a:r>
              <a:endParaRPr lang="es-EC" sz="1400" dirty="0">
                <a:latin typeface="Arial" panose="020B0604020202020204" pitchFamily="34" charset="0"/>
                <a:cs typeface="Arial" panose="020B0604020202020204" pitchFamily="34" charset="0"/>
              </a:endParaRPr>
            </a:p>
          </p:txBody>
        </p:sp>
        <p:sp>
          <p:nvSpPr>
            <p:cNvPr id="16" name="CuadroTexto 15"/>
            <p:cNvSpPr txBox="1"/>
            <p:nvPr/>
          </p:nvSpPr>
          <p:spPr>
            <a:xfrm>
              <a:off x="525731" y="1386399"/>
              <a:ext cx="1257300" cy="646331"/>
            </a:xfrm>
            <a:prstGeom prst="rect">
              <a:avLst/>
            </a:prstGeom>
            <a:noFill/>
          </p:spPr>
          <p:txBody>
            <a:bodyPr wrap="square" rtlCol="0">
              <a:spAutoFit/>
            </a:bodyPr>
            <a:lstStyle/>
            <a:p>
              <a:r>
                <a:rPr lang="es-EC" sz="3600" b="1" dirty="0" smtClean="0"/>
                <a:t>“</a:t>
              </a:r>
              <a:endParaRPr lang="es-EC" sz="3600" b="1" dirty="0"/>
            </a:p>
          </p:txBody>
        </p:sp>
        <p:sp>
          <p:nvSpPr>
            <p:cNvPr id="17" name="CuadroTexto 16"/>
            <p:cNvSpPr txBox="1"/>
            <p:nvPr/>
          </p:nvSpPr>
          <p:spPr>
            <a:xfrm>
              <a:off x="4898257" y="2534144"/>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18" name="CuadroTexto 17"/>
          <p:cNvSpPr txBox="1"/>
          <p:nvPr/>
        </p:nvSpPr>
        <p:spPr>
          <a:xfrm>
            <a:off x="6809547"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PROYECTO DE REFORMA</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36" name="Cheurón 35"/>
          <p:cNvSpPr/>
          <p:nvPr/>
        </p:nvSpPr>
        <p:spPr>
          <a:xfrm>
            <a:off x="5822448" y="2213542"/>
            <a:ext cx="598872" cy="1364097"/>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sp>
        <p:nvSpPr>
          <p:cNvPr id="34" name="Rectángulo 33"/>
          <p:cNvSpPr/>
          <p:nvPr/>
        </p:nvSpPr>
        <p:spPr>
          <a:xfrm>
            <a:off x="7083212" y="1083900"/>
            <a:ext cx="4705917" cy="738664"/>
          </a:xfrm>
          <a:prstGeom prst="rect">
            <a:avLst/>
          </a:prstGeom>
        </p:spPr>
        <p:txBody>
          <a:bodyPr wrap="square">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9.- </a:t>
            </a:r>
            <a:r>
              <a:rPr lang="es-EC" sz="1400" b="1" dirty="0">
                <a:solidFill>
                  <a:schemeClr val="accent6">
                    <a:lumMod val="50000"/>
                  </a:schemeClr>
                </a:solidFill>
                <a:latin typeface="Arial" panose="020B0604020202020204" pitchFamily="34" charset="0"/>
                <a:cs typeface="Arial" panose="020B0604020202020204" pitchFamily="34" charset="0"/>
              </a:rPr>
              <a:t>Sustitúyase </a:t>
            </a:r>
            <a:r>
              <a:rPr lang="es-EC" sz="1400" b="1" dirty="0" smtClean="0">
                <a:solidFill>
                  <a:schemeClr val="accent6">
                    <a:lumMod val="50000"/>
                  </a:schemeClr>
                </a:solidFill>
                <a:latin typeface="Arial" panose="020B0604020202020204" pitchFamily="34" charset="0"/>
                <a:cs typeface="Arial" panose="020B0604020202020204" pitchFamily="34" charset="0"/>
              </a:rPr>
              <a:t>el artículo 10 </a:t>
            </a:r>
            <a:r>
              <a:rPr lang="es-ES" sz="1400" b="1" dirty="0">
                <a:solidFill>
                  <a:schemeClr val="accent6">
                    <a:lumMod val="50000"/>
                  </a:schemeClr>
                </a:solidFill>
                <a:latin typeface="Arial" panose="020B0604020202020204" pitchFamily="34" charset="0"/>
                <a:cs typeface="Arial" panose="020B0604020202020204" pitchFamily="34" charset="0"/>
              </a:rPr>
              <a:t>de la Ordenanza No. 106-2020-AHC, por el siguiente: </a:t>
            </a:r>
          </a:p>
          <a:p>
            <a:endParaRPr lang="es-EC" sz="1400" b="1" dirty="0" smtClean="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5480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2539</TotalTime>
  <Words>6542</Words>
  <Application>Microsoft Office PowerPoint</Application>
  <PresentationFormat>Panorámica</PresentationFormat>
  <Paragraphs>622</Paragraphs>
  <Slides>27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27</vt:i4>
      </vt:variant>
    </vt:vector>
  </HeadingPairs>
  <TitlesOfParts>
    <vt:vector size="34" baseType="lpstr">
      <vt:lpstr>Arial</vt:lpstr>
      <vt:lpstr>Bambino-Bold</vt:lpstr>
      <vt:lpstr>Calibri</vt:lpstr>
      <vt:lpstr>Calibri Light</vt:lpstr>
      <vt:lpstr>Century Gothic</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Elizabeth Jara Munoz</dc:creator>
  <cp:lastModifiedBy>Maria del Cisne Lopez Cabrera</cp:lastModifiedBy>
  <cp:revision>349</cp:revision>
  <cp:lastPrinted>2022-04-06T14:28:36Z</cp:lastPrinted>
  <dcterms:created xsi:type="dcterms:W3CDTF">2022-03-29T14:08:12Z</dcterms:created>
  <dcterms:modified xsi:type="dcterms:W3CDTF">2022-04-11T23:34:07Z</dcterms:modified>
</cp:coreProperties>
</file>