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2.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3.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4.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5.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448" r:id="rId2"/>
    <p:sldId id="494" r:id="rId3"/>
    <p:sldId id="458" r:id="rId4"/>
    <p:sldId id="496" r:id="rId5"/>
    <p:sldId id="453" r:id="rId6"/>
    <p:sldId id="498" r:id="rId7"/>
    <p:sldId id="455" r:id="rId8"/>
    <p:sldId id="457" r:id="rId9"/>
    <p:sldId id="499" r:id="rId10"/>
    <p:sldId id="461" r:id="rId11"/>
    <p:sldId id="500" r:id="rId12"/>
    <p:sldId id="501" r:id="rId13"/>
    <p:sldId id="502" r:id="rId14"/>
    <p:sldId id="503" r:id="rId15"/>
    <p:sldId id="504" r:id="rId16"/>
    <p:sldId id="505" r:id="rId17"/>
    <p:sldId id="506" r:id="rId18"/>
    <p:sldId id="507" r:id="rId19"/>
    <p:sldId id="508" r:id="rId20"/>
    <p:sldId id="509" r:id="rId21"/>
    <p:sldId id="510" r:id="rId22"/>
    <p:sldId id="511" r:id="rId23"/>
    <p:sldId id="512" r:id="rId24"/>
    <p:sldId id="513" r:id="rId25"/>
    <p:sldId id="514" r:id="rId26"/>
    <p:sldId id="515" r:id="rId27"/>
    <p:sldId id="516" r:id="rId28"/>
    <p:sldId id="517" r:id="rId29"/>
    <p:sldId id="518" r:id="rId30"/>
    <p:sldId id="519" r:id="rId31"/>
    <p:sldId id="520" r:id="rId32"/>
  </p:sldIdLst>
  <p:sldSz cx="18286413" cy="10287000"/>
  <p:notesSz cx="6985000" cy="9271000"/>
  <p:defaultTextStyle>
    <a:defPPr>
      <a:defRPr lang="ja-JP"/>
    </a:defPPr>
    <a:lvl1pPr marL="0" algn="l" defTabSz="1632753" rtl="0" eaLnBrk="1" latinLnBrk="0" hangingPunct="1">
      <a:defRPr kumimoji="1" sz="3200" kern="1200">
        <a:solidFill>
          <a:schemeClr val="tx1"/>
        </a:solidFill>
        <a:latin typeface="+mn-lt"/>
        <a:ea typeface="+mn-ea"/>
        <a:cs typeface="+mn-cs"/>
      </a:defRPr>
    </a:lvl1pPr>
    <a:lvl2pPr marL="816376" algn="l" defTabSz="1632753" rtl="0" eaLnBrk="1" latinLnBrk="0" hangingPunct="1">
      <a:defRPr kumimoji="1" sz="3200" kern="1200">
        <a:solidFill>
          <a:schemeClr val="tx1"/>
        </a:solidFill>
        <a:latin typeface="+mn-lt"/>
        <a:ea typeface="+mn-ea"/>
        <a:cs typeface="+mn-cs"/>
      </a:defRPr>
    </a:lvl2pPr>
    <a:lvl3pPr marL="1632753" algn="l" defTabSz="1632753" rtl="0" eaLnBrk="1" latinLnBrk="0" hangingPunct="1">
      <a:defRPr kumimoji="1" sz="3200" kern="1200">
        <a:solidFill>
          <a:schemeClr val="tx1"/>
        </a:solidFill>
        <a:latin typeface="+mn-lt"/>
        <a:ea typeface="+mn-ea"/>
        <a:cs typeface="+mn-cs"/>
      </a:defRPr>
    </a:lvl3pPr>
    <a:lvl4pPr marL="2449129" algn="l" defTabSz="1632753" rtl="0" eaLnBrk="1" latinLnBrk="0" hangingPunct="1">
      <a:defRPr kumimoji="1" sz="3200" kern="1200">
        <a:solidFill>
          <a:schemeClr val="tx1"/>
        </a:solidFill>
        <a:latin typeface="+mn-lt"/>
        <a:ea typeface="+mn-ea"/>
        <a:cs typeface="+mn-cs"/>
      </a:defRPr>
    </a:lvl4pPr>
    <a:lvl5pPr marL="3265505" algn="l" defTabSz="1632753" rtl="0" eaLnBrk="1" latinLnBrk="0" hangingPunct="1">
      <a:defRPr kumimoji="1" sz="3200" kern="1200">
        <a:solidFill>
          <a:schemeClr val="tx1"/>
        </a:solidFill>
        <a:latin typeface="+mn-lt"/>
        <a:ea typeface="+mn-ea"/>
        <a:cs typeface="+mn-cs"/>
      </a:defRPr>
    </a:lvl5pPr>
    <a:lvl6pPr marL="4081882" algn="l" defTabSz="1632753" rtl="0" eaLnBrk="1" latinLnBrk="0" hangingPunct="1">
      <a:defRPr kumimoji="1" sz="3200" kern="1200">
        <a:solidFill>
          <a:schemeClr val="tx1"/>
        </a:solidFill>
        <a:latin typeface="+mn-lt"/>
        <a:ea typeface="+mn-ea"/>
        <a:cs typeface="+mn-cs"/>
      </a:defRPr>
    </a:lvl6pPr>
    <a:lvl7pPr marL="4898258" algn="l" defTabSz="1632753" rtl="0" eaLnBrk="1" latinLnBrk="0" hangingPunct="1">
      <a:defRPr kumimoji="1" sz="3200" kern="1200">
        <a:solidFill>
          <a:schemeClr val="tx1"/>
        </a:solidFill>
        <a:latin typeface="+mn-lt"/>
        <a:ea typeface="+mn-ea"/>
        <a:cs typeface="+mn-cs"/>
      </a:defRPr>
    </a:lvl7pPr>
    <a:lvl8pPr marL="5714634" algn="l" defTabSz="1632753" rtl="0" eaLnBrk="1" latinLnBrk="0" hangingPunct="1">
      <a:defRPr kumimoji="1" sz="3200" kern="1200">
        <a:solidFill>
          <a:schemeClr val="tx1"/>
        </a:solidFill>
        <a:latin typeface="+mn-lt"/>
        <a:ea typeface="+mn-ea"/>
        <a:cs typeface="+mn-cs"/>
      </a:defRPr>
    </a:lvl8pPr>
    <a:lvl9pPr marL="6531011" algn="l" defTabSz="1632753" rtl="0" eaLnBrk="1" latinLnBrk="0" hangingPunct="1">
      <a:defRPr kumimoji="1" sz="3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8">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A92D"/>
    <a:srgbClr val="293279"/>
    <a:srgbClr val="C31D25"/>
    <a:srgbClr val="0060A8"/>
    <a:srgbClr val="FFFF8F"/>
    <a:srgbClr val="97D694"/>
    <a:srgbClr val="E62E34"/>
    <a:srgbClr val="4DFD62"/>
    <a:srgbClr val="F7F7F7"/>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1" autoAdjust="0"/>
    <p:restoredTop sz="94434" autoAdjust="0"/>
  </p:normalViewPr>
  <p:slideViewPr>
    <p:cSldViewPr snapToGrid="0">
      <p:cViewPr varScale="1">
        <p:scale>
          <a:sx n="55" d="100"/>
          <a:sy n="55" d="100"/>
        </p:scale>
        <p:origin x="888" y="72"/>
      </p:cViewPr>
      <p:guideLst>
        <p:guide orient="horz" pos="3238"/>
        <p:guide pos="5759"/>
      </p:guideLst>
    </p:cSldViewPr>
  </p:slideViewPr>
  <p:notesTextViewPr>
    <p:cViewPr>
      <p:scale>
        <a:sx n="3" d="2"/>
        <a:sy n="3" d="2"/>
      </p:scale>
      <p:origin x="0" y="0"/>
    </p:cViewPr>
  </p:notesTextViewPr>
  <p:sorterViewPr>
    <p:cViewPr>
      <p:scale>
        <a:sx n="100" d="100"/>
        <a:sy n="100" d="100"/>
      </p:scale>
      <p:origin x="0" y="4836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tipan\Documents\2022\REFORMA%20POA%202022\CEDULA%20REFORMA%202022%20GASTOS%2031%20JULIO%202022%20FINAL.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Libro2"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buitron\Downloads\CEDULA%20REFORMA%202022%20GASTOS%2030%20JULIO%20202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Libro2"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3.xml"/></Relationships>
</file>

<file path=ppt/charts/_rels/chart13.xml.rels><?xml version="1.0" encoding="UTF-8" standalone="yes"?>
<Relationships xmlns="http://schemas.openxmlformats.org/package/2006/relationships"><Relationship Id="rId3" Type="http://schemas.openxmlformats.org/officeDocument/2006/relationships/oleObject" Target="Libro2"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mbuitron\Downloads\CEDULA%20REFORMA%202022%20GASTOS%2030%20JULIO%202022.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Libro2"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npiedra\Documents\Municipio\Planificaci&#243;n\Reforma%202022\Cuadros%20para%20presentaci&#243;n.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npiedra\Documents\Municipio\Planificaci&#243;n\Reforma%202022\Cuadros%20para%20presentaci&#243;n.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npiedra\Documents\Municipio\Planificaci&#243;n\Reforma%202022\Cuadros%20para%20presentaci&#243;n.xlsx" TargetMode="External"/><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fperez\Downloads\05.%20Julio%2031%20Mi%20Ciudad_Procesado.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fperez\Downloads\05.%20Julio%2031%20Mi%20Ciudad_Procesado.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u%20lopez\Documents\EJEMPLO%20DE%20GGRAFIC.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ptipan\Documents\2022\REFORMA%20POA%202022\CEDULA%20REFORMA%202022%20GASTOS%2031%20JULIO%202022%20FINAL.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buitron\Downloads\CEDULA%20REFORMA%202022%20GASTOS%2030%20JULIO%20202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buitron\Downloads\CEDULA%20REFORMA%202022%20GASTOS%2030%20JULIO%202022.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file:///C:\Users\npiedra\Documents\Municipio\Planificaci&#243;n\Reforma%202022\Cuadros%20para%20presentaci&#243;n.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Libro2"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44271654023847E-3"/>
          <c:y val="2.1084433471602698E-2"/>
          <c:w val="0.97346086051592506"/>
          <c:h val="0.811687232443981"/>
        </c:manualLayout>
      </c:layout>
      <c:barChart>
        <c:barDir val="col"/>
        <c:grouping val="stacked"/>
        <c:varyColors val="0"/>
        <c:ser>
          <c:idx val="0"/>
          <c:order val="0"/>
          <c:tx>
            <c:strRef>
              <c:f>TOTAL!$C$5</c:f>
              <c:strCache>
                <c:ptCount val="1"/>
                <c:pt idx="0">
                  <c:v>Asignación municipal</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s-EC"/>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TOTAL!$D$4:$E$4</c:f>
              <c:strCache>
                <c:ptCount val="2"/>
                <c:pt idx="0">
                  <c:v>Asignación Inicial</c:v>
                </c:pt>
                <c:pt idx="1">
                  <c:v>Codificado al 31 de julio **</c:v>
                </c:pt>
              </c:strCache>
            </c:strRef>
          </c:cat>
          <c:val>
            <c:numRef>
              <c:f>TOTAL!$D$5:$E$5</c:f>
              <c:numCache>
                <c:formatCode>_(* #,##0_);_(* \(#,##0\);_(* "-"??_);_(@_)</c:formatCode>
                <c:ptCount val="2"/>
                <c:pt idx="0">
                  <c:v>830959535.40999997</c:v>
                </c:pt>
                <c:pt idx="1">
                  <c:v>830959535.40999997</c:v>
                </c:pt>
              </c:numCache>
            </c:numRef>
          </c:val>
          <c:extLst>
            <c:ext xmlns:c16="http://schemas.microsoft.com/office/drawing/2014/chart" uri="{C3380CC4-5D6E-409C-BE32-E72D297353CC}">
              <c16:uniqueId val="{00000000-D11D-4F26-8D7F-E54CBC981307}"/>
            </c:ext>
          </c:extLst>
        </c:ser>
        <c:ser>
          <c:idx val="1"/>
          <c:order val="1"/>
          <c:tx>
            <c:strRef>
              <c:f>TOTAL!$C$6</c:f>
              <c:strCache>
                <c:ptCount val="1"/>
                <c:pt idx="0">
                  <c:v>Fondos Propios</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s-EC"/>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TOTAL!$D$4:$E$4</c:f>
              <c:strCache>
                <c:ptCount val="2"/>
                <c:pt idx="0">
                  <c:v>Asignación Inicial</c:v>
                </c:pt>
                <c:pt idx="1">
                  <c:v>Codificado al 31 de julio **</c:v>
                </c:pt>
              </c:strCache>
            </c:strRef>
          </c:cat>
          <c:val>
            <c:numRef>
              <c:f>TOTAL!$D$6:$E$6</c:f>
              <c:numCache>
                <c:formatCode>_(* #,##0_);_(* \(#,##0\);_(* "-"??_);_(@_)</c:formatCode>
                <c:ptCount val="2"/>
                <c:pt idx="0">
                  <c:v>540306633.47000003</c:v>
                </c:pt>
                <c:pt idx="1">
                  <c:v>570528712.5</c:v>
                </c:pt>
              </c:numCache>
            </c:numRef>
          </c:val>
          <c:extLst>
            <c:ext xmlns:c16="http://schemas.microsoft.com/office/drawing/2014/chart" uri="{C3380CC4-5D6E-409C-BE32-E72D297353CC}">
              <c16:uniqueId val="{00000001-D11D-4F26-8D7F-E54CBC981307}"/>
            </c:ext>
          </c:extLst>
        </c:ser>
        <c:dLbls>
          <c:dLblPos val="ctr"/>
          <c:showLegendKey val="0"/>
          <c:showVal val="1"/>
          <c:showCatName val="0"/>
          <c:showSerName val="0"/>
          <c:showPercent val="0"/>
          <c:showBubbleSize val="0"/>
        </c:dLbls>
        <c:gapWidth val="150"/>
        <c:overlap val="100"/>
        <c:axId val="1299141999"/>
        <c:axId val="1299143247"/>
      </c:barChart>
      <c:catAx>
        <c:axId val="12991419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s-EC"/>
          </a:p>
        </c:txPr>
        <c:crossAx val="1299143247"/>
        <c:crosses val="autoZero"/>
        <c:auto val="1"/>
        <c:lblAlgn val="ctr"/>
        <c:lblOffset val="100"/>
        <c:noMultiLvlLbl val="0"/>
      </c:catAx>
      <c:valAx>
        <c:axId val="1299143247"/>
        <c:scaling>
          <c:orientation val="minMax"/>
        </c:scaling>
        <c:delete val="1"/>
        <c:axPos val="l"/>
        <c:numFmt formatCode="_(* #,##0_);_(* \(#,##0\);_(* &quot;-&quot;??_);_(@_)" sourceLinked="1"/>
        <c:majorTickMark val="none"/>
        <c:minorTickMark val="none"/>
        <c:tickLblPos val="nextTo"/>
        <c:crossAx val="129914199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s-EC"/>
        </a:p>
      </c:txPr>
    </c:legend>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198036464581542E-2"/>
          <c:y val="2.6905795049872984E-2"/>
          <c:w val="0.89166933016661676"/>
          <c:h val="0.86096967175217087"/>
        </c:manualLayout>
      </c:layout>
      <c:barChart>
        <c:barDir val="col"/>
        <c:grouping val="clustered"/>
        <c:varyColors val="0"/>
        <c:ser>
          <c:idx val="0"/>
          <c:order val="0"/>
          <c:spPr>
            <a:solidFill>
              <a:schemeClr val="accent5">
                <a:lumMod val="75000"/>
              </a:schemeClr>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4A62-44E6-BC0C-0AA6998AAA0D}"/>
              </c:ext>
            </c:extLst>
          </c:dPt>
          <c:dLbls>
            <c:spPr>
              <a:noFill/>
              <a:ln>
                <a:noFill/>
              </a:ln>
              <a:effectLst/>
            </c:spPr>
            <c:txPr>
              <a:bodyPr rot="0" spcFirstLastPara="1" vertOverflow="ellipsis" vert="horz" wrap="square" lIns="38100" tIns="19050" rIns="38100" bIns="19050" anchor="ctr" anchorCtr="0">
                <a:spAutoFit/>
              </a:bodyPr>
              <a:lstStyle/>
              <a:p>
                <a:pPr algn="ctr">
                  <a:defRPr lang="es-EC" sz="20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Cultura!$B$2:$E$2</c:f>
              <c:strCache>
                <c:ptCount val="4"/>
                <c:pt idx="0">
                  <c:v>Asignación 
inicial </c:v>
                </c:pt>
                <c:pt idx="1">
                  <c:v>Codificado</c:v>
                </c:pt>
                <c:pt idx="2">
                  <c:v>Reformas </c:v>
                </c:pt>
                <c:pt idx="3">
                  <c:v>Nuevo 
Codificado</c:v>
                </c:pt>
              </c:strCache>
            </c:strRef>
          </c:cat>
          <c:val>
            <c:numRef>
              <c:f>Cultura!$B$3:$E$3</c:f>
              <c:numCache>
                <c:formatCode>#,##0_);\(#,##0\)</c:formatCode>
                <c:ptCount val="4"/>
                <c:pt idx="0">
                  <c:v>15400000</c:v>
                </c:pt>
                <c:pt idx="1">
                  <c:v>15400000</c:v>
                </c:pt>
                <c:pt idx="2">
                  <c:v>2650000</c:v>
                </c:pt>
                <c:pt idx="3">
                  <c:v>18050000</c:v>
                </c:pt>
              </c:numCache>
            </c:numRef>
          </c:val>
          <c:extLst>
            <c:ext xmlns:c16="http://schemas.microsoft.com/office/drawing/2014/chart" uri="{C3380CC4-5D6E-409C-BE32-E72D297353CC}">
              <c16:uniqueId val="{00000002-4A62-44E6-BC0C-0AA6998AAA0D}"/>
            </c:ext>
          </c:extLst>
        </c:ser>
        <c:dLbls>
          <c:showLegendKey val="0"/>
          <c:showVal val="0"/>
          <c:showCatName val="0"/>
          <c:showSerName val="0"/>
          <c:showPercent val="0"/>
          <c:showBubbleSize val="0"/>
        </c:dLbls>
        <c:gapWidth val="219"/>
        <c:overlap val="-27"/>
        <c:axId val="-1913398848"/>
        <c:axId val="-1913396672"/>
      </c:barChart>
      <c:catAx>
        <c:axId val="-1913398848"/>
        <c:scaling>
          <c:orientation val="minMax"/>
        </c:scaling>
        <c:delete val="1"/>
        <c:axPos val="b"/>
        <c:numFmt formatCode="General" sourceLinked="1"/>
        <c:majorTickMark val="none"/>
        <c:minorTickMark val="none"/>
        <c:tickLblPos val="nextTo"/>
        <c:crossAx val="-1913396672"/>
        <c:crosses val="autoZero"/>
        <c:auto val="1"/>
        <c:lblAlgn val="ctr"/>
        <c:lblOffset val="100"/>
        <c:noMultiLvlLbl val="0"/>
      </c:catAx>
      <c:valAx>
        <c:axId val="-1913396672"/>
        <c:scaling>
          <c:orientation val="minMax"/>
        </c:scaling>
        <c:delete val="1"/>
        <c:axPos val="l"/>
        <c:numFmt formatCode="#,##0_);\(#,##0\)" sourceLinked="1"/>
        <c:majorTickMark val="none"/>
        <c:minorTickMark val="none"/>
        <c:tickLblPos val="nextTo"/>
        <c:crossAx val="-19133988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2060"/>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774F-4B81-AA9D-F8C287248F8C}"/>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'desarrollo productivo'!$B$10:$E$10</c:f>
              <c:strCache>
                <c:ptCount val="4"/>
                <c:pt idx="0">
                  <c:v>Asignación inicial </c:v>
                </c:pt>
                <c:pt idx="1">
                  <c:v>Codificado</c:v>
                </c:pt>
                <c:pt idx="2">
                  <c:v>Reforma</c:v>
                </c:pt>
                <c:pt idx="3">
                  <c:v>Nuevo Codificado</c:v>
                </c:pt>
              </c:strCache>
            </c:strRef>
          </c:cat>
          <c:val>
            <c:numRef>
              <c:f>'desarrollo productivo'!$B$11:$E$11</c:f>
              <c:numCache>
                <c:formatCode>#,##0_);\(#,##0\)</c:formatCode>
                <c:ptCount val="4"/>
                <c:pt idx="0">
                  <c:v>13792452</c:v>
                </c:pt>
                <c:pt idx="1">
                  <c:v>13792452</c:v>
                </c:pt>
                <c:pt idx="2">
                  <c:v>244784.02000000002</c:v>
                </c:pt>
                <c:pt idx="3">
                  <c:v>14037236.02</c:v>
                </c:pt>
              </c:numCache>
            </c:numRef>
          </c:val>
          <c:extLst>
            <c:ext xmlns:c16="http://schemas.microsoft.com/office/drawing/2014/chart" uri="{C3380CC4-5D6E-409C-BE32-E72D297353CC}">
              <c16:uniqueId val="{00000002-774F-4B81-AA9D-F8C287248F8C}"/>
            </c:ext>
          </c:extLst>
        </c:ser>
        <c:dLbls>
          <c:showLegendKey val="0"/>
          <c:showVal val="0"/>
          <c:showCatName val="0"/>
          <c:showSerName val="0"/>
          <c:showPercent val="0"/>
          <c:showBubbleSize val="0"/>
        </c:dLbls>
        <c:gapWidth val="219"/>
        <c:overlap val="-27"/>
        <c:axId val="-1912384272"/>
        <c:axId val="-1768232752"/>
      </c:barChart>
      <c:catAx>
        <c:axId val="-1912384272"/>
        <c:scaling>
          <c:orientation val="minMax"/>
        </c:scaling>
        <c:delete val="1"/>
        <c:axPos val="b"/>
        <c:numFmt formatCode="General" sourceLinked="1"/>
        <c:majorTickMark val="none"/>
        <c:minorTickMark val="none"/>
        <c:tickLblPos val="nextTo"/>
        <c:crossAx val="-1768232752"/>
        <c:crosses val="autoZero"/>
        <c:auto val="1"/>
        <c:lblAlgn val="ctr"/>
        <c:lblOffset val="100"/>
        <c:noMultiLvlLbl val="0"/>
      </c:catAx>
      <c:valAx>
        <c:axId val="-1768232752"/>
        <c:scaling>
          <c:orientation val="minMax"/>
        </c:scaling>
        <c:delete val="1"/>
        <c:axPos val="l"/>
        <c:numFmt formatCode="#,##0_);\(#,##0\)" sourceLinked="1"/>
        <c:majorTickMark val="none"/>
        <c:minorTickMark val="none"/>
        <c:tickLblPos val="nextTo"/>
        <c:crossAx val="-1912384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3910460301911924E-2"/>
          <c:y val="2.6885396978449803E-2"/>
          <c:w val="0.96242641952556696"/>
          <c:h val="0.86173968388848277"/>
        </c:manualLayout>
      </c:layout>
      <c:barChart>
        <c:barDir val="col"/>
        <c:grouping val="clustered"/>
        <c:varyColors val="0"/>
        <c:ser>
          <c:idx val="0"/>
          <c:order val="0"/>
          <c:spPr>
            <a:solidFill>
              <a:srgbClr val="C00000"/>
            </a:solidFill>
            <a:ln>
              <a:noFill/>
            </a:ln>
            <a:effectLst/>
          </c:spPr>
          <c:invertIfNegative val="0"/>
          <c:dPt>
            <c:idx val="0"/>
            <c:invertIfNegative val="0"/>
            <c:bubble3D val="0"/>
            <c:spPr>
              <a:solidFill>
                <a:srgbClr val="002060"/>
              </a:solidFill>
              <a:ln>
                <a:noFill/>
              </a:ln>
              <a:effectLst/>
            </c:spPr>
            <c:extLst>
              <c:ext xmlns:c16="http://schemas.microsoft.com/office/drawing/2014/chart" uri="{C3380CC4-5D6E-409C-BE32-E72D297353CC}">
                <c16:uniqueId val="{00000001-3912-4F01-83E6-AC1E0035D611}"/>
              </c:ext>
            </c:extLst>
          </c:dPt>
          <c:dPt>
            <c:idx val="1"/>
            <c:invertIfNegative val="0"/>
            <c:bubble3D val="0"/>
            <c:spPr>
              <a:solidFill>
                <a:srgbClr val="002060"/>
              </a:solidFill>
              <a:ln>
                <a:noFill/>
              </a:ln>
              <a:effectLst/>
            </c:spPr>
            <c:extLst>
              <c:ext xmlns:c16="http://schemas.microsoft.com/office/drawing/2014/chart" uri="{C3380CC4-5D6E-409C-BE32-E72D297353CC}">
                <c16:uniqueId val="{00000003-3912-4F01-83E6-AC1E0035D611}"/>
              </c:ext>
            </c:extLst>
          </c:dPt>
          <c:dPt>
            <c:idx val="2"/>
            <c:invertIfNegative val="0"/>
            <c:bubble3D val="0"/>
            <c:spPr>
              <a:solidFill>
                <a:srgbClr val="6EA92D"/>
              </a:solidFill>
              <a:ln>
                <a:noFill/>
              </a:ln>
              <a:effectLst/>
            </c:spPr>
            <c:extLst>
              <c:ext xmlns:c16="http://schemas.microsoft.com/office/drawing/2014/chart" uri="{C3380CC4-5D6E-409C-BE32-E72D297353CC}">
                <c16:uniqueId val="{00000006-3912-4F01-83E6-AC1E0035D611}"/>
              </c:ext>
            </c:extLst>
          </c:dPt>
          <c:dPt>
            <c:idx val="3"/>
            <c:invertIfNegative val="0"/>
            <c:bubble3D val="0"/>
            <c:spPr>
              <a:solidFill>
                <a:srgbClr val="002060"/>
              </a:solidFill>
              <a:ln>
                <a:noFill/>
              </a:ln>
              <a:effectLst/>
            </c:spPr>
            <c:extLst>
              <c:ext xmlns:c16="http://schemas.microsoft.com/office/drawing/2014/chart" uri="{C3380CC4-5D6E-409C-BE32-E72D297353CC}">
                <c16:uniqueId val="{00000005-3912-4F01-83E6-AC1E0035D611}"/>
              </c:ext>
            </c:extLst>
          </c:dPt>
          <c:dLbls>
            <c:dLbl>
              <c:idx val="2"/>
              <c:layout>
                <c:manualLayout>
                  <c:x val="6.7344384615462662E-3"/>
                  <c:y val="0.1626703879215893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3912-4F01-83E6-AC1E0035D611}"/>
                </c:ext>
              </c:extLst>
            </c:dLbl>
            <c:spPr>
              <a:noFill/>
              <a:ln>
                <a:noFill/>
              </a:ln>
              <a:effectLst/>
            </c:spPr>
            <c:txPr>
              <a:bodyPr rot="0" spcFirstLastPara="1" vertOverflow="ellipsis" vert="horz" wrap="square" lIns="38100" tIns="19050" rIns="38100" bIns="19050" anchor="ctr" anchorCtr="0">
                <a:spAutoFit/>
              </a:bodyPr>
              <a:lstStyle/>
              <a:p>
                <a:pPr algn="ctr">
                  <a:defRPr lang="es-EC" sz="20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Inclusión!$B$1:$E$1</c:f>
              <c:strCache>
                <c:ptCount val="4"/>
                <c:pt idx="0">
                  <c:v>Asignación 
inicial </c:v>
                </c:pt>
                <c:pt idx="1">
                  <c:v>Codificado</c:v>
                </c:pt>
                <c:pt idx="2">
                  <c:v>Reformas </c:v>
                </c:pt>
                <c:pt idx="3">
                  <c:v>Nuevo 
Codificado</c:v>
                </c:pt>
              </c:strCache>
            </c:strRef>
          </c:cat>
          <c:val>
            <c:numRef>
              <c:f>Inclusión!$B$2:$E$2</c:f>
              <c:numCache>
                <c:formatCode>#,##0_);\(#,##0\)</c:formatCode>
                <c:ptCount val="4"/>
                <c:pt idx="0">
                  <c:v>13450000</c:v>
                </c:pt>
                <c:pt idx="1">
                  <c:v>13450000.000000002</c:v>
                </c:pt>
                <c:pt idx="2">
                  <c:v>-1154639.3699999999</c:v>
                </c:pt>
                <c:pt idx="3">
                  <c:v>12295360.629999999</c:v>
                </c:pt>
              </c:numCache>
            </c:numRef>
          </c:val>
          <c:extLst>
            <c:ext xmlns:c16="http://schemas.microsoft.com/office/drawing/2014/chart" uri="{C3380CC4-5D6E-409C-BE32-E72D297353CC}">
              <c16:uniqueId val="{00000007-3912-4F01-83E6-AC1E0035D611}"/>
            </c:ext>
          </c:extLst>
        </c:ser>
        <c:dLbls>
          <c:showLegendKey val="0"/>
          <c:showVal val="0"/>
          <c:showCatName val="0"/>
          <c:showSerName val="0"/>
          <c:showPercent val="0"/>
          <c:showBubbleSize val="0"/>
        </c:dLbls>
        <c:gapWidth val="219"/>
        <c:overlap val="-27"/>
        <c:axId val="-1768241456"/>
        <c:axId val="-1768230032"/>
      </c:barChart>
      <c:catAx>
        <c:axId val="-1768241456"/>
        <c:scaling>
          <c:orientation val="minMax"/>
        </c:scaling>
        <c:delete val="1"/>
        <c:axPos val="b"/>
        <c:numFmt formatCode="General" sourceLinked="1"/>
        <c:majorTickMark val="none"/>
        <c:minorTickMark val="none"/>
        <c:tickLblPos val="nextTo"/>
        <c:crossAx val="-1768230032"/>
        <c:crosses val="autoZero"/>
        <c:auto val="1"/>
        <c:lblAlgn val="ctr"/>
        <c:lblOffset val="100"/>
        <c:noMultiLvlLbl val="0"/>
      </c:catAx>
      <c:valAx>
        <c:axId val="-1768230032"/>
        <c:scaling>
          <c:orientation val="minMax"/>
        </c:scaling>
        <c:delete val="1"/>
        <c:axPos val="l"/>
        <c:numFmt formatCode="#,##0_);\(#,##0\)" sourceLinked="1"/>
        <c:majorTickMark val="none"/>
        <c:minorTickMark val="none"/>
        <c:tickLblPos val="nextTo"/>
        <c:crossAx val="-1768241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637434145778072E-2"/>
          <c:y val="6.5455068515807499E-2"/>
          <c:w val="0.96559764487928823"/>
          <c:h val="0.93454493148419249"/>
        </c:manualLayout>
      </c:layout>
      <c:barChart>
        <c:barDir val="col"/>
        <c:grouping val="clustered"/>
        <c:varyColors val="0"/>
        <c:ser>
          <c:idx val="0"/>
          <c:order val="0"/>
          <c:spPr>
            <a:solidFill>
              <a:srgbClr val="002060"/>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A66F-48D4-AFF8-D8EBC7F9977D}"/>
              </c:ext>
            </c:extLst>
          </c:dPt>
          <c:dLbls>
            <c:spPr>
              <a:noFill/>
              <a:ln>
                <a:noFill/>
              </a:ln>
              <a:effectLst/>
            </c:spPr>
            <c:txPr>
              <a:bodyPr rot="0" spcFirstLastPara="1" vertOverflow="ellipsis" vert="horz" wrap="square" lIns="38100" tIns="19050" rIns="38100" bIns="19050" anchor="ctr" anchorCtr="0">
                <a:spAutoFit/>
              </a:bodyPr>
              <a:lstStyle/>
              <a:p>
                <a:pPr algn="ctr">
                  <a:defRPr lang="es-EC" sz="20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Educación!$B$1:$E$1</c:f>
              <c:strCache>
                <c:ptCount val="4"/>
                <c:pt idx="0">
                  <c:v>Asignación 
inicial </c:v>
                </c:pt>
                <c:pt idx="1">
                  <c:v>Codificado</c:v>
                </c:pt>
                <c:pt idx="2">
                  <c:v>Reformas </c:v>
                </c:pt>
                <c:pt idx="3">
                  <c:v>Nuevo 
Codificado</c:v>
                </c:pt>
              </c:strCache>
            </c:strRef>
          </c:cat>
          <c:val>
            <c:numRef>
              <c:f>Educación!$B$2:$E$2</c:f>
              <c:numCache>
                <c:formatCode>#,##0_);\(#,##0\)</c:formatCode>
                <c:ptCount val="4"/>
                <c:pt idx="0">
                  <c:v>11070058.66</c:v>
                </c:pt>
                <c:pt idx="1">
                  <c:v>11070058.66</c:v>
                </c:pt>
                <c:pt idx="2">
                  <c:v>2188566</c:v>
                </c:pt>
                <c:pt idx="3">
                  <c:v>13258624.66</c:v>
                </c:pt>
              </c:numCache>
            </c:numRef>
          </c:val>
          <c:extLst>
            <c:ext xmlns:c16="http://schemas.microsoft.com/office/drawing/2014/chart" uri="{C3380CC4-5D6E-409C-BE32-E72D297353CC}">
              <c16:uniqueId val="{00000002-A66F-48D4-AFF8-D8EBC7F9977D}"/>
            </c:ext>
          </c:extLst>
        </c:ser>
        <c:dLbls>
          <c:showLegendKey val="0"/>
          <c:showVal val="0"/>
          <c:showCatName val="0"/>
          <c:showSerName val="0"/>
          <c:showPercent val="0"/>
          <c:showBubbleSize val="0"/>
        </c:dLbls>
        <c:gapWidth val="219"/>
        <c:overlap val="-27"/>
        <c:axId val="-1768238736"/>
        <c:axId val="-1768238192"/>
      </c:barChart>
      <c:catAx>
        <c:axId val="-1768238736"/>
        <c:scaling>
          <c:orientation val="minMax"/>
        </c:scaling>
        <c:delete val="1"/>
        <c:axPos val="b"/>
        <c:numFmt formatCode="General" sourceLinked="1"/>
        <c:majorTickMark val="none"/>
        <c:minorTickMark val="none"/>
        <c:tickLblPos val="nextTo"/>
        <c:crossAx val="-1768238192"/>
        <c:crosses val="autoZero"/>
        <c:auto val="1"/>
        <c:lblAlgn val="ctr"/>
        <c:lblOffset val="100"/>
        <c:noMultiLvlLbl val="0"/>
      </c:catAx>
      <c:valAx>
        <c:axId val="-1768238192"/>
        <c:scaling>
          <c:orientation val="minMax"/>
        </c:scaling>
        <c:delete val="1"/>
        <c:axPos val="l"/>
        <c:numFmt formatCode="#,##0_);\(#,##0\)" sourceLinked="1"/>
        <c:majorTickMark val="none"/>
        <c:minorTickMark val="none"/>
        <c:tickLblPos val="nextTo"/>
        <c:crossAx val="-1768238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2060"/>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99C2-4B31-8A6B-10C3AB626C94}"/>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'agencia de comercio'!$B$64:$E$64</c:f>
              <c:strCache>
                <c:ptCount val="4"/>
                <c:pt idx="0">
                  <c:v>Asignación inicial </c:v>
                </c:pt>
                <c:pt idx="1">
                  <c:v>Codificado</c:v>
                </c:pt>
                <c:pt idx="2">
                  <c:v>Reforma</c:v>
                </c:pt>
                <c:pt idx="3">
                  <c:v>Nuevo Codficado</c:v>
                </c:pt>
              </c:strCache>
            </c:strRef>
          </c:cat>
          <c:val>
            <c:numRef>
              <c:f>'agencia de comercio'!$B$65:$E$65</c:f>
              <c:numCache>
                <c:formatCode>#,##0_);\(#,##0\)</c:formatCode>
                <c:ptCount val="4"/>
                <c:pt idx="0">
                  <c:v>5400000</c:v>
                </c:pt>
                <c:pt idx="1">
                  <c:v>5400000</c:v>
                </c:pt>
                <c:pt idx="2">
                  <c:v>3592317.2</c:v>
                </c:pt>
                <c:pt idx="3">
                  <c:v>8992317.1999999993</c:v>
                </c:pt>
              </c:numCache>
            </c:numRef>
          </c:val>
          <c:extLst>
            <c:ext xmlns:c16="http://schemas.microsoft.com/office/drawing/2014/chart" uri="{C3380CC4-5D6E-409C-BE32-E72D297353CC}">
              <c16:uniqueId val="{00000002-99C2-4B31-8A6B-10C3AB626C94}"/>
            </c:ext>
          </c:extLst>
        </c:ser>
        <c:dLbls>
          <c:showLegendKey val="0"/>
          <c:showVal val="0"/>
          <c:showCatName val="0"/>
          <c:showSerName val="0"/>
          <c:showPercent val="0"/>
          <c:showBubbleSize val="0"/>
        </c:dLbls>
        <c:gapWidth val="219"/>
        <c:overlap val="-27"/>
        <c:axId val="-1768240912"/>
        <c:axId val="-1768242000"/>
      </c:barChart>
      <c:catAx>
        <c:axId val="-1768240912"/>
        <c:scaling>
          <c:orientation val="minMax"/>
        </c:scaling>
        <c:delete val="1"/>
        <c:axPos val="b"/>
        <c:numFmt formatCode="General" sourceLinked="1"/>
        <c:majorTickMark val="none"/>
        <c:minorTickMark val="none"/>
        <c:tickLblPos val="nextTo"/>
        <c:crossAx val="-1768242000"/>
        <c:crosses val="autoZero"/>
        <c:auto val="1"/>
        <c:lblAlgn val="ctr"/>
        <c:lblOffset val="100"/>
        <c:noMultiLvlLbl val="0"/>
      </c:catAx>
      <c:valAx>
        <c:axId val="-1768242000"/>
        <c:scaling>
          <c:orientation val="minMax"/>
        </c:scaling>
        <c:delete val="1"/>
        <c:axPos val="l"/>
        <c:numFmt formatCode="#,##0_);\(#,##0\)" sourceLinked="1"/>
        <c:majorTickMark val="none"/>
        <c:minorTickMark val="none"/>
        <c:tickLblPos val="nextTo"/>
        <c:crossAx val="-17682409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5">
                <a:lumMod val="75000"/>
              </a:schemeClr>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BD3F-48B4-8EA9-4A7EFE6FCE55}"/>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Hoja1!$D$4:$G$4</c:f>
              <c:strCache>
                <c:ptCount val="4"/>
                <c:pt idx="0">
                  <c:v> Asignación inicial  </c:v>
                </c:pt>
                <c:pt idx="1">
                  <c:v> Codificado </c:v>
                </c:pt>
                <c:pt idx="2">
                  <c:v> Reforma </c:v>
                </c:pt>
                <c:pt idx="3">
                  <c:v> Nuevo Codificado </c:v>
                </c:pt>
              </c:strCache>
            </c:strRef>
          </c:cat>
          <c:val>
            <c:numRef>
              <c:f>Hoja1!$D$8:$G$8</c:f>
              <c:numCache>
                <c:formatCode>#,##0</c:formatCode>
                <c:ptCount val="4"/>
                <c:pt idx="0">
                  <c:v>4833468</c:v>
                </c:pt>
                <c:pt idx="1">
                  <c:v>4833468</c:v>
                </c:pt>
                <c:pt idx="2">
                  <c:v>14299196.379999999</c:v>
                </c:pt>
                <c:pt idx="3">
                  <c:v>19132664.379999999</c:v>
                </c:pt>
              </c:numCache>
            </c:numRef>
          </c:val>
          <c:extLst>
            <c:ext xmlns:c16="http://schemas.microsoft.com/office/drawing/2014/chart" uri="{C3380CC4-5D6E-409C-BE32-E72D297353CC}">
              <c16:uniqueId val="{00000002-BD3F-48B4-8EA9-4A7EFE6FCE55}"/>
            </c:ext>
          </c:extLst>
        </c:ser>
        <c:dLbls>
          <c:showLegendKey val="0"/>
          <c:showVal val="0"/>
          <c:showCatName val="0"/>
          <c:showSerName val="0"/>
          <c:showPercent val="0"/>
          <c:showBubbleSize val="0"/>
        </c:dLbls>
        <c:gapWidth val="219"/>
        <c:overlap val="-27"/>
        <c:axId val="-1768230576"/>
        <c:axId val="-1768239824"/>
      </c:barChart>
      <c:catAx>
        <c:axId val="-1768230576"/>
        <c:scaling>
          <c:orientation val="minMax"/>
        </c:scaling>
        <c:delete val="1"/>
        <c:axPos val="b"/>
        <c:numFmt formatCode="General" sourceLinked="1"/>
        <c:majorTickMark val="none"/>
        <c:minorTickMark val="none"/>
        <c:tickLblPos val="nextTo"/>
        <c:crossAx val="-1768239824"/>
        <c:crosses val="autoZero"/>
        <c:auto val="1"/>
        <c:lblAlgn val="ctr"/>
        <c:lblOffset val="100"/>
        <c:noMultiLvlLbl val="0"/>
      </c:catAx>
      <c:valAx>
        <c:axId val="-1768239824"/>
        <c:scaling>
          <c:orientation val="minMax"/>
        </c:scaling>
        <c:delete val="1"/>
        <c:axPos val="l"/>
        <c:numFmt formatCode="#,##0" sourceLinked="1"/>
        <c:majorTickMark val="none"/>
        <c:minorTickMark val="none"/>
        <c:tickLblPos val="nextTo"/>
        <c:crossAx val="-1768230576"/>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5"/>
            </a:solidFill>
            <a:ln>
              <a:noFill/>
            </a:ln>
            <a:effectLst/>
          </c:spPr>
          <c:invertIfNegative val="0"/>
          <c:dPt>
            <c:idx val="0"/>
            <c:invertIfNegative val="0"/>
            <c:bubble3D val="0"/>
            <c:spPr>
              <a:solidFill>
                <a:schemeClr val="accent5">
                  <a:lumMod val="75000"/>
                </a:schemeClr>
              </a:solidFill>
              <a:ln>
                <a:solidFill>
                  <a:srgbClr val="0070C0"/>
                </a:solidFill>
              </a:ln>
              <a:effectLst/>
            </c:spPr>
            <c:extLst>
              <c:ext xmlns:c16="http://schemas.microsoft.com/office/drawing/2014/chart" uri="{C3380CC4-5D6E-409C-BE32-E72D297353CC}">
                <c16:uniqueId val="{00000001-BBF5-4E5D-A3B0-9A71277F156F}"/>
              </c:ext>
            </c:extLst>
          </c:dPt>
          <c:dPt>
            <c:idx val="1"/>
            <c:invertIfNegative val="0"/>
            <c:bubble3D val="0"/>
            <c:spPr>
              <a:solidFill>
                <a:schemeClr val="accent5">
                  <a:lumMod val="75000"/>
                </a:schemeClr>
              </a:solidFill>
              <a:ln>
                <a:noFill/>
              </a:ln>
              <a:effectLst/>
            </c:spPr>
            <c:extLst>
              <c:ext xmlns:c16="http://schemas.microsoft.com/office/drawing/2014/chart" uri="{C3380CC4-5D6E-409C-BE32-E72D297353CC}">
                <c16:uniqueId val="{00000003-BBF5-4E5D-A3B0-9A71277F156F}"/>
              </c:ext>
            </c:extLst>
          </c:dPt>
          <c:dPt>
            <c:idx val="3"/>
            <c:invertIfNegative val="0"/>
            <c:bubble3D val="0"/>
            <c:spPr>
              <a:solidFill>
                <a:schemeClr val="accent5">
                  <a:lumMod val="75000"/>
                </a:schemeClr>
              </a:solidFill>
              <a:ln>
                <a:noFill/>
              </a:ln>
              <a:effectLst/>
            </c:spPr>
            <c:extLst>
              <c:ext xmlns:c16="http://schemas.microsoft.com/office/drawing/2014/chart" uri="{C3380CC4-5D6E-409C-BE32-E72D297353CC}">
                <c16:uniqueId val="{00000005-BBF5-4E5D-A3B0-9A71277F156F}"/>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Hoja1!$D$4:$G$4</c:f>
              <c:strCache>
                <c:ptCount val="4"/>
                <c:pt idx="0">
                  <c:v> Asignación inicial  </c:v>
                </c:pt>
                <c:pt idx="1">
                  <c:v> Codificado </c:v>
                </c:pt>
                <c:pt idx="2">
                  <c:v> Reforma </c:v>
                </c:pt>
                <c:pt idx="3">
                  <c:v> Nuevo Codificado </c:v>
                </c:pt>
              </c:strCache>
            </c:strRef>
          </c:cat>
          <c:val>
            <c:numRef>
              <c:f>Hoja1!$D$8:$G$8</c:f>
              <c:numCache>
                <c:formatCode>#,##0</c:formatCode>
                <c:ptCount val="4"/>
                <c:pt idx="0">
                  <c:v>3523034</c:v>
                </c:pt>
                <c:pt idx="1">
                  <c:v>3523034</c:v>
                </c:pt>
                <c:pt idx="2">
                  <c:v>5847</c:v>
                </c:pt>
                <c:pt idx="3">
                  <c:v>3528881</c:v>
                </c:pt>
              </c:numCache>
            </c:numRef>
          </c:val>
          <c:extLst>
            <c:ext xmlns:c16="http://schemas.microsoft.com/office/drawing/2014/chart" uri="{C3380CC4-5D6E-409C-BE32-E72D297353CC}">
              <c16:uniqueId val="{00000006-BBF5-4E5D-A3B0-9A71277F156F}"/>
            </c:ext>
          </c:extLst>
        </c:ser>
        <c:dLbls>
          <c:showLegendKey val="0"/>
          <c:showVal val="0"/>
          <c:showCatName val="0"/>
          <c:showSerName val="0"/>
          <c:showPercent val="0"/>
          <c:showBubbleSize val="0"/>
        </c:dLbls>
        <c:gapWidth val="219"/>
        <c:overlap val="-27"/>
        <c:axId val="-1768240368"/>
        <c:axId val="-1768242544"/>
      </c:barChart>
      <c:catAx>
        <c:axId val="-1768240368"/>
        <c:scaling>
          <c:orientation val="minMax"/>
        </c:scaling>
        <c:delete val="1"/>
        <c:axPos val="b"/>
        <c:numFmt formatCode="General" sourceLinked="1"/>
        <c:majorTickMark val="none"/>
        <c:minorTickMark val="none"/>
        <c:tickLblPos val="nextTo"/>
        <c:crossAx val="-1768242544"/>
        <c:crosses val="autoZero"/>
        <c:auto val="1"/>
        <c:lblAlgn val="ctr"/>
        <c:lblOffset val="100"/>
        <c:noMultiLvlLbl val="0"/>
      </c:catAx>
      <c:valAx>
        <c:axId val="-1768242544"/>
        <c:scaling>
          <c:orientation val="minMax"/>
        </c:scaling>
        <c:delete val="1"/>
        <c:axPos val="l"/>
        <c:numFmt formatCode="#,##0" sourceLinked="1"/>
        <c:majorTickMark val="none"/>
        <c:minorTickMark val="none"/>
        <c:tickLblPos val="nextTo"/>
        <c:crossAx val="-1768240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196401592034734E-2"/>
          <c:y val="4.8003079972645267E-2"/>
          <c:w val="0.96216791649752353"/>
          <c:h val="0.91834067312537193"/>
        </c:manualLayout>
      </c:layout>
      <c:barChart>
        <c:barDir val="col"/>
        <c:grouping val="stacked"/>
        <c:varyColors val="0"/>
        <c:ser>
          <c:idx val="0"/>
          <c:order val="0"/>
          <c:spPr>
            <a:solidFill>
              <a:srgbClr val="002060"/>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2FA4-44F1-BC04-44B0A5795B78}"/>
              </c:ext>
            </c:extLst>
          </c:dPt>
          <c:dLbls>
            <c:dLbl>
              <c:idx val="0"/>
              <c:layout>
                <c:manualLayout>
                  <c:x val="-2.1162406337158495E-3"/>
                  <c:y val="-0.44177169759043611"/>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FA4-44F1-BC04-44B0A5795B78}"/>
                </c:ext>
              </c:extLst>
            </c:dLbl>
            <c:dLbl>
              <c:idx val="1"/>
              <c:layout>
                <c:manualLayout>
                  <c:x val="3.439280318406884E-3"/>
                  <c:y val="-0.46779483576362868"/>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FA4-44F1-BC04-44B0A5795B78}"/>
                </c:ext>
              </c:extLst>
            </c:dLbl>
            <c:dLbl>
              <c:idx val="2"/>
              <c:layout>
                <c:manualLayout>
                  <c:x val="0"/>
                  <c:y val="-8.3333333333333329E-2"/>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FA4-44F1-BC04-44B0A5795B78}"/>
                </c:ext>
              </c:extLst>
            </c:dLbl>
            <c:dLbl>
              <c:idx val="3"/>
              <c:layout>
                <c:manualLayout>
                  <c:x val="1.0317840955220842E-2"/>
                  <c:y val="-0.47770570116219829"/>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FA4-44F1-BC04-44B0A5795B78}"/>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Hoja1!$D$19:$G$19</c:f>
              <c:strCache>
                <c:ptCount val="4"/>
                <c:pt idx="0">
                  <c:v> Asignación inicial  </c:v>
                </c:pt>
                <c:pt idx="1">
                  <c:v> Codificado antes de Reforma - DMF</c:v>
                </c:pt>
                <c:pt idx="2">
                  <c:v> Reforma </c:v>
                </c:pt>
                <c:pt idx="3">
                  <c:v> Propuesta con Reforma</c:v>
                </c:pt>
              </c:strCache>
            </c:strRef>
          </c:cat>
          <c:val>
            <c:numRef>
              <c:f>Hoja1!$D$20:$G$20</c:f>
              <c:numCache>
                <c:formatCode>#,##0</c:formatCode>
                <c:ptCount val="4"/>
                <c:pt idx="0">
                  <c:v>1570000</c:v>
                </c:pt>
                <c:pt idx="1">
                  <c:v>1570000</c:v>
                </c:pt>
                <c:pt idx="2">
                  <c:v>132768</c:v>
                </c:pt>
                <c:pt idx="3">
                  <c:v>1702768</c:v>
                </c:pt>
              </c:numCache>
            </c:numRef>
          </c:val>
          <c:extLst>
            <c:ext xmlns:c16="http://schemas.microsoft.com/office/drawing/2014/chart" uri="{C3380CC4-5D6E-409C-BE32-E72D297353CC}">
              <c16:uniqueId val="{00000005-2FA4-44F1-BC04-44B0A5795B78}"/>
            </c:ext>
          </c:extLst>
        </c:ser>
        <c:dLbls>
          <c:showLegendKey val="0"/>
          <c:showVal val="0"/>
          <c:showCatName val="0"/>
          <c:showSerName val="0"/>
          <c:showPercent val="0"/>
          <c:showBubbleSize val="0"/>
        </c:dLbls>
        <c:gapWidth val="150"/>
        <c:overlap val="100"/>
        <c:axId val="-1913393408"/>
        <c:axId val="-1913400480"/>
      </c:barChart>
      <c:catAx>
        <c:axId val="-1913393408"/>
        <c:scaling>
          <c:orientation val="minMax"/>
        </c:scaling>
        <c:delete val="1"/>
        <c:axPos val="b"/>
        <c:numFmt formatCode="General" sourceLinked="1"/>
        <c:majorTickMark val="none"/>
        <c:minorTickMark val="none"/>
        <c:tickLblPos val="nextTo"/>
        <c:crossAx val="-1913400480"/>
        <c:crosses val="autoZero"/>
        <c:auto val="1"/>
        <c:lblAlgn val="ctr"/>
        <c:lblOffset val="100"/>
        <c:noMultiLvlLbl val="0"/>
      </c:catAx>
      <c:valAx>
        <c:axId val="-1913400480"/>
        <c:scaling>
          <c:orientation val="minMax"/>
        </c:scaling>
        <c:delete val="1"/>
        <c:axPos val="l"/>
        <c:numFmt formatCode="#,##0" sourceLinked="1"/>
        <c:majorTickMark val="none"/>
        <c:minorTickMark val="none"/>
        <c:tickLblPos val="nextTo"/>
        <c:crossAx val="-191339340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rgbClr val="002060"/>
            </a:solidFill>
            <a:ln>
              <a:noFill/>
            </a:ln>
            <a:effectLst/>
          </c:spPr>
          <c:invertIfNegative val="0"/>
          <c:dPt>
            <c:idx val="2"/>
            <c:invertIfNegative val="0"/>
            <c:bubble3D val="0"/>
            <c:spPr>
              <a:solidFill>
                <a:srgbClr val="6EA92D"/>
              </a:solidFill>
              <a:ln>
                <a:noFill/>
              </a:ln>
              <a:effectLst/>
            </c:spPr>
            <c:extLst>
              <c:ext xmlns:c16="http://schemas.microsoft.com/office/drawing/2014/chart" uri="{C3380CC4-5D6E-409C-BE32-E72D297353CC}">
                <c16:uniqueId val="{00000001-43B4-4B12-9CC2-569BE309C60B}"/>
              </c:ext>
            </c:extLst>
          </c:dPt>
          <c:dLbls>
            <c:dLbl>
              <c:idx val="0"/>
              <c:layout>
                <c:manualLayout>
                  <c:x val="-6.9074398974544472E-3"/>
                  <c:y val="-0.3684837423383951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3B4-4B12-9CC2-569BE309C60B}"/>
                </c:ext>
              </c:extLst>
            </c:dLbl>
            <c:dLbl>
              <c:idx val="1"/>
              <c:layout>
                <c:manualLayout>
                  <c:x val="-1.0509370662878997E-3"/>
                  <c:y val="-0.3671235098323392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3B4-4B12-9CC2-569BE309C60B}"/>
                </c:ext>
              </c:extLst>
            </c:dLbl>
            <c:dLbl>
              <c:idx val="2"/>
              <c:layout>
                <c:manualLayout>
                  <c:x val="2.7777777777777779E-3"/>
                  <c:y val="9.72222222222223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3B4-4B12-9CC2-569BE309C60B}"/>
                </c:ext>
              </c:extLst>
            </c:dLbl>
            <c:dLbl>
              <c:idx val="3"/>
              <c:layout>
                <c:manualLayout>
                  <c:x val="-7.9583769637423321E-3"/>
                  <c:y val="-0.29658191385022514"/>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3B4-4B12-9CC2-569BE309C60B}"/>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Hoja1!$D$25:$G$25</c:f>
              <c:strCache>
                <c:ptCount val="4"/>
                <c:pt idx="0">
                  <c:v> Asignación inicial  </c:v>
                </c:pt>
                <c:pt idx="1">
                  <c:v> Codificado antes de Reforma - DMF</c:v>
                </c:pt>
                <c:pt idx="2">
                  <c:v> Reforma </c:v>
                </c:pt>
                <c:pt idx="3">
                  <c:v> Propuesta con Reforma</c:v>
                </c:pt>
              </c:strCache>
            </c:strRef>
          </c:cat>
          <c:val>
            <c:numRef>
              <c:f>Hoja1!$D$26:$G$26</c:f>
              <c:numCache>
                <c:formatCode>#,##0</c:formatCode>
                <c:ptCount val="4"/>
                <c:pt idx="0">
                  <c:v>711107</c:v>
                </c:pt>
                <c:pt idx="1">
                  <c:v>711107</c:v>
                </c:pt>
                <c:pt idx="2">
                  <c:v>-144483</c:v>
                </c:pt>
                <c:pt idx="3">
                  <c:v>566624</c:v>
                </c:pt>
              </c:numCache>
            </c:numRef>
          </c:val>
          <c:extLst>
            <c:ext xmlns:c16="http://schemas.microsoft.com/office/drawing/2014/chart" uri="{C3380CC4-5D6E-409C-BE32-E72D297353CC}">
              <c16:uniqueId val="{00000005-43B4-4B12-9CC2-569BE309C60B}"/>
            </c:ext>
          </c:extLst>
        </c:ser>
        <c:dLbls>
          <c:showLegendKey val="0"/>
          <c:showVal val="0"/>
          <c:showCatName val="0"/>
          <c:showSerName val="0"/>
          <c:showPercent val="0"/>
          <c:showBubbleSize val="0"/>
        </c:dLbls>
        <c:gapWidth val="150"/>
        <c:overlap val="100"/>
        <c:axId val="-1717864608"/>
        <c:axId val="-1717853728"/>
      </c:barChart>
      <c:catAx>
        <c:axId val="-1717864608"/>
        <c:scaling>
          <c:orientation val="minMax"/>
        </c:scaling>
        <c:delete val="1"/>
        <c:axPos val="b"/>
        <c:numFmt formatCode="General" sourceLinked="1"/>
        <c:majorTickMark val="none"/>
        <c:minorTickMark val="none"/>
        <c:tickLblPos val="nextTo"/>
        <c:crossAx val="-1717853728"/>
        <c:crosses val="autoZero"/>
        <c:auto val="1"/>
        <c:lblAlgn val="ctr"/>
        <c:lblOffset val="100"/>
        <c:noMultiLvlLbl val="0"/>
      </c:catAx>
      <c:valAx>
        <c:axId val="-1717853728"/>
        <c:scaling>
          <c:orientation val="minMax"/>
        </c:scaling>
        <c:delete val="1"/>
        <c:axPos val="l"/>
        <c:numFmt formatCode="#,##0" sourceLinked="1"/>
        <c:majorTickMark val="none"/>
        <c:minorTickMark val="none"/>
        <c:tickLblPos val="nextTo"/>
        <c:crossAx val="-1717864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kumimoji="1" lang="en-US" sz="2800" b="1" i="0" u="none" strike="noStrike" kern="1200" spc="0" baseline="0">
                <a:solidFill>
                  <a:srgbClr val="0070C0"/>
                </a:solidFill>
                <a:latin typeface="Calibri" panose="020F0502020204030204" pitchFamily="34" charset="0"/>
                <a:ea typeface="+mn-ea"/>
                <a:cs typeface="Calibri" panose="020F0502020204030204" pitchFamily="34" charset="0"/>
              </a:defRPr>
            </a:pPr>
            <a:r>
              <a:rPr lang="es-EC" dirty="0"/>
              <a:t>Ingresos Propios*</a:t>
            </a:r>
          </a:p>
        </c:rich>
      </c:tx>
      <c:layout/>
      <c:overlay val="0"/>
      <c:spPr>
        <a:noFill/>
        <a:ln>
          <a:noFill/>
        </a:ln>
        <a:effectLst/>
      </c:spPr>
      <c:txPr>
        <a:bodyPr rot="0" spcFirstLastPara="1" vertOverflow="ellipsis" vert="horz" wrap="square" anchor="ctr" anchorCtr="1"/>
        <a:lstStyle/>
        <a:p>
          <a:pPr>
            <a:defRPr kumimoji="1" lang="en-US" sz="2800" b="1" i="0" u="none" strike="noStrike" kern="1200" spc="0" baseline="0">
              <a:solidFill>
                <a:srgbClr val="0070C0"/>
              </a:solidFill>
              <a:latin typeface="Calibri" panose="020F0502020204030204" pitchFamily="34" charset="0"/>
              <a:ea typeface="+mn-ea"/>
              <a:cs typeface="Calibri" panose="020F0502020204030204" pitchFamily="34" charset="0"/>
            </a:defRPr>
          </a:pPr>
          <a:endParaRPr lang="es-EC"/>
        </a:p>
      </c:txPr>
    </c:title>
    <c:autoTitleDeleted val="0"/>
    <c:plotArea>
      <c:layout/>
      <c:barChart>
        <c:barDir val="col"/>
        <c:grouping val="clustered"/>
        <c:varyColors val="0"/>
        <c:ser>
          <c:idx val="0"/>
          <c:order val="0"/>
          <c:tx>
            <c:strRef>
              <c:f>'[05. Julio 31 Mi Ciudad_Procesado.XLSX]POR FUENTE'!$A$16</c:f>
              <c:strCache>
                <c:ptCount val="1"/>
                <c:pt idx="0">
                  <c:v>Ingresos Propios</c:v>
                </c:pt>
              </c:strCache>
            </c:strRef>
          </c:tx>
          <c:spPr>
            <a:solidFill>
              <a:schemeClr val="accent1"/>
            </a:solidFill>
            <a:ln>
              <a:noFill/>
            </a:ln>
            <a:effectLst/>
          </c:spPr>
          <c:invertIfNegative val="0"/>
          <c:dPt>
            <c:idx val="1"/>
            <c:invertIfNegative val="0"/>
            <c:bubble3D val="0"/>
            <c:spPr>
              <a:solidFill>
                <a:schemeClr val="accent5">
                  <a:lumMod val="75000"/>
                  <a:lumOff val="25000"/>
                </a:schemeClr>
              </a:solidFill>
              <a:ln>
                <a:noFill/>
              </a:ln>
              <a:effectLst/>
            </c:spPr>
            <c:extLst>
              <c:ext xmlns:c16="http://schemas.microsoft.com/office/drawing/2014/chart" uri="{C3380CC4-5D6E-409C-BE32-E72D297353CC}">
                <c16:uniqueId val="{00000000-8BCC-4D6C-AFFA-612A088ABD69}"/>
              </c:ext>
            </c:extLst>
          </c:dPt>
          <c:dPt>
            <c:idx val="2"/>
            <c:invertIfNegative val="0"/>
            <c:bubble3D val="0"/>
            <c:spPr>
              <a:solidFill>
                <a:srgbClr val="C00000"/>
              </a:solidFill>
              <a:ln>
                <a:noFill/>
              </a:ln>
              <a:effectLst/>
            </c:spPr>
            <c:extLst>
              <c:ext xmlns:c16="http://schemas.microsoft.com/office/drawing/2014/chart" uri="{C3380CC4-5D6E-409C-BE32-E72D297353CC}">
                <c16:uniqueId val="{00000001-8BCC-4D6C-AFFA-612A088ABD69}"/>
              </c:ext>
            </c:extLst>
          </c:dPt>
          <c:dLbls>
            <c:dLbl>
              <c:idx val="3"/>
              <c:spPr>
                <a:noFill/>
                <a:ln>
                  <a:noFill/>
                </a:ln>
                <a:effectLst/>
              </c:spPr>
              <c:txPr>
                <a:bodyPr rot="0" spcFirstLastPara="1" vertOverflow="ellipsis" vert="horz" wrap="square" lIns="38100" tIns="19050" rIns="38100" bIns="19050" anchor="ctr" anchorCtr="0">
                  <a:spAutoFit/>
                </a:bodyPr>
                <a:lstStyle/>
                <a:p>
                  <a:pPr algn="ctr">
                    <a:defRPr lang="es-ES" sz="2800" b="1" i="0" u="none" strike="noStrike" kern="1200" baseline="0">
                      <a:solidFill>
                        <a:srgbClr val="C00000"/>
                      </a:solidFill>
                      <a:latin typeface="Calibri" panose="020F0502020204030204" pitchFamily="34" charset="0"/>
                      <a:ea typeface="+mn-ea"/>
                      <a:cs typeface="Calibri" panose="020F0502020204030204" pitchFamily="34" charset="0"/>
                    </a:defRPr>
                  </a:pPr>
                  <a:endParaRPr lang="es-EC"/>
                </a:p>
              </c:txPr>
              <c:dLblPos val="outEnd"/>
              <c:showLegendKey val="0"/>
              <c:showVal val="1"/>
              <c:showCatName val="0"/>
              <c:showSerName val="0"/>
              <c:showPercent val="0"/>
              <c:showBubbleSize val="0"/>
              <c:extLst>
                <c:ext xmlns:c16="http://schemas.microsoft.com/office/drawing/2014/chart" uri="{C3380CC4-5D6E-409C-BE32-E72D297353CC}">
                  <c16:uniqueId val="{00000000-7341-4F5D-8571-390CB617F312}"/>
                </c:ext>
              </c:extLst>
            </c:dLbl>
            <c:spPr>
              <a:noFill/>
              <a:ln>
                <a:noFill/>
              </a:ln>
              <a:effectLst/>
            </c:spPr>
            <c:txPr>
              <a:bodyPr rot="0" spcFirstLastPara="1" vertOverflow="ellipsis" vert="horz" wrap="square" lIns="38100" tIns="19050" rIns="38100" bIns="19050" anchor="ctr" anchorCtr="0">
                <a:spAutoFit/>
              </a:bodyPr>
              <a:lstStyle/>
              <a:p>
                <a:pPr algn="ctr">
                  <a:defRPr lang="es-ES" sz="18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'[05. Julio 31 Mi Ciudad_Procesado.XLSX]POR FUENTE'!$B$15:$E$15</c:f>
              <c:strCache>
                <c:ptCount val="4"/>
                <c:pt idx="0">
                  <c:v>Codificado</c:v>
                </c:pt>
                <c:pt idx="1">
                  <c:v> Comprometido</c:v>
                </c:pt>
                <c:pt idx="2">
                  <c:v>Devengado</c:v>
                </c:pt>
                <c:pt idx="3">
                  <c:v>% de ejecución presupuestaria</c:v>
                </c:pt>
              </c:strCache>
            </c:strRef>
          </c:cat>
          <c:val>
            <c:numRef>
              <c:f>'[05. Julio 31 Mi Ciudad_Procesado.XLSX]POR FUENTE'!$B$16:$E$16</c:f>
              <c:numCache>
                <c:formatCode>_-* #,##0\ _€_-;\-* #,##0\ _€_-;_-* "-"??\ _€_-;_-@_-</c:formatCode>
                <c:ptCount val="4"/>
                <c:pt idx="0">
                  <c:v>570528712.50000024</c:v>
                </c:pt>
                <c:pt idx="1">
                  <c:v>283085722.97000015</c:v>
                </c:pt>
                <c:pt idx="2">
                  <c:v>184178396.91999993</c:v>
                </c:pt>
                <c:pt idx="3" formatCode="0%">
                  <c:v>0.32282055729140863</c:v>
                </c:pt>
              </c:numCache>
            </c:numRef>
          </c:val>
          <c:extLst>
            <c:ext xmlns:c16="http://schemas.microsoft.com/office/drawing/2014/chart" uri="{C3380CC4-5D6E-409C-BE32-E72D297353CC}">
              <c16:uniqueId val="{00000001-7341-4F5D-8571-390CB617F312}"/>
            </c:ext>
          </c:extLst>
        </c:ser>
        <c:dLbls>
          <c:dLblPos val="outEnd"/>
          <c:showLegendKey val="0"/>
          <c:showVal val="1"/>
          <c:showCatName val="0"/>
          <c:showSerName val="0"/>
          <c:showPercent val="0"/>
          <c:showBubbleSize val="0"/>
        </c:dLbls>
        <c:gapWidth val="100"/>
        <c:axId val="2034161584"/>
        <c:axId val="2034146896"/>
      </c:barChart>
      <c:catAx>
        <c:axId val="2034161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s-ES" sz="1600" b="1" i="0" u="none" strike="noStrike" kern="1200" baseline="0">
                <a:solidFill>
                  <a:schemeClr val="tx1">
                    <a:lumMod val="65000"/>
                    <a:lumOff val="35000"/>
                  </a:schemeClr>
                </a:solidFill>
                <a:latin typeface="+mn-lt"/>
                <a:ea typeface="+mn-ea"/>
                <a:cs typeface="+mn-cs"/>
              </a:defRPr>
            </a:pPr>
            <a:endParaRPr lang="es-EC"/>
          </a:p>
        </c:txPr>
        <c:crossAx val="2034146896"/>
        <c:crosses val="autoZero"/>
        <c:auto val="1"/>
        <c:lblAlgn val="ctr"/>
        <c:lblOffset val="100"/>
        <c:noMultiLvlLbl val="0"/>
      </c:catAx>
      <c:valAx>
        <c:axId val="2034146896"/>
        <c:scaling>
          <c:orientation val="minMax"/>
        </c:scaling>
        <c:delete val="1"/>
        <c:axPos val="l"/>
        <c:numFmt formatCode="_-* #,##0\ _€_-;\-* #,##0\ _€_-;_-* &quot;-&quot;??\ _€_-;_-@_-" sourceLinked="1"/>
        <c:majorTickMark val="none"/>
        <c:minorTickMark val="none"/>
        <c:tickLblPos val="nextTo"/>
        <c:crossAx val="2034161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8368446642527595"/>
          <c:y val="8.2648392911761445E-2"/>
        </c:manualLayout>
      </c:layout>
      <c:overlay val="0"/>
      <c:spPr>
        <a:noFill/>
        <a:ln>
          <a:noFill/>
        </a:ln>
        <a:effectLst/>
      </c:spPr>
      <c:txPr>
        <a:bodyPr rot="0" spcFirstLastPara="1" vertOverflow="ellipsis" vert="horz" wrap="square" anchor="ctr" anchorCtr="1"/>
        <a:lstStyle/>
        <a:p>
          <a:pPr algn="ctr" rtl="0">
            <a:defRPr kumimoji="1" lang="en-US" sz="2800" b="1" i="0" u="none" strike="noStrike" kern="1200" spc="0" baseline="0">
              <a:solidFill>
                <a:srgbClr val="0070C0"/>
              </a:solidFill>
              <a:latin typeface="Calibri" panose="020F0502020204030204" pitchFamily="34" charset="0"/>
              <a:ea typeface="+mn-ea"/>
              <a:cs typeface="Calibri" panose="020F0502020204030204" pitchFamily="34" charset="0"/>
            </a:defRPr>
          </a:pPr>
          <a:endParaRPr lang="es-EC"/>
        </a:p>
      </c:txPr>
    </c:title>
    <c:autoTitleDeleted val="0"/>
    <c:plotArea>
      <c:layout/>
      <c:barChart>
        <c:barDir val="col"/>
        <c:grouping val="clustered"/>
        <c:varyColors val="0"/>
        <c:ser>
          <c:idx val="0"/>
          <c:order val="0"/>
          <c:tx>
            <c:strRef>
              <c:f>'[05. Julio 31 Mi Ciudad_Procesado.XLSX]POR FUENTE'!$A$17</c:f>
              <c:strCache>
                <c:ptCount val="1"/>
                <c:pt idx="0">
                  <c:v>Asignación Municipal</c:v>
                </c:pt>
              </c:strCache>
            </c:strRef>
          </c:tx>
          <c:spPr>
            <a:solidFill>
              <a:schemeClr val="accent1"/>
            </a:solidFill>
            <a:ln>
              <a:noFill/>
            </a:ln>
            <a:effectLst/>
          </c:spPr>
          <c:invertIfNegative val="0"/>
          <c:dPt>
            <c:idx val="1"/>
            <c:invertIfNegative val="0"/>
            <c:bubble3D val="0"/>
            <c:spPr>
              <a:solidFill>
                <a:schemeClr val="accent5">
                  <a:lumMod val="75000"/>
                  <a:lumOff val="25000"/>
                </a:schemeClr>
              </a:solidFill>
              <a:ln>
                <a:noFill/>
              </a:ln>
              <a:effectLst/>
            </c:spPr>
            <c:extLst>
              <c:ext xmlns:c16="http://schemas.microsoft.com/office/drawing/2014/chart" uri="{C3380CC4-5D6E-409C-BE32-E72D297353CC}">
                <c16:uniqueId val="{00000000-F4F1-4CA0-96A6-F7E885563C96}"/>
              </c:ext>
            </c:extLst>
          </c:dPt>
          <c:dPt>
            <c:idx val="2"/>
            <c:invertIfNegative val="0"/>
            <c:bubble3D val="0"/>
            <c:spPr>
              <a:solidFill>
                <a:srgbClr val="C00000"/>
              </a:solidFill>
              <a:ln>
                <a:noFill/>
              </a:ln>
              <a:effectLst/>
            </c:spPr>
            <c:extLst>
              <c:ext xmlns:c16="http://schemas.microsoft.com/office/drawing/2014/chart" uri="{C3380CC4-5D6E-409C-BE32-E72D297353CC}">
                <c16:uniqueId val="{00000001-F4F1-4CA0-96A6-F7E885563C96}"/>
              </c:ext>
            </c:extLst>
          </c:dPt>
          <c:dLbls>
            <c:dLbl>
              <c:idx val="3"/>
              <c:spPr>
                <a:noFill/>
                <a:ln>
                  <a:noFill/>
                </a:ln>
                <a:effectLst/>
              </c:spPr>
              <c:txPr>
                <a:bodyPr rot="0" spcFirstLastPara="1" vertOverflow="ellipsis" vert="horz" wrap="square" lIns="38100" tIns="19050" rIns="38100" bIns="19050" anchor="ctr" anchorCtr="0">
                  <a:spAutoFit/>
                </a:bodyPr>
                <a:lstStyle/>
                <a:p>
                  <a:pPr algn="ctr">
                    <a:defRPr lang="es-ES" sz="2800" b="1" i="0" u="none" strike="noStrike" kern="1200" baseline="0">
                      <a:solidFill>
                        <a:srgbClr val="C00000"/>
                      </a:solidFill>
                      <a:latin typeface="Calibri" panose="020F0502020204030204" pitchFamily="34" charset="0"/>
                      <a:ea typeface="+mn-ea"/>
                      <a:cs typeface="Calibri" panose="020F0502020204030204" pitchFamily="34" charset="0"/>
                    </a:defRPr>
                  </a:pPr>
                  <a:endParaRPr lang="es-EC"/>
                </a:p>
              </c:txPr>
              <c:dLblPos val="outEnd"/>
              <c:showLegendKey val="0"/>
              <c:showVal val="1"/>
              <c:showCatName val="0"/>
              <c:showSerName val="0"/>
              <c:showPercent val="0"/>
              <c:showBubbleSize val="0"/>
              <c:extLst>
                <c:ext xmlns:c16="http://schemas.microsoft.com/office/drawing/2014/chart" uri="{C3380CC4-5D6E-409C-BE32-E72D297353CC}">
                  <c16:uniqueId val="{00000000-21B2-42F8-837F-70B18CCA0D95}"/>
                </c:ext>
              </c:extLst>
            </c:dLbl>
            <c:spPr>
              <a:noFill/>
              <a:ln>
                <a:noFill/>
              </a:ln>
              <a:effectLst/>
            </c:spPr>
            <c:txPr>
              <a:bodyPr rot="0" spcFirstLastPara="1" vertOverflow="ellipsis" vert="horz" wrap="square" lIns="38100" tIns="19050" rIns="38100" bIns="19050" anchor="ctr" anchorCtr="0">
                <a:spAutoFit/>
              </a:bodyPr>
              <a:lstStyle/>
              <a:p>
                <a:pPr algn="ctr">
                  <a:defRPr lang="es-ES" sz="18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'[05. Julio 31 Mi Ciudad_Procesado.XLSX]POR FUENTE'!$B$15:$E$15</c:f>
              <c:strCache>
                <c:ptCount val="4"/>
                <c:pt idx="0">
                  <c:v>Codificado</c:v>
                </c:pt>
                <c:pt idx="1">
                  <c:v> Comprometido</c:v>
                </c:pt>
                <c:pt idx="2">
                  <c:v>Devengado</c:v>
                </c:pt>
                <c:pt idx="3">
                  <c:v>% de ejecución presupuestaria</c:v>
                </c:pt>
              </c:strCache>
            </c:strRef>
          </c:cat>
          <c:val>
            <c:numRef>
              <c:f>'[05. Julio 31 Mi Ciudad_Procesado.XLSX]POR FUENTE'!$B$17:$E$17</c:f>
              <c:numCache>
                <c:formatCode>_-* #,##0\ _€_-;\-* #,##0\ _€_-;_-* "-"??\ _€_-;_-@_-</c:formatCode>
                <c:ptCount val="4"/>
                <c:pt idx="0">
                  <c:v>830959535.4100014</c:v>
                </c:pt>
                <c:pt idx="1">
                  <c:v>425603165.20000058</c:v>
                </c:pt>
                <c:pt idx="2">
                  <c:v>237664539.46999961</c:v>
                </c:pt>
                <c:pt idx="3" formatCode="0%">
                  <c:v>0.28601216947674141</c:v>
                </c:pt>
              </c:numCache>
            </c:numRef>
          </c:val>
          <c:extLst>
            <c:ext xmlns:c16="http://schemas.microsoft.com/office/drawing/2014/chart" uri="{C3380CC4-5D6E-409C-BE32-E72D297353CC}">
              <c16:uniqueId val="{00000001-21B2-42F8-837F-70B18CCA0D95}"/>
            </c:ext>
          </c:extLst>
        </c:ser>
        <c:dLbls>
          <c:dLblPos val="outEnd"/>
          <c:showLegendKey val="0"/>
          <c:showVal val="1"/>
          <c:showCatName val="0"/>
          <c:showSerName val="0"/>
          <c:showPercent val="0"/>
          <c:showBubbleSize val="0"/>
        </c:dLbls>
        <c:gapWidth val="100"/>
        <c:axId val="2034151792"/>
        <c:axId val="2034149072"/>
      </c:barChart>
      <c:catAx>
        <c:axId val="2034151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s-ES" sz="1600" b="1" i="0" u="none" strike="noStrike" kern="1200" baseline="0">
                <a:solidFill>
                  <a:schemeClr val="tx1">
                    <a:lumMod val="65000"/>
                    <a:lumOff val="35000"/>
                  </a:schemeClr>
                </a:solidFill>
                <a:latin typeface="+mn-lt"/>
                <a:ea typeface="+mn-ea"/>
                <a:cs typeface="+mn-cs"/>
              </a:defRPr>
            </a:pPr>
            <a:endParaRPr lang="es-EC"/>
          </a:p>
        </c:txPr>
        <c:crossAx val="2034149072"/>
        <c:crosses val="autoZero"/>
        <c:auto val="1"/>
        <c:lblAlgn val="ctr"/>
        <c:lblOffset val="100"/>
        <c:noMultiLvlLbl val="0"/>
      </c:catAx>
      <c:valAx>
        <c:axId val="2034149072"/>
        <c:scaling>
          <c:orientation val="minMax"/>
        </c:scaling>
        <c:delete val="1"/>
        <c:axPos val="l"/>
        <c:numFmt formatCode="_-* #,##0\ _€_-;\-* #,##0\ _€_-;_-* &quot;-&quot;??\ _€_-;_-@_-" sourceLinked="1"/>
        <c:majorTickMark val="none"/>
        <c:minorTickMark val="none"/>
        <c:tickLblPos val="nextTo"/>
        <c:crossAx val="20341517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Hoja1!$C$12</c:f>
              <c:strCache>
                <c:ptCount val="1"/>
              </c:strCache>
            </c:strRef>
          </c:tx>
          <c:spPr>
            <a:solidFill>
              <a:srgbClr val="1B587C"/>
            </a:solidFill>
            <a:ln>
              <a:noFill/>
            </a:ln>
            <a:effectLst/>
          </c:spPr>
          <c:invertIfNegative val="0"/>
          <c:dPt>
            <c:idx val="1"/>
            <c:invertIfNegative val="0"/>
            <c:bubble3D val="0"/>
            <c:spPr>
              <a:solidFill>
                <a:schemeClr val="accent5">
                  <a:lumMod val="75000"/>
                  <a:lumOff val="25000"/>
                </a:schemeClr>
              </a:solidFill>
              <a:ln>
                <a:noFill/>
              </a:ln>
              <a:effectLst/>
            </c:spPr>
            <c:extLst>
              <c:ext xmlns:c16="http://schemas.microsoft.com/office/drawing/2014/chart" uri="{C3380CC4-5D6E-409C-BE32-E72D297353CC}">
                <c16:uniqueId val="{00000001-3BDB-43D5-88DF-ECA7D392B940}"/>
              </c:ext>
            </c:extLst>
          </c:dPt>
          <c:dPt>
            <c:idx val="2"/>
            <c:invertIfNegative val="0"/>
            <c:bubble3D val="0"/>
            <c:spPr>
              <a:solidFill>
                <a:srgbClr val="C00000"/>
              </a:solidFill>
              <a:ln>
                <a:noFill/>
              </a:ln>
              <a:effectLst/>
            </c:spPr>
            <c:extLst>
              <c:ext xmlns:c16="http://schemas.microsoft.com/office/drawing/2014/chart" uri="{C3380CC4-5D6E-409C-BE32-E72D297353CC}">
                <c16:uniqueId val="{00000003-3BDB-43D5-88DF-ECA7D392B940}"/>
              </c:ext>
            </c:extLst>
          </c:dPt>
          <c:dLbls>
            <c:dLbl>
              <c:idx val="0"/>
              <c:layout>
                <c:manualLayout>
                  <c:x val="-3.9635909394172995E-3"/>
                  <c:y val="2.600624702408277E-2"/>
                </c:manualLayout>
              </c:layout>
              <c:tx>
                <c:rich>
                  <a:bodyPr rot="0" spcFirstLastPara="1" vertOverflow="ellipsis" vert="horz" wrap="square" lIns="38100" tIns="19050" rIns="38100" bIns="19050" anchor="ctr" anchorCtr="1">
                    <a:spAutoFit/>
                  </a:bodyPr>
                  <a:lstStyle/>
                  <a:p>
                    <a:pPr>
                      <a:defRPr sz="2400" b="1" i="0" u="none" strike="noStrike" kern="1200" baseline="0">
                        <a:solidFill>
                          <a:srgbClr val="1B587C"/>
                        </a:solidFill>
                        <a:effectLst>
                          <a:outerShdw blurRad="38100" dist="38100" dir="2700000" algn="tl">
                            <a:srgbClr val="000000">
                              <a:alpha val="43137"/>
                            </a:srgbClr>
                          </a:outerShdw>
                        </a:effectLst>
                        <a:latin typeface="Calibri" panose="020F0502020204030204" pitchFamily="34" charset="0"/>
                        <a:ea typeface="+mn-ea"/>
                        <a:cs typeface="Calibri" panose="020F0502020204030204" pitchFamily="34" charset="0"/>
                      </a:defRPr>
                    </a:pPr>
                    <a:fld id="{72754C2E-3453-4219-952D-3BCFB2C4D53D}" type="VALUE">
                      <a:rPr lang="en-US" smtClean="0"/>
                      <a:pPr>
                        <a:defRPr sz="2400" b="1">
                          <a:solidFill>
                            <a:srgbClr val="1B587C"/>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defRPr>
                      </a:pPr>
                      <a:t>[VALOR]</a:t>
                    </a:fld>
                    <a:endParaRPr lang="es-EC"/>
                  </a:p>
                </c:rich>
              </c:tx>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1B587C"/>
                      </a:solidFill>
                      <a:effectLst>
                        <a:outerShdw blurRad="38100" dist="38100" dir="2700000" algn="tl">
                          <a:srgbClr val="000000">
                            <a:alpha val="43137"/>
                          </a:srgbClr>
                        </a:outerShdw>
                      </a:effectLst>
                      <a:latin typeface="Calibri" panose="020F0502020204030204" pitchFamily="34" charset="0"/>
                      <a:ea typeface="+mn-ea"/>
                      <a:cs typeface="Calibri" panose="020F0502020204030204" pitchFamily="34" charset="0"/>
                    </a:defRPr>
                  </a:pPr>
                  <a:endParaRPr lang="es-EC"/>
                </a:p>
              </c:txPr>
              <c:showLegendKey val="0"/>
              <c:showVal val="1"/>
              <c:showCatName val="0"/>
              <c:showSerName val="0"/>
              <c:showPercent val="0"/>
              <c:showBubbleSize val="0"/>
              <c:extLst>
                <c:ext xmlns:c15="http://schemas.microsoft.com/office/drawing/2012/chart" uri="{CE6537A1-D6FC-4f65-9D91-7224C49458BB}">
                  <c15:layout>
                    <c:manualLayout>
                      <c:w val="0.22554141583428228"/>
                      <c:h val="0.10715045993465709"/>
                    </c:manualLayout>
                  </c15:layout>
                  <c15:dlblFieldTable/>
                  <c15:showDataLabelsRange val="0"/>
                </c:ext>
                <c:ext xmlns:c16="http://schemas.microsoft.com/office/drawing/2014/chart" uri="{C3380CC4-5D6E-409C-BE32-E72D297353CC}">
                  <c16:uniqueId val="{00000004-3BDB-43D5-88DF-ECA7D392B940}"/>
                </c:ext>
              </c:extLst>
            </c:dLbl>
            <c:dLbl>
              <c:idx val="1"/>
              <c:layout>
                <c:manualLayout>
                  <c:x val="1.421046277211218E-3"/>
                  <c:y val="6.6110041849601703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effectLst>
                        <a:outerShdw blurRad="38100" dist="38100" dir="2700000" algn="tl">
                          <a:srgbClr val="000000">
                            <a:alpha val="43137"/>
                          </a:srgbClr>
                        </a:outerShdw>
                      </a:effectLst>
                      <a:latin typeface="Calibri" panose="020F0502020204030204" pitchFamily="34" charset="0"/>
                      <a:ea typeface="+mn-ea"/>
                      <a:cs typeface="Calibri" panose="020F0502020204030204" pitchFamily="34" charset="0"/>
                    </a:defRPr>
                  </a:pPr>
                  <a:endParaRPr lang="es-EC"/>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BDB-43D5-88DF-ECA7D392B940}"/>
                </c:ext>
              </c:extLst>
            </c:dLbl>
            <c:dLbl>
              <c:idx val="2"/>
              <c:layout>
                <c:manualLayout>
                  <c:x val="-1.717451914087794E-3"/>
                  <c:y val="6.2630565962780563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effectLst>
                        <a:outerShdw blurRad="38100" dist="38100" dir="2700000" algn="tl">
                          <a:srgbClr val="000000">
                            <a:alpha val="43137"/>
                          </a:srgbClr>
                        </a:outerShdw>
                      </a:effectLst>
                      <a:latin typeface="Calibri" panose="020F0502020204030204" pitchFamily="34" charset="0"/>
                      <a:ea typeface="+mn-ea"/>
                      <a:cs typeface="Calibri" panose="020F0502020204030204" pitchFamily="34" charset="0"/>
                    </a:defRPr>
                  </a:pPr>
                  <a:endParaRPr lang="es-EC"/>
                </a:p>
              </c:txPr>
              <c:showLegendKey val="0"/>
              <c:showVal val="1"/>
              <c:showCatName val="0"/>
              <c:showSerName val="0"/>
              <c:showPercent val="0"/>
              <c:showBubbleSize val="0"/>
              <c:extLst>
                <c:ext xmlns:c15="http://schemas.microsoft.com/office/drawing/2012/chart" uri="{CE6537A1-D6FC-4f65-9D91-7224C49458BB}">
                  <c15:layout>
                    <c:manualLayout>
                      <c:w val="0.18232728665088149"/>
                      <c:h val="5.6184905376064222E-2"/>
                    </c:manualLayout>
                  </c15:layout>
                </c:ext>
                <c:ext xmlns:c16="http://schemas.microsoft.com/office/drawing/2014/chart" uri="{C3380CC4-5D6E-409C-BE32-E72D297353CC}">
                  <c16:uniqueId val="{00000003-3BDB-43D5-88DF-ECA7D392B940}"/>
                </c:ext>
              </c:extLst>
            </c:dLbl>
            <c:dLbl>
              <c:idx val="3"/>
              <c:layout>
                <c:manualLayout>
                  <c:x val="-7.870162381953422E-3"/>
                  <c:y val="-0.15060188456990642"/>
                </c:manualLayout>
              </c:layout>
              <c:spPr>
                <a:solidFill>
                  <a:schemeClr val="bg1"/>
                </a:solidFill>
                <a:ln>
                  <a:noFill/>
                </a:ln>
                <a:effectLst/>
              </c:spPr>
              <c:txPr>
                <a:bodyPr rot="0" spcFirstLastPara="1" vertOverflow="ellipsis" vert="horz" wrap="square" lIns="38100" tIns="19050" rIns="38100" bIns="19050" anchor="ctr" anchorCtr="1">
                  <a:noAutofit/>
                </a:bodyPr>
                <a:lstStyle/>
                <a:p>
                  <a:pPr>
                    <a:defRPr sz="2800" b="1" i="0" u="none" strike="noStrike" kern="1200" baseline="0">
                      <a:solidFill>
                        <a:srgbClr val="C00000"/>
                      </a:solidFill>
                      <a:effectLst>
                        <a:outerShdw blurRad="38100" dist="38100" dir="2700000" algn="tl">
                          <a:srgbClr val="000000">
                            <a:alpha val="43137"/>
                          </a:srgbClr>
                        </a:outerShdw>
                      </a:effectLst>
                      <a:latin typeface="Calibri" panose="020F0502020204030204" pitchFamily="34" charset="0"/>
                      <a:ea typeface="+mn-ea"/>
                      <a:cs typeface="Calibri" panose="020F0502020204030204" pitchFamily="34" charset="0"/>
                    </a:defRPr>
                  </a:pPr>
                  <a:endParaRPr lang="es-EC"/>
                </a:p>
              </c:txPr>
              <c:showLegendKey val="0"/>
              <c:showVal val="1"/>
              <c:showCatName val="0"/>
              <c:showSerName val="0"/>
              <c:showPercent val="0"/>
              <c:showBubbleSize val="0"/>
              <c:extLst>
                <c:ext xmlns:c15="http://schemas.microsoft.com/office/drawing/2012/chart" uri="{CE6537A1-D6FC-4f65-9D91-7224C49458BB}">
                  <c15:layout>
                    <c:manualLayout>
                      <c:w val="0.14088557656649081"/>
                      <c:h val="7.507144870319403E-2"/>
                    </c:manualLayout>
                  </c15:layout>
                </c:ext>
                <c:ext xmlns:c16="http://schemas.microsoft.com/office/drawing/2014/chart" uri="{C3380CC4-5D6E-409C-BE32-E72D297353CC}">
                  <c16:uniqueId val="{00000005-3BDB-43D5-88DF-ECA7D392B94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effectLst>
                      <a:outerShdw blurRad="38100" dist="38100" dir="2700000" algn="tl">
                        <a:srgbClr val="000000">
                          <a:alpha val="43137"/>
                        </a:srgbClr>
                      </a:outerShdw>
                    </a:effectLst>
                    <a:latin typeface="Calibri" panose="020F0502020204030204" pitchFamily="34" charset="0"/>
                    <a:ea typeface="+mn-ea"/>
                    <a:cs typeface="Calibri" panose="020F0502020204030204" pitchFamily="34" charset="0"/>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Hoja1!$D$11:$G$11</c:f>
              <c:strCache>
                <c:ptCount val="4"/>
                <c:pt idx="0">
                  <c:v>Codificado</c:v>
                </c:pt>
                <c:pt idx="1">
                  <c:v>Comprometido</c:v>
                </c:pt>
                <c:pt idx="2">
                  <c:v>Devengado</c:v>
                </c:pt>
                <c:pt idx="3">
                  <c:v>% de ejecución presupuestaria</c:v>
                </c:pt>
              </c:strCache>
            </c:strRef>
          </c:cat>
          <c:val>
            <c:numRef>
              <c:f>Hoja1!$D$12:$G$12</c:f>
              <c:numCache>
                <c:formatCode>#,##0</c:formatCode>
                <c:ptCount val="4"/>
                <c:pt idx="0">
                  <c:v>1401488248</c:v>
                </c:pt>
                <c:pt idx="1">
                  <c:v>708688888</c:v>
                </c:pt>
                <c:pt idx="2">
                  <c:v>421842936</c:v>
                </c:pt>
                <c:pt idx="3" formatCode="0.00%">
                  <c:v>0.30099999999999999</c:v>
                </c:pt>
              </c:numCache>
            </c:numRef>
          </c:val>
          <c:extLst>
            <c:ext xmlns:c16="http://schemas.microsoft.com/office/drawing/2014/chart" uri="{C3380CC4-5D6E-409C-BE32-E72D297353CC}">
              <c16:uniqueId val="{00000006-3BDB-43D5-88DF-ECA7D392B940}"/>
            </c:ext>
          </c:extLst>
        </c:ser>
        <c:dLbls>
          <c:showLegendKey val="0"/>
          <c:showVal val="0"/>
          <c:showCatName val="0"/>
          <c:showSerName val="0"/>
          <c:showPercent val="0"/>
          <c:showBubbleSize val="0"/>
        </c:dLbls>
        <c:gapWidth val="25"/>
        <c:axId val="-1755122656"/>
        <c:axId val="-1755111232"/>
      </c:barChart>
      <c:catAx>
        <c:axId val="-1755122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1" i="0" u="none" strike="noStrike" kern="1200" baseline="0">
                <a:solidFill>
                  <a:srgbClr val="203764"/>
                </a:solidFill>
                <a:latin typeface="Calibri" panose="020F0502020204030204" pitchFamily="34" charset="0"/>
                <a:ea typeface="+mn-ea"/>
                <a:cs typeface="Calibri" panose="020F0502020204030204" pitchFamily="34" charset="0"/>
              </a:defRPr>
            </a:pPr>
            <a:endParaRPr lang="es-EC"/>
          </a:p>
        </c:txPr>
        <c:crossAx val="-1755111232"/>
        <c:crosses val="autoZero"/>
        <c:auto val="1"/>
        <c:lblAlgn val="ctr"/>
        <c:lblOffset val="100"/>
        <c:noMultiLvlLbl val="0"/>
      </c:catAx>
      <c:valAx>
        <c:axId val="-1755111232"/>
        <c:scaling>
          <c:orientation val="minMax"/>
        </c:scaling>
        <c:delete val="1"/>
        <c:axPos val="l"/>
        <c:numFmt formatCode="#,##0" sourceLinked="1"/>
        <c:majorTickMark val="none"/>
        <c:minorTickMark val="none"/>
        <c:tickLblPos val="nextTo"/>
        <c:crossAx val="-175512265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EC"/>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5">
                <a:lumMod val="75000"/>
              </a:schemeClr>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2DC5-4603-B391-9B6A60B01D99}"/>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Hoja2!$C$4:$F$4</c:f>
              <c:strCache>
                <c:ptCount val="4"/>
                <c:pt idx="0">
                  <c:v>Asignación inicial </c:v>
                </c:pt>
                <c:pt idx="1">
                  <c:v>Codificado</c:v>
                </c:pt>
                <c:pt idx="2">
                  <c:v>Reforma</c:v>
                </c:pt>
                <c:pt idx="3">
                  <c:v>Nuevo Codificado</c:v>
                </c:pt>
              </c:strCache>
            </c:strRef>
          </c:cat>
          <c:val>
            <c:numRef>
              <c:f>Hoja2!$C$11:$F$11</c:f>
              <c:numCache>
                <c:formatCode>_(* #,##0_);_(* \(#,##0\);_(* "-"??_);_(@_)</c:formatCode>
                <c:ptCount val="4"/>
                <c:pt idx="0">
                  <c:v>317969123.26999998</c:v>
                </c:pt>
                <c:pt idx="1">
                  <c:v>317969123.26999998</c:v>
                </c:pt>
                <c:pt idx="2">
                  <c:v>108484015.40000001</c:v>
                </c:pt>
                <c:pt idx="3">
                  <c:v>426453138.67000008</c:v>
                </c:pt>
              </c:numCache>
            </c:numRef>
          </c:val>
          <c:extLst>
            <c:ext xmlns:c16="http://schemas.microsoft.com/office/drawing/2014/chart" uri="{C3380CC4-5D6E-409C-BE32-E72D297353CC}">
              <c16:uniqueId val="{00000002-2DC5-4603-B391-9B6A60B01D99}"/>
            </c:ext>
          </c:extLst>
        </c:ser>
        <c:dLbls>
          <c:dLblPos val="outEnd"/>
          <c:showLegendKey val="0"/>
          <c:showVal val="1"/>
          <c:showCatName val="0"/>
          <c:showSerName val="0"/>
          <c:showPercent val="0"/>
          <c:showBubbleSize val="0"/>
        </c:dLbls>
        <c:gapWidth val="219"/>
        <c:overlap val="-27"/>
        <c:axId val="-1787989376"/>
        <c:axId val="-1787987200"/>
      </c:barChart>
      <c:catAx>
        <c:axId val="-1787989376"/>
        <c:scaling>
          <c:orientation val="minMax"/>
        </c:scaling>
        <c:delete val="1"/>
        <c:axPos val="b"/>
        <c:numFmt formatCode="General" sourceLinked="1"/>
        <c:majorTickMark val="none"/>
        <c:minorTickMark val="none"/>
        <c:tickLblPos val="nextTo"/>
        <c:crossAx val="-1787987200"/>
        <c:crosses val="autoZero"/>
        <c:auto val="1"/>
        <c:lblAlgn val="ctr"/>
        <c:lblOffset val="100"/>
        <c:noMultiLvlLbl val="0"/>
      </c:catAx>
      <c:valAx>
        <c:axId val="-1787987200"/>
        <c:scaling>
          <c:orientation val="minMax"/>
        </c:scaling>
        <c:delete val="1"/>
        <c:axPos val="l"/>
        <c:numFmt formatCode="_(* #,##0_);_(* \(#,##0\);_(* &quot;-&quot;??_);_(@_)" sourceLinked="1"/>
        <c:majorTickMark val="none"/>
        <c:minorTickMark val="none"/>
        <c:tickLblPos val="nextTo"/>
        <c:crossAx val="-1787989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2060"/>
            </a:solidFill>
            <a:ln>
              <a:noFill/>
            </a:ln>
            <a:effectLst/>
          </c:spPr>
          <c:invertIfNegative val="0"/>
          <c:dPt>
            <c:idx val="2"/>
            <c:invertIfNegative val="0"/>
            <c:bubble3D val="0"/>
            <c:spPr>
              <a:solidFill>
                <a:srgbClr val="FF0000"/>
              </a:solidFill>
              <a:ln>
                <a:noFill/>
              </a:ln>
              <a:effectLst/>
            </c:spPr>
            <c:extLst>
              <c:ext xmlns:c16="http://schemas.microsoft.com/office/drawing/2014/chart" uri="{C3380CC4-5D6E-409C-BE32-E72D297353CC}">
                <c16:uniqueId val="{00000001-B865-4155-8CEC-ED1C22979720}"/>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'administración general'!$B$1:$E$1</c:f>
              <c:strCache>
                <c:ptCount val="4"/>
                <c:pt idx="0">
                  <c:v>Asignación inicial </c:v>
                </c:pt>
                <c:pt idx="1">
                  <c:v>Codificado </c:v>
                </c:pt>
                <c:pt idx="2">
                  <c:v>Reforma </c:v>
                </c:pt>
                <c:pt idx="3">
                  <c:v>Nuevo Codficado</c:v>
                </c:pt>
              </c:strCache>
            </c:strRef>
          </c:cat>
          <c:val>
            <c:numRef>
              <c:f>'administración general'!$B$2:$E$2</c:f>
              <c:numCache>
                <c:formatCode>#,##0</c:formatCode>
                <c:ptCount val="4"/>
                <c:pt idx="0">
                  <c:v>47674346.060000002</c:v>
                </c:pt>
                <c:pt idx="1">
                  <c:v>47674346.060000002</c:v>
                </c:pt>
                <c:pt idx="2">
                  <c:v>617711.25</c:v>
                </c:pt>
                <c:pt idx="3">
                  <c:v>48292057.310000002</c:v>
                </c:pt>
              </c:numCache>
            </c:numRef>
          </c:val>
          <c:extLst>
            <c:ext xmlns:c16="http://schemas.microsoft.com/office/drawing/2014/chart" uri="{C3380CC4-5D6E-409C-BE32-E72D297353CC}">
              <c16:uniqueId val="{00000002-B865-4155-8CEC-ED1C22979720}"/>
            </c:ext>
          </c:extLst>
        </c:ser>
        <c:ser>
          <c:idx val="1"/>
          <c:order val="1"/>
          <c:spPr>
            <a:solidFill>
              <a:schemeClr val="accent2"/>
            </a:solidFill>
            <a:ln>
              <a:noFill/>
            </a:ln>
            <a:effectLst/>
          </c:spPr>
          <c:invertIfNegative val="0"/>
          <c:cat>
            <c:strRef>
              <c:f>'administración general'!$B$1:$E$1</c:f>
              <c:strCache>
                <c:ptCount val="4"/>
                <c:pt idx="0">
                  <c:v>Asignación inicial </c:v>
                </c:pt>
                <c:pt idx="1">
                  <c:v>Codificado </c:v>
                </c:pt>
                <c:pt idx="2">
                  <c:v>Reforma </c:v>
                </c:pt>
                <c:pt idx="3">
                  <c:v>Nuevo Codficado</c:v>
                </c:pt>
              </c:strCache>
            </c:strRef>
          </c:cat>
          <c:val>
            <c:numRef>
              <c:f>'administración general'!$B$3:$E$3</c:f>
              <c:numCache>
                <c:formatCode>General</c:formatCode>
                <c:ptCount val="4"/>
              </c:numCache>
            </c:numRef>
          </c:val>
          <c:extLst>
            <c:ext xmlns:c16="http://schemas.microsoft.com/office/drawing/2014/chart" uri="{C3380CC4-5D6E-409C-BE32-E72D297353CC}">
              <c16:uniqueId val="{00000003-B865-4155-8CEC-ED1C22979720}"/>
            </c:ext>
          </c:extLst>
        </c:ser>
        <c:dLbls>
          <c:showLegendKey val="0"/>
          <c:showVal val="0"/>
          <c:showCatName val="0"/>
          <c:showSerName val="0"/>
          <c:showPercent val="0"/>
          <c:showBubbleSize val="0"/>
        </c:dLbls>
        <c:gapWidth val="219"/>
        <c:overlap val="-27"/>
        <c:axId val="-1787981216"/>
        <c:axId val="-1787981760"/>
      </c:barChart>
      <c:catAx>
        <c:axId val="-1787981216"/>
        <c:scaling>
          <c:orientation val="minMax"/>
        </c:scaling>
        <c:delete val="1"/>
        <c:axPos val="b"/>
        <c:numFmt formatCode="General" sourceLinked="1"/>
        <c:majorTickMark val="none"/>
        <c:minorTickMark val="none"/>
        <c:tickLblPos val="nextTo"/>
        <c:crossAx val="-1787981760"/>
        <c:crosses val="autoZero"/>
        <c:auto val="1"/>
        <c:lblAlgn val="ctr"/>
        <c:lblOffset val="100"/>
        <c:noMultiLvlLbl val="0"/>
      </c:catAx>
      <c:valAx>
        <c:axId val="-1787981760"/>
        <c:scaling>
          <c:orientation val="minMax"/>
        </c:scaling>
        <c:delete val="1"/>
        <c:axPos val="l"/>
        <c:numFmt formatCode="#,##0" sourceLinked="1"/>
        <c:majorTickMark val="none"/>
        <c:minorTickMark val="none"/>
        <c:tickLblPos val="nextTo"/>
        <c:crossAx val="-17879812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2060"/>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C0AA-46B5-AA53-27A025E6FD2C}"/>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'coordinación territorial'!$B$1:$E$1</c:f>
              <c:strCache>
                <c:ptCount val="4"/>
                <c:pt idx="0">
                  <c:v>Asignación inicial </c:v>
                </c:pt>
                <c:pt idx="1">
                  <c:v>Codificado</c:v>
                </c:pt>
                <c:pt idx="2">
                  <c:v>Reforma</c:v>
                </c:pt>
                <c:pt idx="3">
                  <c:v>Nuevo Codificado</c:v>
                </c:pt>
              </c:strCache>
            </c:strRef>
          </c:cat>
          <c:val>
            <c:numRef>
              <c:f>'coordinación territorial'!$B$2:$E$2</c:f>
              <c:numCache>
                <c:formatCode>#,##0_);\(#,##0\)</c:formatCode>
                <c:ptCount val="4"/>
                <c:pt idx="0">
                  <c:v>36515181.309999995</c:v>
                </c:pt>
                <c:pt idx="1">
                  <c:v>36515181.310000002</c:v>
                </c:pt>
                <c:pt idx="2">
                  <c:v>945966.35</c:v>
                </c:pt>
                <c:pt idx="3">
                  <c:v>37461147.660000004</c:v>
                </c:pt>
              </c:numCache>
            </c:numRef>
          </c:val>
          <c:extLst>
            <c:ext xmlns:c16="http://schemas.microsoft.com/office/drawing/2014/chart" uri="{C3380CC4-5D6E-409C-BE32-E72D297353CC}">
              <c16:uniqueId val="{00000002-C0AA-46B5-AA53-27A025E6FD2C}"/>
            </c:ext>
          </c:extLst>
        </c:ser>
        <c:dLbls>
          <c:dLblPos val="outEnd"/>
          <c:showLegendKey val="0"/>
          <c:showVal val="1"/>
          <c:showCatName val="0"/>
          <c:showSerName val="0"/>
          <c:showPercent val="0"/>
          <c:showBubbleSize val="0"/>
        </c:dLbls>
        <c:gapWidth val="219"/>
        <c:overlap val="-27"/>
        <c:axId val="-1787986656"/>
        <c:axId val="-1787979584"/>
      </c:barChart>
      <c:catAx>
        <c:axId val="-1787986656"/>
        <c:scaling>
          <c:orientation val="minMax"/>
        </c:scaling>
        <c:delete val="1"/>
        <c:axPos val="b"/>
        <c:numFmt formatCode="General" sourceLinked="1"/>
        <c:majorTickMark val="none"/>
        <c:minorTickMark val="none"/>
        <c:tickLblPos val="nextTo"/>
        <c:crossAx val="-1787979584"/>
        <c:crosses val="autoZero"/>
        <c:auto val="1"/>
        <c:lblAlgn val="ctr"/>
        <c:lblOffset val="100"/>
        <c:noMultiLvlLbl val="0"/>
      </c:catAx>
      <c:valAx>
        <c:axId val="-1787979584"/>
        <c:scaling>
          <c:orientation val="minMax"/>
        </c:scaling>
        <c:delete val="1"/>
        <c:axPos val="l"/>
        <c:numFmt formatCode="#,##0_);\(#,##0\)" sourceLinked="1"/>
        <c:majorTickMark val="none"/>
        <c:minorTickMark val="none"/>
        <c:tickLblPos val="nextTo"/>
        <c:crossAx val="-1787986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18372400778842E-3"/>
          <c:y val="3.0109927314161292E-2"/>
          <c:w val="0.96313989517957166"/>
          <c:h val="0.90069745971789605"/>
        </c:manualLayout>
      </c:layout>
      <c:barChart>
        <c:barDir val="col"/>
        <c:grouping val="stacked"/>
        <c:varyColors val="0"/>
        <c:ser>
          <c:idx val="0"/>
          <c:order val="0"/>
          <c:spPr>
            <a:solidFill>
              <a:srgbClr val="002060"/>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64DB-4901-B076-4CECCE3A50FE}"/>
              </c:ext>
            </c:extLst>
          </c:dPt>
          <c:dLbls>
            <c:dLbl>
              <c:idx val="0"/>
              <c:layout>
                <c:manualLayout>
                  <c:x val="4.4532916904738004E-3"/>
                  <c:y val="-0.4326613998792757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4DB-4901-B076-4CECCE3A50FE}"/>
                </c:ext>
              </c:extLst>
            </c:dLbl>
            <c:dLbl>
              <c:idx val="1"/>
              <c:layout>
                <c:manualLayout>
                  <c:x val="5.0263779300584125E-3"/>
                  <c:y val="-0.4312689935555272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4DB-4901-B076-4CECCE3A50FE}"/>
                </c:ext>
              </c:extLst>
            </c:dLbl>
            <c:dLbl>
              <c:idx val="2"/>
              <c:layout>
                <c:manualLayout>
                  <c:x val="0"/>
                  <c:y val="-6.944444444444444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4DB-4901-B076-4CECCE3A50FE}"/>
                </c:ext>
              </c:extLst>
            </c:dLbl>
            <c:dLbl>
              <c:idx val="3"/>
              <c:layout>
                <c:manualLayout>
                  <c:x val="6.6579059054135935E-3"/>
                  <c:y val="-0.4470029716364484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64DB-4901-B076-4CECCE3A50FE}"/>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Hoja1!$D$22:$G$22</c:f>
              <c:strCache>
                <c:ptCount val="4"/>
                <c:pt idx="0">
                  <c:v> Asignación inicial  </c:v>
                </c:pt>
                <c:pt idx="1">
                  <c:v> Codificado </c:v>
                </c:pt>
                <c:pt idx="2">
                  <c:v> Reforma </c:v>
                </c:pt>
                <c:pt idx="3">
                  <c:v> Nuevo Codificado </c:v>
                </c:pt>
              </c:strCache>
            </c:strRef>
          </c:cat>
          <c:val>
            <c:numRef>
              <c:f>Hoja1!$D$26:$G$26</c:f>
              <c:numCache>
                <c:formatCode>#,##0</c:formatCode>
                <c:ptCount val="4"/>
                <c:pt idx="0">
                  <c:v>21550383</c:v>
                </c:pt>
                <c:pt idx="1">
                  <c:v>21550383</c:v>
                </c:pt>
                <c:pt idx="2">
                  <c:v>1470539</c:v>
                </c:pt>
                <c:pt idx="3">
                  <c:v>23020922</c:v>
                </c:pt>
              </c:numCache>
            </c:numRef>
          </c:val>
          <c:extLst>
            <c:ext xmlns:c16="http://schemas.microsoft.com/office/drawing/2014/chart" uri="{C3380CC4-5D6E-409C-BE32-E72D297353CC}">
              <c16:uniqueId val="{00000005-64DB-4901-B076-4CECCE3A50FE}"/>
            </c:ext>
          </c:extLst>
        </c:ser>
        <c:dLbls>
          <c:showLegendKey val="0"/>
          <c:showVal val="0"/>
          <c:showCatName val="0"/>
          <c:showSerName val="0"/>
          <c:showPercent val="0"/>
          <c:showBubbleSize val="0"/>
        </c:dLbls>
        <c:gapWidth val="150"/>
        <c:overlap val="100"/>
        <c:axId val="-1787978496"/>
        <c:axId val="-1913392320"/>
      </c:barChart>
      <c:catAx>
        <c:axId val="-1787978496"/>
        <c:scaling>
          <c:orientation val="minMax"/>
        </c:scaling>
        <c:delete val="1"/>
        <c:axPos val="b"/>
        <c:numFmt formatCode="General" sourceLinked="1"/>
        <c:majorTickMark val="none"/>
        <c:minorTickMark val="none"/>
        <c:tickLblPos val="nextTo"/>
        <c:crossAx val="-1913392320"/>
        <c:crosses val="autoZero"/>
        <c:auto val="1"/>
        <c:lblAlgn val="ctr"/>
        <c:lblOffset val="100"/>
        <c:noMultiLvlLbl val="0"/>
      </c:catAx>
      <c:valAx>
        <c:axId val="-1913392320"/>
        <c:scaling>
          <c:orientation val="minMax"/>
        </c:scaling>
        <c:delete val="1"/>
        <c:axPos val="l"/>
        <c:numFmt formatCode="#,##0" sourceLinked="1"/>
        <c:majorTickMark val="none"/>
        <c:minorTickMark val="none"/>
        <c:tickLblPos val="nextTo"/>
        <c:crossAx val="-1787978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871905134852928E-2"/>
          <c:y val="1.4016017990954387E-2"/>
          <c:w val="0.96425618973029414"/>
          <c:h val="0.94114989753339429"/>
        </c:manualLayout>
      </c:layout>
      <c:barChart>
        <c:barDir val="col"/>
        <c:grouping val="clustered"/>
        <c:varyColors val="0"/>
        <c:ser>
          <c:idx val="0"/>
          <c:order val="0"/>
          <c:spPr>
            <a:solidFill>
              <a:srgbClr val="C00000"/>
            </a:solidFill>
            <a:ln>
              <a:noFill/>
            </a:ln>
            <a:effectLst/>
          </c:spPr>
          <c:invertIfNegative val="0"/>
          <c:dPt>
            <c:idx val="0"/>
            <c:invertIfNegative val="0"/>
            <c:bubble3D val="0"/>
            <c:spPr>
              <a:solidFill>
                <a:srgbClr val="002060"/>
              </a:solidFill>
              <a:ln>
                <a:noFill/>
              </a:ln>
              <a:effectLst/>
            </c:spPr>
            <c:extLst>
              <c:ext xmlns:c16="http://schemas.microsoft.com/office/drawing/2014/chart" uri="{C3380CC4-5D6E-409C-BE32-E72D297353CC}">
                <c16:uniqueId val="{00000001-ACFE-4549-BF5B-22E9F15FC447}"/>
              </c:ext>
            </c:extLst>
          </c:dPt>
          <c:dPt>
            <c:idx val="1"/>
            <c:invertIfNegative val="0"/>
            <c:bubble3D val="0"/>
            <c:spPr>
              <a:solidFill>
                <a:srgbClr val="002060"/>
              </a:solidFill>
              <a:ln>
                <a:noFill/>
              </a:ln>
              <a:effectLst/>
            </c:spPr>
            <c:extLst>
              <c:ext xmlns:c16="http://schemas.microsoft.com/office/drawing/2014/chart" uri="{C3380CC4-5D6E-409C-BE32-E72D297353CC}">
                <c16:uniqueId val="{00000003-ACFE-4549-BF5B-22E9F15FC447}"/>
              </c:ext>
            </c:extLst>
          </c:dPt>
          <c:dPt>
            <c:idx val="2"/>
            <c:invertIfNegative val="0"/>
            <c:bubble3D val="0"/>
            <c:spPr>
              <a:solidFill>
                <a:srgbClr val="6EA92D"/>
              </a:solidFill>
              <a:ln>
                <a:noFill/>
              </a:ln>
              <a:effectLst/>
            </c:spPr>
            <c:extLst>
              <c:ext xmlns:c16="http://schemas.microsoft.com/office/drawing/2014/chart" uri="{C3380CC4-5D6E-409C-BE32-E72D297353CC}">
                <c16:uniqueId val="{00000006-ACFE-4549-BF5B-22E9F15FC447}"/>
              </c:ext>
            </c:extLst>
          </c:dPt>
          <c:dPt>
            <c:idx val="3"/>
            <c:invertIfNegative val="0"/>
            <c:bubble3D val="0"/>
            <c:spPr>
              <a:solidFill>
                <a:srgbClr val="002060"/>
              </a:solidFill>
              <a:ln>
                <a:noFill/>
              </a:ln>
              <a:effectLst/>
            </c:spPr>
            <c:extLst>
              <c:ext xmlns:c16="http://schemas.microsoft.com/office/drawing/2014/chart" uri="{C3380CC4-5D6E-409C-BE32-E72D297353CC}">
                <c16:uniqueId val="{00000005-ACFE-4549-BF5B-22E9F15FC447}"/>
              </c:ext>
            </c:extLst>
          </c:dPt>
          <c:dLbls>
            <c:dLbl>
              <c:idx val="2"/>
              <c:layout>
                <c:manualLayout>
                  <c:x val="-1.0185067526415994E-16"/>
                  <c:y val="0.1805559200933216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CFE-4549-BF5B-22E9F15FC447}"/>
                </c:ext>
              </c:extLst>
            </c:dLbl>
            <c:spPr>
              <a:noFill/>
              <a:ln>
                <a:noFill/>
              </a:ln>
              <a:effectLst/>
            </c:spPr>
            <c:txPr>
              <a:bodyPr rot="0" spcFirstLastPara="1" vertOverflow="ellipsis" vert="horz" wrap="square" lIns="38100" tIns="19050" rIns="38100" bIns="19050" anchor="ctr" anchorCtr="0">
                <a:spAutoFit/>
              </a:bodyPr>
              <a:lstStyle/>
              <a:p>
                <a:pPr algn="ctr">
                  <a:defRPr lang="es-EC" sz="2000" b="1"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Salud!$B$1:$E$1</c:f>
              <c:strCache>
                <c:ptCount val="4"/>
                <c:pt idx="0">
                  <c:v>Asignación 
inicial </c:v>
                </c:pt>
                <c:pt idx="1">
                  <c:v>Codificado</c:v>
                </c:pt>
                <c:pt idx="2">
                  <c:v>Reformas </c:v>
                </c:pt>
                <c:pt idx="3">
                  <c:v>Nuevo 
Codificado</c:v>
                </c:pt>
              </c:strCache>
            </c:strRef>
          </c:cat>
          <c:val>
            <c:numRef>
              <c:f>Salud!$B$2:$E$2</c:f>
              <c:numCache>
                <c:formatCode>#,##0_);\(#,##0\)</c:formatCode>
                <c:ptCount val="4"/>
                <c:pt idx="0">
                  <c:v>20592628.32</c:v>
                </c:pt>
                <c:pt idx="1">
                  <c:v>20592628.32</c:v>
                </c:pt>
                <c:pt idx="2">
                  <c:v>-2793260.3899999997</c:v>
                </c:pt>
                <c:pt idx="3">
                  <c:v>17799367.93</c:v>
                </c:pt>
              </c:numCache>
            </c:numRef>
          </c:val>
          <c:extLst>
            <c:ext xmlns:c16="http://schemas.microsoft.com/office/drawing/2014/chart" uri="{C3380CC4-5D6E-409C-BE32-E72D297353CC}">
              <c16:uniqueId val="{00000007-ACFE-4549-BF5B-22E9F15FC447}"/>
            </c:ext>
          </c:extLst>
        </c:ser>
        <c:dLbls>
          <c:showLegendKey val="0"/>
          <c:showVal val="0"/>
          <c:showCatName val="0"/>
          <c:showSerName val="0"/>
          <c:showPercent val="0"/>
          <c:showBubbleSize val="0"/>
        </c:dLbls>
        <c:gapWidth val="219"/>
        <c:overlap val="-27"/>
        <c:axId val="-1913401568"/>
        <c:axId val="-1913404832"/>
      </c:barChart>
      <c:catAx>
        <c:axId val="-1913401568"/>
        <c:scaling>
          <c:orientation val="minMax"/>
        </c:scaling>
        <c:delete val="1"/>
        <c:axPos val="b"/>
        <c:numFmt formatCode="General" sourceLinked="1"/>
        <c:majorTickMark val="none"/>
        <c:minorTickMark val="none"/>
        <c:tickLblPos val="nextTo"/>
        <c:crossAx val="-1913404832"/>
        <c:crosses val="autoZero"/>
        <c:auto val="1"/>
        <c:lblAlgn val="ctr"/>
        <c:lblOffset val="100"/>
        <c:noMultiLvlLbl val="0"/>
      </c:catAx>
      <c:valAx>
        <c:axId val="-1913404832"/>
        <c:scaling>
          <c:orientation val="minMax"/>
        </c:scaling>
        <c:delete val="1"/>
        <c:axPos val="l"/>
        <c:numFmt formatCode="#,##0_);\(#,##0\)" sourceLinked="1"/>
        <c:majorTickMark val="none"/>
        <c:minorTickMark val="none"/>
        <c:tickLblPos val="nextTo"/>
        <c:crossAx val="-1913401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C"/>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0.02211</cdr:x>
      <cdr:y>0.9697</cdr:y>
    </cdr:from>
    <cdr:to>
      <cdr:x>0.97109</cdr:x>
      <cdr:y>0.9697</cdr:y>
    </cdr:to>
    <cdr:cxnSp macro="">
      <cdr:nvCxnSpPr>
        <cdr:cNvPr id="3" name="Conector recto 2"/>
        <cdr:cNvCxnSpPr/>
      </cdr:nvCxnSpPr>
      <cdr:spPr>
        <a:xfrm xmlns:a="http://schemas.openxmlformats.org/drawingml/2006/main">
          <a:off x="169817" y="4599314"/>
          <a:ext cx="7289074" cy="0"/>
        </a:xfrm>
        <a:prstGeom xmlns:a="http://schemas.openxmlformats.org/drawingml/2006/main" prst="line">
          <a:avLst/>
        </a:prstGeom>
        <a:ln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0.0599</cdr:x>
      <cdr:y>0.81922</cdr:y>
    </cdr:from>
    <cdr:to>
      <cdr:x>0.19359</cdr:x>
      <cdr:y>0.95652</cdr:y>
    </cdr:to>
    <cdr:sp macro="" textlink="">
      <cdr:nvSpPr>
        <cdr:cNvPr id="5" name="CuadroTexto 4"/>
        <cdr:cNvSpPr txBox="1"/>
      </cdr:nvSpPr>
      <cdr:spPr>
        <a:xfrm xmlns:a="http://schemas.openxmlformats.org/drawingml/2006/main">
          <a:off x="468226" y="5196115"/>
          <a:ext cx="1045028" cy="8708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EC"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0.06183</cdr:x>
      <cdr:y>0.79242</cdr:y>
    </cdr:from>
    <cdr:to>
      <cdr:x>0.95508</cdr:x>
      <cdr:y>0.79242</cdr:y>
    </cdr:to>
    <cdr:cxnSp macro="">
      <cdr:nvCxnSpPr>
        <cdr:cNvPr id="4" name="Conector recto 3"/>
        <cdr:cNvCxnSpPr/>
      </cdr:nvCxnSpPr>
      <cdr:spPr>
        <a:xfrm xmlns:a="http://schemas.openxmlformats.org/drawingml/2006/main">
          <a:off x="487480" y="3789838"/>
          <a:ext cx="7043068" cy="0"/>
        </a:xfrm>
        <a:prstGeom xmlns:a="http://schemas.openxmlformats.org/drawingml/2006/main" prst="line">
          <a:avLst/>
        </a:prstGeom>
        <a:ln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26832" cy="463550"/>
          </a:xfrm>
          <a:prstGeom prst="rect">
            <a:avLst/>
          </a:prstGeom>
        </p:spPr>
        <p:txBody>
          <a:bodyPr vert="horz" lIns="93167" tIns="46583" rIns="93167" bIns="46583" rtlCol="0"/>
          <a:lstStyle>
            <a:lvl1pPr algn="l">
              <a:defRPr sz="1200"/>
            </a:lvl1pPr>
          </a:lstStyle>
          <a:p>
            <a:endParaRPr kumimoji="1" lang="ja-JP" altLang="en-US"/>
          </a:p>
        </p:txBody>
      </p:sp>
      <p:sp>
        <p:nvSpPr>
          <p:cNvPr id="3" name="日付プレースホルダー 2"/>
          <p:cNvSpPr>
            <a:spLocks noGrp="1"/>
          </p:cNvSpPr>
          <p:nvPr>
            <p:ph type="dt" idx="1"/>
          </p:nvPr>
        </p:nvSpPr>
        <p:spPr>
          <a:xfrm>
            <a:off x="3956551" y="0"/>
            <a:ext cx="3026832" cy="463550"/>
          </a:xfrm>
          <a:prstGeom prst="rect">
            <a:avLst/>
          </a:prstGeom>
        </p:spPr>
        <p:txBody>
          <a:bodyPr vert="horz" lIns="93167" tIns="46583" rIns="93167" bIns="46583" rtlCol="0"/>
          <a:lstStyle>
            <a:lvl1pPr algn="r">
              <a:defRPr sz="1200"/>
            </a:lvl1pPr>
          </a:lstStyle>
          <a:p>
            <a:fld id="{C440410B-B5DF-44D5-B438-62561615F79B}" type="datetimeFigureOut">
              <a:rPr kumimoji="1" lang="ja-JP" altLang="en-US" smtClean="0"/>
              <a:t>2022/8/26</a:t>
            </a:fld>
            <a:endParaRPr kumimoji="1" lang="ja-JP" altLang="en-US"/>
          </a:p>
        </p:txBody>
      </p:sp>
      <p:sp>
        <p:nvSpPr>
          <p:cNvPr id="4" name="スライド イメージ プレースホルダー 3"/>
          <p:cNvSpPr>
            <a:spLocks noGrp="1" noRot="1" noChangeAspect="1"/>
          </p:cNvSpPr>
          <p:nvPr>
            <p:ph type="sldImg" idx="2"/>
          </p:nvPr>
        </p:nvSpPr>
        <p:spPr>
          <a:xfrm>
            <a:off x="403225" y="695325"/>
            <a:ext cx="6178550" cy="3476625"/>
          </a:xfrm>
          <a:prstGeom prst="rect">
            <a:avLst/>
          </a:prstGeom>
          <a:noFill/>
          <a:ln w="12700">
            <a:solidFill>
              <a:prstClr val="black"/>
            </a:solidFill>
          </a:ln>
        </p:spPr>
        <p:txBody>
          <a:bodyPr vert="horz" lIns="93167" tIns="46583" rIns="93167" bIns="46583" rtlCol="0" anchor="ctr"/>
          <a:lstStyle/>
          <a:p>
            <a:endParaRPr lang="ja-JP" altLang="en-US"/>
          </a:p>
        </p:txBody>
      </p:sp>
      <p:sp>
        <p:nvSpPr>
          <p:cNvPr id="5" name="ノート プレースホルダー 4"/>
          <p:cNvSpPr>
            <a:spLocks noGrp="1"/>
          </p:cNvSpPr>
          <p:nvPr>
            <p:ph type="body" sz="quarter" idx="3"/>
          </p:nvPr>
        </p:nvSpPr>
        <p:spPr>
          <a:xfrm>
            <a:off x="698500" y="4403725"/>
            <a:ext cx="5588000" cy="4171950"/>
          </a:xfrm>
          <a:prstGeom prst="rect">
            <a:avLst/>
          </a:prstGeom>
        </p:spPr>
        <p:txBody>
          <a:bodyPr vert="horz" lIns="93167" tIns="46583" rIns="93167" bIns="4658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8805843"/>
            <a:ext cx="3026832" cy="463550"/>
          </a:xfrm>
          <a:prstGeom prst="rect">
            <a:avLst/>
          </a:prstGeom>
        </p:spPr>
        <p:txBody>
          <a:bodyPr vert="horz" lIns="93167" tIns="46583" rIns="93167" bIns="4658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56551" y="8805843"/>
            <a:ext cx="3026832" cy="463550"/>
          </a:xfrm>
          <a:prstGeom prst="rect">
            <a:avLst/>
          </a:prstGeom>
        </p:spPr>
        <p:txBody>
          <a:bodyPr vert="horz" lIns="93167" tIns="46583" rIns="93167" bIns="46583" rtlCol="0" anchor="b"/>
          <a:lstStyle>
            <a:lvl1pPr algn="r">
              <a:defRPr sz="1200"/>
            </a:lvl1pPr>
          </a:lstStyle>
          <a:p>
            <a:fld id="{BA0F6D12-D0E5-42E3-AE9E-4CBB24513023}" type="slidenum">
              <a:rPr kumimoji="1" lang="ja-JP" altLang="en-US" smtClean="0"/>
              <a:t>‹Nº›</a:t>
            </a:fld>
            <a:endParaRPr kumimoji="1" lang="ja-JP" altLang="en-US"/>
          </a:p>
        </p:txBody>
      </p:sp>
    </p:spTree>
    <p:extLst>
      <p:ext uri="{BB962C8B-B14F-4D97-AF65-F5344CB8AC3E}">
        <p14:creationId xmlns:p14="http://schemas.microsoft.com/office/powerpoint/2010/main" val="632614945"/>
      </p:ext>
    </p:extLst>
  </p:cSld>
  <p:clrMap bg1="lt1" tx1="dk1" bg2="lt2" tx2="dk2" accent1="accent1" accent2="accent2" accent3="accent3" accent4="accent4" accent5="accent5" accent6="accent6" hlink="hlink" folHlink="folHlink"/>
  <p:notesStyle>
    <a:lvl1pPr marL="0" algn="l" defTabSz="1632753" rtl="0" eaLnBrk="1" latinLnBrk="0" hangingPunct="1">
      <a:defRPr kumimoji="1" sz="2100" kern="1200">
        <a:solidFill>
          <a:schemeClr val="tx1"/>
        </a:solidFill>
        <a:latin typeface="+mn-lt"/>
        <a:ea typeface="+mn-ea"/>
        <a:cs typeface="+mn-cs"/>
      </a:defRPr>
    </a:lvl1pPr>
    <a:lvl2pPr marL="816376" algn="l" defTabSz="1632753" rtl="0" eaLnBrk="1" latinLnBrk="0" hangingPunct="1">
      <a:defRPr kumimoji="1" sz="2100" kern="1200">
        <a:solidFill>
          <a:schemeClr val="tx1"/>
        </a:solidFill>
        <a:latin typeface="+mn-lt"/>
        <a:ea typeface="+mn-ea"/>
        <a:cs typeface="+mn-cs"/>
      </a:defRPr>
    </a:lvl2pPr>
    <a:lvl3pPr marL="1632753" algn="l" defTabSz="1632753" rtl="0" eaLnBrk="1" latinLnBrk="0" hangingPunct="1">
      <a:defRPr kumimoji="1" sz="2100" kern="1200">
        <a:solidFill>
          <a:schemeClr val="tx1"/>
        </a:solidFill>
        <a:latin typeface="+mn-lt"/>
        <a:ea typeface="+mn-ea"/>
        <a:cs typeface="+mn-cs"/>
      </a:defRPr>
    </a:lvl3pPr>
    <a:lvl4pPr marL="2449129" algn="l" defTabSz="1632753" rtl="0" eaLnBrk="1" latinLnBrk="0" hangingPunct="1">
      <a:defRPr kumimoji="1" sz="2100" kern="1200">
        <a:solidFill>
          <a:schemeClr val="tx1"/>
        </a:solidFill>
        <a:latin typeface="+mn-lt"/>
        <a:ea typeface="+mn-ea"/>
        <a:cs typeface="+mn-cs"/>
      </a:defRPr>
    </a:lvl4pPr>
    <a:lvl5pPr marL="3265505" algn="l" defTabSz="1632753" rtl="0" eaLnBrk="1" latinLnBrk="0" hangingPunct="1">
      <a:defRPr kumimoji="1" sz="2100" kern="1200">
        <a:solidFill>
          <a:schemeClr val="tx1"/>
        </a:solidFill>
        <a:latin typeface="+mn-lt"/>
        <a:ea typeface="+mn-ea"/>
        <a:cs typeface="+mn-cs"/>
      </a:defRPr>
    </a:lvl5pPr>
    <a:lvl6pPr marL="4081882" algn="l" defTabSz="1632753" rtl="0" eaLnBrk="1" latinLnBrk="0" hangingPunct="1">
      <a:defRPr kumimoji="1" sz="2100" kern="1200">
        <a:solidFill>
          <a:schemeClr val="tx1"/>
        </a:solidFill>
        <a:latin typeface="+mn-lt"/>
        <a:ea typeface="+mn-ea"/>
        <a:cs typeface="+mn-cs"/>
      </a:defRPr>
    </a:lvl6pPr>
    <a:lvl7pPr marL="4898258" algn="l" defTabSz="1632753" rtl="0" eaLnBrk="1" latinLnBrk="0" hangingPunct="1">
      <a:defRPr kumimoji="1" sz="2100" kern="1200">
        <a:solidFill>
          <a:schemeClr val="tx1"/>
        </a:solidFill>
        <a:latin typeface="+mn-lt"/>
        <a:ea typeface="+mn-ea"/>
        <a:cs typeface="+mn-cs"/>
      </a:defRPr>
    </a:lvl7pPr>
    <a:lvl8pPr marL="5714634" algn="l" defTabSz="1632753" rtl="0" eaLnBrk="1" latinLnBrk="0" hangingPunct="1">
      <a:defRPr kumimoji="1" sz="2100" kern="1200">
        <a:solidFill>
          <a:schemeClr val="tx1"/>
        </a:solidFill>
        <a:latin typeface="+mn-lt"/>
        <a:ea typeface="+mn-ea"/>
        <a:cs typeface="+mn-cs"/>
      </a:defRPr>
    </a:lvl8pPr>
    <a:lvl9pPr marL="6531011" algn="l" defTabSz="1632753" rtl="0" eaLnBrk="1" latinLnBrk="0" hangingPunct="1">
      <a:defRPr kumimoji="1" sz="2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BA0F6D12-D0E5-42E3-AE9E-4CBB24513023}" type="slidenum">
              <a:rPr kumimoji="1" lang="ja-JP" altLang="en-US" smtClean="0"/>
              <a:t>4</a:t>
            </a:fld>
            <a:endParaRPr kumimoji="1" lang="ja-JP" altLang="en-US"/>
          </a:p>
        </p:txBody>
      </p:sp>
    </p:spTree>
    <p:extLst>
      <p:ext uri="{BB962C8B-B14F-4D97-AF65-F5344CB8AC3E}">
        <p14:creationId xmlns:p14="http://schemas.microsoft.com/office/powerpoint/2010/main" val="2262560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lgn="just">
              <a:buFont typeface="Wingdings" pitchFamily="2" charset="2"/>
              <a:buNone/>
            </a:pPr>
            <a:endParaRPr lang="es-EC" sz="2400" dirty="0">
              <a:solidFill>
                <a:srgbClr val="C00000"/>
              </a:solidFill>
            </a:endParaRPr>
          </a:p>
        </p:txBody>
      </p:sp>
      <p:sp>
        <p:nvSpPr>
          <p:cNvPr id="4" name="Marcador de número de diapositiva 3"/>
          <p:cNvSpPr>
            <a:spLocks noGrp="1"/>
          </p:cNvSpPr>
          <p:nvPr>
            <p:ph type="sldNum" sz="quarter" idx="10"/>
          </p:nvPr>
        </p:nvSpPr>
        <p:spPr/>
        <p:txBody>
          <a:bodyPr/>
          <a:lstStyle/>
          <a:p>
            <a:fld id="{BA0F6D12-D0E5-42E3-AE9E-4CBB24513023}" type="slidenum">
              <a:rPr kumimoji="1" lang="ja-JP" altLang="en-US" smtClean="0"/>
              <a:t>12</a:t>
            </a:fld>
            <a:endParaRPr kumimoji="1" lang="ja-JP" altLang="en-US"/>
          </a:p>
        </p:txBody>
      </p:sp>
    </p:spTree>
    <p:extLst>
      <p:ext uri="{BB962C8B-B14F-4D97-AF65-F5344CB8AC3E}">
        <p14:creationId xmlns:p14="http://schemas.microsoft.com/office/powerpoint/2010/main" val="3207537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BA0F6D12-D0E5-42E3-AE9E-4CBB24513023}" type="slidenum">
              <a:rPr kumimoji="1" lang="ja-JP" altLang="en-US" smtClean="0"/>
              <a:t>23</a:t>
            </a:fld>
            <a:endParaRPr kumimoji="1" lang="ja-JP" altLang="en-US"/>
          </a:p>
        </p:txBody>
      </p:sp>
    </p:spTree>
    <p:extLst>
      <p:ext uri="{BB962C8B-B14F-4D97-AF65-F5344CB8AC3E}">
        <p14:creationId xmlns:p14="http://schemas.microsoft.com/office/powerpoint/2010/main" val="2080048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BA0F6D12-D0E5-42E3-AE9E-4CBB24513023}" type="slidenum">
              <a:rPr kumimoji="1" lang="ja-JP" altLang="en-US" smtClean="0"/>
              <a:t>30</a:t>
            </a:fld>
            <a:endParaRPr kumimoji="1" lang="ja-JP" altLang="en-US"/>
          </a:p>
        </p:txBody>
      </p:sp>
    </p:spTree>
    <p:extLst>
      <p:ext uri="{BB962C8B-B14F-4D97-AF65-F5344CB8AC3E}">
        <p14:creationId xmlns:p14="http://schemas.microsoft.com/office/powerpoint/2010/main" val="1804638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dirty="0" smtClean="0"/>
              <a:t>Cambiar color barra</a:t>
            </a:r>
            <a:endParaRPr lang="es-EC" dirty="0"/>
          </a:p>
        </p:txBody>
      </p:sp>
      <p:sp>
        <p:nvSpPr>
          <p:cNvPr id="4" name="Marcador de número de diapositiva 3"/>
          <p:cNvSpPr>
            <a:spLocks noGrp="1"/>
          </p:cNvSpPr>
          <p:nvPr>
            <p:ph type="sldNum" sz="quarter" idx="10"/>
          </p:nvPr>
        </p:nvSpPr>
        <p:spPr/>
        <p:txBody>
          <a:bodyPr/>
          <a:lstStyle/>
          <a:p>
            <a:fld id="{BA0F6D12-D0E5-42E3-AE9E-4CBB24513023}" type="slidenum">
              <a:rPr kumimoji="1" lang="ja-JP" altLang="en-US" smtClean="0"/>
              <a:t>31</a:t>
            </a:fld>
            <a:endParaRPr kumimoji="1" lang="ja-JP" altLang="en-US"/>
          </a:p>
        </p:txBody>
      </p:sp>
    </p:spTree>
    <p:extLst>
      <p:ext uri="{BB962C8B-B14F-4D97-AF65-F5344CB8AC3E}">
        <p14:creationId xmlns:p14="http://schemas.microsoft.com/office/powerpoint/2010/main" val="37908993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seño personalizad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F9AC9B53-0C31-5051-0B34-3D4B33ADB394}"/>
              </a:ext>
            </a:extLst>
          </p:cNvPr>
          <p:cNvSpPr/>
          <p:nvPr userDrawn="1"/>
        </p:nvSpPr>
        <p:spPr>
          <a:xfrm>
            <a:off x="-1" y="0"/>
            <a:ext cx="3477911" cy="10287000"/>
          </a:xfrm>
          <a:prstGeom prst="rect">
            <a:avLst/>
          </a:prstGeom>
          <a:solidFill>
            <a:srgbClr val="293279"/>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a:solidFill>
                <a:schemeClr val="accent6"/>
              </a:solidFill>
            </a:endParaRPr>
          </a:p>
        </p:txBody>
      </p:sp>
      <p:sp>
        <p:nvSpPr>
          <p:cNvPr id="13" name="Rectángulo 12">
            <a:extLst>
              <a:ext uri="{FF2B5EF4-FFF2-40B4-BE49-F238E27FC236}">
                <a16:creationId xmlns:a16="http://schemas.microsoft.com/office/drawing/2014/main" id="{EEDB78AE-3CD4-D0D1-AC15-D1979E000AE0}"/>
              </a:ext>
            </a:extLst>
          </p:cNvPr>
          <p:cNvSpPr/>
          <p:nvPr userDrawn="1"/>
        </p:nvSpPr>
        <p:spPr>
          <a:xfrm>
            <a:off x="16176253" y="0"/>
            <a:ext cx="2110160" cy="10287000"/>
          </a:xfrm>
          <a:prstGeom prst="rect">
            <a:avLst/>
          </a:prstGeom>
          <a:solidFill>
            <a:srgbClr val="C0000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a:solidFill>
                <a:schemeClr val="accent6"/>
              </a:solidFill>
            </a:endParaRPr>
          </a:p>
        </p:txBody>
      </p:sp>
      <p:sp>
        <p:nvSpPr>
          <p:cNvPr id="14" name="Rectángulo: esquinas redondeadas 13">
            <a:extLst>
              <a:ext uri="{FF2B5EF4-FFF2-40B4-BE49-F238E27FC236}">
                <a16:creationId xmlns:a16="http://schemas.microsoft.com/office/drawing/2014/main" id="{56695022-D366-B8A1-30FE-09755C904DE1}"/>
              </a:ext>
            </a:extLst>
          </p:cNvPr>
          <p:cNvSpPr/>
          <p:nvPr userDrawn="1"/>
        </p:nvSpPr>
        <p:spPr>
          <a:xfrm>
            <a:off x="697832" y="0"/>
            <a:ext cx="17349536" cy="10287000"/>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a:solidFill>
                <a:schemeClr val="accent6"/>
              </a:solidFill>
            </a:endParaRPr>
          </a:p>
        </p:txBody>
      </p:sp>
      <p:sp>
        <p:nvSpPr>
          <p:cNvPr id="2" name="Título 1">
            <a:extLst>
              <a:ext uri="{FF2B5EF4-FFF2-40B4-BE49-F238E27FC236}">
                <a16:creationId xmlns:a16="http://schemas.microsoft.com/office/drawing/2014/main" id="{6EF1ED71-0B2B-4516-86B6-5FB4C46C91AA}"/>
              </a:ext>
            </a:extLst>
          </p:cNvPr>
          <p:cNvSpPr>
            <a:spLocks noGrp="1"/>
          </p:cNvSpPr>
          <p:nvPr>
            <p:ph type="title"/>
          </p:nvPr>
        </p:nvSpPr>
        <p:spPr>
          <a:xfrm>
            <a:off x="2579078" y="5597867"/>
            <a:ext cx="13692554" cy="2011530"/>
          </a:xfrm>
          <a:solidFill>
            <a:srgbClr val="293279"/>
          </a:solidFill>
          <a:effectLst>
            <a:outerShdw blurRad="215900" dist="152400" dir="2700000" algn="tl" rotWithShape="0">
              <a:prstClr val="black">
                <a:alpha val="74000"/>
              </a:prstClr>
            </a:outerShdw>
          </a:effectLst>
        </p:spPr>
        <p:txBody>
          <a:bodyPr>
            <a:spAutoFit/>
          </a:bodyPr>
          <a:lstStyle>
            <a:lvl1pPr algn="ctr">
              <a:defRPr>
                <a:solidFill>
                  <a:schemeClr val="bg1"/>
                </a:solidFill>
              </a:defRPr>
            </a:lvl1pPr>
          </a:lstStyle>
          <a:p>
            <a:r>
              <a:rPr lang="es-ES" dirty="0"/>
              <a:t>Haga clic para modificar el estilo de título del patrón</a:t>
            </a:r>
            <a:endParaRPr lang="es-EC" dirty="0"/>
          </a:p>
        </p:txBody>
      </p:sp>
      <p:sp>
        <p:nvSpPr>
          <p:cNvPr id="5" name="テキスト プレースホルダー 6">
            <a:extLst>
              <a:ext uri="{FF2B5EF4-FFF2-40B4-BE49-F238E27FC236}">
                <a16:creationId xmlns:a16="http://schemas.microsoft.com/office/drawing/2014/main" id="{966F3A14-C3F3-48A1-B6A7-A08D01E79DFD}"/>
              </a:ext>
            </a:extLst>
          </p:cNvPr>
          <p:cNvSpPr>
            <a:spLocks noGrp="1"/>
          </p:cNvSpPr>
          <p:nvPr>
            <p:ph type="body" sz="quarter" idx="20" hasCustomPrompt="1"/>
          </p:nvPr>
        </p:nvSpPr>
        <p:spPr>
          <a:xfrm>
            <a:off x="2579079" y="8204182"/>
            <a:ext cx="13692554" cy="1033666"/>
          </a:xfrm>
        </p:spPr>
        <p:txBody>
          <a:bodyPr anchor="t">
            <a:normAutofit/>
          </a:bodyPr>
          <a:lstStyle>
            <a:lvl1pPr algn="ctr">
              <a:defRPr sz="2800" baseline="0">
                <a:solidFill>
                  <a:schemeClr val="tx2"/>
                </a:solidFill>
              </a:defRPr>
            </a:lvl1pPr>
          </a:lstStyle>
          <a:p>
            <a:pPr lvl="0"/>
            <a:r>
              <a:rPr kumimoji="1" lang="en-US" altLang="ja-JP" dirty="0"/>
              <a:t>Autor / </a:t>
            </a:r>
            <a:r>
              <a:rPr kumimoji="1" lang="en-US" altLang="ja-JP" dirty="0" err="1"/>
              <a:t>Dirección</a:t>
            </a:r>
            <a:r>
              <a:rPr kumimoji="1" lang="en-US" altLang="ja-JP" dirty="0"/>
              <a:t> / </a:t>
            </a:r>
            <a:r>
              <a:rPr kumimoji="1" lang="en-US" altLang="ja-JP" dirty="0" err="1"/>
              <a:t>Fecha</a:t>
            </a:r>
            <a:endParaRPr kumimoji="1" lang="ja-JP" altLang="en-US" dirty="0"/>
          </a:p>
        </p:txBody>
      </p:sp>
      <p:pic>
        <p:nvPicPr>
          <p:cNvPr id="8" name="Gráfico 7">
            <a:extLst>
              <a:ext uri="{FF2B5EF4-FFF2-40B4-BE49-F238E27FC236}">
                <a16:creationId xmlns:a16="http://schemas.microsoft.com/office/drawing/2014/main" id="{5B5DB710-20A4-6CE3-41EA-96767298A07A}"/>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4504631" y="2529814"/>
            <a:ext cx="9277149" cy="2613686"/>
          </a:xfrm>
          <a:prstGeom prst="rect">
            <a:avLst/>
          </a:prstGeom>
        </p:spPr>
      </p:pic>
    </p:spTree>
    <p:extLst>
      <p:ext uri="{BB962C8B-B14F-4D97-AF65-F5344CB8AC3E}">
        <p14:creationId xmlns:p14="http://schemas.microsoft.com/office/powerpoint/2010/main" val="2804542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3FE0617-96A0-4CFF-B816-C7CA81672EE6}"/>
              </a:ext>
            </a:extLst>
          </p:cNvPr>
          <p:cNvSpPr/>
          <p:nvPr userDrawn="1"/>
        </p:nvSpPr>
        <p:spPr>
          <a:xfrm>
            <a:off x="-1" y="256018"/>
            <a:ext cx="18286413" cy="1011673"/>
          </a:xfrm>
          <a:prstGeom prst="rect">
            <a:avLst/>
          </a:prstGeom>
          <a:solidFill>
            <a:srgbClr val="293279"/>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kumimoji="1" lang="es-EC" dirty="0">
              <a:solidFill>
                <a:schemeClr val="bg1"/>
              </a:solidFill>
            </a:endParaRPr>
          </a:p>
        </p:txBody>
      </p:sp>
      <p:sp>
        <p:nvSpPr>
          <p:cNvPr id="2" name="タイトル 1"/>
          <p:cNvSpPr>
            <a:spLocks noGrp="1"/>
          </p:cNvSpPr>
          <p:nvPr>
            <p:ph type="title" hasCustomPrompt="1"/>
          </p:nvPr>
        </p:nvSpPr>
        <p:spPr>
          <a:xfrm>
            <a:off x="794004" y="256018"/>
            <a:ext cx="16236850" cy="1011673"/>
          </a:xfrm>
        </p:spPr>
        <p:txBody>
          <a:bodyPr/>
          <a:lstStyle>
            <a:lvl1pPr>
              <a:defRPr>
                <a:solidFill>
                  <a:schemeClr val="bg1"/>
                </a:solidFill>
              </a:defRPr>
            </a:lvl1pPr>
          </a:lstStyle>
          <a:p>
            <a:r>
              <a:rPr kumimoji="1" lang="en-US" altLang="ja-JP" dirty="0" err="1"/>
              <a:t>Título</a:t>
            </a:r>
            <a:r>
              <a:rPr kumimoji="1" lang="en-US" altLang="ja-JP" dirty="0"/>
              <a:t> de la </a:t>
            </a:r>
            <a:r>
              <a:rPr kumimoji="1" lang="en-US" altLang="ja-JP" dirty="0" err="1"/>
              <a:t>lámina</a:t>
            </a:r>
            <a:endParaRPr kumimoji="1" lang="ja-JP" altLang="en-US" dirty="0"/>
          </a:p>
        </p:txBody>
      </p:sp>
      <p:sp>
        <p:nvSpPr>
          <p:cNvPr id="5" name="テキスト プレースホルダー 6"/>
          <p:cNvSpPr>
            <a:spLocks noGrp="1"/>
          </p:cNvSpPr>
          <p:nvPr>
            <p:ph type="body" sz="quarter" idx="14" hasCustomPrompt="1"/>
          </p:nvPr>
        </p:nvSpPr>
        <p:spPr>
          <a:xfrm>
            <a:off x="1078310" y="1491917"/>
            <a:ext cx="16200313" cy="7417622"/>
          </a:xfrm>
        </p:spPr>
        <p:txBody>
          <a:bodyPr anchor="t">
            <a:normAutofit/>
          </a:bodyPr>
          <a:lstStyle>
            <a:lvl1pPr algn="l">
              <a:defRPr sz="2800" baseline="0">
                <a:solidFill>
                  <a:schemeClr val="tx2"/>
                </a:solidFill>
              </a:defRPr>
            </a:lvl1pPr>
          </a:lstStyle>
          <a:p>
            <a:pPr lvl="0"/>
            <a:r>
              <a:rPr kumimoji="1" lang="en-US" altLang="ja-JP" dirty="0" err="1"/>
              <a:t>Texto</a:t>
            </a:r>
            <a:r>
              <a:rPr kumimoji="1" lang="en-US" altLang="ja-JP" dirty="0"/>
              <a:t> principal</a:t>
            </a:r>
            <a:endParaRPr kumimoji="1" lang="ja-JP" altLang="en-US" dirty="0"/>
          </a:p>
        </p:txBody>
      </p:sp>
    </p:spTree>
    <p:extLst>
      <p:ext uri="{BB962C8B-B14F-4D97-AF65-F5344CB8AC3E}">
        <p14:creationId xmlns:p14="http://schemas.microsoft.com/office/powerpoint/2010/main" val="90367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C6FC5DCF-F779-66F3-19D4-A8F4D408CA72}"/>
              </a:ext>
            </a:extLst>
          </p:cNvPr>
          <p:cNvSpPr/>
          <p:nvPr userDrawn="1"/>
        </p:nvSpPr>
        <p:spPr>
          <a:xfrm>
            <a:off x="0" y="0"/>
            <a:ext cx="18286413" cy="2695074"/>
          </a:xfrm>
          <a:prstGeom prst="rect">
            <a:avLst/>
          </a:prstGeom>
          <a:solidFill>
            <a:srgbClr val="293279"/>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a:solidFill>
                <a:schemeClr val="accent6"/>
              </a:solidFill>
            </a:endParaRPr>
          </a:p>
        </p:txBody>
      </p:sp>
      <p:sp>
        <p:nvSpPr>
          <p:cNvPr id="3" name="Rectángulo: esquinas redondeadas 2">
            <a:extLst>
              <a:ext uri="{FF2B5EF4-FFF2-40B4-BE49-F238E27FC236}">
                <a16:creationId xmlns:a16="http://schemas.microsoft.com/office/drawing/2014/main" id="{C2BC79B8-5ABE-232D-8C79-DEE40B7240F3}"/>
              </a:ext>
            </a:extLst>
          </p:cNvPr>
          <p:cNvSpPr/>
          <p:nvPr userDrawn="1"/>
        </p:nvSpPr>
        <p:spPr>
          <a:xfrm>
            <a:off x="0" y="1034713"/>
            <a:ext cx="18286413" cy="4957013"/>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a:solidFill>
                <a:schemeClr val="accent6"/>
              </a:solidFill>
            </a:endParaRPr>
          </a:p>
        </p:txBody>
      </p:sp>
      <p:sp>
        <p:nvSpPr>
          <p:cNvPr id="2" name="Título 1">
            <a:extLst>
              <a:ext uri="{FF2B5EF4-FFF2-40B4-BE49-F238E27FC236}">
                <a16:creationId xmlns:a16="http://schemas.microsoft.com/office/drawing/2014/main" id="{72D06F2D-75A9-54F4-8017-6E150726CD37}"/>
              </a:ext>
            </a:extLst>
          </p:cNvPr>
          <p:cNvSpPr>
            <a:spLocks noGrp="1"/>
          </p:cNvSpPr>
          <p:nvPr>
            <p:ph type="title"/>
          </p:nvPr>
        </p:nvSpPr>
        <p:spPr>
          <a:xfrm>
            <a:off x="914320" y="0"/>
            <a:ext cx="16457772" cy="1034713"/>
          </a:xfrm>
        </p:spPr>
        <p:txBody>
          <a:bodyPr>
            <a:normAutofit/>
          </a:bodyPr>
          <a:lstStyle>
            <a:lvl1pPr algn="ctr">
              <a:defRPr sz="4400">
                <a:solidFill>
                  <a:schemeClr val="bg1"/>
                </a:solidFill>
              </a:defRPr>
            </a:lvl1pPr>
          </a:lstStyle>
          <a:p>
            <a:r>
              <a:rPr lang="es-ES"/>
              <a:t>Haga clic para modificar el estilo de título del patrón</a:t>
            </a:r>
            <a:endParaRPr lang="es-EC"/>
          </a:p>
        </p:txBody>
      </p:sp>
    </p:spTree>
    <p:extLst>
      <p:ext uri="{BB962C8B-B14F-4D97-AF65-F5344CB8AC3E}">
        <p14:creationId xmlns:p14="http://schemas.microsoft.com/office/powerpoint/2010/main" val="174358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a:lvl1pPr>
          </a:lstStyle>
          <a:p>
            <a:r>
              <a:rPr kumimoji="1" lang="en-US" altLang="ja-JP" dirty="0" err="1"/>
              <a:t>Título</a:t>
            </a:r>
            <a:r>
              <a:rPr kumimoji="1" lang="en-US" altLang="ja-JP" dirty="0"/>
              <a:t> de la </a:t>
            </a:r>
            <a:r>
              <a:rPr kumimoji="1" lang="en-US" altLang="ja-JP" dirty="0" err="1"/>
              <a:t>lámina</a:t>
            </a:r>
            <a:endParaRPr kumimoji="1" lang="ja-JP" altLang="en-US" dirty="0"/>
          </a:p>
        </p:txBody>
      </p:sp>
      <p:sp>
        <p:nvSpPr>
          <p:cNvPr id="15" name="テキスト プレースホルダー 6"/>
          <p:cNvSpPr>
            <a:spLocks noGrp="1"/>
          </p:cNvSpPr>
          <p:nvPr>
            <p:ph type="body" sz="quarter" idx="15" hasCustomPrompt="1"/>
          </p:nvPr>
        </p:nvSpPr>
        <p:spPr>
          <a:xfrm>
            <a:off x="1964684" y="1958917"/>
            <a:ext cx="7426863" cy="790352"/>
          </a:xfrm>
        </p:spPr>
        <p:txBody>
          <a:bodyPr anchor="b">
            <a:noAutofit/>
          </a:bodyPr>
          <a:lstStyle>
            <a:lvl1pPr algn="l">
              <a:defRPr sz="4400" b="1" baseline="0">
                <a:solidFill>
                  <a:srgbClr val="293279"/>
                </a:solidFill>
                <a:latin typeface="Route 159 SemiBold" pitchFamily="50" charset="0"/>
              </a:defRPr>
            </a:lvl1pPr>
          </a:lstStyle>
          <a:p>
            <a:pPr lvl="0"/>
            <a:r>
              <a:rPr kumimoji="1" lang="en-US" altLang="ja-JP" dirty="0" err="1"/>
              <a:t>Texto</a:t>
            </a:r>
            <a:endParaRPr kumimoji="1" lang="ja-JP" altLang="en-US" dirty="0"/>
          </a:p>
        </p:txBody>
      </p:sp>
      <p:sp>
        <p:nvSpPr>
          <p:cNvPr id="17" name="テキスト プレースホルダー 6"/>
          <p:cNvSpPr>
            <a:spLocks noGrp="1"/>
          </p:cNvSpPr>
          <p:nvPr>
            <p:ph type="body" sz="quarter" idx="14" hasCustomPrompt="1"/>
          </p:nvPr>
        </p:nvSpPr>
        <p:spPr>
          <a:xfrm>
            <a:off x="2709065" y="3113733"/>
            <a:ext cx="13938025" cy="5600679"/>
          </a:xfrm>
        </p:spPr>
        <p:txBody>
          <a:bodyPr anchor="t">
            <a:normAutofit/>
          </a:bodyPr>
          <a:lstStyle>
            <a:lvl1pPr algn="l">
              <a:defRPr sz="2800" baseline="0">
                <a:solidFill>
                  <a:schemeClr val="tx2"/>
                </a:solidFill>
              </a:defRPr>
            </a:lvl1pPr>
          </a:lstStyle>
          <a:p>
            <a:pPr lvl="0"/>
            <a:r>
              <a:rPr kumimoji="1" lang="en-US" altLang="ja-JP" dirty="0" err="1"/>
              <a:t>Texto</a:t>
            </a:r>
            <a:r>
              <a:rPr kumimoji="1" lang="en-US" altLang="ja-JP" dirty="0"/>
              <a:t> principal</a:t>
            </a:r>
            <a:endParaRPr kumimoji="1" lang="ja-JP" altLang="en-US" dirty="0"/>
          </a:p>
        </p:txBody>
      </p:sp>
    </p:spTree>
    <p:extLst>
      <p:ext uri="{BB962C8B-B14F-4D97-AF65-F5344CB8AC3E}">
        <p14:creationId xmlns:p14="http://schemas.microsoft.com/office/powerpoint/2010/main" val="3909533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tor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914320" y="561935"/>
            <a:ext cx="16457772" cy="547689"/>
          </a:xfrm>
        </p:spPr>
        <p:txBody>
          <a:bodyPr/>
          <a:lstStyle>
            <a:lvl1pPr>
              <a:defRPr/>
            </a:lvl1pPr>
          </a:lstStyle>
          <a:p>
            <a:r>
              <a:rPr kumimoji="1" lang="en-US" altLang="ja-JP" dirty="0" err="1"/>
              <a:t>Título</a:t>
            </a:r>
            <a:r>
              <a:rPr kumimoji="1" lang="en-US" altLang="ja-JP" dirty="0"/>
              <a:t> de </a:t>
            </a:r>
            <a:r>
              <a:rPr kumimoji="1" lang="en-US" altLang="ja-JP" dirty="0" err="1"/>
              <a:t>lámina</a:t>
            </a:r>
            <a:endParaRPr kumimoji="1" lang="ja-JP" altLang="en-US" dirty="0"/>
          </a:p>
        </p:txBody>
      </p:sp>
    </p:spTree>
    <p:extLst>
      <p:ext uri="{BB962C8B-B14F-4D97-AF65-F5344CB8AC3E}">
        <p14:creationId xmlns:p14="http://schemas.microsoft.com/office/powerpoint/2010/main" val="2732614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a:lvl1pPr>
          </a:lstStyle>
          <a:p>
            <a:r>
              <a:rPr kumimoji="1" lang="en-US" altLang="ja-JP" dirty="0" err="1"/>
              <a:t>Título</a:t>
            </a:r>
            <a:r>
              <a:rPr kumimoji="1" lang="en-US" altLang="ja-JP" dirty="0"/>
              <a:t> de la </a:t>
            </a:r>
            <a:r>
              <a:rPr kumimoji="1" lang="en-US" altLang="ja-JP" dirty="0" err="1"/>
              <a:t>lámina</a:t>
            </a:r>
            <a:endParaRPr kumimoji="1" lang="ja-JP" altLang="en-US" dirty="0"/>
          </a:p>
        </p:txBody>
      </p:sp>
      <p:sp>
        <p:nvSpPr>
          <p:cNvPr id="22" name="テキスト プレースホルダー 6"/>
          <p:cNvSpPr>
            <a:spLocks noGrp="1"/>
          </p:cNvSpPr>
          <p:nvPr>
            <p:ph type="body" sz="quarter" idx="15" hasCustomPrompt="1"/>
          </p:nvPr>
        </p:nvSpPr>
        <p:spPr>
          <a:xfrm>
            <a:off x="2023051" y="2119827"/>
            <a:ext cx="6833566" cy="790352"/>
          </a:xfrm>
        </p:spPr>
        <p:txBody>
          <a:bodyPr anchor="b">
            <a:noAutofit/>
          </a:bodyPr>
          <a:lstStyle>
            <a:lvl1pPr algn="l">
              <a:defRPr sz="4400" b="1" baseline="0">
                <a:solidFill>
                  <a:srgbClr val="293279"/>
                </a:solidFill>
                <a:latin typeface="Route 159 SemiBold" pitchFamily="50" charset="0"/>
              </a:defRPr>
            </a:lvl1pPr>
          </a:lstStyle>
          <a:p>
            <a:pPr lvl="0"/>
            <a:r>
              <a:rPr kumimoji="1" lang="en-US" altLang="ja-JP" dirty="0" err="1"/>
              <a:t>Texto</a:t>
            </a:r>
            <a:endParaRPr kumimoji="1" lang="ja-JP" altLang="en-US" dirty="0"/>
          </a:p>
        </p:txBody>
      </p:sp>
      <p:sp>
        <p:nvSpPr>
          <p:cNvPr id="23" name="テキスト プレースホルダー 6"/>
          <p:cNvSpPr>
            <a:spLocks noGrp="1"/>
          </p:cNvSpPr>
          <p:nvPr>
            <p:ph type="body" sz="quarter" idx="14" hasCustomPrompt="1"/>
          </p:nvPr>
        </p:nvSpPr>
        <p:spPr>
          <a:xfrm>
            <a:off x="2709066" y="2826004"/>
            <a:ext cx="6147552" cy="6366122"/>
          </a:xfrm>
        </p:spPr>
        <p:txBody>
          <a:bodyPr anchor="t">
            <a:normAutofit/>
          </a:bodyPr>
          <a:lstStyle>
            <a:lvl1pPr algn="l">
              <a:defRPr sz="2800" baseline="0">
                <a:solidFill>
                  <a:schemeClr val="tx2"/>
                </a:solidFill>
              </a:defRPr>
            </a:lvl1pPr>
          </a:lstStyle>
          <a:p>
            <a:pPr lvl="0"/>
            <a:r>
              <a:rPr kumimoji="1" lang="en-US" altLang="ja-JP" dirty="0" err="1"/>
              <a:t>Texto</a:t>
            </a:r>
            <a:endParaRPr kumimoji="1" lang="ja-JP" altLang="en-US" dirty="0"/>
          </a:p>
        </p:txBody>
      </p:sp>
      <p:sp>
        <p:nvSpPr>
          <p:cNvPr id="29" name="テキスト プレースホルダー 6"/>
          <p:cNvSpPr>
            <a:spLocks noGrp="1"/>
          </p:cNvSpPr>
          <p:nvPr>
            <p:ph type="body" sz="quarter" idx="16" hasCustomPrompt="1"/>
          </p:nvPr>
        </p:nvSpPr>
        <p:spPr>
          <a:xfrm>
            <a:off x="10272884" y="2116730"/>
            <a:ext cx="6833566" cy="790352"/>
          </a:xfrm>
        </p:spPr>
        <p:txBody>
          <a:bodyPr anchor="b">
            <a:noAutofit/>
          </a:bodyPr>
          <a:lstStyle>
            <a:lvl1pPr algn="l">
              <a:defRPr sz="4400" b="1" baseline="0">
                <a:solidFill>
                  <a:schemeClr val="accent2"/>
                </a:solidFill>
                <a:latin typeface="Route 159 SemiBold" pitchFamily="50" charset="0"/>
              </a:defRPr>
            </a:lvl1pPr>
          </a:lstStyle>
          <a:p>
            <a:pPr lvl="0"/>
            <a:r>
              <a:rPr kumimoji="1" lang="en-US" altLang="ja-JP" dirty="0" err="1"/>
              <a:t>Texto</a:t>
            </a:r>
            <a:endParaRPr kumimoji="1" lang="ja-JP" altLang="en-US" dirty="0"/>
          </a:p>
        </p:txBody>
      </p:sp>
      <p:sp>
        <p:nvSpPr>
          <p:cNvPr id="30" name="テキスト プレースホルダー 6"/>
          <p:cNvSpPr>
            <a:spLocks noGrp="1"/>
          </p:cNvSpPr>
          <p:nvPr>
            <p:ph type="body" sz="quarter" idx="17" hasCustomPrompt="1"/>
          </p:nvPr>
        </p:nvSpPr>
        <p:spPr>
          <a:xfrm>
            <a:off x="10958899" y="2822906"/>
            <a:ext cx="6147552" cy="6366121"/>
          </a:xfrm>
        </p:spPr>
        <p:txBody>
          <a:bodyPr anchor="t">
            <a:normAutofit/>
          </a:bodyPr>
          <a:lstStyle>
            <a:lvl1pPr algn="l">
              <a:defRPr sz="2800" baseline="0">
                <a:solidFill>
                  <a:schemeClr val="tx2"/>
                </a:solidFill>
              </a:defRPr>
            </a:lvl1pPr>
          </a:lstStyle>
          <a:p>
            <a:pPr lvl="0"/>
            <a:r>
              <a:rPr kumimoji="1" lang="en-US" altLang="ja-JP" dirty="0" err="1"/>
              <a:t>Texto</a:t>
            </a:r>
            <a:endParaRPr kumimoji="1" lang="ja-JP" altLang="en-US" dirty="0"/>
          </a:p>
        </p:txBody>
      </p:sp>
    </p:spTree>
    <p:extLst>
      <p:ext uri="{BB962C8B-B14F-4D97-AF65-F5344CB8AC3E}">
        <p14:creationId xmlns:p14="http://schemas.microsoft.com/office/powerpoint/2010/main" val="3789019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s 2">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a:lvl1pPr>
          </a:lstStyle>
          <a:p>
            <a:r>
              <a:rPr kumimoji="1" lang="en-US" altLang="ja-JP" dirty="0" err="1"/>
              <a:t>Título</a:t>
            </a:r>
            <a:r>
              <a:rPr kumimoji="1" lang="en-US" altLang="ja-JP" dirty="0"/>
              <a:t> de la </a:t>
            </a:r>
            <a:r>
              <a:rPr kumimoji="1" lang="en-US" altLang="ja-JP" dirty="0" err="1"/>
              <a:t>lámina</a:t>
            </a:r>
            <a:endParaRPr kumimoji="1" lang="ja-JP" altLang="en-US" dirty="0"/>
          </a:p>
        </p:txBody>
      </p:sp>
      <p:grpSp>
        <p:nvGrpSpPr>
          <p:cNvPr id="9" name="グループ化 8"/>
          <p:cNvGrpSpPr/>
          <p:nvPr userDrawn="1"/>
        </p:nvGrpSpPr>
        <p:grpSpPr>
          <a:xfrm>
            <a:off x="0" y="1831132"/>
            <a:ext cx="9664975" cy="3312368"/>
            <a:chOff x="0" y="2839244"/>
            <a:chExt cx="9664975" cy="3312368"/>
          </a:xfrm>
          <a:solidFill>
            <a:srgbClr val="293279"/>
          </a:solidFill>
        </p:grpSpPr>
        <p:sp>
          <p:nvSpPr>
            <p:cNvPr id="5" name="正方形/長方形 4"/>
            <p:cNvSpPr/>
            <p:nvPr userDrawn="1"/>
          </p:nvSpPr>
          <p:spPr>
            <a:xfrm>
              <a:off x="0" y="2839244"/>
              <a:ext cx="8441633" cy="3312368"/>
            </a:xfrm>
            <a:prstGeom prst="rect">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accent6"/>
                </a:solidFill>
              </a:endParaRPr>
            </a:p>
          </p:txBody>
        </p:sp>
        <p:sp>
          <p:nvSpPr>
            <p:cNvPr id="6" name="直角三角形 5"/>
            <p:cNvSpPr/>
            <p:nvPr userDrawn="1"/>
          </p:nvSpPr>
          <p:spPr>
            <a:xfrm>
              <a:off x="8441633" y="2839244"/>
              <a:ext cx="1223342" cy="3312368"/>
            </a:xfrm>
            <a:prstGeom prst="rtTriangle">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accent6"/>
                </a:solidFill>
              </a:endParaRPr>
            </a:p>
          </p:txBody>
        </p:sp>
      </p:grpSp>
      <p:grpSp>
        <p:nvGrpSpPr>
          <p:cNvPr id="34" name="グループ化 33"/>
          <p:cNvGrpSpPr/>
          <p:nvPr userDrawn="1"/>
        </p:nvGrpSpPr>
        <p:grpSpPr>
          <a:xfrm rot="10800000">
            <a:off x="8621438" y="2319598"/>
            <a:ext cx="9664975" cy="3312368"/>
            <a:chOff x="0" y="2839244"/>
            <a:chExt cx="9664975" cy="3312368"/>
          </a:xfrm>
          <a:solidFill>
            <a:srgbClr val="C00000"/>
          </a:solidFill>
        </p:grpSpPr>
        <p:sp>
          <p:nvSpPr>
            <p:cNvPr id="35" name="正方形/長方形 34"/>
            <p:cNvSpPr/>
            <p:nvPr userDrawn="1"/>
          </p:nvSpPr>
          <p:spPr>
            <a:xfrm>
              <a:off x="0" y="2839244"/>
              <a:ext cx="8441633" cy="3312368"/>
            </a:xfrm>
            <a:prstGeom prst="rect">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accent6"/>
                </a:solidFill>
              </a:endParaRPr>
            </a:p>
          </p:txBody>
        </p:sp>
        <p:sp>
          <p:nvSpPr>
            <p:cNvPr id="36" name="直角三角形 35"/>
            <p:cNvSpPr/>
            <p:nvPr userDrawn="1"/>
          </p:nvSpPr>
          <p:spPr>
            <a:xfrm>
              <a:off x="8441633" y="2839244"/>
              <a:ext cx="1223342" cy="3312368"/>
            </a:xfrm>
            <a:prstGeom prst="rtTriangle">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accent6"/>
                </a:solidFill>
              </a:endParaRPr>
            </a:p>
          </p:txBody>
        </p:sp>
      </p:grpSp>
      <p:sp>
        <p:nvSpPr>
          <p:cNvPr id="37" name="テキスト プレースホルダー 6"/>
          <p:cNvSpPr>
            <a:spLocks noGrp="1"/>
          </p:cNvSpPr>
          <p:nvPr>
            <p:ph type="body" sz="quarter" idx="27" hasCustomPrompt="1"/>
          </p:nvPr>
        </p:nvSpPr>
        <p:spPr>
          <a:xfrm>
            <a:off x="834889" y="2120169"/>
            <a:ext cx="7401338" cy="2823902"/>
          </a:xfrm>
        </p:spPr>
        <p:txBody>
          <a:bodyPr anchor="b">
            <a:noAutofit/>
          </a:bodyPr>
          <a:lstStyle>
            <a:lvl1pPr algn="l">
              <a:lnSpc>
                <a:spcPct val="100000"/>
              </a:lnSpc>
              <a:spcBef>
                <a:spcPts val="0"/>
              </a:spcBef>
              <a:defRPr sz="6600" i="0" baseline="0">
                <a:solidFill>
                  <a:schemeClr val="bg1"/>
                </a:solidFill>
                <a:latin typeface="+mj-lt"/>
              </a:defRPr>
            </a:lvl1pPr>
          </a:lstStyle>
          <a:p>
            <a:pPr lvl="0"/>
            <a:r>
              <a:rPr kumimoji="1" lang="en-US" altLang="ja-JP" dirty="0" err="1"/>
              <a:t>Texto</a:t>
            </a:r>
            <a:endParaRPr kumimoji="1" lang="ja-JP" altLang="en-US" dirty="0"/>
          </a:p>
        </p:txBody>
      </p:sp>
      <p:sp>
        <p:nvSpPr>
          <p:cNvPr id="38" name="テキスト プレースホルダー 6"/>
          <p:cNvSpPr>
            <a:spLocks noGrp="1"/>
          </p:cNvSpPr>
          <p:nvPr>
            <p:ph type="body" sz="quarter" idx="28" hasCustomPrompt="1"/>
          </p:nvPr>
        </p:nvSpPr>
        <p:spPr>
          <a:xfrm>
            <a:off x="10065028" y="2621886"/>
            <a:ext cx="7401338" cy="2823902"/>
          </a:xfrm>
        </p:spPr>
        <p:txBody>
          <a:bodyPr anchor="b">
            <a:noAutofit/>
          </a:bodyPr>
          <a:lstStyle>
            <a:lvl1pPr algn="l">
              <a:lnSpc>
                <a:spcPct val="100000"/>
              </a:lnSpc>
              <a:spcBef>
                <a:spcPts val="0"/>
              </a:spcBef>
              <a:defRPr sz="6600" i="0" baseline="0">
                <a:solidFill>
                  <a:schemeClr val="bg1"/>
                </a:solidFill>
                <a:latin typeface="+mj-lt"/>
              </a:defRPr>
            </a:lvl1pPr>
          </a:lstStyle>
          <a:p>
            <a:pPr lvl="0"/>
            <a:r>
              <a:rPr kumimoji="1" lang="en-US" altLang="ja-JP" dirty="0" err="1"/>
              <a:t>Texto</a:t>
            </a:r>
            <a:endParaRPr kumimoji="1" lang="ja-JP" altLang="en-US" dirty="0"/>
          </a:p>
        </p:txBody>
      </p:sp>
      <p:grpSp>
        <p:nvGrpSpPr>
          <p:cNvPr id="11" name="グループ化 10"/>
          <p:cNvGrpSpPr/>
          <p:nvPr userDrawn="1"/>
        </p:nvGrpSpPr>
        <p:grpSpPr>
          <a:xfrm>
            <a:off x="0" y="5127969"/>
            <a:ext cx="9701241" cy="119030"/>
            <a:chOff x="0" y="6111441"/>
            <a:chExt cx="9701241" cy="119030"/>
          </a:xfrm>
          <a:solidFill>
            <a:schemeClr val="accent3">
              <a:lumMod val="60000"/>
              <a:lumOff val="40000"/>
            </a:schemeClr>
          </a:solidFill>
        </p:grpSpPr>
        <p:sp>
          <p:nvSpPr>
            <p:cNvPr id="40" name="正方形/長方形 39"/>
            <p:cNvSpPr/>
            <p:nvPr userDrawn="1"/>
          </p:nvSpPr>
          <p:spPr>
            <a:xfrm>
              <a:off x="0" y="6126973"/>
              <a:ext cx="9657281" cy="103498"/>
            </a:xfrm>
            <a:prstGeom prst="rect">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accent2">
                    <a:lumMod val="20000"/>
                    <a:lumOff val="80000"/>
                  </a:schemeClr>
                </a:solidFill>
              </a:endParaRPr>
            </a:p>
          </p:txBody>
        </p:sp>
        <p:sp>
          <p:nvSpPr>
            <p:cNvPr id="41" name="直角三角形 40"/>
            <p:cNvSpPr/>
            <p:nvPr userDrawn="1"/>
          </p:nvSpPr>
          <p:spPr>
            <a:xfrm>
              <a:off x="9657281" y="6111441"/>
              <a:ext cx="43960" cy="119029"/>
            </a:xfrm>
            <a:prstGeom prst="rtTriangle">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accent2">
                    <a:lumMod val="20000"/>
                    <a:lumOff val="80000"/>
                  </a:schemeClr>
                </a:solidFill>
              </a:endParaRPr>
            </a:p>
          </p:txBody>
        </p:sp>
      </p:grpSp>
      <p:grpSp>
        <p:nvGrpSpPr>
          <p:cNvPr id="42" name="グループ化 41"/>
          <p:cNvGrpSpPr/>
          <p:nvPr userDrawn="1"/>
        </p:nvGrpSpPr>
        <p:grpSpPr>
          <a:xfrm rot="10800000">
            <a:off x="8581997" y="2216443"/>
            <a:ext cx="9704415" cy="119030"/>
            <a:chOff x="-3174" y="6111441"/>
            <a:chExt cx="9704415" cy="119030"/>
          </a:xfrm>
          <a:solidFill>
            <a:schemeClr val="accent2">
              <a:lumMod val="60000"/>
              <a:lumOff val="40000"/>
            </a:schemeClr>
          </a:solidFill>
        </p:grpSpPr>
        <p:sp>
          <p:nvSpPr>
            <p:cNvPr id="43" name="正方形/長方形 42"/>
            <p:cNvSpPr/>
            <p:nvPr userDrawn="1"/>
          </p:nvSpPr>
          <p:spPr>
            <a:xfrm>
              <a:off x="-3174" y="6111441"/>
              <a:ext cx="9660456" cy="119030"/>
            </a:xfrm>
            <a:prstGeom prst="rect">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accent6"/>
                </a:solidFill>
              </a:endParaRPr>
            </a:p>
          </p:txBody>
        </p:sp>
        <p:sp>
          <p:nvSpPr>
            <p:cNvPr id="44" name="直角三角形 43"/>
            <p:cNvSpPr/>
            <p:nvPr userDrawn="1"/>
          </p:nvSpPr>
          <p:spPr>
            <a:xfrm>
              <a:off x="9657281" y="6111441"/>
              <a:ext cx="43960" cy="119029"/>
            </a:xfrm>
            <a:prstGeom prst="rtTriangle">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accent6"/>
                </a:solidFill>
              </a:endParaRPr>
            </a:p>
          </p:txBody>
        </p:sp>
      </p:grpSp>
      <p:sp>
        <p:nvSpPr>
          <p:cNvPr id="45" name="テキスト プレースホルダー 6"/>
          <p:cNvSpPr>
            <a:spLocks noGrp="1"/>
          </p:cNvSpPr>
          <p:nvPr>
            <p:ph type="body" sz="quarter" idx="14" hasCustomPrompt="1"/>
          </p:nvPr>
        </p:nvSpPr>
        <p:spPr>
          <a:xfrm>
            <a:off x="829466" y="5365110"/>
            <a:ext cx="7412834" cy="3675392"/>
          </a:xfrm>
        </p:spPr>
        <p:txBody>
          <a:bodyPr anchor="t">
            <a:normAutofit/>
          </a:bodyPr>
          <a:lstStyle>
            <a:lvl1pPr algn="l">
              <a:defRPr sz="2800" baseline="0">
                <a:solidFill>
                  <a:schemeClr val="tx2"/>
                </a:solidFill>
              </a:defRPr>
            </a:lvl1pPr>
          </a:lstStyle>
          <a:p>
            <a:pPr lvl="0"/>
            <a:r>
              <a:rPr kumimoji="1" lang="en-US" altLang="ja-JP" dirty="0" err="1"/>
              <a:t>Texto</a:t>
            </a:r>
            <a:endParaRPr kumimoji="1" lang="ja-JP" altLang="en-US" dirty="0"/>
          </a:p>
        </p:txBody>
      </p:sp>
      <p:sp>
        <p:nvSpPr>
          <p:cNvPr id="46" name="テキスト プレースホルダー 6"/>
          <p:cNvSpPr>
            <a:spLocks noGrp="1"/>
          </p:cNvSpPr>
          <p:nvPr>
            <p:ph type="body" sz="quarter" idx="29" hasCustomPrompt="1"/>
          </p:nvPr>
        </p:nvSpPr>
        <p:spPr>
          <a:xfrm>
            <a:off x="10054379" y="5746266"/>
            <a:ext cx="7412834" cy="3294236"/>
          </a:xfrm>
        </p:spPr>
        <p:txBody>
          <a:bodyPr anchor="t">
            <a:normAutofit/>
          </a:bodyPr>
          <a:lstStyle>
            <a:lvl1pPr algn="l">
              <a:defRPr sz="2800" baseline="0">
                <a:solidFill>
                  <a:schemeClr val="tx2"/>
                </a:solidFill>
              </a:defRPr>
            </a:lvl1pPr>
          </a:lstStyle>
          <a:p>
            <a:pPr lvl="0"/>
            <a:r>
              <a:rPr kumimoji="1" lang="en-US" altLang="ja-JP" dirty="0" err="1"/>
              <a:t>Texto</a:t>
            </a:r>
            <a:endParaRPr kumimoji="1" lang="ja-JP" altLang="en-US" dirty="0"/>
          </a:p>
        </p:txBody>
      </p:sp>
    </p:spTree>
    <p:extLst>
      <p:ext uri="{BB962C8B-B14F-4D97-AF65-F5344CB8AC3E}">
        <p14:creationId xmlns:p14="http://schemas.microsoft.com/office/powerpoint/2010/main" val="1903557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a:lvl1pPr>
          </a:lstStyle>
          <a:p>
            <a:r>
              <a:rPr kumimoji="1" lang="en-US" altLang="ja-JP" dirty="0" err="1"/>
              <a:t>Título</a:t>
            </a:r>
            <a:r>
              <a:rPr kumimoji="1" lang="en-US" altLang="ja-JP" dirty="0"/>
              <a:t> de la </a:t>
            </a:r>
            <a:r>
              <a:rPr kumimoji="1" lang="en-US" altLang="ja-JP" dirty="0" err="1"/>
              <a:t>lámina</a:t>
            </a:r>
            <a:endParaRPr kumimoji="1" lang="ja-JP" altLang="en-US" dirty="0"/>
          </a:p>
        </p:txBody>
      </p:sp>
      <p:sp>
        <p:nvSpPr>
          <p:cNvPr id="40" name="テキスト プレースホルダー 6"/>
          <p:cNvSpPr>
            <a:spLocks noGrp="1"/>
          </p:cNvSpPr>
          <p:nvPr>
            <p:ph type="body" sz="quarter" idx="16" hasCustomPrompt="1"/>
          </p:nvPr>
        </p:nvSpPr>
        <p:spPr>
          <a:xfrm>
            <a:off x="1932912" y="1964027"/>
            <a:ext cx="7426863" cy="790352"/>
          </a:xfrm>
        </p:spPr>
        <p:txBody>
          <a:bodyPr anchor="b">
            <a:noAutofit/>
          </a:bodyPr>
          <a:lstStyle>
            <a:lvl1pPr algn="l">
              <a:defRPr sz="4400" b="1" baseline="0">
                <a:solidFill>
                  <a:srgbClr val="293279"/>
                </a:solidFill>
                <a:latin typeface="Route 159 SemiBold" pitchFamily="50" charset="0"/>
              </a:defRPr>
            </a:lvl1pPr>
          </a:lstStyle>
          <a:p>
            <a:pPr lvl="0"/>
            <a:r>
              <a:rPr kumimoji="1" lang="en-US" altLang="ja-JP" dirty="0" err="1"/>
              <a:t>Texto</a:t>
            </a:r>
            <a:endParaRPr kumimoji="1" lang="ja-JP" altLang="en-US" dirty="0"/>
          </a:p>
        </p:txBody>
      </p:sp>
      <p:sp>
        <p:nvSpPr>
          <p:cNvPr id="41" name="テキスト プレースホルダー 6"/>
          <p:cNvSpPr>
            <a:spLocks noGrp="1"/>
          </p:cNvSpPr>
          <p:nvPr>
            <p:ph type="body" sz="quarter" idx="17" hasCustomPrompt="1"/>
          </p:nvPr>
        </p:nvSpPr>
        <p:spPr>
          <a:xfrm>
            <a:off x="2618927" y="2670204"/>
            <a:ext cx="13938025" cy="1275244"/>
          </a:xfrm>
        </p:spPr>
        <p:txBody>
          <a:bodyPr anchor="t">
            <a:normAutofit/>
          </a:bodyPr>
          <a:lstStyle>
            <a:lvl1pPr algn="l">
              <a:defRPr sz="2800" baseline="0">
                <a:solidFill>
                  <a:schemeClr val="tx2"/>
                </a:solidFill>
              </a:defRPr>
            </a:lvl1pPr>
          </a:lstStyle>
          <a:p>
            <a:pPr lvl="0"/>
            <a:r>
              <a:rPr kumimoji="1" lang="en-US" altLang="ja-JP" dirty="0" err="1"/>
              <a:t>Texto</a:t>
            </a:r>
            <a:endParaRPr kumimoji="1" lang="ja-JP" altLang="en-US" dirty="0"/>
          </a:p>
        </p:txBody>
      </p:sp>
      <p:sp>
        <p:nvSpPr>
          <p:cNvPr id="44" name="テキスト プレースホルダー 6"/>
          <p:cNvSpPr>
            <a:spLocks noGrp="1"/>
          </p:cNvSpPr>
          <p:nvPr>
            <p:ph type="body" sz="quarter" idx="16" hasCustomPrompt="1"/>
          </p:nvPr>
        </p:nvSpPr>
        <p:spPr>
          <a:xfrm>
            <a:off x="1944479" y="4239204"/>
            <a:ext cx="7426863" cy="790352"/>
          </a:xfrm>
        </p:spPr>
        <p:txBody>
          <a:bodyPr anchor="b">
            <a:noAutofit/>
          </a:bodyPr>
          <a:lstStyle>
            <a:lvl1pPr algn="l">
              <a:defRPr sz="4400" b="1" baseline="0">
                <a:solidFill>
                  <a:schemeClr val="accent2"/>
                </a:solidFill>
                <a:latin typeface="Route 159 SemiBold" pitchFamily="50" charset="0"/>
              </a:defRPr>
            </a:lvl1pPr>
          </a:lstStyle>
          <a:p>
            <a:pPr lvl="0"/>
            <a:r>
              <a:rPr kumimoji="1" lang="en-US" altLang="ja-JP" dirty="0" err="1"/>
              <a:t>Texto</a:t>
            </a:r>
            <a:endParaRPr kumimoji="1" lang="ja-JP" altLang="en-US" dirty="0"/>
          </a:p>
        </p:txBody>
      </p:sp>
      <p:sp>
        <p:nvSpPr>
          <p:cNvPr id="45" name="テキスト プレースホルダー 6"/>
          <p:cNvSpPr>
            <a:spLocks noGrp="1"/>
          </p:cNvSpPr>
          <p:nvPr>
            <p:ph type="body" sz="quarter" idx="17" hasCustomPrompt="1"/>
          </p:nvPr>
        </p:nvSpPr>
        <p:spPr>
          <a:xfrm>
            <a:off x="2630494" y="4945381"/>
            <a:ext cx="13938025" cy="1275244"/>
          </a:xfrm>
        </p:spPr>
        <p:txBody>
          <a:bodyPr anchor="t">
            <a:normAutofit/>
          </a:bodyPr>
          <a:lstStyle>
            <a:lvl1pPr algn="l">
              <a:defRPr sz="2800" baseline="0">
                <a:solidFill>
                  <a:schemeClr val="tx2"/>
                </a:solidFill>
              </a:defRPr>
            </a:lvl1pPr>
          </a:lstStyle>
          <a:p>
            <a:pPr lvl="0"/>
            <a:r>
              <a:rPr kumimoji="1" lang="en-US" altLang="ja-JP" dirty="0" err="1"/>
              <a:t>Texto</a:t>
            </a:r>
            <a:endParaRPr kumimoji="1" lang="ja-JP" altLang="en-US" dirty="0"/>
          </a:p>
        </p:txBody>
      </p:sp>
      <p:sp>
        <p:nvSpPr>
          <p:cNvPr id="12" name="テキスト プレースホルダー 6">
            <a:extLst>
              <a:ext uri="{FF2B5EF4-FFF2-40B4-BE49-F238E27FC236}">
                <a16:creationId xmlns:a16="http://schemas.microsoft.com/office/drawing/2014/main" id="{61113DA8-6156-4AB1-665F-C9EAC9AFD891}"/>
              </a:ext>
            </a:extLst>
          </p:cNvPr>
          <p:cNvSpPr>
            <a:spLocks noGrp="1"/>
          </p:cNvSpPr>
          <p:nvPr>
            <p:ph type="body" sz="quarter" idx="18" hasCustomPrompt="1"/>
          </p:nvPr>
        </p:nvSpPr>
        <p:spPr>
          <a:xfrm>
            <a:off x="1932912" y="6514381"/>
            <a:ext cx="7426863" cy="790352"/>
          </a:xfrm>
        </p:spPr>
        <p:txBody>
          <a:bodyPr anchor="b">
            <a:noAutofit/>
          </a:bodyPr>
          <a:lstStyle>
            <a:lvl1pPr algn="l">
              <a:defRPr sz="4400" b="1" baseline="0">
                <a:solidFill>
                  <a:srgbClr val="293279"/>
                </a:solidFill>
                <a:latin typeface="Route 159 SemiBold" pitchFamily="50" charset="0"/>
              </a:defRPr>
            </a:lvl1pPr>
          </a:lstStyle>
          <a:p>
            <a:pPr lvl="0"/>
            <a:r>
              <a:rPr kumimoji="1" lang="en-US" altLang="ja-JP" dirty="0" err="1"/>
              <a:t>Texto</a:t>
            </a:r>
            <a:endParaRPr kumimoji="1" lang="ja-JP" altLang="en-US" dirty="0"/>
          </a:p>
        </p:txBody>
      </p:sp>
      <p:sp>
        <p:nvSpPr>
          <p:cNvPr id="13" name="テキスト プレースホルダー 6">
            <a:extLst>
              <a:ext uri="{FF2B5EF4-FFF2-40B4-BE49-F238E27FC236}">
                <a16:creationId xmlns:a16="http://schemas.microsoft.com/office/drawing/2014/main" id="{0CA4B8E6-4432-E3CD-1DA5-10A76C52685B}"/>
              </a:ext>
            </a:extLst>
          </p:cNvPr>
          <p:cNvSpPr>
            <a:spLocks noGrp="1"/>
          </p:cNvSpPr>
          <p:nvPr>
            <p:ph type="body" sz="quarter" idx="19" hasCustomPrompt="1"/>
          </p:nvPr>
        </p:nvSpPr>
        <p:spPr>
          <a:xfrm>
            <a:off x="2618927" y="7220558"/>
            <a:ext cx="13938025" cy="1275244"/>
          </a:xfrm>
        </p:spPr>
        <p:txBody>
          <a:bodyPr anchor="t">
            <a:normAutofit/>
          </a:bodyPr>
          <a:lstStyle>
            <a:lvl1pPr algn="l">
              <a:defRPr sz="2800" baseline="0">
                <a:solidFill>
                  <a:schemeClr val="tx2"/>
                </a:solidFill>
              </a:defRPr>
            </a:lvl1pPr>
          </a:lstStyle>
          <a:p>
            <a:pPr lvl="0"/>
            <a:r>
              <a:rPr kumimoji="1" lang="en-US" altLang="ja-JP" dirty="0" err="1"/>
              <a:t>Texto</a:t>
            </a:r>
            <a:endParaRPr kumimoji="1" lang="ja-JP" altLang="en-US" dirty="0"/>
          </a:p>
        </p:txBody>
      </p:sp>
    </p:spTree>
    <p:extLst>
      <p:ext uri="{BB962C8B-B14F-4D97-AF65-F5344CB8AC3E}">
        <p14:creationId xmlns:p14="http://schemas.microsoft.com/office/powerpoint/2010/main" val="1538724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3 Columns">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6423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914320" y="391302"/>
            <a:ext cx="16457772" cy="1203151"/>
          </a:xfrm>
          <a:prstGeom prst="rect">
            <a:avLst/>
          </a:prstGeom>
        </p:spPr>
        <p:txBody>
          <a:bodyPr vert="horz" lIns="163275" tIns="81638" rIns="163275" bIns="81638" rtlCol="0" anchor="ctr">
            <a:normAutofit/>
          </a:bodyPr>
          <a:lstStyle/>
          <a:p>
            <a:r>
              <a:rPr kumimoji="1" lang="en-US" altLang="ja-JP" dirty="0" err="1"/>
              <a:t>Título</a:t>
            </a:r>
            <a:r>
              <a:rPr kumimoji="1" lang="en-US" altLang="ja-JP" dirty="0"/>
              <a:t> principal</a:t>
            </a:r>
            <a:endParaRPr kumimoji="1" lang="ja-JP" altLang="en-US" dirty="0"/>
          </a:p>
        </p:txBody>
      </p:sp>
      <p:sp>
        <p:nvSpPr>
          <p:cNvPr id="3" name="テキスト プレースホルダー 2"/>
          <p:cNvSpPr>
            <a:spLocks noGrp="1"/>
          </p:cNvSpPr>
          <p:nvPr>
            <p:ph type="body" idx="1"/>
          </p:nvPr>
        </p:nvSpPr>
        <p:spPr>
          <a:xfrm>
            <a:off x="914321" y="1973179"/>
            <a:ext cx="16457772" cy="7170821"/>
          </a:xfrm>
          <a:prstGeom prst="rect">
            <a:avLst/>
          </a:prstGeom>
        </p:spPr>
        <p:txBody>
          <a:bodyPr vert="horz" lIns="163275" tIns="81638" rIns="163275" bIns="81638" rtlCol="0">
            <a:normAutofit/>
          </a:bodyPr>
          <a:lstStyle/>
          <a:p>
            <a:pPr lvl="0"/>
            <a:r>
              <a:rPr kumimoji="1" lang="en-US" altLang="ja-JP" dirty="0" err="1"/>
              <a:t>Texto</a:t>
            </a:r>
            <a:r>
              <a:rPr kumimoji="1" lang="en-US" altLang="ja-JP" dirty="0"/>
              <a:t> principal</a:t>
            </a:r>
            <a:endParaRPr kumimoji="1" lang="ja-JP" altLang="en-US" dirty="0"/>
          </a:p>
        </p:txBody>
      </p:sp>
      <p:sp>
        <p:nvSpPr>
          <p:cNvPr id="5" name="Rectángulo 4">
            <a:extLst>
              <a:ext uri="{FF2B5EF4-FFF2-40B4-BE49-F238E27FC236}">
                <a16:creationId xmlns:a16="http://schemas.microsoft.com/office/drawing/2014/main" id="{D06A33B6-E7FC-4949-9340-6C36E6889315}"/>
              </a:ext>
            </a:extLst>
          </p:cNvPr>
          <p:cNvSpPr/>
          <p:nvPr userDrawn="1"/>
        </p:nvSpPr>
        <p:spPr>
          <a:xfrm>
            <a:off x="5756564" y="9661390"/>
            <a:ext cx="10079181" cy="313883"/>
          </a:xfrm>
          <a:prstGeom prst="rect">
            <a:avLst/>
          </a:prstGeom>
          <a:solidFill>
            <a:srgbClr val="C0000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a:solidFill>
                <a:schemeClr val="accent6"/>
              </a:solidFill>
            </a:endParaRPr>
          </a:p>
        </p:txBody>
      </p:sp>
      <p:sp>
        <p:nvSpPr>
          <p:cNvPr id="10" name="Rectángulo 9">
            <a:extLst>
              <a:ext uri="{FF2B5EF4-FFF2-40B4-BE49-F238E27FC236}">
                <a16:creationId xmlns:a16="http://schemas.microsoft.com/office/drawing/2014/main" id="{19AF9137-FBEF-4BF0-B0C3-1292AA2243D9}"/>
              </a:ext>
            </a:extLst>
          </p:cNvPr>
          <p:cNvSpPr/>
          <p:nvPr userDrawn="1"/>
        </p:nvSpPr>
        <p:spPr>
          <a:xfrm>
            <a:off x="1" y="9676668"/>
            <a:ext cx="1203158" cy="298605"/>
          </a:xfrm>
          <a:prstGeom prst="rect">
            <a:avLst/>
          </a:prstGeom>
          <a:solidFill>
            <a:srgbClr val="293279"/>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a:solidFill>
                <a:schemeClr val="accent6"/>
              </a:solidFill>
            </a:endParaRPr>
          </a:p>
        </p:txBody>
      </p:sp>
      <p:sp>
        <p:nvSpPr>
          <p:cNvPr id="11" name="Rectángulo 10">
            <a:extLst>
              <a:ext uri="{FF2B5EF4-FFF2-40B4-BE49-F238E27FC236}">
                <a16:creationId xmlns:a16="http://schemas.microsoft.com/office/drawing/2014/main" id="{6CC3713B-051A-4DAB-B23E-3849F80CA565}"/>
              </a:ext>
            </a:extLst>
          </p:cNvPr>
          <p:cNvSpPr/>
          <p:nvPr userDrawn="1"/>
        </p:nvSpPr>
        <p:spPr>
          <a:xfrm>
            <a:off x="17083255" y="9684307"/>
            <a:ext cx="1203158" cy="298605"/>
          </a:xfrm>
          <a:prstGeom prst="rect">
            <a:avLst/>
          </a:prstGeom>
          <a:solidFill>
            <a:srgbClr val="293279"/>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a:solidFill>
                <a:schemeClr val="accent6"/>
              </a:solidFill>
            </a:endParaRPr>
          </a:p>
        </p:txBody>
      </p:sp>
      <p:pic>
        <p:nvPicPr>
          <p:cNvPr id="9" name="Gráfico 8">
            <a:extLst>
              <a:ext uri="{FF2B5EF4-FFF2-40B4-BE49-F238E27FC236}">
                <a16:creationId xmlns:a16="http://schemas.microsoft.com/office/drawing/2014/main" id="{94604CC6-030B-0E53-A936-2467E494413E}"/>
              </a:ext>
            </a:extLst>
          </p:cNvPr>
          <p:cNvPicPr>
            <a:picLocks noChangeAspect="1"/>
          </p:cNvPicPr>
          <p:nvPr userDrawn="1"/>
        </p:nvPicPr>
        <p:blipFill>
          <a:blip r:embed="rId11">
            <a:extLst>
              <a:ext uri="{96DAC541-7B7A-43D3-8B79-37D633B846F1}">
                <asvg:svgBlip xmlns="" xmlns:asvg="http://schemas.microsoft.com/office/drawing/2016/SVG/main" r:embed="rId12"/>
              </a:ext>
            </a:extLst>
          </a:blip>
          <a:stretch>
            <a:fillRect/>
          </a:stretch>
        </p:blipFill>
        <p:spPr>
          <a:xfrm>
            <a:off x="1596629" y="9144000"/>
            <a:ext cx="3719683" cy="1047960"/>
          </a:xfrm>
          <a:prstGeom prst="rect">
            <a:avLst/>
          </a:prstGeom>
        </p:spPr>
      </p:pic>
      <p:sp>
        <p:nvSpPr>
          <p:cNvPr id="6" name="CuadroTexto 5">
            <a:extLst>
              <a:ext uri="{FF2B5EF4-FFF2-40B4-BE49-F238E27FC236}">
                <a16:creationId xmlns:a16="http://schemas.microsoft.com/office/drawing/2014/main" id="{4AEA60E4-C90A-0384-CBE4-64156502EF59}"/>
              </a:ext>
            </a:extLst>
          </p:cNvPr>
          <p:cNvSpPr txBox="1"/>
          <p:nvPr userDrawn="1"/>
        </p:nvSpPr>
        <p:spPr>
          <a:xfrm>
            <a:off x="15835745" y="9505526"/>
            <a:ext cx="1247510" cy="646331"/>
          </a:xfrm>
          <a:prstGeom prst="rect">
            <a:avLst/>
          </a:prstGeom>
          <a:noFill/>
        </p:spPr>
        <p:txBody>
          <a:bodyPr wrap="square" rtlCol="0">
            <a:spAutoFit/>
          </a:bodyPr>
          <a:lstStyle/>
          <a:p>
            <a:pPr algn="ctr"/>
            <a:fld id="{5EB9B6B1-451A-4BDD-BEC3-0AA88183CED8}" type="slidenum">
              <a:rPr lang="es-EC" sz="3600" b="1" smtClean="0">
                <a:solidFill>
                  <a:srgbClr val="293279"/>
                </a:solidFill>
                <a:latin typeface="Calibri" panose="020F0502020204030204" pitchFamily="34" charset="0"/>
                <a:cs typeface="Calibri" panose="020F0502020204030204" pitchFamily="34" charset="0"/>
              </a:rPr>
              <a:pPr algn="ctr"/>
              <a:t>‹Nº›</a:t>
            </a:fld>
            <a:endParaRPr lang="es-EC" sz="3600" b="1" dirty="0">
              <a:solidFill>
                <a:srgbClr val="293279"/>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5312062"/>
      </p:ext>
    </p:extLst>
  </p:cSld>
  <p:clrMap bg1="lt1" tx1="dk1" bg2="lt2" tx2="dk2" accent1="accent1" accent2="accent2" accent3="accent3" accent4="accent4" accent5="accent5" accent6="accent6" hlink="hlink" folHlink="folHlink"/>
  <p:sldLayoutIdLst>
    <p:sldLayoutId id="2147483775" r:id="rId1"/>
    <p:sldLayoutId id="2147483659" r:id="rId2"/>
    <p:sldLayoutId id="2147483777" r:id="rId3"/>
    <p:sldLayoutId id="2147483748" r:id="rId4"/>
    <p:sldLayoutId id="2147483774" r:id="rId5"/>
    <p:sldLayoutId id="2147483675" r:id="rId6"/>
    <p:sldLayoutId id="2147483751" r:id="rId7"/>
    <p:sldLayoutId id="2147483676" r:id="rId8"/>
    <p:sldLayoutId id="2147483776" r:id="rId9"/>
  </p:sldLayoutIdLst>
  <p:hf hdr="0" ftr="0" dt="0"/>
  <p:txStyles>
    <p:titleStyle>
      <a:lvl1pPr algn="l" defTabSz="1632753" rtl="0" eaLnBrk="1" latinLnBrk="0" hangingPunct="1">
        <a:spcBef>
          <a:spcPct val="0"/>
        </a:spcBef>
        <a:buNone/>
        <a:defRPr kumimoji="1" sz="6000" b="1" kern="1200" baseline="0">
          <a:solidFill>
            <a:schemeClr val="tx1">
              <a:lumMod val="75000"/>
              <a:lumOff val="25000"/>
            </a:schemeClr>
          </a:solidFill>
          <a:latin typeface="Calibri" panose="020F0502020204030204" pitchFamily="34" charset="0"/>
          <a:ea typeface="+mj-ea"/>
          <a:cs typeface="Calibri" panose="020F0502020204030204" pitchFamily="34" charset="0"/>
        </a:defRPr>
      </a:lvl1pPr>
    </p:titleStyle>
    <p:bodyStyle>
      <a:lvl1pPr marL="0" indent="0" algn="l" defTabSz="1632753" rtl="0" eaLnBrk="1" latinLnBrk="0" hangingPunct="1">
        <a:lnSpc>
          <a:spcPct val="120000"/>
        </a:lnSpc>
        <a:spcBef>
          <a:spcPts val="1200"/>
        </a:spcBef>
        <a:buFont typeface="Arial" panose="020B0604020202020204" pitchFamily="34" charset="0"/>
        <a:buNone/>
        <a:defRPr kumimoji="1" sz="2800" kern="1200" baseline="0">
          <a:solidFill>
            <a:schemeClr val="tx2"/>
          </a:solidFill>
          <a:latin typeface="Calibri" panose="020F0502020204030204" pitchFamily="34" charset="0"/>
          <a:ea typeface="+mn-ea"/>
          <a:cs typeface="Calibri" panose="020F0502020204030204" pitchFamily="34" charset="0"/>
        </a:defRPr>
      </a:lvl1pPr>
      <a:lvl2pPr marL="1326612" indent="-510235" algn="l" defTabSz="1632753"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2pPr>
      <a:lvl3pPr marL="2040941" indent="-408188" algn="l" defTabSz="1632753"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3pPr>
      <a:lvl4pPr marL="2857317" indent="-408188" algn="l" defTabSz="163275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4pPr>
      <a:lvl5pPr marL="3673693" indent="-408188" algn="l" defTabSz="163275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5pPr>
      <a:lvl6pPr marL="4490070" indent="-408188" algn="l" defTabSz="163275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6pPr>
      <a:lvl7pPr marL="5306446" indent="-408188" algn="l" defTabSz="163275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7pPr>
      <a:lvl8pPr marL="6122822" indent="-408188" algn="l" defTabSz="163275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8pPr>
      <a:lvl9pPr marL="6939199" indent="-408188" algn="l" defTabSz="163275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9pPr>
    </p:bodyStyle>
    <p:otherStyle>
      <a:defPPr>
        <a:defRPr lang="ja-JP"/>
      </a:defPPr>
      <a:lvl1pPr marL="0" algn="l" defTabSz="1632753" rtl="0" eaLnBrk="1" latinLnBrk="0" hangingPunct="1">
        <a:defRPr kumimoji="1" sz="3200" kern="1200">
          <a:solidFill>
            <a:schemeClr val="tx1"/>
          </a:solidFill>
          <a:latin typeface="+mn-lt"/>
          <a:ea typeface="+mn-ea"/>
          <a:cs typeface="+mn-cs"/>
        </a:defRPr>
      </a:lvl1pPr>
      <a:lvl2pPr marL="816376" algn="l" defTabSz="1632753" rtl="0" eaLnBrk="1" latinLnBrk="0" hangingPunct="1">
        <a:defRPr kumimoji="1" sz="3200" kern="1200">
          <a:solidFill>
            <a:schemeClr val="tx1"/>
          </a:solidFill>
          <a:latin typeface="+mn-lt"/>
          <a:ea typeface="+mn-ea"/>
          <a:cs typeface="+mn-cs"/>
        </a:defRPr>
      </a:lvl2pPr>
      <a:lvl3pPr marL="1632753" algn="l" defTabSz="1632753" rtl="0" eaLnBrk="1" latinLnBrk="0" hangingPunct="1">
        <a:defRPr kumimoji="1" sz="3200" kern="1200">
          <a:solidFill>
            <a:schemeClr val="tx1"/>
          </a:solidFill>
          <a:latin typeface="+mn-lt"/>
          <a:ea typeface="+mn-ea"/>
          <a:cs typeface="+mn-cs"/>
        </a:defRPr>
      </a:lvl3pPr>
      <a:lvl4pPr marL="2449129" algn="l" defTabSz="1632753" rtl="0" eaLnBrk="1" latinLnBrk="0" hangingPunct="1">
        <a:defRPr kumimoji="1" sz="3200" kern="1200">
          <a:solidFill>
            <a:schemeClr val="tx1"/>
          </a:solidFill>
          <a:latin typeface="+mn-lt"/>
          <a:ea typeface="+mn-ea"/>
          <a:cs typeface="+mn-cs"/>
        </a:defRPr>
      </a:lvl4pPr>
      <a:lvl5pPr marL="3265505" algn="l" defTabSz="1632753" rtl="0" eaLnBrk="1" latinLnBrk="0" hangingPunct="1">
        <a:defRPr kumimoji="1" sz="3200" kern="1200">
          <a:solidFill>
            <a:schemeClr val="tx1"/>
          </a:solidFill>
          <a:latin typeface="+mn-lt"/>
          <a:ea typeface="+mn-ea"/>
          <a:cs typeface="+mn-cs"/>
        </a:defRPr>
      </a:lvl5pPr>
      <a:lvl6pPr marL="4081882" algn="l" defTabSz="1632753" rtl="0" eaLnBrk="1" latinLnBrk="0" hangingPunct="1">
        <a:defRPr kumimoji="1" sz="3200" kern="1200">
          <a:solidFill>
            <a:schemeClr val="tx1"/>
          </a:solidFill>
          <a:latin typeface="+mn-lt"/>
          <a:ea typeface="+mn-ea"/>
          <a:cs typeface="+mn-cs"/>
        </a:defRPr>
      </a:lvl6pPr>
      <a:lvl7pPr marL="4898258" algn="l" defTabSz="1632753" rtl="0" eaLnBrk="1" latinLnBrk="0" hangingPunct="1">
        <a:defRPr kumimoji="1" sz="3200" kern="1200">
          <a:solidFill>
            <a:schemeClr val="tx1"/>
          </a:solidFill>
          <a:latin typeface="+mn-lt"/>
          <a:ea typeface="+mn-ea"/>
          <a:cs typeface="+mn-cs"/>
        </a:defRPr>
      </a:lvl7pPr>
      <a:lvl8pPr marL="5714634" algn="l" defTabSz="1632753" rtl="0" eaLnBrk="1" latinLnBrk="0" hangingPunct="1">
        <a:defRPr kumimoji="1" sz="3200" kern="1200">
          <a:solidFill>
            <a:schemeClr val="tx1"/>
          </a:solidFill>
          <a:latin typeface="+mn-lt"/>
          <a:ea typeface="+mn-ea"/>
          <a:cs typeface="+mn-cs"/>
        </a:defRPr>
      </a:lvl8pPr>
      <a:lvl9pPr marL="6531011" algn="l" defTabSz="1632753" rtl="0" eaLnBrk="1" latinLnBrk="0" hangingPunct="1">
        <a:defRPr kumimoji="1"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7C3199-7CE2-B129-A71B-B8D17FC84E41}"/>
              </a:ext>
            </a:extLst>
          </p:cNvPr>
          <p:cNvSpPr>
            <a:spLocks noGrp="1"/>
          </p:cNvSpPr>
          <p:nvPr>
            <p:ph type="title"/>
          </p:nvPr>
        </p:nvSpPr>
        <p:spPr>
          <a:xfrm>
            <a:off x="2579078" y="5597867"/>
            <a:ext cx="13692554" cy="2011530"/>
          </a:xfrm>
        </p:spPr>
        <p:txBody>
          <a:bodyPr/>
          <a:lstStyle/>
          <a:p>
            <a:r>
              <a:rPr lang="es-EC" dirty="0" smtClean="0"/>
              <a:t>REFORMA AL PLAN OPERATIVO ANUAL 2022</a:t>
            </a:r>
            <a:endParaRPr lang="es-EC" dirty="0"/>
          </a:p>
        </p:txBody>
      </p:sp>
      <p:sp>
        <p:nvSpPr>
          <p:cNvPr id="3" name="Marcador de texto 2">
            <a:extLst>
              <a:ext uri="{FF2B5EF4-FFF2-40B4-BE49-F238E27FC236}">
                <a16:creationId xmlns:a16="http://schemas.microsoft.com/office/drawing/2014/main" id="{220E7870-86AD-1A55-808F-A5C44DFB4328}"/>
              </a:ext>
            </a:extLst>
          </p:cNvPr>
          <p:cNvSpPr>
            <a:spLocks noGrp="1"/>
          </p:cNvSpPr>
          <p:nvPr>
            <p:ph type="body" sz="quarter" idx="20"/>
          </p:nvPr>
        </p:nvSpPr>
        <p:spPr/>
        <p:txBody>
          <a:bodyPr/>
          <a:lstStyle/>
          <a:p>
            <a:r>
              <a:rPr lang="es-EC" b="1" dirty="0" smtClean="0"/>
              <a:t>Agosto 2022</a:t>
            </a:r>
            <a:endParaRPr lang="es-EC" b="1" dirty="0"/>
          </a:p>
        </p:txBody>
      </p:sp>
    </p:spTree>
    <p:extLst>
      <p:ext uri="{BB962C8B-B14F-4D97-AF65-F5344CB8AC3E}">
        <p14:creationId xmlns:p14="http://schemas.microsoft.com/office/powerpoint/2010/main" val="3209168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01E51-9587-43D3-878B-4D083D7949AB}"/>
              </a:ext>
            </a:extLst>
          </p:cNvPr>
          <p:cNvSpPr>
            <a:spLocks noGrp="1"/>
          </p:cNvSpPr>
          <p:nvPr>
            <p:ph type="title"/>
          </p:nvPr>
        </p:nvSpPr>
        <p:spPr>
          <a:xfrm>
            <a:off x="794003" y="256018"/>
            <a:ext cx="17177473" cy="1011673"/>
          </a:xfrm>
        </p:spPr>
        <p:txBody>
          <a:bodyPr>
            <a:noAutofit/>
          </a:bodyPr>
          <a:lstStyle/>
          <a:p>
            <a:r>
              <a:rPr lang="es-EC" sz="3200" dirty="0" smtClean="0"/>
              <a:t>6. Peso Presupuestario por Sector para la Reforma de Gastos de Inversión – Asignación Municipal</a:t>
            </a:r>
            <a:endParaRPr lang="es-EC" sz="3200" dirty="0"/>
          </a:p>
        </p:txBody>
      </p:sp>
      <p:sp>
        <p:nvSpPr>
          <p:cNvPr id="6" name="CuadroTexto 5"/>
          <p:cNvSpPr txBox="1"/>
          <p:nvPr/>
        </p:nvSpPr>
        <p:spPr>
          <a:xfrm>
            <a:off x="2079253" y="8486556"/>
            <a:ext cx="14569105" cy="954107"/>
          </a:xfrm>
          <a:prstGeom prst="rect">
            <a:avLst/>
          </a:prstGeom>
          <a:noFill/>
        </p:spPr>
        <p:txBody>
          <a:bodyPr wrap="square" rtlCol="0">
            <a:spAutoFit/>
          </a:bodyPr>
          <a:lstStyle/>
          <a:p>
            <a:pPr algn="just"/>
            <a:r>
              <a:rPr lang="es-EC" sz="1400" b="1" dirty="0" smtClean="0"/>
              <a:t>Notas:</a:t>
            </a:r>
            <a:r>
              <a:rPr lang="es-EC" sz="1400" dirty="0" smtClean="0"/>
              <a:t> (*) En el Sector de Movilidad se incluye el Proyecto Primera Línea del Metro de Quito, y se considera el valor total de la transferencia a EPMMOP USD 97.092.975,18 desde el MDMQ como parte del presupuesto para Gastos </a:t>
            </a:r>
            <a:r>
              <a:rPr lang="es-EC" sz="1400" dirty="0"/>
              <a:t>de Inversión, transferencia dentro de la cual se considera 932m en gastos administrativos</a:t>
            </a:r>
            <a:r>
              <a:rPr lang="es-EC" sz="1400" dirty="0" smtClean="0"/>
              <a:t>. (**) En el Sector de Coordinación de Alcaldía y Secretaría del Concejo Metropolitano se considera el valor total de la transferencia a Quito Honesto USD 1.200.000 desde el MDMQ como parte del presupuesto para Gastos </a:t>
            </a:r>
            <a:r>
              <a:rPr lang="es-EC" sz="1400" dirty="0"/>
              <a:t>de Inversión, , transferencia dentro de la cual se considera 1M en gasto </a:t>
            </a:r>
            <a:r>
              <a:rPr lang="es-EC" sz="1400" dirty="0" smtClean="0"/>
              <a:t>corriente.</a:t>
            </a:r>
            <a:endParaRPr lang="es-EC" sz="1400" dirty="0"/>
          </a:p>
        </p:txBody>
      </p:sp>
      <p:graphicFrame>
        <p:nvGraphicFramePr>
          <p:cNvPr id="4" name="Tabla 3"/>
          <p:cNvGraphicFramePr>
            <a:graphicFrameLocks noGrp="1"/>
          </p:cNvGraphicFramePr>
          <p:nvPr>
            <p:extLst>
              <p:ext uri="{D42A27DB-BD31-4B8C-83A1-F6EECF244321}">
                <p14:modId xmlns:p14="http://schemas.microsoft.com/office/powerpoint/2010/main" val="3590824426"/>
              </p:ext>
            </p:extLst>
          </p:nvPr>
        </p:nvGraphicFramePr>
        <p:xfrm>
          <a:off x="2101865" y="1594035"/>
          <a:ext cx="14546493" cy="6844573"/>
        </p:xfrm>
        <a:graphic>
          <a:graphicData uri="http://schemas.openxmlformats.org/drawingml/2006/table">
            <a:tbl>
              <a:tblPr/>
              <a:tblGrid>
                <a:gridCol w="545728">
                  <a:extLst>
                    <a:ext uri="{9D8B030D-6E8A-4147-A177-3AD203B41FA5}">
                      <a16:colId xmlns:a16="http://schemas.microsoft.com/office/drawing/2014/main" val="3148911363"/>
                    </a:ext>
                  </a:extLst>
                </a:gridCol>
                <a:gridCol w="5287923">
                  <a:extLst>
                    <a:ext uri="{9D8B030D-6E8A-4147-A177-3AD203B41FA5}">
                      <a16:colId xmlns:a16="http://schemas.microsoft.com/office/drawing/2014/main" val="2859978673"/>
                    </a:ext>
                  </a:extLst>
                </a:gridCol>
                <a:gridCol w="1856732">
                  <a:extLst>
                    <a:ext uri="{9D8B030D-6E8A-4147-A177-3AD203B41FA5}">
                      <a16:colId xmlns:a16="http://schemas.microsoft.com/office/drawing/2014/main" val="3581523286"/>
                    </a:ext>
                  </a:extLst>
                </a:gridCol>
                <a:gridCol w="2433825">
                  <a:extLst>
                    <a:ext uri="{9D8B030D-6E8A-4147-A177-3AD203B41FA5}">
                      <a16:colId xmlns:a16="http://schemas.microsoft.com/office/drawing/2014/main" val="989589352"/>
                    </a:ext>
                  </a:extLst>
                </a:gridCol>
                <a:gridCol w="2107642">
                  <a:extLst>
                    <a:ext uri="{9D8B030D-6E8A-4147-A177-3AD203B41FA5}">
                      <a16:colId xmlns:a16="http://schemas.microsoft.com/office/drawing/2014/main" val="3047319102"/>
                    </a:ext>
                  </a:extLst>
                </a:gridCol>
                <a:gridCol w="2314643">
                  <a:extLst>
                    <a:ext uri="{9D8B030D-6E8A-4147-A177-3AD203B41FA5}">
                      <a16:colId xmlns:a16="http://schemas.microsoft.com/office/drawing/2014/main" val="1723733935"/>
                    </a:ext>
                  </a:extLst>
                </a:gridCol>
              </a:tblGrid>
              <a:tr h="1166658">
                <a:tc gridSpan="2">
                  <a:txBody>
                    <a:bodyPr/>
                    <a:lstStyle/>
                    <a:p>
                      <a:pPr algn="ctr" fontAlgn="ctr"/>
                      <a:r>
                        <a:rPr lang="es-EC" sz="1800" b="1" i="0" u="none" strike="noStrike" dirty="0" smtClean="0">
                          <a:solidFill>
                            <a:srgbClr val="FFFFFF"/>
                          </a:solidFill>
                          <a:effectLst/>
                          <a:latin typeface="Arial" panose="020B0604020202020204" pitchFamily="34" charset="0"/>
                        </a:rPr>
                        <a:t>SECTOR</a:t>
                      </a:r>
                      <a:endParaRPr lang="es-EC" sz="1800" b="1" i="0" u="none" strike="noStrike" dirty="0">
                        <a:solidFill>
                          <a:srgbClr val="FFFFFF"/>
                        </a:solidFill>
                        <a:effectLst/>
                        <a:latin typeface="Arial" panose="020B060402020202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0000"/>
                    </a:solidFill>
                  </a:tcPr>
                </a:tc>
                <a:tc hMerge="1">
                  <a:txBody>
                    <a:bodyPr/>
                    <a:lstStyle/>
                    <a:p>
                      <a:endParaRPr lang="es-EC"/>
                    </a:p>
                  </a:txBody>
                  <a:tcPr/>
                </a:tc>
                <a:tc>
                  <a:txBody>
                    <a:bodyPr/>
                    <a:lstStyle/>
                    <a:p>
                      <a:pPr algn="ctr" fontAlgn="t"/>
                      <a:r>
                        <a:rPr lang="es-EC" sz="1800" b="1" i="0" u="none" strike="noStrike" dirty="0">
                          <a:solidFill>
                            <a:srgbClr val="FFFFFF"/>
                          </a:solidFill>
                          <a:effectLst/>
                          <a:latin typeface="Arial" panose="020B0604020202020204" pitchFamily="34" charset="0"/>
                        </a:rPr>
                        <a:t>Peso </a:t>
                      </a:r>
                      <a:r>
                        <a:rPr lang="es-EC" sz="1800" b="1" i="0" u="none" strike="noStrike" dirty="0" smtClean="0">
                          <a:solidFill>
                            <a:srgbClr val="FFFFFF"/>
                          </a:solidFill>
                          <a:effectLst/>
                          <a:latin typeface="Arial" panose="020B0604020202020204" pitchFamily="34" charset="0"/>
                        </a:rPr>
                        <a:t>presupuestario</a:t>
                      </a:r>
                      <a:r>
                        <a:rPr lang="es-EC" sz="1800" b="1" i="0" u="none" strike="noStrike" baseline="0" dirty="0" smtClean="0">
                          <a:solidFill>
                            <a:srgbClr val="FFFFFF"/>
                          </a:solidFill>
                          <a:effectLst/>
                          <a:latin typeface="Arial" panose="020B0604020202020204" pitchFamily="34" charset="0"/>
                        </a:rPr>
                        <a:t> antes de la Reforma</a:t>
                      </a:r>
                      <a:endParaRPr lang="es-EC" sz="18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ctr"/>
                      <a:r>
                        <a:rPr lang="es-EC" sz="1800" b="1" i="0" u="none" strike="noStrike">
                          <a:solidFill>
                            <a:srgbClr val="FFFFFF"/>
                          </a:solidFill>
                          <a:effectLst/>
                          <a:latin typeface="Arial" panose="020B0604020202020204" pitchFamily="34" charset="0"/>
                        </a:rPr>
                        <a:t>Codificado antes de Reforma - DMF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EC" sz="1800" b="1" i="0" u="none" strike="noStrike">
                          <a:solidFill>
                            <a:srgbClr val="FFFFFF"/>
                          </a:solidFill>
                          <a:effectLst/>
                          <a:latin typeface="Arial" panose="020B0604020202020204" pitchFamily="34" charset="0"/>
                        </a:rPr>
                        <a:t>Reforma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es-EC" sz="1800" b="1" i="0" u="none" strike="noStrike">
                          <a:solidFill>
                            <a:srgbClr val="FFFFFF"/>
                          </a:solidFill>
                          <a:effectLst/>
                          <a:latin typeface="Arial" panose="020B0604020202020204" pitchFamily="34" charset="0"/>
                        </a:rPr>
                        <a:t>Propuesta con Reforma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655974818"/>
                  </a:ext>
                </a:extLst>
              </a:tr>
              <a:tr h="333995">
                <a:tc>
                  <a:txBody>
                    <a:bodyPr/>
                    <a:lstStyle/>
                    <a:p>
                      <a:pPr algn="ctr" fontAlgn="t"/>
                      <a:r>
                        <a:rPr lang="es-EC" sz="1800" b="0" i="0" u="none" strike="noStrike" dirty="0">
                          <a:effectLst/>
                          <a:latin typeface="Arial" panose="020B060402020202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dirty="0" smtClean="0">
                          <a:effectLst/>
                          <a:latin typeface="Arial" panose="020B0604020202020204" pitchFamily="34" charset="0"/>
                        </a:rPr>
                        <a:t>Movilidad*</a:t>
                      </a:r>
                      <a:endParaRPr lang="es-EC" sz="1800" b="0" i="0" u="none" strike="noStrike" dirty="0">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dirty="0">
                          <a:effectLst/>
                          <a:latin typeface="Arial" panose="020B0604020202020204" pitchFamily="34" charset="0"/>
                        </a:rPr>
                        <a:t>61,5%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317.969.123,27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108.484.015,40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426.453.138,67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538361"/>
                  </a:ext>
                </a:extLst>
              </a:tr>
              <a:tr h="333995">
                <a:tc>
                  <a:txBody>
                    <a:bodyPr/>
                    <a:lstStyle/>
                    <a:p>
                      <a:pPr algn="ctr" fontAlgn="t"/>
                      <a:r>
                        <a:rPr lang="es-EC" sz="1800" b="0" i="0" u="none" strike="noStrike" dirty="0">
                          <a:effectLst/>
                          <a:latin typeface="Arial" panose="020B060402020202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Administración General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dirty="0">
                          <a:effectLst/>
                          <a:latin typeface="Arial" panose="020B0604020202020204" pitchFamily="34" charset="0"/>
                        </a:rPr>
                        <a:t>9,2%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47.674.346,06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617.711,25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48.292.057,31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211144"/>
                  </a:ext>
                </a:extLst>
              </a:tr>
              <a:tr h="333995">
                <a:tc>
                  <a:txBody>
                    <a:bodyPr/>
                    <a:lstStyle/>
                    <a:p>
                      <a:pPr algn="ctr" fontAlgn="t"/>
                      <a:r>
                        <a:rPr lang="es-EC" sz="1800" b="0" i="0" u="none" strike="noStrike" dirty="0">
                          <a:effectLst/>
                          <a:latin typeface="Arial" panose="020B060402020202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Coordinación Territorial y Participación Ciud.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dirty="0">
                          <a:effectLst/>
                          <a:latin typeface="Arial" panose="020B0604020202020204" pitchFamily="34" charset="0"/>
                        </a:rPr>
                        <a:t>7,1%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36.515.181,31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945.966,35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37.461.147,66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1120771"/>
                  </a:ext>
                </a:extLst>
              </a:tr>
              <a:tr h="333995">
                <a:tc>
                  <a:txBody>
                    <a:bodyPr/>
                    <a:lstStyle/>
                    <a:p>
                      <a:pPr algn="ctr" fontAlgn="t"/>
                      <a:r>
                        <a:rPr lang="es-EC" sz="1800" b="0" i="0" u="none" strike="noStrike" dirty="0">
                          <a:effectLst/>
                          <a:latin typeface="Arial" panose="020B060402020202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Territorio Hábitat y Vivienda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4,2%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21.550.383,10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1.470.538,68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23.020.921,78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9126455"/>
                  </a:ext>
                </a:extLst>
              </a:tr>
              <a:tr h="333995">
                <a:tc>
                  <a:txBody>
                    <a:bodyPr/>
                    <a:lstStyle/>
                    <a:p>
                      <a:pPr algn="ctr" fontAlgn="t"/>
                      <a:r>
                        <a:rPr lang="es-EC" sz="1800" b="0" i="0" u="none" strike="noStrike" dirty="0">
                          <a:effectLst/>
                          <a:latin typeface="Arial" panose="020B060402020202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Salud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20.592.628,32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smtClean="0">
                          <a:effectLst/>
                          <a:latin typeface="Arial" panose="020B0604020202020204" pitchFamily="34" charset="0"/>
                        </a:rPr>
                        <a:t>(-) 2.793.260,39</a:t>
                      </a:r>
                      <a:endParaRPr lang="es-EC" sz="1800" b="0" i="0" u="none" strike="noStrike" dirty="0">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17.799.367,93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369678"/>
                  </a:ext>
                </a:extLst>
              </a:tr>
              <a:tr h="333995">
                <a:tc>
                  <a:txBody>
                    <a:bodyPr/>
                    <a:lstStyle/>
                    <a:p>
                      <a:pPr algn="ctr" fontAlgn="t"/>
                      <a:r>
                        <a:rPr lang="es-EC" sz="1800" b="0" i="0" u="none" strike="noStrike" dirty="0">
                          <a:effectLst/>
                          <a:latin typeface="Arial" panose="020B0604020202020204" pitchFamily="34" charset="0"/>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Cultura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3,0%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15.400.000,00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2.650.000,00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18.050.000,00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9818056"/>
                  </a:ext>
                </a:extLst>
              </a:tr>
              <a:tr h="333995">
                <a:tc>
                  <a:txBody>
                    <a:bodyPr/>
                    <a:lstStyle/>
                    <a:p>
                      <a:pPr algn="ctr" fontAlgn="t"/>
                      <a:r>
                        <a:rPr lang="es-EC" sz="1800" b="0" i="0" u="none" strike="noStrike">
                          <a:effectLst/>
                          <a:latin typeface="Arial" panose="020B0604020202020204" pitchFamily="34" charset="0"/>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Desarrollo Productivo y Competitividad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2,7%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13.792.452,00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244.784,02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14.037.236,02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8614862"/>
                  </a:ext>
                </a:extLst>
              </a:tr>
              <a:tr h="333995">
                <a:tc>
                  <a:txBody>
                    <a:bodyPr/>
                    <a:lstStyle/>
                    <a:p>
                      <a:pPr algn="ctr" fontAlgn="t"/>
                      <a:r>
                        <a:rPr lang="es-EC" sz="1800" b="0" i="0" u="none" strike="noStrike" dirty="0">
                          <a:effectLst/>
                          <a:latin typeface="Arial" panose="020B0604020202020204" pitchFamily="34" charset="0"/>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Inclusión Social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2,6%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13.450.000,00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smtClean="0">
                          <a:effectLst/>
                          <a:latin typeface="Arial" panose="020B0604020202020204" pitchFamily="34" charset="0"/>
                        </a:rPr>
                        <a:t>(-) 1.154.639,37</a:t>
                      </a:r>
                      <a:endParaRPr lang="es-EC" sz="1800" b="0" i="0" u="none" strike="noStrike" dirty="0">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12.295.360,63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9512165"/>
                  </a:ext>
                </a:extLst>
              </a:tr>
              <a:tr h="333995">
                <a:tc>
                  <a:txBody>
                    <a:bodyPr/>
                    <a:lstStyle/>
                    <a:p>
                      <a:pPr algn="ctr" fontAlgn="t"/>
                      <a:r>
                        <a:rPr lang="es-EC" sz="1800" b="0" i="0" u="none" strike="noStrike" dirty="0">
                          <a:effectLst/>
                          <a:latin typeface="Arial" panose="020B0604020202020204" pitchFamily="34" charset="0"/>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dirty="0">
                          <a:effectLst/>
                          <a:latin typeface="Arial" panose="020B0604020202020204" pitchFamily="34" charset="0"/>
                        </a:rPr>
                        <a:t>Educación, Recreación y Deporte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11.070.058,66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2.188.566,00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13.258.624,66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698858"/>
                  </a:ext>
                </a:extLst>
              </a:tr>
              <a:tr h="333995">
                <a:tc>
                  <a:txBody>
                    <a:bodyPr/>
                    <a:lstStyle/>
                    <a:p>
                      <a:pPr algn="ctr" fontAlgn="t"/>
                      <a:r>
                        <a:rPr lang="es-EC" sz="1800" b="0" i="0" u="none" strike="noStrike" dirty="0">
                          <a:effectLst/>
                          <a:latin typeface="Arial" panose="020B0604020202020204" pitchFamily="34" charset="0"/>
                        </a:rPr>
                        <a:t>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dirty="0" smtClean="0">
                          <a:effectLst/>
                          <a:latin typeface="Arial" panose="020B0604020202020204" pitchFamily="34" charset="0"/>
                        </a:rPr>
                        <a:t>Distrital </a:t>
                      </a:r>
                      <a:r>
                        <a:rPr lang="es-EC" sz="1800" b="0" i="0" u="none" strike="noStrike" dirty="0">
                          <a:effectLst/>
                          <a:latin typeface="Arial" panose="020B0604020202020204" pitchFamily="34" charset="0"/>
                        </a:rPr>
                        <a:t>de Comercio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5.400.000,00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3.592.317,20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8.992.317,20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5368353"/>
                  </a:ext>
                </a:extLst>
              </a:tr>
              <a:tr h="333995">
                <a:tc>
                  <a:txBody>
                    <a:bodyPr/>
                    <a:lstStyle/>
                    <a:p>
                      <a:pPr algn="ctr" fontAlgn="t"/>
                      <a:r>
                        <a:rPr lang="es-EC" sz="1800" b="0" i="0" u="none" strike="noStrike" dirty="0">
                          <a:effectLst/>
                          <a:latin typeface="Arial" panose="020B0604020202020204" pitchFamily="34" charset="0"/>
                        </a:rPr>
                        <a:t>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dirty="0">
                          <a:effectLst/>
                          <a:latin typeface="Arial" panose="020B0604020202020204" pitchFamily="34" charset="0"/>
                        </a:rPr>
                        <a:t>Ambiente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4.833.468,00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14.299.196,38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19.132.664,38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028620"/>
                  </a:ext>
                </a:extLst>
              </a:tr>
              <a:tr h="333995">
                <a:tc>
                  <a:txBody>
                    <a:bodyPr/>
                    <a:lstStyle/>
                    <a:p>
                      <a:pPr algn="ctr" fontAlgn="t"/>
                      <a:r>
                        <a:rPr lang="es-EC" sz="1800" b="0" i="0" u="none" strike="noStrike" dirty="0">
                          <a:effectLst/>
                          <a:latin typeface="Arial" panose="020B0604020202020204" pitchFamily="34" charset="0"/>
                        </a:rPr>
                        <a:t>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Seguridad y Gobernabilidad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0,7%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3.523.033,75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5.847,00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3.528.880,75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9785693"/>
                  </a:ext>
                </a:extLst>
              </a:tr>
              <a:tr h="333995">
                <a:tc>
                  <a:txBody>
                    <a:bodyPr/>
                    <a:lstStyle/>
                    <a:p>
                      <a:pPr algn="ctr" fontAlgn="t"/>
                      <a:r>
                        <a:rPr lang="es-EC" sz="1800" b="0" i="0" u="none" strike="noStrike" dirty="0">
                          <a:effectLst/>
                          <a:latin typeface="Arial" panose="020B0604020202020204" pitchFamily="34" charset="0"/>
                        </a:rPr>
                        <a:t>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Comunicación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2.600.000,00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2.600.000,00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158564"/>
                  </a:ext>
                </a:extLst>
              </a:tr>
              <a:tr h="333995">
                <a:tc>
                  <a:txBody>
                    <a:bodyPr/>
                    <a:lstStyle/>
                    <a:p>
                      <a:pPr algn="ctr" fontAlgn="t"/>
                      <a:r>
                        <a:rPr lang="es-EC" sz="1800" b="0" i="0" u="none" strike="noStrike" dirty="0">
                          <a:effectLst/>
                          <a:latin typeface="Arial" panose="020B0604020202020204" pitchFamily="34" charset="0"/>
                        </a:rPr>
                        <a:t>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dirty="0">
                          <a:effectLst/>
                          <a:latin typeface="Arial" panose="020B0604020202020204" pitchFamily="34" charset="0"/>
                        </a:rPr>
                        <a:t>Coord. </a:t>
                      </a:r>
                      <a:r>
                        <a:rPr lang="es-EC" sz="1800" b="0" i="0" u="none" strike="noStrike" dirty="0" smtClean="0">
                          <a:effectLst/>
                          <a:latin typeface="Arial" panose="020B0604020202020204" pitchFamily="34" charset="0"/>
                        </a:rPr>
                        <a:t>de </a:t>
                      </a:r>
                      <a:r>
                        <a:rPr lang="es-EC" sz="1800" b="0" i="0" u="none" strike="noStrike" dirty="0">
                          <a:effectLst/>
                          <a:latin typeface="Arial" panose="020B0604020202020204" pitchFamily="34" charset="0"/>
                        </a:rPr>
                        <a:t>Alcaldía y Secretaría del </a:t>
                      </a:r>
                      <a:r>
                        <a:rPr lang="es-EC" sz="1800" b="0" i="0" u="none" strike="noStrike" dirty="0" smtClean="0">
                          <a:effectLst/>
                          <a:latin typeface="Arial" panose="020B0604020202020204" pitchFamily="34" charset="0"/>
                        </a:rPr>
                        <a:t>Concejo**</a:t>
                      </a:r>
                      <a:endParaRPr lang="es-EC" sz="1800" b="0" i="0" u="none" strike="noStrike" dirty="0">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1.570.000,00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132.768,46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1.702.768,46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4508545"/>
                  </a:ext>
                </a:extLst>
              </a:tr>
              <a:tr h="333995">
                <a:tc>
                  <a:txBody>
                    <a:bodyPr/>
                    <a:lstStyle/>
                    <a:p>
                      <a:pPr algn="ctr" fontAlgn="t"/>
                      <a:r>
                        <a:rPr lang="es-EC" sz="1800" b="0" i="0" u="none" strike="noStrike" dirty="0">
                          <a:effectLst/>
                          <a:latin typeface="Arial" panose="020B0604020202020204" pitchFamily="34" charset="0"/>
                        </a:rPr>
                        <a:t>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Planificación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711.106,56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smtClean="0">
                          <a:effectLst/>
                          <a:latin typeface="Arial" panose="020B0604020202020204" pitchFamily="34" charset="0"/>
                        </a:rPr>
                        <a:t>(-) 144.482,96</a:t>
                      </a:r>
                      <a:endParaRPr lang="es-EC" sz="1800" b="0" i="0" u="none" strike="noStrike" dirty="0">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566.623,60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8784144"/>
                  </a:ext>
                </a:extLst>
              </a:tr>
              <a:tr h="333995">
                <a:tc>
                  <a:txBody>
                    <a:bodyPr/>
                    <a:lstStyle/>
                    <a:p>
                      <a:pPr algn="ctr" fontAlgn="t"/>
                      <a:r>
                        <a:rPr lang="es-EC" sz="1800" b="0" i="0" u="none" strike="noStrike" dirty="0">
                          <a:effectLst/>
                          <a:latin typeface="Arial" panose="020B0604020202020204" pitchFamily="34" charset="0"/>
                        </a:rPr>
                        <a:t>16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EC" sz="1800" b="0" i="0" u="none" strike="noStrike">
                          <a:effectLst/>
                          <a:latin typeface="Arial" panose="020B0604020202020204" pitchFamily="34" charset="0"/>
                        </a:rPr>
                        <a:t>Agencia Metropolitana de Control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EC" sz="1800" b="0" i="0" u="none" strike="noStrike">
                          <a:effectLst/>
                          <a:latin typeface="Arial" panose="020B0604020202020204" pitchFamily="34" charset="0"/>
                        </a:rPr>
                        <a:t>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400.000,00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a:effectLst/>
                          <a:latin typeface="Arial" panose="020B0604020202020204" pitchFamily="34" charset="0"/>
                        </a:rPr>
                        <a:t>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C" sz="1800" b="0" i="0" u="none" strike="noStrike" dirty="0">
                          <a:effectLst/>
                          <a:latin typeface="Arial" panose="020B0604020202020204" pitchFamily="34" charset="0"/>
                        </a:rPr>
                        <a:t>400.000,00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0641395"/>
                  </a:ext>
                </a:extLst>
              </a:tr>
              <a:tr h="333995">
                <a:tc gridSpan="2">
                  <a:txBody>
                    <a:bodyPr/>
                    <a:lstStyle/>
                    <a:p>
                      <a:pPr algn="ctr" fontAlgn="t"/>
                      <a:r>
                        <a:rPr lang="es-EC" sz="1800" b="1" i="0" u="none" strike="noStrike">
                          <a:solidFill>
                            <a:srgbClr val="FFFFFF"/>
                          </a:solidFill>
                          <a:effectLst/>
                          <a:latin typeface="Arial" panose="020B0604020202020204" pitchFamily="34" charset="0"/>
                        </a:rPr>
                        <a:t>TOTAL REFORMA INVERSIÓN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EC"/>
                    </a:p>
                  </a:txBody>
                  <a:tcPr/>
                </a:tc>
                <a:tc>
                  <a:txBody>
                    <a:bodyPr/>
                    <a:lstStyle/>
                    <a:p>
                      <a:pPr algn="ctr" fontAlgn="t"/>
                      <a:r>
                        <a:rPr lang="es-EC" sz="1800" b="1" i="0" u="none" strike="noStrike">
                          <a:solidFill>
                            <a:srgbClr val="FFFFFF"/>
                          </a:solidFill>
                          <a:effectLst/>
                          <a:latin typeface="Arial" panose="020B0604020202020204" pitchFamily="34" charset="0"/>
                        </a:rPr>
                        <a:t>100,0%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r" fontAlgn="t"/>
                      <a:r>
                        <a:rPr lang="es-EC" sz="1800" b="1" i="0" u="none" strike="noStrike">
                          <a:solidFill>
                            <a:srgbClr val="FFFFFF"/>
                          </a:solidFill>
                          <a:effectLst/>
                          <a:latin typeface="Arial" panose="020B0604020202020204" pitchFamily="34" charset="0"/>
                        </a:rPr>
                        <a:t>517.051.781,03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r" fontAlgn="t"/>
                      <a:r>
                        <a:rPr lang="es-EC" sz="1800" b="1" i="0" u="none" strike="noStrike" dirty="0">
                          <a:solidFill>
                            <a:srgbClr val="FFFFFF"/>
                          </a:solidFill>
                          <a:effectLst/>
                          <a:latin typeface="Arial" panose="020B0604020202020204" pitchFamily="34" charset="0"/>
                        </a:rPr>
                        <a:t>130.539.328,02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r" fontAlgn="t"/>
                      <a:r>
                        <a:rPr lang="es-EC" sz="1800" b="1" i="0" u="none" strike="noStrike" dirty="0">
                          <a:solidFill>
                            <a:srgbClr val="FFFFFF"/>
                          </a:solidFill>
                          <a:effectLst/>
                          <a:latin typeface="Arial" panose="020B0604020202020204" pitchFamily="34" charset="0"/>
                        </a:rPr>
                        <a:t>647.591.109,05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751602451"/>
                  </a:ext>
                </a:extLst>
              </a:tr>
            </a:tbl>
          </a:graphicData>
        </a:graphic>
      </p:graphicFrame>
    </p:spTree>
    <p:extLst>
      <p:ext uri="{BB962C8B-B14F-4D97-AF65-F5344CB8AC3E}">
        <p14:creationId xmlns:p14="http://schemas.microsoft.com/office/powerpoint/2010/main" val="1658387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1063973888"/>
              </p:ext>
            </p:extLst>
          </p:nvPr>
        </p:nvGraphicFramePr>
        <p:xfrm>
          <a:off x="9143206" y="2833464"/>
          <a:ext cx="8679464" cy="5217835"/>
        </p:xfrm>
        <a:graphic>
          <a:graphicData uri="http://schemas.openxmlformats.org/drawingml/2006/table">
            <a:tbl>
              <a:tblPr/>
              <a:tblGrid>
                <a:gridCol w="2518610">
                  <a:extLst>
                    <a:ext uri="{9D8B030D-6E8A-4147-A177-3AD203B41FA5}">
                      <a16:colId xmlns:a16="http://schemas.microsoft.com/office/drawing/2014/main" val="944943785"/>
                    </a:ext>
                  </a:extLst>
                </a:gridCol>
                <a:gridCol w="1764632">
                  <a:extLst>
                    <a:ext uri="{9D8B030D-6E8A-4147-A177-3AD203B41FA5}">
                      <a16:colId xmlns:a16="http://schemas.microsoft.com/office/drawing/2014/main" val="1367893856"/>
                    </a:ext>
                  </a:extLst>
                </a:gridCol>
                <a:gridCol w="1459831">
                  <a:extLst>
                    <a:ext uri="{9D8B030D-6E8A-4147-A177-3AD203B41FA5}">
                      <a16:colId xmlns:a16="http://schemas.microsoft.com/office/drawing/2014/main" val="2941403925"/>
                    </a:ext>
                  </a:extLst>
                </a:gridCol>
                <a:gridCol w="1475874">
                  <a:extLst>
                    <a:ext uri="{9D8B030D-6E8A-4147-A177-3AD203B41FA5}">
                      <a16:colId xmlns:a16="http://schemas.microsoft.com/office/drawing/2014/main" val="122835489"/>
                    </a:ext>
                  </a:extLst>
                </a:gridCol>
                <a:gridCol w="1460517">
                  <a:extLst>
                    <a:ext uri="{9D8B030D-6E8A-4147-A177-3AD203B41FA5}">
                      <a16:colId xmlns:a16="http://schemas.microsoft.com/office/drawing/2014/main" val="329217355"/>
                    </a:ext>
                  </a:extLst>
                </a:gridCol>
              </a:tblGrid>
              <a:tr h="740379">
                <a:tc>
                  <a:txBody>
                    <a:bodyPr/>
                    <a:lstStyle/>
                    <a:p>
                      <a:pPr algn="ctr" fontAlgn="ctr"/>
                      <a:r>
                        <a:rPr lang="es-EC" sz="1800" b="1" i="0" u="none" strike="noStrike" dirty="0">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fontAlgn="ctr"/>
                      <a:r>
                        <a:rPr lang="es-EC" sz="1800" b="1" i="0" u="none" strike="noStrike" dirty="0">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Codificado antes de Reforma - DMF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fontAlgn="ctr"/>
                      <a:r>
                        <a:rPr lang="es-EC" sz="1800" b="1" i="0" u="none" strike="noStrike" dirty="0">
                          <a:solidFill>
                            <a:srgbClr val="FFFFFF"/>
                          </a:solidFill>
                          <a:effectLst/>
                          <a:latin typeface="Arial" panose="020B0604020202020204" pitchFamily="34" charset="0"/>
                        </a:rPr>
                        <a:t> Reforma </a:t>
                      </a:r>
                      <a:r>
                        <a:rPr lang="es-EC" sz="1800" b="1" i="0" u="none" strike="noStrike" dirty="0" smtClean="0">
                          <a:solidFill>
                            <a:srgbClr val="FFFFFF"/>
                          </a:solidFill>
                          <a:effectLst/>
                          <a:latin typeface="Arial" panose="020B0604020202020204" pitchFamily="34" charset="0"/>
                        </a:rPr>
                        <a:t>Incremento</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Propuesta con Reforma</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1706021293"/>
                  </a:ext>
                </a:extLst>
              </a:tr>
              <a:tr h="600845">
                <a:tc>
                  <a:txBody>
                    <a:bodyPr/>
                    <a:lstStyle/>
                    <a:p>
                      <a:pPr algn="l" fontAlgn="ctr"/>
                      <a:r>
                        <a:rPr lang="es-EC" sz="1800" b="0" i="0" u="none" strike="noStrike" dirty="0">
                          <a:effectLst/>
                          <a:latin typeface="Arial" panose="020B0604020202020204" pitchFamily="34" charset="0"/>
                        </a:rPr>
                        <a:t>EPMMOP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97.092.975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97.092.975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38.768.481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a:effectLst/>
                          <a:latin typeface="Arial" panose="020B0604020202020204" pitchFamily="34" charset="0"/>
                        </a:rPr>
                        <a:t> 135.861.456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554303"/>
                  </a:ext>
                </a:extLst>
              </a:tr>
              <a:tr h="600845">
                <a:tc>
                  <a:txBody>
                    <a:bodyPr/>
                    <a:lstStyle/>
                    <a:p>
                      <a:pPr algn="l" fontAlgn="ctr"/>
                      <a:r>
                        <a:rPr lang="es-EC" sz="1800" b="0" i="0" u="none" strike="noStrike">
                          <a:effectLst/>
                          <a:latin typeface="Arial" panose="020B0604020202020204" pitchFamily="34" charset="0"/>
                        </a:rPr>
                        <a:t>PPLMQ</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152.736.183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162.960.405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36.843.483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199.803.888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935266"/>
                  </a:ext>
                </a:extLst>
              </a:tr>
              <a:tr h="600845">
                <a:tc>
                  <a:txBody>
                    <a:bodyPr/>
                    <a:lstStyle/>
                    <a:p>
                      <a:pPr algn="l" fontAlgn="ctr"/>
                      <a:r>
                        <a:rPr lang="es-EC" sz="1800" b="0" i="0" u="none" strike="noStrike">
                          <a:effectLst/>
                          <a:latin typeface="Arial" panose="020B0604020202020204" pitchFamily="34" charset="0"/>
                        </a:rPr>
                        <a:t>EPM Transporte de Pasjaeros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40.154.553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32.226.867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15.893.680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48.120.547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6018501"/>
                  </a:ext>
                </a:extLst>
              </a:tr>
              <a:tr h="600845">
                <a:tc>
                  <a:txBody>
                    <a:bodyPr/>
                    <a:lstStyle/>
                    <a:p>
                      <a:pPr algn="l" fontAlgn="ctr"/>
                      <a:r>
                        <a:rPr lang="es-EC" sz="1800" b="0" i="0" u="none" strike="noStrike">
                          <a:effectLst/>
                          <a:latin typeface="Arial" panose="020B0604020202020204" pitchFamily="34" charset="0"/>
                        </a:rPr>
                        <a:t>Secretaría de Movilidad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a:effectLst/>
                          <a:latin typeface="Arial" panose="020B0604020202020204" pitchFamily="34" charset="0"/>
                        </a:rPr>
                        <a:t>              622.250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a:effectLst/>
                          <a:latin typeface="Arial" panose="020B0604020202020204" pitchFamily="34" charset="0"/>
                        </a:rPr>
                        <a:t>       366.770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12.944.480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13.311.250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915111"/>
                  </a:ext>
                </a:extLst>
              </a:tr>
              <a:tr h="895511">
                <a:tc>
                  <a:txBody>
                    <a:bodyPr/>
                    <a:lstStyle/>
                    <a:p>
                      <a:pPr algn="l" fontAlgn="ctr"/>
                      <a:r>
                        <a:rPr lang="es-EC" sz="1800" b="0" i="0" u="none" strike="noStrike" dirty="0">
                          <a:effectLst/>
                          <a:latin typeface="Arial" panose="020B0604020202020204" pitchFamily="34" charset="0"/>
                        </a:rPr>
                        <a:t>Agencia Metropolitana de Control de Transporte, Tránsito y SV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11.122.964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a:effectLst/>
                          <a:latin typeface="Arial" panose="020B0604020202020204" pitchFamily="34" charset="0"/>
                        </a:rPr>
                        <a:t>   10.681.909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4.033.892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C" sz="1800" b="0" i="0" u="none" strike="noStrike" dirty="0">
                          <a:effectLst/>
                          <a:latin typeface="Arial" panose="020B0604020202020204" pitchFamily="34" charset="0"/>
                        </a:rPr>
                        <a:t>   14.715.800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3710305"/>
                  </a:ext>
                </a:extLst>
              </a:tr>
              <a:tr h="600845">
                <a:tc>
                  <a:txBody>
                    <a:bodyPr/>
                    <a:lstStyle/>
                    <a:p>
                      <a:pPr algn="ctr" fontAlgn="ctr"/>
                      <a:r>
                        <a:rPr lang="es-EC" sz="1800" b="1" i="0" u="none" strike="noStrike" dirty="0" smtClean="0">
                          <a:solidFill>
                            <a:srgbClr val="FFFFFF"/>
                          </a:solidFill>
                          <a:effectLst/>
                          <a:latin typeface="Arial" panose="020B0604020202020204" pitchFamily="34" charset="0"/>
                        </a:rPr>
                        <a:t>Total</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301.728.925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303.328.926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es-EC" sz="1800" b="1" i="0" u="none" strike="noStrike" dirty="0">
                          <a:solidFill>
                            <a:srgbClr val="FFFFFF"/>
                          </a:solidFill>
                          <a:effectLst/>
                          <a:latin typeface="Arial" panose="020B0604020202020204" pitchFamily="34" charset="0"/>
                        </a:rPr>
                        <a:t> 108.484.015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411.812.941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3478249288"/>
                  </a:ext>
                </a:extLst>
              </a:tr>
            </a:tbl>
          </a:graphicData>
        </a:graphic>
      </p:graphicFrame>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99412"/>
            <a:ext cx="5884554"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a:solidFill>
                  <a:srgbClr val="C00000"/>
                </a:solidFill>
              </a:rPr>
              <a:t>Sector Movilidad</a:t>
            </a:r>
          </a:p>
        </p:txBody>
      </p:sp>
      <p:graphicFrame>
        <p:nvGraphicFramePr>
          <p:cNvPr id="8" name="Gráfico 7"/>
          <p:cNvGraphicFramePr>
            <a:graphicFrameLocks/>
          </p:cNvGraphicFramePr>
          <p:nvPr>
            <p:extLst/>
          </p:nvPr>
        </p:nvGraphicFramePr>
        <p:xfrm>
          <a:off x="584743" y="2648952"/>
          <a:ext cx="7853404" cy="5293265"/>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Conector recto 3"/>
          <p:cNvCxnSpPr/>
          <p:nvPr/>
        </p:nvCxnSpPr>
        <p:spPr>
          <a:xfrm flipV="1">
            <a:off x="3827417" y="3095897"/>
            <a:ext cx="3226526" cy="1240972"/>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9" name="Título 1">
            <a:extLst>
              <a:ext uri="{FF2B5EF4-FFF2-40B4-BE49-F238E27FC236}">
                <a16:creationId xmlns:a16="http://schemas.microsoft.com/office/drawing/2014/main" id="{0CA53F31-4584-EDC7-EB7D-253D54B5F07B}"/>
              </a:ext>
            </a:extLst>
          </p:cNvPr>
          <p:cNvSpPr txBox="1">
            <a:spLocks/>
          </p:cNvSpPr>
          <p:nvPr/>
        </p:nvSpPr>
        <p:spPr>
          <a:xfrm>
            <a:off x="9143206" y="1881051"/>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sp>
        <p:nvSpPr>
          <p:cNvPr id="10"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
        <p:nvSpPr>
          <p:cNvPr id="2" name="CuadroTexto 1"/>
          <p:cNvSpPr txBox="1"/>
          <p:nvPr/>
        </p:nvSpPr>
        <p:spPr>
          <a:xfrm>
            <a:off x="877100" y="7821147"/>
            <a:ext cx="7644143" cy="830997"/>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a:p>
            <a:endParaRPr lang="es-EC" sz="1400" b="1" dirty="0">
              <a:solidFill>
                <a:schemeClr val="accent5"/>
              </a:solidFill>
            </a:endParaRPr>
          </a:p>
        </p:txBody>
      </p:sp>
      <p:cxnSp>
        <p:nvCxnSpPr>
          <p:cNvPr id="6" name="Conector recto 5"/>
          <p:cNvCxnSpPr/>
          <p:nvPr/>
        </p:nvCxnSpPr>
        <p:spPr>
          <a:xfrm>
            <a:off x="877100" y="7781958"/>
            <a:ext cx="7561047"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99638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432495" y="1289720"/>
            <a:ext cx="5394145" cy="624904"/>
          </a:xfrm>
          <a:prstGeom prst="rect">
            <a:avLst/>
          </a:prstGeom>
        </p:spPr>
        <p:txBody>
          <a:bodyPr vert="horz" lIns="163275" tIns="81638" rIns="163275" bIns="81638" rtlCol="0" anchor="ctr">
            <a:normAutofit fontScale="90000" lnSpcReduction="200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a:solidFill>
                  <a:srgbClr val="C00000"/>
                </a:solidFill>
              </a:rPr>
              <a:t>Sector Movilidad</a:t>
            </a:r>
          </a:p>
        </p:txBody>
      </p:sp>
      <p:sp>
        <p:nvSpPr>
          <p:cNvPr id="6" name="Rectángulo 5"/>
          <p:cNvSpPr/>
          <p:nvPr/>
        </p:nvSpPr>
        <p:spPr>
          <a:xfrm>
            <a:off x="1190149" y="1969631"/>
            <a:ext cx="15438872" cy="4770803"/>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just"/>
            <a:r>
              <a:rPr kumimoji="1" lang="es-EC" sz="2000" b="1" dirty="0">
                <a:solidFill>
                  <a:schemeClr val="tx1"/>
                </a:solidFill>
              </a:rPr>
              <a:t>EPMMOP</a:t>
            </a:r>
          </a:p>
          <a:p>
            <a:pPr algn="just"/>
            <a:r>
              <a:rPr lang="es-EC" sz="1700" b="1" dirty="0">
                <a:solidFill>
                  <a:schemeClr val="tx1"/>
                </a:solidFill>
              </a:rPr>
              <a:t>Imagen Urbana</a:t>
            </a:r>
            <a:r>
              <a:rPr lang="es-EC" sz="1700" dirty="0">
                <a:solidFill>
                  <a:schemeClr val="tx1"/>
                </a:solidFill>
              </a:rPr>
              <a:t> </a:t>
            </a:r>
          </a:p>
          <a:p>
            <a:pPr marL="342900" indent="-342900" algn="just">
              <a:buFont typeface="Wingdings" pitchFamily="2" charset="2"/>
              <a:buChar char="Ø"/>
            </a:pPr>
            <a:r>
              <a:rPr lang="es-EC" sz="1700" dirty="0">
                <a:solidFill>
                  <a:schemeClr val="tx1"/>
                </a:solidFill>
              </a:rPr>
              <a:t>Construcción del sistema eléctrico e iluminación de parques (Plan de Mantenimiento y Repotenciación de Parques del DMQ)</a:t>
            </a:r>
          </a:p>
          <a:p>
            <a:pPr marL="342900" indent="-342900" algn="just">
              <a:buFont typeface="Wingdings" pitchFamily="2" charset="2"/>
              <a:buChar char="Ø"/>
            </a:pPr>
            <a:r>
              <a:rPr lang="es-EC" sz="1700" dirty="0">
                <a:solidFill>
                  <a:schemeClr val="tx1"/>
                </a:solidFill>
              </a:rPr>
              <a:t>Mantenimiento de puentes metálicos (peatonales).</a:t>
            </a:r>
          </a:p>
          <a:p>
            <a:pPr algn="just"/>
            <a:r>
              <a:rPr lang="es-EC" sz="1700" b="1" dirty="0">
                <a:solidFill>
                  <a:schemeClr val="tx1"/>
                </a:solidFill>
              </a:rPr>
              <a:t>Espacios Verdes </a:t>
            </a:r>
          </a:p>
          <a:p>
            <a:pPr marL="285750" indent="-285750" algn="just">
              <a:buFont typeface="Wingdings" panose="05000000000000000000" pitchFamily="2" charset="2"/>
              <a:buChar char="Ø"/>
            </a:pPr>
            <a:r>
              <a:rPr lang="es-EC" sz="1700" dirty="0">
                <a:solidFill>
                  <a:schemeClr val="tx1"/>
                </a:solidFill>
              </a:rPr>
              <a:t>Mantenimiento de áreas verdes y jardines.</a:t>
            </a:r>
          </a:p>
          <a:p>
            <a:pPr algn="just"/>
            <a:r>
              <a:rPr lang="es-EC" sz="1700" b="1" dirty="0">
                <a:solidFill>
                  <a:schemeClr val="tx1"/>
                </a:solidFill>
              </a:rPr>
              <a:t>Infraestructura Vial</a:t>
            </a:r>
            <a:r>
              <a:rPr lang="es-EC" sz="1700" dirty="0">
                <a:solidFill>
                  <a:schemeClr val="tx1"/>
                </a:solidFill>
              </a:rPr>
              <a:t> </a:t>
            </a:r>
          </a:p>
          <a:p>
            <a:pPr marL="285750" indent="-285750" algn="just">
              <a:buFont typeface="Wingdings" pitchFamily="2" charset="2"/>
              <a:buChar char="Ø"/>
            </a:pPr>
            <a:r>
              <a:rPr lang="es-EC" sz="1700" dirty="0">
                <a:solidFill>
                  <a:schemeClr val="tx1"/>
                </a:solidFill>
              </a:rPr>
              <a:t>Pago de </a:t>
            </a:r>
            <a:r>
              <a:rPr lang="es-EC" sz="1700" dirty="0" smtClean="0">
                <a:solidFill>
                  <a:schemeClr val="tx1"/>
                </a:solidFill>
              </a:rPr>
              <a:t>expropiaciones. </a:t>
            </a:r>
            <a:endParaRPr lang="es-EC" sz="1700" dirty="0">
              <a:solidFill>
                <a:schemeClr val="tx1"/>
              </a:solidFill>
            </a:endParaRPr>
          </a:p>
          <a:p>
            <a:pPr marL="285750" indent="-285750" algn="just">
              <a:buFont typeface="Wingdings" pitchFamily="2" charset="2"/>
              <a:buChar char="Ø"/>
            </a:pPr>
            <a:r>
              <a:rPr lang="es-EC" sz="1700" dirty="0">
                <a:solidFill>
                  <a:schemeClr val="tx1"/>
                </a:solidFill>
              </a:rPr>
              <a:t>Intervenciones </a:t>
            </a:r>
            <a:r>
              <a:rPr lang="es-EC" sz="1700" dirty="0" smtClean="0">
                <a:solidFill>
                  <a:schemeClr val="tx1"/>
                </a:solidFill>
              </a:rPr>
              <a:t>viales (con énfasis en la ruralidad) / Paquete </a:t>
            </a:r>
            <a:r>
              <a:rPr lang="es-EC" sz="1700" dirty="0">
                <a:solidFill>
                  <a:schemeClr val="tx1"/>
                </a:solidFill>
              </a:rPr>
              <a:t>5 (Av. Colón) </a:t>
            </a:r>
            <a:r>
              <a:rPr lang="es-EC" sz="1700" dirty="0" smtClean="0">
                <a:solidFill>
                  <a:schemeClr val="tx1"/>
                </a:solidFill>
              </a:rPr>
              <a:t>/ Paquete </a:t>
            </a:r>
            <a:r>
              <a:rPr lang="es-EC" sz="1700" dirty="0">
                <a:solidFill>
                  <a:schemeClr val="tx1"/>
                </a:solidFill>
              </a:rPr>
              <a:t>6 (Av. Napo))</a:t>
            </a:r>
          </a:p>
          <a:p>
            <a:pPr algn="just"/>
            <a:r>
              <a:rPr lang="es-EC" sz="1700" b="1" dirty="0">
                <a:solidFill>
                  <a:schemeClr val="tx1"/>
                </a:solidFill>
              </a:rPr>
              <a:t>Mantenimiento y Rehabilitación Vial </a:t>
            </a:r>
          </a:p>
          <a:p>
            <a:pPr marL="285750" indent="-285750" algn="just">
              <a:buFont typeface="Wingdings" pitchFamily="2" charset="2"/>
              <a:buChar char="Ø"/>
            </a:pPr>
            <a:r>
              <a:rPr lang="es-EC" sz="1700" dirty="0">
                <a:solidFill>
                  <a:schemeClr val="tx1"/>
                </a:solidFill>
              </a:rPr>
              <a:t>Programa de Pavimentación y Repavimentación Vial en las administraciones </a:t>
            </a:r>
            <a:r>
              <a:rPr lang="es-EC" sz="1700" dirty="0" smtClean="0">
                <a:solidFill>
                  <a:schemeClr val="tx1"/>
                </a:solidFill>
              </a:rPr>
              <a:t>zonales (con énfasis en la ruralidad).</a:t>
            </a:r>
            <a:endParaRPr lang="es-EC" sz="1700" dirty="0">
              <a:solidFill>
                <a:srgbClr val="FF0000"/>
              </a:solidFill>
            </a:endParaRPr>
          </a:p>
          <a:p>
            <a:pPr algn="just"/>
            <a:r>
              <a:rPr lang="es-EC" sz="1700" b="1" dirty="0">
                <a:solidFill>
                  <a:schemeClr val="tx1"/>
                </a:solidFill>
              </a:rPr>
              <a:t>Señalización y Semaforización</a:t>
            </a:r>
          </a:p>
          <a:p>
            <a:pPr marL="285750" indent="-285750" algn="just">
              <a:buFont typeface="Wingdings" pitchFamily="2" charset="2"/>
              <a:buChar char="Ø"/>
            </a:pPr>
            <a:r>
              <a:rPr lang="es-EC" sz="1700" dirty="0">
                <a:solidFill>
                  <a:schemeClr val="tx1"/>
                </a:solidFill>
              </a:rPr>
              <a:t>Señalización horizontal, instalación de placas prediales y viales  </a:t>
            </a:r>
          </a:p>
          <a:p>
            <a:pPr marL="285750" indent="-285750" algn="just">
              <a:buFont typeface="Wingdings" pitchFamily="2" charset="2"/>
              <a:buChar char="Ø"/>
            </a:pPr>
            <a:r>
              <a:rPr lang="es-EC" sz="1700" dirty="0">
                <a:solidFill>
                  <a:schemeClr val="tx1"/>
                </a:solidFill>
              </a:rPr>
              <a:t>Plan de Mantenimiento de Semaforización (intersecciones semaforizadas)</a:t>
            </a:r>
          </a:p>
          <a:p>
            <a:pPr algn="just"/>
            <a:r>
              <a:rPr lang="es-EC" sz="1700" b="1" dirty="0">
                <a:solidFill>
                  <a:schemeClr val="tx1"/>
                </a:solidFill>
              </a:rPr>
              <a:t>Administración-TTHH</a:t>
            </a:r>
          </a:p>
          <a:p>
            <a:pPr marL="285750" indent="-285750" algn="just">
              <a:buFont typeface="Wingdings" pitchFamily="2" charset="2"/>
              <a:buChar char="Ø"/>
            </a:pPr>
            <a:r>
              <a:rPr lang="es-EC" sz="1700" dirty="0">
                <a:solidFill>
                  <a:schemeClr val="tx1"/>
                </a:solidFill>
              </a:rPr>
              <a:t>Jubilaciones  - Personal de varias gerencias de la EPMMOP </a:t>
            </a:r>
            <a:r>
              <a:rPr lang="es-EC" sz="1700" dirty="0" smtClean="0">
                <a:solidFill>
                  <a:schemeClr val="tx1"/>
                </a:solidFill>
              </a:rPr>
              <a:t>2020-2021-2022</a:t>
            </a:r>
            <a:r>
              <a:rPr lang="es-EC" sz="1700" dirty="0">
                <a:solidFill>
                  <a:schemeClr val="tx1"/>
                </a:solidFill>
              </a:rPr>
              <a:t>. Ordenanza Interpretativa </a:t>
            </a:r>
            <a:r>
              <a:rPr lang="es-EC" sz="1700" dirty="0" smtClean="0">
                <a:solidFill>
                  <a:schemeClr val="tx1"/>
                </a:solidFill>
              </a:rPr>
              <a:t>211-2022</a:t>
            </a:r>
            <a:endParaRPr lang="es-EC" sz="1700" dirty="0">
              <a:solidFill>
                <a:schemeClr val="tx1"/>
              </a:solidFill>
            </a:endParaRPr>
          </a:p>
          <a:p>
            <a:pPr marL="285750" indent="-285750" algn="just">
              <a:buFont typeface="Wingdings" pitchFamily="2" charset="2"/>
              <a:buChar char="Ø"/>
            </a:pPr>
            <a:r>
              <a:rPr lang="es-EC" sz="1700" dirty="0">
                <a:solidFill>
                  <a:schemeClr val="tx1"/>
                </a:solidFill>
              </a:rPr>
              <a:t>Pago de sentencias judiciales.</a:t>
            </a:r>
          </a:p>
          <a:p>
            <a:pPr algn="just"/>
            <a:endParaRPr kumimoji="1" lang="es-EC" sz="1800" dirty="0">
              <a:solidFill>
                <a:schemeClr val="tx1"/>
              </a:solidFill>
            </a:endParaRPr>
          </a:p>
        </p:txBody>
      </p:sp>
      <p:sp>
        <p:nvSpPr>
          <p:cNvPr id="10" name="Rectángulo 9">
            <a:extLst>
              <a:ext uri="{FF2B5EF4-FFF2-40B4-BE49-F238E27FC236}">
                <a16:creationId xmlns:a16="http://schemas.microsoft.com/office/drawing/2014/main" id="{C178A66E-EA67-E145-9F07-13D0ECA95442}"/>
              </a:ext>
            </a:extLst>
          </p:cNvPr>
          <p:cNvSpPr/>
          <p:nvPr/>
        </p:nvSpPr>
        <p:spPr>
          <a:xfrm>
            <a:off x="1222955" y="6965339"/>
            <a:ext cx="15406065" cy="1943529"/>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just"/>
            <a:r>
              <a:rPr lang="es-EC" sz="2000" b="1" dirty="0">
                <a:solidFill>
                  <a:schemeClr val="tx1"/>
                </a:solidFill>
              </a:rPr>
              <a:t>PPLMQ</a:t>
            </a:r>
          </a:p>
          <a:p>
            <a:pPr marL="285750" indent="-285750" algn="just">
              <a:buFont typeface="Wingdings" pitchFamily="2" charset="2"/>
              <a:buChar char="Ø"/>
            </a:pPr>
            <a:r>
              <a:rPr lang="es-EC" sz="1700" dirty="0">
                <a:solidFill>
                  <a:schemeClr val="tx1"/>
                </a:solidFill>
              </a:rPr>
              <a:t>Fiscalización y gerencia del proyecto. </a:t>
            </a:r>
            <a:endParaRPr lang="es-EC" sz="1700" dirty="0">
              <a:solidFill>
                <a:srgbClr val="FF0000"/>
              </a:solidFill>
            </a:endParaRPr>
          </a:p>
          <a:p>
            <a:pPr marL="285750" indent="-285750" algn="just">
              <a:buFont typeface="Wingdings" pitchFamily="2" charset="2"/>
              <a:buChar char="Ø"/>
            </a:pPr>
            <a:r>
              <a:rPr lang="es-EC" sz="1700" dirty="0">
                <a:solidFill>
                  <a:schemeClr val="tx1"/>
                </a:solidFill>
              </a:rPr>
              <a:t>Mantenimiento de infraestructura operativa (pre-operación)</a:t>
            </a:r>
          </a:p>
          <a:p>
            <a:pPr marL="1102126" lvl="1" indent="-285750" algn="just">
              <a:buFont typeface="Wingdings" pitchFamily="2" charset="2"/>
              <a:buChar char="Ø"/>
            </a:pPr>
            <a:r>
              <a:rPr lang="es-EC" sz="1700" dirty="0">
                <a:solidFill>
                  <a:schemeClr val="tx1"/>
                </a:solidFill>
              </a:rPr>
              <a:t>Señalización, Material Móvil, e Infraestructura</a:t>
            </a:r>
          </a:p>
          <a:p>
            <a:pPr marL="285750" indent="-285750" algn="just">
              <a:buFont typeface="Wingdings" pitchFamily="2" charset="2"/>
              <a:buChar char="Ø"/>
            </a:pPr>
            <a:r>
              <a:rPr lang="es-EC" sz="1700" dirty="0">
                <a:solidFill>
                  <a:schemeClr val="tx1"/>
                </a:solidFill>
              </a:rPr>
              <a:t>Contratación de seguros</a:t>
            </a:r>
            <a:r>
              <a:rPr lang="es-EC" sz="1700" dirty="0" smtClean="0">
                <a:solidFill>
                  <a:schemeClr val="tx1"/>
                </a:solidFill>
              </a:rPr>
              <a:t>.</a:t>
            </a:r>
          </a:p>
          <a:p>
            <a:pPr marL="285750" indent="-285750" algn="just">
              <a:buFont typeface="Wingdings" pitchFamily="2" charset="2"/>
              <a:buChar char="Ø"/>
            </a:pPr>
            <a:r>
              <a:rPr lang="es-EC" sz="1700" dirty="0" smtClean="0">
                <a:solidFill>
                  <a:schemeClr val="tx1"/>
                </a:solidFill>
              </a:rPr>
              <a:t>Reforma a los espacios presupuestarios</a:t>
            </a:r>
            <a:r>
              <a:rPr lang="es-EC" sz="1700" dirty="0">
                <a:solidFill>
                  <a:schemeClr val="tx1"/>
                </a:solidFill>
              </a:rPr>
              <a:t> </a:t>
            </a:r>
            <a:r>
              <a:rPr lang="es-EC" sz="1700" dirty="0" smtClean="0">
                <a:solidFill>
                  <a:schemeClr val="tx1"/>
                </a:solidFill>
              </a:rPr>
              <a:t>de las diferentes fuentes de financiamiento, resultado de la conciliación de ejercicios anteriores, valor que asciende a USD 31.742,559,89</a:t>
            </a:r>
            <a:endParaRPr lang="es-EC" sz="1700" dirty="0">
              <a:solidFill>
                <a:schemeClr val="accent2"/>
              </a:solidFill>
            </a:endParaRPr>
          </a:p>
        </p:txBody>
      </p:sp>
      <p:sp>
        <p:nvSpPr>
          <p:cNvPr id="13"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1020037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1065541" y="1941757"/>
            <a:ext cx="15762936" cy="2173045"/>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endParaRPr kumimoji="1" lang="es-EC" sz="2000" b="1" dirty="0">
              <a:solidFill>
                <a:schemeClr val="tx1"/>
              </a:solidFill>
            </a:endParaRPr>
          </a:p>
          <a:p>
            <a:pPr algn="just"/>
            <a:r>
              <a:rPr lang="es-EC" sz="2000" b="1" dirty="0">
                <a:solidFill>
                  <a:schemeClr val="tx1"/>
                </a:solidFill>
              </a:rPr>
              <a:t>EPM Transporte de Pasajeros</a:t>
            </a:r>
          </a:p>
          <a:p>
            <a:pPr algn="just"/>
            <a:r>
              <a:rPr lang="es-EC" sz="1600" b="1" dirty="0">
                <a:solidFill>
                  <a:schemeClr val="tx1"/>
                </a:solidFill>
              </a:rPr>
              <a:t>Operación</a:t>
            </a:r>
          </a:p>
          <a:p>
            <a:pPr marL="285750" indent="-285750" algn="just">
              <a:buFont typeface="Arial" panose="020B0604020202020204" pitchFamily="34" charset="0"/>
              <a:buChar char="•"/>
            </a:pPr>
            <a:r>
              <a:rPr lang="es-EC" sz="1600" dirty="0">
                <a:solidFill>
                  <a:schemeClr val="tx1"/>
                </a:solidFill>
              </a:rPr>
              <a:t>Pago del servicio de </a:t>
            </a:r>
            <a:r>
              <a:rPr lang="es-EC" sz="1600" dirty="0" smtClean="0">
                <a:solidFill>
                  <a:schemeClr val="tx1"/>
                </a:solidFill>
              </a:rPr>
              <a:t>alimentadores.</a:t>
            </a:r>
            <a:endParaRPr lang="es-EC" sz="1600" dirty="0">
              <a:solidFill>
                <a:schemeClr val="tx1"/>
              </a:solidFill>
            </a:endParaRPr>
          </a:p>
          <a:p>
            <a:pPr marL="285750" indent="-285750" algn="just">
              <a:buFont typeface="Arial" panose="020B0604020202020204" pitchFamily="34" charset="0"/>
              <a:buChar char="•"/>
            </a:pPr>
            <a:r>
              <a:rPr lang="es-EC" sz="1600" dirty="0">
                <a:solidFill>
                  <a:schemeClr val="tx1"/>
                </a:solidFill>
              </a:rPr>
              <a:t>Adquisición de neumáticos, </a:t>
            </a:r>
          </a:p>
          <a:p>
            <a:pPr marL="285750" indent="-285750" algn="just">
              <a:buFont typeface="Arial" panose="020B0604020202020204" pitchFamily="34" charset="0"/>
              <a:buChar char="•"/>
            </a:pPr>
            <a:r>
              <a:rPr lang="es-EC" sz="1600" dirty="0">
                <a:solidFill>
                  <a:schemeClr val="tx1"/>
                </a:solidFill>
              </a:rPr>
              <a:t>Adquisición de cámaras de video vigilancia y prestación del servicio de alimentadores para la ruta Sur Occidental. </a:t>
            </a:r>
          </a:p>
          <a:p>
            <a:pPr marL="285750" indent="-285750" algn="just">
              <a:buFont typeface="Arial" panose="020B0604020202020204" pitchFamily="34" charset="0"/>
              <a:buChar char="•"/>
            </a:pPr>
            <a:r>
              <a:rPr lang="es-EC" sz="1600" dirty="0">
                <a:solidFill>
                  <a:schemeClr val="tx1"/>
                </a:solidFill>
              </a:rPr>
              <a:t>Adquisición de 15 troles articulados eléctricos.</a:t>
            </a:r>
          </a:p>
          <a:p>
            <a:pPr algn="just"/>
            <a:r>
              <a:rPr lang="es-EC" sz="1600" b="1" dirty="0">
                <a:solidFill>
                  <a:schemeClr val="tx1"/>
                </a:solidFill>
              </a:rPr>
              <a:t>Administrativo-TTHH</a:t>
            </a:r>
          </a:p>
          <a:p>
            <a:pPr marL="285750" indent="-285750" algn="just">
              <a:buFont typeface="Arial" panose="020B0604020202020204" pitchFamily="34" charset="0"/>
              <a:buChar char="•"/>
            </a:pPr>
            <a:r>
              <a:rPr lang="es-EC" sz="1600" dirty="0">
                <a:solidFill>
                  <a:schemeClr val="tx1"/>
                </a:solidFill>
              </a:rPr>
              <a:t>Pago </a:t>
            </a:r>
            <a:r>
              <a:rPr lang="es-EC" sz="1600" dirty="0" smtClean="0">
                <a:solidFill>
                  <a:schemeClr val="tx1"/>
                </a:solidFill>
              </a:rPr>
              <a:t>jubilaciones.</a:t>
            </a:r>
            <a:endParaRPr kumimoji="1" lang="es-EC" sz="2000" b="1" dirty="0" smtClean="0">
              <a:solidFill>
                <a:schemeClr val="tx1"/>
              </a:solidFill>
            </a:endParaRPr>
          </a:p>
          <a:p>
            <a:pPr algn="just"/>
            <a:endParaRPr kumimoji="1" lang="es-EC" sz="1800" dirty="0">
              <a:solidFill>
                <a:schemeClr val="tx1"/>
              </a:solidFill>
            </a:endParaRPr>
          </a:p>
        </p:txBody>
      </p:sp>
      <p:sp>
        <p:nvSpPr>
          <p:cNvPr id="10" name="Título 1">
            <a:extLst>
              <a:ext uri="{FF2B5EF4-FFF2-40B4-BE49-F238E27FC236}">
                <a16:creationId xmlns:a16="http://schemas.microsoft.com/office/drawing/2014/main" id="{096131B6-57B6-5648-9B6E-73E54F111760}"/>
              </a:ext>
            </a:extLst>
          </p:cNvPr>
          <p:cNvSpPr txBox="1">
            <a:spLocks/>
          </p:cNvSpPr>
          <p:nvPr/>
        </p:nvSpPr>
        <p:spPr>
          <a:xfrm>
            <a:off x="432495" y="1289720"/>
            <a:ext cx="5394145" cy="624904"/>
          </a:xfrm>
          <a:prstGeom prst="rect">
            <a:avLst/>
          </a:prstGeom>
        </p:spPr>
        <p:txBody>
          <a:bodyPr vert="horz" lIns="163275" tIns="81638" rIns="163275" bIns="81638" rtlCol="0" anchor="ctr">
            <a:normAutofit fontScale="90000" lnSpcReduction="200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a:solidFill>
                  <a:srgbClr val="C00000"/>
                </a:solidFill>
              </a:rPr>
              <a:t>Sector Movilidad</a:t>
            </a:r>
          </a:p>
        </p:txBody>
      </p:sp>
      <p:sp>
        <p:nvSpPr>
          <p:cNvPr id="3" name="CuadroTexto 2"/>
          <p:cNvSpPr txBox="1"/>
          <p:nvPr/>
        </p:nvSpPr>
        <p:spPr>
          <a:xfrm>
            <a:off x="432495" y="5133703"/>
            <a:ext cx="184731" cy="584775"/>
          </a:xfrm>
          <a:prstGeom prst="rect">
            <a:avLst/>
          </a:prstGeom>
          <a:noFill/>
        </p:spPr>
        <p:txBody>
          <a:bodyPr wrap="none" rtlCol="0">
            <a:spAutoFit/>
          </a:bodyPr>
          <a:lstStyle/>
          <a:p>
            <a:endParaRPr lang="es-EC" dirty="0"/>
          </a:p>
        </p:txBody>
      </p:sp>
      <p:sp>
        <p:nvSpPr>
          <p:cNvPr id="11" name="Rectángulo 10"/>
          <p:cNvSpPr/>
          <p:nvPr/>
        </p:nvSpPr>
        <p:spPr>
          <a:xfrm>
            <a:off x="1052478" y="7526215"/>
            <a:ext cx="15775998" cy="1195756"/>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a:t>Agencia Metropolitana de Tránsito</a:t>
            </a:r>
          </a:p>
          <a:p>
            <a:pPr marL="285750" indent="-285750" algn="just">
              <a:buFont typeface="Wingdings" pitchFamily="2" charset="2"/>
              <a:buChar char="Ø"/>
            </a:pPr>
            <a:r>
              <a:rPr lang="es-EC" sz="1700" dirty="0" smtClean="0">
                <a:solidFill>
                  <a:schemeClr val="tx1"/>
                </a:solidFill>
              </a:rPr>
              <a:t>Por traspasos </a:t>
            </a:r>
            <a:r>
              <a:rPr lang="es-EC" sz="1700" dirty="0">
                <a:solidFill>
                  <a:schemeClr val="tx1"/>
                </a:solidFill>
              </a:rPr>
              <a:t>presupuestarios </a:t>
            </a:r>
            <a:r>
              <a:rPr lang="es-EC" sz="1700" dirty="0" smtClean="0">
                <a:solidFill>
                  <a:schemeClr val="tx1"/>
                </a:solidFill>
              </a:rPr>
              <a:t>previos realizados </a:t>
            </a:r>
            <a:r>
              <a:rPr lang="es-EC" sz="1700" dirty="0">
                <a:solidFill>
                  <a:schemeClr val="tx1"/>
                </a:solidFill>
              </a:rPr>
              <a:t>para el financiamiento del pago </a:t>
            </a:r>
            <a:r>
              <a:rPr lang="es-EC" sz="1700" dirty="0" smtClean="0">
                <a:solidFill>
                  <a:schemeClr val="tx1"/>
                </a:solidFill>
              </a:rPr>
              <a:t>del acuerdo de mediación </a:t>
            </a:r>
            <a:r>
              <a:rPr lang="es-EC" sz="1700" dirty="0">
                <a:solidFill>
                  <a:schemeClr val="tx1"/>
                </a:solidFill>
              </a:rPr>
              <a:t>del Servicio </a:t>
            </a:r>
            <a:r>
              <a:rPr lang="es-EC" sz="1700" dirty="0" smtClean="0">
                <a:solidFill>
                  <a:schemeClr val="tx1"/>
                </a:solidFill>
              </a:rPr>
              <a:t>RTV.</a:t>
            </a:r>
            <a:endParaRPr lang="es-EC" sz="1700" dirty="0">
              <a:solidFill>
                <a:schemeClr val="tx1"/>
              </a:solidFill>
            </a:endParaRPr>
          </a:p>
          <a:p>
            <a:pPr marL="285750" indent="-285750" algn="just">
              <a:buFont typeface="Wingdings" pitchFamily="2" charset="2"/>
              <a:buChar char="Ø"/>
            </a:pPr>
            <a:r>
              <a:rPr lang="es-EC" sz="1700" dirty="0"/>
              <a:t>Adquisición del parque vehicular de la agencia (motos, camionetas, busetas y </a:t>
            </a:r>
            <a:r>
              <a:rPr lang="es-EC" sz="1700" dirty="0" err="1"/>
              <a:t>winchas</a:t>
            </a:r>
            <a:r>
              <a:rPr lang="es-EC" sz="1700" dirty="0" smtClean="0"/>
              <a:t>).</a:t>
            </a:r>
            <a:endParaRPr lang="es-EC" sz="1700" dirty="0"/>
          </a:p>
        </p:txBody>
      </p:sp>
      <p:sp>
        <p:nvSpPr>
          <p:cNvPr id="12" name="Rectángulo 11"/>
          <p:cNvSpPr/>
          <p:nvPr/>
        </p:nvSpPr>
        <p:spPr>
          <a:xfrm>
            <a:off x="1052477" y="4196737"/>
            <a:ext cx="15775999" cy="3188802"/>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t>Secretaría </a:t>
            </a:r>
            <a:r>
              <a:rPr lang="es-EC" sz="2000" b="1" dirty="0"/>
              <a:t>de Movilidad</a:t>
            </a:r>
          </a:p>
          <a:p>
            <a:pPr algn="just"/>
            <a:r>
              <a:rPr lang="es-EC" sz="1700" b="1" dirty="0"/>
              <a:t>Mejoramiento del Servicio en el Sistema Integrado de Transporte Público</a:t>
            </a:r>
          </a:p>
          <a:p>
            <a:pPr marL="285750" indent="-285750" algn="just">
              <a:buFont typeface="Wingdings" pitchFamily="2" charset="2"/>
              <a:buChar char="Ø"/>
            </a:pPr>
            <a:r>
              <a:rPr lang="es-EC" sz="1700" dirty="0"/>
              <a:t>Implementación del Administrador del </a:t>
            </a:r>
            <a:r>
              <a:rPr lang="es-EC" sz="1700" dirty="0" smtClean="0"/>
              <a:t>SITP.</a:t>
            </a:r>
            <a:endParaRPr lang="es-EC" sz="1700" dirty="0"/>
          </a:p>
          <a:p>
            <a:pPr marL="285750" indent="-285750" algn="just">
              <a:buFont typeface="Wingdings" pitchFamily="2" charset="2"/>
              <a:buChar char="Ø"/>
            </a:pPr>
            <a:r>
              <a:rPr lang="es-EC" sz="1700" dirty="0"/>
              <a:t>Implementación de los Sistemas Inteligentes del SITP (SIR-SAE-SIU), </a:t>
            </a:r>
          </a:p>
          <a:p>
            <a:pPr marL="285750" indent="-285750" algn="just">
              <a:buFont typeface="Wingdings" pitchFamily="2" charset="2"/>
              <a:buChar char="Ø"/>
            </a:pPr>
            <a:r>
              <a:rPr lang="es-EC" sz="1700" dirty="0"/>
              <a:t>Administración del fideicomiso </a:t>
            </a:r>
            <a:r>
              <a:rPr lang="es-EC" sz="1700" dirty="0" smtClean="0"/>
              <a:t>global. </a:t>
            </a:r>
            <a:endParaRPr lang="es-EC" sz="1700" dirty="0"/>
          </a:p>
          <a:p>
            <a:pPr marL="285750" indent="-285750" algn="just">
              <a:buFont typeface="Wingdings" pitchFamily="2" charset="2"/>
              <a:buChar char="Ø"/>
            </a:pPr>
            <a:r>
              <a:rPr lang="es-EC" sz="1700" dirty="0"/>
              <a:t>Campaña para informar y socializar el SITP.</a:t>
            </a:r>
          </a:p>
          <a:p>
            <a:pPr algn="just"/>
            <a:r>
              <a:rPr lang="es-EC" sz="1700" b="1" dirty="0"/>
              <a:t>Mejoramiento de la Circulación del Tráfico en el DMQ </a:t>
            </a:r>
            <a:r>
              <a:rPr lang="es-EC" sz="1700" dirty="0"/>
              <a:t> </a:t>
            </a:r>
          </a:p>
          <a:p>
            <a:pPr marL="285750" indent="-285750" algn="just">
              <a:buFont typeface="Wingdings" pitchFamily="2" charset="2"/>
              <a:buChar char="Ø"/>
            </a:pPr>
            <a:r>
              <a:rPr lang="es-EC" sz="1700" dirty="0"/>
              <a:t>Equipamiento para la infraestructura tecnológica del Observatorio de la Movilidad y su operación.</a:t>
            </a:r>
          </a:p>
          <a:p>
            <a:pPr algn="just"/>
            <a:r>
              <a:rPr lang="es-EC" sz="1700" b="1" dirty="0"/>
              <a:t>Modos de Transporte Sostenible</a:t>
            </a:r>
            <a:r>
              <a:rPr lang="es-EC" sz="1700" dirty="0"/>
              <a:t> </a:t>
            </a:r>
          </a:p>
          <a:p>
            <a:pPr marL="285750" indent="-285750" algn="just">
              <a:buFont typeface="Wingdings" pitchFamily="2" charset="2"/>
              <a:buChar char="Ø"/>
            </a:pPr>
            <a:r>
              <a:rPr lang="es-EC" sz="1700" dirty="0"/>
              <a:t>Reparación y puesta en marcha de los bienes del sistema de bicicleta </a:t>
            </a:r>
            <a:r>
              <a:rPr lang="es-EC" sz="1700" dirty="0" smtClean="0"/>
              <a:t>pública.</a:t>
            </a:r>
            <a:endParaRPr lang="es-EC" sz="1700" dirty="0"/>
          </a:p>
          <a:p>
            <a:pPr marL="285750" indent="-285750" algn="just">
              <a:buFont typeface="Wingdings" pitchFamily="2" charset="2"/>
              <a:buChar char="Ø"/>
            </a:pPr>
            <a:r>
              <a:rPr lang="es-EC" sz="1700" dirty="0"/>
              <a:t>Estudios para los diseños de una nueva ruta de </a:t>
            </a:r>
            <a:r>
              <a:rPr lang="es-EC" sz="1700" dirty="0" err="1"/>
              <a:t>ciclovía</a:t>
            </a:r>
            <a:r>
              <a:rPr lang="es-EC" sz="1700" dirty="0"/>
              <a:t> y mejora de la infraestructura ciclista y peatonal en el espacio público.</a:t>
            </a:r>
          </a:p>
        </p:txBody>
      </p:sp>
      <p:sp>
        <p:nvSpPr>
          <p:cNvPr id="15"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10423572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6753952" cy="1034713"/>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3900" dirty="0" smtClean="0">
                <a:solidFill>
                  <a:srgbClr val="C00000"/>
                </a:solidFill>
              </a:rPr>
              <a:t>Sector Administración General</a:t>
            </a:r>
            <a:endParaRPr lang="es-EC" sz="3900" dirty="0">
              <a:solidFill>
                <a:srgbClr val="C00000"/>
              </a:solidFill>
            </a:endParaRPr>
          </a:p>
        </p:txBody>
      </p:sp>
      <p:graphicFrame>
        <p:nvGraphicFramePr>
          <p:cNvPr id="9" name="Gráfico 8"/>
          <p:cNvGraphicFramePr>
            <a:graphicFrameLocks/>
          </p:cNvGraphicFramePr>
          <p:nvPr>
            <p:extLst/>
          </p:nvPr>
        </p:nvGraphicFramePr>
        <p:xfrm>
          <a:off x="415637" y="2743980"/>
          <a:ext cx="7431578" cy="4338463"/>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Conector recto 5"/>
          <p:cNvCxnSpPr/>
          <p:nvPr/>
        </p:nvCxnSpPr>
        <p:spPr>
          <a:xfrm flipV="1">
            <a:off x="3161212" y="3674188"/>
            <a:ext cx="3226524" cy="65316"/>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8" name="Título 1">
            <a:extLst>
              <a:ext uri="{FF2B5EF4-FFF2-40B4-BE49-F238E27FC236}">
                <a16:creationId xmlns:a16="http://schemas.microsoft.com/office/drawing/2014/main" id="{0CA53F31-4584-EDC7-EB7D-253D54B5F07B}"/>
              </a:ext>
            </a:extLst>
          </p:cNvPr>
          <p:cNvSpPr txBox="1">
            <a:spLocks/>
          </p:cNvSpPr>
          <p:nvPr/>
        </p:nvSpPr>
        <p:spPr>
          <a:xfrm>
            <a:off x="9143206" y="2024744"/>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3401788821"/>
              </p:ext>
            </p:extLst>
          </p:nvPr>
        </p:nvGraphicFramePr>
        <p:xfrm>
          <a:off x="8713221" y="3062944"/>
          <a:ext cx="9109449" cy="1808313"/>
        </p:xfrm>
        <a:graphic>
          <a:graphicData uri="http://schemas.openxmlformats.org/drawingml/2006/table">
            <a:tbl>
              <a:tblPr/>
              <a:tblGrid>
                <a:gridCol w="2271089">
                  <a:extLst>
                    <a:ext uri="{9D8B030D-6E8A-4147-A177-3AD203B41FA5}">
                      <a16:colId xmlns:a16="http://schemas.microsoft.com/office/drawing/2014/main" val="616783861"/>
                    </a:ext>
                  </a:extLst>
                </a:gridCol>
                <a:gridCol w="1744096">
                  <a:extLst>
                    <a:ext uri="{9D8B030D-6E8A-4147-A177-3AD203B41FA5}">
                      <a16:colId xmlns:a16="http://schemas.microsoft.com/office/drawing/2014/main" val="2077890828"/>
                    </a:ext>
                  </a:extLst>
                </a:gridCol>
                <a:gridCol w="1957402">
                  <a:extLst>
                    <a:ext uri="{9D8B030D-6E8A-4147-A177-3AD203B41FA5}">
                      <a16:colId xmlns:a16="http://schemas.microsoft.com/office/drawing/2014/main" val="2616419474"/>
                    </a:ext>
                  </a:extLst>
                </a:gridCol>
                <a:gridCol w="1480599">
                  <a:extLst>
                    <a:ext uri="{9D8B030D-6E8A-4147-A177-3AD203B41FA5}">
                      <a16:colId xmlns:a16="http://schemas.microsoft.com/office/drawing/2014/main" val="2684959295"/>
                    </a:ext>
                  </a:extLst>
                </a:gridCol>
                <a:gridCol w="1656263">
                  <a:extLst>
                    <a:ext uri="{9D8B030D-6E8A-4147-A177-3AD203B41FA5}">
                      <a16:colId xmlns:a16="http://schemas.microsoft.com/office/drawing/2014/main" val="2784080987"/>
                    </a:ext>
                  </a:extLst>
                </a:gridCol>
              </a:tblGrid>
              <a:tr h="1056665">
                <a:tc>
                  <a:txBody>
                    <a:bodyPr/>
                    <a:lstStyle/>
                    <a:p>
                      <a:pPr algn="ctr" rtl="0" fontAlgn="t"/>
                      <a:r>
                        <a:rPr lang="es-EC" sz="2000" b="1" i="0" u="none" strike="noStrike" dirty="0">
                          <a:solidFill>
                            <a:srgbClr val="FFFFFF"/>
                          </a:solidFill>
                          <a:effectLst/>
                          <a:latin typeface="Open Sans"/>
                        </a:rPr>
                        <a:t>Entidades del Sector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a:solidFill>
                            <a:srgbClr val="FFFFFF"/>
                          </a:solidFill>
                          <a:effectLst/>
                          <a:latin typeface="Open Sans"/>
                        </a:rPr>
                        <a:t>Asignación inicial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smtClean="0">
                          <a:solidFill>
                            <a:srgbClr val="FFFFFF"/>
                          </a:solidFill>
                          <a:effectLst/>
                          <a:latin typeface="Open Sans"/>
                        </a:rPr>
                        <a:t>Codificado antes de Reforma - DMF</a:t>
                      </a:r>
                      <a:endParaRPr lang="es-EC" sz="2000" b="1" i="0" u="none" strike="noStrike" dirty="0">
                        <a:solidFill>
                          <a:srgbClr val="FFFFFF"/>
                        </a:solidFill>
                        <a:effectLst/>
                        <a:latin typeface="Open Sans"/>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smtClean="0">
                          <a:solidFill>
                            <a:srgbClr val="FFFFFF"/>
                          </a:solidFill>
                          <a:effectLst/>
                          <a:latin typeface="Open Sans"/>
                        </a:rPr>
                        <a:t>Reforma Incremento</a:t>
                      </a:r>
                      <a:endParaRPr lang="es-EC" sz="2000" b="1" i="0" u="none" strike="noStrike" dirty="0">
                        <a:solidFill>
                          <a:srgbClr val="FFFFFF"/>
                        </a:solidFill>
                        <a:effectLst/>
                        <a:latin typeface="Open Sans"/>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2000" b="1" i="0" u="none" strike="noStrike" dirty="0" smtClean="0">
                          <a:solidFill>
                            <a:srgbClr val="FFFFFF"/>
                          </a:solidFill>
                          <a:effectLst/>
                          <a:latin typeface="Open Sans"/>
                        </a:rPr>
                        <a:t>Propuesta con Reforma</a:t>
                      </a:r>
                      <a:endParaRPr lang="es-EC" sz="2000" b="1" i="0" u="none" strike="noStrike" dirty="0">
                        <a:solidFill>
                          <a:srgbClr val="FFFFFF"/>
                        </a:solidFill>
                        <a:effectLst/>
                        <a:latin typeface="Open Sans"/>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432624062"/>
                  </a:ext>
                </a:extLst>
              </a:tr>
              <a:tr h="370377">
                <a:tc>
                  <a:txBody>
                    <a:bodyPr/>
                    <a:lstStyle/>
                    <a:p>
                      <a:pPr algn="l" rtl="0" fontAlgn="t"/>
                      <a:r>
                        <a:rPr lang="es-EC" sz="2000" b="0" i="0" u="none" strike="noStrike">
                          <a:solidFill>
                            <a:srgbClr val="000000"/>
                          </a:solidFill>
                          <a:effectLst/>
                          <a:latin typeface="Open Sans"/>
                        </a:rPr>
                        <a:t>DM Financiera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Open Sans"/>
                        </a:rPr>
                        <a:t>42.375.346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Open Sans"/>
                        </a:rPr>
                        <a:t>42.375.346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Open Sans"/>
                        </a:rPr>
                        <a:t>617.711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Open Sans"/>
                        </a:rPr>
                        <a:t>42.993.057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0151965"/>
                  </a:ext>
                </a:extLst>
              </a:tr>
              <a:tr h="381271">
                <a:tc>
                  <a:txBody>
                    <a:bodyPr/>
                    <a:lstStyle/>
                    <a:p>
                      <a:pPr algn="ctr" rtl="0" fontAlgn="t"/>
                      <a:r>
                        <a:rPr lang="es-EC" sz="2000" b="1" i="0" u="none" strike="noStrike" dirty="0" smtClean="0">
                          <a:solidFill>
                            <a:srgbClr val="FFFFFF"/>
                          </a:solidFill>
                          <a:effectLst/>
                          <a:latin typeface="Open Sans"/>
                        </a:rPr>
                        <a:t>Total</a:t>
                      </a:r>
                      <a:endParaRPr lang="es-EC" sz="2000" b="1" i="0" u="none" strike="noStrike" dirty="0">
                        <a:solidFill>
                          <a:srgbClr val="FFFFFF"/>
                        </a:solidFill>
                        <a:effectLst/>
                        <a:latin typeface="Open Sans"/>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2000" b="1" i="0" u="none" strike="noStrike" dirty="0" smtClean="0">
                          <a:solidFill>
                            <a:srgbClr val="FFFFFF"/>
                          </a:solidFill>
                          <a:effectLst/>
                          <a:latin typeface="Open Sans"/>
                        </a:rPr>
                        <a:t>42.375.346</a:t>
                      </a:r>
                      <a:endParaRPr lang="es-EC" sz="2000" b="1" i="0" u="none" strike="noStrike" dirty="0">
                        <a:solidFill>
                          <a:srgbClr val="FFFFFF"/>
                        </a:solidFill>
                        <a:effectLst/>
                        <a:latin typeface="Open Sans"/>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2000" b="1" i="0" u="none" strike="noStrike" dirty="0" smtClean="0">
                          <a:solidFill>
                            <a:srgbClr val="FFFFFF"/>
                          </a:solidFill>
                          <a:effectLst/>
                          <a:latin typeface="Open Sans"/>
                        </a:rPr>
                        <a:t>42.375.346</a:t>
                      </a:r>
                      <a:endParaRPr lang="es-EC" sz="2000" b="1" i="0" u="none" strike="noStrike" dirty="0">
                        <a:solidFill>
                          <a:srgbClr val="FFFFFF"/>
                        </a:solidFill>
                        <a:effectLst/>
                        <a:latin typeface="Open Sans"/>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2000" b="1" i="0" u="none" strike="noStrike" dirty="0">
                          <a:solidFill>
                            <a:srgbClr val="FFFFFF"/>
                          </a:solidFill>
                          <a:effectLst/>
                          <a:latin typeface="Open Sans"/>
                        </a:rPr>
                        <a:t>617.711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2000" b="1" i="0" u="none" strike="noStrike" dirty="0" smtClean="0">
                          <a:solidFill>
                            <a:srgbClr val="FFFFFF"/>
                          </a:solidFill>
                          <a:effectLst/>
                          <a:latin typeface="Open Sans"/>
                        </a:rPr>
                        <a:t>42.993.057</a:t>
                      </a:r>
                      <a:endParaRPr lang="es-EC" sz="2000" b="1" i="0" u="none" strike="noStrike" dirty="0">
                        <a:solidFill>
                          <a:srgbClr val="FFFFFF"/>
                        </a:solidFill>
                        <a:effectLst/>
                        <a:latin typeface="Open Sans"/>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079053040"/>
                  </a:ext>
                </a:extLst>
              </a:tr>
            </a:tbl>
          </a:graphicData>
        </a:graphic>
      </p:graphicFrame>
      <p:sp>
        <p:nvSpPr>
          <p:cNvPr id="13" name="Rectángulo 12"/>
          <p:cNvSpPr/>
          <p:nvPr/>
        </p:nvSpPr>
        <p:spPr>
          <a:xfrm>
            <a:off x="8713221" y="5217558"/>
            <a:ext cx="9109449" cy="1864885"/>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DIRECCIÓN METROPOLITANA FINANCIERA</a:t>
            </a:r>
          </a:p>
          <a:p>
            <a:pPr algn="just"/>
            <a:r>
              <a:rPr kumimoji="1" lang="es-EC" sz="2000" b="1" dirty="0" smtClean="0">
                <a:solidFill>
                  <a:schemeClr val="tx1"/>
                </a:solidFill>
              </a:rPr>
              <a:t>Administración Financiera</a:t>
            </a:r>
          </a:p>
          <a:p>
            <a:pPr marL="285750" indent="-285750" algn="just">
              <a:buFont typeface="Arial" panose="020B0604020202020204" pitchFamily="34" charset="0"/>
              <a:buChar char="•"/>
            </a:pPr>
            <a:r>
              <a:rPr lang="es-EC" sz="1700" dirty="0" smtClean="0">
                <a:solidFill>
                  <a:schemeClr val="tx1"/>
                </a:solidFill>
              </a:rPr>
              <a:t>Recursos necesarios de acuerdo a la proyección actualizada de los pagos de deuda para el 2022</a:t>
            </a:r>
            <a:r>
              <a:rPr lang="es-EC" sz="1700" dirty="0">
                <a:solidFill>
                  <a:schemeClr val="tx1"/>
                </a:solidFill>
              </a:rPr>
              <a:t>.</a:t>
            </a:r>
            <a:endParaRPr kumimoji="1" lang="es-EC" sz="1700" dirty="0" smtClean="0">
              <a:solidFill>
                <a:schemeClr val="tx1"/>
              </a:solidFill>
            </a:endParaRPr>
          </a:p>
        </p:txBody>
      </p:sp>
      <p:sp>
        <p:nvSpPr>
          <p:cNvPr id="10" name="CuadroTexto 9"/>
          <p:cNvSpPr txBox="1"/>
          <p:nvPr/>
        </p:nvSpPr>
        <p:spPr>
          <a:xfrm>
            <a:off x="537466" y="6991002"/>
            <a:ext cx="7644143" cy="830997"/>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a:p>
            <a:endParaRPr lang="es-EC" sz="1400" b="1" dirty="0">
              <a:solidFill>
                <a:schemeClr val="accent5"/>
              </a:solidFill>
            </a:endParaRPr>
          </a:p>
        </p:txBody>
      </p:sp>
      <p:cxnSp>
        <p:nvCxnSpPr>
          <p:cNvPr id="15" name="Conector recto 14"/>
          <p:cNvCxnSpPr/>
          <p:nvPr/>
        </p:nvCxnSpPr>
        <p:spPr>
          <a:xfrm>
            <a:off x="415637" y="6936377"/>
            <a:ext cx="6860374" cy="0"/>
          </a:xfrm>
          <a:prstGeom prst="line">
            <a:avLst/>
          </a:prstGeom>
          <a:ln/>
        </p:spPr>
        <p:style>
          <a:lnRef idx="1">
            <a:schemeClr val="dk1"/>
          </a:lnRef>
          <a:fillRef idx="0">
            <a:schemeClr val="dk1"/>
          </a:fillRef>
          <a:effectRef idx="0">
            <a:schemeClr val="dk1"/>
          </a:effectRef>
          <a:fontRef idx="minor">
            <a:schemeClr val="tx1"/>
          </a:fontRef>
        </p:style>
      </p:cxnSp>
      <p:sp>
        <p:nvSpPr>
          <p:cNvPr id="14"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1102387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6753952" cy="1034713"/>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3900" dirty="0" smtClean="0">
                <a:solidFill>
                  <a:srgbClr val="C00000"/>
                </a:solidFill>
              </a:rPr>
              <a:t>Sector Coordinación Territorial</a:t>
            </a:r>
            <a:endParaRPr lang="es-EC" sz="3900" dirty="0">
              <a:solidFill>
                <a:srgbClr val="C00000"/>
              </a:solidFill>
            </a:endParaRPr>
          </a:p>
        </p:txBody>
      </p:sp>
      <p:graphicFrame>
        <p:nvGraphicFramePr>
          <p:cNvPr id="6" name="Gráfico 5"/>
          <p:cNvGraphicFramePr>
            <a:graphicFrameLocks/>
          </p:cNvGraphicFramePr>
          <p:nvPr>
            <p:extLst/>
          </p:nvPr>
        </p:nvGraphicFramePr>
        <p:xfrm>
          <a:off x="365760" y="2859577"/>
          <a:ext cx="7680960" cy="4743006"/>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Conector recto 7"/>
          <p:cNvCxnSpPr/>
          <p:nvPr/>
        </p:nvCxnSpPr>
        <p:spPr>
          <a:xfrm flipV="1">
            <a:off x="3500847" y="3314077"/>
            <a:ext cx="3226524" cy="65316"/>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9" name="Título 1">
            <a:extLst>
              <a:ext uri="{FF2B5EF4-FFF2-40B4-BE49-F238E27FC236}">
                <a16:creationId xmlns:a16="http://schemas.microsoft.com/office/drawing/2014/main" id="{0CA53F31-4584-EDC7-EB7D-253D54B5F07B}"/>
              </a:ext>
            </a:extLst>
          </p:cNvPr>
          <p:cNvSpPr txBox="1">
            <a:spLocks/>
          </p:cNvSpPr>
          <p:nvPr/>
        </p:nvSpPr>
        <p:spPr>
          <a:xfrm>
            <a:off x="8976956" y="2246806"/>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3305978899"/>
              </p:ext>
            </p:extLst>
          </p:nvPr>
        </p:nvGraphicFramePr>
        <p:xfrm>
          <a:off x="8602470" y="3262665"/>
          <a:ext cx="9220200" cy="3911564"/>
        </p:xfrm>
        <a:graphic>
          <a:graphicData uri="http://schemas.openxmlformats.org/drawingml/2006/table">
            <a:tbl>
              <a:tblPr/>
              <a:tblGrid>
                <a:gridCol w="2298700">
                  <a:extLst>
                    <a:ext uri="{9D8B030D-6E8A-4147-A177-3AD203B41FA5}">
                      <a16:colId xmlns:a16="http://schemas.microsoft.com/office/drawing/2014/main" val="1893387192"/>
                    </a:ext>
                  </a:extLst>
                </a:gridCol>
                <a:gridCol w="1765300">
                  <a:extLst>
                    <a:ext uri="{9D8B030D-6E8A-4147-A177-3AD203B41FA5}">
                      <a16:colId xmlns:a16="http://schemas.microsoft.com/office/drawing/2014/main" val="3244432070"/>
                    </a:ext>
                  </a:extLst>
                </a:gridCol>
                <a:gridCol w="1981200">
                  <a:extLst>
                    <a:ext uri="{9D8B030D-6E8A-4147-A177-3AD203B41FA5}">
                      <a16:colId xmlns:a16="http://schemas.microsoft.com/office/drawing/2014/main" val="1206704708"/>
                    </a:ext>
                  </a:extLst>
                </a:gridCol>
                <a:gridCol w="1498600">
                  <a:extLst>
                    <a:ext uri="{9D8B030D-6E8A-4147-A177-3AD203B41FA5}">
                      <a16:colId xmlns:a16="http://schemas.microsoft.com/office/drawing/2014/main" val="4036542824"/>
                    </a:ext>
                  </a:extLst>
                </a:gridCol>
                <a:gridCol w="1676400">
                  <a:extLst>
                    <a:ext uri="{9D8B030D-6E8A-4147-A177-3AD203B41FA5}">
                      <a16:colId xmlns:a16="http://schemas.microsoft.com/office/drawing/2014/main" val="1496490481"/>
                    </a:ext>
                  </a:extLst>
                </a:gridCol>
              </a:tblGrid>
              <a:tr h="666750">
                <a:tc>
                  <a:txBody>
                    <a:bodyPr/>
                    <a:lstStyle/>
                    <a:p>
                      <a:pPr algn="ctr" rtl="0" fontAlgn="t"/>
                      <a:r>
                        <a:rPr lang="es-EC" sz="2000" b="1" i="0" u="none" strike="noStrike" dirty="0">
                          <a:solidFill>
                            <a:srgbClr val="FFFFFF"/>
                          </a:solidFill>
                          <a:effectLst/>
                          <a:latin typeface="Arial" panose="020B0604020202020204" pitchFamily="34" charset="0"/>
                        </a:rPr>
                        <a:t>Entidades del Sector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a:solidFill>
                            <a:srgbClr val="FFFFFF"/>
                          </a:solidFill>
                          <a:effectLst/>
                          <a:latin typeface="Arial" panose="020B0604020202020204" pitchFamily="34" charset="0"/>
                        </a:rPr>
                        <a:t>Asignación inicial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Codificado antes de Reforma - DMF</a:t>
                      </a:r>
                      <a:endParaRPr lang="es-EC" sz="20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a:solidFill>
                            <a:srgbClr val="FFFFFF"/>
                          </a:solidFill>
                          <a:effectLst/>
                          <a:latin typeface="Arial" panose="020B0604020202020204" pitchFamily="34" charset="0"/>
                        </a:rPr>
                        <a:t>Reforma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Propuesta</a:t>
                      </a:r>
                      <a:r>
                        <a:rPr lang="es-EC" sz="2000" b="1" i="0" u="none" strike="noStrike" baseline="0" dirty="0" smtClean="0">
                          <a:solidFill>
                            <a:srgbClr val="FFFFFF"/>
                          </a:solidFill>
                          <a:effectLst/>
                          <a:latin typeface="Arial" panose="020B0604020202020204" pitchFamily="34" charset="0"/>
                        </a:rPr>
                        <a:t> con Reforma</a:t>
                      </a:r>
                      <a:endParaRPr lang="es-EC" sz="20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874159610"/>
                  </a:ext>
                </a:extLst>
              </a:tr>
              <a:tr h="647700">
                <a:tc>
                  <a:txBody>
                    <a:bodyPr/>
                    <a:lstStyle/>
                    <a:p>
                      <a:pPr algn="l" rtl="0" fontAlgn="t"/>
                      <a:r>
                        <a:rPr lang="es-EC" sz="2000" b="0" i="0" u="none" strike="noStrike">
                          <a:solidFill>
                            <a:srgbClr val="000000"/>
                          </a:solidFill>
                          <a:effectLst/>
                          <a:latin typeface="Arial" panose="020B0604020202020204" pitchFamily="34" charset="0"/>
                        </a:rPr>
                        <a:t>AZ Eugenio Espejo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5.054.521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dirty="0">
                          <a:solidFill>
                            <a:srgbClr val="000000"/>
                          </a:solidFill>
                          <a:effectLst/>
                          <a:latin typeface="Arial" panose="020B0604020202020204" pitchFamily="34" charset="0"/>
                        </a:rPr>
                        <a:t>5.054.521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dirty="0">
                          <a:solidFill>
                            <a:srgbClr val="000000"/>
                          </a:solidFill>
                          <a:effectLst/>
                          <a:latin typeface="Arial" panose="020B0604020202020204" pitchFamily="34" charset="0"/>
                        </a:rPr>
                        <a:t>521.128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dirty="0">
                          <a:solidFill>
                            <a:srgbClr val="000000"/>
                          </a:solidFill>
                          <a:effectLst/>
                          <a:latin typeface="Arial" panose="020B0604020202020204" pitchFamily="34" charset="0"/>
                        </a:rPr>
                        <a:t>5.575.649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717549"/>
                  </a:ext>
                </a:extLst>
              </a:tr>
              <a:tr h="493648">
                <a:tc>
                  <a:txBody>
                    <a:bodyPr/>
                    <a:lstStyle/>
                    <a:p>
                      <a:pPr algn="l" rtl="0" fontAlgn="t"/>
                      <a:r>
                        <a:rPr lang="es-EC" sz="2000" b="0" i="0" u="none" strike="noStrike" dirty="0">
                          <a:solidFill>
                            <a:srgbClr val="000000"/>
                          </a:solidFill>
                          <a:effectLst/>
                          <a:latin typeface="Arial" panose="020B0604020202020204" pitchFamily="34" charset="0"/>
                        </a:rPr>
                        <a:t>AZ Valle los Chillos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3.157.012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3.157.012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dirty="0">
                          <a:solidFill>
                            <a:srgbClr val="000000"/>
                          </a:solidFill>
                          <a:effectLst/>
                          <a:latin typeface="Arial" panose="020B0604020202020204" pitchFamily="34" charset="0"/>
                        </a:rPr>
                        <a:t>430.000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dirty="0">
                          <a:solidFill>
                            <a:srgbClr val="000000"/>
                          </a:solidFill>
                          <a:effectLst/>
                          <a:latin typeface="Arial" panose="020B0604020202020204" pitchFamily="34" charset="0"/>
                        </a:rPr>
                        <a:t>3.587.012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9525906"/>
                  </a:ext>
                </a:extLst>
              </a:tr>
              <a:tr h="465512">
                <a:tc>
                  <a:txBody>
                    <a:bodyPr/>
                    <a:lstStyle/>
                    <a:p>
                      <a:pPr algn="l" rtl="0" fontAlgn="t"/>
                      <a:r>
                        <a:rPr lang="es-EC" sz="2000" b="0" i="0" u="none" strike="noStrike">
                          <a:solidFill>
                            <a:srgbClr val="000000"/>
                          </a:solidFill>
                          <a:effectLst/>
                          <a:latin typeface="Arial" panose="020B0604020202020204" pitchFamily="34" charset="0"/>
                        </a:rPr>
                        <a:t>AZ La Delicia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4.142.164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4.142.164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228.676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dirty="0">
                          <a:solidFill>
                            <a:srgbClr val="000000"/>
                          </a:solidFill>
                          <a:effectLst/>
                          <a:latin typeface="Arial" panose="020B0604020202020204" pitchFamily="34" charset="0"/>
                        </a:rPr>
                        <a:t>4.370.840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8043582"/>
                  </a:ext>
                </a:extLst>
              </a:tr>
              <a:tr h="532015">
                <a:tc>
                  <a:txBody>
                    <a:bodyPr/>
                    <a:lstStyle/>
                    <a:p>
                      <a:pPr algn="l" rtl="0" fontAlgn="t"/>
                      <a:r>
                        <a:rPr lang="es-EC" sz="2000" b="0" i="0" u="none" strike="noStrike" dirty="0">
                          <a:solidFill>
                            <a:srgbClr val="000000"/>
                          </a:solidFill>
                          <a:effectLst/>
                          <a:latin typeface="Arial" panose="020B0604020202020204" pitchFamily="34" charset="0"/>
                        </a:rPr>
                        <a:t>AZ Eloy Alfaro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4.949.376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4.949.376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smtClean="0">
                          <a:solidFill>
                            <a:srgbClr val="000000"/>
                          </a:solidFill>
                          <a:effectLst/>
                          <a:latin typeface="Arial" panose="020B0604020202020204" pitchFamily="34" charset="0"/>
                        </a:rPr>
                        <a:t>(-) 16.298</a:t>
                      </a:r>
                      <a:endParaRPr lang="es-EC" sz="1800" b="0" i="0" u="none" strike="noStrike" dirty="0">
                        <a:solidFill>
                          <a:srgbClr val="000000"/>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dirty="0">
                          <a:solidFill>
                            <a:srgbClr val="000000"/>
                          </a:solidFill>
                          <a:effectLst/>
                          <a:latin typeface="Arial" panose="020B0604020202020204" pitchFamily="34" charset="0"/>
                        </a:rPr>
                        <a:t>4.933.078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1273050"/>
                  </a:ext>
                </a:extLst>
              </a:tr>
              <a:tr h="515389">
                <a:tc>
                  <a:txBody>
                    <a:bodyPr/>
                    <a:lstStyle/>
                    <a:p>
                      <a:pPr algn="l" rtl="0" fontAlgn="t"/>
                      <a:r>
                        <a:rPr lang="es-EC" sz="2000" b="0" i="0" u="none" strike="noStrike">
                          <a:solidFill>
                            <a:srgbClr val="000000"/>
                          </a:solidFill>
                          <a:effectLst/>
                          <a:latin typeface="Arial" panose="020B0604020202020204" pitchFamily="34" charset="0"/>
                        </a:rPr>
                        <a:t>AZ Manuela Sáenz</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3.780.993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a:solidFill>
                            <a:srgbClr val="000000"/>
                          </a:solidFill>
                          <a:effectLst/>
                          <a:latin typeface="Arial" panose="020B0604020202020204" pitchFamily="34" charset="0"/>
                        </a:rPr>
                        <a:t>3.780.993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smtClean="0">
                          <a:solidFill>
                            <a:srgbClr val="000000"/>
                          </a:solidFill>
                          <a:effectLst/>
                          <a:latin typeface="Arial" panose="020B0604020202020204" pitchFamily="34" charset="0"/>
                        </a:rPr>
                        <a:t>(-) 217.540</a:t>
                      </a:r>
                      <a:endParaRPr lang="es-EC" sz="1800" b="0" i="0" u="none" strike="noStrike" dirty="0">
                        <a:solidFill>
                          <a:srgbClr val="000000"/>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2000" b="0" i="0" u="none" strike="noStrike" dirty="0">
                          <a:solidFill>
                            <a:srgbClr val="000000"/>
                          </a:solidFill>
                          <a:effectLst/>
                          <a:latin typeface="Arial" panose="020B0604020202020204" pitchFamily="34" charset="0"/>
                        </a:rPr>
                        <a:t>3.563.453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2855355"/>
                  </a:ext>
                </a:extLst>
              </a:tr>
              <a:tr h="333375">
                <a:tc>
                  <a:txBody>
                    <a:bodyPr/>
                    <a:lstStyle/>
                    <a:p>
                      <a:pPr algn="ctr" rtl="0" fontAlgn="t"/>
                      <a:r>
                        <a:rPr lang="es-EC" sz="2000" b="1" i="0" u="none" strike="noStrike" dirty="0" smtClean="0">
                          <a:solidFill>
                            <a:srgbClr val="FFFFFF"/>
                          </a:solidFill>
                          <a:effectLst/>
                          <a:latin typeface="Arial" panose="020B0604020202020204" pitchFamily="34" charset="0"/>
                        </a:rPr>
                        <a:t>Total</a:t>
                      </a:r>
                      <a:endParaRPr lang="es-EC" sz="20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2000" b="1" i="0" u="none" strike="noStrike" dirty="0" smtClean="0">
                          <a:solidFill>
                            <a:srgbClr val="FFFFFF"/>
                          </a:solidFill>
                          <a:effectLst/>
                          <a:latin typeface="Arial" panose="020B0604020202020204" pitchFamily="34" charset="0"/>
                        </a:rPr>
                        <a:t>21.084.066</a:t>
                      </a:r>
                      <a:endParaRPr lang="es-EC" sz="20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2000" b="1" i="0" u="none" strike="noStrike" dirty="0" smtClean="0">
                          <a:solidFill>
                            <a:srgbClr val="FFFFFF"/>
                          </a:solidFill>
                          <a:effectLst/>
                          <a:latin typeface="Arial" panose="020B0604020202020204" pitchFamily="34" charset="0"/>
                        </a:rPr>
                        <a:t>21.084.066</a:t>
                      </a:r>
                      <a:endParaRPr lang="es-EC" sz="20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2000" b="1" i="0" u="none" strike="noStrike">
                          <a:solidFill>
                            <a:srgbClr val="FFFFFF"/>
                          </a:solidFill>
                          <a:effectLst/>
                          <a:latin typeface="Arial" panose="020B0604020202020204" pitchFamily="34" charset="0"/>
                        </a:rPr>
                        <a:t>945.966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2000" b="1" i="0" u="none" strike="noStrike" dirty="0" smtClean="0">
                          <a:solidFill>
                            <a:srgbClr val="FFFFFF"/>
                          </a:solidFill>
                          <a:effectLst/>
                          <a:latin typeface="Arial" panose="020B0604020202020204" pitchFamily="34" charset="0"/>
                        </a:rPr>
                        <a:t>22.030.032</a:t>
                      </a:r>
                      <a:endParaRPr lang="es-EC" sz="20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667504265"/>
                  </a:ext>
                </a:extLst>
              </a:tr>
            </a:tbl>
          </a:graphicData>
        </a:graphic>
      </p:graphicFrame>
      <p:sp>
        <p:nvSpPr>
          <p:cNvPr id="12" name="CuadroTexto 11"/>
          <p:cNvSpPr txBox="1"/>
          <p:nvPr/>
        </p:nvSpPr>
        <p:spPr>
          <a:xfrm>
            <a:off x="794004" y="7474686"/>
            <a:ext cx="7644143" cy="830997"/>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a:p>
            <a:endParaRPr lang="es-EC" sz="1400" b="1" dirty="0">
              <a:solidFill>
                <a:schemeClr val="accent5"/>
              </a:solidFill>
            </a:endParaRPr>
          </a:p>
        </p:txBody>
      </p:sp>
      <p:sp>
        <p:nvSpPr>
          <p:cNvPr id="13"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3554230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7302592" cy="1034713"/>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3900" dirty="0" smtClean="0">
                <a:solidFill>
                  <a:srgbClr val="C00000"/>
                </a:solidFill>
              </a:rPr>
              <a:t>Sector Coordinación Territorial</a:t>
            </a:r>
            <a:endParaRPr lang="es-EC" sz="3900" dirty="0">
              <a:solidFill>
                <a:srgbClr val="C00000"/>
              </a:solidFill>
            </a:endParaRPr>
          </a:p>
        </p:txBody>
      </p:sp>
      <p:sp>
        <p:nvSpPr>
          <p:cNvPr id="6" name="Rectángulo 5"/>
          <p:cNvSpPr/>
          <p:nvPr/>
        </p:nvSpPr>
        <p:spPr>
          <a:xfrm>
            <a:off x="1001246" y="7109402"/>
            <a:ext cx="8125169" cy="1772641"/>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AZ LA DELICIA</a:t>
            </a:r>
          </a:p>
          <a:p>
            <a:pPr algn="just"/>
            <a:r>
              <a:rPr kumimoji="1" lang="es-EC" sz="2000" b="1" dirty="0" smtClean="0">
                <a:solidFill>
                  <a:schemeClr val="tx1"/>
                </a:solidFill>
              </a:rPr>
              <a:t>Infraestructura Comunitaria(2 obras)</a:t>
            </a:r>
          </a:p>
          <a:p>
            <a:pPr marL="285750" indent="-285750" algn="just">
              <a:buFont typeface="Wingdings" panose="05000000000000000000" pitchFamily="2" charset="2"/>
              <a:buChar char="Ø"/>
            </a:pPr>
            <a:r>
              <a:rPr lang="es-EC" sz="1700" dirty="0" smtClean="0">
                <a:solidFill>
                  <a:schemeClr val="tx1"/>
                </a:solidFill>
              </a:rPr>
              <a:t>Segunda etapa de la remodelación de piscina de la Parroquia Nanegalito.</a:t>
            </a:r>
          </a:p>
          <a:p>
            <a:pPr marL="285750" indent="-285750" algn="just">
              <a:buFont typeface="Wingdings" panose="05000000000000000000" pitchFamily="2" charset="2"/>
              <a:buChar char="Ø"/>
            </a:pPr>
            <a:r>
              <a:rPr lang="es-ES" sz="1700" dirty="0" smtClean="0">
                <a:solidFill>
                  <a:schemeClr val="tx1"/>
                </a:solidFill>
              </a:rPr>
              <a:t>Adoquinado de la calle Oe12, sector Colinas del Norte.</a:t>
            </a:r>
            <a:endParaRPr kumimoji="1" lang="es-EC" sz="1700" dirty="0" smtClean="0">
              <a:solidFill>
                <a:schemeClr val="tx1"/>
              </a:solidFill>
            </a:endParaRPr>
          </a:p>
        </p:txBody>
      </p:sp>
      <p:sp>
        <p:nvSpPr>
          <p:cNvPr id="17" name="Rectángulo 16"/>
          <p:cNvSpPr/>
          <p:nvPr/>
        </p:nvSpPr>
        <p:spPr>
          <a:xfrm>
            <a:off x="1005017" y="2470232"/>
            <a:ext cx="8121398" cy="2375140"/>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S" sz="2000" b="1" dirty="0" smtClean="0">
                <a:solidFill>
                  <a:schemeClr val="tx1"/>
                </a:solidFill>
              </a:rPr>
              <a:t>AZ </a:t>
            </a:r>
            <a:r>
              <a:rPr lang="es-ES" sz="2000" b="1" dirty="0">
                <a:solidFill>
                  <a:schemeClr val="tx1"/>
                </a:solidFill>
              </a:rPr>
              <a:t>EUGENIO </a:t>
            </a:r>
            <a:r>
              <a:rPr lang="es-ES" sz="2000" b="1" dirty="0" smtClean="0">
                <a:solidFill>
                  <a:schemeClr val="tx1"/>
                </a:solidFill>
              </a:rPr>
              <a:t>ESPEJO</a:t>
            </a:r>
          </a:p>
          <a:p>
            <a:pPr algn="just"/>
            <a:r>
              <a:rPr lang="es-EC" sz="2000" b="1" dirty="0" smtClean="0">
                <a:solidFill>
                  <a:schemeClr val="tx1"/>
                </a:solidFill>
              </a:rPr>
              <a:t>Infraestructura Comunitaria (5 obras)</a:t>
            </a:r>
          </a:p>
          <a:p>
            <a:pPr marL="285750" indent="-285750" algn="just">
              <a:buFont typeface="Wingdings" panose="05000000000000000000" pitchFamily="2" charset="2"/>
              <a:buChar char="Ø"/>
            </a:pPr>
            <a:r>
              <a:rPr lang="es-ES" sz="1700" dirty="0" smtClean="0">
                <a:solidFill>
                  <a:schemeClr val="tx1"/>
                </a:solidFill>
              </a:rPr>
              <a:t>Reasfaltado - parroquia san Isidro del Inca.</a:t>
            </a:r>
          </a:p>
          <a:p>
            <a:pPr marL="285750" indent="-285750" algn="just">
              <a:buFont typeface="Wingdings" panose="05000000000000000000" pitchFamily="2" charset="2"/>
              <a:buChar char="Ø"/>
            </a:pPr>
            <a:r>
              <a:rPr lang="es-ES" sz="1700" dirty="0" smtClean="0">
                <a:solidFill>
                  <a:schemeClr val="tx1"/>
                </a:solidFill>
              </a:rPr>
              <a:t>Reasfaltado - parroquia Cochapamba.</a:t>
            </a:r>
          </a:p>
          <a:p>
            <a:pPr marL="285750" indent="-285750" algn="just">
              <a:buFont typeface="Wingdings" panose="05000000000000000000" pitchFamily="2" charset="2"/>
              <a:buChar char="Ø"/>
            </a:pPr>
            <a:r>
              <a:rPr lang="es-ES" sz="1700" dirty="0">
                <a:solidFill>
                  <a:schemeClr val="tx1"/>
                </a:solidFill>
              </a:rPr>
              <a:t>A</a:t>
            </a:r>
            <a:r>
              <a:rPr lang="es-ES" sz="1700" dirty="0" smtClean="0">
                <a:solidFill>
                  <a:schemeClr val="tx1"/>
                </a:solidFill>
              </a:rPr>
              <a:t>sfaltado - parroquia San </a:t>
            </a:r>
            <a:r>
              <a:rPr lang="es-ES" sz="1700" dirty="0">
                <a:solidFill>
                  <a:schemeClr val="tx1"/>
                </a:solidFill>
              </a:rPr>
              <a:t>I</a:t>
            </a:r>
            <a:r>
              <a:rPr lang="es-ES" sz="1700" dirty="0" smtClean="0">
                <a:solidFill>
                  <a:schemeClr val="tx1"/>
                </a:solidFill>
              </a:rPr>
              <a:t>sidro del Inca.</a:t>
            </a:r>
            <a:endParaRPr lang="es-EC" sz="1700" dirty="0" smtClean="0">
              <a:solidFill>
                <a:schemeClr val="tx1"/>
              </a:solidFill>
            </a:endParaRPr>
          </a:p>
          <a:p>
            <a:pPr marL="285750" indent="-285750" algn="just">
              <a:buFont typeface="Wingdings" panose="05000000000000000000" pitchFamily="2" charset="2"/>
              <a:buChar char="Ø"/>
            </a:pPr>
            <a:r>
              <a:rPr lang="es-ES" sz="1700" dirty="0">
                <a:solidFill>
                  <a:schemeClr val="tx1"/>
                </a:solidFill>
              </a:rPr>
              <a:t>A</a:t>
            </a:r>
            <a:r>
              <a:rPr lang="es-ES" sz="1700" dirty="0" smtClean="0">
                <a:solidFill>
                  <a:schemeClr val="tx1"/>
                </a:solidFill>
              </a:rPr>
              <a:t>doquinado parroquia San Isidro del Inca.</a:t>
            </a:r>
          </a:p>
          <a:p>
            <a:pPr marL="285750" indent="-285750" algn="just">
              <a:buFont typeface="Wingdings" panose="05000000000000000000" pitchFamily="2" charset="2"/>
              <a:buChar char="Ø"/>
            </a:pPr>
            <a:r>
              <a:rPr lang="es-ES" sz="1700" dirty="0">
                <a:solidFill>
                  <a:schemeClr val="tx1"/>
                </a:solidFill>
              </a:rPr>
              <a:t>A</a:t>
            </a:r>
            <a:r>
              <a:rPr lang="es-ES" sz="1700" dirty="0" smtClean="0">
                <a:solidFill>
                  <a:schemeClr val="tx1"/>
                </a:solidFill>
              </a:rPr>
              <a:t>doquinado - parroquia </a:t>
            </a:r>
            <a:r>
              <a:rPr lang="es-ES" sz="1700" dirty="0" err="1" smtClean="0">
                <a:solidFill>
                  <a:schemeClr val="tx1"/>
                </a:solidFill>
              </a:rPr>
              <a:t>Cochapamba</a:t>
            </a:r>
            <a:r>
              <a:rPr lang="es-ES" sz="1700" dirty="0" smtClean="0">
                <a:solidFill>
                  <a:schemeClr val="tx1"/>
                </a:solidFill>
              </a:rPr>
              <a:t>.</a:t>
            </a:r>
            <a:endParaRPr kumimoji="1" lang="es-EC" sz="1700" dirty="0" smtClean="0">
              <a:solidFill>
                <a:schemeClr val="tx1"/>
              </a:solidFill>
            </a:endParaRPr>
          </a:p>
        </p:txBody>
      </p:sp>
      <p:sp>
        <p:nvSpPr>
          <p:cNvPr id="11" name="Rectángulo 10"/>
          <p:cNvSpPr/>
          <p:nvPr/>
        </p:nvSpPr>
        <p:spPr>
          <a:xfrm>
            <a:off x="1005017" y="5015585"/>
            <a:ext cx="8121398" cy="1923604"/>
          </a:xfrm>
          <a:prstGeom prst="rect">
            <a:avLst/>
          </a:prstGeom>
          <a:ln>
            <a:solidFill>
              <a:schemeClr val="accent6"/>
            </a:solidFill>
            <a:prstDash val="sysDash"/>
          </a:ln>
        </p:spPr>
        <p:txBody>
          <a:bodyPr wrap="square">
            <a:spAutoFit/>
          </a:bodyPr>
          <a:lstStyle/>
          <a:p>
            <a:pPr algn="just"/>
            <a:r>
              <a:rPr lang="es-EC" sz="1700" b="1" dirty="0"/>
              <a:t>AZ VALLE DE LOS CHILLOS</a:t>
            </a:r>
          </a:p>
          <a:p>
            <a:pPr algn="just"/>
            <a:r>
              <a:rPr lang="es-EC" sz="1700" b="1" dirty="0"/>
              <a:t>Infraestructura </a:t>
            </a:r>
            <a:r>
              <a:rPr lang="es-EC" sz="1700" b="1" dirty="0" smtClean="0"/>
              <a:t>Comunitaria (2 obras)</a:t>
            </a:r>
          </a:p>
          <a:p>
            <a:pPr marL="285750" indent="-285750" algn="just">
              <a:buFont typeface="Wingdings" panose="05000000000000000000" pitchFamily="2" charset="2"/>
              <a:buChar char="Ø"/>
            </a:pPr>
            <a:r>
              <a:rPr lang="es-ES" sz="1700" dirty="0"/>
              <a:t>Obra civil  para mantenimiento de los balnearios El Tingo, La Moya y </a:t>
            </a:r>
            <a:r>
              <a:rPr lang="es-ES" sz="1700" dirty="0" smtClean="0"/>
              <a:t>Rumiloma.</a:t>
            </a:r>
          </a:p>
          <a:p>
            <a:pPr marL="285750" indent="-285750" algn="just">
              <a:buFont typeface="Wingdings" panose="05000000000000000000" pitchFamily="2" charset="2"/>
              <a:buChar char="Ø"/>
            </a:pPr>
            <a:r>
              <a:rPr lang="es-ES" sz="1700" dirty="0"/>
              <a:t>R</a:t>
            </a:r>
            <a:r>
              <a:rPr lang="es-ES" sz="1700" dirty="0" smtClean="0"/>
              <a:t>ehabilitación del área comunal en el ingreso principal al cerro Ilaló – parroquia </a:t>
            </a:r>
            <a:r>
              <a:rPr lang="es-ES" sz="1700" dirty="0" err="1" smtClean="0"/>
              <a:t>Alangasí</a:t>
            </a:r>
            <a:r>
              <a:rPr lang="es-ES" sz="1700" dirty="0" smtClean="0"/>
              <a:t>.</a:t>
            </a:r>
          </a:p>
          <a:p>
            <a:pPr algn="just"/>
            <a:endParaRPr lang="es-EC" sz="1700" dirty="0" smtClean="0"/>
          </a:p>
        </p:txBody>
      </p:sp>
      <p:sp>
        <p:nvSpPr>
          <p:cNvPr id="13" name="Rectángulo 12"/>
          <p:cNvSpPr/>
          <p:nvPr/>
        </p:nvSpPr>
        <p:spPr>
          <a:xfrm>
            <a:off x="9688204" y="4040701"/>
            <a:ext cx="8125169" cy="1871700"/>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1800" b="1" dirty="0" smtClean="0">
                <a:solidFill>
                  <a:schemeClr val="tx1"/>
                </a:solidFill>
              </a:rPr>
              <a:t>AZ MANUELA SAENZ</a:t>
            </a:r>
          </a:p>
          <a:p>
            <a:pPr algn="just"/>
            <a:r>
              <a:rPr lang="es-EC" sz="1800" b="1" dirty="0" smtClean="0">
                <a:solidFill>
                  <a:schemeClr val="tx1"/>
                </a:solidFill>
              </a:rPr>
              <a:t>Infraestructura Comunitaria</a:t>
            </a:r>
            <a:endParaRPr lang="es-EC" sz="1800" b="1" dirty="0">
              <a:solidFill>
                <a:schemeClr val="tx1"/>
              </a:solidFill>
            </a:endParaRPr>
          </a:p>
          <a:p>
            <a:pPr marL="285750" indent="-285750" algn="just">
              <a:buFont typeface="Wingdings" panose="05000000000000000000" pitchFamily="2" charset="2"/>
              <a:buChar char="Ø"/>
            </a:pPr>
            <a:r>
              <a:rPr lang="es-EC" sz="1700" dirty="0" smtClean="0">
                <a:solidFill>
                  <a:schemeClr val="tx1"/>
                </a:solidFill>
              </a:rPr>
              <a:t>Reducción por </a:t>
            </a:r>
            <a:r>
              <a:rPr lang="es-EC" sz="1700" dirty="0">
                <a:solidFill>
                  <a:schemeClr val="tx1"/>
                </a:solidFill>
              </a:rPr>
              <a:t>anticipos no devengados en el 2022 (espacios </a:t>
            </a:r>
            <a:r>
              <a:rPr lang="es-EC" sz="1700" dirty="0" smtClean="0">
                <a:solidFill>
                  <a:schemeClr val="tx1"/>
                </a:solidFill>
              </a:rPr>
              <a:t>presupuestarios).</a:t>
            </a:r>
          </a:p>
          <a:p>
            <a:pPr algn="just"/>
            <a:r>
              <a:rPr lang="es-EC" sz="1700" b="1" dirty="0" smtClean="0">
                <a:solidFill>
                  <a:schemeClr val="tx1"/>
                </a:solidFill>
              </a:rPr>
              <a:t>Presupuestos Participativos</a:t>
            </a:r>
          </a:p>
          <a:p>
            <a:pPr marL="285750" indent="-285750" algn="just">
              <a:buFont typeface="Wingdings" panose="05000000000000000000" pitchFamily="2" charset="2"/>
              <a:buChar char="Ø"/>
            </a:pPr>
            <a:r>
              <a:rPr lang="es-EC" sz="1700" dirty="0" smtClean="0">
                <a:solidFill>
                  <a:schemeClr val="tx1"/>
                </a:solidFill>
              </a:rPr>
              <a:t>Reducción </a:t>
            </a:r>
            <a:r>
              <a:rPr lang="es-EC" sz="1700" dirty="0">
                <a:solidFill>
                  <a:schemeClr val="tx1"/>
                </a:solidFill>
              </a:rPr>
              <a:t>por anticipos no devengados en el 2022 (espacios presupuestarios</a:t>
            </a:r>
            <a:r>
              <a:rPr lang="es-EC" sz="1700" dirty="0" smtClean="0">
                <a:solidFill>
                  <a:schemeClr val="tx1"/>
                </a:solidFill>
              </a:rPr>
              <a:t>).</a:t>
            </a:r>
            <a:endParaRPr lang="es-EC" sz="1700" dirty="0">
              <a:solidFill>
                <a:schemeClr val="tx1"/>
              </a:solidFill>
            </a:endParaRPr>
          </a:p>
        </p:txBody>
      </p:sp>
      <p:sp>
        <p:nvSpPr>
          <p:cNvPr id="14" name="Rectángulo 13"/>
          <p:cNvSpPr/>
          <p:nvPr/>
        </p:nvSpPr>
        <p:spPr>
          <a:xfrm>
            <a:off x="9663273" y="2470235"/>
            <a:ext cx="8125169" cy="1446550"/>
          </a:xfrm>
          <a:prstGeom prst="rect">
            <a:avLst/>
          </a:prstGeom>
          <a:ln>
            <a:solidFill>
              <a:schemeClr val="accent6"/>
            </a:solidFill>
            <a:prstDash val="sysDash"/>
          </a:ln>
        </p:spPr>
        <p:txBody>
          <a:bodyPr wrap="square">
            <a:spAutoFit/>
          </a:bodyPr>
          <a:lstStyle/>
          <a:p>
            <a:pPr algn="just"/>
            <a:endParaRPr lang="es-EC" sz="1800" b="1" dirty="0" smtClean="0"/>
          </a:p>
          <a:p>
            <a:pPr algn="just"/>
            <a:r>
              <a:rPr lang="es-EC" sz="1800" b="1" dirty="0" smtClean="0"/>
              <a:t>AZ </a:t>
            </a:r>
            <a:r>
              <a:rPr lang="es-EC" sz="1800" b="1" dirty="0"/>
              <a:t>ELOY ALFARO</a:t>
            </a:r>
          </a:p>
          <a:p>
            <a:pPr algn="just"/>
            <a:r>
              <a:rPr lang="es-EC" sz="1800" b="1" dirty="0"/>
              <a:t>Presupuestos Participativos</a:t>
            </a:r>
          </a:p>
          <a:p>
            <a:pPr marL="285750" indent="-285750" algn="just">
              <a:buFont typeface="Wingdings" panose="05000000000000000000" pitchFamily="2" charset="2"/>
              <a:buChar char="Ø"/>
            </a:pPr>
            <a:r>
              <a:rPr lang="es-EC" sz="1700" dirty="0" smtClean="0"/>
              <a:t>Reducción </a:t>
            </a:r>
            <a:r>
              <a:rPr lang="es-EC" sz="1700" dirty="0"/>
              <a:t>por anticipos no devengados en el 2022 (espacios </a:t>
            </a:r>
            <a:r>
              <a:rPr lang="es-EC" sz="1700" dirty="0" smtClean="0"/>
              <a:t>presupuestarios).</a:t>
            </a:r>
          </a:p>
          <a:p>
            <a:pPr marL="285750" indent="-285750" algn="just">
              <a:buFont typeface="Wingdings" panose="05000000000000000000" pitchFamily="2" charset="2"/>
              <a:buChar char="Ø"/>
            </a:pPr>
            <a:endParaRPr lang="es-EC" sz="1700" dirty="0"/>
          </a:p>
        </p:txBody>
      </p:sp>
      <p:sp>
        <p:nvSpPr>
          <p:cNvPr id="12"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
        <p:nvSpPr>
          <p:cNvPr id="3" name="CuadroTexto 2"/>
          <p:cNvSpPr txBox="1"/>
          <p:nvPr/>
        </p:nvSpPr>
        <p:spPr>
          <a:xfrm>
            <a:off x="435629" y="2924979"/>
            <a:ext cx="569387" cy="461665"/>
          </a:xfrm>
          <a:prstGeom prst="rect">
            <a:avLst/>
          </a:prstGeom>
          <a:noFill/>
        </p:spPr>
        <p:txBody>
          <a:bodyPr wrap="none" rtlCol="0">
            <a:spAutoFit/>
          </a:bodyPr>
          <a:lstStyle/>
          <a:p>
            <a:r>
              <a:rPr lang="es-EC" sz="2400" dirty="0" smtClean="0"/>
              <a:t>(+)</a:t>
            </a:r>
            <a:endParaRPr lang="es-EC" sz="2400" dirty="0"/>
          </a:p>
        </p:txBody>
      </p:sp>
      <p:sp>
        <p:nvSpPr>
          <p:cNvPr id="15" name="CuadroTexto 14"/>
          <p:cNvSpPr txBox="1"/>
          <p:nvPr/>
        </p:nvSpPr>
        <p:spPr>
          <a:xfrm>
            <a:off x="435629" y="5515722"/>
            <a:ext cx="569387" cy="461665"/>
          </a:xfrm>
          <a:prstGeom prst="rect">
            <a:avLst/>
          </a:prstGeom>
          <a:noFill/>
        </p:spPr>
        <p:txBody>
          <a:bodyPr wrap="none" rtlCol="0">
            <a:spAutoFit/>
          </a:bodyPr>
          <a:lstStyle/>
          <a:p>
            <a:r>
              <a:rPr lang="es-EC" sz="2400" dirty="0" smtClean="0"/>
              <a:t>(+)</a:t>
            </a:r>
            <a:endParaRPr lang="es-EC" sz="2400" dirty="0"/>
          </a:p>
        </p:txBody>
      </p:sp>
      <p:sp>
        <p:nvSpPr>
          <p:cNvPr id="16" name="CuadroTexto 15"/>
          <p:cNvSpPr txBox="1"/>
          <p:nvPr/>
        </p:nvSpPr>
        <p:spPr>
          <a:xfrm>
            <a:off x="9213346" y="2924981"/>
            <a:ext cx="492443" cy="461665"/>
          </a:xfrm>
          <a:prstGeom prst="rect">
            <a:avLst/>
          </a:prstGeom>
          <a:noFill/>
        </p:spPr>
        <p:txBody>
          <a:bodyPr wrap="none" rtlCol="0">
            <a:spAutoFit/>
          </a:bodyPr>
          <a:lstStyle/>
          <a:p>
            <a:r>
              <a:rPr lang="es-EC" sz="2400" dirty="0" smtClean="0"/>
              <a:t>(-)</a:t>
            </a:r>
            <a:endParaRPr lang="es-EC" sz="2400" dirty="0"/>
          </a:p>
        </p:txBody>
      </p:sp>
      <p:sp>
        <p:nvSpPr>
          <p:cNvPr id="18" name="CuadroTexto 17"/>
          <p:cNvSpPr txBox="1"/>
          <p:nvPr/>
        </p:nvSpPr>
        <p:spPr>
          <a:xfrm>
            <a:off x="9255194" y="4383710"/>
            <a:ext cx="492443" cy="461665"/>
          </a:xfrm>
          <a:prstGeom prst="rect">
            <a:avLst/>
          </a:prstGeom>
          <a:noFill/>
        </p:spPr>
        <p:txBody>
          <a:bodyPr wrap="none" rtlCol="0">
            <a:spAutoFit/>
          </a:bodyPr>
          <a:lstStyle/>
          <a:p>
            <a:r>
              <a:rPr lang="es-EC" sz="2400" dirty="0" smtClean="0"/>
              <a:t>(-)</a:t>
            </a:r>
            <a:endParaRPr lang="es-EC" sz="2400" dirty="0"/>
          </a:p>
        </p:txBody>
      </p:sp>
      <p:sp>
        <p:nvSpPr>
          <p:cNvPr id="19" name="CuadroTexto 18"/>
          <p:cNvSpPr txBox="1"/>
          <p:nvPr/>
        </p:nvSpPr>
        <p:spPr>
          <a:xfrm>
            <a:off x="508009" y="7493745"/>
            <a:ext cx="569387" cy="461665"/>
          </a:xfrm>
          <a:prstGeom prst="rect">
            <a:avLst/>
          </a:prstGeom>
          <a:noFill/>
        </p:spPr>
        <p:txBody>
          <a:bodyPr wrap="none" rtlCol="0">
            <a:spAutoFit/>
          </a:bodyPr>
          <a:lstStyle/>
          <a:p>
            <a:r>
              <a:rPr lang="es-EC" sz="2400" dirty="0" smtClean="0"/>
              <a:t>(+)</a:t>
            </a:r>
            <a:endParaRPr lang="es-EC" sz="2400" dirty="0"/>
          </a:p>
        </p:txBody>
      </p:sp>
    </p:spTree>
    <p:extLst>
      <p:ext uri="{BB962C8B-B14F-4D97-AF65-F5344CB8AC3E}">
        <p14:creationId xmlns:p14="http://schemas.microsoft.com/office/powerpoint/2010/main" val="2873067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7499990" cy="1034713"/>
          </a:xfrm>
          <a:prstGeom prst="rect">
            <a:avLst/>
          </a:prstGeom>
        </p:spPr>
        <p:txBody>
          <a:bodyPr vert="horz" lIns="163275" tIns="81638" rIns="163275" bIns="81638" rtlCol="0" anchor="ctr">
            <a:normAutofit fontScale="900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Territorio, Hábitat y Vivienda</a:t>
            </a:r>
            <a:endParaRPr lang="es-EC" sz="4000" dirty="0">
              <a:solidFill>
                <a:srgbClr val="C00000"/>
              </a:solidFill>
            </a:endParaRPr>
          </a:p>
        </p:txBody>
      </p:sp>
      <p:graphicFrame>
        <p:nvGraphicFramePr>
          <p:cNvPr id="9" name="Gráfico 8"/>
          <p:cNvGraphicFramePr>
            <a:graphicFrameLocks/>
          </p:cNvGraphicFramePr>
          <p:nvPr>
            <p:extLst/>
          </p:nvPr>
        </p:nvGraphicFramePr>
        <p:xfrm>
          <a:off x="945802" y="3012046"/>
          <a:ext cx="7580011" cy="4107211"/>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Conector recto 5"/>
          <p:cNvCxnSpPr/>
          <p:nvPr/>
        </p:nvCxnSpPr>
        <p:spPr>
          <a:xfrm flipV="1">
            <a:off x="4153989" y="3448594"/>
            <a:ext cx="2952205" cy="209006"/>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8" name="Título 1">
            <a:extLst>
              <a:ext uri="{FF2B5EF4-FFF2-40B4-BE49-F238E27FC236}">
                <a16:creationId xmlns:a16="http://schemas.microsoft.com/office/drawing/2014/main" id="{0CA53F31-4584-EDC7-EB7D-253D54B5F07B}"/>
              </a:ext>
            </a:extLst>
          </p:cNvPr>
          <p:cNvSpPr txBox="1">
            <a:spLocks/>
          </p:cNvSpPr>
          <p:nvPr/>
        </p:nvSpPr>
        <p:spPr>
          <a:xfrm>
            <a:off x="9143206" y="2090059"/>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2781933280"/>
              </p:ext>
            </p:extLst>
          </p:nvPr>
        </p:nvGraphicFramePr>
        <p:xfrm>
          <a:off x="8739345" y="3448594"/>
          <a:ext cx="9083326" cy="3792033"/>
        </p:xfrm>
        <a:graphic>
          <a:graphicData uri="http://schemas.openxmlformats.org/drawingml/2006/table">
            <a:tbl>
              <a:tblPr/>
              <a:tblGrid>
                <a:gridCol w="2264576">
                  <a:extLst>
                    <a:ext uri="{9D8B030D-6E8A-4147-A177-3AD203B41FA5}">
                      <a16:colId xmlns:a16="http://schemas.microsoft.com/office/drawing/2014/main" val="3554103069"/>
                    </a:ext>
                  </a:extLst>
                </a:gridCol>
                <a:gridCol w="1739094">
                  <a:extLst>
                    <a:ext uri="{9D8B030D-6E8A-4147-A177-3AD203B41FA5}">
                      <a16:colId xmlns:a16="http://schemas.microsoft.com/office/drawing/2014/main" val="3040848766"/>
                    </a:ext>
                  </a:extLst>
                </a:gridCol>
                <a:gridCol w="1951789">
                  <a:extLst>
                    <a:ext uri="{9D8B030D-6E8A-4147-A177-3AD203B41FA5}">
                      <a16:colId xmlns:a16="http://schemas.microsoft.com/office/drawing/2014/main" val="3719648434"/>
                    </a:ext>
                  </a:extLst>
                </a:gridCol>
                <a:gridCol w="1476353">
                  <a:extLst>
                    <a:ext uri="{9D8B030D-6E8A-4147-A177-3AD203B41FA5}">
                      <a16:colId xmlns:a16="http://schemas.microsoft.com/office/drawing/2014/main" val="1687339805"/>
                    </a:ext>
                  </a:extLst>
                </a:gridCol>
                <a:gridCol w="1651514">
                  <a:extLst>
                    <a:ext uri="{9D8B030D-6E8A-4147-A177-3AD203B41FA5}">
                      <a16:colId xmlns:a16="http://schemas.microsoft.com/office/drawing/2014/main" val="3166445015"/>
                    </a:ext>
                  </a:extLst>
                </a:gridCol>
              </a:tblGrid>
              <a:tr h="657677">
                <a:tc>
                  <a:txBody>
                    <a:bodyPr/>
                    <a:lstStyle/>
                    <a:p>
                      <a:pPr algn="ctr" rtl="0" fontAlgn="ctr"/>
                      <a:r>
                        <a:rPr lang="es-EC" sz="1800" b="1" i="0" u="none" strike="noStrike">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Codificado </a:t>
                      </a:r>
                      <a:r>
                        <a:rPr lang="es-EC" sz="1800" b="1" i="0" u="none" strike="noStrike" dirty="0" smtClean="0">
                          <a:solidFill>
                            <a:srgbClr val="FFFFFF"/>
                          </a:solidFill>
                          <a:effectLst/>
                          <a:latin typeface="Arial" panose="020B0604020202020204" pitchFamily="34" charset="0"/>
                        </a:rPr>
                        <a:t>antes de Reforma - DMF</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Reforma </a:t>
                      </a:r>
                      <a:r>
                        <a:rPr lang="es-EC" sz="1800" b="1" i="0" u="none" strike="noStrike" dirty="0" smtClean="0">
                          <a:solidFill>
                            <a:srgbClr val="FFFFFF"/>
                          </a:solidFill>
                          <a:effectLst/>
                          <a:latin typeface="Arial" panose="020B0604020202020204" pitchFamily="34" charset="0"/>
                        </a:rPr>
                        <a:t>Incremento</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Propuesta con Reforma</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101008636"/>
                  </a:ext>
                </a:extLst>
              </a:tr>
              <a:tr h="657677">
                <a:tc>
                  <a:txBody>
                    <a:bodyPr/>
                    <a:lstStyle/>
                    <a:p>
                      <a:pPr algn="l" rtl="0" fontAlgn="ctr"/>
                      <a:r>
                        <a:rPr lang="es-EC" sz="1800" b="0" i="0" u="none" strike="noStrike">
                          <a:solidFill>
                            <a:srgbClr val="000000"/>
                          </a:solidFill>
                          <a:effectLst/>
                          <a:latin typeface="Arial" panose="020B0604020202020204" pitchFamily="34" charset="0"/>
                        </a:rPr>
                        <a:t>EPM Hábitat y Vivienda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1.450.139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4.450.139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8827796"/>
                  </a:ext>
                </a:extLst>
              </a:tr>
              <a:tr h="986516">
                <a:tc>
                  <a:txBody>
                    <a:bodyPr/>
                    <a:lstStyle/>
                    <a:p>
                      <a:pPr algn="l" rtl="0" fontAlgn="ctr"/>
                      <a:r>
                        <a:rPr lang="es-EC" sz="1800" b="0" i="0" u="none" strike="noStrike">
                          <a:solidFill>
                            <a:srgbClr val="000000"/>
                          </a:solidFill>
                          <a:effectLst/>
                          <a:latin typeface="Arial" panose="020B0604020202020204" pitchFamily="34" charset="0"/>
                        </a:rPr>
                        <a:t>Secretaría de Territorio, Hábitat y Vivienda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42.000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442.000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6880189"/>
                  </a:ext>
                </a:extLst>
              </a:tr>
              <a:tr h="986516">
                <a:tc>
                  <a:txBody>
                    <a:bodyPr/>
                    <a:lstStyle/>
                    <a:p>
                      <a:pPr algn="l" rtl="0" fontAlgn="ctr"/>
                      <a:r>
                        <a:rPr lang="es-EC" sz="1800" b="0" i="0" u="none" strike="noStrike">
                          <a:solidFill>
                            <a:srgbClr val="000000"/>
                          </a:solidFill>
                          <a:effectLst/>
                          <a:latin typeface="Arial" panose="020B0604020202020204" pitchFamily="34" charset="0"/>
                        </a:rPr>
                        <a:t>Instituto Metropolitano de Patrimonio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18.150.383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18.150.383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dirty="0" smtClean="0">
                          <a:solidFill>
                            <a:srgbClr val="000000"/>
                          </a:solidFill>
                          <a:effectLst/>
                          <a:latin typeface="Arial" panose="020B0604020202020204" pitchFamily="34" charset="0"/>
                        </a:rPr>
                        <a:t>(-) 21.600</a:t>
                      </a:r>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dirty="0">
                          <a:solidFill>
                            <a:srgbClr val="000000"/>
                          </a:solidFill>
                          <a:effectLst/>
                          <a:latin typeface="Arial" panose="020B0604020202020204" pitchFamily="34" charset="0"/>
                        </a:rPr>
                        <a:t>18.128.783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844265"/>
                  </a:ext>
                </a:extLst>
              </a:tr>
              <a:tr h="328839">
                <a:tc>
                  <a:txBody>
                    <a:bodyPr/>
                    <a:lstStyle/>
                    <a:p>
                      <a:pPr algn="ctr" rtl="0" fontAlgn="ctr"/>
                      <a:r>
                        <a:rPr lang="es-EC" sz="1800" b="1" i="0" u="none" strike="noStrike" dirty="0">
                          <a:solidFill>
                            <a:srgbClr val="FFFFFF"/>
                          </a:solidFill>
                          <a:effectLst/>
                          <a:latin typeface="Arial" panose="020B0604020202020204" pitchFamily="34" charset="0"/>
                        </a:rPr>
                        <a:t>Total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a:solidFill>
                            <a:srgbClr val="FFFFFF"/>
                          </a:solidFill>
                          <a:effectLst/>
                          <a:latin typeface="Arial" panose="020B0604020202020204" pitchFamily="34" charset="0"/>
                        </a:rPr>
                        <a:t>21.550.383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a:solidFill>
                            <a:srgbClr val="FFFFFF"/>
                          </a:solidFill>
                          <a:effectLst/>
                          <a:latin typeface="Arial" panose="020B0604020202020204" pitchFamily="34" charset="0"/>
                        </a:rPr>
                        <a:t>21.550.383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a:solidFill>
                            <a:srgbClr val="FFFFFF"/>
                          </a:solidFill>
                          <a:effectLst/>
                          <a:latin typeface="Arial" panose="020B0604020202020204" pitchFamily="34" charset="0"/>
                        </a:rPr>
                        <a:t>1.470.539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a:solidFill>
                            <a:srgbClr val="FFFFFF"/>
                          </a:solidFill>
                          <a:effectLst/>
                          <a:latin typeface="Arial" panose="020B0604020202020204" pitchFamily="34" charset="0"/>
                        </a:rPr>
                        <a:t>23.020.922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60943757"/>
                  </a:ext>
                </a:extLst>
              </a:tr>
            </a:tbl>
          </a:graphicData>
        </a:graphic>
      </p:graphicFrame>
      <p:sp>
        <p:nvSpPr>
          <p:cNvPr id="12" name="CuadroTexto 11"/>
          <p:cNvSpPr txBox="1"/>
          <p:nvPr/>
        </p:nvSpPr>
        <p:spPr>
          <a:xfrm>
            <a:off x="1268286" y="6858014"/>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cxnSp>
        <p:nvCxnSpPr>
          <p:cNvPr id="4" name="Conector recto 3"/>
          <p:cNvCxnSpPr/>
          <p:nvPr/>
        </p:nvCxnSpPr>
        <p:spPr>
          <a:xfrm>
            <a:off x="945802" y="6831888"/>
            <a:ext cx="7087855" cy="0"/>
          </a:xfrm>
          <a:prstGeom prst="line">
            <a:avLst/>
          </a:prstGeom>
          <a:ln/>
        </p:spPr>
        <p:style>
          <a:lnRef idx="1">
            <a:schemeClr val="dk1"/>
          </a:lnRef>
          <a:fillRef idx="0">
            <a:schemeClr val="dk1"/>
          </a:fillRef>
          <a:effectRef idx="0">
            <a:schemeClr val="dk1"/>
          </a:effectRef>
          <a:fontRef idx="minor">
            <a:schemeClr val="tx1"/>
          </a:fontRef>
        </p:style>
      </p:cxnSp>
      <p:sp>
        <p:nvSpPr>
          <p:cNvPr id="13"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18839239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3" y="1267691"/>
            <a:ext cx="8478785"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a:solidFill>
                  <a:srgbClr val="C00000"/>
                </a:solidFill>
              </a:rPr>
              <a:t>Sector </a:t>
            </a:r>
            <a:r>
              <a:rPr lang="es-EC" sz="4000" dirty="0" smtClean="0">
                <a:solidFill>
                  <a:srgbClr val="C00000"/>
                </a:solidFill>
              </a:rPr>
              <a:t>Territorio, Hábitat y Vivienda</a:t>
            </a:r>
            <a:endParaRPr lang="es-EC" sz="4000" dirty="0">
              <a:solidFill>
                <a:srgbClr val="C00000"/>
              </a:solidFill>
            </a:endParaRPr>
          </a:p>
        </p:txBody>
      </p:sp>
      <p:sp>
        <p:nvSpPr>
          <p:cNvPr id="6" name="Rectángulo 5"/>
          <p:cNvSpPr/>
          <p:nvPr/>
        </p:nvSpPr>
        <p:spPr>
          <a:xfrm>
            <a:off x="1057770" y="4383045"/>
            <a:ext cx="16175151" cy="1168414"/>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kumimoji="1" lang="es-EC" sz="2000" b="1" dirty="0" smtClean="0">
                <a:solidFill>
                  <a:schemeClr val="tx1"/>
                </a:solidFill>
              </a:rPr>
              <a:t>Secretaría de Territorio, Hábitat y Vivienda</a:t>
            </a:r>
          </a:p>
          <a:p>
            <a:pPr algn="just"/>
            <a:r>
              <a:rPr lang="es-EC" sz="1700" b="1" dirty="0">
                <a:solidFill>
                  <a:schemeClr val="tx1"/>
                </a:solidFill>
              </a:rPr>
              <a:t>Planificación y Regulación del Uso y Gestión del Suelo</a:t>
            </a:r>
            <a:endParaRPr kumimoji="1" lang="es-EC" sz="1700" b="1" dirty="0" smtClean="0">
              <a:solidFill>
                <a:schemeClr val="tx1"/>
              </a:solidFill>
            </a:endParaRPr>
          </a:p>
          <a:p>
            <a:pPr marL="285750" indent="-285750" algn="just">
              <a:buFont typeface="Wingdings" panose="05000000000000000000" pitchFamily="2" charset="2"/>
              <a:buChar char="Ø"/>
            </a:pPr>
            <a:r>
              <a:rPr lang="es-EC" sz="1700" dirty="0" smtClean="0">
                <a:solidFill>
                  <a:schemeClr val="tx1"/>
                </a:solidFill>
              </a:rPr>
              <a:t>Adquisición de un software para la Unidad de Áridos y Pétreos (</a:t>
            </a:r>
            <a:r>
              <a:rPr lang="es-EC" sz="1800" dirty="0"/>
              <a:t>Fortalecer la gestión de </a:t>
            </a:r>
            <a:r>
              <a:rPr lang="es-EC" sz="1800" dirty="0" smtClean="0"/>
              <a:t>cobros de regalías)</a:t>
            </a:r>
            <a:r>
              <a:rPr lang="es-EC" sz="1700" dirty="0" smtClean="0">
                <a:solidFill>
                  <a:schemeClr val="tx1"/>
                </a:solidFill>
              </a:rPr>
              <a:t>.</a:t>
            </a:r>
          </a:p>
        </p:txBody>
      </p:sp>
      <p:sp>
        <p:nvSpPr>
          <p:cNvPr id="8" name="Rectángulo 7"/>
          <p:cNvSpPr/>
          <p:nvPr/>
        </p:nvSpPr>
        <p:spPr>
          <a:xfrm>
            <a:off x="1057771" y="2581257"/>
            <a:ext cx="16175151" cy="1656635"/>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1800" b="1" dirty="0" smtClean="0">
                <a:solidFill>
                  <a:schemeClr val="tx1"/>
                </a:solidFill>
              </a:rPr>
              <a:t>EPM Hábitat y Vivienda</a:t>
            </a:r>
          </a:p>
          <a:p>
            <a:pPr algn="just"/>
            <a:r>
              <a:rPr lang="es-EC" sz="1700" b="1" dirty="0" smtClean="0">
                <a:solidFill>
                  <a:schemeClr val="tx1"/>
                </a:solidFill>
              </a:rPr>
              <a:t>Vivienda de Interés Social, Vivienda para relocalización, Renovación Urbana</a:t>
            </a:r>
          </a:p>
          <a:p>
            <a:pPr marL="285750" indent="-285750" algn="just">
              <a:buFont typeface="Wingdings" panose="05000000000000000000" pitchFamily="2" charset="2"/>
              <a:buChar char="Ø"/>
            </a:pPr>
            <a:r>
              <a:rPr lang="es-EC" sz="1700" dirty="0" smtClean="0">
                <a:solidFill>
                  <a:schemeClr val="tx1"/>
                </a:solidFill>
              </a:rPr>
              <a:t>Pago de expensas, impuestos prediales, gravámenes, servicios básicos (materializar venta de bienes inmuebles).</a:t>
            </a:r>
          </a:p>
          <a:p>
            <a:pPr algn="just"/>
            <a:r>
              <a:rPr lang="es-EC" sz="1700" b="1" dirty="0">
                <a:solidFill>
                  <a:schemeClr val="tx1"/>
                </a:solidFill>
              </a:rPr>
              <a:t>Administrativo </a:t>
            </a:r>
            <a:r>
              <a:rPr lang="es-EC" sz="1700" b="1" dirty="0" smtClean="0">
                <a:solidFill>
                  <a:schemeClr val="tx1"/>
                </a:solidFill>
              </a:rPr>
              <a:t>– TTHH</a:t>
            </a:r>
          </a:p>
          <a:p>
            <a:pPr marL="285750" indent="-285750" algn="just">
              <a:buFont typeface="Wingdings" panose="05000000000000000000" pitchFamily="2" charset="2"/>
              <a:buChar char="Ø"/>
            </a:pPr>
            <a:r>
              <a:rPr lang="es-EC" sz="1700" dirty="0" smtClean="0">
                <a:solidFill>
                  <a:schemeClr val="tx1"/>
                </a:solidFill>
              </a:rPr>
              <a:t>Pago </a:t>
            </a:r>
            <a:r>
              <a:rPr lang="es-EC" sz="1700" dirty="0">
                <a:solidFill>
                  <a:schemeClr val="tx1"/>
                </a:solidFill>
              </a:rPr>
              <a:t>de obligaciones pendientes y pago de personal de nómina de agosto a diciembre 2022</a:t>
            </a:r>
            <a:endParaRPr lang="es-EC" sz="1700" dirty="0" smtClean="0">
              <a:solidFill>
                <a:schemeClr val="tx1"/>
              </a:solidFill>
            </a:endParaRPr>
          </a:p>
        </p:txBody>
      </p:sp>
      <p:sp>
        <p:nvSpPr>
          <p:cNvPr id="9" name="Rectángulo 8"/>
          <p:cNvSpPr/>
          <p:nvPr/>
        </p:nvSpPr>
        <p:spPr>
          <a:xfrm>
            <a:off x="1075355" y="5696612"/>
            <a:ext cx="16157566" cy="1477911"/>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Instituto Metropolitano de Patrimonio</a:t>
            </a:r>
          </a:p>
          <a:p>
            <a:pPr algn="just"/>
            <a:r>
              <a:rPr lang="es-EC" sz="1700" b="1" dirty="0" smtClean="0">
                <a:solidFill>
                  <a:schemeClr val="tx1"/>
                </a:solidFill>
              </a:rPr>
              <a:t>Sistema </a:t>
            </a:r>
            <a:r>
              <a:rPr lang="es-EC" sz="1700" b="1" dirty="0">
                <a:solidFill>
                  <a:schemeClr val="tx1"/>
                </a:solidFill>
              </a:rPr>
              <a:t>de Información del Patrimonio Cultural, Material e Inmaterial del DMQ</a:t>
            </a:r>
            <a:endParaRPr lang="es-EC" sz="1700" b="1" dirty="0" smtClean="0">
              <a:solidFill>
                <a:schemeClr val="tx1"/>
              </a:solidFill>
            </a:endParaRPr>
          </a:p>
          <a:p>
            <a:pPr marL="285750" indent="-285750" algn="just">
              <a:buFont typeface="Wingdings" panose="05000000000000000000" pitchFamily="2" charset="2"/>
              <a:buChar char="Ø"/>
            </a:pPr>
            <a:r>
              <a:rPr kumimoji="1" lang="es-EC" sz="1700" dirty="0" smtClean="0">
                <a:solidFill>
                  <a:schemeClr val="tx1"/>
                </a:solidFill>
              </a:rPr>
              <a:t>Reducción por anticipos no devengados en el 2022 (espacios presupuestarios)</a:t>
            </a:r>
          </a:p>
        </p:txBody>
      </p:sp>
      <p:sp>
        <p:nvSpPr>
          <p:cNvPr id="12"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
        <p:nvSpPr>
          <p:cNvPr id="14" name="CuadroTexto 13"/>
          <p:cNvSpPr txBox="1"/>
          <p:nvPr/>
        </p:nvSpPr>
        <p:spPr>
          <a:xfrm>
            <a:off x="488383" y="3034433"/>
            <a:ext cx="569387" cy="461665"/>
          </a:xfrm>
          <a:prstGeom prst="rect">
            <a:avLst/>
          </a:prstGeom>
          <a:noFill/>
        </p:spPr>
        <p:txBody>
          <a:bodyPr wrap="none" rtlCol="0">
            <a:spAutoFit/>
          </a:bodyPr>
          <a:lstStyle/>
          <a:p>
            <a:r>
              <a:rPr lang="es-EC" sz="2400" dirty="0" smtClean="0"/>
              <a:t>(+)</a:t>
            </a:r>
            <a:endParaRPr lang="es-EC" sz="2400" dirty="0"/>
          </a:p>
        </p:txBody>
      </p:sp>
      <p:sp>
        <p:nvSpPr>
          <p:cNvPr id="15" name="CuadroTexto 14"/>
          <p:cNvSpPr txBox="1"/>
          <p:nvPr/>
        </p:nvSpPr>
        <p:spPr>
          <a:xfrm>
            <a:off x="565327" y="6058134"/>
            <a:ext cx="492443" cy="461665"/>
          </a:xfrm>
          <a:prstGeom prst="rect">
            <a:avLst/>
          </a:prstGeom>
          <a:noFill/>
        </p:spPr>
        <p:txBody>
          <a:bodyPr wrap="none" rtlCol="0">
            <a:spAutoFit/>
          </a:bodyPr>
          <a:lstStyle/>
          <a:p>
            <a:r>
              <a:rPr lang="es-EC" sz="2400" dirty="0" smtClean="0"/>
              <a:t>(-)</a:t>
            </a:r>
            <a:endParaRPr lang="es-EC" sz="2400" dirty="0"/>
          </a:p>
        </p:txBody>
      </p:sp>
      <p:sp>
        <p:nvSpPr>
          <p:cNvPr id="16" name="CuadroTexto 15"/>
          <p:cNvSpPr txBox="1"/>
          <p:nvPr/>
        </p:nvSpPr>
        <p:spPr>
          <a:xfrm>
            <a:off x="488383" y="4666910"/>
            <a:ext cx="569387" cy="461665"/>
          </a:xfrm>
          <a:prstGeom prst="rect">
            <a:avLst/>
          </a:prstGeom>
          <a:noFill/>
        </p:spPr>
        <p:txBody>
          <a:bodyPr wrap="none" rtlCol="0">
            <a:spAutoFit/>
          </a:bodyPr>
          <a:lstStyle/>
          <a:p>
            <a:r>
              <a:rPr lang="es-EC" sz="2400" dirty="0" smtClean="0"/>
              <a:t>(+)</a:t>
            </a:r>
            <a:endParaRPr lang="es-EC" sz="2400" dirty="0"/>
          </a:p>
        </p:txBody>
      </p:sp>
    </p:spTree>
    <p:extLst>
      <p:ext uri="{BB962C8B-B14F-4D97-AF65-F5344CB8AC3E}">
        <p14:creationId xmlns:p14="http://schemas.microsoft.com/office/powerpoint/2010/main" val="2941058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2778405453"/>
              </p:ext>
            </p:extLst>
          </p:nvPr>
        </p:nvGraphicFramePr>
        <p:xfrm>
          <a:off x="8728099" y="3513412"/>
          <a:ext cx="8972895" cy="4437555"/>
        </p:xfrm>
        <a:graphic>
          <a:graphicData uri="http://schemas.openxmlformats.org/drawingml/2006/table">
            <a:tbl>
              <a:tblPr/>
              <a:tblGrid>
                <a:gridCol w="2444206">
                  <a:extLst>
                    <a:ext uri="{9D8B030D-6E8A-4147-A177-3AD203B41FA5}">
                      <a16:colId xmlns:a16="http://schemas.microsoft.com/office/drawing/2014/main" val="944943785"/>
                    </a:ext>
                  </a:extLst>
                </a:gridCol>
                <a:gridCol w="1662546">
                  <a:extLst>
                    <a:ext uri="{9D8B030D-6E8A-4147-A177-3AD203B41FA5}">
                      <a16:colId xmlns:a16="http://schemas.microsoft.com/office/drawing/2014/main" val="1367893856"/>
                    </a:ext>
                  </a:extLst>
                </a:gridCol>
                <a:gridCol w="1830480">
                  <a:extLst>
                    <a:ext uri="{9D8B030D-6E8A-4147-A177-3AD203B41FA5}">
                      <a16:colId xmlns:a16="http://schemas.microsoft.com/office/drawing/2014/main" val="2941403925"/>
                    </a:ext>
                  </a:extLst>
                </a:gridCol>
                <a:gridCol w="1525770">
                  <a:extLst>
                    <a:ext uri="{9D8B030D-6E8A-4147-A177-3AD203B41FA5}">
                      <a16:colId xmlns:a16="http://schemas.microsoft.com/office/drawing/2014/main" val="122835489"/>
                    </a:ext>
                  </a:extLst>
                </a:gridCol>
                <a:gridCol w="1509893">
                  <a:extLst>
                    <a:ext uri="{9D8B030D-6E8A-4147-A177-3AD203B41FA5}">
                      <a16:colId xmlns:a16="http://schemas.microsoft.com/office/drawing/2014/main" val="329217355"/>
                    </a:ext>
                  </a:extLst>
                </a:gridCol>
              </a:tblGrid>
              <a:tr h="740379">
                <a:tc>
                  <a:txBody>
                    <a:bodyPr/>
                    <a:lstStyle/>
                    <a:p>
                      <a:pPr algn="ctr" fontAlgn="ctr"/>
                      <a:r>
                        <a:rPr lang="es-EC" sz="1800" b="1" i="0" u="none" strike="noStrike" dirty="0">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fontAlgn="ctr"/>
                      <a:r>
                        <a:rPr lang="es-EC" sz="1800" b="1" i="0" u="none" strike="noStrike" dirty="0">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Codificado antes de Reforma - DMF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fontAlgn="ctr"/>
                      <a:r>
                        <a:rPr lang="es-EC" sz="1800" b="1" i="0" u="none" strike="noStrike" dirty="0">
                          <a:solidFill>
                            <a:srgbClr val="FFFFFF"/>
                          </a:solidFill>
                          <a:effectLst/>
                          <a:latin typeface="Arial" panose="020B0604020202020204" pitchFamily="34" charset="0"/>
                        </a:rPr>
                        <a:t> Reforma </a:t>
                      </a:r>
                      <a:r>
                        <a:rPr lang="es-EC" sz="1800" b="1" i="0" u="none" strike="noStrike" dirty="0" smtClean="0">
                          <a:solidFill>
                            <a:srgbClr val="FFFFFF"/>
                          </a:solidFill>
                          <a:effectLst/>
                          <a:latin typeface="Arial" panose="020B0604020202020204" pitchFamily="34" charset="0"/>
                        </a:rPr>
                        <a:t>Reducción</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A92D"/>
                    </a:solidFill>
                  </a:tcPr>
                </a:tc>
                <a:tc>
                  <a:txBody>
                    <a:bodyPr/>
                    <a:lstStyle/>
                    <a:p>
                      <a:pPr algn="ctr"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Propuesta con Reforma</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1706021293"/>
                  </a:ext>
                </a:extLst>
              </a:tr>
              <a:tr h="600845">
                <a:tc>
                  <a:txBody>
                    <a:bodyPr/>
                    <a:lstStyle/>
                    <a:p>
                      <a:pPr algn="l" fontAlgn="t"/>
                      <a:r>
                        <a:rPr kumimoji="1" lang="es-EC" sz="1800" b="0" i="0" u="none" strike="noStrike" kern="1200" dirty="0">
                          <a:solidFill>
                            <a:schemeClr val="tx1"/>
                          </a:solidFill>
                          <a:effectLst/>
                          <a:latin typeface="Arial" panose="020B0604020202020204" pitchFamily="34" charset="0"/>
                          <a:ea typeface="+mn-ea"/>
                          <a:cs typeface="+mn-cs"/>
                        </a:rPr>
                        <a:t>Secretaría </a:t>
                      </a:r>
                      <a:r>
                        <a:rPr kumimoji="1" lang="es-EC" sz="1800" b="0" i="0" u="none" strike="noStrike" kern="1200" dirty="0" smtClean="0">
                          <a:solidFill>
                            <a:schemeClr val="tx1"/>
                          </a:solidFill>
                          <a:effectLst/>
                          <a:latin typeface="Arial" panose="020B0604020202020204" pitchFamily="34" charset="0"/>
                          <a:ea typeface="+mn-ea"/>
                          <a:cs typeface="+mn-cs"/>
                        </a:rPr>
                        <a:t>de </a:t>
                      </a:r>
                      <a:r>
                        <a:rPr kumimoji="1" lang="es-EC" sz="1800" b="0" i="0" u="none" strike="noStrike" kern="1200" dirty="0">
                          <a:solidFill>
                            <a:schemeClr val="tx1"/>
                          </a:solidFill>
                          <a:effectLst/>
                          <a:latin typeface="Arial" panose="020B0604020202020204" pitchFamily="34" charset="0"/>
                          <a:ea typeface="+mn-ea"/>
                          <a:cs typeface="+mn-cs"/>
                        </a:rPr>
                        <a:t>Salud</a:t>
                      </a:r>
                    </a:p>
                  </a:txBody>
                  <a:tcPr marL="17145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4.392.706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4.392.706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smtClean="0">
                          <a:solidFill>
                            <a:schemeClr val="tx1"/>
                          </a:solidFill>
                          <a:effectLst/>
                          <a:latin typeface="Arial" panose="020B0604020202020204" pitchFamily="34" charset="0"/>
                          <a:ea typeface="+mn-ea"/>
                          <a:cs typeface="+mn-cs"/>
                        </a:rPr>
                        <a:t>(-) 166.000</a:t>
                      </a:r>
                      <a:endParaRPr kumimoji="1" lang="es-EC" sz="1800" b="0" i="0" u="none" strike="noStrike" kern="1200" dirty="0">
                        <a:solidFill>
                          <a:schemeClr val="tx1"/>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a:solidFill>
                            <a:schemeClr val="tx1"/>
                          </a:solidFill>
                          <a:effectLst/>
                          <a:latin typeface="Arial" panose="020B0604020202020204" pitchFamily="34" charset="0"/>
                          <a:ea typeface="+mn-ea"/>
                          <a:cs typeface="+mn-cs"/>
                        </a:rPr>
                        <a:t>4.226.706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554303"/>
                  </a:ext>
                </a:extLst>
              </a:tr>
              <a:tr h="600845">
                <a:tc>
                  <a:txBody>
                    <a:bodyPr/>
                    <a:lstStyle/>
                    <a:p>
                      <a:pPr algn="l" fontAlgn="t"/>
                      <a:r>
                        <a:rPr kumimoji="1" lang="es-EC" sz="1800" b="0" i="0" u="none" strike="noStrike" kern="1200" dirty="0">
                          <a:solidFill>
                            <a:schemeClr val="tx1"/>
                          </a:solidFill>
                          <a:effectLst/>
                          <a:latin typeface="Arial" panose="020B0604020202020204" pitchFamily="34" charset="0"/>
                          <a:ea typeface="+mn-ea"/>
                          <a:cs typeface="+mn-cs"/>
                        </a:rPr>
                        <a:t>Unidad de Bienestar Animal</a:t>
                      </a:r>
                    </a:p>
                  </a:txBody>
                  <a:tcPr marL="17145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2.126.425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2.126.425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smtClean="0">
                          <a:solidFill>
                            <a:schemeClr val="tx1"/>
                          </a:solidFill>
                          <a:effectLst/>
                          <a:latin typeface="Arial" panose="020B0604020202020204" pitchFamily="34" charset="0"/>
                          <a:ea typeface="+mn-ea"/>
                          <a:cs typeface="+mn-cs"/>
                        </a:rPr>
                        <a:t>(-) 613.292</a:t>
                      </a:r>
                      <a:endParaRPr kumimoji="1" lang="es-EC" sz="1800" b="0" i="0" u="none" strike="noStrike" kern="1200" dirty="0">
                        <a:solidFill>
                          <a:schemeClr val="tx1"/>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a:solidFill>
                            <a:schemeClr val="tx1"/>
                          </a:solidFill>
                          <a:effectLst/>
                          <a:latin typeface="Arial" panose="020B0604020202020204" pitchFamily="34" charset="0"/>
                          <a:ea typeface="+mn-ea"/>
                          <a:cs typeface="+mn-cs"/>
                        </a:rPr>
                        <a:t>1.513.133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935266"/>
                  </a:ext>
                </a:extLst>
              </a:tr>
              <a:tr h="600845">
                <a:tc>
                  <a:txBody>
                    <a:bodyPr/>
                    <a:lstStyle/>
                    <a:p>
                      <a:pPr algn="l" fontAlgn="t"/>
                      <a:r>
                        <a:rPr kumimoji="1" lang="es-EC" sz="1800" b="0" i="0" u="none" strike="noStrike" kern="1200" dirty="0" smtClean="0">
                          <a:solidFill>
                            <a:schemeClr val="tx1"/>
                          </a:solidFill>
                          <a:effectLst/>
                          <a:latin typeface="Arial" panose="020B0604020202020204" pitchFamily="34" charset="0"/>
                          <a:ea typeface="+mn-ea"/>
                          <a:cs typeface="+mn-cs"/>
                        </a:rPr>
                        <a:t>US Centro</a:t>
                      </a:r>
                      <a:endParaRPr kumimoji="1" lang="es-EC" sz="1800" b="0" i="0" u="none" strike="noStrike" kern="1200" dirty="0">
                        <a:solidFill>
                          <a:schemeClr val="tx1"/>
                        </a:solidFill>
                        <a:effectLst/>
                        <a:latin typeface="Arial" panose="020B0604020202020204" pitchFamily="34" charset="0"/>
                        <a:ea typeface="+mn-ea"/>
                        <a:cs typeface="+mn-cs"/>
                      </a:endParaRPr>
                    </a:p>
                  </a:txBody>
                  <a:tcPr marL="17145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a:solidFill>
                            <a:schemeClr val="tx1"/>
                          </a:solidFill>
                          <a:effectLst/>
                          <a:latin typeface="Arial" panose="020B0604020202020204" pitchFamily="34" charset="0"/>
                          <a:ea typeface="+mn-ea"/>
                          <a:cs typeface="+mn-cs"/>
                        </a:rPr>
                        <a:t>2.705.143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2.705.143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smtClean="0">
                          <a:solidFill>
                            <a:schemeClr val="tx1"/>
                          </a:solidFill>
                          <a:effectLst/>
                          <a:latin typeface="Arial" panose="020B0604020202020204" pitchFamily="34" charset="0"/>
                          <a:ea typeface="+mn-ea"/>
                          <a:cs typeface="+mn-cs"/>
                        </a:rPr>
                        <a:t>(-) 343.132</a:t>
                      </a:r>
                      <a:endParaRPr kumimoji="1" lang="es-EC" sz="1800" b="0" i="0" u="none" strike="noStrike" kern="1200" dirty="0">
                        <a:solidFill>
                          <a:schemeClr val="tx1"/>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a:solidFill>
                            <a:schemeClr val="tx1"/>
                          </a:solidFill>
                          <a:effectLst/>
                          <a:latin typeface="Arial" panose="020B0604020202020204" pitchFamily="34" charset="0"/>
                          <a:ea typeface="+mn-ea"/>
                          <a:cs typeface="+mn-cs"/>
                        </a:rPr>
                        <a:t>2.362.011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6018501"/>
                  </a:ext>
                </a:extLst>
              </a:tr>
              <a:tr h="600845">
                <a:tc>
                  <a:txBody>
                    <a:bodyPr/>
                    <a:lstStyle/>
                    <a:p>
                      <a:pPr algn="l" fontAlgn="t"/>
                      <a:r>
                        <a:rPr kumimoji="1" lang="es-EC" sz="1800" b="0" i="0" u="none" strike="noStrike" kern="1200" dirty="0" smtClean="0">
                          <a:solidFill>
                            <a:schemeClr val="tx1"/>
                          </a:solidFill>
                          <a:effectLst/>
                          <a:latin typeface="Arial" panose="020B0604020202020204" pitchFamily="34" charset="0"/>
                          <a:ea typeface="+mn-ea"/>
                          <a:cs typeface="+mn-cs"/>
                        </a:rPr>
                        <a:t>US </a:t>
                      </a:r>
                      <a:r>
                        <a:rPr kumimoji="1" lang="es-EC" sz="1800" b="0" i="0" u="none" strike="noStrike" kern="1200" dirty="0">
                          <a:solidFill>
                            <a:schemeClr val="tx1"/>
                          </a:solidFill>
                          <a:effectLst/>
                          <a:latin typeface="Arial" panose="020B0604020202020204" pitchFamily="34" charset="0"/>
                          <a:ea typeface="+mn-ea"/>
                          <a:cs typeface="+mn-cs"/>
                        </a:rPr>
                        <a:t>Norte</a:t>
                      </a:r>
                    </a:p>
                  </a:txBody>
                  <a:tcPr marL="17145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4.955.355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4.955.355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smtClean="0">
                          <a:solidFill>
                            <a:schemeClr val="tx1"/>
                          </a:solidFill>
                          <a:effectLst/>
                          <a:latin typeface="Arial" panose="020B0604020202020204" pitchFamily="34" charset="0"/>
                          <a:ea typeface="+mn-ea"/>
                          <a:cs typeface="+mn-cs"/>
                        </a:rPr>
                        <a:t>(-) 480.836</a:t>
                      </a:r>
                      <a:endParaRPr kumimoji="1" lang="es-EC" sz="1800" b="0" i="0" u="none" strike="noStrike" kern="1200" dirty="0">
                        <a:solidFill>
                          <a:schemeClr val="tx1"/>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4.474.518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00845">
                <a:tc>
                  <a:txBody>
                    <a:bodyPr/>
                    <a:lstStyle/>
                    <a:p>
                      <a:pPr algn="l" fontAlgn="t"/>
                      <a:r>
                        <a:rPr kumimoji="1" lang="es-EC" sz="1800" b="0" i="0" u="none" strike="noStrike" kern="1200" dirty="0" smtClean="0">
                          <a:solidFill>
                            <a:schemeClr val="tx1"/>
                          </a:solidFill>
                          <a:effectLst/>
                          <a:latin typeface="Arial" panose="020B0604020202020204" pitchFamily="34" charset="0"/>
                          <a:ea typeface="+mn-ea"/>
                          <a:cs typeface="+mn-cs"/>
                        </a:rPr>
                        <a:t>US </a:t>
                      </a:r>
                      <a:r>
                        <a:rPr kumimoji="1" lang="es-EC" sz="1800" b="0" i="0" u="none" strike="noStrike" kern="1200" dirty="0">
                          <a:solidFill>
                            <a:schemeClr val="tx1"/>
                          </a:solidFill>
                          <a:effectLst/>
                          <a:latin typeface="Arial" panose="020B0604020202020204" pitchFamily="34" charset="0"/>
                          <a:ea typeface="+mn-ea"/>
                          <a:cs typeface="+mn-cs"/>
                        </a:rPr>
                        <a:t>Sur</a:t>
                      </a:r>
                    </a:p>
                  </a:txBody>
                  <a:tcPr marL="17145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6.413.000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6.413.000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smtClean="0">
                          <a:solidFill>
                            <a:schemeClr val="tx1"/>
                          </a:solidFill>
                          <a:effectLst/>
                          <a:latin typeface="Arial" panose="020B0604020202020204" pitchFamily="34" charset="0"/>
                          <a:ea typeface="+mn-ea"/>
                          <a:cs typeface="+mn-cs"/>
                        </a:rPr>
                        <a:t>(-) 1.190.000</a:t>
                      </a:r>
                      <a:endParaRPr kumimoji="1" lang="es-EC" sz="1800" b="0" i="0" u="none" strike="noStrike" kern="1200" dirty="0">
                        <a:solidFill>
                          <a:schemeClr val="tx1"/>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5.223.000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00845">
                <a:tc>
                  <a:txBody>
                    <a:bodyPr/>
                    <a:lstStyle/>
                    <a:p>
                      <a:pPr algn="ctr" fontAlgn="ctr"/>
                      <a:r>
                        <a:rPr lang="es-EC" sz="1800" b="1" i="0" u="none" strike="noStrike" dirty="0" smtClean="0">
                          <a:solidFill>
                            <a:srgbClr val="FFFFFF"/>
                          </a:solidFill>
                          <a:effectLst/>
                          <a:latin typeface="Arial" panose="020B0604020202020204" pitchFamily="34" charset="0"/>
                        </a:rPr>
                        <a:t>Total del Sector</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marL="0" algn="r" defTabSz="1632753" rtl="0" eaLnBrk="1" fontAlgn="ctr" latinLnBrk="0" hangingPunct="1"/>
                      <a:r>
                        <a:rPr kumimoji="1" lang="es-EC" sz="1800" b="1" i="0" u="none" strike="noStrike" kern="1200" dirty="0">
                          <a:solidFill>
                            <a:srgbClr val="FFFFFF"/>
                          </a:solidFill>
                          <a:effectLst/>
                          <a:latin typeface="Arial" panose="020B0604020202020204" pitchFamily="34" charset="0"/>
                          <a:ea typeface="+mn-ea"/>
                          <a:cs typeface="+mn-cs"/>
                        </a:rPr>
                        <a:t>20.592.628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marL="0" algn="r" defTabSz="1632753" rtl="0" eaLnBrk="1" fontAlgn="ctr" latinLnBrk="0" hangingPunct="1"/>
                      <a:r>
                        <a:rPr kumimoji="1" lang="es-EC" sz="1800" b="1" i="0" u="none" strike="noStrike" kern="1200" dirty="0">
                          <a:solidFill>
                            <a:srgbClr val="FFFFFF"/>
                          </a:solidFill>
                          <a:effectLst/>
                          <a:latin typeface="Arial" panose="020B0604020202020204" pitchFamily="34" charset="0"/>
                          <a:ea typeface="+mn-ea"/>
                          <a:cs typeface="+mn-cs"/>
                        </a:rPr>
                        <a:t>20.592.628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marL="0" algn="r" defTabSz="1632753" rtl="0" eaLnBrk="1" fontAlgn="ctr" latinLnBrk="0" hangingPunct="1"/>
                      <a:r>
                        <a:rPr kumimoji="1" lang="es-EC" sz="1800" b="1" i="0" u="none" strike="noStrike" kern="1200" dirty="0" smtClean="0">
                          <a:solidFill>
                            <a:srgbClr val="FFFFFF"/>
                          </a:solidFill>
                          <a:effectLst/>
                          <a:latin typeface="Arial" panose="020B0604020202020204" pitchFamily="34" charset="0"/>
                          <a:ea typeface="+mn-ea"/>
                          <a:cs typeface="+mn-cs"/>
                        </a:rPr>
                        <a:t>(-) 2.793.260</a:t>
                      </a:r>
                      <a:endParaRPr kumimoji="1" lang="es-EC" sz="1800" b="1" i="0" u="none" strike="noStrike" kern="1200" dirty="0">
                        <a:solidFill>
                          <a:srgbClr val="FFFFFF"/>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marL="0" algn="r" defTabSz="1632753" rtl="0" eaLnBrk="1" fontAlgn="ctr" latinLnBrk="0" hangingPunct="1"/>
                      <a:r>
                        <a:rPr kumimoji="1" lang="es-EC" sz="1800" b="1" i="0" u="none" strike="noStrike" kern="1200" dirty="0">
                          <a:solidFill>
                            <a:srgbClr val="FFFFFF"/>
                          </a:solidFill>
                          <a:effectLst/>
                          <a:latin typeface="Arial" panose="020B0604020202020204" pitchFamily="34" charset="0"/>
                          <a:ea typeface="+mn-ea"/>
                          <a:cs typeface="+mn-cs"/>
                        </a:rPr>
                        <a:t>17.799.368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3478249288"/>
                  </a:ext>
                </a:extLst>
              </a:tr>
            </a:tbl>
          </a:graphicData>
        </a:graphic>
      </p:graphicFrame>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5884554"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Salud </a:t>
            </a:r>
            <a:endParaRPr lang="es-EC" sz="4000" dirty="0">
              <a:solidFill>
                <a:srgbClr val="C00000"/>
              </a:solidFill>
            </a:endParaRPr>
          </a:p>
        </p:txBody>
      </p:sp>
      <p:graphicFrame>
        <p:nvGraphicFramePr>
          <p:cNvPr id="10" name="Gráfico 9"/>
          <p:cNvGraphicFramePr>
            <a:graphicFrameLocks/>
          </p:cNvGraphicFramePr>
          <p:nvPr>
            <p:extLst/>
          </p:nvPr>
        </p:nvGraphicFramePr>
        <p:xfrm>
          <a:off x="325778" y="2888342"/>
          <a:ext cx="7816738" cy="5062625"/>
        </p:xfrm>
        <a:graphic>
          <a:graphicData uri="http://schemas.openxmlformats.org/drawingml/2006/chart">
            <c:chart xmlns:c="http://schemas.openxmlformats.org/drawingml/2006/chart" xmlns:r="http://schemas.openxmlformats.org/officeDocument/2006/relationships" r:id="rId2"/>
          </a:graphicData>
        </a:graphic>
      </p:graphicFrame>
      <p:sp>
        <p:nvSpPr>
          <p:cNvPr id="9" name="Título 1">
            <a:extLst>
              <a:ext uri="{FF2B5EF4-FFF2-40B4-BE49-F238E27FC236}">
                <a16:creationId xmlns:a16="http://schemas.microsoft.com/office/drawing/2014/main" id="{0CA53F31-4584-EDC7-EB7D-253D54B5F07B}"/>
              </a:ext>
            </a:extLst>
          </p:cNvPr>
          <p:cNvSpPr txBox="1">
            <a:spLocks/>
          </p:cNvSpPr>
          <p:nvPr/>
        </p:nvSpPr>
        <p:spPr>
          <a:xfrm>
            <a:off x="9130143" y="2521135"/>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sp>
        <p:nvSpPr>
          <p:cNvPr id="12" name="CuadroTexto 11"/>
          <p:cNvSpPr txBox="1"/>
          <p:nvPr/>
        </p:nvSpPr>
        <p:spPr>
          <a:xfrm>
            <a:off x="652551" y="7366192"/>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cxnSp>
        <p:nvCxnSpPr>
          <p:cNvPr id="4" name="Conector recto 3"/>
          <p:cNvCxnSpPr/>
          <p:nvPr/>
        </p:nvCxnSpPr>
        <p:spPr>
          <a:xfrm>
            <a:off x="627017" y="6923314"/>
            <a:ext cx="7210697" cy="0"/>
          </a:xfrm>
          <a:prstGeom prst="line">
            <a:avLst/>
          </a:prstGeom>
          <a:ln/>
        </p:spPr>
        <p:style>
          <a:lnRef idx="1">
            <a:schemeClr val="dk1"/>
          </a:lnRef>
          <a:fillRef idx="0">
            <a:schemeClr val="dk1"/>
          </a:fillRef>
          <a:effectRef idx="0">
            <a:schemeClr val="dk1"/>
          </a:effectRef>
          <a:fontRef idx="minor">
            <a:schemeClr val="tx1"/>
          </a:fontRef>
        </p:style>
      </p:cxnSp>
      <p:cxnSp>
        <p:nvCxnSpPr>
          <p:cNvPr id="16" name="Conector recto 15"/>
          <p:cNvCxnSpPr/>
          <p:nvPr/>
        </p:nvCxnSpPr>
        <p:spPr>
          <a:xfrm>
            <a:off x="3595522" y="3713138"/>
            <a:ext cx="3204523" cy="406192"/>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3"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1037046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01E51-9587-43D3-878B-4D083D7949AB}"/>
              </a:ext>
            </a:extLst>
          </p:cNvPr>
          <p:cNvSpPr>
            <a:spLocks noGrp="1"/>
          </p:cNvSpPr>
          <p:nvPr>
            <p:ph type="title"/>
          </p:nvPr>
        </p:nvSpPr>
        <p:spPr/>
        <p:txBody>
          <a:bodyPr>
            <a:normAutofit fontScale="90000"/>
          </a:bodyPr>
          <a:lstStyle/>
          <a:p>
            <a:r>
              <a:rPr lang="es-EC" dirty="0" smtClean="0"/>
              <a:t>Contenido:</a:t>
            </a:r>
            <a:endParaRPr lang="es-EC" dirty="0"/>
          </a:p>
        </p:txBody>
      </p:sp>
      <p:sp>
        <p:nvSpPr>
          <p:cNvPr id="3" name="Rectángulo 2">
            <a:extLst>
              <a:ext uri="{FF2B5EF4-FFF2-40B4-BE49-F238E27FC236}">
                <a16:creationId xmlns:a16="http://schemas.microsoft.com/office/drawing/2014/main" id="{55A8279B-0F23-42B4-9AD5-4FFB74567DFD}"/>
              </a:ext>
            </a:extLst>
          </p:cNvPr>
          <p:cNvSpPr/>
          <p:nvPr/>
        </p:nvSpPr>
        <p:spPr>
          <a:xfrm>
            <a:off x="1428585" y="2092055"/>
            <a:ext cx="15969632" cy="5016758"/>
          </a:xfrm>
          <a:prstGeom prst="rect">
            <a:avLst/>
          </a:prstGeom>
        </p:spPr>
        <p:txBody>
          <a:bodyPr wrap="square">
            <a:spAutoFit/>
          </a:bodyPr>
          <a:lstStyle/>
          <a:p>
            <a:pPr algn="just"/>
            <a:r>
              <a:rPr lang="es-EC" dirty="0">
                <a:solidFill>
                  <a:srgbClr val="203764"/>
                </a:solidFill>
                <a:latin typeface="Calibri" panose="020F0502020204030204" pitchFamily="34" charset="0"/>
                <a:cs typeface="Calibri" panose="020F0502020204030204" pitchFamily="34" charset="0"/>
              </a:rPr>
              <a:t>1.  </a:t>
            </a:r>
            <a:r>
              <a:rPr lang="es-EC" dirty="0" smtClean="0">
                <a:solidFill>
                  <a:srgbClr val="203764"/>
                </a:solidFill>
                <a:latin typeface="Calibri" panose="020F0502020204030204" pitchFamily="34" charset="0"/>
                <a:cs typeface="Calibri" panose="020F0502020204030204" pitchFamily="34" charset="0"/>
              </a:rPr>
              <a:t>Presupuesto General del </a:t>
            </a:r>
            <a:r>
              <a:rPr lang="es-EC" dirty="0">
                <a:solidFill>
                  <a:srgbClr val="203764"/>
                </a:solidFill>
                <a:latin typeface="Calibri" panose="020F0502020204030204" pitchFamily="34" charset="0"/>
                <a:cs typeface="Calibri" panose="020F0502020204030204" pitchFamily="34" charset="0"/>
              </a:rPr>
              <a:t>MDMQ.</a:t>
            </a:r>
          </a:p>
          <a:p>
            <a:pPr algn="just"/>
            <a:r>
              <a:rPr lang="es-EC" dirty="0">
                <a:solidFill>
                  <a:srgbClr val="203764"/>
                </a:solidFill>
                <a:latin typeface="Calibri" panose="020F0502020204030204" pitchFamily="34" charset="0"/>
                <a:cs typeface="Calibri" panose="020F0502020204030204" pitchFamily="34" charset="0"/>
              </a:rPr>
              <a:t>2. </a:t>
            </a:r>
            <a:r>
              <a:rPr lang="es-EC" dirty="0" smtClean="0">
                <a:solidFill>
                  <a:srgbClr val="203764"/>
                </a:solidFill>
                <a:latin typeface="Calibri" panose="020F0502020204030204" pitchFamily="34" charset="0"/>
                <a:cs typeface="Calibri" panose="020F0502020204030204" pitchFamily="34" charset="0"/>
              </a:rPr>
              <a:t> Ejecución </a:t>
            </a:r>
            <a:r>
              <a:rPr lang="es-EC" dirty="0">
                <a:solidFill>
                  <a:srgbClr val="203764"/>
                </a:solidFill>
                <a:latin typeface="Calibri" panose="020F0502020204030204" pitchFamily="34" charset="0"/>
                <a:cs typeface="Calibri" panose="020F0502020204030204" pitchFamily="34" charset="0"/>
              </a:rPr>
              <a:t>Presupuestaria de Gasto del </a:t>
            </a:r>
            <a:r>
              <a:rPr lang="es-EC" dirty="0" smtClean="0">
                <a:solidFill>
                  <a:srgbClr val="203764"/>
                </a:solidFill>
                <a:latin typeface="Calibri" panose="020F0502020204030204" pitchFamily="34" charset="0"/>
                <a:cs typeface="Calibri" panose="020F0502020204030204" pitchFamily="34" charset="0"/>
              </a:rPr>
              <a:t>MDMQ.</a:t>
            </a:r>
            <a:endParaRPr lang="es-EC" dirty="0">
              <a:solidFill>
                <a:srgbClr val="203764"/>
              </a:solidFill>
              <a:latin typeface="Calibri" panose="020F0502020204030204" pitchFamily="34" charset="0"/>
              <a:cs typeface="Calibri" panose="020F0502020204030204" pitchFamily="34" charset="0"/>
            </a:endParaRPr>
          </a:p>
          <a:p>
            <a:pPr marL="514350" indent="-514350" algn="just">
              <a:buAutoNum type="arabicPeriod" startAt="3"/>
            </a:pPr>
            <a:r>
              <a:rPr lang="es-EC" dirty="0" smtClean="0">
                <a:solidFill>
                  <a:srgbClr val="203764"/>
                </a:solidFill>
                <a:latin typeface="Calibri" panose="020F0502020204030204" pitchFamily="34" charset="0"/>
                <a:cs typeface="Calibri" panose="020F0502020204030204" pitchFamily="34" charset="0"/>
              </a:rPr>
              <a:t>Entidades que mantienen su presupuesto para Gastos de inversión – Asignación Municipal.</a:t>
            </a:r>
          </a:p>
          <a:p>
            <a:pPr marL="514350" indent="-514350" algn="just">
              <a:buAutoNum type="arabicPeriod" startAt="3"/>
            </a:pPr>
            <a:r>
              <a:rPr lang="es-EC" dirty="0">
                <a:solidFill>
                  <a:srgbClr val="203764"/>
                </a:solidFill>
                <a:latin typeface="Calibri" panose="020F0502020204030204" pitchFamily="34" charset="0"/>
                <a:cs typeface="Calibri" panose="020F0502020204030204" pitchFamily="34" charset="0"/>
              </a:rPr>
              <a:t>Entidades que reducen el presupuesto para Gastos de Inversión – Asignación </a:t>
            </a:r>
            <a:r>
              <a:rPr lang="es-EC" dirty="0" smtClean="0">
                <a:solidFill>
                  <a:srgbClr val="203764"/>
                </a:solidFill>
                <a:latin typeface="Calibri" panose="020F0502020204030204" pitchFamily="34" charset="0"/>
                <a:cs typeface="Calibri" panose="020F0502020204030204" pitchFamily="34" charset="0"/>
              </a:rPr>
              <a:t>Municipal.</a:t>
            </a:r>
          </a:p>
          <a:p>
            <a:pPr marL="514350" indent="-514350" algn="just">
              <a:buAutoNum type="arabicPeriod" startAt="3"/>
            </a:pPr>
            <a:r>
              <a:rPr lang="es-EC" dirty="0" smtClean="0">
                <a:solidFill>
                  <a:srgbClr val="203764"/>
                </a:solidFill>
                <a:latin typeface="Calibri" panose="020F0502020204030204" pitchFamily="34" charset="0"/>
                <a:cs typeface="Calibri" panose="020F0502020204030204" pitchFamily="34" charset="0"/>
              </a:rPr>
              <a:t>Entidades </a:t>
            </a:r>
            <a:r>
              <a:rPr lang="es-EC" dirty="0">
                <a:solidFill>
                  <a:srgbClr val="203764"/>
                </a:solidFill>
                <a:latin typeface="Calibri" panose="020F0502020204030204" pitchFamily="34" charset="0"/>
                <a:cs typeface="Calibri" panose="020F0502020204030204" pitchFamily="34" charset="0"/>
              </a:rPr>
              <a:t>que incrementan </a:t>
            </a:r>
            <a:r>
              <a:rPr lang="es-EC" dirty="0" smtClean="0">
                <a:solidFill>
                  <a:srgbClr val="203764"/>
                </a:solidFill>
                <a:latin typeface="Calibri" panose="020F0502020204030204" pitchFamily="34" charset="0"/>
                <a:cs typeface="Calibri" panose="020F0502020204030204" pitchFamily="34" charset="0"/>
              </a:rPr>
              <a:t>el </a:t>
            </a:r>
            <a:r>
              <a:rPr lang="es-EC" dirty="0">
                <a:solidFill>
                  <a:srgbClr val="203764"/>
                </a:solidFill>
                <a:latin typeface="Calibri" panose="020F0502020204030204" pitchFamily="34" charset="0"/>
                <a:cs typeface="Calibri" panose="020F0502020204030204" pitchFamily="34" charset="0"/>
              </a:rPr>
              <a:t>presupuesto para Gastos de Inversión – Asignación Municipal</a:t>
            </a:r>
            <a:r>
              <a:rPr lang="es-EC" dirty="0" smtClean="0">
                <a:solidFill>
                  <a:srgbClr val="203764"/>
                </a:solidFill>
                <a:latin typeface="Calibri" panose="020F0502020204030204" pitchFamily="34" charset="0"/>
                <a:cs typeface="Calibri" panose="020F0502020204030204" pitchFamily="34" charset="0"/>
              </a:rPr>
              <a:t>.</a:t>
            </a:r>
          </a:p>
          <a:p>
            <a:pPr marL="514350" indent="-514350" algn="just">
              <a:buAutoNum type="arabicPeriod" startAt="3"/>
            </a:pPr>
            <a:r>
              <a:rPr lang="es-EC" dirty="0">
                <a:solidFill>
                  <a:srgbClr val="203764"/>
                </a:solidFill>
                <a:latin typeface="Calibri" panose="020F0502020204030204" pitchFamily="34" charset="0"/>
                <a:cs typeface="Calibri" panose="020F0502020204030204" pitchFamily="34" charset="0"/>
              </a:rPr>
              <a:t>Peso Presupuestario por Sector para la Reforma de Gastos de </a:t>
            </a:r>
            <a:r>
              <a:rPr lang="es-EC" dirty="0" smtClean="0">
                <a:solidFill>
                  <a:srgbClr val="203764"/>
                </a:solidFill>
                <a:latin typeface="Calibri" panose="020F0502020204030204" pitchFamily="34" charset="0"/>
                <a:cs typeface="Calibri" panose="020F0502020204030204" pitchFamily="34" charset="0"/>
              </a:rPr>
              <a:t>Inversión.</a:t>
            </a:r>
          </a:p>
          <a:p>
            <a:pPr marL="514350" indent="-514350" algn="just">
              <a:buAutoNum type="arabicPeriod" startAt="3"/>
            </a:pPr>
            <a:r>
              <a:rPr lang="es-EC" dirty="0" smtClean="0">
                <a:solidFill>
                  <a:srgbClr val="203764"/>
                </a:solidFill>
                <a:latin typeface="Calibri" panose="020F0502020204030204" pitchFamily="34" charset="0"/>
                <a:cs typeface="Calibri" panose="020F0502020204030204" pitchFamily="34" charset="0"/>
              </a:rPr>
              <a:t>Detalle de la Reforma Presupuestaria de Gastos de Inversión – Asignación Municipal, por Sector y Entidades que lo conforman.</a:t>
            </a:r>
          </a:p>
          <a:p>
            <a:pPr marL="514350" indent="-514350">
              <a:buAutoNum type="arabicPeriod" startAt="3"/>
            </a:pPr>
            <a:endParaRPr lang="es-EC" dirty="0">
              <a:solidFill>
                <a:srgbClr val="203764"/>
              </a:solidFill>
              <a:latin typeface="Calibri" panose="020F0502020204030204" pitchFamily="34" charset="0"/>
              <a:cs typeface="Calibri" panose="020F0502020204030204" pitchFamily="34" charset="0"/>
            </a:endParaRPr>
          </a:p>
          <a:p>
            <a:endParaRPr lang="es-EC" dirty="0">
              <a:solidFill>
                <a:srgbClr val="20376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1385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5884554"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Salud</a:t>
            </a:r>
            <a:endParaRPr lang="es-EC" sz="4000" dirty="0">
              <a:solidFill>
                <a:srgbClr val="C00000"/>
              </a:solidFill>
            </a:endParaRPr>
          </a:p>
        </p:txBody>
      </p:sp>
      <p:sp>
        <p:nvSpPr>
          <p:cNvPr id="6" name="Rectángulo 5"/>
          <p:cNvSpPr/>
          <p:nvPr/>
        </p:nvSpPr>
        <p:spPr>
          <a:xfrm>
            <a:off x="890326" y="2926608"/>
            <a:ext cx="7987665" cy="1776983"/>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Secretaría de Salud </a:t>
            </a:r>
          </a:p>
          <a:p>
            <a:pPr algn="just"/>
            <a:r>
              <a:rPr lang="es-EC" sz="1700" b="1" dirty="0" smtClean="0">
                <a:solidFill>
                  <a:schemeClr val="tx1"/>
                </a:solidFill>
              </a:rPr>
              <a:t>Fortalecimiento de la gestión integral del sub sistema de salud en la Red </a:t>
            </a:r>
            <a:r>
              <a:rPr lang="es-EC" sz="1700" b="1" dirty="0">
                <a:solidFill>
                  <a:schemeClr val="tx1"/>
                </a:solidFill>
              </a:rPr>
              <a:t>M</a:t>
            </a:r>
            <a:r>
              <a:rPr lang="es-EC" sz="1700" b="1" dirty="0" smtClean="0">
                <a:solidFill>
                  <a:schemeClr val="tx1"/>
                </a:solidFill>
              </a:rPr>
              <a:t>etropolitana de Salud del Distrito Metropolitano de Quito.</a:t>
            </a:r>
          </a:p>
          <a:p>
            <a:pPr marL="285750" indent="-285750" algn="just">
              <a:buFont typeface="Wingdings" panose="05000000000000000000" pitchFamily="2" charset="2"/>
              <a:buChar char="Ø"/>
            </a:pPr>
            <a:r>
              <a:rPr lang="es-EC" sz="1700" dirty="0" smtClean="0">
                <a:solidFill>
                  <a:schemeClr val="tx1"/>
                </a:solidFill>
              </a:rPr>
              <a:t>Devolución del valor no ejecutado, correspondiente al desarrollo del sistema informático para uso de las </a:t>
            </a:r>
            <a:r>
              <a:rPr lang="es-EC" sz="1700" dirty="0">
                <a:solidFill>
                  <a:schemeClr val="tx1"/>
                </a:solidFill>
              </a:rPr>
              <a:t>U</a:t>
            </a:r>
            <a:r>
              <a:rPr lang="es-EC" sz="1700" dirty="0" smtClean="0">
                <a:solidFill>
                  <a:schemeClr val="tx1"/>
                </a:solidFill>
              </a:rPr>
              <a:t>nidades Metropolitanas de Salud, debido a que  lo desarrollará la DMI.</a:t>
            </a:r>
          </a:p>
        </p:txBody>
      </p:sp>
      <p:sp>
        <p:nvSpPr>
          <p:cNvPr id="8" name="Rectángulo 7"/>
          <p:cNvSpPr/>
          <p:nvPr/>
        </p:nvSpPr>
        <p:spPr>
          <a:xfrm>
            <a:off x="890326" y="4816562"/>
            <a:ext cx="7987665" cy="1805140"/>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Unidad de Bienestar Animal</a:t>
            </a:r>
          </a:p>
          <a:p>
            <a:pPr algn="just"/>
            <a:r>
              <a:rPr lang="es-EC" sz="1700" b="1" dirty="0" smtClean="0">
                <a:solidFill>
                  <a:schemeClr val="tx1"/>
                </a:solidFill>
              </a:rPr>
              <a:t>Manejo de Fauna Urbana</a:t>
            </a:r>
          </a:p>
          <a:p>
            <a:pPr marL="285750" indent="-285750" algn="just">
              <a:buFont typeface="Wingdings" panose="05000000000000000000" pitchFamily="2" charset="2"/>
              <a:buChar char="Ø"/>
            </a:pPr>
            <a:r>
              <a:rPr lang="es-EC" sz="1700" dirty="0" smtClean="0">
                <a:solidFill>
                  <a:schemeClr val="tx1"/>
                </a:solidFill>
              </a:rPr>
              <a:t>Devolución del valor no ejecutado, correspondiente a los estudios para la construcción “Centro de Gestión </a:t>
            </a:r>
            <a:r>
              <a:rPr lang="es-EC" sz="1700" dirty="0">
                <a:solidFill>
                  <a:schemeClr val="tx1"/>
                </a:solidFill>
              </a:rPr>
              <a:t>Z</a:t>
            </a:r>
            <a:r>
              <a:rPr lang="es-EC" sz="1700" dirty="0" smtClean="0">
                <a:solidFill>
                  <a:schemeClr val="tx1"/>
                </a:solidFill>
              </a:rPr>
              <a:t>oosanitaria </a:t>
            </a:r>
            <a:r>
              <a:rPr lang="es-EC" sz="1700" dirty="0" err="1" smtClean="0">
                <a:solidFill>
                  <a:schemeClr val="tx1"/>
                </a:solidFill>
              </a:rPr>
              <a:t>Quitumbe</a:t>
            </a:r>
            <a:r>
              <a:rPr lang="es-EC" sz="1700" dirty="0" smtClean="0">
                <a:solidFill>
                  <a:schemeClr val="tx1"/>
                </a:solidFill>
              </a:rPr>
              <a:t> (URBANIMAL)” - hoy centro de atención veterinaria, rescate y acogida temporal (CAVRAT)”.</a:t>
            </a:r>
          </a:p>
        </p:txBody>
      </p:sp>
      <p:sp>
        <p:nvSpPr>
          <p:cNvPr id="9" name="Rectángulo 8"/>
          <p:cNvSpPr/>
          <p:nvPr/>
        </p:nvSpPr>
        <p:spPr>
          <a:xfrm>
            <a:off x="906951" y="6732281"/>
            <a:ext cx="7987665" cy="1547199"/>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Unidad de Salud Centro</a:t>
            </a:r>
          </a:p>
          <a:p>
            <a:pPr algn="just"/>
            <a:r>
              <a:rPr lang="es-EC" sz="1700" b="1" dirty="0" smtClean="0">
                <a:solidFill>
                  <a:schemeClr val="tx1"/>
                </a:solidFill>
              </a:rPr>
              <a:t>Atención Integral de Salud</a:t>
            </a:r>
          </a:p>
          <a:p>
            <a:pPr marL="285750" indent="-285750" algn="just">
              <a:buFont typeface="Wingdings" panose="05000000000000000000" pitchFamily="2" charset="2"/>
              <a:buChar char="Ø"/>
            </a:pPr>
            <a:r>
              <a:rPr lang="es-EC" sz="1700" dirty="0" smtClean="0">
                <a:solidFill>
                  <a:schemeClr val="tx1"/>
                </a:solidFill>
              </a:rPr>
              <a:t>Devolución del valor no ejecutado, por gastos de personal correspondiente a febrero y marzo, debido a que no se contrató el equipo de salud comunitaria.</a:t>
            </a:r>
          </a:p>
        </p:txBody>
      </p:sp>
      <p:sp>
        <p:nvSpPr>
          <p:cNvPr id="14" name="Rectángulo 13"/>
          <p:cNvSpPr/>
          <p:nvPr/>
        </p:nvSpPr>
        <p:spPr>
          <a:xfrm>
            <a:off x="9268078" y="2927136"/>
            <a:ext cx="7980223" cy="1811016"/>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Unidad de Salud Norte</a:t>
            </a:r>
          </a:p>
          <a:p>
            <a:pPr algn="just"/>
            <a:r>
              <a:rPr lang="es-EC" sz="1700" b="1" dirty="0">
                <a:solidFill>
                  <a:schemeClr val="tx1"/>
                </a:solidFill>
              </a:rPr>
              <a:t>Atención Integral de </a:t>
            </a:r>
            <a:r>
              <a:rPr lang="es-EC" sz="1700" b="1" dirty="0" smtClean="0">
                <a:solidFill>
                  <a:schemeClr val="tx1"/>
                </a:solidFill>
              </a:rPr>
              <a:t>Salud</a:t>
            </a:r>
          </a:p>
          <a:p>
            <a:pPr marL="285750" indent="-285750" algn="just">
              <a:buFont typeface="Wingdings" panose="05000000000000000000" pitchFamily="2" charset="2"/>
              <a:buChar char="Ø"/>
            </a:pPr>
            <a:r>
              <a:rPr lang="es-EC" sz="1700" dirty="0">
                <a:solidFill>
                  <a:schemeClr val="tx1"/>
                </a:solidFill>
              </a:rPr>
              <a:t>Devolución del valor no ejecutado, por gastos de personal </a:t>
            </a:r>
            <a:r>
              <a:rPr lang="es-EC" sz="1700" dirty="0" smtClean="0">
                <a:solidFill>
                  <a:schemeClr val="tx1"/>
                </a:solidFill>
              </a:rPr>
              <a:t>correspondiente a febrero y marzo, debido </a:t>
            </a:r>
            <a:r>
              <a:rPr lang="es-EC" sz="1700" dirty="0">
                <a:solidFill>
                  <a:schemeClr val="tx1"/>
                </a:solidFill>
              </a:rPr>
              <a:t>a que no se contrató el </a:t>
            </a:r>
            <a:r>
              <a:rPr lang="es-EC" sz="1700" dirty="0" smtClean="0">
                <a:solidFill>
                  <a:schemeClr val="tx1"/>
                </a:solidFill>
              </a:rPr>
              <a:t>equipo de </a:t>
            </a:r>
            <a:r>
              <a:rPr lang="es-EC" sz="1700" dirty="0">
                <a:solidFill>
                  <a:schemeClr val="tx1"/>
                </a:solidFill>
              </a:rPr>
              <a:t>salud comunitaria.</a:t>
            </a:r>
          </a:p>
        </p:txBody>
      </p:sp>
      <p:sp>
        <p:nvSpPr>
          <p:cNvPr id="15" name="Rectángulo 14"/>
          <p:cNvSpPr/>
          <p:nvPr/>
        </p:nvSpPr>
        <p:spPr>
          <a:xfrm>
            <a:off x="9268078" y="4849811"/>
            <a:ext cx="7980223" cy="3429669"/>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Unidad de Salud Sur</a:t>
            </a:r>
          </a:p>
          <a:p>
            <a:pPr algn="just"/>
            <a:r>
              <a:rPr lang="es-EC" sz="1700" b="1" dirty="0" smtClean="0">
                <a:solidFill>
                  <a:schemeClr val="tx1"/>
                </a:solidFill>
              </a:rPr>
              <a:t>Rehabilitación </a:t>
            </a:r>
            <a:r>
              <a:rPr lang="es-EC" sz="1700" b="1" dirty="0">
                <a:solidFill>
                  <a:schemeClr val="tx1"/>
                </a:solidFill>
              </a:rPr>
              <a:t>d</a:t>
            </a:r>
            <a:r>
              <a:rPr lang="es-EC" sz="1700" b="1" dirty="0" smtClean="0">
                <a:solidFill>
                  <a:schemeClr val="tx1"/>
                </a:solidFill>
              </a:rPr>
              <a:t>e la Unidad Metropolitana </a:t>
            </a:r>
            <a:r>
              <a:rPr lang="es-EC" sz="1700" b="1" dirty="0">
                <a:solidFill>
                  <a:schemeClr val="tx1"/>
                </a:solidFill>
              </a:rPr>
              <a:t>d</a:t>
            </a:r>
            <a:r>
              <a:rPr lang="es-EC" sz="1700" b="1" dirty="0" smtClean="0">
                <a:solidFill>
                  <a:schemeClr val="tx1"/>
                </a:solidFill>
              </a:rPr>
              <a:t>e Salud Sur (Hospital Básico Nivel II)</a:t>
            </a:r>
          </a:p>
          <a:p>
            <a:pPr marL="285750" indent="-285750" algn="just">
              <a:buFont typeface="Wingdings" panose="05000000000000000000" pitchFamily="2" charset="2"/>
              <a:buChar char="Ø"/>
            </a:pPr>
            <a:r>
              <a:rPr lang="es-EC" sz="1700" dirty="0" smtClean="0">
                <a:solidFill>
                  <a:schemeClr val="tx1"/>
                </a:solidFill>
              </a:rPr>
              <a:t>Devolución del valor no ejecutado, correspondiente a la rehabilitación de la unidad, debido a que no se cuenta con estudios definitivos en este año.</a:t>
            </a:r>
          </a:p>
          <a:p>
            <a:pPr marL="285750" indent="-285750" algn="just">
              <a:buFont typeface="Wingdings" panose="05000000000000000000" pitchFamily="2" charset="2"/>
              <a:buChar char="Ø"/>
            </a:pPr>
            <a:r>
              <a:rPr lang="es-EC" sz="1700" dirty="0" smtClean="0">
                <a:solidFill>
                  <a:schemeClr val="tx1"/>
                </a:solidFill>
              </a:rPr>
              <a:t>Ejecución 2022:</a:t>
            </a:r>
          </a:p>
          <a:p>
            <a:pPr marL="1102126" lvl="1" indent="-285750" algn="just">
              <a:buFont typeface="Wingdings" panose="05000000000000000000" pitchFamily="2" charset="2"/>
              <a:buChar char="Ø"/>
            </a:pPr>
            <a:r>
              <a:rPr lang="es-EC" sz="1700" dirty="0">
                <a:solidFill>
                  <a:schemeClr val="tx1"/>
                </a:solidFill>
              </a:rPr>
              <a:t>D</a:t>
            </a:r>
            <a:r>
              <a:rPr lang="es-EC" sz="1700" dirty="0" smtClean="0">
                <a:solidFill>
                  <a:schemeClr val="tx1"/>
                </a:solidFill>
              </a:rPr>
              <a:t>errocamiento de los bloques 2 y 3 </a:t>
            </a:r>
          </a:p>
          <a:p>
            <a:pPr marL="1102126" lvl="1" indent="-285750" algn="just">
              <a:buFont typeface="Wingdings" panose="05000000000000000000" pitchFamily="2" charset="2"/>
              <a:buChar char="Ø"/>
            </a:pPr>
            <a:r>
              <a:rPr lang="es-EC" sz="1700" dirty="0">
                <a:solidFill>
                  <a:schemeClr val="tx1"/>
                </a:solidFill>
              </a:rPr>
              <a:t>R</a:t>
            </a:r>
            <a:r>
              <a:rPr lang="es-EC" sz="1700" dirty="0" smtClean="0">
                <a:solidFill>
                  <a:schemeClr val="tx1"/>
                </a:solidFill>
              </a:rPr>
              <a:t>ehabilitación de los bloques 1 y 4</a:t>
            </a:r>
          </a:p>
        </p:txBody>
      </p:sp>
      <p:sp>
        <p:nvSpPr>
          <p:cNvPr id="12"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833784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5884554"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Cultura</a:t>
            </a:r>
            <a:endParaRPr lang="es-EC" sz="4000" dirty="0">
              <a:solidFill>
                <a:srgbClr val="C00000"/>
              </a:solidFill>
            </a:endParaRPr>
          </a:p>
        </p:txBody>
      </p:sp>
      <p:graphicFrame>
        <p:nvGraphicFramePr>
          <p:cNvPr id="6" name="Gráfico 5"/>
          <p:cNvGraphicFramePr>
            <a:graphicFrameLocks/>
          </p:cNvGraphicFramePr>
          <p:nvPr>
            <p:extLst/>
          </p:nvPr>
        </p:nvGraphicFramePr>
        <p:xfrm>
          <a:off x="206310" y="3096363"/>
          <a:ext cx="8706119" cy="3696323"/>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Conector recto 7"/>
          <p:cNvCxnSpPr/>
          <p:nvPr/>
        </p:nvCxnSpPr>
        <p:spPr>
          <a:xfrm flipV="1">
            <a:off x="3736281" y="3592286"/>
            <a:ext cx="3330725" cy="455808"/>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9" name="Título 1">
            <a:extLst>
              <a:ext uri="{FF2B5EF4-FFF2-40B4-BE49-F238E27FC236}">
                <a16:creationId xmlns:a16="http://schemas.microsoft.com/office/drawing/2014/main" id="{0CA53F31-4584-EDC7-EB7D-253D54B5F07B}"/>
              </a:ext>
            </a:extLst>
          </p:cNvPr>
          <p:cNvSpPr txBox="1">
            <a:spLocks/>
          </p:cNvSpPr>
          <p:nvPr/>
        </p:nvSpPr>
        <p:spPr>
          <a:xfrm>
            <a:off x="9143206" y="2338256"/>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1143324595"/>
              </p:ext>
            </p:extLst>
          </p:nvPr>
        </p:nvGraphicFramePr>
        <p:xfrm>
          <a:off x="8713220" y="3410146"/>
          <a:ext cx="9220200" cy="2066925"/>
        </p:xfrm>
        <a:graphic>
          <a:graphicData uri="http://schemas.openxmlformats.org/drawingml/2006/table">
            <a:tbl>
              <a:tblPr/>
              <a:tblGrid>
                <a:gridCol w="2298700">
                  <a:extLst>
                    <a:ext uri="{9D8B030D-6E8A-4147-A177-3AD203B41FA5}">
                      <a16:colId xmlns:a16="http://schemas.microsoft.com/office/drawing/2014/main" val="3639984885"/>
                    </a:ext>
                  </a:extLst>
                </a:gridCol>
                <a:gridCol w="1765300">
                  <a:extLst>
                    <a:ext uri="{9D8B030D-6E8A-4147-A177-3AD203B41FA5}">
                      <a16:colId xmlns:a16="http://schemas.microsoft.com/office/drawing/2014/main" val="3119135829"/>
                    </a:ext>
                  </a:extLst>
                </a:gridCol>
                <a:gridCol w="1981200">
                  <a:extLst>
                    <a:ext uri="{9D8B030D-6E8A-4147-A177-3AD203B41FA5}">
                      <a16:colId xmlns:a16="http://schemas.microsoft.com/office/drawing/2014/main" val="1827513566"/>
                    </a:ext>
                  </a:extLst>
                </a:gridCol>
                <a:gridCol w="1498600">
                  <a:extLst>
                    <a:ext uri="{9D8B030D-6E8A-4147-A177-3AD203B41FA5}">
                      <a16:colId xmlns:a16="http://schemas.microsoft.com/office/drawing/2014/main" val="4098860802"/>
                    </a:ext>
                  </a:extLst>
                </a:gridCol>
                <a:gridCol w="1676400">
                  <a:extLst>
                    <a:ext uri="{9D8B030D-6E8A-4147-A177-3AD203B41FA5}">
                      <a16:colId xmlns:a16="http://schemas.microsoft.com/office/drawing/2014/main" val="2653856725"/>
                    </a:ext>
                  </a:extLst>
                </a:gridCol>
              </a:tblGrid>
              <a:tr h="590550">
                <a:tc>
                  <a:txBody>
                    <a:bodyPr/>
                    <a:lstStyle/>
                    <a:p>
                      <a:pPr algn="ctr" rtl="0" fontAlgn="ctr"/>
                      <a:r>
                        <a:rPr lang="es-EC" sz="1800" b="1" i="0" u="none" strike="noStrike" dirty="0">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Codificado </a:t>
                      </a:r>
                      <a:r>
                        <a:rPr lang="es-EC" sz="1800" b="1" i="0" u="none" strike="noStrike" dirty="0" smtClean="0">
                          <a:solidFill>
                            <a:srgbClr val="FFFFFF"/>
                          </a:solidFill>
                          <a:effectLst/>
                          <a:latin typeface="Arial" panose="020B0604020202020204" pitchFamily="34" charset="0"/>
                        </a:rPr>
                        <a:t>antes de Reforma - DMF</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Reforma Incremento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Propuesta con Reforma</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3181440105"/>
                  </a:ext>
                </a:extLst>
              </a:tr>
              <a:tr h="590550">
                <a:tc>
                  <a:txBody>
                    <a:bodyPr/>
                    <a:lstStyle/>
                    <a:p>
                      <a:pPr algn="l" rtl="0" fontAlgn="ctr"/>
                      <a:r>
                        <a:rPr lang="es-EC" sz="1800" b="0" i="0" u="none" strike="noStrike">
                          <a:solidFill>
                            <a:srgbClr val="000000"/>
                          </a:solidFill>
                          <a:effectLst/>
                          <a:latin typeface="Arial" panose="020B0604020202020204" pitchFamily="34" charset="0"/>
                        </a:rPr>
                        <a:t>Secretaría de Cultura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8.800.000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8.800.000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1.800.000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10.600.000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5521271"/>
                  </a:ext>
                </a:extLst>
              </a:tr>
              <a:tr h="590550">
                <a:tc>
                  <a:txBody>
                    <a:bodyPr/>
                    <a:lstStyle/>
                    <a:p>
                      <a:pPr algn="l" rtl="0" fontAlgn="ctr"/>
                      <a:r>
                        <a:rPr lang="es-EC" sz="1800" b="0" i="0" u="none" strike="noStrike">
                          <a:solidFill>
                            <a:srgbClr val="000000"/>
                          </a:solidFill>
                          <a:effectLst/>
                          <a:latin typeface="Arial" panose="020B0604020202020204" pitchFamily="34" charset="0"/>
                        </a:rPr>
                        <a:t>Fundación Museos de la Ciudad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3.500.000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3.500.000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850.000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4.350.000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9196978"/>
                  </a:ext>
                </a:extLst>
              </a:tr>
              <a:tr h="295275">
                <a:tc>
                  <a:txBody>
                    <a:bodyPr/>
                    <a:lstStyle/>
                    <a:p>
                      <a:pPr algn="ctr" rtl="0" fontAlgn="ctr"/>
                      <a:r>
                        <a:rPr lang="es-EC" sz="1800" b="1" i="0" u="none" strike="noStrike" dirty="0">
                          <a:solidFill>
                            <a:srgbClr val="FFFFFF"/>
                          </a:solidFill>
                          <a:effectLst/>
                          <a:latin typeface="Arial" panose="020B0604020202020204" pitchFamily="34" charset="0"/>
                        </a:rPr>
                        <a:t>Total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smtClean="0">
                          <a:solidFill>
                            <a:srgbClr val="FFFFFF"/>
                          </a:solidFill>
                          <a:effectLst/>
                          <a:latin typeface="Arial" panose="020B0604020202020204" pitchFamily="34" charset="0"/>
                        </a:rPr>
                        <a:t>12.300.000</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smtClean="0">
                          <a:solidFill>
                            <a:srgbClr val="FFFFFF"/>
                          </a:solidFill>
                          <a:effectLst/>
                          <a:latin typeface="Arial" panose="020B0604020202020204" pitchFamily="34" charset="0"/>
                        </a:rPr>
                        <a:t>12.300.000</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a:solidFill>
                            <a:srgbClr val="FFFFFF"/>
                          </a:solidFill>
                          <a:effectLst/>
                          <a:latin typeface="Arial" panose="020B0604020202020204" pitchFamily="34" charset="0"/>
                        </a:rPr>
                        <a:t>2.650.000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smtClean="0">
                          <a:solidFill>
                            <a:srgbClr val="FFFFFF"/>
                          </a:solidFill>
                          <a:effectLst/>
                          <a:latin typeface="Arial" panose="020B0604020202020204" pitchFamily="34" charset="0"/>
                        </a:rPr>
                        <a:t>14.950.000</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214939586"/>
                  </a:ext>
                </a:extLst>
              </a:tr>
            </a:tbl>
          </a:graphicData>
        </a:graphic>
      </p:graphicFrame>
      <p:sp>
        <p:nvSpPr>
          <p:cNvPr id="12" name="Rectángulo 11"/>
          <p:cNvSpPr/>
          <p:nvPr/>
        </p:nvSpPr>
        <p:spPr>
          <a:xfrm>
            <a:off x="8713220" y="7281937"/>
            <a:ext cx="9220200" cy="1308991"/>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Fundación Museos de la Ciudad</a:t>
            </a:r>
            <a:endParaRPr kumimoji="1" lang="es-EC" sz="2000" b="1" dirty="0" smtClean="0">
              <a:solidFill>
                <a:schemeClr val="tx1"/>
              </a:solidFill>
            </a:endParaRPr>
          </a:p>
          <a:p>
            <a:pPr algn="just"/>
            <a:r>
              <a:rPr lang="es-EC" sz="1700" b="1" dirty="0" smtClean="0">
                <a:solidFill>
                  <a:schemeClr val="tx1"/>
                </a:solidFill>
              </a:rPr>
              <a:t>Sistema Distrital de Museos de la Ciudad </a:t>
            </a:r>
          </a:p>
          <a:p>
            <a:pPr marL="285750" indent="-285750" algn="just">
              <a:buFont typeface="Wingdings" panose="05000000000000000000" pitchFamily="2" charset="2"/>
              <a:buChar char="Ø"/>
            </a:pPr>
            <a:r>
              <a:rPr lang="es-EC" sz="1700" dirty="0" smtClean="0">
                <a:solidFill>
                  <a:schemeClr val="tx1"/>
                </a:solidFill>
              </a:rPr>
              <a:t>Contratación de Seguro (Museo del Carmen Alto) </a:t>
            </a:r>
          </a:p>
          <a:p>
            <a:pPr marL="285750" indent="-285750" algn="just">
              <a:buFont typeface="Wingdings" panose="05000000000000000000" pitchFamily="2" charset="2"/>
              <a:buChar char="Ø"/>
            </a:pPr>
            <a:r>
              <a:rPr lang="es-EC" sz="1700" dirty="0" smtClean="0">
                <a:solidFill>
                  <a:schemeClr val="tx1"/>
                </a:solidFill>
              </a:rPr>
              <a:t>Pago de servicios para el funcionamiento de los museos.</a:t>
            </a:r>
          </a:p>
        </p:txBody>
      </p:sp>
      <p:sp>
        <p:nvSpPr>
          <p:cNvPr id="13" name="Rectángulo 12"/>
          <p:cNvSpPr/>
          <p:nvPr/>
        </p:nvSpPr>
        <p:spPr>
          <a:xfrm>
            <a:off x="8713220" y="5972744"/>
            <a:ext cx="9220200" cy="1166610"/>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Secretaría </a:t>
            </a:r>
            <a:r>
              <a:rPr lang="es-EC" sz="2000" b="1" dirty="0">
                <a:solidFill>
                  <a:schemeClr val="tx1"/>
                </a:solidFill>
              </a:rPr>
              <a:t>de Cultura</a:t>
            </a:r>
          </a:p>
          <a:p>
            <a:pPr algn="just"/>
            <a:r>
              <a:rPr lang="es-EC" sz="1700" b="1" dirty="0" smtClean="0">
                <a:solidFill>
                  <a:schemeClr val="tx1"/>
                </a:solidFill>
              </a:rPr>
              <a:t>Agenda Cultural Metropolitana</a:t>
            </a:r>
            <a:r>
              <a:rPr lang="es-EC" sz="1700" dirty="0" smtClean="0">
                <a:solidFill>
                  <a:schemeClr val="tx1"/>
                </a:solidFill>
              </a:rPr>
              <a:t> </a:t>
            </a:r>
          </a:p>
          <a:p>
            <a:pPr marL="285750" indent="-285750" algn="just">
              <a:buFont typeface="Wingdings" panose="05000000000000000000" pitchFamily="2" charset="2"/>
              <a:buChar char="Ø"/>
            </a:pPr>
            <a:r>
              <a:rPr lang="es-EC" sz="1700" dirty="0" smtClean="0">
                <a:solidFill>
                  <a:schemeClr val="tx1"/>
                </a:solidFill>
              </a:rPr>
              <a:t>Agendas artístico – culturales correspondientes a Fiestas de Quito, Navidad y Fin de Año.</a:t>
            </a:r>
            <a:endParaRPr kumimoji="1" lang="es-EC" sz="1700" dirty="0" smtClean="0">
              <a:solidFill>
                <a:schemeClr val="tx1"/>
              </a:solidFill>
            </a:endParaRPr>
          </a:p>
        </p:txBody>
      </p:sp>
      <p:sp>
        <p:nvSpPr>
          <p:cNvPr id="14" name="CuadroTexto 13"/>
          <p:cNvSpPr txBox="1"/>
          <p:nvPr/>
        </p:nvSpPr>
        <p:spPr>
          <a:xfrm>
            <a:off x="838300" y="6432187"/>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cxnSp>
        <p:nvCxnSpPr>
          <p:cNvPr id="4" name="Conector recto 3"/>
          <p:cNvCxnSpPr/>
          <p:nvPr/>
        </p:nvCxnSpPr>
        <p:spPr>
          <a:xfrm>
            <a:off x="692331" y="6376188"/>
            <a:ext cx="7354389" cy="0"/>
          </a:xfrm>
          <a:prstGeom prst="line">
            <a:avLst/>
          </a:prstGeom>
          <a:ln/>
        </p:spPr>
        <p:style>
          <a:lnRef idx="1">
            <a:schemeClr val="dk1"/>
          </a:lnRef>
          <a:fillRef idx="0">
            <a:schemeClr val="dk1"/>
          </a:fillRef>
          <a:effectRef idx="0">
            <a:schemeClr val="dk1"/>
          </a:effectRef>
          <a:fontRef idx="minor">
            <a:schemeClr val="tx1"/>
          </a:fontRef>
        </p:style>
      </p:cxnSp>
      <p:sp>
        <p:nvSpPr>
          <p:cNvPr id="15"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26101400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6753952" cy="1034713"/>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3900" dirty="0" smtClean="0">
                <a:solidFill>
                  <a:srgbClr val="C00000"/>
                </a:solidFill>
              </a:rPr>
              <a:t>Sector Desarrollo Productivo</a:t>
            </a:r>
            <a:endParaRPr lang="es-EC" sz="3900" dirty="0">
              <a:solidFill>
                <a:srgbClr val="C00000"/>
              </a:solidFill>
            </a:endParaRPr>
          </a:p>
        </p:txBody>
      </p:sp>
      <p:graphicFrame>
        <p:nvGraphicFramePr>
          <p:cNvPr id="8" name="Gráfico 7"/>
          <p:cNvGraphicFramePr>
            <a:graphicFrameLocks/>
          </p:cNvGraphicFramePr>
          <p:nvPr>
            <p:extLst/>
          </p:nvPr>
        </p:nvGraphicFramePr>
        <p:xfrm>
          <a:off x="415636" y="2640243"/>
          <a:ext cx="7664335" cy="4008751"/>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Conector recto 5"/>
          <p:cNvCxnSpPr/>
          <p:nvPr/>
        </p:nvCxnSpPr>
        <p:spPr>
          <a:xfrm flipV="1">
            <a:off x="3605349" y="3235699"/>
            <a:ext cx="3226524" cy="65316"/>
          </a:xfrm>
          <a:prstGeom prst="line">
            <a:avLst/>
          </a:prstGeom>
          <a:ln>
            <a:prstDash val="dash"/>
          </a:ln>
        </p:spPr>
        <p:style>
          <a:lnRef idx="1">
            <a:schemeClr val="accent2"/>
          </a:lnRef>
          <a:fillRef idx="0">
            <a:schemeClr val="accent2"/>
          </a:fillRef>
          <a:effectRef idx="0">
            <a:schemeClr val="accent2"/>
          </a:effectRef>
          <a:fontRef idx="minor">
            <a:schemeClr val="tx1"/>
          </a:fontRef>
        </p:style>
      </p:cxnSp>
      <p:graphicFrame>
        <p:nvGraphicFramePr>
          <p:cNvPr id="3" name="Tabla 2"/>
          <p:cNvGraphicFramePr>
            <a:graphicFrameLocks noGrp="1"/>
          </p:cNvGraphicFramePr>
          <p:nvPr>
            <p:extLst>
              <p:ext uri="{D42A27DB-BD31-4B8C-83A1-F6EECF244321}">
                <p14:modId xmlns:p14="http://schemas.microsoft.com/office/powerpoint/2010/main" val="2542684523"/>
              </p:ext>
            </p:extLst>
          </p:nvPr>
        </p:nvGraphicFramePr>
        <p:xfrm>
          <a:off x="8912429" y="3301014"/>
          <a:ext cx="9014746" cy="2554667"/>
        </p:xfrm>
        <a:graphic>
          <a:graphicData uri="http://schemas.openxmlformats.org/drawingml/2006/table">
            <a:tbl>
              <a:tblPr/>
              <a:tblGrid>
                <a:gridCol w="2247478">
                  <a:extLst>
                    <a:ext uri="{9D8B030D-6E8A-4147-A177-3AD203B41FA5}">
                      <a16:colId xmlns:a16="http://schemas.microsoft.com/office/drawing/2014/main" val="3904132066"/>
                    </a:ext>
                  </a:extLst>
                </a:gridCol>
                <a:gridCol w="1725964">
                  <a:extLst>
                    <a:ext uri="{9D8B030D-6E8A-4147-A177-3AD203B41FA5}">
                      <a16:colId xmlns:a16="http://schemas.microsoft.com/office/drawing/2014/main" val="1344045127"/>
                    </a:ext>
                  </a:extLst>
                </a:gridCol>
                <a:gridCol w="1937053">
                  <a:extLst>
                    <a:ext uri="{9D8B030D-6E8A-4147-A177-3AD203B41FA5}">
                      <a16:colId xmlns:a16="http://schemas.microsoft.com/office/drawing/2014/main" val="1569329977"/>
                    </a:ext>
                  </a:extLst>
                </a:gridCol>
                <a:gridCol w="1465206">
                  <a:extLst>
                    <a:ext uri="{9D8B030D-6E8A-4147-A177-3AD203B41FA5}">
                      <a16:colId xmlns:a16="http://schemas.microsoft.com/office/drawing/2014/main" val="3952070856"/>
                    </a:ext>
                  </a:extLst>
                </a:gridCol>
                <a:gridCol w="1639045">
                  <a:extLst>
                    <a:ext uri="{9D8B030D-6E8A-4147-A177-3AD203B41FA5}">
                      <a16:colId xmlns:a16="http://schemas.microsoft.com/office/drawing/2014/main" val="4228139255"/>
                    </a:ext>
                  </a:extLst>
                </a:gridCol>
              </a:tblGrid>
              <a:tr h="961793">
                <a:tc>
                  <a:txBody>
                    <a:bodyPr/>
                    <a:lstStyle/>
                    <a:p>
                      <a:pPr algn="l" rtl="0" fontAlgn="t"/>
                      <a:r>
                        <a:rPr lang="es-EC" sz="2000" b="1" i="0" u="none" strike="noStrike" dirty="0">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a:solidFill>
                            <a:srgbClr val="FFFFFF"/>
                          </a:solidFill>
                          <a:effectLst/>
                          <a:latin typeface="Arial" panose="020B0604020202020204" pitchFamily="34" charset="0"/>
                        </a:rPr>
                        <a:t>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Codificado antes de Reforma - DMF</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Reforma Incremento</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Propuesta con Reforma</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33507885"/>
                  </a:ext>
                </a:extLst>
              </a:tr>
              <a:tr h="689431">
                <a:tc>
                  <a:txBody>
                    <a:bodyPr/>
                    <a:lstStyle/>
                    <a:p>
                      <a:pPr algn="l" rtl="0" fontAlgn="t"/>
                      <a:r>
                        <a:rPr lang="es-EC" sz="1800" b="0" i="0" u="none" strike="noStrike">
                          <a:solidFill>
                            <a:srgbClr val="000000"/>
                          </a:solidFill>
                          <a:effectLst/>
                          <a:latin typeface="Arial" panose="020B0604020202020204" pitchFamily="34" charset="0"/>
                        </a:rPr>
                        <a:t>EMPRESA DE RASTRO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1.667.452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1.667.452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484.545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2.151.997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2462775"/>
                  </a:ext>
                </a:extLst>
              </a:tr>
              <a:tr h="514248">
                <a:tc>
                  <a:txBody>
                    <a:bodyPr/>
                    <a:lstStyle/>
                    <a:p>
                      <a:pPr algn="l" rtl="0" fontAlgn="t"/>
                      <a:r>
                        <a:rPr lang="es-EC" sz="1800" b="0" i="0" u="none" strike="noStrike" dirty="0">
                          <a:solidFill>
                            <a:srgbClr val="000000"/>
                          </a:solidFill>
                          <a:effectLst/>
                          <a:latin typeface="Arial" panose="020B0604020202020204" pitchFamily="34" charset="0"/>
                        </a:rPr>
                        <a:t>EPM EPMSA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smtClean="0">
                          <a:solidFill>
                            <a:srgbClr val="000000"/>
                          </a:solidFill>
                          <a:effectLst/>
                          <a:latin typeface="Arial" panose="020B0604020202020204" pitchFamily="34" charset="0"/>
                        </a:rPr>
                        <a:t>(-) 239.761</a:t>
                      </a:r>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2.760.239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4439274"/>
                  </a:ext>
                </a:extLst>
              </a:tr>
              <a:tr h="389195">
                <a:tc>
                  <a:txBody>
                    <a:bodyPr/>
                    <a:lstStyle/>
                    <a:p>
                      <a:pPr algn="l" rtl="0" fontAlgn="t"/>
                      <a:r>
                        <a:rPr lang="es-EC" sz="2000" b="1" i="0" u="none" strike="noStrike" dirty="0" smtClean="0">
                          <a:solidFill>
                            <a:srgbClr val="FFFFFF"/>
                          </a:solidFill>
                          <a:effectLst/>
                          <a:latin typeface="Arial" panose="020B0604020202020204" pitchFamily="34" charset="0"/>
                        </a:rPr>
                        <a:t>Total</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1800" b="1" i="0" u="none" strike="noStrike" dirty="0" smtClean="0">
                          <a:solidFill>
                            <a:srgbClr val="FFFFFF"/>
                          </a:solidFill>
                          <a:effectLst/>
                          <a:latin typeface="Arial" panose="020B0604020202020204" pitchFamily="34" charset="0"/>
                        </a:rPr>
                        <a:t>4.667.452</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1800" b="1" i="0" u="none" strike="noStrike" dirty="0" smtClean="0">
                          <a:solidFill>
                            <a:srgbClr val="FFFFFF"/>
                          </a:solidFill>
                          <a:effectLst/>
                          <a:latin typeface="Arial" panose="020B0604020202020204" pitchFamily="34" charset="0"/>
                        </a:rPr>
                        <a:t>4.667.452</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1800" b="1" i="0" u="none" strike="noStrike">
                          <a:solidFill>
                            <a:srgbClr val="FFFFFF"/>
                          </a:solidFill>
                          <a:effectLst/>
                          <a:latin typeface="Arial" panose="020B0604020202020204" pitchFamily="34" charset="0"/>
                        </a:rPr>
                        <a:t>244.784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1800" b="1" i="0" u="none" strike="noStrike" dirty="0" smtClean="0">
                          <a:solidFill>
                            <a:srgbClr val="FFFFFF"/>
                          </a:solidFill>
                          <a:effectLst/>
                          <a:latin typeface="Arial" panose="020B0604020202020204" pitchFamily="34" charset="0"/>
                        </a:rPr>
                        <a:t>4.912.236</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928355036"/>
                  </a:ext>
                </a:extLst>
              </a:tr>
            </a:tbl>
          </a:graphicData>
        </a:graphic>
      </p:graphicFrame>
      <p:sp>
        <p:nvSpPr>
          <p:cNvPr id="12" name="Título 1">
            <a:extLst>
              <a:ext uri="{FF2B5EF4-FFF2-40B4-BE49-F238E27FC236}">
                <a16:creationId xmlns:a16="http://schemas.microsoft.com/office/drawing/2014/main" id="{0CA53F31-4584-EDC7-EB7D-253D54B5F07B}"/>
              </a:ext>
            </a:extLst>
          </p:cNvPr>
          <p:cNvSpPr txBox="1">
            <a:spLocks/>
          </p:cNvSpPr>
          <p:nvPr/>
        </p:nvSpPr>
        <p:spPr>
          <a:xfrm>
            <a:off x="9247710" y="2312128"/>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sp>
        <p:nvSpPr>
          <p:cNvPr id="13" name="Rectángulo 12"/>
          <p:cNvSpPr/>
          <p:nvPr/>
        </p:nvSpPr>
        <p:spPr>
          <a:xfrm>
            <a:off x="8902111" y="7307910"/>
            <a:ext cx="9025064" cy="1370577"/>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kumimoji="1" lang="es-EC" sz="2000" b="1" dirty="0" smtClean="0">
                <a:solidFill>
                  <a:schemeClr val="tx1"/>
                </a:solidFill>
              </a:rPr>
              <a:t>EPM EPMSA</a:t>
            </a:r>
          </a:p>
          <a:p>
            <a:pPr algn="just"/>
            <a:r>
              <a:rPr lang="es-EC" sz="1700" b="1" dirty="0" smtClean="0">
                <a:solidFill>
                  <a:schemeClr val="tx1"/>
                </a:solidFill>
              </a:rPr>
              <a:t>Gestión de la Seguridad del Aeropuerto </a:t>
            </a:r>
          </a:p>
          <a:p>
            <a:pPr marL="285750" indent="-285750" algn="just">
              <a:buFont typeface="Wingdings" panose="05000000000000000000" pitchFamily="2" charset="2"/>
              <a:buChar char="Ø"/>
            </a:pPr>
            <a:r>
              <a:rPr lang="es-EC" sz="1700" dirty="0" smtClean="0">
                <a:solidFill>
                  <a:schemeClr val="tx1"/>
                </a:solidFill>
              </a:rPr>
              <a:t>Reducción de recursos por la no </a:t>
            </a:r>
            <a:r>
              <a:rPr lang="es-ES" sz="1700" dirty="0" smtClean="0">
                <a:solidFill>
                  <a:schemeClr val="tx1"/>
                </a:solidFill>
              </a:rPr>
              <a:t>transferencia </a:t>
            </a:r>
            <a:r>
              <a:rPr lang="es-ES" sz="1700" dirty="0">
                <a:solidFill>
                  <a:schemeClr val="tx1"/>
                </a:solidFill>
              </a:rPr>
              <a:t>de dominio de los equipos de seguridad a la EPMSA por </a:t>
            </a:r>
            <a:r>
              <a:rPr lang="es-ES" sz="1700" dirty="0" smtClean="0">
                <a:solidFill>
                  <a:schemeClr val="tx1"/>
                </a:solidFill>
              </a:rPr>
              <a:t>parte de Quiport.</a:t>
            </a:r>
          </a:p>
          <a:p>
            <a:pPr algn="just"/>
            <a:endParaRPr lang="es-ES" sz="1700" dirty="0" smtClean="0">
              <a:solidFill>
                <a:schemeClr val="tx1"/>
              </a:solidFill>
            </a:endParaRPr>
          </a:p>
        </p:txBody>
      </p:sp>
      <p:sp>
        <p:nvSpPr>
          <p:cNvPr id="14" name="Rectángulo 13"/>
          <p:cNvSpPr/>
          <p:nvPr/>
        </p:nvSpPr>
        <p:spPr>
          <a:xfrm>
            <a:off x="8902112" y="5988682"/>
            <a:ext cx="9025064" cy="1211186"/>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S" sz="1700" b="1" dirty="0" smtClean="0">
                <a:solidFill>
                  <a:schemeClr val="tx1"/>
                </a:solidFill>
              </a:rPr>
              <a:t>EPM RASTRO </a:t>
            </a:r>
          </a:p>
          <a:p>
            <a:pPr algn="just"/>
            <a:r>
              <a:rPr lang="es-EC" sz="1700" b="1" dirty="0">
                <a:solidFill>
                  <a:schemeClr val="tx1"/>
                </a:solidFill>
              </a:rPr>
              <a:t>Fortalecimiento del Sistema Municipal de </a:t>
            </a:r>
            <a:r>
              <a:rPr lang="es-EC" sz="1700" b="1" dirty="0" smtClean="0">
                <a:solidFill>
                  <a:schemeClr val="tx1"/>
                </a:solidFill>
              </a:rPr>
              <a:t>Faenamiento</a:t>
            </a:r>
            <a:endParaRPr lang="es-ES" sz="1700" b="1" dirty="0">
              <a:solidFill>
                <a:schemeClr val="tx1"/>
              </a:solidFill>
            </a:endParaRPr>
          </a:p>
          <a:p>
            <a:pPr marL="285750" indent="-285750" algn="just">
              <a:buFont typeface="Wingdings" panose="05000000000000000000" pitchFamily="2" charset="2"/>
              <a:buChar char="Ø"/>
            </a:pPr>
            <a:r>
              <a:rPr lang="es-EC" sz="1700" dirty="0" smtClean="0">
                <a:solidFill>
                  <a:schemeClr val="tx1"/>
                </a:solidFill>
              </a:rPr>
              <a:t>Pago a los trabajadores jubilados de la Empresa. </a:t>
            </a:r>
            <a:r>
              <a:rPr lang="es-EC" sz="1700" dirty="0">
                <a:solidFill>
                  <a:schemeClr val="tx1"/>
                </a:solidFill>
              </a:rPr>
              <a:t>Ordenanza Interpretativa 211-2022</a:t>
            </a:r>
            <a:endParaRPr kumimoji="1" lang="es-EC" sz="1700" dirty="0" smtClean="0">
              <a:solidFill>
                <a:schemeClr val="tx1"/>
              </a:solidFill>
            </a:endParaRPr>
          </a:p>
        </p:txBody>
      </p:sp>
      <p:sp>
        <p:nvSpPr>
          <p:cNvPr id="15" name="CuadroTexto 14"/>
          <p:cNvSpPr txBox="1"/>
          <p:nvPr/>
        </p:nvSpPr>
        <p:spPr>
          <a:xfrm>
            <a:off x="846898" y="6536716"/>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cxnSp>
        <p:nvCxnSpPr>
          <p:cNvPr id="4" name="Conector recto 3"/>
          <p:cNvCxnSpPr/>
          <p:nvPr/>
        </p:nvCxnSpPr>
        <p:spPr>
          <a:xfrm>
            <a:off x="679269" y="6502834"/>
            <a:ext cx="7400702" cy="0"/>
          </a:xfrm>
          <a:prstGeom prst="line">
            <a:avLst/>
          </a:prstGeom>
          <a:ln/>
        </p:spPr>
        <p:style>
          <a:lnRef idx="1">
            <a:schemeClr val="dk1"/>
          </a:lnRef>
          <a:fillRef idx="0">
            <a:schemeClr val="dk1"/>
          </a:fillRef>
          <a:effectRef idx="0">
            <a:schemeClr val="dk1"/>
          </a:effectRef>
          <a:fontRef idx="minor">
            <a:schemeClr val="tx1"/>
          </a:fontRef>
        </p:style>
      </p:cxnSp>
      <p:sp>
        <p:nvSpPr>
          <p:cNvPr id="16"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
        <p:nvSpPr>
          <p:cNvPr id="17" name="CuadroTexto 16"/>
          <p:cNvSpPr txBox="1"/>
          <p:nvPr/>
        </p:nvSpPr>
        <p:spPr>
          <a:xfrm>
            <a:off x="8332724" y="6418161"/>
            <a:ext cx="569387" cy="461665"/>
          </a:xfrm>
          <a:prstGeom prst="rect">
            <a:avLst/>
          </a:prstGeom>
          <a:noFill/>
        </p:spPr>
        <p:txBody>
          <a:bodyPr wrap="none" rtlCol="0">
            <a:spAutoFit/>
          </a:bodyPr>
          <a:lstStyle/>
          <a:p>
            <a:r>
              <a:rPr lang="es-EC" sz="2400" dirty="0" smtClean="0"/>
              <a:t>(+)</a:t>
            </a:r>
            <a:endParaRPr lang="es-EC" sz="2400" dirty="0"/>
          </a:p>
        </p:txBody>
      </p:sp>
      <p:sp>
        <p:nvSpPr>
          <p:cNvPr id="18" name="CuadroTexto 17"/>
          <p:cNvSpPr txBox="1"/>
          <p:nvPr/>
        </p:nvSpPr>
        <p:spPr>
          <a:xfrm>
            <a:off x="8332724" y="7648258"/>
            <a:ext cx="492443" cy="461665"/>
          </a:xfrm>
          <a:prstGeom prst="rect">
            <a:avLst/>
          </a:prstGeom>
          <a:noFill/>
        </p:spPr>
        <p:txBody>
          <a:bodyPr wrap="none" rtlCol="0">
            <a:spAutoFit/>
          </a:bodyPr>
          <a:lstStyle/>
          <a:p>
            <a:r>
              <a:rPr lang="es-EC" sz="2400" dirty="0" smtClean="0"/>
              <a:t>(-)</a:t>
            </a:r>
            <a:endParaRPr lang="es-EC" sz="2400" dirty="0"/>
          </a:p>
        </p:txBody>
      </p:sp>
    </p:spTree>
    <p:extLst>
      <p:ext uri="{BB962C8B-B14F-4D97-AF65-F5344CB8AC3E}">
        <p14:creationId xmlns:p14="http://schemas.microsoft.com/office/powerpoint/2010/main" val="2147482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4127062845"/>
              </p:ext>
            </p:extLst>
          </p:nvPr>
        </p:nvGraphicFramePr>
        <p:xfrm>
          <a:off x="8793414" y="3064749"/>
          <a:ext cx="8972895" cy="2034175"/>
        </p:xfrm>
        <a:graphic>
          <a:graphicData uri="http://schemas.openxmlformats.org/drawingml/2006/table">
            <a:tbl>
              <a:tblPr/>
              <a:tblGrid>
                <a:gridCol w="2603758">
                  <a:extLst>
                    <a:ext uri="{9D8B030D-6E8A-4147-A177-3AD203B41FA5}">
                      <a16:colId xmlns:a16="http://schemas.microsoft.com/office/drawing/2014/main" val="944943785"/>
                    </a:ext>
                  </a:extLst>
                </a:gridCol>
                <a:gridCol w="1554057">
                  <a:extLst>
                    <a:ext uri="{9D8B030D-6E8A-4147-A177-3AD203B41FA5}">
                      <a16:colId xmlns:a16="http://schemas.microsoft.com/office/drawing/2014/main" val="1367893856"/>
                    </a:ext>
                  </a:extLst>
                </a:gridCol>
                <a:gridCol w="1779417">
                  <a:extLst>
                    <a:ext uri="{9D8B030D-6E8A-4147-A177-3AD203B41FA5}">
                      <a16:colId xmlns:a16="http://schemas.microsoft.com/office/drawing/2014/main" val="2941403925"/>
                    </a:ext>
                  </a:extLst>
                </a:gridCol>
                <a:gridCol w="1525770">
                  <a:extLst>
                    <a:ext uri="{9D8B030D-6E8A-4147-A177-3AD203B41FA5}">
                      <a16:colId xmlns:a16="http://schemas.microsoft.com/office/drawing/2014/main" val="122835489"/>
                    </a:ext>
                  </a:extLst>
                </a:gridCol>
                <a:gridCol w="1509893">
                  <a:extLst>
                    <a:ext uri="{9D8B030D-6E8A-4147-A177-3AD203B41FA5}">
                      <a16:colId xmlns:a16="http://schemas.microsoft.com/office/drawing/2014/main" val="329217355"/>
                    </a:ext>
                  </a:extLst>
                </a:gridCol>
              </a:tblGrid>
              <a:tr h="740379">
                <a:tc>
                  <a:txBody>
                    <a:bodyPr/>
                    <a:lstStyle/>
                    <a:p>
                      <a:pPr algn="ctr" fontAlgn="ctr"/>
                      <a:r>
                        <a:rPr lang="es-EC" sz="1800" b="1" i="0" u="none" strike="noStrike" dirty="0">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fontAlgn="ctr"/>
                      <a:r>
                        <a:rPr lang="es-EC" sz="1800" b="1" i="0" u="none" strike="noStrike" dirty="0">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Codificado antes de Reforma - DMF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fontAlgn="ctr"/>
                      <a:r>
                        <a:rPr lang="es-EC" sz="1800" b="1" i="0" u="none" strike="noStrike" dirty="0">
                          <a:solidFill>
                            <a:srgbClr val="FFFFFF"/>
                          </a:solidFill>
                          <a:effectLst/>
                          <a:latin typeface="Arial" panose="020B0604020202020204" pitchFamily="34" charset="0"/>
                        </a:rPr>
                        <a:t> Reforma </a:t>
                      </a:r>
                      <a:r>
                        <a:rPr lang="es-EC" sz="1800" b="1" i="0" u="none" strike="noStrike" dirty="0" smtClean="0">
                          <a:solidFill>
                            <a:srgbClr val="FFFFFF"/>
                          </a:solidFill>
                          <a:effectLst/>
                          <a:latin typeface="Arial" panose="020B0604020202020204" pitchFamily="34" charset="0"/>
                        </a:rPr>
                        <a:t>Reducción</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A92D"/>
                    </a:solidFill>
                  </a:tcPr>
                </a:tc>
                <a:tc>
                  <a:txBody>
                    <a:bodyPr/>
                    <a:lstStyle/>
                    <a:p>
                      <a:pPr algn="ctr"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Propuesta</a:t>
                      </a:r>
                      <a:r>
                        <a:rPr lang="es-EC" sz="1800" b="1" i="0" u="none" strike="noStrike" baseline="0" dirty="0" smtClean="0">
                          <a:solidFill>
                            <a:srgbClr val="FFFFFF"/>
                          </a:solidFill>
                          <a:effectLst/>
                          <a:latin typeface="Arial" panose="020B0604020202020204" pitchFamily="34" charset="0"/>
                        </a:rPr>
                        <a:t> con Reforma</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1706021293"/>
                  </a:ext>
                </a:extLst>
              </a:tr>
              <a:tr h="600845">
                <a:tc>
                  <a:txBody>
                    <a:bodyPr/>
                    <a:lstStyle/>
                    <a:p>
                      <a:pPr marL="0" algn="l" defTabSz="1632753" rtl="0" eaLnBrk="1" fontAlgn="t" latinLnBrk="0" hangingPunct="1"/>
                      <a:r>
                        <a:rPr kumimoji="1" lang="es-EC" sz="1800" b="0" i="0" u="none" strike="noStrike" kern="1200" dirty="0">
                          <a:solidFill>
                            <a:schemeClr val="tx1"/>
                          </a:solidFill>
                          <a:effectLst/>
                          <a:latin typeface="Arial" panose="020B0604020202020204" pitchFamily="34" charset="0"/>
                          <a:ea typeface="+mn-ea"/>
                          <a:cs typeface="+mn-cs"/>
                        </a:rPr>
                        <a:t>Unidad Patronato Municipal San José</a:t>
                      </a:r>
                    </a:p>
                  </a:txBody>
                  <a:tcPr marL="171450"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a:solidFill>
                            <a:schemeClr val="tx1"/>
                          </a:solidFill>
                          <a:effectLst/>
                          <a:latin typeface="Arial" panose="020B0604020202020204" pitchFamily="34" charset="0"/>
                          <a:ea typeface="+mn-ea"/>
                          <a:cs typeface="+mn-cs"/>
                        </a:rPr>
                        <a:t>11.500.000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a:solidFill>
                            <a:schemeClr val="tx1"/>
                          </a:solidFill>
                          <a:effectLst/>
                          <a:latin typeface="Arial" panose="020B0604020202020204" pitchFamily="34" charset="0"/>
                          <a:ea typeface="+mn-ea"/>
                          <a:cs typeface="+mn-cs"/>
                        </a:rPr>
                        <a:t>11.500.000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smtClean="0">
                          <a:solidFill>
                            <a:schemeClr val="tx1"/>
                          </a:solidFill>
                          <a:effectLst/>
                          <a:latin typeface="Arial" panose="020B0604020202020204" pitchFamily="34" charset="0"/>
                          <a:ea typeface="+mn-ea"/>
                          <a:cs typeface="+mn-cs"/>
                        </a:rPr>
                        <a:t>(-) 1.154.639</a:t>
                      </a:r>
                      <a:endParaRPr kumimoji="1" lang="es-EC" sz="1800" b="0" i="0" u="none" strike="noStrike" kern="1200" dirty="0">
                        <a:solidFill>
                          <a:schemeClr val="tx1"/>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kumimoji="1" lang="es-EC" sz="1800" b="0" i="0" u="none" strike="noStrike" kern="1200" dirty="0">
                          <a:solidFill>
                            <a:schemeClr val="tx1"/>
                          </a:solidFill>
                          <a:effectLst/>
                          <a:latin typeface="Arial" panose="020B0604020202020204" pitchFamily="34" charset="0"/>
                          <a:ea typeface="+mn-ea"/>
                          <a:cs typeface="+mn-cs"/>
                        </a:rPr>
                        <a:t>10.345.361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6018501"/>
                  </a:ext>
                </a:extLst>
              </a:tr>
              <a:tr h="600845">
                <a:tc>
                  <a:txBody>
                    <a:bodyPr/>
                    <a:lstStyle/>
                    <a:p>
                      <a:pPr algn="ctr" fontAlgn="ctr"/>
                      <a:r>
                        <a:rPr lang="es-EC" sz="1800" b="1" i="0" u="none" strike="noStrike" dirty="0" smtClean="0">
                          <a:solidFill>
                            <a:srgbClr val="FFFFFF"/>
                          </a:solidFill>
                          <a:effectLst/>
                          <a:latin typeface="Arial" panose="020B0604020202020204" pitchFamily="34" charset="0"/>
                        </a:rPr>
                        <a:t>Total</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marL="0" algn="r" defTabSz="1632753" rtl="0" eaLnBrk="1" fontAlgn="ctr" latinLnBrk="0" hangingPunct="1"/>
                      <a:r>
                        <a:rPr kumimoji="1" lang="es-EC" sz="1800" b="1" i="0" u="none" strike="noStrike" kern="1200" dirty="0" smtClean="0">
                          <a:solidFill>
                            <a:srgbClr val="FFFFFF"/>
                          </a:solidFill>
                          <a:effectLst/>
                          <a:latin typeface="Arial" panose="020B0604020202020204" pitchFamily="34" charset="0"/>
                          <a:ea typeface="+mn-ea"/>
                          <a:cs typeface="+mn-cs"/>
                        </a:rPr>
                        <a:t>11.500.000 </a:t>
                      </a:r>
                      <a:endParaRPr kumimoji="1" lang="es-EC" sz="1800" b="1" i="0" u="none" strike="noStrike" kern="1200" dirty="0">
                        <a:solidFill>
                          <a:srgbClr val="FFFFFF"/>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marL="0" algn="r" defTabSz="1632753" rtl="0" eaLnBrk="1" fontAlgn="ctr" latinLnBrk="0" hangingPunct="1"/>
                      <a:r>
                        <a:rPr kumimoji="1" lang="es-EC" sz="1800" b="1" i="0" u="none" strike="noStrike" kern="1200" dirty="0" smtClean="0">
                          <a:solidFill>
                            <a:srgbClr val="FFFFFF"/>
                          </a:solidFill>
                          <a:effectLst/>
                          <a:latin typeface="Arial" panose="020B0604020202020204" pitchFamily="34" charset="0"/>
                          <a:ea typeface="+mn-ea"/>
                          <a:cs typeface="+mn-cs"/>
                        </a:rPr>
                        <a:t>11.500.000 </a:t>
                      </a:r>
                      <a:endParaRPr kumimoji="1" lang="es-EC" sz="1800" b="1" i="0" u="none" strike="noStrike" kern="1200" dirty="0">
                        <a:solidFill>
                          <a:srgbClr val="FFFFFF"/>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marL="0" algn="r" defTabSz="1632753" rtl="0" eaLnBrk="1" fontAlgn="ctr" latinLnBrk="0" hangingPunct="1"/>
                      <a:r>
                        <a:rPr kumimoji="1" lang="es-EC" sz="1800" b="1" i="0" u="none" strike="noStrike" kern="1200" dirty="0" smtClean="0">
                          <a:solidFill>
                            <a:srgbClr val="FFFFFF"/>
                          </a:solidFill>
                          <a:effectLst/>
                          <a:latin typeface="Arial" panose="020B0604020202020204" pitchFamily="34" charset="0"/>
                          <a:ea typeface="+mn-ea"/>
                          <a:cs typeface="+mn-cs"/>
                        </a:rPr>
                        <a:t>(-) 1.154.639</a:t>
                      </a:r>
                      <a:endParaRPr kumimoji="1" lang="es-EC" sz="1800" b="1" i="0" u="none" strike="noStrike" kern="1200" dirty="0">
                        <a:solidFill>
                          <a:srgbClr val="FFFFFF"/>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marL="0" algn="r" defTabSz="1632753" rtl="0" eaLnBrk="1" fontAlgn="ctr" latinLnBrk="0" hangingPunct="1"/>
                      <a:r>
                        <a:rPr kumimoji="1" lang="es-EC" sz="1800" b="1" i="0" u="none" strike="noStrike" kern="1200" dirty="0" smtClean="0">
                          <a:solidFill>
                            <a:srgbClr val="FFFFFF"/>
                          </a:solidFill>
                          <a:effectLst/>
                          <a:latin typeface="Arial" panose="020B0604020202020204" pitchFamily="34" charset="0"/>
                          <a:ea typeface="+mn-ea"/>
                          <a:cs typeface="+mn-cs"/>
                        </a:rPr>
                        <a:t>10.345.361 </a:t>
                      </a:r>
                      <a:endParaRPr kumimoji="1" lang="es-EC" sz="1800" b="1" i="0" u="none" strike="noStrike" kern="1200" dirty="0">
                        <a:solidFill>
                          <a:srgbClr val="FFFFFF"/>
                        </a:solidFill>
                        <a:effectLst/>
                        <a:latin typeface="Arial" panose="020B060402020202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3478249288"/>
                  </a:ext>
                </a:extLst>
              </a:tr>
            </a:tbl>
          </a:graphicData>
        </a:graphic>
      </p:graphicFrame>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5884554"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Inclusión Social </a:t>
            </a:r>
            <a:endParaRPr lang="es-EC" sz="4000" dirty="0">
              <a:solidFill>
                <a:srgbClr val="C00000"/>
              </a:solidFill>
            </a:endParaRPr>
          </a:p>
        </p:txBody>
      </p:sp>
      <p:graphicFrame>
        <p:nvGraphicFramePr>
          <p:cNvPr id="6" name="Gráfico 5"/>
          <p:cNvGraphicFramePr>
            <a:graphicFrameLocks/>
          </p:cNvGraphicFramePr>
          <p:nvPr>
            <p:extLst/>
          </p:nvPr>
        </p:nvGraphicFramePr>
        <p:xfrm>
          <a:off x="359418" y="2428082"/>
          <a:ext cx="7884696" cy="4782616"/>
        </p:xfrm>
        <a:graphic>
          <a:graphicData uri="http://schemas.openxmlformats.org/drawingml/2006/chart">
            <c:chart xmlns:c="http://schemas.openxmlformats.org/drawingml/2006/chart" xmlns:r="http://schemas.openxmlformats.org/officeDocument/2006/relationships" r:id="rId3"/>
          </a:graphicData>
        </a:graphic>
      </p:graphicFrame>
      <p:cxnSp>
        <p:nvCxnSpPr>
          <p:cNvPr id="13" name="Conector recto 12"/>
          <p:cNvCxnSpPr/>
          <p:nvPr/>
        </p:nvCxnSpPr>
        <p:spPr>
          <a:xfrm>
            <a:off x="3736030" y="3201918"/>
            <a:ext cx="3305087" cy="260877"/>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4" name="Título 1">
            <a:extLst>
              <a:ext uri="{FF2B5EF4-FFF2-40B4-BE49-F238E27FC236}">
                <a16:creationId xmlns:a16="http://schemas.microsoft.com/office/drawing/2014/main" id="{0CA53F31-4584-EDC7-EB7D-253D54B5F07B}"/>
              </a:ext>
            </a:extLst>
          </p:cNvPr>
          <p:cNvSpPr txBox="1">
            <a:spLocks/>
          </p:cNvSpPr>
          <p:nvPr/>
        </p:nvSpPr>
        <p:spPr>
          <a:xfrm>
            <a:off x="9143206" y="2161402"/>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sp>
        <p:nvSpPr>
          <p:cNvPr id="17" name="Rectángulo 16"/>
          <p:cNvSpPr/>
          <p:nvPr/>
        </p:nvSpPr>
        <p:spPr>
          <a:xfrm>
            <a:off x="8793413" y="5656554"/>
            <a:ext cx="8972895" cy="1239428"/>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1700" b="1" dirty="0" smtClean="0">
                <a:solidFill>
                  <a:schemeClr val="tx1"/>
                </a:solidFill>
              </a:rPr>
              <a:t>Unidad Patronato Municipal San José</a:t>
            </a:r>
            <a:endParaRPr lang="es-EC" sz="1700" b="1" dirty="0">
              <a:solidFill>
                <a:schemeClr val="tx1"/>
              </a:solidFill>
            </a:endParaRPr>
          </a:p>
          <a:p>
            <a:pPr algn="just"/>
            <a:r>
              <a:rPr lang="es-EC" sz="1700" dirty="0" smtClean="0">
                <a:solidFill>
                  <a:schemeClr val="tx1"/>
                </a:solidFill>
              </a:rPr>
              <a:t>Valores no ejecutados de enero a mayo correspondientes a: contratación de personal, servicios básicos e insumos de los diferentes servicios.</a:t>
            </a:r>
            <a:endParaRPr lang="es-EC" sz="1700" b="1" dirty="0" smtClean="0">
              <a:solidFill>
                <a:schemeClr val="accent2"/>
              </a:solidFill>
            </a:endParaRPr>
          </a:p>
        </p:txBody>
      </p:sp>
      <p:sp>
        <p:nvSpPr>
          <p:cNvPr id="19" name="CuadroTexto 18"/>
          <p:cNvSpPr txBox="1"/>
          <p:nvPr/>
        </p:nvSpPr>
        <p:spPr>
          <a:xfrm>
            <a:off x="846898" y="6536716"/>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sp>
        <p:nvSpPr>
          <p:cNvPr id="12"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20298571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5884554"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Educación</a:t>
            </a:r>
            <a:endParaRPr lang="es-EC" sz="4000" dirty="0">
              <a:solidFill>
                <a:srgbClr val="C00000"/>
              </a:solidFill>
            </a:endParaRPr>
          </a:p>
        </p:txBody>
      </p:sp>
      <p:graphicFrame>
        <p:nvGraphicFramePr>
          <p:cNvPr id="8" name="Gráfico 7"/>
          <p:cNvGraphicFramePr>
            <a:graphicFrameLocks/>
          </p:cNvGraphicFramePr>
          <p:nvPr>
            <p:extLst/>
          </p:nvPr>
        </p:nvGraphicFramePr>
        <p:xfrm>
          <a:off x="528976" y="2929057"/>
          <a:ext cx="8121537" cy="4268577"/>
        </p:xfrm>
        <a:graphic>
          <a:graphicData uri="http://schemas.openxmlformats.org/drawingml/2006/chart">
            <c:chart xmlns:c="http://schemas.openxmlformats.org/drawingml/2006/chart" xmlns:r="http://schemas.openxmlformats.org/officeDocument/2006/relationships" r:id="rId2"/>
          </a:graphicData>
        </a:graphic>
      </p:graphicFrame>
      <p:sp>
        <p:nvSpPr>
          <p:cNvPr id="6" name="Título 1">
            <a:extLst>
              <a:ext uri="{FF2B5EF4-FFF2-40B4-BE49-F238E27FC236}">
                <a16:creationId xmlns:a16="http://schemas.microsoft.com/office/drawing/2014/main" id="{0CA53F31-4584-EDC7-EB7D-253D54B5F07B}"/>
              </a:ext>
            </a:extLst>
          </p:cNvPr>
          <p:cNvSpPr txBox="1">
            <a:spLocks/>
          </p:cNvSpPr>
          <p:nvPr/>
        </p:nvSpPr>
        <p:spPr>
          <a:xfrm>
            <a:off x="9143206" y="1881051"/>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cxnSp>
        <p:nvCxnSpPr>
          <p:cNvPr id="11" name="Conector recto 10"/>
          <p:cNvCxnSpPr/>
          <p:nvPr/>
        </p:nvCxnSpPr>
        <p:spPr>
          <a:xfrm flipV="1">
            <a:off x="3897810" y="3400023"/>
            <a:ext cx="3365875" cy="654607"/>
          </a:xfrm>
          <a:prstGeom prst="line">
            <a:avLst/>
          </a:prstGeom>
          <a:ln>
            <a:prstDash val="dash"/>
          </a:ln>
        </p:spPr>
        <p:style>
          <a:lnRef idx="1">
            <a:schemeClr val="accent2"/>
          </a:lnRef>
          <a:fillRef idx="0">
            <a:schemeClr val="accent2"/>
          </a:fillRef>
          <a:effectRef idx="0">
            <a:schemeClr val="accent2"/>
          </a:effectRef>
          <a:fontRef idx="minor">
            <a:schemeClr val="tx1"/>
          </a:fontRef>
        </p:style>
      </p:cxnSp>
      <p:graphicFrame>
        <p:nvGraphicFramePr>
          <p:cNvPr id="3" name="Tabla 2"/>
          <p:cNvGraphicFramePr>
            <a:graphicFrameLocks noGrp="1"/>
          </p:cNvGraphicFramePr>
          <p:nvPr>
            <p:extLst>
              <p:ext uri="{D42A27DB-BD31-4B8C-83A1-F6EECF244321}">
                <p14:modId xmlns:p14="http://schemas.microsoft.com/office/powerpoint/2010/main" val="2921194459"/>
              </p:ext>
            </p:extLst>
          </p:nvPr>
        </p:nvGraphicFramePr>
        <p:xfrm>
          <a:off x="9030825" y="2969345"/>
          <a:ext cx="8791846" cy="3414828"/>
        </p:xfrm>
        <a:graphic>
          <a:graphicData uri="http://schemas.openxmlformats.org/drawingml/2006/table">
            <a:tbl>
              <a:tblPr/>
              <a:tblGrid>
                <a:gridCol w="2191907">
                  <a:extLst>
                    <a:ext uri="{9D8B030D-6E8A-4147-A177-3AD203B41FA5}">
                      <a16:colId xmlns:a16="http://schemas.microsoft.com/office/drawing/2014/main" val="568254227"/>
                    </a:ext>
                  </a:extLst>
                </a:gridCol>
                <a:gridCol w="1683287">
                  <a:extLst>
                    <a:ext uri="{9D8B030D-6E8A-4147-A177-3AD203B41FA5}">
                      <a16:colId xmlns:a16="http://schemas.microsoft.com/office/drawing/2014/main" val="2408252379"/>
                    </a:ext>
                  </a:extLst>
                </a:gridCol>
                <a:gridCol w="1889157">
                  <a:extLst>
                    <a:ext uri="{9D8B030D-6E8A-4147-A177-3AD203B41FA5}">
                      <a16:colId xmlns:a16="http://schemas.microsoft.com/office/drawing/2014/main" val="2807684226"/>
                    </a:ext>
                  </a:extLst>
                </a:gridCol>
                <a:gridCol w="1428978">
                  <a:extLst>
                    <a:ext uri="{9D8B030D-6E8A-4147-A177-3AD203B41FA5}">
                      <a16:colId xmlns:a16="http://schemas.microsoft.com/office/drawing/2014/main" val="1493709095"/>
                    </a:ext>
                  </a:extLst>
                </a:gridCol>
                <a:gridCol w="1598517">
                  <a:extLst>
                    <a:ext uri="{9D8B030D-6E8A-4147-A177-3AD203B41FA5}">
                      <a16:colId xmlns:a16="http://schemas.microsoft.com/office/drawing/2014/main" val="2608461356"/>
                    </a:ext>
                  </a:extLst>
                </a:gridCol>
              </a:tblGrid>
              <a:tr h="576754">
                <a:tc>
                  <a:txBody>
                    <a:bodyPr/>
                    <a:lstStyle/>
                    <a:p>
                      <a:pPr algn="ctr" rtl="0" fontAlgn="ctr"/>
                      <a:r>
                        <a:rPr lang="es-EC" sz="1700" b="1" i="0" u="none" strike="noStrike" dirty="0">
                          <a:solidFill>
                            <a:srgbClr val="FFFFFF"/>
                          </a:solidFill>
                          <a:effectLst/>
                          <a:latin typeface="Arial" panose="020B0604020202020204" pitchFamily="34" charset="0"/>
                        </a:rPr>
                        <a:t>Entidades del Sector</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700" b="1" i="0" u="none" strike="noStrike" dirty="0">
                          <a:solidFill>
                            <a:srgbClr val="FFFFFF"/>
                          </a:solidFill>
                          <a:effectLst/>
                          <a:latin typeface="Arial" panose="020B0604020202020204" pitchFamily="34" charset="0"/>
                        </a:rPr>
                        <a:t> Asignación inicial  </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700" b="1" i="0" u="none" strike="noStrike" dirty="0">
                          <a:solidFill>
                            <a:srgbClr val="FFFFFF"/>
                          </a:solidFill>
                          <a:effectLst/>
                          <a:latin typeface="Arial" panose="020B0604020202020204" pitchFamily="34" charset="0"/>
                        </a:rPr>
                        <a:t> Codificado </a:t>
                      </a:r>
                      <a:r>
                        <a:rPr lang="es-EC" sz="1700" b="1" i="0" u="none" strike="noStrike" dirty="0" smtClean="0">
                          <a:solidFill>
                            <a:srgbClr val="FFFFFF"/>
                          </a:solidFill>
                          <a:effectLst/>
                          <a:latin typeface="Arial" panose="020B0604020202020204" pitchFamily="34" charset="0"/>
                        </a:rPr>
                        <a:t>antes de Reforma</a:t>
                      </a:r>
                      <a:r>
                        <a:rPr lang="es-EC" sz="1700" b="1" i="0" u="none" strike="noStrike" baseline="0" dirty="0" smtClean="0">
                          <a:solidFill>
                            <a:srgbClr val="FFFFFF"/>
                          </a:solidFill>
                          <a:effectLst/>
                          <a:latin typeface="Arial" panose="020B0604020202020204" pitchFamily="34" charset="0"/>
                        </a:rPr>
                        <a:t> -DMF</a:t>
                      </a:r>
                      <a:endParaRPr lang="es-EC" sz="1700" b="1" i="0" u="none" strike="noStrike" dirty="0">
                        <a:solidFill>
                          <a:srgbClr val="FFFFFF"/>
                        </a:solidFill>
                        <a:effectLst/>
                        <a:latin typeface="Arial" panose="020B0604020202020204" pitchFamily="34" charset="0"/>
                      </a:endParaRP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700" b="1" i="0" u="none" strike="noStrike" dirty="0">
                          <a:solidFill>
                            <a:srgbClr val="FFFFFF"/>
                          </a:solidFill>
                          <a:effectLst/>
                          <a:latin typeface="Arial" panose="020B0604020202020204" pitchFamily="34" charset="0"/>
                        </a:rPr>
                        <a:t> Reforma </a:t>
                      </a:r>
                      <a:r>
                        <a:rPr lang="es-EC" sz="1700" b="1" i="0" u="none" strike="noStrike" dirty="0" smtClean="0">
                          <a:solidFill>
                            <a:srgbClr val="FFFFFF"/>
                          </a:solidFill>
                          <a:effectLst/>
                          <a:latin typeface="Arial" panose="020B0604020202020204" pitchFamily="34" charset="0"/>
                        </a:rPr>
                        <a:t>Incremento</a:t>
                      </a:r>
                      <a:endParaRPr lang="es-EC" sz="1700" b="1" i="0" u="none" strike="noStrike" dirty="0">
                        <a:solidFill>
                          <a:srgbClr val="FFFFFF"/>
                        </a:solidFill>
                        <a:effectLst/>
                        <a:latin typeface="Arial" panose="020B0604020202020204" pitchFamily="34" charset="0"/>
                      </a:endParaRP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700" b="1" i="0" u="none" strike="noStrike" dirty="0">
                          <a:solidFill>
                            <a:srgbClr val="FFFFFF"/>
                          </a:solidFill>
                          <a:effectLst/>
                          <a:latin typeface="Arial" panose="020B0604020202020204" pitchFamily="34" charset="0"/>
                        </a:rPr>
                        <a:t> </a:t>
                      </a:r>
                      <a:r>
                        <a:rPr lang="es-EC" sz="1700" b="1" i="0" u="none" strike="noStrike" dirty="0" smtClean="0">
                          <a:solidFill>
                            <a:srgbClr val="FFFFFF"/>
                          </a:solidFill>
                          <a:effectLst/>
                          <a:latin typeface="Arial" panose="020B0604020202020204" pitchFamily="34" charset="0"/>
                        </a:rPr>
                        <a:t>Propuesta con Reforma</a:t>
                      </a:r>
                      <a:endParaRPr lang="es-EC" sz="1700" b="1" i="0" u="none" strike="noStrike" dirty="0">
                        <a:solidFill>
                          <a:srgbClr val="FFFFFF"/>
                        </a:solidFill>
                        <a:effectLst/>
                        <a:latin typeface="Arial" panose="020B0604020202020204" pitchFamily="34" charset="0"/>
                      </a:endParaRP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4123512701"/>
                  </a:ext>
                </a:extLst>
              </a:tr>
              <a:tr h="390911">
                <a:tc>
                  <a:txBody>
                    <a:bodyPr/>
                    <a:lstStyle/>
                    <a:p>
                      <a:pPr algn="l" rtl="0" fontAlgn="t"/>
                      <a:r>
                        <a:rPr lang="es-EC" sz="1700" b="0" i="0" u="none" strike="noStrike" dirty="0" smtClean="0">
                          <a:solidFill>
                            <a:srgbClr val="000000"/>
                          </a:solidFill>
                          <a:effectLst/>
                          <a:latin typeface="Arial" panose="020B0604020202020204" pitchFamily="34" charset="0"/>
                        </a:rPr>
                        <a:t>SERD</a:t>
                      </a:r>
                      <a:endParaRPr lang="es-EC" sz="1700" b="0" i="0" u="none" strike="noStrike" dirty="0">
                        <a:solidFill>
                          <a:srgbClr val="000000"/>
                        </a:solidFill>
                        <a:effectLst/>
                        <a:latin typeface="Arial" panose="020B0604020202020204" pitchFamily="34" charset="0"/>
                      </a:endParaRPr>
                    </a:p>
                  </a:txBody>
                  <a:tcPr marL="111031"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10.123.156</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10.123.156</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1.787.200</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11.910.356</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3140700"/>
                  </a:ext>
                </a:extLst>
              </a:tr>
              <a:tr h="569357">
                <a:tc>
                  <a:txBody>
                    <a:bodyPr/>
                    <a:lstStyle/>
                    <a:p>
                      <a:pPr algn="l" rtl="0" fontAlgn="t"/>
                      <a:r>
                        <a:rPr lang="es-EC" sz="1700" b="0" i="0" u="none" strike="noStrike" dirty="0" smtClean="0">
                          <a:solidFill>
                            <a:srgbClr val="000000"/>
                          </a:solidFill>
                          <a:effectLst/>
                          <a:latin typeface="Arial" panose="020B0604020202020204" pitchFamily="34" charset="0"/>
                        </a:rPr>
                        <a:t>UE </a:t>
                      </a:r>
                      <a:r>
                        <a:rPr lang="es-EC" sz="1700" b="0" i="0" u="none" strike="noStrike" dirty="0" err="1" smtClean="0">
                          <a:solidFill>
                            <a:srgbClr val="000000"/>
                          </a:solidFill>
                          <a:effectLst/>
                          <a:latin typeface="Arial" panose="020B0604020202020204" pitchFamily="34" charset="0"/>
                        </a:rPr>
                        <a:t>Quitumbe</a:t>
                      </a:r>
                      <a:endParaRPr lang="es-EC" sz="1700" b="0" i="0" u="none" strike="noStrike" dirty="0">
                        <a:solidFill>
                          <a:srgbClr val="000000"/>
                        </a:solidFill>
                        <a:effectLst/>
                        <a:latin typeface="Arial" panose="020B0604020202020204" pitchFamily="34" charset="0"/>
                      </a:endParaRPr>
                    </a:p>
                  </a:txBody>
                  <a:tcPr marL="111031"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a:solidFill>
                            <a:srgbClr val="000000"/>
                          </a:solidFill>
                          <a:effectLst/>
                          <a:latin typeface="Arial" panose="020B0604020202020204" pitchFamily="34" charset="0"/>
                        </a:rPr>
                        <a:t>113.214</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113.214</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150.000</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263.214</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6422785"/>
                  </a:ext>
                </a:extLst>
              </a:tr>
              <a:tr h="569357">
                <a:tc>
                  <a:txBody>
                    <a:bodyPr/>
                    <a:lstStyle/>
                    <a:p>
                      <a:pPr algn="l" rtl="0" fontAlgn="t"/>
                      <a:r>
                        <a:rPr lang="es-EC" sz="1700" b="0" i="0" u="none" strike="noStrike" dirty="0">
                          <a:solidFill>
                            <a:srgbClr val="000000"/>
                          </a:solidFill>
                          <a:effectLst/>
                          <a:latin typeface="Arial" panose="020B0604020202020204" pitchFamily="34" charset="0"/>
                        </a:rPr>
                        <a:t>Colegio </a:t>
                      </a:r>
                      <a:r>
                        <a:rPr lang="es-EC" sz="1700" b="0" i="0" u="none" strike="noStrike" dirty="0" smtClean="0">
                          <a:solidFill>
                            <a:srgbClr val="000000"/>
                          </a:solidFill>
                          <a:effectLst/>
                          <a:latin typeface="Arial" panose="020B0604020202020204" pitchFamily="34" charset="0"/>
                        </a:rPr>
                        <a:t>F. </a:t>
                      </a:r>
                      <a:r>
                        <a:rPr lang="es-EC" sz="1700" b="0" i="0" u="none" strike="noStrike" dirty="0">
                          <a:solidFill>
                            <a:srgbClr val="000000"/>
                          </a:solidFill>
                          <a:effectLst/>
                          <a:latin typeface="Arial" panose="020B0604020202020204" pitchFamily="34" charset="0"/>
                        </a:rPr>
                        <a:t>Madrid</a:t>
                      </a:r>
                    </a:p>
                  </a:txBody>
                  <a:tcPr marL="111031"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a:solidFill>
                            <a:srgbClr val="000000"/>
                          </a:solidFill>
                          <a:effectLst/>
                          <a:latin typeface="Arial" panose="020B0604020202020204" pitchFamily="34" charset="0"/>
                        </a:rPr>
                        <a:t>95.117</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95.117</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125.000</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220.117</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2987160"/>
                  </a:ext>
                </a:extLst>
              </a:tr>
              <a:tr h="569357">
                <a:tc>
                  <a:txBody>
                    <a:bodyPr/>
                    <a:lstStyle/>
                    <a:p>
                      <a:pPr algn="l" rtl="0" fontAlgn="t"/>
                      <a:r>
                        <a:rPr lang="es-EC" sz="1700" b="0" i="0" u="none" strike="noStrike" dirty="0" smtClean="0">
                          <a:solidFill>
                            <a:srgbClr val="000000"/>
                          </a:solidFill>
                          <a:effectLst/>
                          <a:latin typeface="Arial" panose="020B0604020202020204" pitchFamily="34" charset="0"/>
                        </a:rPr>
                        <a:t>UE Espejo</a:t>
                      </a:r>
                      <a:endParaRPr lang="es-EC" sz="1700" b="0" i="0" u="none" strike="noStrike" dirty="0">
                        <a:solidFill>
                          <a:srgbClr val="000000"/>
                        </a:solidFill>
                        <a:effectLst/>
                        <a:latin typeface="Arial" panose="020B0604020202020204" pitchFamily="34" charset="0"/>
                      </a:endParaRPr>
                    </a:p>
                  </a:txBody>
                  <a:tcPr marL="111031"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a:solidFill>
                            <a:srgbClr val="000000"/>
                          </a:solidFill>
                          <a:effectLst/>
                          <a:latin typeface="Arial" panose="020B0604020202020204" pitchFamily="34" charset="0"/>
                        </a:rPr>
                        <a:t>95.714</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a:solidFill>
                            <a:srgbClr val="000000"/>
                          </a:solidFill>
                          <a:effectLst/>
                          <a:latin typeface="Arial" panose="020B0604020202020204" pitchFamily="34" charset="0"/>
                        </a:rPr>
                        <a:t>95.714</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125.000</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220.714</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3881661"/>
                  </a:ext>
                </a:extLst>
              </a:tr>
              <a:tr h="445656">
                <a:tc>
                  <a:txBody>
                    <a:bodyPr/>
                    <a:lstStyle/>
                    <a:p>
                      <a:pPr algn="l" rtl="0" fontAlgn="t"/>
                      <a:r>
                        <a:rPr lang="es-EC" sz="1700" b="0" i="0" u="none" strike="noStrike">
                          <a:solidFill>
                            <a:srgbClr val="000000"/>
                          </a:solidFill>
                          <a:effectLst/>
                          <a:latin typeface="Arial" panose="020B0604020202020204" pitchFamily="34" charset="0"/>
                        </a:rPr>
                        <a:t>Colegio Benalcázar</a:t>
                      </a:r>
                    </a:p>
                  </a:txBody>
                  <a:tcPr marL="111031"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a:solidFill>
                            <a:srgbClr val="000000"/>
                          </a:solidFill>
                          <a:effectLst/>
                          <a:latin typeface="Arial" panose="020B0604020202020204" pitchFamily="34" charset="0"/>
                        </a:rPr>
                        <a:t>130.000</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a:solidFill>
                            <a:srgbClr val="000000"/>
                          </a:solidFill>
                          <a:effectLst/>
                          <a:latin typeface="Arial" panose="020B0604020202020204" pitchFamily="34" charset="0"/>
                        </a:rPr>
                        <a:t>130.000</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1.366</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700" b="0" i="0" u="none" strike="noStrike" dirty="0">
                          <a:solidFill>
                            <a:srgbClr val="000000"/>
                          </a:solidFill>
                          <a:effectLst/>
                          <a:latin typeface="Arial" panose="020B0604020202020204" pitchFamily="34" charset="0"/>
                        </a:rPr>
                        <a:t>131.366</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4080493"/>
                  </a:ext>
                </a:extLst>
              </a:tr>
              <a:tr h="293436">
                <a:tc>
                  <a:txBody>
                    <a:bodyPr/>
                    <a:lstStyle/>
                    <a:p>
                      <a:pPr algn="ctr" rtl="0" fontAlgn="ctr"/>
                      <a:r>
                        <a:rPr lang="es-EC" sz="1700" b="1" i="0" u="none" strike="noStrike" dirty="0" smtClean="0">
                          <a:solidFill>
                            <a:srgbClr val="FFFFFF"/>
                          </a:solidFill>
                          <a:effectLst/>
                          <a:latin typeface="Arial" panose="020B0604020202020204" pitchFamily="34" charset="0"/>
                        </a:rPr>
                        <a:t>Total</a:t>
                      </a:r>
                      <a:endParaRPr lang="es-EC" sz="1700" b="1" i="0" u="none" strike="noStrike" dirty="0">
                        <a:solidFill>
                          <a:srgbClr val="FFFFFF"/>
                        </a:solidFill>
                        <a:effectLst/>
                        <a:latin typeface="Arial" panose="020B0604020202020204" pitchFamily="34" charset="0"/>
                      </a:endParaRP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1700" b="1" i="0" u="none" strike="noStrike" dirty="0" smtClean="0">
                          <a:solidFill>
                            <a:srgbClr val="FFFFFF"/>
                          </a:solidFill>
                          <a:effectLst/>
                          <a:latin typeface="Arial" panose="020B0604020202020204" pitchFamily="34" charset="0"/>
                        </a:rPr>
                        <a:t>10.577.201</a:t>
                      </a:r>
                      <a:endParaRPr lang="es-EC" sz="1700" b="1" i="0" u="none" strike="noStrike" dirty="0">
                        <a:solidFill>
                          <a:srgbClr val="FFFFFF"/>
                        </a:solidFill>
                        <a:effectLst/>
                        <a:latin typeface="Arial" panose="020B0604020202020204" pitchFamily="34" charset="0"/>
                      </a:endParaRP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1700" b="1" i="0" u="none" strike="noStrike" dirty="0" smtClean="0">
                          <a:solidFill>
                            <a:srgbClr val="FFFFFF"/>
                          </a:solidFill>
                          <a:effectLst/>
                          <a:latin typeface="Arial" panose="020B0604020202020204" pitchFamily="34" charset="0"/>
                        </a:rPr>
                        <a:t>10.577.201</a:t>
                      </a:r>
                      <a:endParaRPr lang="es-EC" sz="1700" b="1" i="0" u="none" strike="noStrike" dirty="0">
                        <a:solidFill>
                          <a:srgbClr val="FFFFFF"/>
                        </a:solidFill>
                        <a:effectLst/>
                        <a:latin typeface="Arial" panose="020B0604020202020204" pitchFamily="34" charset="0"/>
                      </a:endParaRP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1700" b="1" i="0" u="none" strike="noStrike" dirty="0">
                          <a:solidFill>
                            <a:srgbClr val="FFFFFF"/>
                          </a:solidFill>
                          <a:effectLst/>
                          <a:latin typeface="Arial" panose="020B0604020202020204" pitchFamily="34" charset="0"/>
                        </a:rPr>
                        <a:t>2.188.566</a:t>
                      </a: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1700" b="1" i="0" u="none" strike="noStrike" dirty="0" smtClean="0">
                          <a:solidFill>
                            <a:srgbClr val="FFFFFF"/>
                          </a:solidFill>
                          <a:effectLst/>
                          <a:latin typeface="Arial" panose="020B0604020202020204" pitchFamily="34" charset="0"/>
                        </a:rPr>
                        <a:t>12.745.767</a:t>
                      </a:r>
                      <a:endParaRPr lang="es-EC" sz="1700" b="1" i="0" u="none" strike="noStrike" dirty="0">
                        <a:solidFill>
                          <a:srgbClr val="FFFFFF"/>
                        </a:solidFill>
                        <a:effectLst/>
                        <a:latin typeface="Arial" panose="020B0604020202020204" pitchFamily="34" charset="0"/>
                      </a:endParaRPr>
                    </a:p>
                  </a:txBody>
                  <a:tcPr marL="9253" marR="9253" marT="92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162063152"/>
                  </a:ext>
                </a:extLst>
              </a:tr>
            </a:tbl>
          </a:graphicData>
        </a:graphic>
      </p:graphicFrame>
      <p:sp>
        <p:nvSpPr>
          <p:cNvPr id="12" name="CuadroTexto 11"/>
          <p:cNvSpPr txBox="1"/>
          <p:nvPr/>
        </p:nvSpPr>
        <p:spPr>
          <a:xfrm>
            <a:off x="1006370" y="7211888"/>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cxnSp>
        <p:nvCxnSpPr>
          <p:cNvPr id="4" name="Conector recto 3"/>
          <p:cNvCxnSpPr/>
          <p:nvPr/>
        </p:nvCxnSpPr>
        <p:spPr>
          <a:xfrm>
            <a:off x="914400" y="7197634"/>
            <a:ext cx="7498080" cy="0"/>
          </a:xfrm>
          <a:prstGeom prst="line">
            <a:avLst/>
          </a:prstGeom>
          <a:ln/>
        </p:spPr>
        <p:style>
          <a:lnRef idx="1">
            <a:schemeClr val="dk1"/>
          </a:lnRef>
          <a:fillRef idx="0">
            <a:schemeClr val="dk1"/>
          </a:fillRef>
          <a:effectRef idx="0">
            <a:schemeClr val="dk1"/>
          </a:effectRef>
          <a:fontRef idx="minor">
            <a:schemeClr val="tx1"/>
          </a:fontRef>
        </p:style>
      </p:cxnSp>
      <p:sp>
        <p:nvSpPr>
          <p:cNvPr id="13"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8345728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5884554"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Educación</a:t>
            </a:r>
            <a:endParaRPr lang="es-EC" sz="4000" dirty="0">
              <a:solidFill>
                <a:srgbClr val="C00000"/>
              </a:solidFill>
            </a:endParaRPr>
          </a:p>
        </p:txBody>
      </p:sp>
      <p:sp>
        <p:nvSpPr>
          <p:cNvPr id="8" name="Rectángulo 7"/>
          <p:cNvSpPr/>
          <p:nvPr/>
        </p:nvSpPr>
        <p:spPr>
          <a:xfrm>
            <a:off x="9145915" y="6155610"/>
            <a:ext cx="7045675" cy="1489929"/>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a:solidFill>
                  <a:schemeClr val="tx1"/>
                </a:solidFill>
              </a:rPr>
              <a:t>Colegio Benalcázar</a:t>
            </a:r>
          </a:p>
          <a:p>
            <a:pPr algn="just"/>
            <a:r>
              <a:rPr lang="es-EC" sz="1700" b="1" dirty="0">
                <a:solidFill>
                  <a:schemeClr val="tx1"/>
                </a:solidFill>
              </a:rPr>
              <a:t>Proyecto Fortalecimiento Pedagógico </a:t>
            </a:r>
          </a:p>
          <a:p>
            <a:pPr marL="285750" indent="-285750" algn="just">
              <a:buFont typeface="Wingdings" panose="05000000000000000000" pitchFamily="2" charset="2"/>
              <a:buChar char="Ø"/>
            </a:pPr>
            <a:r>
              <a:rPr lang="es-EC" sz="1700" dirty="0">
                <a:solidFill>
                  <a:schemeClr val="tx1"/>
                </a:solidFill>
              </a:rPr>
              <a:t>Devolución por siniestro de equipos informáticos</a:t>
            </a:r>
            <a:r>
              <a:rPr lang="es-EC" sz="1700" dirty="0" smtClean="0">
                <a:solidFill>
                  <a:schemeClr val="tx1"/>
                </a:solidFill>
              </a:rPr>
              <a:t>. (Deducibles por Seguros)</a:t>
            </a:r>
            <a:endParaRPr lang="es-EC" sz="1700" dirty="0">
              <a:solidFill>
                <a:schemeClr val="tx1"/>
              </a:solidFill>
            </a:endParaRPr>
          </a:p>
        </p:txBody>
      </p:sp>
      <p:sp>
        <p:nvSpPr>
          <p:cNvPr id="9" name="Rectángulo 8"/>
          <p:cNvSpPr/>
          <p:nvPr/>
        </p:nvSpPr>
        <p:spPr>
          <a:xfrm>
            <a:off x="9145915" y="4270675"/>
            <a:ext cx="7045675" cy="1697852"/>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Colegio Fernández Madrid</a:t>
            </a:r>
            <a:endParaRPr lang="es-EC" sz="2000" b="1" dirty="0">
              <a:solidFill>
                <a:schemeClr val="tx1"/>
              </a:solidFill>
            </a:endParaRPr>
          </a:p>
          <a:p>
            <a:pPr algn="just"/>
            <a:r>
              <a:rPr lang="es-EC" sz="1700" b="1" dirty="0">
                <a:solidFill>
                  <a:schemeClr val="tx1"/>
                </a:solidFill>
              </a:rPr>
              <a:t>Fortalecimiento Pedagógico </a:t>
            </a:r>
          </a:p>
          <a:p>
            <a:pPr marL="285750" indent="-285750" algn="just">
              <a:buFont typeface="Wingdings" panose="05000000000000000000" pitchFamily="2" charset="2"/>
              <a:buChar char="Ø"/>
            </a:pPr>
            <a:r>
              <a:rPr lang="es-EC" sz="1700" dirty="0">
                <a:solidFill>
                  <a:schemeClr val="tx1"/>
                </a:solidFill>
              </a:rPr>
              <a:t>Ampliación de la oferta </a:t>
            </a:r>
            <a:r>
              <a:rPr lang="es-EC" sz="1700" dirty="0" smtClean="0">
                <a:solidFill>
                  <a:schemeClr val="tx1"/>
                </a:solidFill>
              </a:rPr>
              <a:t>educativa (incremento de jornada). </a:t>
            </a:r>
          </a:p>
          <a:p>
            <a:pPr marL="285750" indent="-285750" algn="just">
              <a:buFont typeface="Wingdings" panose="05000000000000000000" pitchFamily="2" charset="2"/>
              <a:buChar char="Ø"/>
            </a:pPr>
            <a:r>
              <a:rPr lang="es-EC" sz="1700" dirty="0" smtClean="0">
                <a:solidFill>
                  <a:schemeClr val="tx1"/>
                </a:solidFill>
              </a:rPr>
              <a:t>Mantenimiento </a:t>
            </a:r>
            <a:r>
              <a:rPr lang="es-EC" sz="1700" dirty="0">
                <a:solidFill>
                  <a:schemeClr val="tx1"/>
                </a:solidFill>
              </a:rPr>
              <a:t>de la infraestructura de la Unidad Educativa</a:t>
            </a:r>
            <a:r>
              <a:rPr lang="es-EC" sz="1700" dirty="0" smtClean="0">
                <a:solidFill>
                  <a:schemeClr val="tx1"/>
                </a:solidFill>
              </a:rPr>
              <a:t>.</a:t>
            </a:r>
            <a:endParaRPr lang="es-EC" sz="1700" dirty="0">
              <a:solidFill>
                <a:schemeClr val="tx1"/>
              </a:solidFill>
            </a:endParaRPr>
          </a:p>
        </p:txBody>
      </p:sp>
      <p:sp>
        <p:nvSpPr>
          <p:cNvPr id="10" name="Rectángulo 9"/>
          <p:cNvSpPr/>
          <p:nvPr/>
        </p:nvSpPr>
        <p:spPr>
          <a:xfrm>
            <a:off x="1631209" y="2460561"/>
            <a:ext cx="14560381" cy="1643864"/>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s-EC" sz="2000" b="1" dirty="0" smtClean="0"/>
          </a:p>
          <a:p>
            <a:endParaRPr lang="es-EC" sz="2000" b="1" dirty="0" smtClean="0"/>
          </a:p>
          <a:p>
            <a:r>
              <a:rPr lang="es-EC" sz="2000" b="1" dirty="0" smtClean="0"/>
              <a:t>Secretaría </a:t>
            </a:r>
            <a:r>
              <a:rPr lang="es-EC" sz="2000" b="1" dirty="0"/>
              <a:t>de Educación, Recreación y Deporte</a:t>
            </a:r>
            <a:endParaRPr lang="es-EC" sz="2000" dirty="0"/>
          </a:p>
          <a:p>
            <a:pPr lvl="0"/>
            <a:r>
              <a:rPr lang="es-EC" sz="1700" b="1" dirty="0" smtClean="0"/>
              <a:t>Quito Activo</a:t>
            </a:r>
          </a:p>
          <a:p>
            <a:pPr marL="285750" lvl="0" indent="-285750">
              <a:buFont typeface="Wingdings" panose="05000000000000000000" pitchFamily="2" charset="2"/>
              <a:buChar char="Ø"/>
            </a:pPr>
            <a:r>
              <a:rPr lang="es-EC" sz="1700" dirty="0" smtClean="0"/>
              <a:t>Mayor </a:t>
            </a:r>
            <a:r>
              <a:rPr lang="es-EC" sz="1700" dirty="0"/>
              <a:t>oferta para la ejecución de actividades deportivas recreativas multidisciplinarias en los polideportivos.</a:t>
            </a:r>
          </a:p>
          <a:p>
            <a:pPr lvl="0"/>
            <a:r>
              <a:rPr lang="es-EC" sz="1700" b="1" dirty="0" smtClean="0"/>
              <a:t>Quito </a:t>
            </a:r>
            <a:r>
              <a:rPr lang="es-EC" sz="1700" b="1" dirty="0"/>
              <a:t>a la </a:t>
            </a:r>
            <a:r>
              <a:rPr lang="es-EC" sz="1700" b="1" dirty="0" smtClean="0"/>
              <a:t>Cancha</a:t>
            </a:r>
          </a:p>
          <a:p>
            <a:pPr marL="285750" lvl="0" indent="-285750">
              <a:buFont typeface="Wingdings" panose="05000000000000000000" pitchFamily="2" charset="2"/>
              <a:buChar char="Ø"/>
            </a:pPr>
            <a:r>
              <a:rPr lang="es-EC" sz="1700" dirty="0" smtClean="0"/>
              <a:t>Intervenciones </a:t>
            </a:r>
            <a:r>
              <a:rPr lang="es-EC" sz="1700" dirty="0"/>
              <a:t>en organizaciones </a:t>
            </a:r>
            <a:r>
              <a:rPr lang="es-EC" sz="1700" dirty="0" smtClean="0"/>
              <a:t>del </a:t>
            </a:r>
            <a:r>
              <a:rPr lang="es-EC" sz="1700" dirty="0"/>
              <a:t>deporte barrial (40 ligas deportivas, 1 polideportivo, 1 cancha de microfútbol</a:t>
            </a:r>
            <a:r>
              <a:rPr lang="es-EC" sz="1700" dirty="0" smtClean="0"/>
              <a:t>).</a:t>
            </a:r>
          </a:p>
          <a:p>
            <a:pPr marL="285750" lvl="0" indent="-285750">
              <a:buFont typeface="Wingdings" panose="05000000000000000000" pitchFamily="2" charset="2"/>
              <a:buChar char="Ø"/>
            </a:pPr>
            <a:endParaRPr lang="es-EC" sz="1700" dirty="0" smtClean="0"/>
          </a:p>
          <a:p>
            <a:pPr marL="285750" lvl="0" indent="-285750">
              <a:buFont typeface="Wingdings" panose="05000000000000000000" pitchFamily="2" charset="2"/>
              <a:buChar char="Ø"/>
            </a:pPr>
            <a:endParaRPr lang="es-EC" sz="1700" dirty="0"/>
          </a:p>
        </p:txBody>
      </p:sp>
      <p:sp>
        <p:nvSpPr>
          <p:cNvPr id="12" name="Rectángulo 11"/>
          <p:cNvSpPr/>
          <p:nvPr/>
        </p:nvSpPr>
        <p:spPr>
          <a:xfrm>
            <a:off x="1631209" y="6155611"/>
            <a:ext cx="7063901" cy="1489929"/>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s-EC" sz="2000" b="1" dirty="0" smtClean="0"/>
          </a:p>
          <a:p>
            <a:r>
              <a:rPr lang="es-EC" sz="2000" b="1" dirty="0" smtClean="0"/>
              <a:t>Unidad </a:t>
            </a:r>
            <a:r>
              <a:rPr lang="es-EC" sz="2000" b="1" dirty="0"/>
              <a:t>Educativa Espejo</a:t>
            </a:r>
            <a:endParaRPr lang="es-EC" sz="2000" dirty="0"/>
          </a:p>
          <a:p>
            <a:pPr algn="just"/>
            <a:r>
              <a:rPr lang="es-EC" sz="1700" b="1" dirty="0" smtClean="0"/>
              <a:t>Fortalecimiento </a:t>
            </a:r>
            <a:r>
              <a:rPr lang="es-EC" sz="1700" b="1" dirty="0"/>
              <a:t>Pedagógico</a:t>
            </a:r>
            <a:r>
              <a:rPr lang="es-EC" sz="1700" dirty="0"/>
              <a:t> </a:t>
            </a:r>
            <a:endParaRPr lang="es-EC" sz="1700" dirty="0" smtClean="0"/>
          </a:p>
          <a:p>
            <a:pPr marL="285750" indent="-285750" algn="just">
              <a:buFont typeface="Wingdings" panose="05000000000000000000" pitchFamily="2" charset="2"/>
              <a:buChar char="Ø"/>
            </a:pPr>
            <a:r>
              <a:rPr lang="es-EC" sz="1700" dirty="0" smtClean="0">
                <a:solidFill>
                  <a:schemeClr val="tx1"/>
                </a:solidFill>
              </a:rPr>
              <a:t>Ampliación </a:t>
            </a:r>
            <a:r>
              <a:rPr lang="es-EC" sz="1700" dirty="0">
                <a:solidFill>
                  <a:schemeClr val="tx1"/>
                </a:solidFill>
              </a:rPr>
              <a:t>de la oferta educativa (incremento de jornada</a:t>
            </a:r>
            <a:r>
              <a:rPr lang="es-EC" sz="1700" dirty="0" smtClean="0">
                <a:solidFill>
                  <a:schemeClr val="tx1"/>
                </a:solidFill>
              </a:rPr>
              <a:t>). </a:t>
            </a:r>
            <a:endParaRPr lang="es-EC" sz="1700" dirty="0">
              <a:solidFill>
                <a:schemeClr val="tx1"/>
              </a:solidFill>
            </a:endParaRPr>
          </a:p>
          <a:p>
            <a:pPr marL="285750" indent="-285750" algn="just">
              <a:buFont typeface="Wingdings" panose="05000000000000000000" pitchFamily="2" charset="2"/>
              <a:buChar char="Ø"/>
            </a:pPr>
            <a:r>
              <a:rPr lang="es-EC" sz="1700" dirty="0">
                <a:solidFill>
                  <a:schemeClr val="tx1"/>
                </a:solidFill>
              </a:rPr>
              <a:t>Mantenimiento de la infraestructura de la Unidad Educativa</a:t>
            </a:r>
            <a:r>
              <a:rPr lang="es-EC" sz="1700" dirty="0" smtClean="0">
                <a:solidFill>
                  <a:schemeClr val="tx1"/>
                </a:solidFill>
              </a:rPr>
              <a:t>.</a:t>
            </a:r>
          </a:p>
          <a:p>
            <a:pPr marL="285750" indent="-285750" algn="just">
              <a:buFont typeface="Wingdings" panose="05000000000000000000" pitchFamily="2" charset="2"/>
              <a:buChar char="Ø"/>
            </a:pPr>
            <a:endParaRPr lang="es-EC" sz="1700" dirty="0">
              <a:solidFill>
                <a:schemeClr val="tx1"/>
              </a:solidFill>
            </a:endParaRPr>
          </a:p>
          <a:p>
            <a:pPr lvl="0"/>
            <a:endParaRPr lang="es-EC" sz="1700" dirty="0" smtClean="0"/>
          </a:p>
        </p:txBody>
      </p:sp>
      <p:sp>
        <p:nvSpPr>
          <p:cNvPr id="13" name="Rectángulo 12"/>
          <p:cNvSpPr/>
          <p:nvPr/>
        </p:nvSpPr>
        <p:spPr>
          <a:xfrm>
            <a:off x="1631209" y="4270675"/>
            <a:ext cx="7063901" cy="1697852"/>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s-EC" sz="2000" b="1" dirty="0"/>
              <a:t>Unidad Educativa </a:t>
            </a:r>
            <a:r>
              <a:rPr lang="es-EC" sz="2000" b="1" dirty="0" err="1"/>
              <a:t>Quitumbe</a:t>
            </a:r>
            <a:endParaRPr lang="es-EC" sz="2000" dirty="0"/>
          </a:p>
          <a:p>
            <a:pPr lvl="0"/>
            <a:r>
              <a:rPr lang="es-EC" sz="1700" b="1" dirty="0" smtClean="0"/>
              <a:t>Fortalecimiento </a:t>
            </a:r>
            <a:r>
              <a:rPr lang="es-EC" sz="1700" b="1" dirty="0"/>
              <a:t>Pedagógico </a:t>
            </a:r>
            <a:endParaRPr lang="es-EC" sz="1700" b="1" dirty="0" smtClean="0"/>
          </a:p>
          <a:p>
            <a:pPr marL="285750" indent="-285750" algn="just">
              <a:buFont typeface="Wingdings" panose="05000000000000000000" pitchFamily="2" charset="2"/>
              <a:buChar char="Ø"/>
            </a:pPr>
            <a:r>
              <a:rPr lang="es-EC" sz="1700" dirty="0">
                <a:solidFill>
                  <a:schemeClr val="tx1"/>
                </a:solidFill>
              </a:rPr>
              <a:t>Ampliación de la oferta educativa (incremento de jornada</a:t>
            </a:r>
            <a:r>
              <a:rPr lang="es-EC" sz="1700" dirty="0" smtClean="0">
                <a:solidFill>
                  <a:schemeClr val="tx1"/>
                </a:solidFill>
              </a:rPr>
              <a:t>). </a:t>
            </a:r>
            <a:endParaRPr lang="es-EC" sz="1700" dirty="0">
              <a:solidFill>
                <a:schemeClr val="tx1"/>
              </a:solidFill>
            </a:endParaRPr>
          </a:p>
          <a:p>
            <a:pPr marL="285750" indent="-285750" algn="just">
              <a:buFont typeface="Wingdings" panose="05000000000000000000" pitchFamily="2" charset="2"/>
              <a:buChar char="Ø"/>
            </a:pPr>
            <a:r>
              <a:rPr lang="es-EC" sz="1700" dirty="0">
                <a:solidFill>
                  <a:schemeClr val="tx1"/>
                </a:solidFill>
              </a:rPr>
              <a:t>Mantenimiento de la infraestructura de la Unidad Educativa</a:t>
            </a:r>
            <a:r>
              <a:rPr lang="es-EC" sz="1700" dirty="0" smtClean="0">
                <a:solidFill>
                  <a:schemeClr val="tx1"/>
                </a:solidFill>
              </a:rPr>
              <a:t>.</a:t>
            </a:r>
            <a:endParaRPr lang="es-EC" sz="1700" dirty="0">
              <a:solidFill>
                <a:schemeClr val="tx1"/>
              </a:solidFill>
            </a:endParaRPr>
          </a:p>
        </p:txBody>
      </p:sp>
      <p:sp>
        <p:nvSpPr>
          <p:cNvPr id="15"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7102709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6753952" cy="1034713"/>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3900" dirty="0" smtClean="0">
                <a:solidFill>
                  <a:srgbClr val="C00000"/>
                </a:solidFill>
              </a:rPr>
              <a:t>Sector Distrital Comercio</a:t>
            </a:r>
            <a:endParaRPr lang="es-EC" sz="3900" dirty="0">
              <a:solidFill>
                <a:srgbClr val="C00000"/>
              </a:solidFill>
            </a:endParaRPr>
          </a:p>
        </p:txBody>
      </p:sp>
      <p:graphicFrame>
        <p:nvGraphicFramePr>
          <p:cNvPr id="9" name="Gráfico 8"/>
          <p:cNvGraphicFramePr>
            <a:graphicFrameLocks/>
          </p:cNvGraphicFramePr>
          <p:nvPr>
            <p:extLst/>
          </p:nvPr>
        </p:nvGraphicFramePr>
        <p:xfrm>
          <a:off x="565266" y="2563178"/>
          <a:ext cx="7629664" cy="4051634"/>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Conector recto 5"/>
          <p:cNvCxnSpPr/>
          <p:nvPr/>
        </p:nvCxnSpPr>
        <p:spPr>
          <a:xfrm flipV="1">
            <a:off x="3736281" y="3155324"/>
            <a:ext cx="3153916" cy="1271594"/>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8" name="Título 1">
            <a:extLst>
              <a:ext uri="{FF2B5EF4-FFF2-40B4-BE49-F238E27FC236}">
                <a16:creationId xmlns:a16="http://schemas.microsoft.com/office/drawing/2014/main" id="{0CA53F31-4584-EDC7-EB7D-253D54B5F07B}"/>
              </a:ext>
            </a:extLst>
          </p:cNvPr>
          <p:cNvSpPr txBox="1">
            <a:spLocks/>
          </p:cNvSpPr>
          <p:nvPr/>
        </p:nvSpPr>
        <p:spPr>
          <a:xfrm>
            <a:off x="9143206" y="2286001"/>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1819660260"/>
              </p:ext>
            </p:extLst>
          </p:nvPr>
        </p:nvGraphicFramePr>
        <p:xfrm>
          <a:off x="8912429" y="3386795"/>
          <a:ext cx="8940800" cy="1905000"/>
        </p:xfrm>
        <a:graphic>
          <a:graphicData uri="http://schemas.openxmlformats.org/drawingml/2006/table">
            <a:tbl>
              <a:tblPr/>
              <a:tblGrid>
                <a:gridCol w="2297884">
                  <a:extLst>
                    <a:ext uri="{9D8B030D-6E8A-4147-A177-3AD203B41FA5}">
                      <a16:colId xmlns:a16="http://schemas.microsoft.com/office/drawing/2014/main" val="3587749511"/>
                    </a:ext>
                  </a:extLst>
                </a:gridCol>
                <a:gridCol w="1541411">
                  <a:extLst>
                    <a:ext uri="{9D8B030D-6E8A-4147-A177-3AD203B41FA5}">
                      <a16:colId xmlns:a16="http://schemas.microsoft.com/office/drawing/2014/main" val="3551823971"/>
                    </a:ext>
                  </a:extLst>
                </a:gridCol>
                <a:gridCol w="1927632">
                  <a:extLst>
                    <a:ext uri="{9D8B030D-6E8A-4147-A177-3AD203B41FA5}">
                      <a16:colId xmlns:a16="http://schemas.microsoft.com/office/drawing/2014/main" val="1559175339"/>
                    </a:ext>
                  </a:extLst>
                </a:gridCol>
                <a:gridCol w="1498068">
                  <a:extLst>
                    <a:ext uri="{9D8B030D-6E8A-4147-A177-3AD203B41FA5}">
                      <a16:colId xmlns:a16="http://schemas.microsoft.com/office/drawing/2014/main" val="2054108452"/>
                    </a:ext>
                  </a:extLst>
                </a:gridCol>
                <a:gridCol w="1675805">
                  <a:extLst>
                    <a:ext uri="{9D8B030D-6E8A-4147-A177-3AD203B41FA5}">
                      <a16:colId xmlns:a16="http://schemas.microsoft.com/office/drawing/2014/main" val="355603507"/>
                    </a:ext>
                  </a:extLst>
                </a:gridCol>
              </a:tblGrid>
              <a:tr h="666750">
                <a:tc>
                  <a:txBody>
                    <a:bodyPr/>
                    <a:lstStyle/>
                    <a:p>
                      <a:pPr algn="ctr" rtl="0" fontAlgn="t"/>
                      <a:r>
                        <a:rPr lang="es-EC" sz="2000" b="1" i="0" u="none" strike="noStrike" dirty="0">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a:solidFill>
                            <a:srgbClr val="FFFFFF"/>
                          </a:solidFill>
                          <a:effectLst/>
                          <a:latin typeface="Arial" panose="020B0604020202020204" pitchFamily="34" charset="0"/>
                        </a:rPr>
                        <a:t>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Codificado antes de Reforma</a:t>
                      </a:r>
                      <a:r>
                        <a:rPr lang="es-EC" sz="2000" b="1" i="0" u="none" strike="noStrike" baseline="0" dirty="0" smtClean="0">
                          <a:solidFill>
                            <a:srgbClr val="FFFFFF"/>
                          </a:solidFill>
                          <a:effectLst/>
                          <a:latin typeface="Arial" panose="020B0604020202020204" pitchFamily="34" charset="0"/>
                        </a:rPr>
                        <a:t> - DMF</a:t>
                      </a:r>
                      <a:r>
                        <a:rPr lang="es-EC" sz="2000" b="1" i="0" u="none" strike="noStrike" dirty="0" smtClean="0">
                          <a:solidFill>
                            <a:srgbClr val="FFFFFF"/>
                          </a:solidFill>
                          <a:effectLst/>
                          <a:latin typeface="Arial" panose="020B0604020202020204" pitchFamily="34" charset="0"/>
                        </a:rPr>
                        <a:t> </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Reforma Incremento</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Propuesta con Reforma</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191424664"/>
                  </a:ext>
                </a:extLst>
              </a:tr>
              <a:tr h="647700">
                <a:tc>
                  <a:txBody>
                    <a:bodyPr/>
                    <a:lstStyle/>
                    <a:p>
                      <a:pPr algn="l" rtl="0" fontAlgn="t"/>
                      <a:r>
                        <a:rPr lang="es-EC" sz="2000" b="0" i="0" u="none" strike="noStrike">
                          <a:solidFill>
                            <a:srgbClr val="000000"/>
                          </a:solidFill>
                          <a:effectLst/>
                          <a:latin typeface="Arial" panose="020B0604020202020204" pitchFamily="34" charset="0"/>
                        </a:rPr>
                        <a:t>EPM MERCADO MAYORISTA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2000" b="0" i="0" u="none" strike="noStrike" dirty="0" smtClean="0">
                          <a:solidFill>
                            <a:srgbClr val="000000"/>
                          </a:solidFill>
                          <a:effectLst/>
                          <a:latin typeface="Arial" panose="020B0604020202020204" pitchFamily="34" charset="0"/>
                        </a:rPr>
                        <a:t>-   </a:t>
                      </a:r>
                      <a:endParaRPr lang="es-EC" sz="20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20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2000" b="0" i="0" u="none" strike="noStrike" dirty="0">
                          <a:solidFill>
                            <a:srgbClr val="000000"/>
                          </a:solidFill>
                          <a:effectLst/>
                          <a:latin typeface="Arial" panose="020B0604020202020204" pitchFamily="34" charset="0"/>
                        </a:rPr>
                        <a:t>3.592.317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2000" b="0" i="0" u="none" strike="noStrike" dirty="0">
                          <a:solidFill>
                            <a:srgbClr val="000000"/>
                          </a:solidFill>
                          <a:effectLst/>
                          <a:latin typeface="Arial" panose="020B0604020202020204" pitchFamily="34" charset="0"/>
                        </a:rPr>
                        <a:t>3.592.317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5093174"/>
                  </a:ext>
                </a:extLst>
              </a:tr>
              <a:tr h="333375">
                <a:tc>
                  <a:txBody>
                    <a:bodyPr/>
                    <a:lstStyle/>
                    <a:p>
                      <a:pPr algn="ctr" rtl="0" fontAlgn="t"/>
                      <a:r>
                        <a:rPr lang="es-EC" sz="2000" b="1" i="0" u="none" strike="noStrike" dirty="0" smtClean="0">
                          <a:solidFill>
                            <a:srgbClr val="FFFFFF"/>
                          </a:solidFill>
                          <a:effectLst/>
                          <a:latin typeface="Arial" panose="020B0604020202020204" pitchFamily="34" charset="0"/>
                        </a:rPr>
                        <a:t>Total</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2000" b="1" i="0" u="none" strike="noStrike">
                          <a:solidFill>
                            <a:srgbClr val="FFFFFF"/>
                          </a:solidFill>
                          <a:effectLst/>
                          <a:latin typeface="Arial" panose="020B0604020202020204" pitchFamily="34" charset="0"/>
                        </a:rPr>
                        <a:t>3.592.317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2000" b="1" i="0" u="none" strike="noStrike" dirty="0" smtClean="0">
                          <a:solidFill>
                            <a:srgbClr val="FFFFFF"/>
                          </a:solidFill>
                          <a:effectLst/>
                          <a:latin typeface="Arial" panose="020B0604020202020204" pitchFamily="34" charset="0"/>
                        </a:rPr>
                        <a:t>3.592.317</a:t>
                      </a:r>
                      <a:endParaRPr lang="es-EC" sz="20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769579604"/>
                  </a:ext>
                </a:extLst>
              </a:tr>
            </a:tbl>
          </a:graphicData>
        </a:graphic>
      </p:graphicFrame>
      <p:sp>
        <p:nvSpPr>
          <p:cNvPr id="13" name="Rectángulo 12"/>
          <p:cNvSpPr/>
          <p:nvPr/>
        </p:nvSpPr>
        <p:spPr>
          <a:xfrm>
            <a:off x="8881870" y="5859579"/>
            <a:ext cx="8940800" cy="1510463"/>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kumimoji="1" lang="es-EC" sz="2000" b="1" dirty="0" smtClean="0">
                <a:solidFill>
                  <a:schemeClr val="tx1"/>
                </a:solidFill>
              </a:rPr>
              <a:t>EPM Mercado Mayorista de Quito</a:t>
            </a:r>
          </a:p>
          <a:p>
            <a:pPr algn="just"/>
            <a:r>
              <a:rPr lang="es-EC" sz="2000" b="1" dirty="0" smtClean="0">
                <a:solidFill>
                  <a:schemeClr val="tx1"/>
                </a:solidFill>
              </a:rPr>
              <a:t>Repotenciación y Mantenimiento de la Infraestructura física del Mercado</a:t>
            </a:r>
            <a:endParaRPr kumimoji="1" lang="es-EC" sz="2000" b="1" dirty="0" smtClean="0">
              <a:solidFill>
                <a:schemeClr val="tx1"/>
              </a:solidFill>
            </a:endParaRPr>
          </a:p>
          <a:p>
            <a:pPr marL="285750" indent="-285750" algn="just">
              <a:buFont typeface="Arial" panose="020B0604020202020204" pitchFamily="34" charset="0"/>
              <a:buChar char="•"/>
            </a:pPr>
            <a:r>
              <a:rPr lang="es-EC" sz="1700" dirty="0" smtClean="0">
                <a:solidFill>
                  <a:schemeClr val="tx1"/>
                </a:solidFill>
              </a:rPr>
              <a:t>Rehabilitación de 13 hectáreas de infraestructura vial del Mercado Mayorista de Quito</a:t>
            </a:r>
            <a:endParaRPr kumimoji="1" lang="es-EC" sz="1700" dirty="0" smtClean="0">
              <a:solidFill>
                <a:schemeClr val="tx1"/>
              </a:solidFill>
            </a:endParaRPr>
          </a:p>
        </p:txBody>
      </p:sp>
      <p:sp>
        <p:nvSpPr>
          <p:cNvPr id="12" name="CuadroTexto 11"/>
          <p:cNvSpPr txBox="1"/>
          <p:nvPr/>
        </p:nvSpPr>
        <p:spPr>
          <a:xfrm>
            <a:off x="909536" y="6614811"/>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cxnSp>
        <p:nvCxnSpPr>
          <p:cNvPr id="4" name="Conector recto 3"/>
          <p:cNvCxnSpPr/>
          <p:nvPr/>
        </p:nvCxnSpPr>
        <p:spPr>
          <a:xfrm>
            <a:off x="901337" y="6479177"/>
            <a:ext cx="7080069" cy="0"/>
          </a:xfrm>
          <a:prstGeom prst="line">
            <a:avLst/>
          </a:prstGeom>
          <a:ln/>
        </p:spPr>
        <p:style>
          <a:lnRef idx="1">
            <a:schemeClr val="dk1"/>
          </a:lnRef>
          <a:fillRef idx="0">
            <a:schemeClr val="dk1"/>
          </a:fillRef>
          <a:effectRef idx="0">
            <a:schemeClr val="dk1"/>
          </a:effectRef>
          <a:fontRef idx="minor">
            <a:schemeClr val="tx1"/>
          </a:fontRef>
        </p:style>
      </p:cxnSp>
      <p:sp>
        <p:nvSpPr>
          <p:cNvPr id="14"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1460851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5884554"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Ambiente</a:t>
            </a:r>
            <a:endParaRPr lang="es-EC" sz="4000" dirty="0">
              <a:solidFill>
                <a:srgbClr val="C00000"/>
              </a:solidFill>
            </a:endParaRPr>
          </a:p>
        </p:txBody>
      </p:sp>
      <p:graphicFrame>
        <p:nvGraphicFramePr>
          <p:cNvPr id="10" name="Gráfico 9"/>
          <p:cNvGraphicFramePr>
            <a:graphicFrameLocks/>
          </p:cNvGraphicFramePr>
          <p:nvPr>
            <p:extLst/>
          </p:nvPr>
        </p:nvGraphicFramePr>
        <p:xfrm>
          <a:off x="984439" y="2883256"/>
          <a:ext cx="7734557" cy="3687361"/>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Conector recto 5"/>
          <p:cNvCxnSpPr/>
          <p:nvPr/>
        </p:nvCxnSpPr>
        <p:spPr>
          <a:xfrm flipV="1">
            <a:off x="4219303" y="3891843"/>
            <a:ext cx="3135086" cy="1986443"/>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8" name="Título 1">
            <a:extLst>
              <a:ext uri="{FF2B5EF4-FFF2-40B4-BE49-F238E27FC236}">
                <a16:creationId xmlns:a16="http://schemas.microsoft.com/office/drawing/2014/main" id="{0CA53F31-4584-EDC7-EB7D-253D54B5F07B}"/>
              </a:ext>
            </a:extLst>
          </p:cNvPr>
          <p:cNvSpPr txBox="1">
            <a:spLocks/>
          </p:cNvSpPr>
          <p:nvPr/>
        </p:nvSpPr>
        <p:spPr>
          <a:xfrm>
            <a:off x="9143206" y="2416630"/>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2584690964"/>
              </p:ext>
            </p:extLst>
          </p:nvPr>
        </p:nvGraphicFramePr>
        <p:xfrm>
          <a:off x="9245305" y="3471727"/>
          <a:ext cx="8577365" cy="2803381"/>
        </p:xfrm>
        <a:graphic>
          <a:graphicData uri="http://schemas.openxmlformats.org/drawingml/2006/table">
            <a:tbl>
              <a:tblPr/>
              <a:tblGrid>
                <a:gridCol w="2093255">
                  <a:extLst>
                    <a:ext uri="{9D8B030D-6E8A-4147-A177-3AD203B41FA5}">
                      <a16:colId xmlns:a16="http://schemas.microsoft.com/office/drawing/2014/main" val="731596895"/>
                    </a:ext>
                  </a:extLst>
                </a:gridCol>
                <a:gridCol w="1546167">
                  <a:extLst>
                    <a:ext uri="{9D8B030D-6E8A-4147-A177-3AD203B41FA5}">
                      <a16:colId xmlns:a16="http://schemas.microsoft.com/office/drawing/2014/main" val="3403376464"/>
                    </a:ext>
                  </a:extLst>
                </a:gridCol>
                <a:gridCol w="1802941">
                  <a:extLst>
                    <a:ext uri="{9D8B030D-6E8A-4147-A177-3AD203B41FA5}">
                      <a16:colId xmlns:a16="http://schemas.microsoft.com/office/drawing/2014/main" val="4003843344"/>
                    </a:ext>
                  </a:extLst>
                </a:gridCol>
                <a:gridCol w="1479721">
                  <a:extLst>
                    <a:ext uri="{9D8B030D-6E8A-4147-A177-3AD203B41FA5}">
                      <a16:colId xmlns:a16="http://schemas.microsoft.com/office/drawing/2014/main" val="1536706274"/>
                    </a:ext>
                  </a:extLst>
                </a:gridCol>
                <a:gridCol w="1655281">
                  <a:extLst>
                    <a:ext uri="{9D8B030D-6E8A-4147-A177-3AD203B41FA5}">
                      <a16:colId xmlns:a16="http://schemas.microsoft.com/office/drawing/2014/main" val="3160470623"/>
                    </a:ext>
                  </a:extLst>
                </a:gridCol>
              </a:tblGrid>
              <a:tr h="788359">
                <a:tc>
                  <a:txBody>
                    <a:bodyPr/>
                    <a:lstStyle/>
                    <a:p>
                      <a:pPr algn="ctr" rtl="0" fontAlgn="ctr"/>
                      <a:r>
                        <a:rPr lang="es-EC" sz="1800" b="1" i="0" u="none" strike="noStrike" dirty="0">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Codificado antes de Reforma - DMF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Reforma </a:t>
                      </a:r>
                      <a:r>
                        <a:rPr lang="es-EC" sz="1800" b="1" i="0" u="none" strike="noStrike" dirty="0" smtClean="0">
                          <a:solidFill>
                            <a:srgbClr val="FFFFFF"/>
                          </a:solidFill>
                          <a:effectLst/>
                          <a:latin typeface="Arial" panose="020B0604020202020204" pitchFamily="34" charset="0"/>
                        </a:rPr>
                        <a:t>Incremento</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Propuesta con Reforma</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1682626294"/>
                  </a:ext>
                </a:extLst>
              </a:tr>
              <a:tr h="394179">
                <a:tc>
                  <a:txBody>
                    <a:bodyPr/>
                    <a:lstStyle/>
                    <a:p>
                      <a:pPr algn="l" rtl="0" fontAlgn="ctr"/>
                      <a:r>
                        <a:rPr lang="es-EC" sz="1800" b="0" i="0" u="none" strike="noStrike">
                          <a:solidFill>
                            <a:srgbClr val="000000"/>
                          </a:solidFill>
                          <a:effectLst/>
                          <a:latin typeface="Arial" panose="020B0604020202020204" pitchFamily="34" charset="0"/>
                        </a:rPr>
                        <a:t>EMGIRS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3.130.000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3.130.000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13.145.000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dirty="0">
                          <a:solidFill>
                            <a:srgbClr val="000000"/>
                          </a:solidFill>
                          <a:effectLst/>
                          <a:latin typeface="Arial" panose="020B0604020202020204" pitchFamily="34" charset="0"/>
                        </a:rPr>
                        <a:t>16.275.000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172266"/>
                  </a:ext>
                </a:extLst>
              </a:tr>
              <a:tr h="394179">
                <a:tc>
                  <a:txBody>
                    <a:bodyPr/>
                    <a:lstStyle/>
                    <a:p>
                      <a:pPr algn="l" rtl="0" fontAlgn="ctr"/>
                      <a:r>
                        <a:rPr lang="es-EC" sz="1800" b="0" i="0" u="none" strike="noStrike">
                          <a:solidFill>
                            <a:srgbClr val="000000"/>
                          </a:solidFill>
                          <a:effectLst/>
                          <a:latin typeface="Arial" panose="020B0604020202020204" pitchFamily="34" charset="0"/>
                        </a:rPr>
                        <a:t>EMASEO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1.094.196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dirty="0">
                          <a:solidFill>
                            <a:srgbClr val="000000"/>
                          </a:solidFill>
                          <a:effectLst/>
                          <a:latin typeface="Arial" panose="020B0604020202020204" pitchFamily="34" charset="0"/>
                        </a:rPr>
                        <a:t>1.094.196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1201758"/>
                  </a:ext>
                </a:extLst>
              </a:tr>
              <a:tr h="788359">
                <a:tc>
                  <a:txBody>
                    <a:bodyPr/>
                    <a:lstStyle/>
                    <a:p>
                      <a:pPr algn="l" rtl="0" fontAlgn="ctr"/>
                      <a:r>
                        <a:rPr lang="es-EC" sz="1800" b="0" i="0" u="none" strike="noStrike">
                          <a:solidFill>
                            <a:srgbClr val="000000"/>
                          </a:solidFill>
                          <a:effectLst/>
                          <a:latin typeface="Arial" panose="020B0604020202020204" pitchFamily="34" charset="0"/>
                        </a:rPr>
                        <a:t>Secretaría de Ambiente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1.703.468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1.703.468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60.000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dirty="0">
                          <a:solidFill>
                            <a:srgbClr val="000000"/>
                          </a:solidFill>
                          <a:effectLst/>
                          <a:latin typeface="Arial" panose="020B0604020202020204" pitchFamily="34" charset="0"/>
                        </a:rPr>
                        <a:t>1.763.468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867719"/>
                  </a:ext>
                </a:extLst>
              </a:tr>
              <a:tr h="394179">
                <a:tc>
                  <a:txBody>
                    <a:bodyPr/>
                    <a:lstStyle/>
                    <a:p>
                      <a:pPr algn="ctr" rtl="0" fontAlgn="ctr"/>
                      <a:r>
                        <a:rPr lang="es-EC" sz="1800" b="1" i="0" u="none" strike="noStrike" dirty="0">
                          <a:solidFill>
                            <a:srgbClr val="FFFFFF"/>
                          </a:solidFill>
                          <a:effectLst/>
                          <a:latin typeface="Arial" panose="020B0604020202020204" pitchFamily="34" charset="0"/>
                        </a:rPr>
                        <a:t>Total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a:solidFill>
                            <a:srgbClr val="FFFFFF"/>
                          </a:solidFill>
                          <a:effectLst/>
                          <a:latin typeface="Arial" panose="020B0604020202020204" pitchFamily="34" charset="0"/>
                        </a:rPr>
                        <a:t>4.833.468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a:solidFill>
                            <a:srgbClr val="FFFFFF"/>
                          </a:solidFill>
                          <a:effectLst/>
                          <a:latin typeface="Arial" panose="020B0604020202020204" pitchFamily="34" charset="0"/>
                        </a:rPr>
                        <a:t>4.833.468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a:solidFill>
                            <a:srgbClr val="FFFFFF"/>
                          </a:solidFill>
                          <a:effectLst/>
                          <a:latin typeface="Arial" panose="020B0604020202020204" pitchFamily="34" charset="0"/>
                        </a:rPr>
                        <a:t>14.299.196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a:solidFill>
                            <a:srgbClr val="FFFFFF"/>
                          </a:solidFill>
                          <a:effectLst/>
                          <a:latin typeface="Arial" panose="020B0604020202020204" pitchFamily="34" charset="0"/>
                        </a:rPr>
                        <a:t>19.132.664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3255369315"/>
                  </a:ext>
                </a:extLst>
              </a:tr>
            </a:tbl>
          </a:graphicData>
        </a:graphic>
      </p:graphicFrame>
      <p:sp>
        <p:nvSpPr>
          <p:cNvPr id="12" name="CuadroTexto 11"/>
          <p:cNvSpPr txBox="1"/>
          <p:nvPr/>
        </p:nvSpPr>
        <p:spPr>
          <a:xfrm>
            <a:off x="1268286" y="6566694"/>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cxnSp>
        <p:nvCxnSpPr>
          <p:cNvPr id="4" name="Conector recto 3"/>
          <p:cNvCxnSpPr/>
          <p:nvPr/>
        </p:nvCxnSpPr>
        <p:spPr>
          <a:xfrm>
            <a:off x="1268286" y="6426926"/>
            <a:ext cx="7144194" cy="0"/>
          </a:xfrm>
          <a:prstGeom prst="line">
            <a:avLst/>
          </a:prstGeom>
          <a:ln/>
        </p:spPr>
        <p:style>
          <a:lnRef idx="1">
            <a:schemeClr val="dk1"/>
          </a:lnRef>
          <a:fillRef idx="0">
            <a:schemeClr val="dk1"/>
          </a:fillRef>
          <a:effectRef idx="0">
            <a:schemeClr val="dk1"/>
          </a:effectRef>
          <a:fontRef idx="minor">
            <a:schemeClr val="tx1"/>
          </a:fontRef>
        </p:style>
      </p:cxnSp>
      <p:sp>
        <p:nvSpPr>
          <p:cNvPr id="13"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41839573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5884554"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Ambiente</a:t>
            </a:r>
            <a:endParaRPr lang="es-EC" sz="4000" dirty="0">
              <a:solidFill>
                <a:srgbClr val="C00000"/>
              </a:solidFill>
            </a:endParaRPr>
          </a:p>
        </p:txBody>
      </p:sp>
      <p:sp>
        <p:nvSpPr>
          <p:cNvPr id="6" name="Rectángulo 5"/>
          <p:cNvSpPr/>
          <p:nvPr/>
        </p:nvSpPr>
        <p:spPr>
          <a:xfrm>
            <a:off x="1379089" y="5688782"/>
            <a:ext cx="15066680" cy="1177532"/>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endParaRPr kumimoji="1" lang="es-EC" sz="2000" b="1" dirty="0" smtClean="0">
              <a:solidFill>
                <a:schemeClr val="tx1"/>
              </a:solidFill>
            </a:endParaRPr>
          </a:p>
          <a:p>
            <a:pPr algn="just"/>
            <a:r>
              <a:rPr kumimoji="1" lang="es-EC" sz="2000" b="1" dirty="0" smtClean="0">
                <a:solidFill>
                  <a:schemeClr val="tx1"/>
                </a:solidFill>
              </a:rPr>
              <a:t>Secretaría de Ambiente</a:t>
            </a:r>
          </a:p>
          <a:p>
            <a:pPr algn="just"/>
            <a:r>
              <a:rPr lang="es-EC" sz="1700" b="1" dirty="0">
                <a:solidFill>
                  <a:schemeClr val="tx1"/>
                </a:solidFill>
              </a:rPr>
              <a:t>Recuperación de Quebradas Priorizadas en el DMQ</a:t>
            </a:r>
            <a:endParaRPr kumimoji="1" lang="es-EC" sz="1700" b="1" dirty="0" smtClean="0">
              <a:solidFill>
                <a:schemeClr val="tx1"/>
              </a:solidFill>
            </a:endParaRPr>
          </a:p>
          <a:p>
            <a:pPr marL="285750" indent="-285750" algn="just">
              <a:buFont typeface="Wingdings" panose="05000000000000000000" pitchFamily="2" charset="2"/>
              <a:buChar char="Ø"/>
            </a:pPr>
            <a:r>
              <a:rPr lang="es-EC" sz="1700" dirty="0" smtClean="0">
                <a:solidFill>
                  <a:schemeClr val="tx1"/>
                </a:solidFill>
              </a:rPr>
              <a:t>Estudios para la actualización del Plan de Intervención Ambiental Integral en las quebradas del DMQ.</a:t>
            </a:r>
            <a:endParaRPr lang="es-EC" sz="1700" dirty="0">
              <a:solidFill>
                <a:schemeClr val="tx1"/>
              </a:solidFill>
            </a:endParaRPr>
          </a:p>
          <a:p>
            <a:pPr algn="just"/>
            <a:endParaRPr kumimoji="1" lang="es-EC" sz="1800" dirty="0">
              <a:solidFill>
                <a:schemeClr val="tx1"/>
              </a:solidFill>
            </a:endParaRPr>
          </a:p>
        </p:txBody>
      </p:sp>
      <p:sp>
        <p:nvSpPr>
          <p:cNvPr id="8" name="Rectángulo 7"/>
          <p:cNvSpPr/>
          <p:nvPr/>
        </p:nvSpPr>
        <p:spPr>
          <a:xfrm>
            <a:off x="1379089" y="2808590"/>
            <a:ext cx="15066680" cy="1379384"/>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EMGIRS</a:t>
            </a:r>
          </a:p>
          <a:p>
            <a:pPr algn="just"/>
            <a:r>
              <a:rPr lang="es-EC" sz="1700" b="1" dirty="0">
                <a:solidFill>
                  <a:schemeClr val="tx1"/>
                </a:solidFill>
              </a:rPr>
              <a:t>Gestión de residuos no peligrosos</a:t>
            </a:r>
          </a:p>
          <a:p>
            <a:pPr marL="285750" indent="-285750" algn="just">
              <a:buFont typeface="Wingdings" panose="05000000000000000000" pitchFamily="2" charset="2"/>
              <a:buChar char="Ø"/>
            </a:pPr>
            <a:r>
              <a:rPr lang="es-EC" sz="1700" dirty="0" smtClean="0">
                <a:solidFill>
                  <a:schemeClr val="tx1"/>
                </a:solidFill>
              </a:rPr>
              <a:t>Inicio del proceso de declaración de la utilidad pública para el nuevo complejo ambiental.</a:t>
            </a:r>
            <a:endParaRPr kumimoji="1" lang="es-EC" sz="1700" dirty="0" smtClean="0">
              <a:solidFill>
                <a:schemeClr val="tx1"/>
              </a:solidFill>
            </a:endParaRPr>
          </a:p>
        </p:txBody>
      </p:sp>
      <p:sp>
        <p:nvSpPr>
          <p:cNvPr id="9" name="Rectángulo 8"/>
          <p:cNvSpPr/>
          <p:nvPr/>
        </p:nvSpPr>
        <p:spPr>
          <a:xfrm>
            <a:off x="1379089" y="4366883"/>
            <a:ext cx="15066680" cy="1102891"/>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endParaRPr kumimoji="1" lang="es-EC" sz="1800" dirty="0">
              <a:solidFill>
                <a:schemeClr val="tx1"/>
              </a:solidFill>
            </a:endParaRPr>
          </a:p>
          <a:p>
            <a:pPr algn="just"/>
            <a:r>
              <a:rPr lang="es-EC" sz="2000" b="1" dirty="0" smtClean="0">
                <a:solidFill>
                  <a:schemeClr val="tx1"/>
                </a:solidFill>
              </a:rPr>
              <a:t>EMASEO</a:t>
            </a:r>
          </a:p>
          <a:p>
            <a:pPr marL="285750" indent="-285750" algn="just">
              <a:buFont typeface="Wingdings" panose="05000000000000000000" pitchFamily="2" charset="2"/>
              <a:buChar char="Ø"/>
            </a:pPr>
            <a:r>
              <a:rPr kumimoji="1" lang="es-EC" sz="1700" dirty="0" smtClean="0">
                <a:solidFill>
                  <a:schemeClr val="tx1"/>
                </a:solidFill>
              </a:rPr>
              <a:t>Pago de jubilación del personal operativo de EMASEO EP. Ordenanz</a:t>
            </a:r>
            <a:r>
              <a:rPr lang="es-EC" sz="1700" dirty="0" smtClean="0">
                <a:solidFill>
                  <a:schemeClr val="tx1"/>
                </a:solidFill>
              </a:rPr>
              <a:t>a Interpretativa 211-2022 </a:t>
            </a:r>
            <a:endParaRPr kumimoji="1" lang="es-EC" sz="1700" dirty="0" smtClean="0">
              <a:solidFill>
                <a:schemeClr val="tx1"/>
              </a:solidFill>
            </a:endParaRPr>
          </a:p>
          <a:p>
            <a:pPr algn="just"/>
            <a:endParaRPr kumimoji="1" lang="es-EC" sz="1800" dirty="0" smtClean="0">
              <a:solidFill>
                <a:schemeClr val="tx1"/>
              </a:solidFill>
            </a:endParaRPr>
          </a:p>
          <a:p>
            <a:pPr algn="just"/>
            <a:endParaRPr kumimoji="1" lang="es-EC" sz="1700" dirty="0" smtClean="0">
              <a:solidFill>
                <a:schemeClr val="tx1"/>
              </a:solidFill>
            </a:endParaRPr>
          </a:p>
        </p:txBody>
      </p:sp>
      <p:sp>
        <p:nvSpPr>
          <p:cNvPr id="12"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17233305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7499990"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Sector Seguridad y Gobernabilidad</a:t>
            </a:r>
            <a:endParaRPr lang="es-EC" sz="4000" dirty="0">
              <a:solidFill>
                <a:srgbClr val="C00000"/>
              </a:solidFill>
            </a:endParaRPr>
          </a:p>
        </p:txBody>
      </p:sp>
      <p:graphicFrame>
        <p:nvGraphicFramePr>
          <p:cNvPr id="8" name="Gráfico 7"/>
          <p:cNvGraphicFramePr>
            <a:graphicFrameLocks/>
          </p:cNvGraphicFramePr>
          <p:nvPr>
            <p:extLst/>
          </p:nvPr>
        </p:nvGraphicFramePr>
        <p:xfrm>
          <a:off x="794004" y="3314077"/>
          <a:ext cx="7708801" cy="3583112"/>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Conector recto 5"/>
          <p:cNvCxnSpPr/>
          <p:nvPr/>
        </p:nvCxnSpPr>
        <p:spPr>
          <a:xfrm>
            <a:off x="4023360" y="3840480"/>
            <a:ext cx="3122023" cy="0"/>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9" name="Título 1">
            <a:extLst>
              <a:ext uri="{FF2B5EF4-FFF2-40B4-BE49-F238E27FC236}">
                <a16:creationId xmlns:a16="http://schemas.microsoft.com/office/drawing/2014/main" id="{0CA53F31-4584-EDC7-EB7D-253D54B5F07B}"/>
              </a:ext>
            </a:extLst>
          </p:cNvPr>
          <p:cNvSpPr txBox="1">
            <a:spLocks/>
          </p:cNvSpPr>
          <p:nvPr/>
        </p:nvSpPr>
        <p:spPr>
          <a:xfrm>
            <a:off x="9143206" y="2312127"/>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2920581581"/>
              </p:ext>
            </p:extLst>
          </p:nvPr>
        </p:nvGraphicFramePr>
        <p:xfrm>
          <a:off x="8872838" y="3224061"/>
          <a:ext cx="8949831" cy="2079458"/>
        </p:xfrm>
        <a:graphic>
          <a:graphicData uri="http://schemas.openxmlformats.org/drawingml/2006/table">
            <a:tbl>
              <a:tblPr/>
              <a:tblGrid>
                <a:gridCol w="2231294">
                  <a:extLst>
                    <a:ext uri="{9D8B030D-6E8A-4147-A177-3AD203B41FA5}">
                      <a16:colId xmlns:a16="http://schemas.microsoft.com/office/drawing/2014/main" val="1705892383"/>
                    </a:ext>
                  </a:extLst>
                </a:gridCol>
                <a:gridCol w="1713535">
                  <a:extLst>
                    <a:ext uri="{9D8B030D-6E8A-4147-A177-3AD203B41FA5}">
                      <a16:colId xmlns:a16="http://schemas.microsoft.com/office/drawing/2014/main" val="2751323856"/>
                    </a:ext>
                  </a:extLst>
                </a:gridCol>
                <a:gridCol w="1923104">
                  <a:extLst>
                    <a:ext uri="{9D8B030D-6E8A-4147-A177-3AD203B41FA5}">
                      <a16:colId xmlns:a16="http://schemas.microsoft.com/office/drawing/2014/main" val="155130453"/>
                    </a:ext>
                  </a:extLst>
                </a:gridCol>
                <a:gridCol w="1454656">
                  <a:extLst>
                    <a:ext uri="{9D8B030D-6E8A-4147-A177-3AD203B41FA5}">
                      <a16:colId xmlns:a16="http://schemas.microsoft.com/office/drawing/2014/main" val="941278156"/>
                    </a:ext>
                  </a:extLst>
                </a:gridCol>
                <a:gridCol w="1627242">
                  <a:extLst>
                    <a:ext uri="{9D8B030D-6E8A-4147-A177-3AD203B41FA5}">
                      <a16:colId xmlns:a16="http://schemas.microsoft.com/office/drawing/2014/main" val="2914540814"/>
                    </a:ext>
                  </a:extLst>
                </a:gridCol>
              </a:tblGrid>
              <a:tr h="623487">
                <a:tc>
                  <a:txBody>
                    <a:bodyPr/>
                    <a:lstStyle/>
                    <a:p>
                      <a:pPr algn="ctr" rtl="0" fontAlgn="ctr"/>
                      <a:r>
                        <a:rPr lang="es-EC" sz="1800" b="1" i="0" u="none" strike="noStrike">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Codificado antes de Reforma</a:t>
                      </a:r>
                      <a:r>
                        <a:rPr lang="es-EC" sz="1800" b="1" i="0" u="none" strike="noStrike" baseline="0" dirty="0" smtClean="0">
                          <a:solidFill>
                            <a:srgbClr val="FFFFFF"/>
                          </a:solidFill>
                          <a:effectLst/>
                          <a:latin typeface="Arial" panose="020B0604020202020204" pitchFamily="34" charset="0"/>
                        </a:rPr>
                        <a:t> - DMF</a:t>
                      </a:r>
                      <a:r>
                        <a:rPr lang="es-EC" sz="1800" b="1" i="0" u="none" strike="noStrike" dirty="0" smtClean="0">
                          <a:solidFill>
                            <a:srgbClr val="FFFFFF"/>
                          </a:solidFill>
                          <a:effectLst/>
                          <a:latin typeface="Arial" panose="020B0604020202020204" pitchFamily="34" charset="0"/>
                        </a:rPr>
                        <a:t>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Reforma Incremento </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smtClean="0">
                          <a:solidFill>
                            <a:srgbClr val="FFFFFF"/>
                          </a:solidFill>
                          <a:effectLst/>
                          <a:latin typeface="Arial" panose="020B0604020202020204" pitchFamily="34" charset="0"/>
                        </a:rPr>
                        <a:t>Propuesta con Reforma</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3112191486"/>
                  </a:ext>
                </a:extLst>
              </a:tr>
              <a:tr h="935230">
                <a:tc>
                  <a:txBody>
                    <a:bodyPr/>
                    <a:lstStyle/>
                    <a:p>
                      <a:pPr algn="l" rtl="0" fontAlgn="ctr"/>
                      <a:r>
                        <a:rPr lang="es-EC" sz="1800" b="0" i="0" u="none" strike="noStrike">
                          <a:solidFill>
                            <a:srgbClr val="000000"/>
                          </a:solidFill>
                          <a:effectLst/>
                          <a:latin typeface="Arial" panose="020B0604020202020204" pitchFamily="34" charset="0"/>
                        </a:rPr>
                        <a:t>Cuerpo de Agentes de Control Metropolitano Quito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2.303.248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2.075.248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5.847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800" b="0" i="0" u="none" strike="noStrike">
                          <a:solidFill>
                            <a:srgbClr val="000000"/>
                          </a:solidFill>
                          <a:effectLst/>
                          <a:latin typeface="Arial" panose="020B0604020202020204" pitchFamily="34" charset="0"/>
                        </a:rPr>
                        <a:t>2.081.095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2049853"/>
                  </a:ext>
                </a:extLst>
              </a:tr>
              <a:tr h="311743">
                <a:tc>
                  <a:txBody>
                    <a:bodyPr/>
                    <a:lstStyle/>
                    <a:p>
                      <a:pPr algn="ctr" rtl="0" fontAlgn="ctr"/>
                      <a:r>
                        <a:rPr lang="es-EC" sz="1800" b="1" i="0" u="none" strike="noStrike" dirty="0" smtClean="0">
                          <a:solidFill>
                            <a:srgbClr val="FFFFFF"/>
                          </a:solidFill>
                          <a:effectLst/>
                          <a:latin typeface="Arial" panose="020B0604020202020204" pitchFamily="34" charset="0"/>
                        </a:rPr>
                        <a:t>Total</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smtClean="0">
                          <a:solidFill>
                            <a:srgbClr val="FFFFFF"/>
                          </a:solidFill>
                          <a:effectLst/>
                          <a:latin typeface="Arial" panose="020B0604020202020204" pitchFamily="34" charset="0"/>
                        </a:rPr>
                        <a:t>2.303.248</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smtClean="0">
                          <a:solidFill>
                            <a:srgbClr val="FFFFFF"/>
                          </a:solidFill>
                          <a:effectLst/>
                          <a:latin typeface="Arial" panose="020B0604020202020204" pitchFamily="34" charset="0"/>
                        </a:rPr>
                        <a:t>2.075.248</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a:solidFill>
                            <a:srgbClr val="FFFFFF"/>
                          </a:solidFill>
                          <a:effectLst/>
                          <a:latin typeface="Arial" panose="020B0604020202020204" pitchFamily="34" charset="0"/>
                        </a:rPr>
                        <a:t>5.847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smtClean="0">
                          <a:solidFill>
                            <a:srgbClr val="FFFFFF"/>
                          </a:solidFill>
                          <a:effectLst/>
                          <a:latin typeface="Arial" panose="020B0604020202020204" pitchFamily="34" charset="0"/>
                        </a:rPr>
                        <a:t>2.081.095</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672541214"/>
                  </a:ext>
                </a:extLst>
              </a:tr>
            </a:tbl>
          </a:graphicData>
        </a:graphic>
      </p:graphicFrame>
      <p:sp>
        <p:nvSpPr>
          <p:cNvPr id="12" name="Rectángulo 11"/>
          <p:cNvSpPr/>
          <p:nvPr/>
        </p:nvSpPr>
        <p:spPr>
          <a:xfrm>
            <a:off x="8872838" y="5557740"/>
            <a:ext cx="8949831" cy="1702149"/>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Cuerpo de Agentes de Control Metropolitano Quito</a:t>
            </a:r>
          </a:p>
          <a:p>
            <a:pPr algn="just"/>
            <a:r>
              <a:rPr lang="es-EC" sz="1700" b="1" dirty="0">
                <a:solidFill>
                  <a:schemeClr val="tx1"/>
                </a:solidFill>
              </a:rPr>
              <a:t>Prevención Situacional y Convivencia Pacífica</a:t>
            </a:r>
            <a:endParaRPr lang="es-EC" sz="1700" b="1" dirty="0" smtClean="0">
              <a:solidFill>
                <a:schemeClr val="tx1"/>
              </a:solidFill>
            </a:endParaRPr>
          </a:p>
          <a:p>
            <a:pPr marL="285750" indent="-285750" algn="just">
              <a:buFont typeface="Wingdings" panose="05000000000000000000" pitchFamily="2" charset="2"/>
              <a:buChar char="Ø"/>
            </a:pPr>
            <a:r>
              <a:rPr kumimoji="1" lang="es-EC" sz="1700" dirty="0" smtClean="0">
                <a:solidFill>
                  <a:schemeClr val="tx1"/>
                </a:solidFill>
              </a:rPr>
              <a:t>Reposición de bienes indemnizados.(Deducibles por Seguros)</a:t>
            </a:r>
          </a:p>
        </p:txBody>
      </p:sp>
      <p:sp>
        <p:nvSpPr>
          <p:cNvPr id="13" name="CuadroTexto 12"/>
          <p:cNvSpPr txBox="1"/>
          <p:nvPr/>
        </p:nvSpPr>
        <p:spPr>
          <a:xfrm>
            <a:off x="1228695" y="6765130"/>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cxnSp>
        <p:nvCxnSpPr>
          <p:cNvPr id="4" name="Conector recto 3"/>
          <p:cNvCxnSpPr/>
          <p:nvPr/>
        </p:nvCxnSpPr>
        <p:spPr>
          <a:xfrm>
            <a:off x="1228695" y="6752067"/>
            <a:ext cx="6752711" cy="0"/>
          </a:xfrm>
          <a:prstGeom prst="line">
            <a:avLst/>
          </a:prstGeom>
          <a:ln/>
        </p:spPr>
        <p:style>
          <a:lnRef idx="1">
            <a:schemeClr val="dk1"/>
          </a:lnRef>
          <a:fillRef idx="0">
            <a:schemeClr val="dk1"/>
          </a:fillRef>
          <a:effectRef idx="0">
            <a:schemeClr val="dk1"/>
          </a:effectRef>
          <a:fontRef idx="minor">
            <a:schemeClr val="tx1"/>
          </a:fontRef>
        </p:style>
      </p:cxnSp>
      <p:sp>
        <p:nvSpPr>
          <p:cNvPr id="5" name="Rectángulo 4"/>
          <p:cNvSpPr/>
          <p:nvPr/>
        </p:nvSpPr>
        <p:spPr>
          <a:xfrm>
            <a:off x="5277394" y="6722891"/>
            <a:ext cx="600892" cy="28800"/>
          </a:xfrm>
          <a:prstGeom prst="rect">
            <a:avLst/>
          </a:prstGeom>
          <a:solidFill>
            <a:srgbClr val="C0000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a:solidFill>
                <a:schemeClr val="accent6"/>
              </a:solidFill>
            </a:endParaRPr>
          </a:p>
        </p:txBody>
      </p:sp>
      <p:sp>
        <p:nvSpPr>
          <p:cNvPr id="14"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3793790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01E51-9587-43D3-878B-4D083D7949AB}"/>
              </a:ext>
            </a:extLst>
          </p:cNvPr>
          <p:cNvSpPr>
            <a:spLocks noGrp="1"/>
          </p:cNvSpPr>
          <p:nvPr>
            <p:ph type="title"/>
          </p:nvPr>
        </p:nvSpPr>
        <p:spPr/>
        <p:txBody>
          <a:bodyPr>
            <a:normAutofit/>
          </a:bodyPr>
          <a:lstStyle/>
          <a:p>
            <a:r>
              <a:rPr lang="es-EC" sz="4000" dirty="0" smtClean="0"/>
              <a:t>1. Presupuesto General del MDMQ</a:t>
            </a:r>
            <a:endParaRPr lang="es-EC" sz="4000" dirty="0"/>
          </a:p>
        </p:txBody>
      </p:sp>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4" y="1267691"/>
            <a:ext cx="8167116" cy="1034713"/>
          </a:xfrm>
          <a:prstGeom prst="rect">
            <a:avLst/>
          </a:prstGeom>
        </p:spPr>
        <p:txBody>
          <a:bodyPr vert="horz" lIns="163275" tIns="81638" rIns="163275" bIns="81638" rtlCol="0" anchor="ctr">
            <a:normAutofit fontScale="900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Presupuesto Total * del GAD del MDMQ</a:t>
            </a:r>
            <a:endParaRPr lang="es-EC" sz="4000" dirty="0">
              <a:solidFill>
                <a:srgbClr val="C00000"/>
              </a:solidFill>
            </a:endParaRPr>
          </a:p>
        </p:txBody>
      </p:sp>
      <p:sp>
        <p:nvSpPr>
          <p:cNvPr id="3" name="CuadroTexto 2"/>
          <p:cNvSpPr txBox="1"/>
          <p:nvPr/>
        </p:nvSpPr>
        <p:spPr>
          <a:xfrm>
            <a:off x="1345476" y="7864515"/>
            <a:ext cx="15819118" cy="1600438"/>
          </a:xfrm>
          <a:prstGeom prst="rect">
            <a:avLst/>
          </a:prstGeom>
          <a:noFill/>
        </p:spPr>
        <p:txBody>
          <a:bodyPr wrap="square" rtlCol="0">
            <a:spAutoFit/>
          </a:bodyPr>
          <a:lstStyle/>
          <a:p>
            <a:pPr algn="just"/>
            <a:r>
              <a:rPr lang="es-EC" sz="1400" b="1" dirty="0" smtClean="0"/>
              <a:t>Notas: (*)</a:t>
            </a:r>
            <a:r>
              <a:rPr lang="es-EC" sz="1400" dirty="0" smtClean="0"/>
              <a:t> El Presupuesto total es la suma de la Asignación municipal + ingresos propios + fondo ambiental. (**) El valor del codificado al 31 de julio de 2022, tiene un incremento de  30,2 millones de dólares en ingresos propios; en relación al presupuesto inicial que ascendía a 1.371 millones, que corresponde a la asignación municipal aprobada mediante Ordenanza PMU N.- 006-2021 (830.959.535) más los ingresos propios aprobados mediante las instancias competentes. Este incremento, corresponde a los ingresos propios de las empresas públicas, fundaciones y/o corporaciones, producto del proceso de la liquidación presupuestaria del ejercicio económico 2021 de: Cuerpo de Bomberos, EPMMOP, EPM METRO, EMSEGURIDAD, EPM PASAJEROS, Fundación Museos de la Ciudad y Teatro Sucre, Consejo de Protección de Derechos, CONQUITO; más ingresos operacionales de </a:t>
            </a:r>
            <a:r>
              <a:rPr lang="es-EC" sz="1400" dirty="0"/>
              <a:t>EPMAPS e incremento de ingresos propios de CONQUITO por la suscripción de convenios con Cruz Roja y AVINA (para proyectos de sostenibilidad).</a:t>
            </a:r>
          </a:p>
          <a:p>
            <a:pPr algn="just"/>
            <a:endParaRPr lang="es-EC" sz="1400" dirty="0">
              <a:solidFill>
                <a:schemeClr val="accent2"/>
              </a:solidFill>
            </a:endParaRPr>
          </a:p>
        </p:txBody>
      </p:sp>
      <p:sp>
        <p:nvSpPr>
          <p:cNvPr id="6" name="CuadroTexto 5"/>
          <p:cNvSpPr txBox="1"/>
          <p:nvPr/>
        </p:nvSpPr>
        <p:spPr>
          <a:xfrm>
            <a:off x="5747659" y="2717074"/>
            <a:ext cx="2246811" cy="461665"/>
          </a:xfrm>
          <a:prstGeom prst="rect">
            <a:avLst/>
          </a:prstGeom>
          <a:noFill/>
        </p:spPr>
        <p:txBody>
          <a:bodyPr wrap="square" rtlCol="0">
            <a:spAutoFit/>
          </a:bodyPr>
          <a:lstStyle/>
          <a:p>
            <a:r>
              <a:rPr lang="es-EC" sz="2400" b="1" dirty="0" smtClean="0"/>
              <a:t>1.371.266.169</a:t>
            </a:r>
            <a:endParaRPr lang="es-EC" sz="2400" b="1" dirty="0"/>
          </a:p>
        </p:txBody>
      </p:sp>
      <p:sp>
        <p:nvSpPr>
          <p:cNvPr id="8" name="CuadroTexto 7"/>
          <p:cNvSpPr txBox="1"/>
          <p:nvPr/>
        </p:nvSpPr>
        <p:spPr>
          <a:xfrm>
            <a:off x="10837817" y="2653925"/>
            <a:ext cx="2246811" cy="461665"/>
          </a:xfrm>
          <a:prstGeom prst="rect">
            <a:avLst/>
          </a:prstGeom>
          <a:noFill/>
        </p:spPr>
        <p:txBody>
          <a:bodyPr wrap="square" rtlCol="0">
            <a:spAutoFit/>
          </a:bodyPr>
          <a:lstStyle/>
          <a:p>
            <a:r>
              <a:rPr lang="es-EC" sz="2400" b="1" dirty="0" smtClean="0"/>
              <a:t>1.401.488.248</a:t>
            </a:r>
            <a:endParaRPr lang="es-EC" sz="2400" b="1" dirty="0"/>
          </a:p>
        </p:txBody>
      </p:sp>
      <p:graphicFrame>
        <p:nvGraphicFramePr>
          <p:cNvPr id="10" name="Gráfico 9"/>
          <p:cNvGraphicFramePr>
            <a:graphicFrameLocks/>
          </p:cNvGraphicFramePr>
          <p:nvPr>
            <p:extLst>
              <p:ext uri="{D42A27DB-BD31-4B8C-83A1-F6EECF244321}">
                <p14:modId xmlns:p14="http://schemas.microsoft.com/office/powerpoint/2010/main" val="1297383790"/>
              </p:ext>
            </p:extLst>
          </p:nvPr>
        </p:nvGraphicFramePr>
        <p:xfrm>
          <a:off x="4141741" y="2481967"/>
          <a:ext cx="10527847" cy="54210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51406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2" y="1267691"/>
            <a:ext cx="15456191" cy="1034713"/>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3600" dirty="0">
                <a:solidFill>
                  <a:srgbClr val="C00000"/>
                </a:solidFill>
              </a:rPr>
              <a:t>Sector </a:t>
            </a:r>
            <a:r>
              <a:rPr lang="es-EC" sz="3900" dirty="0" smtClean="0">
                <a:solidFill>
                  <a:srgbClr val="C00000"/>
                </a:solidFill>
              </a:rPr>
              <a:t>Coordinación de Alcaldía y Secretaría de Concejo Metropolitano </a:t>
            </a:r>
            <a:endParaRPr lang="es-EC" sz="3900" dirty="0">
              <a:solidFill>
                <a:srgbClr val="C00000"/>
              </a:solidFill>
            </a:endParaRPr>
          </a:p>
        </p:txBody>
      </p:sp>
      <p:cxnSp>
        <p:nvCxnSpPr>
          <p:cNvPr id="6" name="Conector recto 5"/>
          <p:cNvCxnSpPr/>
          <p:nvPr/>
        </p:nvCxnSpPr>
        <p:spPr>
          <a:xfrm flipV="1">
            <a:off x="4036422" y="3944983"/>
            <a:ext cx="2886892" cy="190288"/>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9" name="Título 1">
            <a:extLst>
              <a:ext uri="{FF2B5EF4-FFF2-40B4-BE49-F238E27FC236}">
                <a16:creationId xmlns:a16="http://schemas.microsoft.com/office/drawing/2014/main" id="{0CA53F31-4584-EDC7-EB7D-253D54B5F07B}"/>
              </a:ext>
            </a:extLst>
          </p:cNvPr>
          <p:cNvSpPr txBox="1">
            <a:spLocks/>
          </p:cNvSpPr>
          <p:nvPr/>
        </p:nvSpPr>
        <p:spPr>
          <a:xfrm>
            <a:off x="9247710" y="2312128"/>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203550403"/>
              </p:ext>
            </p:extLst>
          </p:nvPr>
        </p:nvGraphicFramePr>
        <p:xfrm>
          <a:off x="8912429" y="3346841"/>
          <a:ext cx="9014745" cy="1576861"/>
        </p:xfrm>
        <a:graphic>
          <a:graphicData uri="http://schemas.openxmlformats.org/drawingml/2006/table">
            <a:tbl>
              <a:tblPr/>
              <a:tblGrid>
                <a:gridCol w="2247478">
                  <a:extLst>
                    <a:ext uri="{9D8B030D-6E8A-4147-A177-3AD203B41FA5}">
                      <a16:colId xmlns:a16="http://schemas.microsoft.com/office/drawing/2014/main" val="2184482723"/>
                    </a:ext>
                  </a:extLst>
                </a:gridCol>
                <a:gridCol w="1725964">
                  <a:extLst>
                    <a:ext uri="{9D8B030D-6E8A-4147-A177-3AD203B41FA5}">
                      <a16:colId xmlns:a16="http://schemas.microsoft.com/office/drawing/2014/main" val="2713104366"/>
                    </a:ext>
                  </a:extLst>
                </a:gridCol>
                <a:gridCol w="1937052">
                  <a:extLst>
                    <a:ext uri="{9D8B030D-6E8A-4147-A177-3AD203B41FA5}">
                      <a16:colId xmlns:a16="http://schemas.microsoft.com/office/drawing/2014/main" val="2413732890"/>
                    </a:ext>
                  </a:extLst>
                </a:gridCol>
                <a:gridCol w="1465207">
                  <a:extLst>
                    <a:ext uri="{9D8B030D-6E8A-4147-A177-3AD203B41FA5}">
                      <a16:colId xmlns:a16="http://schemas.microsoft.com/office/drawing/2014/main" val="2624777105"/>
                    </a:ext>
                  </a:extLst>
                </a:gridCol>
                <a:gridCol w="1639044">
                  <a:extLst>
                    <a:ext uri="{9D8B030D-6E8A-4147-A177-3AD203B41FA5}">
                      <a16:colId xmlns:a16="http://schemas.microsoft.com/office/drawing/2014/main" val="3506921862"/>
                    </a:ext>
                  </a:extLst>
                </a:gridCol>
              </a:tblGrid>
              <a:tr h="744377">
                <a:tc>
                  <a:txBody>
                    <a:bodyPr/>
                    <a:lstStyle/>
                    <a:p>
                      <a:pPr algn="ctr" rtl="0" fontAlgn="ctr"/>
                      <a:r>
                        <a:rPr lang="es-EC" sz="1800" b="1" i="0" u="none" strike="noStrike">
                          <a:solidFill>
                            <a:srgbClr val="FFFFFF"/>
                          </a:solidFill>
                          <a:effectLst/>
                          <a:latin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Codificado </a:t>
                      </a:r>
                      <a:r>
                        <a:rPr lang="es-EC" sz="1800" b="1" i="0" u="none" strike="noStrike" dirty="0" smtClean="0">
                          <a:solidFill>
                            <a:srgbClr val="FFFFFF"/>
                          </a:solidFill>
                          <a:effectLst/>
                          <a:latin typeface="Arial" panose="020B0604020202020204" pitchFamily="34" charset="0"/>
                        </a:rPr>
                        <a:t>antes de Reforma - DMF</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rPr>
                        <a:t> Reforma </a:t>
                      </a:r>
                      <a:r>
                        <a:rPr lang="es-EC" sz="1800" b="1" i="0" u="none" strike="noStrike" dirty="0" smtClean="0">
                          <a:solidFill>
                            <a:srgbClr val="FFFFFF"/>
                          </a:solidFill>
                          <a:effectLst/>
                          <a:latin typeface="Arial" panose="020B0604020202020204" pitchFamily="34" charset="0"/>
                        </a:rPr>
                        <a:t>Incremento</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a:solidFill>
                            <a:srgbClr val="FFFFFF"/>
                          </a:solidFill>
                          <a:effectLst/>
                          <a:latin typeface="Arial" panose="020B0604020202020204" pitchFamily="34" charset="0"/>
                        </a:rPr>
                        <a:t> </a:t>
                      </a:r>
                      <a:r>
                        <a:rPr lang="es-EC" sz="1800" b="1" i="0" u="none" strike="noStrike" dirty="0" smtClean="0">
                          <a:solidFill>
                            <a:srgbClr val="FFFFFF"/>
                          </a:solidFill>
                          <a:effectLst/>
                          <a:latin typeface="Arial" panose="020B0604020202020204" pitchFamily="34" charset="0"/>
                        </a:rPr>
                        <a:t>Propuesta con Reforma</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2361893353"/>
                  </a:ext>
                </a:extLst>
              </a:tr>
              <a:tr h="372188">
                <a:tc>
                  <a:txBody>
                    <a:bodyPr/>
                    <a:lstStyle/>
                    <a:p>
                      <a:pPr algn="l" rtl="0" fontAlgn="ctr"/>
                      <a:r>
                        <a:rPr lang="es-EC" sz="1800" b="0" i="0" u="none" strike="noStrike" dirty="0">
                          <a:solidFill>
                            <a:srgbClr val="000000"/>
                          </a:solidFill>
                          <a:effectLst/>
                          <a:latin typeface="Arial" panose="020B0604020202020204" pitchFamily="34" charset="0"/>
                        </a:rPr>
                        <a:t>Quito Honesto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800" b="0" i="0" u="none" strike="noStrike" dirty="0">
                          <a:solidFill>
                            <a:srgbClr val="000000"/>
                          </a:solidFill>
                          <a:effectLst/>
                          <a:latin typeface="Arial" panose="020B0604020202020204" pitchFamily="34" charset="0"/>
                        </a:rPr>
                        <a:t>1.200.000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800" b="0" i="0" u="none" strike="noStrike" dirty="0">
                          <a:solidFill>
                            <a:srgbClr val="000000"/>
                          </a:solidFill>
                          <a:effectLst/>
                          <a:latin typeface="Arial" panose="020B0604020202020204" pitchFamily="34" charset="0"/>
                        </a:rPr>
                        <a:t>1.200.000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800" b="0" i="0" u="none" strike="noStrike" dirty="0">
                          <a:solidFill>
                            <a:srgbClr val="000000"/>
                          </a:solidFill>
                          <a:effectLst/>
                          <a:latin typeface="Arial" panose="020B0604020202020204" pitchFamily="34" charset="0"/>
                        </a:rPr>
                        <a:t>132.768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800" b="0" i="0" u="none" strike="noStrike" dirty="0">
                          <a:solidFill>
                            <a:srgbClr val="000000"/>
                          </a:solidFill>
                          <a:effectLst/>
                          <a:latin typeface="Arial" panose="020B0604020202020204" pitchFamily="34" charset="0"/>
                        </a:rPr>
                        <a:t>1.332.768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2527781"/>
                  </a:ext>
                </a:extLst>
              </a:tr>
              <a:tr h="372188">
                <a:tc>
                  <a:txBody>
                    <a:bodyPr/>
                    <a:lstStyle/>
                    <a:p>
                      <a:pPr algn="ctr" rtl="0" fontAlgn="ctr"/>
                      <a:r>
                        <a:rPr lang="es-EC" sz="1800" b="1" i="0" u="none" strike="noStrike" dirty="0" smtClean="0">
                          <a:solidFill>
                            <a:srgbClr val="FFFFFF"/>
                          </a:solidFill>
                          <a:effectLst/>
                          <a:latin typeface="Arial" panose="020B0604020202020204" pitchFamily="34" charset="0"/>
                        </a:rPr>
                        <a:t>Total</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smtClean="0">
                          <a:solidFill>
                            <a:srgbClr val="FFFFFF"/>
                          </a:solidFill>
                          <a:effectLst/>
                          <a:latin typeface="Arial" panose="020B0604020202020204" pitchFamily="34" charset="0"/>
                        </a:rPr>
                        <a:t>1.200.000</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smtClean="0">
                          <a:solidFill>
                            <a:srgbClr val="FFFFFF"/>
                          </a:solidFill>
                          <a:effectLst/>
                          <a:latin typeface="Arial" panose="020B0604020202020204" pitchFamily="34" charset="0"/>
                        </a:rPr>
                        <a:t>1.200.000</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a:solidFill>
                            <a:srgbClr val="FFFFFF"/>
                          </a:solidFill>
                          <a:effectLst/>
                          <a:latin typeface="Arial" panose="020B0604020202020204" pitchFamily="34" charset="0"/>
                        </a:rPr>
                        <a:t>132.768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smtClean="0">
                          <a:solidFill>
                            <a:srgbClr val="FFFFFF"/>
                          </a:solidFill>
                          <a:effectLst/>
                          <a:latin typeface="Arial" panose="020B0604020202020204" pitchFamily="34" charset="0"/>
                        </a:rPr>
                        <a:t>1.332.768</a:t>
                      </a:r>
                      <a:endParaRPr lang="es-EC" sz="18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161632174"/>
                  </a:ext>
                </a:extLst>
              </a:tr>
            </a:tbl>
          </a:graphicData>
        </a:graphic>
      </p:graphicFrame>
      <p:sp>
        <p:nvSpPr>
          <p:cNvPr id="12" name="Rectángulo 11"/>
          <p:cNvSpPr/>
          <p:nvPr/>
        </p:nvSpPr>
        <p:spPr>
          <a:xfrm>
            <a:off x="8912429" y="5288770"/>
            <a:ext cx="9014745" cy="2591695"/>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kumimoji="1" lang="es-EC" sz="2000" b="1" dirty="0" smtClean="0">
                <a:solidFill>
                  <a:schemeClr val="tx1"/>
                </a:solidFill>
              </a:rPr>
              <a:t>QUITO HONESTO</a:t>
            </a:r>
          </a:p>
          <a:p>
            <a:pPr algn="just"/>
            <a:r>
              <a:rPr lang="es-EC" sz="1700" b="1" dirty="0" smtClean="0">
                <a:solidFill>
                  <a:schemeClr val="tx1"/>
                </a:solidFill>
              </a:rPr>
              <a:t>Atención de Denuncias </a:t>
            </a:r>
            <a:endParaRPr kumimoji="1" lang="es-EC" sz="1700" b="1" dirty="0" smtClean="0">
              <a:solidFill>
                <a:schemeClr val="tx1"/>
              </a:solidFill>
            </a:endParaRPr>
          </a:p>
          <a:p>
            <a:pPr marL="285750" indent="-285750">
              <a:buFont typeface="Wingdings" panose="05000000000000000000" pitchFamily="2" charset="2"/>
              <a:buChar char="Ø"/>
            </a:pPr>
            <a:r>
              <a:rPr lang="es-EC" sz="1700" dirty="0" smtClean="0"/>
              <a:t>Fortalecimiento de la Gestión Institucional (Contratación de 4 especialistas - Dirección de Investigación)</a:t>
            </a:r>
          </a:p>
          <a:p>
            <a:r>
              <a:rPr lang="es-EC" sz="1700" b="1" dirty="0" smtClean="0"/>
              <a:t>Transparencia, Prevención y Control de Posibles Actos de Corrupción en las Dependencias del MDMQ</a:t>
            </a:r>
          </a:p>
          <a:p>
            <a:pPr marL="285750" indent="-285750">
              <a:buFont typeface="Wingdings" panose="05000000000000000000" pitchFamily="2" charset="2"/>
              <a:buChar char="Ø"/>
            </a:pPr>
            <a:r>
              <a:rPr lang="es-EC" sz="1700" dirty="0"/>
              <a:t>Fortalecimiento de la Gestión Institucional (Contratación de </a:t>
            </a:r>
            <a:r>
              <a:rPr lang="es-EC" sz="1700" dirty="0" smtClean="0"/>
              <a:t>6 especialistas </a:t>
            </a:r>
            <a:r>
              <a:rPr lang="es-EC" sz="1700" dirty="0"/>
              <a:t>- </a:t>
            </a:r>
            <a:r>
              <a:rPr lang="es-EC" sz="1700" dirty="0" smtClean="0"/>
              <a:t>Unidad </a:t>
            </a:r>
            <a:r>
              <a:rPr lang="es-EC" sz="1700" dirty="0"/>
              <a:t>de </a:t>
            </a:r>
            <a:r>
              <a:rPr lang="es-EC" sz="1700" dirty="0" smtClean="0"/>
              <a:t>Prevención</a:t>
            </a:r>
            <a:r>
              <a:rPr lang="es-EC" sz="1700" dirty="0" smtClean="0"/>
              <a:t>)</a:t>
            </a:r>
            <a:endParaRPr lang="es-EC" sz="1700" dirty="0"/>
          </a:p>
        </p:txBody>
      </p:sp>
      <p:sp>
        <p:nvSpPr>
          <p:cNvPr id="13" name="CuadroTexto 12"/>
          <p:cNvSpPr txBox="1"/>
          <p:nvPr/>
        </p:nvSpPr>
        <p:spPr>
          <a:xfrm>
            <a:off x="1111531" y="7120175"/>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graphicFrame>
        <p:nvGraphicFramePr>
          <p:cNvPr id="14" name="Gráfico 13"/>
          <p:cNvGraphicFramePr>
            <a:graphicFrameLocks/>
          </p:cNvGraphicFramePr>
          <p:nvPr>
            <p:extLst/>
          </p:nvPr>
        </p:nvGraphicFramePr>
        <p:xfrm>
          <a:off x="883523" y="3559020"/>
          <a:ext cx="7385266" cy="3703929"/>
        </p:xfrm>
        <a:graphic>
          <a:graphicData uri="http://schemas.openxmlformats.org/drawingml/2006/chart">
            <c:chart xmlns:c="http://schemas.openxmlformats.org/drawingml/2006/chart" xmlns:r="http://schemas.openxmlformats.org/officeDocument/2006/relationships" r:id="rId3"/>
          </a:graphicData>
        </a:graphic>
      </p:graphicFrame>
      <p:cxnSp>
        <p:nvCxnSpPr>
          <p:cNvPr id="15" name="Conector recto 14"/>
          <p:cNvCxnSpPr/>
          <p:nvPr/>
        </p:nvCxnSpPr>
        <p:spPr>
          <a:xfrm>
            <a:off x="927463" y="7132320"/>
            <a:ext cx="7184571" cy="0"/>
          </a:xfrm>
          <a:prstGeom prst="line">
            <a:avLst/>
          </a:prstGeom>
          <a:ln/>
        </p:spPr>
        <p:style>
          <a:lnRef idx="1">
            <a:schemeClr val="dk1"/>
          </a:lnRef>
          <a:fillRef idx="0">
            <a:schemeClr val="dk1"/>
          </a:fillRef>
          <a:effectRef idx="0">
            <a:schemeClr val="dk1"/>
          </a:effectRef>
          <a:fontRef idx="minor">
            <a:schemeClr val="tx1"/>
          </a:fontRef>
        </p:style>
      </p:cxnSp>
      <p:sp>
        <p:nvSpPr>
          <p:cNvPr id="16"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1523436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CA53F31-4584-EDC7-EB7D-253D54B5F07B}"/>
              </a:ext>
            </a:extLst>
          </p:cNvPr>
          <p:cNvSpPr txBox="1">
            <a:spLocks/>
          </p:cNvSpPr>
          <p:nvPr/>
        </p:nvSpPr>
        <p:spPr>
          <a:xfrm>
            <a:off x="794003" y="1267691"/>
            <a:ext cx="8870710" cy="1034713"/>
          </a:xfrm>
          <a:prstGeom prst="rect">
            <a:avLst/>
          </a:prstGeom>
        </p:spPr>
        <p:txBody>
          <a:bodyPr vert="horz" lIns="163275" tIns="81638" rIns="163275" bIns="81638" rtlCol="0" anchor="ctr">
            <a:normAutofit fontScale="97500"/>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4000" dirty="0" smtClean="0">
                <a:solidFill>
                  <a:srgbClr val="C00000"/>
                </a:solidFill>
              </a:rPr>
              <a:t>Planificación </a:t>
            </a:r>
            <a:endParaRPr lang="es-EC" sz="4000" dirty="0">
              <a:solidFill>
                <a:srgbClr val="C00000"/>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3469229214"/>
              </p:ext>
            </p:extLst>
          </p:nvPr>
        </p:nvGraphicFramePr>
        <p:xfrm>
          <a:off x="8927868" y="3303063"/>
          <a:ext cx="9193875" cy="2371837"/>
        </p:xfrm>
        <a:graphic>
          <a:graphicData uri="http://schemas.openxmlformats.org/drawingml/2006/table">
            <a:tbl>
              <a:tblPr/>
              <a:tblGrid>
                <a:gridCol w="2532139">
                  <a:extLst>
                    <a:ext uri="{9D8B030D-6E8A-4147-A177-3AD203B41FA5}">
                      <a16:colId xmlns:a16="http://schemas.microsoft.com/office/drawing/2014/main" val="20000"/>
                    </a:ext>
                  </a:extLst>
                </a:gridCol>
                <a:gridCol w="1665434">
                  <a:extLst>
                    <a:ext uri="{9D8B030D-6E8A-4147-A177-3AD203B41FA5}">
                      <a16:colId xmlns:a16="http://schemas.microsoft.com/office/drawing/2014/main" val="20001"/>
                    </a:ext>
                  </a:extLst>
                </a:gridCol>
                <a:gridCol w="1665434">
                  <a:extLst>
                    <a:ext uri="{9D8B030D-6E8A-4147-A177-3AD203B41FA5}">
                      <a16:colId xmlns:a16="http://schemas.microsoft.com/office/drawing/2014/main" val="20002"/>
                    </a:ext>
                  </a:extLst>
                </a:gridCol>
                <a:gridCol w="1665434">
                  <a:extLst>
                    <a:ext uri="{9D8B030D-6E8A-4147-A177-3AD203B41FA5}">
                      <a16:colId xmlns:a16="http://schemas.microsoft.com/office/drawing/2014/main" val="20003"/>
                    </a:ext>
                  </a:extLst>
                </a:gridCol>
                <a:gridCol w="1665434">
                  <a:extLst>
                    <a:ext uri="{9D8B030D-6E8A-4147-A177-3AD203B41FA5}">
                      <a16:colId xmlns:a16="http://schemas.microsoft.com/office/drawing/2014/main" val="20004"/>
                    </a:ext>
                  </a:extLst>
                </a:gridCol>
              </a:tblGrid>
              <a:tr h="671878">
                <a:tc>
                  <a:txBody>
                    <a:bodyPr/>
                    <a:lstStyle/>
                    <a:p>
                      <a:pPr algn="ctr" rtl="0" fontAlgn="ctr"/>
                      <a:r>
                        <a:rPr lang="es-EC" sz="1800" b="1" i="0" u="none" strike="noStrike" dirty="0">
                          <a:solidFill>
                            <a:srgbClr val="FFFFFF"/>
                          </a:solidFill>
                          <a:effectLst/>
                          <a:latin typeface="Arial" panose="020B0604020202020204" pitchFamily="34" charset="0"/>
                          <a:cs typeface="Arial" panose="020B0604020202020204" pitchFamily="34" charset="0"/>
                        </a:rPr>
                        <a:t>Entidades del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cs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cs typeface="Arial" panose="020B0604020202020204" pitchFamily="34" charset="0"/>
                        </a:rPr>
                        <a:t> Codificado </a:t>
                      </a:r>
                      <a:r>
                        <a:rPr lang="es-EC" sz="1800" b="1" i="0" u="none" strike="noStrike" dirty="0" smtClean="0">
                          <a:solidFill>
                            <a:srgbClr val="FFFFFF"/>
                          </a:solidFill>
                          <a:effectLst/>
                          <a:latin typeface="Arial" panose="020B0604020202020204" pitchFamily="34" charset="0"/>
                          <a:cs typeface="Arial" panose="020B0604020202020204" pitchFamily="34" charset="0"/>
                        </a:rPr>
                        <a:t>antes de Reforma - DMF</a:t>
                      </a:r>
                      <a:endParaRPr lang="es-EC" sz="18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tc>
                  <a:txBody>
                    <a:bodyPr/>
                    <a:lstStyle/>
                    <a:p>
                      <a:pPr algn="ctr" rtl="0" fontAlgn="ctr"/>
                      <a:r>
                        <a:rPr lang="es-EC" sz="1800" b="1" i="0" u="none" strike="noStrike" dirty="0">
                          <a:solidFill>
                            <a:srgbClr val="FFFFFF"/>
                          </a:solidFill>
                          <a:effectLst/>
                          <a:latin typeface="Arial" panose="020B0604020202020204" pitchFamily="34" charset="0"/>
                          <a:cs typeface="Arial" panose="020B0604020202020204" pitchFamily="34" charset="0"/>
                        </a:rPr>
                        <a:t> Reforma </a:t>
                      </a:r>
                      <a:r>
                        <a:rPr lang="es-EC" sz="1800" b="1" i="0" u="none" strike="noStrike" dirty="0" smtClean="0">
                          <a:solidFill>
                            <a:srgbClr val="FFFFFF"/>
                          </a:solidFill>
                          <a:effectLst/>
                          <a:latin typeface="Arial" panose="020B0604020202020204" pitchFamily="34" charset="0"/>
                          <a:cs typeface="Arial" panose="020B0604020202020204" pitchFamily="34" charset="0"/>
                        </a:rPr>
                        <a:t>Reducción</a:t>
                      </a:r>
                      <a:endParaRPr lang="es-EC" sz="18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A92D"/>
                    </a:solidFill>
                  </a:tcPr>
                </a:tc>
                <a:tc>
                  <a:txBody>
                    <a:bodyPr/>
                    <a:lstStyle/>
                    <a:p>
                      <a:pPr algn="ctr" rtl="0" fontAlgn="ctr"/>
                      <a:r>
                        <a:rPr lang="es-EC" sz="1800" b="1" i="0" u="none" strike="noStrike" dirty="0">
                          <a:solidFill>
                            <a:srgbClr val="FFFFFF"/>
                          </a:solidFill>
                          <a:effectLst/>
                          <a:latin typeface="Arial" panose="020B0604020202020204" pitchFamily="34" charset="0"/>
                          <a:cs typeface="Arial" panose="020B0604020202020204" pitchFamily="34" charset="0"/>
                        </a:rPr>
                        <a:t> </a:t>
                      </a:r>
                      <a:r>
                        <a:rPr lang="es-EC" sz="1800" b="1" i="0" u="none" strike="noStrike" dirty="0" smtClean="0">
                          <a:solidFill>
                            <a:srgbClr val="FFFFFF"/>
                          </a:solidFill>
                          <a:effectLst/>
                          <a:latin typeface="Arial" panose="020B0604020202020204" pitchFamily="34" charset="0"/>
                          <a:cs typeface="Arial" panose="020B0604020202020204" pitchFamily="34" charset="0"/>
                        </a:rPr>
                        <a:t>Propuesta con Reforma</a:t>
                      </a:r>
                      <a:endParaRPr lang="es-EC" sz="18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93279"/>
                    </a:solidFill>
                  </a:tcPr>
                </a:tc>
                <a:extLst>
                  <a:ext uri="{0D108BD9-81ED-4DB2-BD59-A6C34878D82A}">
                    <a16:rowId xmlns:a16="http://schemas.microsoft.com/office/drawing/2014/main" val="10000"/>
                  </a:ext>
                </a:extLst>
              </a:tr>
              <a:tr h="808059">
                <a:tc>
                  <a:txBody>
                    <a:bodyPr/>
                    <a:lstStyle/>
                    <a:p>
                      <a:pPr algn="l" rtl="0" fontAlgn="ctr"/>
                      <a:r>
                        <a:rPr lang="es-EC" sz="1800" b="0" i="0" u="none" strike="noStrike" dirty="0">
                          <a:solidFill>
                            <a:srgbClr val="000000"/>
                          </a:solidFill>
                          <a:effectLst/>
                          <a:latin typeface="Arial" panose="020B0604020202020204" pitchFamily="34" charset="0"/>
                          <a:cs typeface="Arial" panose="020B0604020202020204" pitchFamily="34" charset="0"/>
                        </a:rPr>
                        <a:t>Secretaría General de Planificación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800" b="0" i="0" u="none" strike="noStrike" dirty="0">
                          <a:solidFill>
                            <a:srgbClr val="000000"/>
                          </a:solidFill>
                          <a:effectLst/>
                          <a:latin typeface="Arial" panose="020B0604020202020204" pitchFamily="34" charset="0"/>
                          <a:cs typeface="Arial" panose="020B0604020202020204" pitchFamily="34" charset="0"/>
                        </a:rPr>
                        <a:t>                         281.107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800" b="0" i="0" u="none" strike="noStrike" dirty="0">
                          <a:solidFill>
                            <a:srgbClr val="000000"/>
                          </a:solidFill>
                          <a:effectLst/>
                          <a:latin typeface="Arial" panose="020B0604020202020204" pitchFamily="34" charset="0"/>
                          <a:cs typeface="Arial" panose="020B0604020202020204" pitchFamily="34" charset="0"/>
                        </a:rPr>
                        <a:t>                         281.107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800" b="0" i="0" u="none" strike="noStrike" dirty="0" smtClean="0">
                          <a:solidFill>
                            <a:srgbClr val="000000"/>
                          </a:solidFill>
                          <a:effectLst/>
                          <a:latin typeface="Arial" panose="020B0604020202020204" pitchFamily="34" charset="0"/>
                          <a:cs typeface="Arial" panose="020B0604020202020204" pitchFamily="34" charset="0"/>
                        </a:rPr>
                        <a:t>(-) 144.483 </a:t>
                      </a:r>
                      <a:endParaRPr lang="es-EC"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800" b="0" i="0" u="none" strike="noStrike">
                          <a:solidFill>
                            <a:srgbClr val="000000"/>
                          </a:solidFill>
                          <a:effectLst/>
                          <a:latin typeface="Arial" panose="020B0604020202020204" pitchFamily="34" charset="0"/>
                          <a:cs typeface="Arial" panose="020B0604020202020204" pitchFamily="34" charset="0"/>
                        </a:rPr>
                        <a:t>                         136.624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31293">
                <a:tc>
                  <a:txBody>
                    <a:bodyPr/>
                    <a:lstStyle/>
                    <a:p>
                      <a:pPr algn="ctr" rtl="0" fontAlgn="ctr"/>
                      <a:r>
                        <a:rPr lang="es-EC" sz="1800" b="1" i="0" u="none" strike="noStrike" dirty="0" smtClean="0">
                          <a:solidFill>
                            <a:srgbClr val="FFFFFF"/>
                          </a:solidFill>
                          <a:effectLst/>
                          <a:latin typeface="Arial" panose="020B0604020202020204" pitchFamily="34" charset="0"/>
                          <a:cs typeface="Arial" panose="020B0604020202020204" pitchFamily="34" charset="0"/>
                        </a:rPr>
                        <a:t>Total</a:t>
                      </a:r>
                      <a:endParaRPr lang="es-EC" sz="18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smtClean="0">
                          <a:solidFill>
                            <a:srgbClr val="FFFFFF"/>
                          </a:solidFill>
                          <a:effectLst/>
                          <a:latin typeface="Arial" panose="020B0604020202020204" pitchFamily="34" charset="0"/>
                          <a:cs typeface="Arial" panose="020B0604020202020204" pitchFamily="34" charset="0"/>
                        </a:rPr>
                        <a:t>   281.107 </a:t>
                      </a:r>
                      <a:endParaRPr lang="es-EC" sz="18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a:solidFill>
                            <a:srgbClr val="FFFFFF"/>
                          </a:solidFill>
                          <a:effectLst/>
                          <a:latin typeface="Arial" panose="020B0604020202020204" pitchFamily="34" charset="0"/>
                          <a:cs typeface="Arial" panose="020B0604020202020204" pitchFamily="34" charset="0"/>
                        </a:rPr>
                        <a:t> </a:t>
                      </a:r>
                      <a:r>
                        <a:rPr lang="es-EC" sz="1800" b="1" i="0" u="none" strike="noStrike" dirty="0" smtClean="0">
                          <a:solidFill>
                            <a:srgbClr val="FFFFFF"/>
                          </a:solidFill>
                          <a:effectLst/>
                          <a:latin typeface="Arial" panose="020B0604020202020204" pitchFamily="34" charset="0"/>
                          <a:cs typeface="Arial" panose="020B0604020202020204" pitchFamily="34" charset="0"/>
                        </a:rPr>
                        <a:t>281.107 </a:t>
                      </a:r>
                      <a:endParaRPr lang="es-EC" sz="18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smtClean="0">
                          <a:solidFill>
                            <a:srgbClr val="FFFFFF"/>
                          </a:solidFill>
                          <a:effectLst/>
                          <a:latin typeface="Arial" panose="020B0604020202020204" pitchFamily="34" charset="0"/>
                          <a:cs typeface="Arial" panose="020B0604020202020204" pitchFamily="34" charset="0"/>
                        </a:rPr>
                        <a:t>(-) 144.483 </a:t>
                      </a:r>
                      <a:endParaRPr lang="es-EC" sz="18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smtClean="0">
                          <a:solidFill>
                            <a:srgbClr val="FFFFFF"/>
                          </a:solidFill>
                          <a:effectLst/>
                          <a:latin typeface="Arial" panose="020B0604020202020204" pitchFamily="34" charset="0"/>
                          <a:cs typeface="Arial" panose="020B0604020202020204" pitchFamily="34" charset="0"/>
                        </a:rPr>
                        <a:t>136.624 </a:t>
                      </a:r>
                      <a:endParaRPr lang="es-EC" sz="18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4"/>
                  </a:ext>
                </a:extLst>
              </a:tr>
            </a:tbl>
          </a:graphicData>
        </a:graphic>
      </p:graphicFrame>
      <p:cxnSp>
        <p:nvCxnSpPr>
          <p:cNvPr id="6" name="Conector recto 5"/>
          <p:cNvCxnSpPr/>
          <p:nvPr/>
        </p:nvCxnSpPr>
        <p:spPr>
          <a:xfrm>
            <a:off x="3901043" y="3943085"/>
            <a:ext cx="2904706" cy="545896"/>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8" name="Título 1">
            <a:extLst>
              <a:ext uri="{FF2B5EF4-FFF2-40B4-BE49-F238E27FC236}">
                <a16:creationId xmlns:a16="http://schemas.microsoft.com/office/drawing/2014/main" id="{0CA53F31-4584-EDC7-EB7D-253D54B5F07B}"/>
              </a:ext>
            </a:extLst>
          </p:cNvPr>
          <p:cNvSpPr txBox="1">
            <a:spLocks/>
          </p:cNvSpPr>
          <p:nvPr/>
        </p:nvSpPr>
        <p:spPr>
          <a:xfrm>
            <a:off x="9143206" y="2312127"/>
            <a:ext cx="8679464" cy="76790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pPr algn="ctr"/>
            <a:r>
              <a:rPr lang="es-EC" sz="2400" dirty="0" smtClean="0">
                <a:solidFill>
                  <a:schemeClr val="accent5"/>
                </a:solidFill>
              </a:rPr>
              <a:t>Reforma Presupuestaria de Gastos de Inversión </a:t>
            </a:r>
          </a:p>
          <a:p>
            <a:pPr algn="ctr"/>
            <a:r>
              <a:rPr lang="es-EC" sz="2400" dirty="0" smtClean="0">
                <a:solidFill>
                  <a:schemeClr val="accent5"/>
                </a:solidFill>
              </a:rPr>
              <a:t>de las Entidades del Sector</a:t>
            </a:r>
            <a:endParaRPr lang="es-EC" sz="2400" dirty="0">
              <a:solidFill>
                <a:schemeClr val="accent5"/>
              </a:solidFill>
            </a:endParaRPr>
          </a:p>
        </p:txBody>
      </p:sp>
      <p:sp>
        <p:nvSpPr>
          <p:cNvPr id="13" name="Rectángulo 12"/>
          <p:cNvSpPr/>
          <p:nvPr/>
        </p:nvSpPr>
        <p:spPr>
          <a:xfrm>
            <a:off x="8912429" y="6208595"/>
            <a:ext cx="9209314" cy="2536392"/>
          </a:xfrm>
          <a:prstGeom prst="rect">
            <a:avLst/>
          </a:prstGeom>
          <a:noFill/>
          <a:ln>
            <a:prstDash val="sysDot"/>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C" sz="2000" b="1" dirty="0" smtClean="0">
                <a:solidFill>
                  <a:schemeClr val="tx1"/>
                </a:solidFill>
              </a:rPr>
              <a:t>Secretaría General de Planificación </a:t>
            </a:r>
            <a:endParaRPr kumimoji="1" lang="es-EC" sz="2000" b="1" dirty="0" smtClean="0">
              <a:solidFill>
                <a:schemeClr val="tx1"/>
              </a:solidFill>
            </a:endParaRPr>
          </a:p>
          <a:p>
            <a:pPr algn="just"/>
            <a:r>
              <a:rPr lang="es-EC" sz="1700" b="1" dirty="0"/>
              <a:t>Seguimiento y Evaluación de la Gestión de los Planes del MDMQ</a:t>
            </a:r>
            <a:endParaRPr kumimoji="1" lang="es-EC" sz="1700" b="1" dirty="0" smtClean="0">
              <a:solidFill>
                <a:schemeClr val="tx1"/>
              </a:solidFill>
            </a:endParaRPr>
          </a:p>
          <a:p>
            <a:pPr marL="285750" indent="-285750">
              <a:buFont typeface="Wingdings" panose="05000000000000000000" pitchFamily="2" charset="2"/>
              <a:buChar char="Ø"/>
            </a:pPr>
            <a:r>
              <a:rPr lang="es-EC" sz="1700" dirty="0" smtClean="0"/>
              <a:t>Reducción de saldos remanentes de procesos ya ejecutados por $ </a:t>
            </a:r>
            <a:r>
              <a:rPr lang="es-EC" sz="1700" dirty="0"/>
              <a:t>- </a:t>
            </a:r>
            <a:r>
              <a:rPr lang="es-EC" sz="1700" dirty="0" smtClean="0"/>
              <a:t>9.483,36.</a:t>
            </a:r>
          </a:p>
          <a:p>
            <a:endParaRPr lang="es-EC" sz="1700" dirty="0" smtClean="0">
              <a:solidFill>
                <a:schemeClr val="accent2"/>
              </a:solidFill>
            </a:endParaRPr>
          </a:p>
          <a:p>
            <a:r>
              <a:rPr lang="es-EC" sz="1700" b="1" dirty="0"/>
              <a:t>Implementación del Plan de Optimización, Simplificación y Digitalización de Trámites Administrativos Municipales en el DMQ</a:t>
            </a:r>
          </a:p>
          <a:p>
            <a:pPr marL="285750" indent="-285750">
              <a:buFont typeface="Wingdings" panose="05000000000000000000" pitchFamily="2" charset="2"/>
              <a:buChar char="Ø"/>
            </a:pPr>
            <a:r>
              <a:rPr lang="es-EC" sz="1700" dirty="0"/>
              <a:t>Reducción Presupuestaria de $ -134.999,60 que </a:t>
            </a:r>
            <a:r>
              <a:rPr lang="es-EC" sz="1700" dirty="0" smtClean="0"/>
              <a:t>corresponden a actividades que se lo va a realizar con el personal de la DMDI y el proceso de </a:t>
            </a:r>
            <a:r>
              <a:rPr lang="es-EC" sz="1700" smtClean="0"/>
              <a:t>capacitación a </a:t>
            </a:r>
            <a:r>
              <a:rPr lang="es-EC" sz="1700" dirty="0" smtClean="0"/>
              <a:t>través del ICAM.</a:t>
            </a:r>
            <a:endParaRPr kumimoji="1" lang="es-EC" sz="1800" dirty="0" smtClean="0">
              <a:solidFill>
                <a:schemeClr val="accent2"/>
              </a:solidFill>
            </a:endParaRPr>
          </a:p>
        </p:txBody>
      </p:sp>
      <p:sp>
        <p:nvSpPr>
          <p:cNvPr id="14" name="CuadroTexto 13"/>
          <p:cNvSpPr txBox="1"/>
          <p:nvPr/>
        </p:nvSpPr>
        <p:spPr>
          <a:xfrm>
            <a:off x="1137064" y="7062001"/>
            <a:ext cx="7644143" cy="584775"/>
          </a:xfrm>
          <a:prstGeom prst="rect">
            <a:avLst/>
          </a:prstGeom>
          <a:noFill/>
          <a:ln>
            <a:noFill/>
          </a:ln>
        </p:spPr>
        <p:txBody>
          <a:bodyPr wrap="square" rtlCol="0">
            <a:spAutoFit/>
          </a:bodyPr>
          <a:lstStyle/>
          <a:p>
            <a:r>
              <a:rPr lang="es-EC" sz="1600" b="1" dirty="0" smtClean="0">
                <a:solidFill>
                  <a:schemeClr val="accent5"/>
                </a:solidFill>
              </a:rPr>
              <a:t>Asignación         Codificado antes        Reforma             Propuesta</a:t>
            </a:r>
          </a:p>
          <a:p>
            <a:r>
              <a:rPr lang="es-EC" sz="1600" b="1" dirty="0" smtClean="0">
                <a:solidFill>
                  <a:schemeClr val="accent5"/>
                </a:solidFill>
              </a:rPr>
              <a:t>    inicial              de Reforma –DMF                                 con Reforma</a:t>
            </a:r>
          </a:p>
        </p:txBody>
      </p:sp>
      <p:cxnSp>
        <p:nvCxnSpPr>
          <p:cNvPr id="3" name="Conector recto 2"/>
          <p:cNvCxnSpPr/>
          <p:nvPr/>
        </p:nvCxnSpPr>
        <p:spPr>
          <a:xfrm>
            <a:off x="574766" y="6492239"/>
            <a:ext cx="7759337" cy="0"/>
          </a:xfrm>
          <a:prstGeom prst="line">
            <a:avLst/>
          </a:prstGeom>
          <a:ln/>
        </p:spPr>
        <p:style>
          <a:lnRef idx="1">
            <a:schemeClr val="dk1"/>
          </a:lnRef>
          <a:fillRef idx="0">
            <a:schemeClr val="dk1"/>
          </a:fillRef>
          <a:effectRef idx="0">
            <a:schemeClr val="dk1"/>
          </a:effectRef>
          <a:fontRef idx="minor">
            <a:schemeClr val="tx1"/>
          </a:fontRef>
        </p:style>
      </p:cxnSp>
      <p:graphicFrame>
        <p:nvGraphicFramePr>
          <p:cNvPr id="15" name="Gráfico 14"/>
          <p:cNvGraphicFramePr>
            <a:graphicFrameLocks/>
          </p:cNvGraphicFramePr>
          <p:nvPr>
            <p:extLst/>
          </p:nvPr>
        </p:nvGraphicFramePr>
        <p:xfrm>
          <a:off x="744581" y="3469759"/>
          <a:ext cx="7354389" cy="3884630"/>
        </p:xfrm>
        <a:graphic>
          <a:graphicData uri="http://schemas.openxmlformats.org/drawingml/2006/chart">
            <c:chart xmlns:c="http://schemas.openxmlformats.org/drawingml/2006/chart" xmlns:r="http://schemas.openxmlformats.org/officeDocument/2006/relationships" r:id="rId3"/>
          </a:graphicData>
        </a:graphic>
      </p:graphicFrame>
      <p:sp>
        <p:nvSpPr>
          <p:cNvPr id="16"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Autofit/>
          </a:bodyPr>
          <a:lstStyle/>
          <a:p>
            <a:r>
              <a:rPr lang="es-EC" sz="4400" dirty="0"/>
              <a:t>7. Detalle de la Reforma Presupuestaria de Gastos de </a:t>
            </a:r>
            <a:r>
              <a:rPr lang="es-EC" sz="4400" dirty="0" smtClean="0"/>
              <a:t>Inversión</a:t>
            </a:r>
            <a:endParaRPr lang="es-EC" sz="4400" dirty="0"/>
          </a:p>
        </p:txBody>
      </p:sp>
    </p:spTree>
    <p:extLst>
      <p:ext uri="{BB962C8B-B14F-4D97-AF65-F5344CB8AC3E}">
        <p14:creationId xmlns:p14="http://schemas.microsoft.com/office/powerpoint/2010/main" val="3933456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a:extLst>
              <a:ext uri="{FF2B5EF4-FFF2-40B4-BE49-F238E27FC236}">
                <a16:creationId xmlns:a16="http://schemas.microsoft.com/office/drawing/2014/main" id="{EEE012C1-7F6E-45E5-B170-92E498A54D52}"/>
              </a:ext>
            </a:extLst>
          </p:cNvPr>
          <p:cNvSpPr/>
          <p:nvPr/>
        </p:nvSpPr>
        <p:spPr>
          <a:xfrm>
            <a:off x="11405972" y="622993"/>
            <a:ext cx="107908" cy="9041013"/>
          </a:xfrm>
          <a:prstGeom prst="rect">
            <a:avLst/>
          </a:prstGeom>
          <a:solidFill>
            <a:schemeClr val="tx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dirty="0">
              <a:solidFill>
                <a:schemeClr val="accent6"/>
              </a:solidFill>
            </a:endParaRPr>
          </a:p>
        </p:txBody>
      </p:sp>
      <p:sp>
        <p:nvSpPr>
          <p:cNvPr id="19" name="Rectángulo 18">
            <a:extLst>
              <a:ext uri="{FF2B5EF4-FFF2-40B4-BE49-F238E27FC236}">
                <a16:creationId xmlns:a16="http://schemas.microsoft.com/office/drawing/2014/main" id="{B774C7E2-DE5B-4741-AB22-5CCDC5342109}"/>
              </a:ext>
            </a:extLst>
          </p:cNvPr>
          <p:cNvSpPr/>
          <p:nvPr/>
        </p:nvSpPr>
        <p:spPr>
          <a:xfrm>
            <a:off x="424608" y="8833196"/>
            <a:ext cx="9845264" cy="276999"/>
          </a:xfrm>
          <a:prstGeom prst="rect">
            <a:avLst/>
          </a:prstGeom>
        </p:spPr>
        <p:txBody>
          <a:bodyPr wrap="square">
            <a:spAutoFit/>
          </a:bodyPr>
          <a:lstStyle/>
          <a:p>
            <a:r>
              <a:rPr lang="es-ES" sz="1200" b="1" dirty="0">
                <a:latin typeface="Calibri" panose="020F0502020204030204" pitchFamily="34" charset="0"/>
                <a:cs typeface="Calibri" panose="020F0502020204030204" pitchFamily="34" charset="0"/>
              </a:rPr>
              <a:t>Fuente:</a:t>
            </a:r>
            <a:r>
              <a:rPr lang="es-ES" sz="1200" dirty="0">
                <a:latin typeface="Calibri" panose="020F0502020204030204" pitchFamily="34" charset="0"/>
                <a:cs typeface="Calibri" panose="020F0502020204030204" pitchFamily="34" charset="0"/>
              </a:rPr>
              <a:t> Sistema Mi Ciudad. Fecha de corte al 31 de julio de 2022</a:t>
            </a:r>
          </a:p>
        </p:txBody>
      </p:sp>
      <p:cxnSp>
        <p:nvCxnSpPr>
          <p:cNvPr id="26" name="Conector recto de flecha 25">
            <a:extLst>
              <a:ext uri="{FF2B5EF4-FFF2-40B4-BE49-F238E27FC236}">
                <a16:creationId xmlns:a16="http://schemas.microsoft.com/office/drawing/2014/main" id="{44E2174F-B739-49AC-99C7-547DAAED833E}"/>
              </a:ext>
            </a:extLst>
          </p:cNvPr>
          <p:cNvCxnSpPr>
            <a:cxnSpLocks/>
          </p:cNvCxnSpPr>
          <p:nvPr/>
        </p:nvCxnSpPr>
        <p:spPr>
          <a:xfrm>
            <a:off x="10238034" y="2376630"/>
            <a:ext cx="1044000" cy="14914"/>
          </a:xfrm>
          <a:prstGeom prst="straightConnector1">
            <a:avLst/>
          </a:prstGeom>
          <a:ln w="19050">
            <a:solidFill>
              <a:schemeClr val="bg1"/>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29" name="Gráfico 28">
            <a:extLst>
              <a:ext uri="{FF2B5EF4-FFF2-40B4-BE49-F238E27FC236}">
                <a16:creationId xmlns:a16="http://schemas.microsoft.com/office/drawing/2014/main" id="{9665D8FD-DE22-4F71-BFD9-426136A19E01}"/>
              </a:ext>
            </a:extLst>
          </p:cNvPr>
          <p:cNvGraphicFramePr>
            <a:graphicFrameLocks/>
          </p:cNvGraphicFramePr>
          <p:nvPr>
            <p:extLst/>
          </p:nvPr>
        </p:nvGraphicFramePr>
        <p:xfrm>
          <a:off x="11656742" y="5143499"/>
          <a:ext cx="6316463" cy="36830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0" name="Gráfico 29">
            <a:extLst>
              <a:ext uri="{FF2B5EF4-FFF2-40B4-BE49-F238E27FC236}">
                <a16:creationId xmlns:a16="http://schemas.microsoft.com/office/drawing/2014/main" id="{F27F0BFB-51D2-4E5C-8C2C-AC9E3D01AA84}"/>
              </a:ext>
            </a:extLst>
          </p:cNvPr>
          <p:cNvGraphicFramePr>
            <a:graphicFrameLocks/>
          </p:cNvGraphicFramePr>
          <p:nvPr>
            <p:extLst/>
          </p:nvPr>
        </p:nvGraphicFramePr>
        <p:xfrm>
          <a:off x="11637818" y="969477"/>
          <a:ext cx="6335387" cy="3756487"/>
        </p:xfrm>
        <a:graphic>
          <a:graphicData uri="http://schemas.openxmlformats.org/drawingml/2006/chart">
            <c:chart xmlns:c="http://schemas.openxmlformats.org/drawingml/2006/chart" xmlns:r="http://schemas.openxmlformats.org/officeDocument/2006/relationships" r:id="rId4"/>
          </a:graphicData>
        </a:graphic>
      </p:graphicFrame>
      <p:sp>
        <p:nvSpPr>
          <p:cNvPr id="31" name="Rectángulo 30">
            <a:extLst>
              <a:ext uri="{FF2B5EF4-FFF2-40B4-BE49-F238E27FC236}">
                <a16:creationId xmlns:a16="http://schemas.microsoft.com/office/drawing/2014/main" id="{93DB7A84-6D4E-4114-BBF5-62817C895B4E}"/>
              </a:ext>
            </a:extLst>
          </p:cNvPr>
          <p:cNvSpPr/>
          <p:nvPr/>
        </p:nvSpPr>
        <p:spPr>
          <a:xfrm>
            <a:off x="0" y="0"/>
            <a:ext cx="18286412" cy="870874"/>
          </a:xfrm>
          <a:prstGeom prst="rect">
            <a:avLst/>
          </a:prstGeom>
          <a:solidFill>
            <a:srgbClr val="203764"/>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s-EC" dirty="0">
              <a:solidFill>
                <a:schemeClr val="accent6"/>
              </a:solidFill>
            </a:endParaRPr>
          </a:p>
        </p:txBody>
      </p:sp>
      <p:sp>
        <p:nvSpPr>
          <p:cNvPr id="32" name="Rectángulo 31">
            <a:extLst>
              <a:ext uri="{FF2B5EF4-FFF2-40B4-BE49-F238E27FC236}">
                <a16:creationId xmlns:a16="http://schemas.microsoft.com/office/drawing/2014/main" id="{C92F12D4-83EB-488B-AEB7-90DCB6BB6F32}"/>
              </a:ext>
            </a:extLst>
          </p:cNvPr>
          <p:cNvSpPr/>
          <p:nvPr/>
        </p:nvSpPr>
        <p:spPr>
          <a:xfrm>
            <a:off x="424608" y="82776"/>
            <a:ext cx="17548597" cy="707886"/>
          </a:xfrm>
          <a:prstGeom prst="rect">
            <a:avLst/>
          </a:prstGeom>
        </p:spPr>
        <p:txBody>
          <a:bodyPr wrap="square">
            <a:spAutoFit/>
          </a:bodyPr>
          <a:lstStyle/>
          <a:p>
            <a:pPr algn="just"/>
            <a:r>
              <a:rPr lang="es-EC" sz="4000" b="1" dirty="0" smtClean="0">
                <a:solidFill>
                  <a:schemeClr val="bg1"/>
                </a:solidFill>
                <a:latin typeface="Calibri" panose="020F0502020204030204" pitchFamily="34" charset="0"/>
                <a:cs typeface="Calibri" panose="020F0502020204030204" pitchFamily="34" charset="0"/>
              </a:rPr>
              <a:t>2. Ejecución </a:t>
            </a:r>
            <a:r>
              <a:rPr lang="es-EC" sz="4000" b="1" dirty="0">
                <a:solidFill>
                  <a:schemeClr val="bg1"/>
                </a:solidFill>
                <a:latin typeface="Calibri" panose="020F0502020204030204" pitchFamily="34" charset="0"/>
                <a:cs typeface="Calibri" panose="020F0502020204030204" pitchFamily="34" charset="0"/>
              </a:rPr>
              <a:t>Presupuestaria de Gasto del </a:t>
            </a:r>
            <a:r>
              <a:rPr lang="es-EC" sz="4000" b="1" dirty="0" smtClean="0">
                <a:solidFill>
                  <a:schemeClr val="bg1"/>
                </a:solidFill>
                <a:latin typeface="Calibri" panose="020F0502020204030204" pitchFamily="34" charset="0"/>
                <a:cs typeface="Calibri" panose="020F0502020204030204" pitchFamily="34" charset="0"/>
              </a:rPr>
              <a:t>MDMQ</a:t>
            </a:r>
            <a:endParaRPr lang="es-EC" b="1" dirty="0">
              <a:solidFill>
                <a:schemeClr val="bg1"/>
              </a:solidFill>
              <a:latin typeface="Calibri" panose="020F0502020204030204" pitchFamily="34" charset="0"/>
              <a:cs typeface="Calibri" panose="020F0502020204030204" pitchFamily="34" charset="0"/>
            </a:endParaRPr>
          </a:p>
        </p:txBody>
      </p:sp>
      <p:graphicFrame>
        <p:nvGraphicFramePr>
          <p:cNvPr id="15" name="Gráfico 14">
            <a:extLst>
              <a:ext uri="{FF2B5EF4-FFF2-40B4-BE49-F238E27FC236}">
                <a16:creationId xmlns:a16="http://schemas.microsoft.com/office/drawing/2014/main" id="{3BA5748B-4293-4E5B-BC6A-4BCA2E46AFA7}"/>
              </a:ext>
            </a:extLst>
          </p:cNvPr>
          <p:cNvGraphicFramePr>
            <a:graphicFrameLocks/>
          </p:cNvGraphicFramePr>
          <p:nvPr>
            <p:extLst/>
          </p:nvPr>
        </p:nvGraphicFramePr>
        <p:xfrm>
          <a:off x="320698" y="2032572"/>
          <a:ext cx="10564975" cy="6800588"/>
        </p:xfrm>
        <a:graphic>
          <a:graphicData uri="http://schemas.openxmlformats.org/drawingml/2006/chart">
            <c:chart xmlns:c="http://schemas.openxmlformats.org/drawingml/2006/chart" xmlns:r="http://schemas.openxmlformats.org/officeDocument/2006/relationships" r:id="rId5"/>
          </a:graphicData>
        </a:graphic>
      </p:graphicFrame>
      <p:sp>
        <p:nvSpPr>
          <p:cNvPr id="17" name="CuadroTexto 16">
            <a:extLst>
              <a:ext uri="{FF2B5EF4-FFF2-40B4-BE49-F238E27FC236}">
                <a16:creationId xmlns:a16="http://schemas.microsoft.com/office/drawing/2014/main" id="{C42175A8-BA9A-4CA7-AE73-296AAE011520}"/>
              </a:ext>
            </a:extLst>
          </p:cNvPr>
          <p:cNvSpPr txBox="1"/>
          <p:nvPr/>
        </p:nvSpPr>
        <p:spPr>
          <a:xfrm>
            <a:off x="175205" y="1446814"/>
            <a:ext cx="11055563" cy="830997"/>
          </a:xfrm>
          <a:prstGeom prst="rect">
            <a:avLst/>
          </a:prstGeom>
          <a:noFill/>
        </p:spPr>
        <p:txBody>
          <a:bodyPr wrap="square" rtlCol="0">
            <a:spAutoFit/>
          </a:bodyPr>
          <a:lstStyle/>
          <a:p>
            <a:pPr algn="ctr"/>
            <a:r>
              <a:rPr lang="es-EC" sz="2400" b="1" dirty="0">
                <a:latin typeface="Calibri" panose="020F0502020204030204" pitchFamily="34" charset="0"/>
                <a:cs typeface="Calibri" panose="020F0502020204030204" pitchFamily="34" charset="0"/>
              </a:rPr>
              <a:t>Ejecución Presupuestaria de Gasto de Recursos Totales</a:t>
            </a:r>
          </a:p>
          <a:p>
            <a:pPr algn="ctr"/>
            <a:r>
              <a:rPr lang="es-EC" sz="2400" b="1" dirty="0">
                <a:latin typeface="Calibri" panose="020F0502020204030204" pitchFamily="34" charset="0"/>
                <a:cs typeface="Calibri" panose="020F0502020204030204" pitchFamily="34" charset="0"/>
              </a:rPr>
              <a:t>Codificado al 31 de julio de 2022: 1.401.488.248</a:t>
            </a:r>
          </a:p>
        </p:txBody>
      </p:sp>
      <p:sp>
        <p:nvSpPr>
          <p:cNvPr id="18" name="Rectángulo 17">
            <a:extLst>
              <a:ext uri="{FF2B5EF4-FFF2-40B4-BE49-F238E27FC236}">
                <a16:creationId xmlns:a16="http://schemas.microsoft.com/office/drawing/2014/main" id="{4F06552E-11EA-4386-BB55-40F2BFB558C6}"/>
              </a:ext>
            </a:extLst>
          </p:cNvPr>
          <p:cNvSpPr/>
          <p:nvPr/>
        </p:nvSpPr>
        <p:spPr>
          <a:xfrm>
            <a:off x="11807094" y="8833160"/>
            <a:ext cx="6308973" cy="461665"/>
          </a:xfrm>
          <a:prstGeom prst="rect">
            <a:avLst/>
          </a:prstGeom>
        </p:spPr>
        <p:txBody>
          <a:bodyPr wrap="square">
            <a:spAutoFit/>
          </a:bodyPr>
          <a:lstStyle/>
          <a:p>
            <a:r>
              <a:rPr lang="es-ES" sz="1200" b="1" dirty="0">
                <a:latin typeface="Calibri" panose="020F0502020204030204" pitchFamily="34" charset="0"/>
                <a:cs typeface="Calibri" panose="020F0502020204030204" pitchFamily="34" charset="0"/>
              </a:rPr>
              <a:t>Nota: (*) </a:t>
            </a:r>
            <a:r>
              <a:rPr lang="es-EC" sz="1200" dirty="0">
                <a:latin typeface="Calibri" panose="020F0502020204030204" pitchFamily="34" charset="0"/>
                <a:cs typeface="Calibri" panose="020F0502020204030204" pitchFamily="34" charset="0"/>
              </a:rPr>
              <a:t>Exclusivamente para esta presentación los ingresos propios incluyen: ingresos propios + fondo ambiental</a:t>
            </a:r>
          </a:p>
        </p:txBody>
      </p:sp>
      <p:sp>
        <p:nvSpPr>
          <p:cNvPr id="20" name="Rectángulo 19">
            <a:extLst>
              <a:ext uri="{FF2B5EF4-FFF2-40B4-BE49-F238E27FC236}">
                <a16:creationId xmlns:a16="http://schemas.microsoft.com/office/drawing/2014/main" id="{2438BA0C-AF37-4908-8AC4-B88815F699D8}"/>
              </a:ext>
            </a:extLst>
          </p:cNvPr>
          <p:cNvSpPr/>
          <p:nvPr/>
        </p:nvSpPr>
        <p:spPr>
          <a:xfrm>
            <a:off x="11807094" y="9194034"/>
            <a:ext cx="5950295" cy="282475"/>
          </a:xfrm>
          <a:prstGeom prst="rect">
            <a:avLst/>
          </a:prstGeom>
        </p:spPr>
        <p:txBody>
          <a:bodyPr wrap="square">
            <a:spAutoFit/>
          </a:bodyPr>
          <a:lstStyle/>
          <a:p>
            <a:r>
              <a:rPr lang="es-ES" sz="1200" b="1" dirty="0">
                <a:latin typeface="Calibri" panose="020F0502020204030204" pitchFamily="34" charset="0"/>
                <a:cs typeface="Calibri" panose="020F0502020204030204" pitchFamily="34" charset="0"/>
              </a:rPr>
              <a:t>Fuente:</a:t>
            </a:r>
            <a:r>
              <a:rPr lang="es-ES" sz="1200" dirty="0">
                <a:latin typeface="Calibri" panose="020F0502020204030204" pitchFamily="34" charset="0"/>
                <a:cs typeface="Calibri" panose="020F0502020204030204" pitchFamily="34" charset="0"/>
              </a:rPr>
              <a:t> Sistema Mi Ciudad. Fecha de corte al 31 de julio de 2022</a:t>
            </a:r>
          </a:p>
        </p:txBody>
      </p:sp>
    </p:spTree>
    <p:extLst>
      <p:ext uri="{BB962C8B-B14F-4D97-AF65-F5344CB8AC3E}">
        <p14:creationId xmlns:p14="http://schemas.microsoft.com/office/powerpoint/2010/main" val="3402339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01E51-9587-43D3-878B-4D083D7949AB}"/>
              </a:ext>
            </a:extLst>
          </p:cNvPr>
          <p:cNvSpPr>
            <a:spLocks noGrp="1"/>
          </p:cNvSpPr>
          <p:nvPr>
            <p:ph type="title"/>
          </p:nvPr>
        </p:nvSpPr>
        <p:spPr/>
        <p:txBody>
          <a:bodyPr>
            <a:noAutofit/>
          </a:bodyPr>
          <a:lstStyle/>
          <a:p>
            <a:r>
              <a:rPr lang="es-EC" sz="3200" dirty="0"/>
              <a:t>3. Entidades que mantienen su presupuesto para Gastos de Inversión – Asignación </a:t>
            </a:r>
            <a:r>
              <a:rPr lang="es-EC" sz="3200" dirty="0" smtClean="0"/>
              <a:t>Municipal</a:t>
            </a:r>
            <a:endParaRPr lang="es-EC" sz="3200" dirty="0"/>
          </a:p>
        </p:txBody>
      </p:sp>
      <p:graphicFrame>
        <p:nvGraphicFramePr>
          <p:cNvPr id="8" name="Tabla 7"/>
          <p:cNvGraphicFramePr>
            <a:graphicFrameLocks noGrp="1"/>
          </p:cNvGraphicFramePr>
          <p:nvPr>
            <p:extLst>
              <p:ext uri="{D42A27DB-BD31-4B8C-83A1-F6EECF244321}">
                <p14:modId xmlns:p14="http://schemas.microsoft.com/office/powerpoint/2010/main" val="505109374"/>
              </p:ext>
            </p:extLst>
          </p:nvPr>
        </p:nvGraphicFramePr>
        <p:xfrm>
          <a:off x="1263544" y="2044248"/>
          <a:ext cx="16332124" cy="6720749"/>
        </p:xfrm>
        <a:graphic>
          <a:graphicData uri="http://schemas.openxmlformats.org/drawingml/2006/table">
            <a:tbl>
              <a:tblPr/>
              <a:tblGrid>
                <a:gridCol w="649939">
                  <a:extLst>
                    <a:ext uri="{9D8B030D-6E8A-4147-A177-3AD203B41FA5}">
                      <a16:colId xmlns:a16="http://schemas.microsoft.com/office/drawing/2014/main" val="1588488977"/>
                    </a:ext>
                  </a:extLst>
                </a:gridCol>
                <a:gridCol w="3355107">
                  <a:extLst>
                    <a:ext uri="{9D8B030D-6E8A-4147-A177-3AD203B41FA5}">
                      <a16:colId xmlns:a16="http://schemas.microsoft.com/office/drawing/2014/main" val="1794559821"/>
                    </a:ext>
                  </a:extLst>
                </a:gridCol>
                <a:gridCol w="2113175">
                  <a:extLst>
                    <a:ext uri="{9D8B030D-6E8A-4147-A177-3AD203B41FA5}">
                      <a16:colId xmlns:a16="http://schemas.microsoft.com/office/drawing/2014/main" val="932674345"/>
                    </a:ext>
                  </a:extLst>
                </a:gridCol>
                <a:gridCol w="2162275">
                  <a:extLst>
                    <a:ext uri="{9D8B030D-6E8A-4147-A177-3AD203B41FA5}">
                      <a16:colId xmlns:a16="http://schemas.microsoft.com/office/drawing/2014/main" val="2172883749"/>
                    </a:ext>
                  </a:extLst>
                </a:gridCol>
                <a:gridCol w="2276078">
                  <a:extLst>
                    <a:ext uri="{9D8B030D-6E8A-4147-A177-3AD203B41FA5}">
                      <a16:colId xmlns:a16="http://schemas.microsoft.com/office/drawing/2014/main" val="292655362"/>
                    </a:ext>
                  </a:extLst>
                </a:gridCol>
                <a:gridCol w="2442430">
                  <a:extLst>
                    <a:ext uri="{9D8B030D-6E8A-4147-A177-3AD203B41FA5}">
                      <a16:colId xmlns:a16="http://schemas.microsoft.com/office/drawing/2014/main" val="1608134194"/>
                    </a:ext>
                  </a:extLst>
                </a:gridCol>
                <a:gridCol w="3333120">
                  <a:extLst>
                    <a:ext uri="{9D8B030D-6E8A-4147-A177-3AD203B41FA5}">
                      <a16:colId xmlns:a16="http://schemas.microsoft.com/office/drawing/2014/main" val="4082873183"/>
                    </a:ext>
                  </a:extLst>
                </a:gridCol>
              </a:tblGrid>
              <a:tr h="972082">
                <a:tc gridSpan="2">
                  <a:txBody>
                    <a:bodyPr/>
                    <a:lstStyle/>
                    <a:p>
                      <a:pPr algn="ctr" rtl="0" fontAlgn="t"/>
                      <a:endParaRPr lang="es-EC" sz="1800" b="1" i="0" u="none" strike="noStrike" dirty="0" smtClean="0">
                        <a:solidFill>
                          <a:srgbClr val="FFFFFF"/>
                        </a:solidFill>
                        <a:effectLst/>
                        <a:latin typeface="Arial" panose="020B0604020202020204" pitchFamily="34" charset="0"/>
                      </a:endParaRPr>
                    </a:p>
                    <a:p>
                      <a:pPr algn="ctr" rtl="0" fontAlgn="t"/>
                      <a:r>
                        <a:rPr lang="es-EC" sz="1800" b="1" i="0" u="none" strike="noStrike" dirty="0" smtClean="0">
                          <a:solidFill>
                            <a:srgbClr val="FFFFFF"/>
                          </a:solidFill>
                          <a:effectLst/>
                          <a:latin typeface="Arial" panose="020B0604020202020204" pitchFamily="34" charset="0"/>
                        </a:rPr>
                        <a:t>Entidades</a:t>
                      </a:r>
                      <a:endParaRPr lang="es-EC" sz="1800" b="1" i="0" u="none" strike="noStrike" dirty="0">
                        <a:solidFill>
                          <a:srgbClr val="FFFFFF"/>
                        </a:solidFill>
                        <a:effectLst/>
                        <a:latin typeface="Arial" panose="020B0604020202020204" pitchFamily="34" charset="0"/>
                      </a:endParaRPr>
                    </a:p>
                  </a:txBody>
                  <a:tcPr marL="9525" marR="9525" marT="9525"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305496"/>
                    </a:solidFill>
                  </a:tcPr>
                </a:tc>
                <a:tc hMerge="1">
                  <a:txBody>
                    <a:bodyPr/>
                    <a:lstStyle/>
                    <a:p>
                      <a:endParaRPr lang="es-EC"/>
                    </a:p>
                  </a:txBody>
                  <a:tcPr/>
                </a:tc>
                <a:tc>
                  <a:txBody>
                    <a:bodyPr/>
                    <a:lstStyle/>
                    <a:p>
                      <a:pPr algn="ctr" rtl="0" fontAlgn="t"/>
                      <a:r>
                        <a:rPr lang="es-EC" sz="1800" b="1" i="0" u="none" strike="noStrike" dirty="0">
                          <a:solidFill>
                            <a:srgbClr val="FFFFFF"/>
                          </a:solidFill>
                          <a:effectLst/>
                          <a:latin typeface="Arial" panose="020B0604020202020204" pitchFamily="34" charset="0"/>
                        </a:rPr>
                        <a:t> </a:t>
                      </a:r>
                      <a:endParaRPr lang="es-EC" sz="1800" b="1" i="0" u="none" strike="noStrike" dirty="0" smtClean="0">
                        <a:solidFill>
                          <a:srgbClr val="FFFFFF"/>
                        </a:solidFill>
                        <a:effectLst/>
                        <a:latin typeface="Arial" panose="020B0604020202020204" pitchFamily="34" charset="0"/>
                      </a:endParaRPr>
                    </a:p>
                    <a:p>
                      <a:pPr algn="ctr" rtl="0" fontAlgn="t"/>
                      <a:r>
                        <a:rPr lang="es-EC" sz="1800" b="1" i="0" u="none" strike="noStrike" dirty="0" smtClean="0">
                          <a:solidFill>
                            <a:srgbClr val="FFFFFF"/>
                          </a:solidFill>
                          <a:effectLst/>
                          <a:latin typeface="Arial" panose="020B0604020202020204" pitchFamily="34" charset="0"/>
                        </a:rPr>
                        <a:t>Asignación </a:t>
                      </a:r>
                      <a:r>
                        <a:rPr lang="es-EC" sz="1800" b="1" i="0" u="none" strike="noStrike" dirty="0">
                          <a:solidFill>
                            <a:srgbClr val="FFFFFF"/>
                          </a:solidFill>
                          <a:effectLst/>
                          <a:latin typeface="Arial" panose="020B0604020202020204" pitchFamily="34" charset="0"/>
                        </a:rPr>
                        <a:t>inicial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a:solidFill>
                            <a:srgbClr val="FFFFFF"/>
                          </a:solidFill>
                          <a:effectLst/>
                          <a:latin typeface="Arial" panose="020B0604020202020204" pitchFamily="34" charset="0"/>
                        </a:rPr>
                        <a:t> Codificado antes de Reforma - DMF</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a:solidFill>
                            <a:srgbClr val="FFFFFF"/>
                          </a:solidFill>
                          <a:effectLst/>
                          <a:latin typeface="Arial" panose="020B0604020202020204" pitchFamily="34" charset="0"/>
                        </a:rPr>
                        <a:t>Devengado al 31 de julio de 2022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dirty="0">
                          <a:solidFill>
                            <a:srgbClr val="FFFFFF"/>
                          </a:solidFill>
                          <a:effectLst/>
                          <a:latin typeface="Arial" panose="020B0604020202020204" pitchFamily="34" charset="0"/>
                        </a:rPr>
                        <a:t>% Ejecución Presupuestaria al 31 de julio de 2022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endParaRPr lang="es-EC" sz="1800" b="1" i="0" u="none" strike="noStrike" dirty="0" smtClean="0">
                        <a:solidFill>
                          <a:srgbClr val="FFFFFF"/>
                        </a:solidFill>
                        <a:effectLst/>
                        <a:latin typeface="Arial" panose="020B0604020202020204" pitchFamily="34" charset="0"/>
                      </a:endParaRPr>
                    </a:p>
                    <a:p>
                      <a:pPr algn="ctr" rtl="0" fontAlgn="t"/>
                      <a:r>
                        <a:rPr lang="es-EC" sz="1800" b="1" i="0" u="none" strike="noStrike" dirty="0" smtClean="0">
                          <a:solidFill>
                            <a:srgbClr val="FFFFFF"/>
                          </a:solidFill>
                          <a:effectLst/>
                          <a:latin typeface="Arial" panose="020B0604020202020204" pitchFamily="34" charset="0"/>
                        </a:rPr>
                        <a:t>Observaciones del Codificado Antes de Reforma</a:t>
                      </a:r>
                      <a:endParaRPr lang="es-EC" sz="18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4256779753"/>
                  </a:ext>
                </a:extLst>
              </a:tr>
              <a:tr h="289541">
                <a:tc>
                  <a:txBody>
                    <a:bodyPr/>
                    <a:lstStyle/>
                    <a:p>
                      <a:pPr algn="ctr" fontAlgn="t"/>
                      <a:r>
                        <a:rPr lang="es-EC" sz="1800" b="0" i="0" u="none" strike="noStrike" dirty="0">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AZ Calderón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4.600.145,63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4.600.145,63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841.081,63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18,30%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913682"/>
                  </a:ext>
                </a:extLst>
              </a:tr>
              <a:tr h="289541">
                <a:tc>
                  <a:txBody>
                    <a:bodyPr/>
                    <a:lstStyle/>
                    <a:p>
                      <a:pPr algn="ctr" fontAlgn="t"/>
                      <a:r>
                        <a:rPr lang="es-EC" sz="1800" b="0" i="0" u="none" strike="noStrike" dirty="0">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AZ </a:t>
                      </a:r>
                      <a:r>
                        <a:rPr lang="es-EC" sz="1800" b="0" i="0" u="none" strike="noStrike" dirty="0" err="1">
                          <a:solidFill>
                            <a:srgbClr val="000000"/>
                          </a:solidFill>
                          <a:effectLst/>
                          <a:latin typeface="Arial" panose="020B0604020202020204" pitchFamily="34" charset="0"/>
                        </a:rPr>
                        <a:t>Quitumbe</a:t>
                      </a:r>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5.735.800,10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5.735.800,10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550.020,97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9,60%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6709543"/>
                  </a:ext>
                </a:extLst>
              </a:tr>
              <a:tr h="289541">
                <a:tc>
                  <a:txBody>
                    <a:bodyPr/>
                    <a:lstStyle/>
                    <a:p>
                      <a:pPr algn="ctr" fontAlgn="t"/>
                      <a:r>
                        <a:rPr lang="es-EC" sz="1800" b="0" i="0" u="none" strike="noStrike" dirty="0">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AZ Valle de Tumbaco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3.248.783,94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3.248.783,94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26.777,50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0,80%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7276807"/>
                  </a:ext>
                </a:extLst>
              </a:tr>
              <a:tr h="321287">
                <a:tc>
                  <a:txBody>
                    <a:bodyPr/>
                    <a:lstStyle/>
                    <a:p>
                      <a:pPr algn="ctr" fontAlgn="t"/>
                      <a:r>
                        <a:rPr lang="es-EC" sz="1800" b="0" i="0" u="none" strike="noStrike" dirty="0">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smtClean="0">
                          <a:solidFill>
                            <a:srgbClr val="000000"/>
                          </a:solidFill>
                          <a:effectLst/>
                          <a:latin typeface="Arial" panose="020B0604020202020204" pitchFamily="34" charset="0"/>
                        </a:rPr>
                        <a:t>ACDC</a:t>
                      </a:r>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5.400.000,00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5.400.000,00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505.995,10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9,40%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8923812"/>
                  </a:ext>
                </a:extLst>
              </a:tr>
              <a:tr h="352697">
                <a:tc>
                  <a:txBody>
                    <a:bodyPr/>
                    <a:lstStyle/>
                    <a:p>
                      <a:pPr algn="ctr" fontAlgn="t"/>
                      <a:r>
                        <a:rPr lang="es-EC" sz="1800" b="0" i="0" u="none" strike="noStrike" dirty="0">
                          <a:effectLst/>
                          <a:latin typeface="Arial" panose="020B060402020202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Agencia </a:t>
                      </a:r>
                      <a:r>
                        <a:rPr lang="es-EC" sz="1800" b="0" i="0" u="none" strike="noStrike" dirty="0" smtClean="0">
                          <a:solidFill>
                            <a:srgbClr val="000000"/>
                          </a:solidFill>
                          <a:effectLst/>
                          <a:latin typeface="Arial" panose="020B0604020202020204" pitchFamily="34" charset="0"/>
                        </a:rPr>
                        <a:t>de </a:t>
                      </a:r>
                      <a:r>
                        <a:rPr lang="es-EC" sz="1800" b="0" i="0" u="none" strike="noStrike" dirty="0">
                          <a:solidFill>
                            <a:srgbClr val="000000"/>
                          </a:solidFill>
                          <a:effectLst/>
                          <a:latin typeface="Arial" panose="020B0604020202020204" pitchFamily="34" charset="0"/>
                        </a:rPr>
                        <a:t>Control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1166115"/>
                  </a:ext>
                </a:extLst>
              </a:tr>
              <a:tr h="289541">
                <a:tc>
                  <a:txBody>
                    <a:bodyPr/>
                    <a:lstStyle/>
                    <a:p>
                      <a:pPr algn="ctr" fontAlgn="t"/>
                      <a:r>
                        <a:rPr lang="es-EC" sz="1800" b="0" i="0" u="none" strike="noStrike" dirty="0">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CONQUITO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5.000.000,00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5.000.000,00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1.117.704,84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22,40%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4951486"/>
                  </a:ext>
                </a:extLst>
              </a:tr>
              <a:tr h="569365">
                <a:tc>
                  <a:txBody>
                    <a:bodyPr/>
                    <a:lstStyle/>
                    <a:p>
                      <a:pPr algn="ctr" fontAlgn="t"/>
                      <a:r>
                        <a:rPr lang="es-EC" sz="1800" b="0" i="0" u="none" strike="noStrike" dirty="0">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Consejo de Protección de Derechos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750.000,00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750.000,00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359.716,32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48,00%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1369081"/>
                  </a:ext>
                </a:extLst>
              </a:tr>
              <a:tr h="569365">
                <a:tc>
                  <a:txBody>
                    <a:bodyPr/>
                    <a:lstStyle/>
                    <a:p>
                      <a:pPr algn="ctr" fontAlgn="t"/>
                      <a:r>
                        <a:rPr lang="es-EC" sz="1800" b="0" i="0" u="none" strike="noStrike" dirty="0">
                          <a:effectLst/>
                          <a:latin typeface="Arial" panose="020B060402020202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smtClean="0">
                          <a:solidFill>
                            <a:srgbClr val="000000"/>
                          </a:solidFill>
                          <a:effectLst/>
                          <a:latin typeface="Arial" panose="020B0604020202020204" pitchFamily="34" charset="0"/>
                        </a:rPr>
                        <a:t>AG- DM </a:t>
                      </a:r>
                      <a:r>
                        <a:rPr lang="es-EC" sz="1800" b="0" i="0" u="none" strike="noStrike" dirty="0">
                          <a:solidFill>
                            <a:srgbClr val="000000"/>
                          </a:solidFill>
                          <a:effectLst/>
                          <a:latin typeface="Arial" panose="020B0604020202020204" pitchFamily="34" charset="0"/>
                        </a:rPr>
                        <a:t>de Gestión documental y Archivo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322.840,00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322.840,00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8769674"/>
                  </a:ext>
                </a:extLst>
              </a:tr>
              <a:tr h="289541">
                <a:tc>
                  <a:txBody>
                    <a:bodyPr/>
                    <a:lstStyle/>
                    <a:p>
                      <a:pPr algn="ctr" fontAlgn="t"/>
                      <a:r>
                        <a:rPr lang="es-EC" sz="1800" b="0" i="0" u="none" strike="noStrike" dirty="0">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smtClean="0">
                          <a:solidFill>
                            <a:srgbClr val="000000"/>
                          </a:solidFill>
                          <a:effectLst/>
                          <a:latin typeface="Arial" panose="020B0604020202020204" pitchFamily="34" charset="0"/>
                        </a:rPr>
                        <a:t>AG- DM </a:t>
                      </a:r>
                      <a:r>
                        <a:rPr lang="es-EC" sz="1800" b="0" i="0" u="none" strike="noStrike" dirty="0">
                          <a:solidFill>
                            <a:srgbClr val="000000"/>
                          </a:solidFill>
                          <a:effectLst/>
                          <a:latin typeface="Arial" panose="020B0604020202020204" pitchFamily="34" charset="0"/>
                        </a:rPr>
                        <a:t>de Informática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3.126.160,00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3.126.160,00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5331171"/>
                  </a:ext>
                </a:extLst>
              </a:tr>
              <a:tr h="359672">
                <a:tc>
                  <a:txBody>
                    <a:bodyPr/>
                    <a:lstStyle/>
                    <a:p>
                      <a:pPr algn="ctr" fontAlgn="t"/>
                      <a:r>
                        <a:rPr lang="es-EC" sz="1800" b="0" i="0" u="none" strike="noStrike" dirty="0">
                          <a:effectLst/>
                          <a:latin typeface="Arial" panose="020B0604020202020204" pitchFamily="34"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DM Relaciones Internacionales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70.000,00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70.000,00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9716066"/>
                  </a:ext>
                </a:extLst>
              </a:tr>
              <a:tr h="569365">
                <a:tc>
                  <a:txBody>
                    <a:bodyPr/>
                    <a:lstStyle/>
                    <a:p>
                      <a:pPr algn="ctr" fontAlgn="t"/>
                      <a:r>
                        <a:rPr lang="es-EC" sz="1800" b="0" i="0" u="none" strike="noStrike" dirty="0">
                          <a:effectLst/>
                          <a:latin typeface="Arial" panose="020B060402020202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EPM Gestión de Destino Turístico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3.475.000,00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3.475.000,00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1.648.062,00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47,40%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467570"/>
                  </a:ext>
                </a:extLst>
              </a:tr>
              <a:tr h="289541">
                <a:tc>
                  <a:txBody>
                    <a:bodyPr/>
                    <a:lstStyle/>
                    <a:p>
                      <a:pPr algn="ctr" fontAlgn="t"/>
                      <a:r>
                        <a:rPr lang="es-EC" sz="1800" b="0" i="0" u="none" strike="noStrike" dirty="0">
                          <a:effectLst/>
                          <a:latin typeface="Arial" panose="020B060402020202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EPM Metro de Quito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16.240.197,58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14.640.197,58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2.674.690,97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18,30%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s-EC" sz="1400" b="0" i="0" u="none" strike="noStrike" dirty="0" smtClean="0">
                          <a:solidFill>
                            <a:srgbClr val="000000"/>
                          </a:solidFill>
                          <a:effectLst/>
                          <a:latin typeface="Arial" panose="020B0604020202020204" pitchFamily="34" charset="0"/>
                        </a:rPr>
                        <a:t>Traspaso de crédito</a:t>
                      </a:r>
                      <a:r>
                        <a:rPr lang="es-EC" sz="1400" b="0" i="0" u="none" strike="noStrike" baseline="0" dirty="0" smtClean="0">
                          <a:solidFill>
                            <a:srgbClr val="000000"/>
                          </a:solidFill>
                          <a:effectLst/>
                          <a:latin typeface="Arial" panose="020B0604020202020204" pitchFamily="34" charset="0"/>
                        </a:rPr>
                        <a:t> al PPLMQ, se redujo el presupuesto en 1.6M para financiamiento del SIR de la EPMTP-Q.</a:t>
                      </a:r>
                      <a:endParaRPr lang="es-EC" sz="14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731863"/>
                  </a:ext>
                </a:extLst>
              </a:tr>
              <a:tr h="330524">
                <a:tc>
                  <a:txBody>
                    <a:bodyPr/>
                    <a:lstStyle/>
                    <a:p>
                      <a:pPr algn="ctr" fontAlgn="t"/>
                      <a:r>
                        <a:rPr lang="es-EC" sz="1800" b="0" i="0" u="none" strike="noStrike" dirty="0">
                          <a:effectLst/>
                          <a:latin typeface="Arial" panose="020B0604020202020204" pitchFamily="34"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Fundación </a:t>
                      </a:r>
                      <a:r>
                        <a:rPr lang="es-EC" sz="1800" b="0" i="0" u="none" strike="noStrike" dirty="0" smtClean="0">
                          <a:solidFill>
                            <a:srgbClr val="000000"/>
                          </a:solidFill>
                          <a:effectLst/>
                          <a:latin typeface="Arial" panose="020B0604020202020204" pitchFamily="34" charset="0"/>
                        </a:rPr>
                        <a:t>Teatro </a:t>
                      </a:r>
                      <a:r>
                        <a:rPr lang="es-EC" sz="1800" b="0" i="0" u="none" strike="noStrike" dirty="0">
                          <a:solidFill>
                            <a:srgbClr val="000000"/>
                          </a:solidFill>
                          <a:effectLst/>
                          <a:latin typeface="Arial" panose="020B0604020202020204" pitchFamily="34" charset="0"/>
                        </a:rPr>
                        <a:t>Sucre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3.100.000,00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3.100.000,00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1.546.274,96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49,90%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633435"/>
                  </a:ext>
                </a:extLst>
              </a:tr>
              <a:tr h="289541">
                <a:tc>
                  <a:txBody>
                    <a:bodyPr/>
                    <a:lstStyle/>
                    <a:p>
                      <a:pPr algn="ctr" fontAlgn="t"/>
                      <a:r>
                        <a:rPr lang="es-EC" sz="1800" b="0" i="0" u="none" strike="noStrike" dirty="0">
                          <a:effectLst/>
                          <a:latin typeface="Arial" panose="020B0604020202020204" pitchFamily="34"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IMPU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79.992,00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26,70%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552520"/>
                  </a:ext>
                </a:extLst>
              </a:tr>
              <a:tr h="289541">
                <a:tc>
                  <a:txBody>
                    <a:bodyPr/>
                    <a:lstStyle/>
                    <a:p>
                      <a:pPr algn="ctr" fontAlgn="t"/>
                      <a:r>
                        <a:rPr lang="es-EC" sz="1800" b="0" i="0" u="none" strike="noStrike" dirty="0">
                          <a:effectLst/>
                          <a:latin typeface="Arial" panose="020B0604020202020204" pitchFamily="34"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Instituto de la Ciudad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99.967,03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33,30%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6888293"/>
                  </a:ext>
                </a:extLst>
              </a:tr>
            </a:tbl>
          </a:graphicData>
        </a:graphic>
      </p:graphicFrame>
      <p:sp>
        <p:nvSpPr>
          <p:cNvPr id="5" name="Título 1">
            <a:extLst>
              <a:ext uri="{FF2B5EF4-FFF2-40B4-BE49-F238E27FC236}">
                <a16:creationId xmlns:a16="http://schemas.microsoft.com/office/drawing/2014/main" id="{0CA53F31-4584-EDC7-EB7D-253D54B5F07B}"/>
              </a:ext>
            </a:extLst>
          </p:cNvPr>
          <p:cNvSpPr txBox="1">
            <a:spLocks/>
          </p:cNvSpPr>
          <p:nvPr/>
        </p:nvSpPr>
        <p:spPr>
          <a:xfrm>
            <a:off x="1263544" y="1267691"/>
            <a:ext cx="16332124" cy="796835"/>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2800" dirty="0" smtClean="0">
                <a:solidFill>
                  <a:srgbClr val="C00000"/>
                </a:solidFill>
              </a:rPr>
              <a:t>29 de 68 Entidades del MDMQ mantienen el presupuesto asignado mediante Ordenanza PMU N.- 006-2021</a:t>
            </a:r>
            <a:endParaRPr lang="es-EC" sz="2800" dirty="0">
              <a:solidFill>
                <a:srgbClr val="C00000"/>
              </a:solidFill>
            </a:endParaRPr>
          </a:p>
        </p:txBody>
      </p:sp>
    </p:spTree>
    <p:extLst>
      <p:ext uri="{BB962C8B-B14F-4D97-AF65-F5344CB8AC3E}">
        <p14:creationId xmlns:p14="http://schemas.microsoft.com/office/powerpoint/2010/main" val="3621289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01E51-9587-43D3-878B-4D083D7949AB}"/>
              </a:ext>
            </a:extLst>
          </p:cNvPr>
          <p:cNvSpPr>
            <a:spLocks noGrp="1"/>
          </p:cNvSpPr>
          <p:nvPr>
            <p:ph type="title"/>
          </p:nvPr>
        </p:nvSpPr>
        <p:spPr/>
        <p:txBody>
          <a:bodyPr>
            <a:normAutofit fontScale="90000"/>
          </a:bodyPr>
          <a:lstStyle/>
          <a:p>
            <a:r>
              <a:rPr lang="es-EC" sz="3600" dirty="0"/>
              <a:t>3. Entidades que mantienen su presupuesto para Gastos de Inversión – Asignación </a:t>
            </a:r>
            <a:r>
              <a:rPr lang="es-EC" sz="3600" dirty="0" smtClean="0"/>
              <a:t>Municipal</a:t>
            </a:r>
            <a:endParaRPr lang="es-EC" dirty="0"/>
          </a:p>
        </p:txBody>
      </p:sp>
      <p:graphicFrame>
        <p:nvGraphicFramePr>
          <p:cNvPr id="5" name="Tabla 4"/>
          <p:cNvGraphicFramePr>
            <a:graphicFrameLocks noGrp="1"/>
          </p:cNvGraphicFramePr>
          <p:nvPr>
            <p:extLst>
              <p:ext uri="{D42A27DB-BD31-4B8C-83A1-F6EECF244321}">
                <p14:modId xmlns:p14="http://schemas.microsoft.com/office/powerpoint/2010/main" val="652738655"/>
              </p:ext>
            </p:extLst>
          </p:nvPr>
        </p:nvGraphicFramePr>
        <p:xfrm>
          <a:off x="1263544" y="2083437"/>
          <a:ext cx="16292938" cy="6943817"/>
        </p:xfrm>
        <a:graphic>
          <a:graphicData uri="http://schemas.openxmlformats.org/drawingml/2006/table">
            <a:tbl>
              <a:tblPr/>
              <a:tblGrid>
                <a:gridCol w="648379">
                  <a:extLst>
                    <a:ext uri="{9D8B030D-6E8A-4147-A177-3AD203B41FA5}">
                      <a16:colId xmlns:a16="http://schemas.microsoft.com/office/drawing/2014/main" val="1588488977"/>
                    </a:ext>
                  </a:extLst>
                </a:gridCol>
                <a:gridCol w="3347058">
                  <a:extLst>
                    <a:ext uri="{9D8B030D-6E8A-4147-A177-3AD203B41FA5}">
                      <a16:colId xmlns:a16="http://schemas.microsoft.com/office/drawing/2014/main" val="1794559821"/>
                    </a:ext>
                  </a:extLst>
                </a:gridCol>
                <a:gridCol w="2108105">
                  <a:extLst>
                    <a:ext uri="{9D8B030D-6E8A-4147-A177-3AD203B41FA5}">
                      <a16:colId xmlns:a16="http://schemas.microsoft.com/office/drawing/2014/main" val="932674345"/>
                    </a:ext>
                  </a:extLst>
                </a:gridCol>
                <a:gridCol w="2157087">
                  <a:extLst>
                    <a:ext uri="{9D8B030D-6E8A-4147-A177-3AD203B41FA5}">
                      <a16:colId xmlns:a16="http://schemas.microsoft.com/office/drawing/2014/main" val="2172883749"/>
                    </a:ext>
                  </a:extLst>
                </a:gridCol>
                <a:gridCol w="2270617">
                  <a:extLst>
                    <a:ext uri="{9D8B030D-6E8A-4147-A177-3AD203B41FA5}">
                      <a16:colId xmlns:a16="http://schemas.microsoft.com/office/drawing/2014/main" val="292655362"/>
                    </a:ext>
                  </a:extLst>
                </a:gridCol>
                <a:gridCol w="2464720">
                  <a:extLst>
                    <a:ext uri="{9D8B030D-6E8A-4147-A177-3AD203B41FA5}">
                      <a16:colId xmlns:a16="http://schemas.microsoft.com/office/drawing/2014/main" val="1608134194"/>
                    </a:ext>
                  </a:extLst>
                </a:gridCol>
                <a:gridCol w="3296972">
                  <a:extLst>
                    <a:ext uri="{9D8B030D-6E8A-4147-A177-3AD203B41FA5}">
                      <a16:colId xmlns:a16="http://schemas.microsoft.com/office/drawing/2014/main" val="4082873183"/>
                    </a:ext>
                  </a:extLst>
                </a:gridCol>
              </a:tblGrid>
              <a:tr h="815794">
                <a:tc gridSpan="2">
                  <a:txBody>
                    <a:bodyPr/>
                    <a:lstStyle/>
                    <a:p>
                      <a:pPr algn="ctr" rtl="0" fontAlgn="t"/>
                      <a:endParaRPr lang="es-EC" sz="1800" b="1" i="0" u="none" strike="noStrike" dirty="0" smtClean="0">
                        <a:solidFill>
                          <a:srgbClr val="FFFFFF"/>
                        </a:solidFill>
                        <a:effectLst/>
                        <a:latin typeface="Arial" panose="020B0604020202020204" pitchFamily="34" charset="0"/>
                      </a:endParaRPr>
                    </a:p>
                    <a:p>
                      <a:pPr algn="ctr" rtl="0" fontAlgn="t"/>
                      <a:r>
                        <a:rPr lang="es-EC" sz="1800" b="1" i="0" u="none" strike="noStrike" dirty="0" smtClean="0">
                          <a:solidFill>
                            <a:srgbClr val="FFFFFF"/>
                          </a:solidFill>
                          <a:effectLst/>
                          <a:latin typeface="Arial" panose="020B0604020202020204" pitchFamily="34" charset="0"/>
                        </a:rPr>
                        <a:t>Entidades</a:t>
                      </a:r>
                      <a:endParaRPr lang="es-EC" sz="1800" b="1" i="0" u="none" strike="noStrike" dirty="0">
                        <a:solidFill>
                          <a:srgbClr val="FFFFFF"/>
                        </a:solidFill>
                        <a:effectLst/>
                        <a:latin typeface="Arial" panose="020B0604020202020204" pitchFamily="34" charset="0"/>
                      </a:endParaRPr>
                    </a:p>
                  </a:txBody>
                  <a:tcPr marL="9525" marR="9525" marT="9525"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305496"/>
                    </a:solidFill>
                  </a:tcPr>
                </a:tc>
                <a:tc hMerge="1">
                  <a:txBody>
                    <a:bodyPr/>
                    <a:lstStyle/>
                    <a:p>
                      <a:endParaRPr lang="es-EC"/>
                    </a:p>
                  </a:txBody>
                  <a:tcPr/>
                </a:tc>
                <a:tc>
                  <a:txBody>
                    <a:bodyPr/>
                    <a:lstStyle/>
                    <a:p>
                      <a:pPr algn="ctr" rtl="0" fontAlgn="t"/>
                      <a:r>
                        <a:rPr lang="es-EC" sz="1800" b="1" i="0" u="none" strike="noStrike" dirty="0">
                          <a:solidFill>
                            <a:srgbClr val="FFFFFF"/>
                          </a:solidFill>
                          <a:effectLst/>
                          <a:latin typeface="Arial" panose="020B0604020202020204" pitchFamily="34" charset="0"/>
                        </a:rPr>
                        <a:t> </a:t>
                      </a:r>
                      <a:endParaRPr lang="es-EC" sz="1800" b="1" i="0" u="none" strike="noStrike" dirty="0" smtClean="0">
                        <a:solidFill>
                          <a:srgbClr val="FFFFFF"/>
                        </a:solidFill>
                        <a:effectLst/>
                        <a:latin typeface="Arial" panose="020B0604020202020204" pitchFamily="34" charset="0"/>
                      </a:endParaRPr>
                    </a:p>
                    <a:p>
                      <a:pPr algn="ctr" rtl="0" fontAlgn="t"/>
                      <a:r>
                        <a:rPr lang="es-EC" sz="1800" b="1" i="0" u="none" strike="noStrike" dirty="0" smtClean="0">
                          <a:solidFill>
                            <a:srgbClr val="FFFFFF"/>
                          </a:solidFill>
                          <a:effectLst/>
                          <a:latin typeface="Arial" panose="020B0604020202020204" pitchFamily="34" charset="0"/>
                        </a:rPr>
                        <a:t>Asignación </a:t>
                      </a:r>
                      <a:r>
                        <a:rPr lang="es-EC" sz="1800" b="1" i="0" u="none" strike="noStrike" dirty="0">
                          <a:solidFill>
                            <a:srgbClr val="FFFFFF"/>
                          </a:solidFill>
                          <a:effectLst/>
                          <a:latin typeface="Arial" panose="020B0604020202020204" pitchFamily="34" charset="0"/>
                        </a:rPr>
                        <a:t>inicial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a:solidFill>
                            <a:srgbClr val="FFFFFF"/>
                          </a:solidFill>
                          <a:effectLst/>
                          <a:latin typeface="Arial" panose="020B0604020202020204" pitchFamily="34" charset="0"/>
                        </a:rPr>
                        <a:t> Codificado antes de Reforma - DMF</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a:solidFill>
                            <a:srgbClr val="FFFFFF"/>
                          </a:solidFill>
                          <a:effectLst/>
                          <a:latin typeface="Arial" panose="020B0604020202020204" pitchFamily="34" charset="0"/>
                        </a:rPr>
                        <a:t>Devengado al 31 de julio de 2022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dirty="0">
                          <a:solidFill>
                            <a:srgbClr val="FFFFFF"/>
                          </a:solidFill>
                          <a:effectLst/>
                          <a:latin typeface="Arial" panose="020B0604020202020204" pitchFamily="34" charset="0"/>
                        </a:rPr>
                        <a:t>% Ejecución Presupuestaria al 31 de julio de 2022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endParaRPr lang="es-EC" sz="1800" b="1" i="0" u="none" strike="noStrike" dirty="0" smtClean="0">
                        <a:solidFill>
                          <a:srgbClr val="FFFFFF"/>
                        </a:solidFill>
                        <a:effectLst/>
                        <a:latin typeface="Arial" panose="020B0604020202020204" pitchFamily="34" charset="0"/>
                      </a:endParaRPr>
                    </a:p>
                    <a:p>
                      <a:pPr algn="ctr" rtl="0" fontAlgn="t"/>
                      <a:r>
                        <a:rPr lang="es-EC" sz="1800" b="1" i="0" u="none" strike="noStrike" dirty="0" smtClean="0">
                          <a:solidFill>
                            <a:srgbClr val="FFFFFF"/>
                          </a:solidFill>
                          <a:effectLst/>
                          <a:latin typeface="Arial" panose="020B0604020202020204" pitchFamily="34" charset="0"/>
                        </a:rPr>
                        <a:t>Observaciones del Codificado antes</a:t>
                      </a:r>
                      <a:r>
                        <a:rPr lang="es-EC" sz="1800" b="1" i="0" u="none" strike="noStrike" baseline="0" dirty="0" smtClean="0">
                          <a:solidFill>
                            <a:srgbClr val="FFFFFF"/>
                          </a:solidFill>
                          <a:effectLst/>
                          <a:latin typeface="Arial" panose="020B0604020202020204" pitchFamily="34" charset="0"/>
                        </a:rPr>
                        <a:t> de Reforma</a:t>
                      </a:r>
                      <a:endParaRPr lang="es-EC" sz="18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4256779753"/>
                  </a:ext>
                </a:extLst>
              </a:tr>
              <a:tr h="532301">
                <a:tc>
                  <a:txBody>
                    <a:bodyPr/>
                    <a:lstStyle/>
                    <a:p>
                      <a:pPr algn="ctr" fontAlgn="t"/>
                      <a:r>
                        <a:rPr lang="es-EC" sz="1800" b="0" i="0" u="none" strike="noStrike" dirty="0">
                          <a:effectLst/>
                          <a:latin typeface="Arial" panose="020B060402020202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Instituto Metropolitano de Capacitación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20.497,14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15,80%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913682"/>
                  </a:ext>
                </a:extLst>
              </a:tr>
              <a:tr h="321885">
                <a:tc>
                  <a:txBody>
                    <a:bodyPr/>
                    <a:lstStyle/>
                    <a:p>
                      <a:pPr algn="ctr" fontAlgn="t"/>
                      <a:r>
                        <a:rPr lang="es-EC" sz="1800" b="0" i="0" u="none" strike="noStrike">
                          <a:effectLst/>
                          <a:latin typeface="Arial" panose="020B060402020202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Registro de la Propiedad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1.850.000,00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1.850.000,00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1.417,95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6709543"/>
                  </a:ext>
                </a:extLst>
              </a:tr>
              <a:tr h="339842">
                <a:tc>
                  <a:txBody>
                    <a:bodyPr/>
                    <a:lstStyle/>
                    <a:p>
                      <a:pPr algn="ctr" fontAlgn="t"/>
                      <a:r>
                        <a:rPr lang="es-EC" sz="1800" b="0" i="0" u="none" strike="noStrike">
                          <a:effectLst/>
                          <a:latin typeface="Arial" panose="020B060402020202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Secretaría de Comunicación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2.600.000,00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2.600.000,00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42.389,66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7276807"/>
                  </a:ext>
                </a:extLst>
              </a:tr>
              <a:tr h="317917">
                <a:tc>
                  <a:txBody>
                    <a:bodyPr/>
                    <a:lstStyle/>
                    <a:p>
                      <a:pPr algn="ctr" fontAlgn="t"/>
                      <a:r>
                        <a:rPr lang="es-EC" sz="1800" b="0" i="0" u="none" strike="noStrike">
                          <a:effectLst/>
                          <a:latin typeface="Arial" panose="020B060402020202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Secretaría de Inclusión Social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1.200.000,00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1.200.000,00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225.311,61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18,80%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8923812"/>
                  </a:ext>
                </a:extLst>
              </a:tr>
              <a:tr h="295992">
                <a:tc>
                  <a:txBody>
                    <a:bodyPr/>
                    <a:lstStyle/>
                    <a:p>
                      <a:pPr algn="ctr" fontAlgn="t"/>
                      <a:r>
                        <a:rPr lang="es-EC" sz="1800" b="0" i="0" u="none" strike="noStrike">
                          <a:effectLst/>
                          <a:latin typeface="Arial" panose="020B060402020202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Secretaría Desarrollo Productivo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650.000,00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650.000,00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220.500,00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33,90%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1166115"/>
                  </a:ext>
                </a:extLst>
              </a:tr>
              <a:tr h="532301">
                <a:tc>
                  <a:txBody>
                    <a:bodyPr/>
                    <a:lstStyle/>
                    <a:p>
                      <a:pPr algn="ctr" fontAlgn="t"/>
                      <a:r>
                        <a:rPr lang="es-EC" sz="1800" b="0" i="0" u="none" strike="noStrike">
                          <a:effectLst/>
                          <a:latin typeface="Arial" panose="020B060402020202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Secretaría General Coordinación Territorial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1.500.000,00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1.500.000,00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1.336.289,98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89,10%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4951486"/>
                  </a:ext>
                </a:extLst>
              </a:tr>
              <a:tr h="1026450">
                <a:tc>
                  <a:txBody>
                    <a:bodyPr/>
                    <a:lstStyle/>
                    <a:p>
                      <a:pPr algn="ctr" fontAlgn="t"/>
                      <a:r>
                        <a:rPr lang="es-EC" sz="1800" b="0" i="0" u="none" strike="noStrike">
                          <a:effectLst/>
                          <a:latin typeface="Arial" panose="020B060402020202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Secretaría General Seguridad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1.219.785,89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1.447.785,89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1.002.000,00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69,20%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just" defTabSz="1632753" rtl="0" eaLnBrk="1" fontAlgn="t" latinLnBrk="0" hangingPunct="1">
                        <a:lnSpc>
                          <a:spcPct val="100000"/>
                        </a:lnSpc>
                        <a:spcBef>
                          <a:spcPts val="0"/>
                        </a:spcBef>
                        <a:spcAft>
                          <a:spcPts val="0"/>
                        </a:spcAft>
                        <a:buClrTx/>
                        <a:buSzTx/>
                        <a:buFontTx/>
                        <a:buNone/>
                        <a:tabLst/>
                        <a:defRPr/>
                      </a:pPr>
                      <a:r>
                        <a:rPr lang="es-EC" sz="1400" b="0" i="0" u="none" strike="noStrike" dirty="0" smtClean="0">
                          <a:solidFill>
                            <a:srgbClr val="000000"/>
                          </a:solidFill>
                          <a:effectLst/>
                          <a:latin typeface="Arial" panose="020B0604020202020204" pitchFamily="34" charset="0"/>
                        </a:rPr>
                        <a:t>Traspaso de crédito</a:t>
                      </a:r>
                      <a:r>
                        <a:rPr lang="es-EC" sz="1400" b="0" i="0" u="none" strike="noStrike" baseline="0" dirty="0" smtClean="0">
                          <a:solidFill>
                            <a:srgbClr val="000000"/>
                          </a:solidFill>
                          <a:effectLst/>
                          <a:latin typeface="Arial" panose="020B0604020202020204" pitchFamily="34" charset="0"/>
                        </a:rPr>
                        <a:t> desde el CAC-Q, se incrementó el presupuesto en 228m para el financiamiento del Convenio para la iluminación de espacios públicos con la EEQ.</a:t>
                      </a:r>
                      <a:endParaRPr lang="es-EC" sz="1400" b="0" i="0" u="none" strike="noStrike" dirty="0" smtClean="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1369081"/>
                  </a:ext>
                </a:extLst>
              </a:tr>
              <a:tr h="356988">
                <a:tc>
                  <a:txBody>
                    <a:bodyPr/>
                    <a:lstStyle/>
                    <a:p>
                      <a:pPr algn="ctr" fontAlgn="t"/>
                      <a:r>
                        <a:rPr lang="es-EC" sz="1800" b="0" i="0" u="none" strike="noStrike">
                          <a:effectLst/>
                          <a:latin typeface="Arial" panose="020B060402020202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UE Julio E.Moreno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95.714,00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95.714,00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8769674"/>
                  </a:ext>
                </a:extLst>
              </a:tr>
              <a:tr h="324099">
                <a:tc>
                  <a:txBody>
                    <a:bodyPr/>
                    <a:lstStyle/>
                    <a:p>
                      <a:pPr algn="ctr" fontAlgn="t"/>
                      <a:r>
                        <a:rPr lang="es-EC" sz="1800" b="0" i="0" u="none" strike="noStrike">
                          <a:effectLst/>
                          <a:latin typeface="Arial" panose="020B060402020202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UE Milenio Bicentenario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6.669,85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5331171"/>
                  </a:ext>
                </a:extLst>
              </a:tr>
              <a:tr h="322697">
                <a:tc>
                  <a:txBody>
                    <a:bodyPr/>
                    <a:lstStyle/>
                    <a:p>
                      <a:pPr algn="ctr" fontAlgn="t"/>
                      <a:r>
                        <a:rPr lang="es-EC" sz="1800" b="0" i="0" u="none" strike="noStrike">
                          <a:effectLst/>
                          <a:latin typeface="Arial" panose="020B060402020202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UE Oswaldo Lombeyda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95.714,00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95.714,00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9716066"/>
                  </a:ext>
                </a:extLst>
              </a:tr>
              <a:tr h="338361">
                <a:tc>
                  <a:txBody>
                    <a:bodyPr/>
                    <a:lstStyle/>
                    <a:p>
                      <a:pPr algn="ctr" fontAlgn="t"/>
                      <a:r>
                        <a:rPr lang="es-EC" sz="1800" b="0" i="0" u="none" strike="noStrike">
                          <a:effectLst/>
                          <a:latin typeface="Arial" panose="020B060402020202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UE San Francisco de Quito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95.714,00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95.714,00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467570"/>
                  </a:ext>
                </a:extLst>
              </a:tr>
              <a:tr h="341331">
                <a:tc>
                  <a:txBody>
                    <a:bodyPr/>
                    <a:lstStyle/>
                    <a:p>
                      <a:pPr algn="ctr" fontAlgn="t"/>
                      <a:r>
                        <a:rPr lang="es-EC" sz="1800" b="0" i="0" u="none" strike="noStrike">
                          <a:effectLst/>
                          <a:latin typeface="Arial" panose="020B060402020202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UE Sucre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95.716,00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95.716,00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24.394,00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25,50%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just" rtl="0" fontAlgn="t"/>
                      <a:endParaRPr lang="es-EC" sz="14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731863"/>
                  </a:ext>
                </a:extLst>
              </a:tr>
              <a:tr h="361444">
                <a:tc>
                  <a:txBody>
                    <a:bodyPr/>
                    <a:lstStyle/>
                    <a:p>
                      <a:pPr algn="ctr" fontAlgn="t"/>
                      <a:r>
                        <a:rPr lang="es-EC" sz="1800" b="0" i="0" u="none" strike="noStrike">
                          <a:effectLst/>
                          <a:latin typeface="Arial" panose="020B060402020202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UE Regula Tu Barrio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170.000,00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170.000,00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82.512,28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48,50%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633435"/>
                  </a:ext>
                </a:extLst>
              </a:tr>
              <a:tr h="314276">
                <a:tc>
                  <a:txBody>
                    <a:bodyPr/>
                    <a:lstStyle/>
                    <a:p>
                      <a:pPr algn="ctr" fontAlgn="t"/>
                      <a:r>
                        <a:rPr lang="es-EC" sz="1800" b="0" i="0" u="none" strike="noStrike">
                          <a:effectLst/>
                          <a:latin typeface="Arial" panose="020B060402020202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UE Turística La Mariscal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176.385,50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176.385,50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24.851,06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14,10%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552520"/>
                  </a:ext>
                </a:extLst>
              </a:tr>
              <a:tr h="270692">
                <a:tc gridSpan="2">
                  <a:txBody>
                    <a:bodyPr/>
                    <a:lstStyle/>
                    <a:p>
                      <a:pPr algn="ctr" rtl="0" fontAlgn="t"/>
                      <a:r>
                        <a:rPr lang="es-EC" sz="1800" b="1" i="0" u="none" strike="noStrike" dirty="0">
                          <a:solidFill>
                            <a:srgbClr val="FFFFFF"/>
                          </a:solidFill>
                          <a:effectLst/>
                          <a:latin typeface="Arial" panose="020B060402020202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hMerge="1">
                  <a:txBody>
                    <a:bodyPr/>
                    <a:lstStyle/>
                    <a:p>
                      <a:endParaRPr lang="es-EC"/>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1" i="0" u="none" strike="noStrike" dirty="0">
                          <a:solidFill>
                            <a:srgbClr val="FFFFFF"/>
                          </a:solidFill>
                          <a:effectLst/>
                          <a:latin typeface="Arial" panose="020B0604020202020204" pitchFamily="34" charset="0"/>
                        </a:rPr>
                        <a:t>62.077.956,64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1800" b="1" i="0" u="none" strike="noStrike" dirty="0">
                          <a:solidFill>
                            <a:srgbClr val="FFFFFF"/>
                          </a:solidFill>
                          <a:effectLst/>
                          <a:latin typeface="Arial" panose="020B0604020202020204" pitchFamily="34" charset="0"/>
                        </a:rPr>
                        <a:t>60.705.956,64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r>
                        <a:rPr lang="es-EC" sz="1800" b="1" i="0" u="none" strike="noStrike" dirty="0">
                          <a:solidFill>
                            <a:srgbClr val="FFFFFF"/>
                          </a:solidFill>
                          <a:effectLst/>
                          <a:latin typeface="Arial" panose="020B0604020202020204" pitchFamily="34" charset="0"/>
                        </a:rPr>
                        <a:t>12.437.116,85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800" b="1" i="0" u="none" strike="noStrike" dirty="0">
                          <a:solidFill>
                            <a:srgbClr val="FFFFFF"/>
                          </a:solidFill>
                          <a:effectLst/>
                          <a:latin typeface="Arial" panose="020B0604020202020204" pitchFamily="34" charset="0"/>
                        </a:rPr>
                        <a:t>20,50%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endParaRPr lang="es-EC" sz="1800" b="0" i="0" u="none" strike="noStrike" dirty="0">
                        <a:solidFill>
                          <a:srgbClr val="000000"/>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3486888293"/>
                  </a:ext>
                </a:extLst>
              </a:tr>
            </a:tbl>
          </a:graphicData>
        </a:graphic>
      </p:graphicFrame>
      <p:sp>
        <p:nvSpPr>
          <p:cNvPr id="6" name="Título 1">
            <a:extLst>
              <a:ext uri="{FF2B5EF4-FFF2-40B4-BE49-F238E27FC236}">
                <a16:creationId xmlns:a16="http://schemas.microsoft.com/office/drawing/2014/main" id="{0CA53F31-4584-EDC7-EB7D-253D54B5F07B}"/>
              </a:ext>
            </a:extLst>
          </p:cNvPr>
          <p:cNvSpPr txBox="1">
            <a:spLocks/>
          </p:cNvSpPr>
          <p:nvPr/>
        </p:nvSpPr>
        <p:spPr>
          <a:xfrm>
            <a:off x="1263544" y="1267691"/>
            <a:ext cx="16136182" cy="796835"/>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2800" dirty="0" smtClean="0">
                <a:solidFill>
                  <a:srgbClr val="C00000"/>
                </a:solidFill>
              </a:rPr>
              <a:t>29 de 68 Entidades del MDMQ mantienen el presupuesto asignado mediante Ordenanza PMU N.- 006-2021</a:t>
            </a:r>
            <a:endParaRPr lang="es-EC" sz="2800" dirty="0">
              <a:solidFill>
                <a:srgbClr val="C00000"/>
              </a:solidFill>
            </a:endParaRPr>
          </a:p>
        </p:txBody>
      </p:sp>
      <p:sp>
        <p:nvSpPr>
          <p:cNvPr id="7" name="CuadroTexto 6"/>
          <p:cNvSpPr txBox="1"/>
          <p:nvPr/>
        </p:nvSpPr>
        <p:spPr>
          <a:xfrm>
            <a:off x="4596217" y="9046166"/>
            <a:ext cx="8923840" cy="276999"/>
          </a:xfrm>
          <a:prstGeom prst="rect">
            <a:avLst/>
          </a:prstGeom>
          <a:noFill/>
        </p:spPr>
        <p:txBody>
          <a:bodyPr wrap="square" rtlCol="0">
            <a:spAutoFit/>
          </a:bodyPr>
          <a:lstStyle/>
          <a:p>
            <a:pPr algn="just"/>
            <a:r>
              <a:rPr lang="es-EC" sz="1200" b="1" dirty="0" smtClean="0"/>
              <a:t>Nota: </a:t>
            </a:r>
            <a:r>
              <a:rPr lang="es-EC" sz="1200" dirty="0" smtClean="0"/>
              <a:t>3 de 68 entidades del MDMQ no reciben asignación municipal: EPMAPS, EMSEGURIDAD y Cuerpo de Bomberos</a:t>
            </a:r>
            <a:endParaRPr lang="es-EC" sz="1200" dirty="0"/>
          </a:p>
        </p:txBody>
      </p:sp>
    </p:spTree>
    <p:extLst>
      <p:ext uri="{BB962C8B-B14F-4D97-AF65-F5344CB8AC3E}">
        <p14:creationId xmlns:p14="http://schemas.microsoft.com/office/powerpoint/2010/main" val="116336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01E51-9587-43D3-878B-4D083D7949AB}"/>
              </a:ext>
            </a:extLst>
          </p:cNvPr>
          <p:cNvSpPr>
            <a:spLocks noGrp="1"/>
          </p:cNvSpPr>
          <p:nvPr>
            <p:ph type="title"/>
          </p:nvPr>
        </p:nvSpPr>
        <p:spPr/>
        <p:txBody>
          <a:bodyPr>
            <a:normAutofit/>
          </a:bodyPr>
          <a:lstStyle/>
          <a:p>
            <a:r>
              <a:rPr lang="es-EC" sz="3200" dirty="0" smtClean="0"/>
              <a:t>4. </a:t>
            </a:r>
            <a:r>
              <a:rPr lang="es-EC" sz="3200" dirty="0"/>
              <a:t>Entidades que reducen el presupuesto para Gastos de </a:t>
            </a:r>
            <a:r>
              <a:rPr lang="es-EC" sz="3200" dirty="0" smtClean="0"/>
              <a:t>Inversión </a:t>
            </a:r>
            <a:r>
              <a:rPr lang="es-EC" sz="3200" dirty="0"/>
              <a:t> – Asignación Municipal</a:t>
            </a:r>
          </a:p>
        </p:txBody>
      </p:sp>
      <p:sp>
        <p:nvSpPr>
          <p:cNvPr id="7" name="Título 1">
            <a:extLst>
              <a:ext uri="{FF2B5EF4-FFF2-40B4-BE49-F238E27FC236}">
                <a16:creationId xmlns:a16="http://schemas.microsoft.com/office/drawing/2014/main" id="{0CA53F31-4584-EDC7-EB7D-253D54B5F07B}"/>
              </a:ext>
            </a:extLst>
          </p:cNvPr>
          <p:cNvSpPr txBox="1">
            <a:spLocks/>
          </p:cNvSpPr>
          <p:nvPr/>
        </p:nvSpPr>
        <p:spPr>
          <a:xfrm>
            <a:off x="1345474" y="1267691"/>
            <a:ext cx="16643587" cy="1034713"/>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2800" dirty="0" smtClean="0">
                <a:solidFill>
                  <a:srgbClr val="C00000"/>
                </a:solidFill>
              </a:rPr>
              <a:t>11 de 68 Entidades del MDMQ solicitaron reducción de sus presupuestos para la Reforma 2022</a:t>
            </a:r>
            <a:endParaRPr lang="es-EC" sz="2800" dirty="0">
              <a:solidFill>
                <a:srgbClr val="C00000"/>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2846875080"/>
              </p:ext>
            </p:extLst>
          </p:nvPr>
        </p:nvGraphicFramePr>
        <p:xfrm>
          <a:off x="1440913" y="2279364"/>
          <a:ext cx="15475486" cy="6586772"/>
        </p:xfrm>
        <a:graphic>
          <a:graphicData uri="http://schemas.openxmlformats.org/drawingml/2006/table">
            <a:tbl>
              <a:tblPr/>
              <a:tblGrid>
                <a:gridCol w="578964">
                  <a:extLst>
                    <a:ext uri="{9D8B030D-6E8A-4147-A177-3AD203B41FA5}">
                      <a16:colId xmlns:a16="http://schemas.microsoft.com/office/drawing/2014/main" val="2234628356"/>
                    </a:ext>
                  </a:extLst>
                </a:gridCol>
                <a:gridCol w="3692671">
                  <a:extLst>
                    <a:ext uri="{9D8B030D-6E8A-4147-A177-3AD203B41FA5}">
                      <a16:colId xmlns:a16="http://schemas.microsoft.com/office/drawing/2014/main" val="1039822187"/>
                    </a:ext>
                  </a:extLst>
                </a:gridCol>
                <a:gridCol w="1662762">
                  <a:extLst>
                    <a:ext uri="{9D8B030D-6E8A-4147-A177-3AD203B41FA5}">
                      <a16:colId xmlns:a16="http://schemas.microsoft.com/office/drawing/2014/main" val="1001273023"/>
                    </a:ext>
                  </a:extLst>
                </a:gridCol>
                <a:gridCol w="1992675">
                  <a:extLst>
                    <a:ext uri="{9D8B030D-6E8A-4147-A177-3AD203B41FA5}">
                      <a16:colId xmlns:a16="http://schemas.microsoft.com/office/drawing/2014/main" val="4017622585"/>
                    </a:ext>
                  </a:extLst>
                </a:gridCol>
                <a:gridCol w="1794728">
                  <a:extLst>
                    <a:ext uri="{9D8B030D-6E8A-4147-A177-3AD203B41FA5}">
                      <a16:colId xmlns:a16="http://schemas.microsoft.com/office/drawing/2014/main" val="1264458604"/>
                    </a:ext>
                  </a:extLst>
                </a:gridCol>
                <a:gridCol w="1795641">
                  <a:extLst>
                    <a:ext uri="{9D8B030D-6E8A-4147-A177-3AD203B41FA5}">
                      <a16:colId xmlns:a16="http://schemas.microsoft.com/office/drawing/2014/main" val="2879597370"/>
                    </a:ext>
                  </a:extLst>
                </a:gridCol>
                <a:gridCol w="2151965">
                  <a:extLst>
                    <a:ext uri="{9D8B030D-6E8A-4147-A177-3AD203B41FA5}">
                      <a16:colId xmlns:a16="http://schemas.microsoft.com/office/drawing/2014/main" val="1920910785"/>
                    </a:ext>
                  </a:extLst>
                </a:gridCol>
                <a:gridCol w="1806080">
                  <a:extLst>
                    <a:ext uri="{9D8B030D-6E8A-4147-A177-3AD203B41FA5}">
                      <a16:colId xmlns:a16="http://schemas.microsoft.com/office/drawing/2014/main" val="915576202"/>
                    </a:ext>
                  </a:extLst>
                </a:gridCol>
              </a:tblGrid>
              <a:tr h="906484">
                <a:tc gridSpan="2">
                  <a:txBody>
                    <a:bodyPr/>
                    <a:lstStyle/>
                    <a:p>
                      <a:pPr algn="ctr" rtl="0" fontAlgn="t"/>
                      <a:r>
                        <a:rPr lang="es-EC" sz="1800" b="1" i="0" u="none" strike="noStrike" dirty="0">
                          <a:solidFill>
                            <a:srgbClr val="FFFFFF"/>
                          </a:solidFill>
                          <a:effectLst/>
                          <a:latin typeface="Arial" panose="020B0604020202020204" pitchFamily="34" charset="0"/>
                        </a:rPr>
                        <a:t>Entidades</a:t>
                      </a:r>
                    </a:p>
                  </a:txBody>
                  <a:tcPr marL="8831" marR="8831" marT="883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305496"/>
                    </a:solidFill>
                  </a:tcPr>
                </a:tc>
                <a:tc hMerge="1">
                  <a:txBody>
                    <a:bodyPr/>
                    <a:lstStyle/>
                    <a:p>
                      <a:endParaRPr lang="es-EC"/>
                    </a:p>
                  </a:txBody>
                  <a:tcPr/>
                </a:tc>
                <a:tc>
                  <a:txBody>
                    <a:bodyPr/>
                    <a:lstStyle/>
                    <a:p>
                      <a:pPr algn="ctr" rtl="0" fontAlgn="t"/>
                      <a:r>
                        <a:rPr lang="es-EC" sz="1800" b="1" i="0" u="none" strike="noStrike" dirty="0">
                          <a:solidFill>
                            <a:srgbClr val="FFFFFF"/>
                          </a:solidFill>
                          <a:effectLst/>
                          <a:latin typeface="Arial" panose="020B0604020202020204" pitchFamily="34" charset="0"/>
                        </a:rPr>
                        <a:t> Asignación inicial  </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dirty="0">
                          <a:solidFill>
                            <a:srgbClr val="FFFFFF"/>
                          </a:solidFill>
                          <a:effectLst/>
                          <a:latin typeface="Arial" panose="020B0604020202020204" pitchFamily="34" charset="0"/>
                        </a:rPr>
                        <a:t> Codificado antes de Reforma - DMF</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dirty="0">
                          <a:solidFill>
                            <a:srgbClr val="FFFFFF"/>
                          </a:solidFill>
                          <a:effectLst/>
                          <a:latin typeface="Arial" panose="020B0604020202020204" pitchFamily="34" charset="0"/>
                        </a:rPr>
                        <a:t>Devengado al 31 de julio de 2022</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dirty="0">
                          <a:solidFill>
                            <a:srgbClr val="FFFFFF"/>
                          </a:solidFill>
                          <a:effectLst/>
                          <a:latin typeface="Arial" panose="020B0604020202020204" pitchFamily="34" charset="0"/>
                        </a:rPr>
                        <a:t>% Ejecución Presupuestaria</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t"/>
                      <a:r>
                        <a:rPr lang="es-EC" sz="1800" b="1" i="0" u="none" strike="noStrike">
                          <a:solidFill>
                            <a:srgbClr val="FFFFFF"/>
                          </a:solidFill>
                          <a:effectLst/>
                          <a:latin typeface="Arial" panose="020B0604020202020204" pitchFamily="34" charset="0"/>
                        </a:rPr>
                        <a:t> Reforma </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1D25"/>
                    </a:solidFill>
                  </a:tcPr>
                </a:tc>
                <a:tc>
                  <a:txBody>
                    <a:bodyPr/>
                    <a:lstStyle/>
                    <a:p>
                      <a:pPr algn="ctr" rtl="0" fontAlgn="t"/>
                      <a:r>
                        <a:rPr lang="es-EC" sz="1800" b="1" i="0" u="none" strike="noStrike">
                          <a:solidFill>
                            <a:srgbClr val="FFFFFF"/>
                          </a:solidFill>
                          <a:effectLst/>
                          <a:latin typeface="Arial" panose="020B0604020202020204" pitchFamily="34" charset="0"/>
                        </a:rPr>
                        <a:t> Propuesta con Reforma</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1758924561"/>
                  </a:ext>
                </a:extLst>
              </a:tr>
              <a:tr h="453241">
                <a:tc>
                  <a:txBody>
                    <a:bodyPr/>
                    <a:lstStyle/>
                    <a:p>
                      <a:pPr algn="ctr" fontAlgn="t"/>
                      <a:r>
                        <a:rPr lang="es-EC" sz="1700" b="0" i="0" u="none" strike="noStrike" dirty="0">
                          <a:effectLst/>
                          <a:latin typeface="Arial" panose="020B0604020202020204" pitchFamily="34" charset="0"/>
                        </a:rPr>
                        <a:t>1</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Unidad de Salud Sur</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6.413.000,00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6.413.000,00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321.486,13</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5,00%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   (-) 1.190.000,00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5.223.000,00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0145116"/>
                  </a:ext>
                </a:extLst>
              </a:tr>
              <a:tr h="521824">
                <a:tc>
                  <a:txBody>
                    <a:bodyPr/>
                    <a:lstStyle/>
                    <a:p>
                      <a:pPr algn="ctr" fontAlgn="t"/>
                      <a:r>
                        <a:rPr lang="es-EC" sz="1700" b="0" i="0" u="none" strike="noStrike" dirty="0">
                          <a:effectLst/>
                          <a:latin typeface="Arial" panose="020B0604020202020204" pitchFamily="34" charset="0"/>
                        </a:rPr>
                        <a:t>2</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Unidad Patronato Municipal San José</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11.500.000,00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11.500.000,00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1.231.941,66</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10,70%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    (-) 1.154.639,37</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10.345.360,63</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769529"/>
                  </a:ext>
                </a:extLst>
              </a:tr>
              <a:tr h="453241">
                <a:tc>
                  <a:txBody>
                    <a:bodyPr/>
                    <a:lstStyle/>
                    <a:p>
                      <a:pPr algn="ctr" fontAlgn="t"/>
                      <a:r>
                        <a:rPr lang="es-EC" sz="1700" b="0" i="0" u="none" strike="noStrike" dirty="0">
                          <a:effectLst/>
                          <a:latin typeface="Arial" panose="020B0604020202020204" pitchFamily="34" charset="0"/>
                        </a:rPr>
                        <a:t>3</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a:solidFill>
                            <a:srgbClr val="000000"/>
                          </a:solidFill>
                          <a:effectLst/>
                          <a:latin typeface="Arial" panose="020B0604020202020204" pitchFamily="34" charset="0"/>
                        </a:rPr>
                        <a:t>Unidad de Bienestar Animal</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2.126.424,68</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2.126.424,68</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30.640,17</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dirty="0">
                          <a:solidFill>
                            <a:srgbClr val="000000"/>
                          </a:solidFill>
                          <a:effectLst/>
                          <a:latin typeface="Arial" panose="020B0604020202020204" pitchFamily="34" charset="0"/>
                        </a:rPr>
                        <a:t>1,40%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      (-) 613.292,18</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1.513.132,50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503351"/>
                  </a:ext>
                </a:extLst>
              </a:tr>
              <a:tr h="453241">
                <a:tc>
                  <a:txBody>
                    <a:bodyPr/>
                    <a:lstStyle/>
                    <a:p>
                      <a:pPr algn="ctr" fontAlgn="t"/>
                      <a:r>
                        <a:rPr lang="es-EC" sz="1700" b="0" i="0" u="none" strike="noStrike" dirty="0">
                          <a:effectLst/>
                          <a:latin typeface="Arial" panose="020B0604020202020204" pitchFamily="34" charset="0"/>
                        </a:rPr>
                        <a:t>4</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Unidad de Salud Norte</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s-EC" sz="1800" b="0" i="0" u="none" strike="noStrike">
                          <a:solidFill>
                            <a:srgbClr val="000000"/>
                          </a:solidFill>
                          <a:effectLst/>
                          <a:latin typeface="Arial" panose="020B0604020202020204" pitchFamily="34" charset="0"/>
                        </a:rPr>
                        <a:t>4.955.354,62</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s-EC" sz="1800" b="0" i="0" u="none" strike="noStrike">
                          <a:solidFill>
                            <a:srgbClr val="000000"/>
                          </a:solidFill>
                          <a:effectLst/>
                          <a:latin typeface="Arial" panose="020B0604020202020204" pitchFamily="34" charset="0"/>
                        </a:rPr>
                        <a:t>4.955.354,61</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s-EC" sz="1800" b="0" i="0" u="none" strike="noStrike">
                          <a:solidFill>
                            <a:srgbClr val="000000"/>
                          </a:solidFill>
                          <a:effectLst/>
                          <a:latin typeface="Arial" panose="020B0604020202020204" pitchFamily="34" charset="0"/>
                        </a:rPr>
                        <a:t>1.184.467,91</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es-EC" sz="1800" b="0" i="0" u="none" strike="noStrike">
                          <a:solidFill>
                            <a:srgbClr val="000000"/>
                          </a:solidFill>
                          <a:effectLst/>
                          <a:latin typeface="Arial" panose="020B0604020202020204" pitchFamily="34" charset="0"/>
                        </a:rPr>
                        <a:t>23,90%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s-EC" sz="1800" b="0" i="0" u="none" strike="noStrike" dirty="0">
                          <a:solidFill>
                            <a:srgbClr val="000000"/>
                          </a:solidFill>
                          <a:effectLst/>
                          <a:latin typeface="Arial" panose="020B0604020202020204" pitchFamily="34" charset="0"/>
                        </a:rPr>
                        <a:t>      (-) 480.836,45</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4.474.518,16</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018796"/>
                  </a:ext>
                </a:extLst>
              </a:tr>
              <a:tr h="453241">
                <a:tc>
                  <a:txBody>
                    <a:bodyPr/>
                    <a:lstStyle/>
                    <a:p>
                      <a:pPr algn="ctr" fontAlgn="t"/>
                      <a:r>
                        <a:rPr lang="es-EC" sz="1700" b="0" i="0" u="none" strike="noStrike" dirty="0">
                          <a:effectLst/>
                          <a:latin typeface="Arial" panose="020B0604020202020204" pitchFamily="34" charset="0"/>
                        </a:rPr>
                        <a:t>5</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800" b="0" i="0" u="none" strike="noStrike">
                          <a:solidFill>
                            <a:srgbClr val="000000"/>
                          </a:solidFill>
                          <a:effectLst/>
                          <a:latin typeface="Arial" panose="020B0604020202020204" pitchFamily="34" charset="0"/>
                        </a:rPr>
                        <a:t>Unidad de Salud Centro</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s-EC" sz="1800" b="0" i="0" u="none" strike="noStrike">
                          <a:solidFill>
                            <a:srgbClr val="000000"/>
                          </a:solidFill>
                          <a:effectLst/>
                          <a:latin typeface="Arial" panose="020B0604020202020204" pitchFamily="34" charset="0"/>
                        </a:rPr>
                        <a:t>2.705.143,02</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s-EC" sz="1800" b="0" i="0" u="none" strike="noStrike">
                          <a:solidFill>
                            <a:srgbClr val="000000"/>
                          </a:solidFill>
                          <a:effectLst/>
                          <a:latin typeface="Arial" panose="020B0604020202020204" pitchFamily="34" charset="0"/>
                        </a:rPr>
                        <a:t>2.705.143,03</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s-EC" sz="1800" b="0" i="0" u="none" strike="noStrike">
                          <a:solidFill>
                            <a:srgbClr val="000000"/>
                          </a:solidFill>
                          <a:effectLst/>
                          <a:latin typeface="Arial" panose="020B0604020202020204" pitchFamily="34" charset="0"/>
                        </a:rPr>
                        <a:t>591,115,23</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es-EC" sz="1800" b="0" i="0" u="none" strike="noStrike">
                          <a:solidFill>
                            <a:srgbClr val="000000"/>
                          </a:solidFill>
                          <a:effectLst/>
                          <a:latin typeface="Arial" panose="020B0604020202020204" pitchFamily="34" charset="0"/>
                        </a:rPr>
                        <a:t>21,90%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s-EC" sz="1800" b="0" i="0" u="none" strike="noStrike" dirty="0">
                          <a:solidFill>
                            <a:srgbClr val="000000"/>
                          </a:solidFill>
                          <a:effectLst/>
                          <a:latin typeface="Arial" panose="020B0604020202020204" pitchFamily="34" charset="0"/>
                        </a:rPr>
                        <a:t>      (-) 343.131,76</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2.362.011,27</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3405585"/>
                  </a:ext>
                </a:extLst>
              </a:tr>
              <a:tr h="453241">
                <a:tc>
                  <a:txBody>
                    <a:bodyPr/>
                    <a:lstStyle/>
                    <a:p>
                      <a:pPr algn="ctr" fontAlgn="t"/>
                      <a:r>
                        <a:rPr lang="es-EC" sz="1700" b="0" i="0" u="none" strike="noStrike" dirty="0">
                          <a:effectLst/>
                          <a:latin typeface="Arial" panose="020B0604020202020204" pitchFamily="34" charset="0"/>
                        </a:rPr>
                        <a:t>6</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EPM Servicios Aeroportuarios</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3.000.000,00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3.000.000,00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1.537.030,24</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51,20%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      (-) 239.761,32</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2.760.238,68</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014693"/>
                  </a:ext>
                </a:extLst>
              </a:tr>
              <a:tr h="521824">
                <a:tc>
                  <a:txBody>
                    <a:bodyPr/>
                    <a:lstStyle/>
                    <a:p>
                      <a:pPr algn="ctr" fontAlgn="t"/>
                      <a:r>
                        <a:rPr lang="es-EC" sz="1700" b="0" i="0" u="none" strike="noStrike" dirty="0">
                          <a:effectLst/>
                          <a:latin typeface="Arial" panose="020B0604020202020204" pitchFamily="34" charset="0"/>
                        </a:rPr>
                        <a:t>7</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smtClean="0">
                          <a:solidFill>
                            <a:srgbClr val="000000"/>
                          </a:solidFill>
                          <a:effectLst/>
                          <a:latin typeface="Arial" panose="020B0604020202020204" pitchFamily="34" charset="0"/>
                        </a:rPr>
                        <a:t>AZ Manuela </a:t>
                      </a:r>
                      <a:r>
                        <a:rPr lang="es-EC" sz="1800" b="0" i="0" u="none" strike="noStrike" dirty="0">
                          <a:solidFill>
                            <a:srgbClr val="000000"/>
                          </a:solidFill>
                          <a:effectLst/>
                          <a:latin typeface="Arial" panose="020B0604020202020204" pitchFamily="34" charset="0"/>
                        </a:rPr>
                        <a:t>Sáenz</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3.780.993,08</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3.780.993,08</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652.151,80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17,20%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      (-) 217.540,00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3.563.453,08</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9694053"/>
                  </a:ext>
                </a:extLst>
              </a:tr>
              <a:tr h="453241">
                <a:tc>
                  <a:txBody>
                    <a:bodyPr/>
                    <a:lstStyle/>
                    <a:p>
                      <a:pPr algn="ctr" fontAlgn="t"/>
                      <a:r>
                        <a:rPr lang="es-EC" sz="1700" b="0" i="0" u="none" strike="noStrike" dirty="0">
                          <a:effectLst/>
                          <a:latin typeface="Arial" panose="020B0604020202020204" pitchFamily="34" charset="0"/>
                        </a:rPr>
                        <a:t>8</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Secretaría de Salud</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4.392.706,00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4.392.706,00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43.674,64</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1,00%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      (-) 166.000,00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4.226.706,00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0077125"/>
                  </a:ext>
                </a:extLst>
              </a:tr>
              <a:tr h="453241">
                <a:tc>
                  <a:txBody>
                    <a:bodyPr/>
                    <a:lstStyle/>
                    <a:p>
                      <a:pPr algn="ctr" fontAlgn="t"/>
                      <a:r>
                        <a:rPr lang="es-EC" sz="1700" b="0" i="0" u="none" strike="noStrike" dirty="0">
                          <a:effectLst/>
                          <a:latin typeface="Arial" panose="020B0604020202020204" pitchFamily="34" charset="0"/>
                        </a:rPr>
                        <a:t>9</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Secretaría General de Planificación</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281.106,56</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281.106,56</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14.713,00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5,20%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      (-) 144.482,96</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136.623,60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3736287"/>
                  </a:ext>
                </a:extLst>
              </a:tr>
              <a:tr h="521824">
                <a:tc>
                  <a:txBody>
                    <a:bodyPr/>
                    <a:lstStyle/>
                    <a:p>
                      <a:pPr algn="ctr" fontAlgn="t"/>
                      <a:r>
                        <a:rPr lang="es-EC" sz="1700" b="0" i="0" u="none" strike="noStrike" dirty="0">
                          <a:effectLst/>
                          <a:latin typeface="Arial" panose="020B0604020202020204" pitchFamily="34" charset="0"/>
                        </a:rPr>
                        <a:t>10</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dirty="0" smtClean="0">
                          <a:solidFill>
                            <a:srgbClr val="000000"/>
                          </a:solidFill>
                          <a:effectLst/>
                          <a:latin typeface="Arial" panose="020B0604020202020204" pitchFamily="34" charset="0"/>
                        </a:rPr>
                        <a:t>IMP</a:t>
                      </a:r>
                      <a:endParaRPr lang="es-EC" sz="1800" b="0" i="0" u="none" strike="noStrike" dirty="0">
                        <a:solidFill>
                          <a:srgbClr val="000000"/>
                        </a:solidFill>
                        <a:effectLst/>
                        <a:latin typeface="Arial" panose="020B0604020202020204" pitchFamily="34" charset="0"/>
                      </a:endParaRP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18.150.383,10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18.150.383,10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1.892.269,81</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10,40%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        (-) 21.600,00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18.128.783,10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435548"/>
                  </a:ext>
                </a:extLst>
              </a:tr>
              <a:tr h="453241">
                <a:tc>
                  <a:txBody>
                    <a:bodyPr/>
                    <a:lstStyle/>
                    <a:p>
                      <a:pPr algn="ctr" fontAlgn="t"/>
                      <a:r>
                        <a:rPr lang="es-EC" sz="1700" b="0" i="0" u="none" strike="noStrike" dirty="0">
                          <a:effectLst/>
                          <a:latin typeface="Arial" panose="020B0604020202020204" pitchFamily="34" charset="0"/>
                        </a:rPr>
                        <a:t>11</a:t>
                      </a:r>
                    </a:p>
                  </a:txBody>
                  <a:tcPr marL="8831" marR="8831" marT="88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EC" sz="1800" b="0" i="0" u="none" strike="noStrike">
                          <a:solidFill>
                            <a:srgbClr val="000000"/>
                          </a:solidFill>
                          <a:effectLst/>
                          <a:latin typeface="Arial" panose="020B0604020202020204" pitchFamily="34" charset="0"/>
                        </a:rPr>
                        <a:t>AZ Eloy Alfaro</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4.949.375,93</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4.949.375,93</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874.401,52</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s-EC" sz="1800" b="0" i="0" u="none" strike="noStrike">
                          <a:solidFill>
                            <a:srgbClr val="000000"/>
                          </a:solidFill>
                          <a:effectLst/>
                          <a:latin typeface="Arial" panose="020B0604020202020204" pitchFamily="34" charset="0"/>
                        </a:rPr>
                        <a:t>17,70%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a:solidFill>
                            <a:srgbClr val="000000"/>
                          </a:solidFill>
                          <a:effectLst/>
                          <a:latin typeface="Arial" panose="020B0604020202020204" pitchFamily="34" charset="0"/>
                        </a:rPr>
                        <a:t>        (-) 16.297,62</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s-EC" sz="1800" b="0" i="0" u="none" strike="noStrike" dirty="0">
                          <a:solidFill>
                            <a:srgbClr val="000000"/>
                          </a:solidFill>
                          <a:effectLst/>
                          <a:latin typeface="Arial" panose="020B0604020202020204" pitchFamily="34" charset="0"/>
                        </a:rPr>
                        <a:t>4.933.078,31</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7514575"/>
                  </a:ext>
                </a:extLst>
              </a:tr>
              <a:tr h="453241">
                <a:tc gridSpan="2">
                  <a:txBody>
                    <a:bodyPr/>
                    <a:lstStyle/>
                    <a:p>
                      <a:pPr algn="ctr" rtl="0" fontAlgn="t"/>
                      <a:r>
                        <a:rPr lang="es-EC" sz="1800" b="1" i="0" u="none" strike="noStrike">
                          <a:solidFill>
                            <a:srgbClr val="FFFFFF"/>
                          </a:solidFill>
                          <a:effectLst/>
                          <a:latin typeface="Arial" panose="020B0604020202020204" pitchFamily="34" charset="0"/>
                        </a:rPr>
                        <a:t>TOTAL</a:t>
                      </a:r>
                    </a:p>
                  </a:txBody>
                  <a:tcPr marL="8831" marR="8831" marT="883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31D25"/>
                    </a:solidFill>
                  </a:tcPr>
                </a:tc>
                <a:tc hMerge="1">
                  <a:txBody>
                    <a:bodyPr/>
                    <a:lstStyle/>
                    <a:p>
                      <a:endParaRPr lang="es-EC"/>
                    </a:p>
                  </a:txBody>
                  <a:tcPr/>
                </a:tc>
                <a:tc>
                  <a:txBody>
                    <a:bodyPr/>
                    <a:lstStyle/>
                    <a:p>
                      <a:pPr algn="r" rtl="0" fontAlgn="t"/>
                      <a:r>
                        <a:rPr lang="es-EC" sz="1800" b="1" i="0" u="none" strike="noStrike">
                          <a:solidFill>
                            <a:srgbClr val="FFFFFF"/>
                          </a:solidFill>
                          <a:effectLst/>
                          <a:latin typeface="Arial" panose="020B0604020202020204" pitchFamily="34" charset="0"/>
                        </a:rPr>
                        <a:t>62.254.486,99</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1D25"/>
                    </a:solidFill>
                  </a:tcPr>
                </a:tc>
                <a:tc>
                  <a:txBody>
                    <a:bodyPr/>
                    <a:lstStyle/>
                    <a:p>
                      <a:pPr algn="r" rtl="0" fontAlgn="t"/>
                      <a:r>
                        <a:rPr lang="es-EC" sz="1800" b="1" i="0" u="none" strike="noStrike">
                          <a:solidFill>
                            <a:srgbClr val="FFFFFF"/>
                          </a:solidFill>
                          <a:effectLst/>
                          <a:latin typeface="Arial" panose="020B0604020202020204" pitchFamily="34" charset="0"/>
                        </a:rPr>
                        <a:t>62.254.486,99</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1D25"/>
                    </a:solidFill>
                  </a:tcPr>
                </a:tc>
                <a:tc>
                  <a:txBody>
                    <a:bodyPr/>
                    <a:lstStyle/>
                    <a:p>
                      <a:pPr algn="r" rtl="0" fontAlgn="t"/>
                      <a:r>
                        <a:rPr lang="es-EC" sz="1800" b="1" i="0" u="none" strike="noStrike">
                          <a:solidFill>
                            <a:srgbClr val="FFFFFF"/>
                          </a:solidFill>
                          <a:effectLst/>
                          <a:latin typeface="Arial" panose="020B0604020202020204" pitchFamily="34" charset="0"/>
                        </a:rPr>
                        <a:t>8.373.892,11</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t"/>
                      <a:r>
                        <a:rPr lang="es-EC" sz="1800" b="1" i="0" u="none" strike="noStrike">
                          <a:solidFill>
                            <a:srgbClr val="FFFFFF"/>
                          </a:solidFill>
                          <a:effectLst/>
                          <a:latin typeface="Arial" panose="020B0604020202020204" pitchFamily="34" charset="0"/>
                        </a:rPr>
                        <a:t>13,50%</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t"/>
                      <a:r>
                        <a:rPr lang="es-EC" sz="1800" b="1" i="0" u="none" strike="noStrike">
                          <a:solidFill>
                            <a:srgbClr val="FFFFFF"/>
                          </a:solidFill>
                          <a:effectLst/>
                          <a:latin typeface="Arial" panose="020B0604020202020204" pitchFamily="34" charset="0"/>
                        </a:rPr>
                        <a:t>    (-) 4.587.581,66</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1D25"/>
                    </a:solidFill>
                  </a:tcPr>
                </a:tc>
                <a:tc>
                  <a:txBody>
                    <a:bodyPr/>
                    <a:lstStyle/>
                    <a:p>
                      <a:pPr algn="r" rtl="0" fontAlgn="t"/>
                      <a:r>
                        <a:rPr lang="es-EC" sz="1800" b="1" i="0" u="none" strike="noStrike" dirty="0">
                          <a:solidFill>
                            <a:srgbClr val="FFFFFF"/>
                          </a:solidFill>
                          <a:effectLst/>
                          <a:latin typeface="Arial" panose="020B0604020202020204" pitchFamily="34" charset="0"/>
                        </a:rPr>
                        <a:t>57.666.905,33</a:t>
                      </a:r>
                    </a:p>
                  </a:txBody>
                  <a:tcPr marL="8831" marR="8831" marT="88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1D25"/>
                    </a:solidFill>
                  </a:tcPr>
                </a:tc>
                <a:extLst>
                  <a:ext uri="{0D108BD9-81ED-4DB2-BD59-A6C34878D82A}">
                    <a16:rowId xmlns:a16="http://schemas.microsoft.com/office/drawing/2014/main" val="190710566"/>
                  </a:ext>
                </a:extLst>
              </a:tr>
            </a:tbl>
          </a:graphicData>
        </a:graphic>
      </p:graphicFrame>
      <p:sp>
        <p:nvSpPr>
          <p:cNvPr id="5" name="CuadroTexto 4"/>
          <p:cNvSpPr txBox="1"/>
          <p:nvPr/>
        </p:nvSpPr>
        <p:spPr>
          <a:xfrm>
            <a:off x="4596217" y="9046166"/>
            <a:ext cx="8923840" cy="276999"/>
          </a:xfrm>
          <a:prstGeom prst="rect">
            <a:avLst/>
          </a:prstGeom>
          <a:noFill/>
        </p:spPr>
        <p:txBody>
          <a:bodyPr wrap="square" rtlCol="0">
            <a:spAutoFit/>
          </a:bodyPr>
          <a:lstStyle/>
          <a:p>
            <a:pPr algn="just"/>
            <a:r>
              <a:rPr lang="es-EC" sz="1200" b="1" dirty="0" smtClean="0"/>
              <a:t>Nota: </a:t>
            </a:r>
            <a:r>
              <a:rPr lang="es-EC" sz="1200" dirty="0" smtClean="0"/>
              <a:t>3 de 68 entidades del MDMQ no reciben asignación municipal: EPMAPS, EMSEGURIDAD y Cuerpo de Bomberos</a:t>
            </a:r>
            <a:endParaRPr lang="es-EC" sz="1200" dirty="0"/>
          </a:p>
        </p:txBody>
      </p:sp>
    </p:spTree>
    <p:extLst>
      <p:ext uri="{BB962C8B-B14F-4D97-AF65-F5344CB8AC3E}">
        <p14:creationId xmlns:p14="http://schemas.microsoft.com/office/powerpoint/2010/main" val="3522226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01E51-9587-43D3-878B-4D083D7949AB}"/>
              </a:ext>
            </a:extLst>
          </p:cNvPr>
          <p:cNvSpPr>
            <a:spLocks noGrp="1"/>
          </p:cNvSpPr>
          <p:nvPr>
            <p:ph type="title"/>
          </p:nvPr>
        </p:nvSpPr>
        <p:spPr/>
        <p:txBody>
          <a:bodyPr>
            <a:normAutofit/>
          </a:bodyPr>
          <a:lstStyle/>
          <a:p>
            <a:r>
              <a:rPr lang="es-EC" sz="3200" dirty="0" smtClean="0"/>
              <a:t>5. </a:t>
            </a:r>
            <a:r>
              <a:rPr lang="es-EC" sz="3200" dirty="0"/>
              <a:t>Entidades que incrementan </a:t>
            </a:r>
            <a:r>
              <a:rPr lang="es-EC" sz="3200" dirty="0" smtClean="0"/>
              <a:t>el </a:t>
            </a:r>
            <a:r>
              <a:rPr lang="es-EC" sz="3200" dirty="0"/>
              <a:t>presupuesto para Gastos de </a:t>
            </a:r>
            <a:r>
              <a:rPr lang="es-EC" sz="3200" dirty="0" smtClean="0"/>
              <a:t>Inversión – Asignación Municipal</a:t>
            </a:r>
            <a:endParaRPr lang="es-EC" sz="3200" dirty="0"/>
          </a:p>
        </p:txBody>
      </p:sp>
      <p:sp>
        <p:nvSpPr>
          <p:cNvPr id="7" name="Título 1">
            <a:extLst>
              <a:ext uri="{FF2B5EF4-FFF2-40B4-BE49-F238E27FC236}">
                <a16:creationId xmlns:a16="http://schemas.microsoft.com/office/drawing/2014/main" id="{0CA53F31-4584-EDC7-EB7D-253D54B5F07B}"/>
              </a:ext>
            </a:extLst>
          </p:cNvPr>
          <p:cNvSpPr txBox="1">
            <a:spLocks/>
          </p:cNvSpPr>
          <p:nvPr/>
        </p:nvSpPr>
        <p:spPr>
          <a:xfrm>
            <a:off x="963822" y="1267691"/>
            <a:ext cx="16592659" cy="66444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2800" dirty="0" smtClean="0">
                <a:solidFill>
                  <a:srgbClr val="C00000"/>
                </a:solidFill>
              </a:rPr>
              <a:t>25 </a:t>
            </a:r>
            <a:r>
              <a:rPr lang="es-EC" sz="2800" dirty="0">
                <a:solidFill>
                  <a:srgbClr val="C00000"/>
                </a:solidFill>
              </a:rPr>
              <a:t>de 68 Entidades del MDMQ solicitaron </a:t>
            </a:r>
            <a:r>
              <a:rPr lang="es-EC" sz="2800" dirty="0" smtClean="0">
                <a:solidFill>
                  <a:srgbClr val="C00000"/>
                </a:solidFill>
              </a:rPr>
              <a:t>incremento </a:t>
            </a:r>
            <a:r>
              <a:rPr lang="es-EC" sz="2800" dirty="0">
                <a:solidFill>
                  <a:srgbClr val="C00000"/>
                </a:solidFill>
              </a:rPr>
              <a:t>de sus presupuestos para la Reforma 2022</a:t>
            </a:r>
          </a:p>
        </p:txBody>
      </p:sp>
      <p:sp>
        <p:nvSpPr>
          <p:cNvPr id="6" name="CuadroTexto 5"/>
          <p:cNvSpPr txBox="1"/>
          <p:nvPr/>
        </p:nvSpPr>
        <p:spPr>
          <a:xfrm>
            <a:off x="1603901" y="8878430"/>
            <a:ext cx="16563605" cy="461665"/>
          </a:xfrm>
          <a:prstGeom prst="rect">
            <a:avLst/>
          </a:prstGeom>
          <a:noFill/>
        </p:spPr>
        <p:txBody>
          <a:bodyPr wrap="square" rtlCol="0">
            <a:spAutoFit/>
          </a:bodyPr>
          <a:lstStyle/>
          <a:p>
            <a:pPr algn="just"/>
            <a:r>
              <a:rPr lang="es-EC" sz="1200" b="1" dirty="0" smtClean="0"/>
              <a:t>Nota: </a:t>
            </a:r>
            <a:r>
              <a:rPr lang="es-EC" sz="1200" dirty="0" smtClean="0"/>
              <a:t>(*) Se considera el valor total de la transferencia de la EPMMOP desde el MDMQ como parte del presupuesto para Gastos de Inversión, transferencia dentro de la cual se considera 932m en gastos administrativos.</a:t>
            </a:r>
            <a:endParaRPr lang="es-EC" sz="1200" dirty="0"/>
          </a:p>
          <a:p>
            <a:pPr algn="just"/>
            <a:r>
              <a:rPr lang="es-EC" sz="1200" b="1" dirty="0"/>
              <a:t> </a:t>
            </a:r>
            <a:r>
              <a:rPr lang="es-EC" sz="1200" b="1" dirty="0" smtClean="0"/>
              <a:t>              </a:t>
            </a:r>
            <a:r>
              <a:rPr lang="es-EC" sz="1200" dirty="0" smtClean="0"/>
              <a:t>3 de 68 entidades</a:t>
            </a:r>
            <a:r>
              <a:rPr lang="es-EC" sz="1200" b="1" dirty="0" smtClean="0"/>
              <a:t> </a:t>
            </a:r>
            <a:r>
              <a:rPr lang="es-EC" sz="1200" dirty="0" smtClean="0"/>
              <a:t>del MDMQ no reciben asignación municipal: EPMAPS, EMSEGURIDAD y Cuerpo de Bomberos.</a:t>
            </a:r>
          </a:p>
        </p:txBody>
      </p:sp>
      <p:graphicFrame>
        <p:nvGraphicFramePr>
          <p:cNvPr id="5" name="Tabla 4"/>
          <p:cNvGraphicFramePr>
            <a:graphicFrameLocks noGrp="1"/>
          </p:cNvGraphicFramePr>
          <p:nvPr>
            <p:extLst>
              <p:ext uri="{D42A27DB-BD31-4B8C-83A1-F6EECF244321}">
                <p14:modId xmlns:p14="http://schemas.microsoft.com/office/powerpoint/2010/main" val="2047478534"/>
              </p:ext>
            </p:extLst>
          </p:nvPr>
        </p:nvGraphicFramePr>
        <p:xfrm>
          <a:off x="963822" y="1899186"/>
          <a:ext cx="16563605" cy="6879711"/>
        </p:xfrm>
        <a:graphic>
          <a:graphicData uri="http://schemas.openxmlformats.org/drawingml/2006/table">
            <a:tbl>
              <a:tblPr/>
              <a:tblGrid>
                <a:gridCol w="573522">
                  <a:extLst>
                    <a:ext uri="{9D8B030D-6E8A-4147-A177-3AD203B41FA5}">
                      <a16:colId xmlns:a16="http://schemas.microsoft.com/office/drawing/2014/main" val="231745684"/>
                    </a:ext>
                  </a:extLst>
                </a:gridCol>
                <a:gridCol w="3068054">
                  <a:extLst>
                    <a:ext uri="{9D8B030D-6E8A-4147-A177-3AD203B41FA5}">
                      <a16:colId xmlns:a16="http://schemas.microsoft.com/office/drawing/2014/main" val="4172965883"/>
                    </a:ext>
                  </a:extLst>
                </a:gridCol>
                <a:gridCol w="1730745">
                  <a:extLst>
                    <a:ext uri="{9D8B030D-6E8A-4147-A177-3AD203B41FA5}">
                      <a16:colId xmlns:a16="http://schemas.microsoft.com/office/drawing/2014/main" val="2214336920"/>
                    </a:ext>
                  </a:extLst>
                </a:gridCol>
                <a:gridCol w="1639653">
                  <a:extLst>
                    <a:ext uri="{9D8B030D-6E8A-4147-A177-3AD203B41FA5}">
                      <a16:colId xmlns:a16="http://schemas.microsoft.com/office/drawing/2014/main" val="2367759390"/>
                    </a:ext>
                  </a:extLst>
                </a:gridCol>
                <a:gridCol w="1834850">
                  <a:extLst>
                    <a:ext uri="{9D8B030D-6E8A-4147-A177-3AD203B41FA5}">
                      <a16:colId xmlns:a16="http://schemas.microsoft.com/office/drawing/2014/main" val="1470584618"/>
                    </a:ext>
                  </a:extLst>
                </a:gridCol>
                <a:gridCol w="1873889">
                  <a:extLst>
                    <a:ext uri="{9D8B030D-6E8A-4147-A177-3AD203B41FA5}">
                      <a16:colId xmlns:a16="http://schemas.microsoft.com/office/drawing/2014/main" val="48097929"/>
                    </a:ext>
                  </a:extLst>
                </a:gridCol>
                <a:gridCol w="1665680">
                  <a:extLst>
                    <a:ext uri="{9D8B030D-6E8A-4147-A177-3AD203B41FA5}">
                      <a16:colId xmlns:a16="http://schemas.microsoft.com/office/drawing/2014/main" val="1168324174"/>
                    </a:ext>
                  </a:extLst>
                </a:gridCol>
                <a:gridCol w="1678693">
                  <a:extLst>
                    <a:ext uri="{9D8B030D-6E8A-4147-A177-3AD203B41FA5}">
                      <a16:colId xmlns:a16="http://schemas.microsoft.com/office/drawing/2014/main" val="2620588294"/>
                    </a:ext>
                  </a:extLst>
                </a:gridCol>
                <a:gridCol w="2498519">
                  <a:extLst>
                    <a:ext uri="{9D8B030D-6E8A-4147-A177-3AD203B41FA5}">
                      <a16:colId xmlns:a16="http://schemas.microsoft.com/office/drawing/2014/main" val="10856788"/>
                    </a:ext>
                  </a:extLst>
                </a:gridCol>
              </a:tblGrid>
              <a:tr h="984597">
                <a:tc gridSpan="2">
                  <a:txBody>
                    <a:bodyPr/>
                    <a:lstStyle/>
                    <a:p>
                      <a:pPr algn="ctr" rtl="0" fontAlgn="ctr"/>
                      <a:r>
                        <a:rPr lang="es-EC" sz="1700" b="1" i="0" u="none" strike="noStrike" dirty="0">
                          <a:solidFill>
                            <a:srgbClr val="FFFFFF"/>
                          </a:solidFill>
                          <a:effectLst/>
                          <a:latin typeface="Arial" panose="020B0604020202020204" pitchFamily="34" charset="0"/>
                        </a:rPr>
                        <a:t>Entidades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hMerge="1">
                  <a:txBody>
                    <a:bodyPr/>
                    <a:lstStyle/>
                    <a:p>
                      <a:endParaRPr lang="es-EC"/>
                    </a:p>
                  </a:txBody>
                  <a:tcPr/>
                </a:tc>
                <a:tc>
                  <a:txBody>
                    <a:bodyPr/>
                    <a:lstStyle/>
                    <a:p>
                      <a:pPr algn="ctr" rtl="0" fontAlgn="ctr"/>
                      <a:r>
                        <a:rPr lang="es-EC" sz="1700" b="1" i="0" u="none" strike="noStrike" dirty="0">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dirty="0">
                          <a:solidFill>
                            <a:srgbClr val="FFFFFF"/>
                          </a:solidFill>
                          <a:effectLst/>
                          <a:latin typeface="Arial" panose="020B0604020202020204" pitchFamily="34" charset="0"/>
                        </a:rPr>
                        <a:t> Codificado antes de Reforma - DMF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a:solidFill>
                            <a:srgbClr val="FFFFFF"/>
                          </a:solidFill>
                          <a:effectLst/>
                          <a:latin typeface="Arial" panose="020B0604020202020204" pitchFamily="34" charset="0"/>
                        </a:rPr>
                        <a:t>Devengado al 31 de julio de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a:solidFill>
                            <a:srgbClr val="FFFFFF"/>
                          </a:solidFill>
                          <a:effectLst/>
                          <a:latin typeface="Arial" panose="020B0604020202020204" pitchFamily="34" charset="0"/>
                        </a:rPr>
                        <a:t>Ejecución Presupuestaria al 31 de julio de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dirty="0">
                          <a:solidFill>
                            <a:srgbClr val="FFFFFF"/>
                          </a:solidFill>
                          <a:effectLst/>
                          <a:latin typeface="Arial" panose="020B0604020202020204" pitchFamily="34" charset="0"/>
                        </a:rPr>
                        <a:t> Reforma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700" b="1" i="0" u="none" strike="noStrike" dirty="0">
                          <a:solidFill>
                            <a:srgbClr val="FFFFFF"/>
                          </a:solidFill>
                          <a:effectLst/>
                          <a:latin typeface="Arial" panose="020B0604020202020204" pitchFamily="34" charset="0"/>
                        </a:rPr>
                        <a:t>Propuesta con Reforma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dirty="0" smtClean="0">
                          <a:solidFill>
                            <a:srgbClr val="FFFFFF"/>
                          </a:solidFill>
                          <a:effectLst/>
                          <a:latin typeface="Arial" panose="020B0604020202020204" pitchFamily="34" charset="0"/>
                        </a:rPr>
                        <a:t>Observaciones al Codificado antes</a:t>
                      </a:r>
                      <a:r>
                        <a:rPr lang="es-EC" sz="1700" b="1" i="0" u="none" strike="noStrike" baseline="0" dirty="0" smtClean="0">
                          <a:solidFill>
                            <a:srgbClr val="FFFFFF"/>
                          </a:solidFill>
                          <a:effectLst/>
                          <a:latin typeface="Arial" panose="020B0604020202020204" pitchFamily="34" charset="0"/>
                        </a:rPr>
                        <a:t> de Reforma</a:t>
                      </a:r>
                      <a:endParaRPr lang="es-EC" sz="17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763103218"/>
                  </a:ext>
                </a:extLst>
              </a:tr>
              <a:tr h="351299">
                <a:tc>
                  <a:txBody>
                    <a:bodyPr/>
                    <a:lstStyle/>
                    <a:p>
                      <a:pPr algn="ctr" fontAlgn="t"/>
                      <a:r>
                        <a:rPr lang="es-EC" sz="1700" b="0" i="0" u="none" strike="noStrike" dirty="0">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dirty="0">
                          <a:solidFill>
                            <a:srgbClr val="000000"/>
                          </a:solidFill>
                          <a:effectLst/>
                          <a:latin typeface="Arial" panose="020B0604020202020204" pitchFamily="34" charset="0"/>
                        </a:rPr>
                        <a:t>EPMMOP</a:t>
                      </a:r>
                      <a:r>
                        <a:rPr lang="es-EC" sz="1700" b="0" i="0" u="none" strike="noStrike" dirty="0" smtClean="0">
                          <a:solidFill>
                            <a:srgbClr val="000000"/>
                          </a:solidFill>
                          <a:effectLst/>
                          <a:latin typeface="Arial" panose="020B0604020202020204" pitchFamily="34" charset="0"/>
                        </a:rPr>
                        <a:t>*</a:t>
                      </a: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97.092.975,18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97.092.975,18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22.342.198,71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a:solidFill>
                            <a:srgbClr val="000000"/>
                          </a:solidFill>
                          <a:effectLst/>
                          <a:latin typeface="Arial" panose="020B0604020202020204" pitchFamily="34" charset="0"/>
                        </a:rPr>
                        <a:t>23,20%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38.768.480,82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135.861.456,00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25446"/>
                  </a:ext>
                </a:extLst>
              </a:tr>
              <a:tr h="812427">
                <a:tc>
                  <a:txBody>
                    <a:bodyPr/>
                    <a:lstStyle/>
                    <a:p>
                      <a:pPr algn="ctr" fontAlgn="t"/>
                      <a:r>
                        <a:rPr lang="es-EC" sz="1700" b="0" i="0" u="none" strike="noStrike" dirty="0">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PLMQ</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152.736.183,49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162.960.405,04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22.086.210,94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a:solidFill>
                            <a:srgbClr val="000000"/>
                          </a:solidFill>
                          <a:effectLst/>
                          <a:latin typeface="Arial" panose="020B0604020202020204" pitchFamily="34" charset="0"/>
                        </a:rPr>
                        <a:t>13,60%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36.843.482,84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199.803.887,88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just" defTabSz="1632753" rtl="0" eaLnBrk="1" fontAlgn="ctr" latinLnBrk="0" hangingPunct="1">
                        <a:lnSpc>
                          <a:spcPct val="100000"/>
                        </a:lnSpc>
                        <a:spcBef>
                          <a:spcPts val="0"/>
                        </a:spcBef>
                        <a:spcAft>
                          <a:spcPts val="0"/>
                        </a:spcAft>
                        <a:buClrTx/>
                        <a:buSzTx/>
                        <a:buFontTx/>
                        <a:buNone/>
                        <a:tabLst/>
                        <a:defRPr/>
                      </a:pPr>
                      <a:r>
                        <a:rPr lang="es-EC" sz="1400" b="0" i="0" u="none" strike="noStrike" dirty="0" smtClean="0">
                          <a:solidFill>
                            <a:srgbClr val="000000"/>
                          </a:solidFill>
                          <a:effectLst/>
                          <a:latin typeface="Arial" panose="020B0604020202020204" pitchFamily="34" charset="0"/>
                        </a:rPr>
                        <a:t>Traspasos de crédito</a:t>
                      </a:r>
                      <a:r>
                        <a:rPr lang="es-EC" sz="1400" b="0" i="0" u="none" strike="noStrike" baseline="0" dirty="0" smtClean="0">
                          <a:solidFill>
                            <a:srgbClr val="000000"/>
                          </a:solidFill>
                          <a:effectLst/>
                          <a:latin typeface="Arial" panose="020B0604020202020204" pitchFamily="34" charset="0"/>
                        </a:rPr>
                        <a:t> desde EPMTP - Q, EPM Metro y AMT, se incrementaron 10,2M para el SIR EPMTP-Q.</a:t>
                      </a:r>
                      <a:endParaRPr lang="es-EC" sz="1400" b="0" i="0" u="none" strike="noStrike" dirty="0" smtClean="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890624"/>
                  </a:ext>
                </a:extLst>
              </a:tr>
              <a:tr h="630894">
                <a:tc>
                  <a:txBody>
                    <a:bodyPr/>
                    <a:lstStyle/>
                    <a:p>
                      <a:pPr algn="ctr" fontAlgn="t"/>
                      <a:r>
                        <a:rPr lang="es-EC" sz="1700" b="0" i="0" u="none" strike="noStrike" dirty="0">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EPM Transporte de Pasajeros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40.154.553,27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32.226.866,72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14.236.168,33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dirty="0">
                          <a:solidFill>
                            <a:srgbClr val="000000"/>
                          </a:solidFill>
                          <a:effectLst/>
                          <a:latin typeface="Arial" panose="020B0604020202020204" pitchFamily="34" charset="0"/>
                        </a:rPr>
                        <a:t>44,20%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15.893.680,15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48.120.546,87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just" defTabSz="1632753" rtl="0" eaLnBrk="1" fontAlgn="ctr" latinLnBrk="0" hangingPunct="1">
                        <a:lnSpc>
                          <a:spcPct val="100000"/>
                        </a:lnSpc>
                        <a:spcBef>
                          <a:spcPts val="0"/>
                        </a:spcBef>
                        <a:spcAft>
                          <a:spcPts val="0"/>
                        </a:spcAft>
                        <a:buClrTx/>
                        <a:buSzTx/>
                        <a:buFontTx/>
                        <a:buNone/>
                        <a:tabLst/>
                        <a:defRPr/>
                      </a:pPr>
                      <a:r>
                        <a:rPr lang="es-EC" sz="1400" b="0" i="0" u="none" strike="noStrike" dirty="0" smtClean="0">
                          <a:solidFill>
                            <a:srgbClr val="000000"/>
                          </a:solidFill>
                          <a:effectLst/>
                          <a:latin typeface="Arial" panose="020B0604020202020204" pitchFamily="34" charset="0"/>
                        </a:rPr>
                        <a:t>Traspaso de crédito</a:t>
                      </a:r>
                      <a:r>
                        <a:rPr lang="es-EC" sz="1400" b="0" i="0" u="none" strike="noStrike" baseline="0" dirty="0" smtClean="0">
                          <a:solidFill>
                            <a:srgbClr val="000000"/>
                          </a:solidFill>
                          <a:effectLst/>
                          <a:latin typeface="Arial" panose="020B0604020202020204" pitchFamily="34" charset="0"/>
                        </a:rPr>
                        <a:t> a PLMQ, se redujeron 7,9M para financiar el SIR de la empresa.</a:t>
                      </a:r>
                      <a:endParaRPr lang="es-EC" sz="1400" b="0" i="0" u="none" strike="noStrike" dirty="0" smtClean="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336005"/>
                  </a:ext>
                </a:extLst>
              </a:tr>
              <a:tr h="1013292">
                <a:tc>
                  <a:txBody>
                    <a:bodyPr/>
                    <a:lstStyle/>
                    <a:p>
                      <a:pPr algn="ctr" fontAlgn="t"/>
                      <a:r>
                        <a:rPr lang="es-EC" sz="1700" b="0" i="0" u="none" strike="noStrike" dirty="0">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dirty="0">
                          <a:solidFill>
                            <a:srgbClr val="000000"/>
                          </a:solidFill>
                          <a:effectLst/>
                          <a:latin typeface="Arial" panose="020B0604020202020204" pitchFamily="34" charset="0"/>
                        </a:rPr>
                        <a:t>Secretaría </a:t>
                      </a:r>
                      <a:r>
                        <a:rPr lang="es-EC" sz="1700" b="0" i="0" u="none" strike="noStrike" dirty="0" smtClean="0">
                          <a:solidFill>
                            <a:srgbClr val="000000"/>
                          </a:solidFill>
                          <a:effectLst/>
                          <a:latin typeface="Arial" panose="020B0604020202020204" pitchFamily="34" charset="0"/>
                        </a:rPr>
                        <a:t>de Movilidad</a:t>
                      </a: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622.250,00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366.770,00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38.737,00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dirty="0">
                          <a:solidFill>
                            <a:srgbClr val="000000"/>
                          </a:solidFill>
                          <a:effectLst/>
                          <a:latin typeface="Arial" panose="020B0604020202020204" pitchFamily="34" charset="0"/>
                        </a:rPr>
                        <a:t>10,60%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12.944.480,00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13.311.250,00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ctr"/>
                      <a:r>
                        <a:rPr lang="es-EC" sz="1400" b="0" i="0" u="none" strike="noStrike" dirty="0" smtClean="0">
                          <a:solidFill>
                            <a:srgbClr val="000000"/>
                          </a:solidFill>
                          <a:effectLst/>
                          <a:latin typeface="Arial" panose="020B0604020202020204" pitchFamily="34" charset="0"/>
                        </a:rPr>
                        <a:t>Traspaso de crédito</a:t>
                      </a:r>
                      <a:r>
                        <a:rPr lang="es-EC" sz="1400" b="0" i="0" u="none" strike="noStrike" baseline="0" dirty="0" smtClean="0">
                          <a:solidFill>
                            <a:srgbClr val="000000"/>
                          </a:solidFill>
                          <a:effectLst/>
                          <a:latin typeface="Arial" panose="020B0604020202020204" pitchFamily="34" charset="0"/>
                        </a:rPr>
                        <a:t> a la AMT, se redujeron 255m para financiamiento del pago del acuerdo de mediación del servicio de RTV.</a:t>
                      </a: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433581"/>
                  </a:ext>
                </a:extLst>
              </a:tr>
              <a:tr h="254641">
                <a:tc>
                  <a:txBody>
                    <a:bodyPr/>
                    <a:lstStyle/>
                    <a:p>
                      <a:pPr algn="ctr" fontAlgn="t"/>
                      <a:r>
                        <a:rPr lang="es-EC" sz="1700" b="0" i="0" u="none" strike="noStrike" dirty="0">
                          <a:effectLst/>
                          <a:latin typeface="Arial" panose="020B060402020202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EPMGIRS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3.130.000,00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3.130.000,00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131.683,43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dirty="0">
                          <a:solidFill>
                            <a:srgbClr val="000000"/>
                          </a:solidFill>
                          <a:effectLst/>
                          <a:latin typeface="Arial" panose="020B0604020202020204" pitchFamily="34" charset="0"/>
                        </a:rPr>
                        <a:t>4,20%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13.145.000,00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16.275.000,00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789509"/>
                  </a:ext>
                </a:extLst>
              </a:tr>
              <a:tr h="730597">
                <a:tc>
                  <a:txBody>
                    <a:bodyPr/>
                    <a:lstStyle/>
                    <a:p>
                      <a:pPr algn="ctr" fontAlgn="t"/>
                      <a:r>
                        <a:rPr lang="es-EC" sz="1700" b="0" i="0" u="none" strike="noStrike" dirty="0">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AMT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11.122.963,75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10.681.908,75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es-EC" sz="1700" b="0" i="0" u="none" strike="noStrike">
                          <a:solidFill>
                            <a:srgbClr val="000000"/>
                          </a:solidFill>
                          <a:effectLst/>
                          <a:latin typeface="Arial" panose="020B0604020202020204" pitchFamily="34" charset="0"/>
                        </a:rPr>
                        <a:t>3.950.249,29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dirty="0">
                          <a:solidFill>
                            <a:srgbClr val="000000"/>
                          </a:solidFill>
                          <a:effectLst/>
                          <a:latin typeface="Arial" panose="020B0604020202020204" pitchFamily="34" charset="0"/>
                        </a:rPr>
                        <a:t>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4.033.891,59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14.715.800,34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ctr"/>
                      <a:r>
                        <a:rPr lang="es-EC" sz="1400" b="0" i="0" u="none" strike="noStrike" dirty="0" smtClean="0">
                          <a:solidFill>
                            <a:srgbClr val="000000"/>
                          </a:solidFill>
                          <a:effectLst/>
                          <a:latin typeface="Arial" panose="020B0604020202020204" pitchFamily="34" charset="0"/>
                        </a:rPr>
                        <a:t>Traspaso de crédito</a:t>
                      </a:r>
                      <a:r>
                        <a:rPr lang="es-EC" sz="1400" b="0" i="0" u="none" strike="noStrike" baseline="0" dirty="0" smtClean="0">
                          <a:solidFill>
                            <a:srgbClr val="000000"/>
                          </a:solidFill>
                          <a:effectLst/>
                          <a:latin typeface="Arial" panose="020B0604020202020204" pitchFamily="34" charset="0"/>
                        </a:rPr>
                        <a:t> a PLMQ, se redujeron 441m para financiar el SIR EPMTP-Q.</a:t>
                      </a: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6679526"/>
                  </a:ext>
                </a:extLst>
              </a:tr>
              <a:tr h="292365">
                <a:tc>
                  <a:txBody>
                    <a:bodyPr/>
                    <a:lstStyle/>
                    <a:p>
                      <a:pPr algn="ctr" fontAlgn="t"/>
                      <a:r>
                        <a:rPr lang="es-EC" sz="1700" b="0" i="0" u="none" strike="noStrike" dirty="0">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EPM Mercado Mayorista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3.592.317,20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3.592.317,20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1031579"/>
                  </a:ext>
                </a:extLst>
              </a:tr>
              <a:tr h="254641">
                <a:tc>
                  <a:txBody>
                    <a:bodyPr/>
                    <a:lstStyle/>
                    <a:p>
                      <a:pPr algn="ctr" fontAlgn="t"/>
                      <a:r>
                        <a:rPr lang="es-EC" sz="1700" b="0" i="0" u="none" strike="noStrike" dirty="0">
                          <a:effectLst/>
                          <a:latin typeface="Arial" panose="020B060402020202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Secretaría de Cultura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8.800.000,00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8.800.000,00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222.096,41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1.800.000,00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10.600.000,00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1517356"/>
                  </a:ext>
                </a:extLst>
              </a:tr>
              <a:tr h="254641">
                <a:tc>
                  <a:txBody>
                    <a:bodyPr/>
                    <a:lstStyle/>
                    <a:p>
                      <a:pPr algn="ctr" fontAlgn="t"/>
                      <a:r>
                        <a:rPr lang="es-EC" sz="1700" b="0" i="0" u="none" strike="noStrike" dirty="0">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SERD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10.123.155,66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10.123.155,66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176.457,35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1.787.200,00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11.910.355,66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9159835"/>
                  </a:ext>
                </a:extLst>
              </a:tr>
              <a:tr h="254641">
                <a:tc>
                  <a:txBody>
                    <a:bodyPr/>
                    <a:lstStyle/>
                    <a:p>
                      <a:pPr algn="ctr" fontAlgn="t"/>
                      <a:r>
                        <a:rPr lang="es-EC" sz="1700" b="0" i="0" u="none" strike="noStrike" dirty="0">
                          <a:effectLst/>
                          <a:latin typeface="Arial" panose="020B0604020202020204" pitchFamily="34"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EPM Hábitat y Vivienda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3.000.000,00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3.000.000,00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2.250,56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1.450.138,68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4.450.138,68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545718"/>
                  </a:ext>
                </a:extLst>
              </a:tr>
              <a:tr h="252875">
                <a:tc>
                  <a:txBody>
                    <a:bodyPr/>
                    <a:lstStyle/>
                    <a:p>
                      <a:pPr algn="ctr" fontAlgn="t"/>
                      <a:r>
                        <a:rPr lang="es-EC" sz="1700" b="0" i="0" u="none" strike="noStrike" dirty="0">
                          <a:effectLst/>
                          <a:latin typeface="Arial" panose="020B060402020202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EMASEO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1.094.196,38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1.094.196,38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1687129"/>
                  </a:ext>
                </a:extLst>
              </a:tr>
              <a:tr h="496782">
                <a:tc>
                  <a:txBody>
                    <a:bodyPr/>
                    <a:lstStyle/>
                    <a:p>
                      <a:pPr algn="ctr" fontAlgn="t"/>
                      <a:r>
                        <a:rPr lang="es-EC" sz="1700" b="0" i="0" u="none" strike="noStrike" dirty="0">
                          <a:effectLst/>
                          <a:latin typeface="Arial" panose="020B060402020202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dirty="0">
                          <a:solidFill>
                            <a:srgbClr val="000000"/>
                          </a:solidFill>
                          <a:effectLst/>
                          <a:latin typeface="Arial" panose="020B0604020202020204" pitchFamily="34" charset="0"/>
                        </a:rPr>
                        <a:t>Fundación Museos de la Ciudad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3.500.000,00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3.500.000,00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2.127.886,13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60,80%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850.000,00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4.350.000,00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0179806"/>
                  </a:ext>
                </a:extLst>
              </a:tr>
            </a:tbl>
          </a:graphicData>
        </a:graphic>
      </p:graphicFrame>
    </p:spTree>
    <p:extLst>
      <p:ext uri="{BB962C8B-B14F-4D97-AF65-F5344CB8AC3E}">
        <p14:creationId xmlns:p14="http://schemas.microsoft.com/office/powerpoint/2010/main" val="3061073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11739" y="8906506"/>
            <a:ext cx="15974674" cy="461665"/>
          </a:xfrm>
          <a:prstGeom prst="rect">
            <a:avLst/>
          </a:prstGeom>
          <a:noFill/>
        </p:spPr>
        <p:txBody>
          <a:bodyPr wrap="square" rtlCol="0">
            <a:spAutoFit/>
          </a:bodyPr>
          <a:lstStyle/>
          <a:p>
            <a:pPr algn="just"/>
            <a:r>
              <a:rPr lang="es-EC" sz="1200" b="1" dirty="0" smtClean="0"/>
              <a:t>Nota: </a:t>
            </a:r>
            <a:r>
              <a:rPr lang="es-EC" sz="1200" dirty="0" smtClean="0"/>
              <a:t>(*) Se considera el valor total de la transferencia de Quito Honesto desde el MDQM como parte del presupuesto para Gastos </a:t>
            </a:r>
            <a:r>
              <a:rPr lang="es-EC" sz="1200" dirty="0"/>
              <a:t>de Inversión, transferencia dentro de la cual se considera </a:t>
            </a:r>
            <a:r>
              <a:rPr lang="es-EC" sz="1200" dirty="0" smtClean="0"/>
              <a:t>1M </a:t>
            </a:r>
            <a:r>
              <a:rPr lang="es-EC" sz="1200" dirty="0"/>
              <a:t>en </a:t>
            </a:r>
            <a:r>
              <a:rPr lang="es-EC" sz="1200" dirty="0" smtClean="0"/>
              <a:t>gasto corriente.</a:t>
            </a:r>
          </a:p>
          <a:p>
            <a:pPr algn="just"/>
            <a:r>
              <a:rPr lang="es-EC" sz="1200" dirty="0"/>
              <a:t> </a:t>
            </a:r>
            <a:r>
              <a:rPr lang="es-EC" sz="1200" dirty="0" smtClean="0"/>
              <a:t>               3 de 68 Entidades</a:t>
            </a:r>
            <a:r>
              <a:rPr lang="es-EC" sz="1200" b="1" dirty="0" smtClean="0"/>
              <a:t> </a:t>
            </a:r>
            <a:r>
              <a:rPr lang="es-EC" sz="1200" dirty="0" smtClean="0"/>
              <a:t>del MDMQ no reciben asignación municipal: EPMAPS, EMSEGURIDAD y Cuerpo de Bomberos.</a:t>
            </a:r>
            <a:endParaRPr lang="es-EC" sz="1200" dirty="0"/>
          </a:p>
        </p:txBody>
      </p:sp>
      <p:graphicFrame>
        <p:nvGraphicFramePr>
          <p:cNvPr id="8" name="Tabla 7"/>
          <p:cNvGraphicFramePr>
            <a:graphicFrameLocks noGrp="1"/>
          </p:cNvGraphicFramePr>
          <p:nvPr>
            <p:extLst>
              <p:ext uri="{D42A27DB-BD31-4B8C-83A1-F6EECF244321}">
                <p14:modId xmlns:p14="http://schemas.microsoft.com/office/powerpoint/2010/main" val="2092073096"/>
              </p:ext>
            </p:extLst>
          </p:nvPr>
        </p:nvGraphicFramePr>
        <p:xfrm>
          <a:off x="1021010" y="2067939"/>
          <a:ext cx="16626909" cy="6841260"/>
        </p:xfrm>
        <a:graphic>
          <a:graphicData uri="http://schemas.openxmlformats.org/drawingml/2006/table">
            <a:tbl>
              <a:tblPr/>
              <a:tblGrid>
                <a:gridCol w="575714">
                  <a:extLst>
                    <a:ext uri="{9D8B030D-6E8A-4147-A177-3AD203B41FA5}">
                      <a16:colId xmlns:a16="http://schemas.microsoft.com/office/drawing/2014/main" val="231745684"/>
                    </a:ext>
                  </a:extLst>
                </a:gridCol>
                <a:gridCol w="3079779">
                  <a:extLst>
                    <a:ext uri="{9D8B030D-6E8A-4147-A177-3AD203B41FA5}">
                      <a16:colId xmlns:a16="http://schemas.microsoft.com/office/drawing/2014/main" val="4172965883"/>
                    </a:ext>
                  </a:extLst>
                </a:gridCol>
                <a:gridCol w="1737360">
                  <a:extLst>
                    <a:ext uri="{9D8B030D-6E8A-4147-A177-3AD203B41FA5}">
                      <a16:colId xmlns:a16="http://schemas.microsoft.com/office/drawing/2014/main" val="2214336920"/>
                    </a:ext>
                  </a:extLst>
                </a:gridCol>
                <a:gridCol w="1645920">
                  <a:extLst>
                    <a:ext uri="{9D8B030D-6E8A-4147-A177-3AD203B41FA5}">
                      <a16:colId xmlns:a16="http://schemas.microsoft.com/office/drawing/2014/main" val="2367759390"/>
                    </a:ext>
                  </a:extLst>
                </a:gridCol>
                <a:gridCol w="1841863">
                  <a:extLst>
                    <a:ext uri="{9D8B030D-6E8A-4147-A177-3AD203B41FA5}">
                      <a16:colId xmlns:a16="http://schemas.microsoft.com/office/drawing/2014/main" val="1470584618"/>
                    </a:ext>
                  </a:extLst>
                </a:gridCol>
                <a:gridCol w="1881051">
                  <a:extLst>
                    <a:ext uri="{9D8B030D-6E8A-4147-A177-3AD203B41FA5}">
                      <a16:colId xmlns:a16="http://schemas.microsoft.com/office/drawing/2014/main" val="48097929"/>
                    </a:ext>
                  </a:extLst>
                </a:gridCol>
                <a:gridCol w="1672046">
                  <a:extLst>
                    <a:ext uri="{9D8B030D-6E8A-4147-A177-3AD203B41FA5}">
                      <a16:colId xmlns:a16="http://schemas.microsoft.com/office/drawing/2014/main" val="1168324174"/>
                    </a:ext>
                  </a:extLst>
                </a:gridCol>
                <a:gridCol w="1685108">
                  <a:extLst>
                    <a:ext uri="{9D8B030D-6E8A-4147-A177-3AD203B41FA5}">
                      <a16:colId xmlns:a16="http://schemas.microsoft.com/office/drawing/2014/main" val="2620588294"/>
                    </a:ext>
                  </a:extLst>
                </a:gridCol>
                <a:gridCol w="2508068">
                  <a:extLst>
                    <a:ext uri="{9D8B030D-6E8A-4147-A177-3AD203B41FA5}">
                      <a16:colId xmlns:a16="http://schemas.microsoft.com/office/drawing/2014/main" val="10856788"/>
                    </a:ext>
                  </a:extLst>
                </a:gridCol>
              </a:tblGrid>
              <a:tr h="953976">
                <a:tc gridSpan="2">
                  <a:txBody>
                    <a:bodyPr/>
                    <a:lstStyle/>
                    <a:p>
                      <a:pPr algn="ctr" rtl="0" fontAlgn="ctr"/>
                      <a:r>
                        <a:rPr lang="es-EC" sz="1700" b="1" i="0" u="none" strike="noStrike" dirty="0">
                          <a:solidFill>
                            <a:srgbClr val="FFFFFF"/>
                          </a:solidFill>
                          <a:effectLst/>
                          <a:latin typeface="Arial" panose="020B0604020202020204" pitchFamily="34" charset="0"/>
                        </a:rPr>
                        <a:t>Entidades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hMerge="1">
                  <a:txBody>
                    <a:bodyPr/>
                    <a:lstStyle/>
                    <a:p>
                      <a:endParaRPr lang="es-EC"/>
                    </a:p>
                  </a:txBody>
                  <a:tcPr/>
                </a:tc>
                <a:tc>
                  <a:txBody>
                    <a:bodyPr/>
                    <a:lstStyle/>
                    <a:p>
                      <a:pPr algn="ctr" rtl="0" fontAlgn="ctr"/>
                      <a:r>
                        <a:rPr lang="es-EC" sz="1700" b="1" i="0" u="none" strike="noStrike" dirty="0">
                          <a:solidFill>
                            <a:srgbClr val="FFFFFF"/>
                          </a:solidFill>
                          <a:effectLst/>
                          <a:latin typeface="Arial" panose="020B0604020202020204" pitchFamily="34" charset="0"/>
                        </a:rPr>
                        <a:t> Asignación inicial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dirty="0">
                          <a:solidFill>
                            <a:srgbClr val="FFFFFF"/>
                          </a:solidFill>
                          <a:effectLst/>
                          <a:latin typeface="Arial" panose="020B0604020202020204" pitchFamily="34" charset="0"/>
                        </a:rPr>
                        <a:t> Codificado antes de Reforma - DMF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dirty="0">
                          <a:solidFill>
                            <a:srgbClr val="FFFFFF"/>
                          </a:solidFill>
                          <a:effectLst/>
                          <a:latin typeface="Arial" panose="020B0604020202020204" pitchFamily="34" charset="0"/>
                        </a:rPr>
                        <a:t>Devengado al 31 de julio de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dirty="0">
                          <a:solidFill>
                            <a:srgbClr val="FFFFFF"/>
                          </a:solidFill>
                          <a:effectLst/>
                          <a:latin typeface="Arial" panose="020B0604020202020204" pitchFamily="34" charset="0"/>
                        </a:rPr>
                        <a:t>Ejecución Presupuestaria al 31 de julio de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dirty="0">
                          <a:solidFill>
                            <a:srgbClr val="FFFFFF"/>
                          </a:solidFill>
                          <a:effectLst/>
                          <a:latin typeface="Arial" panose="020B0604020202020204" pitchFamily="34" charset="0"/>
                        </a:rPr>
                        <a:t> Reforma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700" b="1" i="0" u="none" strike="noStrike" dirty="0">
                          <a:solidFill>
                            <a:srgbClr val="FFFFFF"/>
                          </a:solidFill>
                          <a:effectLst/>
                          <a:latin typeface="Arial" panose="020B0604020202020204" pitchFamily="34" charset="0"/>
                        </a:rPr>
                        <a:t>Propuesta con Reforma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rtl="0" fontAlgn="ctr"/>
                      <a:r>
                        <a:rPr lang="es-EC" sz="1700" b="1" i="0" u="none" strike="noStrike" dirty="0" smtClean="0">
                          <a:solidFill>
                            <a:srgbClr val="FFFFFF"/>
                          </a:solidFill>
                          <a:effectLst/>
                          <a:latin typeface="Arial" panose="020B0604020202020204" pitchFamily="34" charset="0"/>
                        </a:rPr>
                        <a:t>Observaciones al Codificado antes</a:t>
                      </a:r>
                      <a:r>
                        <a:rPr lang="es-EC" sz="1700" b="1" i="0" u="none" strike="noStrike" baseline="0" dirty="0" smtClean="0">
                          <a:solidFill>
                            <a:srgbClr val="FFFFFF"/>
                          </a:solidFill>
                          <a:effectLst/>
                          <a:latin typeface="Arial" panose="020B0604020202020204" pitchFamily="34" charset="0"/>
                        </a:rPr>
                        <a:t> de Reforma</a:t>
                      </a:r>
                      <a:endParaRPr lang="es-EC" sz="17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763103218"/>
                  </a:ext>
                </a:extLst>
              </a:tr>
              <a:tr h="300776">
                <a:tc>
                  <a:txBody>
                    <a:bodyPr/>
                    <a:lstStyle/>
                    <a:p>
                      <a:pPr algn="ctr" fontAlgn="t"/>
                      <a:r>
                        <a:rPr lang="es-EC" sz="1700" b="0" i="0" u="none" strike="noStrike" dirty="0">
                          <a:effectLst/>
                          <a:latin typeface="Arial" panose="020B0604020202020204" pitchFamily="34"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dirty="0" smtClean="0">
                          <a:solidFill>
                            <a:srgbClr val="000000"/>
                          </a:solidFill>
                          <a:effectLst/>
                          <a:latin typeface="Arial" panose="020B0604020202020204" pitchFamily="34" charset="0"/>
                        </a:rPr>
                        <a:t>AG - DM </a:t>
                      </a:r>
                      <a:r>
                        <a:rPr lang="es-EC" sz="1700" b="0" i="0" u="none" strike="noStrike" dirty="0">
                          <a:solidFill>
                            <a:srgbClr val="000000"/>
                          </a:solidFill>
                          <a:effectLst/>
                          <a:latin typeface="Arial" panose="020B0604020202020204" pitchFamily="34" charset="0"/>
                        </a:rPr>
                        <a:t>Financiera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42.375.346,06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42.375.346,06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21.739.424,31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a:solidFill>
                            <a:srgbClr val="000000"/>
                          </a:solidFill>
                          <a:effectLst/>
                          <a:latin typeface="Arial" panose="020B0604020202020204" pitchFamily="34" charset="0"/>
                        </a:rPr>
                        <a:t>51,30%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617.711,25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42.993.057,31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25446"/>
                  </a:ext>
                </a:extLst>
              </a:tr>
              <a:tr h="386731">
                <a:tc>
                  <a:txBody>
                    <a:bodyPr/>
                    <a:lstStyle/>
                    <a:p>
                      <a:pPr algn="ctr" fontAlgn="t"/>
                      <a:r>
                        <a:rPr lang="es-EC" sz="1700" b="0" i="0" u="none" strike="noStrike" dirty="0">
                          <a:effectLst/>
                          <a:latin typeface="Arial" panose="020B0604020202020204" pitchFamily="34"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dirty="0">
                          <a:solidFill>
                            <a:srgbClr val="000000"/>
                          </a:solidFill>
                          <a:effectLst/>
                          <a:latin typeface="Arial" panose="020B0604020202020204" pitchFamily="34" charset="0"/>
                        </a:rPr>
                        <a:t>AZ Eugenio Espejo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5.054.520,89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5.054.520,89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409.227,37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a:solidFill>
                            <a:srgbClr val="000000"/>
                          </a:solidFill>
                          <a:effectLst/>
                          <a:latin typeface="Arial" panose="020B0604020202020204" pitchFamily="34" charset="0"/>
                        </a:rPr>
                        <a:t>8,10%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521.128,00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5.575.648,89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marL="0" marR="0" lvl="0" indent="0" algn="just" defTabSz="1632753" rtl="0" eaLnBrk="1" fontAlgn="ctr" latinLnBrk="0" hangingPunct="1">
                        <a:lnSpc>
                          <a:spcPct val="100000"/>
                        </a:lnSpc>
                        <a:spcBef>
                          <a:spcPts val="0"/>
                        </a:spcBef>
                        <a:spcAft>
                          <a:spcPts val="0"/>
                        </a:spcAft>
                        <a:buClrTx/>
                        <a:buSzTx/>
                        <a:buFontTx/>
                        <a:buNone/>
                        <a:tabLst/>
                        <a:defRPr/>
                      </a:pPr>
                      <a:endParaRPr lang="es-EC" sz="1400" b="0" i="0" u="none" strike="noStrike" dirty="0" smtClean="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890624"/>
                  </a:ext>
                </a:extLst>
              </a:tr>
              <a:tr h="391886">
                <a:tc>
                  <a:txBody>
                    <a:bodyPr/>
                    <a:lstStyle/>
                    <a:p>
                      <a:pPr algn="ctr" fontAlgn="t"/>
                      <a:r>
                        <a:rPr lang="es-EC" sz="1700" b="0" i="0" u="none" strike="noStrike" dirty="0">
                          <a:effectLst/>
                          <a:latin typeface="Arial" panose="020B0604020202020204" pitchFamily="34"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dirty="0">
                          <a:solidFill>
                            <a:srgbClr val="000000"/>
                          </a:solidFill>
                          <a:effectLst/>
                          <a:latin typeface="Arial" panose="020B0604020202020204" pitchFamily="34" charset="0"/>
                        </a:rPr>
                        <a:t>EPM Rastro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1.667.452,00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1.667.452,00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457.135,42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a:solidFill>
                            <a:srgbClr val="000000"/>
                          </a:solidFill>
                          <a:effectLst/>
                          <a:latin typeface="Arial" panose="020B0604020202020204" pitchFamily="34" charset="0"/>
                        </a:rPr>
                        <a:t>27,40%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484.545,34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2.151.997,34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marL="0" marR="0" lvl="0" indent="0" algn="just" defTabSz="1632753" rtl="0" eaLnBrk="1" fontAlgn="ctr" latinLnBrk="0" hangingPunct="1">
                        <a:lnSpc>
                          <a:spcPct val="100000"/>
                        </a:lnSpc>
                        <a:spcBef>
                          <a:spcPts val="0"/>
                        </a:spcBef>
                        <a:spcAft>
                          <a:spcPts val="0"/>
                        </a:spcAft>
                        <a:buClrTx/>
                        <a:buSzTx/>
                        <a:buFontTx/>
                        <a:buNone/>
                        <a:tabLst/>
                        <a:defRPr/>
                      </a:pPr>
                      <a:endParaRPr lang="es-EC" sz="1400" b="0" i="0" u="none" strike="noStrike" dirty="0" smtClean="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336005"/>
                  </a:ext>
                </a:extLst>
              </a:tr>
              <a:tr h="391886">
                <a:tc>
                  <a:txBody>
                    <a:bodyPr/>
                    <a:lstStyle/>
                    <a:p>
                      <a:pPr algn="ctr" fontAlgn="t"/>
                      <a:r>
                        <a:rPr lang="es-EC" sz="1700" b="0" i="0" u="none" strike="noStrike" dirty="0">
                          <a:effectLst/>
                          <a:latin typeface="Arial" panose="020B060402020202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AZ Valle los Chillos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3.157.012,49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3.157.012,49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dirty="0">
                          <a:solidFill>
                            <a:srgbClr val="000000"/>
                          </a:solidFill>
                          <a:effectLst/>
                          <a:latin typeface="Arial" panose="020B0604020202020204" pitchFamily="34" charset="0"/>
                        </a:rPr>
                        <a:t>335.881,77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a:solidFill>
                            <a:srgbClr val="000000"/>
                          </a:solidFill>
                          <a:effectLst/>
                          <a:latin typeface="Arial" panose="020B0604020202020204" pitchFamily="34" charset="0"/>
                        </a:rPr>
                        <a:t>10,60%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430.000,00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3.587.012,49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just"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433581"/>
                  </a:ext>
                </a:extLst>
              </a:tr>
              <a:tr h="391555">
                <a:tc>
                  <a:txBody>
                    <a:bodyPr/>
                    <a:lstStyle/>
                    <a:p>
                      <a:pPr algn="ctr" fontAlgn="t"/>
                      <a:r>
                        <a:rPr lang="es-EC" sz="1700" b="0" i="0" u="none" strike="noStrike" dirty="0">
                          <a:effectLst/>
                          <a:latin typeface="Arial" panose="020B060402020202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AZ La Delicia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4.142.163,75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4.142.163,75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222.399,04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dirty="0">
                          <a:solidFill>
                            <a:srgbClr val="000000"/>
                          </a:solidFill>
                          <a:effectLst/>
                          <a:latin typeface="Arial" panose="020B0604020202020204" pitchFamily="34" charset="0"/>
                        </a:rPr>
                        <a:t>5,40%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228.675,97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4.370.839,72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789509"/>
                  </a:ext>
                </a:extLst>
              </a:tr>
              <a:tr h="417351">
                <a:tc>
                  <a:txBody>
                    <a:bodyPr/>
                    <a:lstStyle/>
                    <a:p>
                      <a:pPr algn="ctr" fontAlgn="t"/>
                      <a:r>
                        <a:rPr lang="es-EC" sz="1700" b="0" i="0" u="none" strike="noStrike" dirty="0">
                          <a:effectLst/>
                          <a:latin typeface="Arial" panose="020B060402020202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UE Quitumbe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113.214,00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113.214,00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700" b="0" i="0" u="none" strike="noStrike" dirty="0">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s-EC" sz="1700" b="0" i="0" u="none" strike="noStrike">
                          <a:solidFill>
                            <a:srgbClr val="000000"/>
                          </a:solidFill>
                          <a:effectLst/>
                          <a:latin typeface="Arial" panose="020B0604020202020204" pitchFamily="34" charset="0"/>
                        </a:rPr>
                        <a:t>150.000,00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263.214,00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just"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6679526"/>
                  </a:ext>
                </a:extLst>
              </a:tr>
              <a:tr h="345335">
                <a:tc>
                  <a:txBody>
                    <a:bodyPr/>
                    <a:lstStyle/>
                    <a:p>
                      <a:pPr algn="ctr" fontAlgn="t"/>
                      <a:r>
                        <a:rPr lang="es-EC" sz="1700" b="0" i="0" u="none" strike="noStrike" dirty="0">
                          <a:effectLst/>
                          <a:latin typeface="Arial" panose="020B060402020202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dirty="0">
                          <a:solidFill>
                            <a:srgbClr val="000000"/>
                          </a:solidFill>
                          <a:effectLst/>
                          <a:latin typeface="Arial" panose="020B0604020202020204" pitchFamily="34" charset="0"/>
                        </a:rPr>
                        <a:t>Quito Honesto</a:t>
                      </a:r>
                      <a:r>
                        <a:rPr lang="es-EC" sz="1700" b="0" i="0" u="none" strike="noStrike" dirty="0" smtClean="0">
                          <a:solidFill>
                            <a:srgbClr val="000000"/>
                          </a:solidFill>
                          <a:effectLst/>
                          <a:latin typeface="Arial" panose="020B0604020202020204" pitchFamily="34" charset="0"/>
                        </a:rPr>
                        <a:t>*</a:t>
                      </a: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1.200.000,00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1.200.000,00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54.233,57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dirty="0">
                          <a:solidFill>
                            <a:srgbClr val="000000"/>
                          </a:solidFill>
                          <a:effectLst/>
                          <a:latin typeface="Arial" panose="020B0604020202020204" pitchFamily="34" charset="0"/>
                        </a:rPr>
                        <a:t>37,30%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132.768,46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1.332.768,46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1031579"/>
                  </a:ext>
                </a:extLst>
              </a:tr>
              <a:tr h="385194">
                <a:tc>
                  <a:txBody>
                    <a:bodyPr/>
                    <a:lstStyle/>
                    <a:p>
                      <a:pPr algn="ctr" fontAlgn="t"/>
                      <a:r>
                        <a:rPr lang="es-EC" sz="1700" b="0" i="0" u="none" strike="noStrike" dirty="0">
                          <a:effectLst/>
                          <a:latin typeface="Arial" panose="020B060402020202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Colegio Fernández Madrid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95.117,00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95.117,00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125.000,00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220.117,00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1517356"/>
                  </a:ext>
                </a:extLst>
              </a:tr>
              <a:tr h="397927">
                <a:tc>
                  <a:txBody>
                    <a:bodyPr/>
                    <a:lstStyle/>
                    <a:p>
                      <a:pPr algn="ctr" fontAlgn="t"/>
                      <a:r>
                        <a:rPr lang="es-EC" sz="1700" b="0" i="0" u="none" strike="noStrike" dirty="0">
                          <a:effectLst/>
                          <a:latin typeface="Arial" panose="020B060402020202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UE Espejo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95.714,00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95.714,00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7.921,78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8,30%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125.000,00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220.714,00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9159835"/>
                  </a:ext>
                </a:extLst>
              </a:tr>
              <a:tr h="358408">
                <a:tc>
                  <a:txBody>
                    <a:bodyPr/>
                    <a:lstStyle/>
                    <a:p>
                      <a:pPr algn="ctr" fontAlgn="t"/>
                      <a:r>
                        <a:rPr lang="es-EC" sz="1700" b="0" i="0" u="none" strike="noStrike" dirty="0">
                          <a:effectLst/>
                          <a:latin typeface="Arial" panose="020B060402020202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Secretaría de Ambiente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1.703.468,00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1.703.468,00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50.688,00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60.000,00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1.763.468,00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545718"/>
                  </a:ext>
                </a:extLst>
              </a:tr>
              <a:tr h="296320">
                <a:tc>
                  <a:txBody>
                    <a:bodyPr/>
                    <a:lstStyle/>
                    <a:p>
                      <a:pPr algn="ctr" fontAlgn="t"/>
                      <a:r>
                        <a:rPr lang="es-EC" sz="1700" b="0" i="0" u="none" strike="noStrike" dirty="0">
                          <a:effectLst/>
                          <a:latin typeface="Arial" panose="020B060402020202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Secretaría Territorio, Hábitat  Vivienda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400.000,00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400.000,00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9.439,00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2,40%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42.000,00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442.000,00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1775729"/>
                  </a:ext>
                </a:extLst>
              </a:tr>
              <a:tr h="296320">
                <a:tc>
                  <a:txBody>
                    <a:bodyPr/>
                    <a:lstStyle/>
                    <a:p>
                      <a:pPr algn="ctr" fontAlgn="t"/>
                      <a:r>
                        <a:rPr lang="es-EC" sz="1700" b="0" i="0" u="none" strike="noStrike" dirty="0">
                          <a:effectLst/>
                          <a:latin typeface="Arial" panose="020B060402020202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Cuerpo de Agentes de Control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2.303.247,86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2.075.247,86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712.206,72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34,30%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5.847,00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2.081.094,86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just" defTabSz="1632753" rtl="0" eaLnBrk="1" fontAlgn="t" latinLnBrk="0" hangingPunct="1">
                        <a:lnSpc>
                          <a:spcPct val="100000"/>
                        </a:lnSpc>
                        <a:spcBef>
                          <a:spcPts val="0"/>
                        </a:spcBef>
                        <a:spcAft>
                          <a:spcPts val="0"/>
                        </a:spcAft>
                        <a:buClrTx/>
                        <a:buSzTx/>
                        <a:buFontTx/>
                        <a:buNone/>
                        <a:tabLst/>
                        <a:defRPr/>
                      </a:pPr>
                      <a:r>
                        <a:rPr lang="es-EC" sz="1400" b="0" i="0" u="none" strike="noStrike" dirty="0" smtClean="0">
                          <a:solidFill>
                            <a:srgbClr val="000000"/>
                          </a:solidFill>
                          <a:effectLst/>
                          <a:latin typeface="Arial" panose="020B0604020202020204" pitchFamily="34" charset="0"/>
                        </a:rPr>
                        <a:t>Traspaso de crédito</a:t>
                      </a:r>
                      <a:r>
                        <a:rPr lang="es-EC" sz="1400" b="0" i="0" u="none" strike="noStrike" baseline="0" dirty="0" smtClean="0">
                          <a:solidFill>
                            <a:srgbClr val="000000"/>
                          </a:solidFill>
                          <a:effectLst/>
                          <a:latin typeface="Arial" panose="020B0604020202020204" pitchFamily="34" charset="0"/>
                        </a:rPr>
                        <a:t> a la SGSG, se incrementaron 228m para el  financiamiento del Convenio EEQ.</a:t>
                      </a:r>
                      <a:endParaRPr lang="es-EC" sz="1400" b="0" i="0" u="none" strike="noStrike" dirty="0" smtClean="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1179182"/>
                  </a:ext>
                </a:extLst>
              </a:tr>
              <a:tr h="336940">
                <a:tc>
                  <a:txBody>
                    <a:bodyPr/>
                    <a:lstStyle/>
                    <a:p>
                      <a:pPr algn="ctr" fontAlgn="t"/>
                      <a:r>
                        <a:rPr lang="es-EC" sz="1700" b="0" i="0" u="none" strike="noStrike" dirty="0">
                          <a:effectLst/>
                          <a:latin typeface="Arial" panose="020B060402020202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C" sz="1700" b="0" i="0" u="none" strike="noStrike">
                          <a:solidFill>
                            <a:srgbClr val="000000"/>
                          </a:solidFill>
                          <a:effectLst/>
                          <a:latin typeface="Arial" panose="020B0604020202020204" pitchFamily="34" charset="0"/>
                        </a:rPr>
                        <a:t>Colegio Benalcazar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35.910,11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700" b="0" i="0" u="none" strike="noStrike">
                          <a:solidFill>
                            <a:srgbClr val="000000"/>
                          </a:solidFill>
                          <a:effectLst/>
                          <a:latin typeface="Arial" panose="020B0604020202020204" pitchFamily="34" charset="0"/>
                        </a:rPr>
                        <a:t>27,60%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a:solidFill>
                            <a:srgbClr val="000000"/>
                          </a:solidFill>
                          <a:effectLst/>
                          <a:latin typeface="Arial" panose="020B0604020202020204" pitchFamily="34" charset="0"/>
                        </a:rPr>
                        <a:t>1.366,00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700" b="0" i="0" u="none" strike="noStrike" dirty="0">
                          <a:solidFill>
                            <a:srgbClr val="000000"/>
                          </a:solidFill>
                          <a:effectLst/>
                          <a:latin typeface="Arial" panose="020B0604020202020204" pitchFamily="34" charset="0"/>
                        </a:rPr>
                        <a:t>131.366,00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1687129"/>
                  </a:ext>
                </a:extLst>
              </a:tr>
              <a:tr h="300776">
                <a:tc gridSpan="2">
                  <a:txBody>
                    <a:bodyPr/>
                    <a:lstStyle/>
                    <a:p>
                      <a:pPr algn="ctr" rtl="0" fontAlgn="ctr"/>
                      <a:r>
                        <a:rPr lang="es-EC" sz="1600" b="1" i="0" u="none" strike="noStrike" dirty="0">
                          <a:solidFill>
                            <a:srgbClr val="FFFFFF"/>
                          </a:solidFill>
                          <a:effectLst/>
                          <a:latin typeface="Arial" panose="020B060402020202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hMerge="1">
                  <a:txBody>
                    <a:bodyPr/>
                    <a:lstStyle/>
                    <a:p>
                      <a:endParaRPr lang="es-EC"/>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600" b="1" i="0" u="none" strike="noStrike" dirty="0">
                          <a:solidFill>
                            <a:srgbClr val="FFFFFF"/>
                          </a:solidFill>
                          <a:effectLst/>
                          <a:latin typeface="Arial" panose="020B0604020202020204" pitchFamily="34" charset="0"/>
                        </a:rPr>
                        <a:t>392.719.337,40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600" b="1" i="0" u="none" strike="noStrike" dirty="0">
                          <a:solidFill>
                            <a:srgbClr val="FFFFFF"/>
                          </a:solidFill>
                          <a:effectLst/>
                          <a:latin typeface="Arial" panose="020B0604020202020204" pitchFamily="34" charset="0"/>
                        </a:rPr>
                        <a:t>394.091.337,40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600" b="1" i="0" u="none" strike="noStrike" dirty="0">
                          <a:solidFill>
                            <a:srgbClr val="FFFFFF"/>
                          </a:solidFill>
                          <a:effectLst/>
                          <a:latin typeface="Arial" panose="020B0604020202020204" pitchFamily="34" charset="0"/>
                        </a:rPr>
                        <a:t>89.348.405,24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600" b="1" i="0" u="none" strike="noStrike" dirty="0">
                          <a:solidFill>
                            <a:srgbClr val="FFFFFF"/>
                          </a:solidFill>
                          <a:effectLst/>
                          <a:latin typeface="Arial" panose="020B0604020202020204" pitchFamily="34" charset="0"/>
                        </a:rPr>
                        <a:t>22,80%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600" b="1" i="0" u="none" strike="noStrike" dirty="0">
                          <a:solidFill>
                            <a:srgbClr val="FFFFFF"/>
                          </a:solidFill>
                          <a:effectLst/>
                          <a:latin typeface="Arial" panose="020B0604020202020204" pitchFamily="34" charset="0"/>
                        </a:rPr>
                        <a:t>135.126.909,68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EC" sz="1600" b="1" i="0" u="none" strike="noStrike" dirty="0">
                          <a:solidFill>
                            <a:srgbClr val="FFFFFF"/>
                          </a:solidFill>
                          <a:effectLst/>
                          <a:latin typeface="Arial" panose="020B0604020202020204" pitchFamily="34" charset="0"/>
                        </a:rPr>
                        <a:t>529.218.247,08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r" rtl="0" fontAlgn="ctr"/>
                      <a:endParaRPr lang="es-EC" sz="17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840179806"/>
                  </a:ext>
                </a:extLst>
              </a:tr>
            </a:tbl>
          </a:graphicData>
        </a:graphic>
      </p:graphicFrame>
      <p:sp>
        <p:nvSpPr>
          <p:cNvPr id="9" name="Título 1">
            <a:extLst>
              <a:ext uri="{FF2B5EF4-FFF2-40B4-BE49-F238E27FC236}">
                <a16:creationId xmlns:a16="http://schemas.microsoft.com/office/drawing/2014/main" id="{D4F01E51-9587-43D3-878B-4D083D7949AB}"/>
              </a:ext>
            </a:extLst>
          </p:cNvPr>
          <p:cNvSpPr>
            <a:spLocks noGrp="1"/>
          </p:cNvSpPr>
          <p:nvPr>
            <p:ph type="title"/>
          </p:nvPr>
        </p:nvSpPr>
        <p:spPr>
          <a:xfrm>
            <a:off x="794004" y="256018"/>
            <a:ext cx="16236850" cy="1011673"/>
          </a:xfrm>
        </p:spPr>
        <p:txBody>
          <a:bodyPr>
            <a:normAutofit/>
          </a:bodyPr>
          <a:lstStyle/>
          <a:p>
            <a:r>
              <a:rPr lang="es-EC" sz="3200" dirty="0" smtClean="0"/>
              <a:t>5. </a:t>
            </a:r>
            <a:r>
              <a:rPr lang="es-EC" sz="3200" dirty="0"/>
              <a:t>Entidades que incrementan </a:t>
            </a:r>
            <a:r>
              <a:rPr lang="es-EC" sz="3200" dirty="0" smtClean="0"/>
              <a:t>el </a:t>
            </a:r>
            <a:r>
              <a:rPr lang="es-EC" sz="3200" dirty="0"/>
              <a:t>presupuesto para Gastos de </a:t>
            </a:r>
            <a:r>
              <a:rPr lang="es-EC" sz="3200" dirty="0" smtClean="0"/>
              <a:t>Inversión – Asignación Municipal</a:t>
            </a:r>
            <a:endParaRPr lang="es-EC" sz="3200" dirty="0"/>
          </a:p>
        </p:txBody>
      </p:sp>
      <p:sp>
        <p:nvSpPr>
          <p:cNvPr id="10" name="Título 1">
            <a:extLst>
              <a:ext uri="{FF2B5EF4-FFF2-40B4-BE49-F238E27FC236}">
                <a16:creationId xmlns:a16="http://schemas.microsoft.com/office/drawing/2014/main" id="{0CA53F31-4584-EDC7-EB7D-253D54B5F07B}"/>
              </a:ext>
            </a:extLst>
          </p:cNvPr>
          <p:cNvSpPr txBox="1">
            <a:spLocks/>
          </p:cNvSpPr>
          <p:nvPr/>
        </p:nvSpPr>
        <p:spPr>
          <a:xfrm>
            <a:off x="963822" y="1267691"/>
            <a:ext cx="16592659" cy="664441"/>
          </a:xfrm>
          <a:prstGeom prst="rect">
            <a:avLst/>
          </a:prstGeom>
        </p:spPr>
        <p:txBody>
          <a:bodyPr vert="horz" lIns="163275" tIns="81638" rIns="163275" bIns="81638" rtlCol="0" anchor="ctr">
            <a:noAutofit/>
          </a:bodyPr>
          <a:lstStyle>
            <a:lvl1pPr algn="l" defTabSz="1632753" rtl="0" eaLnBrk="1" latinLnBrk="0" hangingPunct="1">
              <a:spcBef>
                <a:spcPct val="0"/>
              </a:spcBef>
              <a:buNone/>
              <a:defRPr kumimoji="1" sz="6000" b="1" kern="1200" baseline="0">
                <a:solidFill>
                  <a:schemeClr val="bg1"/>
                </a:solidFill>
                <a:latin typeface="Calibri" panose="020F0502020204030204" pitchFamily="34" charset="0"/>
                <a:ea typeface="+mj-ea"/>
                <a:cs typeface="Calibri" panose="020F0502020204030204" pitchFamily="34" charset="0"/>
              </a:defRPr>
            </a:lvl1pPr>
          </a:lstStyle>
          <a:p>
            <a:r>
              <a:rPr lang="es-EC" sz="2800" dirty="0" smtClean="0">
                <a:solidFill>
                  <a:srgbClr val="C00000"/>
                </a:solidFill>
              </a:rPr>
              <a:t>25 </a:t>
            </a:r>
            <a:r>
              <a:rPr lang="es-EC" sz="2800" dirty="0">
                <a:solidFill>
                  <a:srgbClr val="C00000"/>
                </a:solidFill>
              </a:rPr>
              <a:t>de 68 Entidades del MDMQ solicitaron </a:t>
            </a:r>
            <a:r>
              <a:rPr lang="es-EC" sz="2800" dirty="0" smtClean="0">
                <a:solidFill>
                  <a:srgbClr val="C00000"/>
                </a:solidFill>
              </a:rPr>
              <a:t>incremento </a:t>
            </a:r>
            <a:r>
              <a:rPr lang="es-EC" sz="2800" dirty="0">
                <a:solidFill>
                  <a:srgbClr val="C00000"/>
                </a:solidFill>
              </a:rPr>
              <a:t>de sus presupuestos para la Reforma 2022</a:t>
            </a:r>
          </a:p>
        </p:txBody>
      </p:sp>
    </p:spTree>
    <p:extLst>
      <p:ext uri="{BB962C8B-B14F-4D97-AF65-F5344CB8AC3E}">
        <p14:creationId xmlns:p14="http://schemas.microsoft.com/office/powerpoint/2010/main" val="2237944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Vega - Header">
  <a:themeElements>
    <a:clrScheme name="Personalizado 3">
      <a:dk1>
        <a:sysClr val="windowText" lastClr="000000"/>
      </a:dk1>
      <a:lt1>
        <a:sysClr val="window" lastClr="FFFFFF"/>
      </a:lt1>
      <a:dk2>
        <a:srgbClr val="323232"/>
      </a:dk2>
      <a:lt2>
        <a:srgbClr val="E3DED1"/>
      </a:lt2>
      <a:accent1>
        <a:srgbClr val="1B587C"/>
      </a:accent1>
      <a:accent2>
        <a:srgbClr val="C00000"/>
      </a:accent2>
      <a:accent3>
        <a:srgbClr val="1B587C"/>
      </a:accent3>
      <a:accent4>
        <a:srgbClr val="C00000"/>
      </a:accent4>
      <a:accent5>
        <a:srgbClr val="002060"/>
      </a:accent5>
      <a:accent6>
        <a:srgbClr val="1B587C"/>
      </a:accent6>
      <a:hlink>
        <a:srgbClr val="C00000"/>
      </a:hlink>
      <a:folHlink>
        <a:srgbClr val="1B587C"/>
      </a:folHlink>
    </a:clrScheme>
    <a:fontScheme name="Vega">
      <a:majorFont>
        <a:latin typeface="Route 159 UltraLight"/>
        <a:ea typeface="Spica Neue Light"/>
        <a:cs typeface=""/>
      </a:majorFont>
      <a:minorFont>
        <a:latin typeface="Open Sans"/>
        <a:ea typeface="Spica Neu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prstDash val="sysDot"/>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solidFill>
              <a:schemeClr val="accent6"/>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2"/>
          </a:solidFill>
          <a:prstDash val="sysDot"/>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29119</TotalTime>
  <Words>4702</Words>
  <Application>Microsoft Office PowerPoint</Application>
  <PresentationFormat>Personalizado</PresentationFormat>
  <Paragraphs>1297</Paragraphs>
  <Slides>31</Slides>
  <Notes>5</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31</vt:i4>
      </vt:variant>
    </vt:vector>
  </HeadingPairs>
  <TitlesOfParts>
    <vt:vector size="41" baseType="lpstr">
      <vt:lpstr>ＭＳ Ｐゴシック</vt:lpstr>
      <vt:lpstr>Arial</vt:lpstr>
      <vt:lpstr>Calibri</vt:lpstr>
      <vt:lpstr>Open Sans</vt:lpstr>
      <vt:lpstr>Route 159 SemiBold</vt:lpstr>
      <vt:lpstr>Route 159 UltraLight</vt:lpstr>
      <vt:lpstr>Spica Neue</vt:lpstr>
      <vt:lpstr>Spica Neue Light</vt:lpstr>
      <vt:lpstr>Wingdings</vt:lpstr>
      <vt:lpstr>Vega - Header</vt:lpstr>
      <vt:lpstr>REFORMA AL PLAN OPERATIVO ANUAL 2022</vt:lpstr>
      <vt:lpstr>Contenido:</vt:lpstr>
      <vt:lpstr>1. Presupuesto General del MDMQ</vt:lpstr>
      <vt:lpstr>Presentación de PowerPoint</vt:lpstr>
      <vt:lpstr>3. Entidades que mantienen su presupuesto para Gastos de Inversión – Asignación Municipal</vt:lpstr>
      <vt:lpstr>3. Entidades que mantienen su presupuesto para Gastos de Inversión – Asignación Municipal</vt:lpstr>
      <vt:lpstr>4. Entidades que reducen el presupuesto para Gastos de Inversión  – Asignación Municipal</vt:lpstr>
      <vt:lpstr>5. Entidades que incrementan el presupuesto para Gastos de Inversión – Asignación Municipal</vt:lpstr>
      <vt:lpstr>5. Entidades que incrementan el presupuesto para Gastos de Inversión – Asignación Municipal</vt:lpstr>
      <vt:lpstr>6. Peso Presupuestario por Sector para la Reforma de Gastos de Inversión – Asignación Municipal</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lpstr>7. Detalle de la Reforma Presupuestaria de Gastos de Inversión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Vega</dc:title>
  <dc:creator>Jun</dc:creator>
  <cp:lastModifiedBy>Paulina Elizabeth Tipan Villacis</cp:lastModifiedBy>
  <cp:revision>1201</cp:revision>
  <cp:lastPrinted>2022-08-05T13:35:15Z</cp:lastPrinted>
  <dcterms:created xsi:type="dcterms:W3CDTF">2015-09-05T11:42:45Z</dcterms:created>
  <dcterms:modified xsi:type="dcterms:W3CDTF">2022-08-26T21:30:12Z</dcterms:modified>
</cp:coreProperties>
</file>