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  <p:sldId id="258" r:id="rId10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92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hon Usina" userId="7595ae774459770d" providerId="LiveId" clId="{C653C24D-3C4E-42C1-936B-559348965F8A}"/>
    <pc:docChg chg="modSld">
      <pc:chgData name="Jhon Usina" userId="7595ae774459770d" providerId="LiveId" clId="{C653C24D-3C4E-42C1-936B-559348965F8A}" dt="2022-08-15T00:06:36.097" v="0" actId="121"/>
      <pc:docMkLst>
        <pc:docMk/>
      </pc:docMkLst>
      <pc:sldChg chg="modSp mod">
        <pc:chgData name="Jhon Usina" userId="7595ae774459770d" providerId="LiveId" clId="{C653C24D-3C4E-42C1-936B-559348965F8A}" dt="2022-08-15T00:06:36.097" v="0" actId="121"/>
        <pc:sldMkLst>
          <pc:docMk/>
          <pc:sldMk cId="2497712678" sldId="262"/>
        </pc:sldMkLst>
        <pc:graphicFrameChg chg="modGraphic">
          <ac:chgData name="Jhon Usina" userId="7595ae774459770d" providerId="LiveId" clId="{C653C24D-3C4E-42C1-936B-559348965F8A}" dt="2022-08-15T00:06:36.097" v="0" actId="121"/>
          <ac:graphicFrameMkLst>
            <pc:docMk/>
            <pc:sldMk cId="2497712678" sldId="262"/>
            <ac:graphicFrameMk id="5" creationId="{C803B64C-5868-E8B2-0B7D-7FFF0167DB6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40AD5-CBE3-46B8-BC10-1F1B647EA8F3}" type="datetimeFigureOut">
              <a:rPr lang="es-EC" smtClean="0"/>
              <a:t>14/08/2022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369F7-EBE5-497A-A37F-41806691CB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527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369F7-EBE5-497A-A37F-41806691CBFE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609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369F7-EBE5-497A-A37F-41806691CBFE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377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46AA07FE-732E-A221-B3B2-21C91399395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466666" y="2392037"/>
            <a:ext cx="3779384" cy="207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9;p1" descr="Captura de pantalla 2021-11-10 a la(s) 12.17.12.png">
            <a:extLst>
              <a:ext uri="{FF2B5EF4-FFF2-40B4-BE49-F238E27FC236}">
                <a16:creationId xmlns:a16="http://schemas.microsoft.com/office/drawing/2014/main" id="{6ACB9AB3-921B-2B0B-5203-9B32A12CD33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261600" y="2434936"/>
            <a:ext cx="5104672" cy="19881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90;p1">
            <a:extLst>
              <a:ext uri="{FF2B5EF4-FFF2-40B4-BE49-F238E27FC236}">
                <a16:creationId xmlns:a16="http://schemas.microsoft.com/office/drawing/2014/main" id="{2CE532C8-E37A-37B5-BDC1-12B14A2F6216}"/>
              </a:ext>
            </a:extLst>
          </p:cNvPr>
          <p:cNvCxnSpPr/>
          <p:nvPr userDrawn="1"/>
        </p:nvCxnSpPr>
        <p:spPr>
          <a:xfrm rot="10800000">
            <a:off x="6414600" y="2113050"/>
            <a:ext cx="18900" cy="246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1470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12CAD4-874F-780C-FB4D-3A0CE6AE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AA6467-14DF-C104-8218-6F41EB37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EB7598-AFDE-09E8-3D67-EF33CB54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16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26F85-8953-4080-5F95-F76D053D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7CF6A6-2F4B-80F4-4BE8-972422ED3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4624-5053-DD7F-69A9-82B084FB1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E9A40C-3572-BB71-430D-713667DD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C3A57D-7189-3E22-36D7-678CA284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BE4E9-703B-2E5D-0EA7-E32D1274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69583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1D196-7AE0-FAE6-6E18-E25573F9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9B011E-6C47-4689-9522-8F31AA62F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EEF6D0-A7CE-5D27-E788-2F99B7F80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C3BAC-77AD-DBE7-BFA6-7768B1BB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A74AF1-A947-2C79-7746-E3072B6B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C9CB24-0806-1E13-E3BF-18828D9E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0093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FE825-5353-B0C3-C1C1-181D337E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240071-2E97-9117-5E61-37428B363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E327C-D514-4DC0-6685-F3B7BCEA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FFF33-EDFE-857E-66F9-E2DAEFCE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60CC4-8911-800B-B952-58706D27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559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58DC60-8647-1273-1B9B-35C593A66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3A6F5F-8AB1-97C7-F25D-E452A8233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27540-6EF8-80BD-A0ED-4054E012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F310A0-9E61-B5DA-621D-E4119B5B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1F1B0-38F1-DB27-395C-46653E63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0253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2FF9-0770-63FF-5DD5-8537CFEA9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6DAF57-1077-3DB1-BDD6-9C26FF29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90D5E-2450-74B1-3396-DA2BEB1B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0F5AE9-244D-F372-8213-B92119BA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6D2EB-C9D8-C97B-AF69-BABA8B30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3640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F3BF7-5312-A67F-CC0A-6CD7E6E1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03AB7-F20B-DF78-A34E-3FBCBAEA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D83B2-1D7A-ADD6-5BA2-DBE8027E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D86AF-2206-9EE6-6588-990F9E0A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13780-CFEA-4584-EDC0-B9A75DEC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9056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2FE4A-6248-E323-E626-A1E91AFE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33CCC4-9FF2-63F4-6184-78D0B18F8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AAA03-AC46-F0BD-9C9E-427100AF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FE16C-47DF-25AC-4653-AE850197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9CE1C-8A81-320F-9A38-0C3FA71A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3311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31B09-18A1-AE51-323B-D0E4C0CA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BF7E87-24BC-DCC4-1339-C6A760E8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895F7C-74B6-D18F-322D-F9C52698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93187-72E3-E644-6B8A-3E831F67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64EA29-6CFB-48DE-CCDC-FDFA3B4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4A3286-570C-F714-2372-8126156F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52151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6EE08-03A9-BC55-B594-0714234C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41CEF-2B50-8C55-F12D-6121127B6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66C1CE-10EE-DB0D-6E40-E6C210CA5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20F77E-CB38-CBF2-7777-F3D901C49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392060-83A2-5209-06BD-E3D826AE8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F1123-FF72-BB49-39AE-33AE4483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A20293-4AE7-A9AC-72F2-F082C92E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167B5E-3789-F334-A488-1B717973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1675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674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FFFC0-90EC-1193-B8F8-ACCDB6F5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EA2DBE-CD0B-0A8C-4995-F5BB94E1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E5F494-7723-4F2F-9B7B-40870F6C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6ED6A7-9567-57D9-318C-E222C36B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3861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6009BF-3ED3-31CE-621D-F1F0155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1B8B6B-4AC5-EB9F-A8E3-73690CE9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F83C3D-C74C-3156-FBD6-7DCE7C46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5106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F0768-07C0-D04F-0047-84C81572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878FB4-AACD-CC5B-9261-48587E98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30DBD5-B4A9-6F20-2713-7E90D7282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CCCF28-817F-5D99-D34C-C0CFA187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A600A8-2032-7FC9-64A1-92F217D5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08233-2047-F16D-03F8-DDE9EAA8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00128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5F3F9-6FD7-DED5-8072-521BC7E5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EC308C-A85D-06B0-AC7C-69B746D36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6BC8BD-9E1D-678C-EDD0-D06B489DC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F7716A-3F61-AA62-6E4B-A8CC13C5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D13CF7-ED18-087B-36C2-C0C3EF2A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3ACFE-117F-2F04-7A77-D072B6CF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90550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CB9CA-38D5-3F5C-0B40-66D3CA4E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A8FC2A-C4DF-29D1-35AE-65C104244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6BC924-10D5-88AA-DE84-A4193DBF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B9BD-50A0-0892-7C8B-2366FE11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CF955-F5BB-59B6-099A-104A0A84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72167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184A0-0029-9AA7-892F-5EB458985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6C9787-FC87-9C6F-B8FB-965E3377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20DAD-06F3-ED5C-EFA6-22AE2C07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50760-46E1-F5FB-E332-7521F4EB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9120D-2526-9E78-C7AB-CC002C4B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749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0662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BB352-DC80-D9D0-DC43-A76689F3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49BB5-F161-ADD9-1705-F3364E2E1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BFFB1-BBB1-F296-2006-201D9CED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0EE1B0-459C-476A-BF79-56BB54FA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395A1-F98E-0B72-D327-2872C250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3397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F7FB-AAAF-811C-F29A-11017923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5F930C-8073-24F6-DFD6-F6241B2F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A92FC5-C6A9-D136-F814-7FACA65F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159B14-8614-9B2E-4468-F1707511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2507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CB885-7CF7-0FE4-D536-2AECC4EE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16C6E-983E-3F6D-ECEE-A18B90827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EEBB3-C180-7509-831A-3CD7622C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0C87B-EF16-601C-DADD-E6495698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2BF001-9502-AC27-58BD-15F0F456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206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0823D-CC91-E4B5-1FC7-3D38BF17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CA1D7-65EF-C3E8-4704-931924DF4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AA943A-88A4-9ABF-0D5F-B5DE902B5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AB3416-DA2F-8195-5630-4156440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CA3BEE-96D2-228A-D9E6-1E68CCFA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93AF8-6D3D-D765-59ED-09C0F468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190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3E098-317B-098A-956B-7DED2990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9C56A4-AD79-52FD-B638-A82BE92B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E55DF8-72FB-5729-62B1-66888B29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2E6704-85CB-84EA-008A-84F97C33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0EE434-44C3-63BC-EFF1-B5A9C348C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E818A5-76C9-29D9-697E-5B4EE340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3BC7FB-A97D-0D77-254F-967F50DF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BE56D9-8D83-21B7-1E6B-132179B7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638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77EE7-5329-AF34-AD26-40639EEC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CC1B47-1EBB-A7CF-1C39-31410907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FFCB6F-4FF7-CDE0-F27E-14A6AAF2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609364-75DB-97E9-AA77-7E7AE328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02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57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4" r:id="rId3"/>
    <p:sldLayoutId id="2147483649" r:id="rId4"/>
    <p:sldLayoutId id="214748367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315473-454A-95B7-4AE7-88DB649C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6C1E3-319B-F18D-B8BD-50B98938A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5D308-9F60-F116-991A-AA36EBE6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B7AE-C58B-4147-9DC2-195DDA66296B}" type="datetimeFigureOut">
              <a:rPr lang="es-419" smtClean="0"/>
              <a:t>14/8/2022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5014F-3213-C8A4-367F-59E849477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1A66EF-2C05-992F-BDC1-2E93A1F09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93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5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D5D2FF5-DEC7-43CE-C480-96FD14A2A6AE}"/>
              </a:ext>
            </a:extLst>
          </p:cNvPr>
          <p:cNvSpPr txBox="1"/>
          <p:nvPr/>
        </p:nvSpPr>
        <p:spPr>
          <a:xfrm>
            <a:off x="1212573" y="863076"/>
            <a:ext cx="9766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>
                <a:solidFill>
                  <a:srgbClr val="002060"/>
                </a:solidFill>
              </a:rPr>
              <a:t>PROYECTO DE REFORMA PRESUPUESTARIA</a:t>
            </a:r>
          </a:p>
          <a:p>
            <a:pPr algn="ctr"/>
            <a:r>
              <a:rPr lang="es-EC" sz="4800" b="1" dirty="0">
                <a:solidFill>
                  <a:srgbClr val="002060"/>
                </a:solidFill>
              </a:rPr>
              <a:t>2022</a:t>
            </a:r>
            <a:endParaRPr lang="es-419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Movilidad Sostenible o Transporte Ecológico ♻️ | EcoTurismo">
            <a:extLst>
              <a:ext uri="{FF2B5EF4-FFF2-40B4-BE49-F238E27FC236}">
                <a16:creationId xmlns:a16="http://schemas.microsoft.com/office/drawing/2014/main" id="{9F49A207-BF89-30FB-BE99-B02A1327D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670" y="3171400"/>
            <a:ext cx="4916658" cy="32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6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730EA8-224E-EADE-CDBA-D737FA749CB6}"/>
              </a:ext>
            </a:extLst>
          </p:cNvPr>
          <p:cNvSpPr txBox="1"/>
          <p:nvPr/>
        </p:nvSpPr>
        <p:spPr>
          <a:xfrm>
            <a:off x="7076711" y="269260"/>
            <a:ext cx="451552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PROPUESTA DE REFORMA – 2022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FB4FAB-25E3-CB71-3EFD-AF53687D64EA}"/>
              </a:ext>
            </a:extLst>
          </p:cNvPr>
          <p:cNvSpPr txBox="1"/>
          <p:nvPr/>
        </p:nvSpPr>
        <p:spPr>
          <a:xfrm>
            <a:off x="513661" y="5942901"/>
            <a:ext cx="10430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200" dirty="0">
                <a:solidFill>
                  <a:prstClr val="black"/>
                </a:solidFill>
                <a:latin typeface="Calibri" panose="020F0502020204030204"/>
                <a:sym typeface="Arial"/>
              </a:rPr>
              <a:t>*Equipos, mantenimiento y reparación (US$ 150 mil), servicios civiles (US$ 120 mil), outsourcing imprenta, publicidad (US$ 90 mil), </a:t>
            </a:r>
          </a:p>
          <a:p>
            <a:r>
              <a:rPr lang="es-EC" sz="1200" dirty="0">
                <a:solidFill>
                  <a:prstClr val="black"/>
                </a:solidFill>
                <a:latin typeface="Calibri" panose="020F0502020204030204"/>
                <a:sym typeface="Arial"/>
              </a:rPr>
              <a:t>monitoreo índices calidad (US$ 6 mil).</a:t>
            </a:r>
          </a:p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803B64C-5868-E8B2-0B7D-7FFF0167D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65849"/>
              </p:ext>
            </p:extLst>
          </p:nvPr>
        </p:nvGraphicFramePr>
        <p:xfrm>
          <a:off x="528427" y="988143"/>
          <a:ext cx="11086056" cy="4827090"/>
        </p:xfrm>
        <a:graphic>
          <a:graphicData uri="http://schemas.openxmlformats.org/drawingml/2006/table">
            <a:tbl>
              <a:tblPr/>
              <a:tblGrid>
                <a:gridCol w="3400554">
                  <a:extLst>
                    <a:ext uri="{9D8B030D-6E8A-4147-A177-3AD203B41FA5}">
                      <a16:colId xmlns:a16="http://schemas.microsoft.com/office/drawing/2014/main" val="1037792798"/>
                    </a:ext>
                  </a:extLst>
                </a:gridCol>
                <a:gridCol w="1379998">
                  <a:extLst>
                    <a:ext uri="{9D8B030D-6E8A-4147-A177-3AD203B41FA5}">
                      <a16:colId xmlns:a16="http://schemas.microsoft.com/office/drawing/2014/main" val="20990974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06735218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70233350"/>
                    </a:ext>
                  </a:extLst>
                </a:gridCol>
                <a:gridCol w="1528550">
                  <a:extLst>
                    <a:ext uri="{9D8B030D-6E8A-4147-A177-3AD203B41FA5}">
                      <a16:colId xmlns:a16="http://schemas.microsoft.com/office/drawing/2014/main" val="2875613175"/>
                    </a:ext>
                  </a:extLst>
                </a:gridCol>
                <a:gridCol w="1255832">
                  <a:extLst>
                    <a:ext uri="{9D8B030D-6E8A-4147-A177-3AD203B41FA5}">
                      <a16:colId xmlns:a16="http://schemas.microsoft.com/office/drawing/2014/main" val="2385052821"/>
                    </a:ext>
                  </a:extLst>
                </a:gridCol>
              </a:tblGrid>
              <a:tr h="6234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PROGRAMA/PROYECTO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ACTUAL (INVERSIÓN) 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INCREMENTO</a:t>
                      </a:r>
                    </a:p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REFORMA (INVERSION) 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– CON REFORMA (INVERSION) </a:t>
                      </a:r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–CON REFORMA (CORRIENTE)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58928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SEGURA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21455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CIRCULACIÓN DE TRÁFICO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(1)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639924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SOSTENIBLE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30087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PROMOCION DE LOS MODOS DE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SOSTENIBLE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 action="ppaction://hlinksldjump"/>
                        </a:rPr>
                        <a:t> (2)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833682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PÚBLICO EFICIENTE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366,770.00*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47189"/>
                  </a:ext>
                </a:extLst>
              </a:tr>
              <a:tr h="72601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SERVICIO EN EL SISTEMA INTEGRADO DE TRANSPORTE PÚBLICO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 action="ppaction://hlinksldjump"/>
                        </a:rPr>
                        <a:t>(3)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366,770.00*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27016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INSTITUCIONAL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09154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28447"/>
                  </a:ext>
                </a:extLst>
              </a:tr>
              <a:tr h="28058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REMUNERACIÓN DE PERSONAL</a:t>
                      </a: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2,131,839.89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2,131,839.89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115618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366,770.00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12,944,480.00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13,311,250.00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15,491,189.89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09651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F2B5356-E161-F416-F6EC-CADED5D1006F}"/>
              </a:ext>
            </a:extLst>
          </p:cNvPr>
          <p:cNvSpPr/>
          <p:nvPr/>
        </p:nvSpPr>
        <p:spPr>
          <a:xfrm>
            <a:off x="5871475" y="1612318"/>
            <a:ext cx="1378420" cy="29172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FAF53A7-7A7E-6104-5E2B-A787C34DB5AB}"/>
              </a:ext>
            </a:extLst>
          </p:cNvPr>
          <p:cNvSpPr/>
          <p:nvPr/>
        </p:nvSpPr>
        <p:spPr>
          <a:xfrm>
            <a:off x="5854891" y="5527347"/>
            <a:ext cx="1378420" cy="33702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5ADB0C98-7B5D-529A-57C0-4BC9B59F5AFB}"/>
              </a:ext>
            </a:extLst>
          </p:cNvPr>
          <p:cNvSpPr/>
          <p:nvPr/>
        </p:nvSpPr>
        <p:spPr>
          <a:xfrm rot="5400000">
            <a:off x="6244604" y="4860115"/>
            <a:ext cx="598992" cy="54440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2165F3D-3048-CE9A-9F97-8C7D106477A7}"/>
              </a:ext>
            </a:extLst>
          </p:cNvPr>
          <p:cNvSpPr/>
          <p:nvPr/>
        </p:nvSpPr>
        <p:spPr>
          <a:xfrm>
            <a:off x="4913949" y="4786766"/>
            <a:ext cx="1630151" cy="337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002060"/>
                </a:solidFill>
              </a:rPr>
              <a:t>INCREMENTO</a:t>
            </a:r>
            <a:endParaRPr lang="es-419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5048E4D4-7A5A-0EBE-EF24-E46BFCA83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534906"/>
              </p:ext>
            </p:extLst>
          </p:nvPr>
        </p:nvGraphicFramePr>
        <p:xfrm>
          <a:off x="528428" y="988140"/>
          <a:ext cx="10987966" cy="4995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205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230831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572759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560171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116017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ESTUDIO IDENTIFICACIÓN PRESTADORES DE SERVICIO DE ENTREGA LOCAL-  REGULARIZAR EL SERVICIO EN MOTOCICLETA Y BICICLETA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>
                          <a:latin typeface="+mn-lt"/>
                        </a:rPr>
                        <a:t>LEVANTAMIENTO DE INFORMACIÓN (ENCUESTAS ESPECIALIZADAS), PROCESAMIENTO Y  ANÁLISIS DE LA DATA. PROPUESTAS DE INTERVENCIÓN Y PROYECTO DE MARCO REGULATORIO. FECHA PROGRAMADA CONTRAT.: SEPT.2022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SEGÚN INFORMES PREVIOS DEL PMMS 2022-2042, 5.856 MOTOCICLETAS Y 610 BICICLETAS SE UTILIZAN COMO FUENTE DE INGRESOS (DELIVERY).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137111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EQUIPAMIENTO DE LA INFRAESTRUCTURA TECNOLÓGICA PARA EL OBSERVATORIO DE LA MOVILIDAD DEL DMQ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307,500.00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ADQUISICIÓN SERVIDORES Y EQUIPOS DE MONITOREO (VIDEO WALL) - (RECURSOS INFORMÁTICOS Y ALMACENAMIENTO DE DATOS). ESCALABILIDAD CONFORME PLAN MOVILIDAD 2009-2025 Y 2022-2042. FECHA PROGRAMADA CONTRAT.: OCT.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MICRO CENTRO DE DATOS  CON EQUIPOS ESCALABLES Y DE ALTA DISPONIBILIDAD, QUE RECOPILEN Y PROCESEN ESTADÍSTICAMENTE LA INFORMACIÓN ESENCIAL Y ACTUALIZADA DE TODOS LOS ASPECTOS QUE CONFORMAN LA MOVILIDAD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158206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OPERACIÓN Y PUESTA EN MARCHA DEL OBSERVATORIO DE LA MOVILIDAD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TOMA DECISIONES INFORMADAS SOBRE MOVILIDAD URBANA SOSTENIBLE. </a:t>
                      </a:r>
                    </a:p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PROCESAR Y ANALIZAR LA INFORMACIÓN PARA GENERAR POLÍTICAS BASADAS EN EVIDENCIA TÉCNICA. FECHA PROGRAMADA CONTRAT.: DIC.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MICRO CENTRO DE DATOS CON EQUIPOS ESCALABLES Y ALTA DISPONIBILIDAD, PARA SEGUIMIENTO DE LA EVOLUCIÓN DE LOS PRINCIPALES INDICADORES DE LA MOVILIDAD Y RETROALIMENTAR LOS PROCESOS DE PLANIFICACIÓN Y GESTIÓN.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3515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5D5BA62-98FB-1CF4-4680-27544469E06A}"/>
              </a:ext>
            </a:extLst>
          </p:cNvPr>
          <p:cNvSpPr txBox="1"/>
          <p:nvPr/>
        </p:nvSpPr>
        <p:spPr>
          <a:xfrm>
            <a:off x="3006158" y="239391"/>
            <a:ext cx="8482837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 LA CIRCULACIÓN DE TRÁFICO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3" action="ppaction://hlinksldjump"/>
              </a:rPr>
              <a:t>(1)</a:t>
            </a:r>
            <a:endParaRPr lang="es-ES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F1B19C-E059-1902-87EF-63251371C9BA}"/>
              </a:ext>
            </a:extLst>
          </p:cNvPr>
          <p:cNvSpPr txBox="1"/>
          <p:nvPr/>
        </p:nvSpPr>
        <p:spPr>
          <a:xfrm>
            <a:off x="454686" y="6185079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440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E232A51B-F5FF-169B-9B0F-D12D716C6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555330"/>
              </p:ext>
            </p:extLst>
          </p:nvPr>
        </p:nvGraphicFramePr>
        <p:xfrm>
          <a:off x="560435" y="1036706"/>
          <a:ext cx="11029698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868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835519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839633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2879678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254268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76942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PLANIFICACIÓN Y DISEÑO DE INFRAESTRUCTURA PEATONAL PARA ACCESIBILIDAD UNIVERSAL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ESTUDIOS URBANOS DE INFRAESTRUCTURA Y MOVILIDAD PEATONAL EN BASE AL PMMS 2022-2042: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-DIAGNÓSTICO, PROPUESTA ESTRATÉGICA, PLAN DE IMPLEMENTACIÓN Y DISEÑOS. FECHA PROGRAMADA DE CONTRAT.: DIC.2022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PMDOT - 900.000 M2 DE REDES PEATONALES INCLUSIVAS HASTA 2033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89655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PLANIFICACIÓN Y DISEÑO NUEVA CICLO INFRAESTRUCTURA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ESTUDIOS DE CICLO INFRAESTRUCTURA COMO BASE PLAN DE MOVILIDAD NO MOTORIZADA . DISEÑO DE CICLO INFRAESTRUCTURA Y TIPOLOGÍA, ESPECIFICACIONES TÉCNICAS, Y PLAN DE IMPLEMENTACIÓN FECHA PROGRAMADA DE CONTRAT.: NOV.2022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PMDOT - 60 KM DE CICLO VÍAS EN EL DMQ HASTA EL 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89655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REPARACIÓN Y OPERACIÓN DE LOS BIENES ACTUALES DEL SISTEMA DE BICICLETA PÚBLICA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800,000.00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US$ 200 MIL REPARACIÓN/MANTENIMIENTO Y US$ 600 MIL OPERACIÓN (INCLUYE BICICLETAS MANUALES Y ELÉCTRICAS) . 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GESTIÓN Y OPERACIÓN BIENES REPARADOS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FECHA PROGRAMADA DE CONTRAT.:  OCTUBRE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BICICLETAS OPERATIVAS DE LAS EMBODEGADAS EN BICENTENARIO.</a:t>
                      </a:r>
                    </a:p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 PROCESO PARA REPARACIÓN DE BICICLETAS </a:t>
                      </a:r>
                      <a:r>
                        <a:rPr lang="es-E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 OTRO PROCESO PARA EL SERVICIO DE OPERACIÓN EN EL DMQ.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64229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NORMA TÉCNICA  PARA EL USO Y OPERACIÓN DE LAS CICLOVÍAS RECREATIVAS DENTRO DEL MARCO DEL INCENTIVO DEL USO DE MEDIOS DE TRANSPORTE SOSTENIBLES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REGLAMENTAR , GESTIONAR Y  REPOTENCIAR  LA  CICLOVÍA RECREATIVA (EJEMPLO PASEO DOMINICAL) OPERACIÓN Y LOGÍSTICA, SEGURIDAD VIAL, INCENTIVOS DE USO Y APROVECHAMIENTO DEL ESPACIO </a:t>
                      </a:r>
                    </a:p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FECHA PROGRAMADA DE CONTRAT.: NOV.2022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DOCUMENTO REGLAMENTARIO EL CUAL SE IMPLEMENTARÁ COMO POLÍTICA DE MOVILIDAD SOSTENIBLE EN EL DMQ.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118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6CD8332-87B7-CB23-1589-E47239B62154}"/>
              </a:ext>
            </a:extLst>
          </p:cNvPr>
          <p:cNvSpPr txBox="1"/>
          <p:nvPr/>
        </p:nvSpPr>
        <p:spPr>
          <a:xfrm>
            <a:off x="2003256" y="254510"/>
            <a:ext cx="955946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PROMOCION DE LOS MODOS DE TRANSPORTE SOSTENIBLE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3" action="ppaction://hlinksldjump"/>
              </a:rPr>
              <a:t>(2)</a:t>
            </a:r>
            <a:endParaRPr lang="es-ES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1737B11-6C3B-376B-371A-AF6518F04C0B}"/>
              </a:ext>
            </a:extLst>
          </p:cNvPr>
          <p:cNvSpPr txBox="1"/>
          <p:nvPr/>
        </p:nvSpPr>
        <p:spPr>
          <a:xfrm>
            <a:off x="439938" y="6229324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92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AC73AE87-628B-7DC5-D82E-60AD7E24B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12390"/>
              </p:ext>
            </p:extLst>
          </p:nvPr>
        </p:nvGraphicFramePr>
        <p:xfrm>
          <a:off x="471949" y="1129593"/>
          <a:ext cx="11547986" cy="439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093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826558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950366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010969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349184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76646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CONFORMACIÓN DE FIDEICOMISO PARA LA IMPLEMENTACIÓN DEL SISTEMA INTEGRADO DE TRANSPORTE PÚBLICO.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ASESORÍA ESPECIALIZADA PARA LA CONSTITUCIÓN DEL FIDEICOMISO GLOBAL. FECHA </a:t>
                      </a:r>
                      <a:r>
                        <a:rPr lang="es-ES" sz="1200" dirty="0"/>
                        <a:t>PROGRAMADA CONTRAT.: SEP.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FIDEICOMISO GLOBAL</a:t>
                      </a:r>
                    </a:p>
                    <a:p>
                      <a:pPr algn="just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72647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CAMPAÑA DE COMUNICACIÓN PARA INFORMAR A LOS HABITANTES DEL DMQ SOBRE EL SITP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250.000,00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INFORMACIÓN MASIVA A CIUDADANÍA POR CAMBIOS EN RUTAS DE SUPERFICIE POR OPERACIÓN DE METRO. FECHA PROGRAMADA PUBLICIDAD.: NOV202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COMUNICACIÓN EN MEDIOS Y REDES SOCIALES.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543430">
                <a:tc>
                  <a:txBody>
                    <a:bodyPr/>
                    <a:lstStyle/>
                    <a:p>
                      <a:pPr algn="just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ADMINISTRADORA DEL SISTEMA INTEGRADO DE TRANSPORTE PÚBLICO DEL DMQ - AUTORIDAD ÚNICA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2.720.000,00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EQUIPAMIENTO PARA FUNCIONAMIENTO ADMINISTRADOR DEL SISTEMA INTEGRADO DE TRANSPORTE PÚBLICO (EQUIPOS, LICENCIAS, SOFTWARE US$ 2MM),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SERVICIOS BANCARIOS, FINANCIEROS Y OPERACIONES REALIZADAS CON INTERMEDIACIÓN DE ORGANISMOS FINANCIEROS (ADMINISTRACIÓN DEL FIDEICOMISO GLOBAL) </a:t>
                      </a:r>
                      <a:r>
                        <a:rPr lang="es-419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US$720 MIL. </a:t>
                      </a:r>
                    </a:p>
                    <a:p>
                      <a:pPr algn="just"/>
                      <a:r>
                        <a:rPr lang="es-ES" sz="1200" dirty="0"/>
                        <a:t>FECHA PROGRAMADA CONTRAT.: NOV. 2022</a:t>
                      </a:r>
                      <a:endParaRPr lang="es-419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CREACIÓN DE LA AUTORIDAD ÚNICA, OPERACIÓN DEL SISTEMA INTEGRADO DE TRANSPORTE PÚBLICO.</a:t>
                      </a:r>
                      <a:r>
                        <a:rPr lang="es-E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86997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SOLUCIONES TECNOLÓGICAS - INFRAESTRUCTURA DE GESTIÓN DE MOVILIDAD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204.730,00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EQUIPOS DE COMPUTO, SERVICIOS DE IMPRESIÓN, RED ELÉCTRICA, RED DE DATOS Y EQUIPOS DE PROTECCIÓN ELÉCTRICA, LICENCIAS. FECHA PROGRAMADA CONTRAT.: OCT. 2022</a:t>
                      </a:r>
                      <a:endParaRPr lang="es-419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REPOTENCIACIÓN TECNOLÓGICA DE EQUIPOS Y SERVICIOS PARA LA SECRETARIA DE MOVILIDAD.</a:t>
                      </a:r>
                      <a:endParaRPr lang="es-419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3,186,730.00</a:t>
                      </a:r>
                      <a:endParaRPr lang="es-419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6F7FCDF1-7EDC-204A-DB44-7DC4D4958735}"/>
              </a:ext>
            </a:extLst>
          </p:cNvPr>
          <p:cNvSpPr txBox="1"/>
          <p:nvPr/>
        </p:nvSpPr>
        <p:spPr>
          <a:xfrm>
            <a:off x="1605061" y="284008"/>
            <a:ext cx="10444371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0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DEL SERVICIO EN SISTEMA INTEGRADO DE TRANSPORTE PÚBLICO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(3) </a:t>
            </a:r>
            <a:endParaRPr lang="es-E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A458F6-3320-2C02-9473-DF9AE0EAE8AA}"/>
              </a:ext>
            </a:extLst>
          </p:cNvPr>
          <p:cNvSpPr txBox="1"/>
          <p:nvPr/>
        </p:nvSpPr>
        <p:spPr>
          <a:xfrm>
            <a:off x="351447" y="5890111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021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0988A0F-7B0A-B948-D132-1CC18A8C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63655"/>
              </p:ext>
            </p:extLst>
          </p:nvPr>
        </p:nvGraphicFramePr>
        <p:xfrm>
          <a:off x="528426" y="809678"/>
          <a:ext cx="11476760" cy="457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09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420301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4457024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198426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516173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892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NIVEL 4 – SISTEMA INTEGRADO DE RECAUDO (SIR)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HARWARE Y SOFTWARE, ALTA CONFIABILIDAD, INTEROPERABILIDAD Y SEGURIDAD, RECAUDACIÓN Y GESTIÓN DE LOS RECURSOS PROVENIENTES DEL COBRO DE TARIFA DE NIVEL 3. FECHA PROGRAMADA CONTRAT.: NOV-DIC.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INTEGRACIÓN TARIFARIA DE SUBSISTEMAS DE TRANSPORTE PÚBLICO (METRO Y EMPRESA DE PASAJEROS) Y PAULATINAMENTE  UNIDADES DE TRANSPORTE PÚBLICO CONVENCIONAL AL</a:t>
                      </a:r>
                      <a:r>
                        <a:rPr lang="es-E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SIR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5975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SISTEMA DE AYUDA A LA EXPLOTACIÓN DE FLOTA (SAE)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SE CONSTITUYE EN UN INTEGRADOR TECNOLÓGICO. SOFTWARE PARA CENTRO DE CONTROL PRINCIPAL, GESTIONA DATOS, PERMITE ANÁLISIS, MONITOREO Y CONTROL. FECHA PROGRAMADA CONTRAT.: 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EXPLOTACIÓN DE FLOTA. CONTROL Y GESTIÓN DE LA OPERACIÓN.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SISTEMA DE INFORMACIÓN AL USUARIO (SIU)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SOFTWARE PARA RECIBIR INFORMACIÓN GENERADA POR LOS SUBSISTEMAS DE TRANSPORTE PUBLICO E INFORMAR EN TIEMPO REAL A LA CIUDADANÍA, A TRAVÉS DE DIVERSOS MEDIOS (PANELES INFORMATIVOS, APP, CALL CENTER, ENTRE OTROS). FECHA PROGRAMADA CONTRAT.: 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OBTENDRÁ INFORMACIÓN EN TIEMPO REAL (RUTAS, FRECUENCIAS, TIEMPOS DE VIAJE, ETC.).</a:t>
                      </a:r>
                      <a:r>
                        <a:rPr lang="es-E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DATOS PROCESADOS SE UTILIZAN PARA PLANIFICAR</a:t>
                      </a:r>
                      <a:r>
                        <a:rPr lang="es-E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TRANSPORTE Y MOVILIDAD URBANA.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REPOSITORIOS DE INFORMACIÓN  PARA LA GESTIÓN  DEL SISTEMA INTEGRADO DEL TRASPORTE PÚBLICO Y SUSCRIPCIÓN RED SIMUS - MOVILIDAD URBANA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10.250,00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ASESORÍA ESPECIALIZADA EN EJECUCIÓN DE MODELOS DE GESTIÓN DELEGADA (US$ 8 MIL), SUSCRIPCIÓN A LA RED SIMUS PARA DISPONER DE INFORMACIÓN DE TRANSPORTE Y TRÁNSITO, PARA DESARROLLAR ESTUDIOS PARA DMQ (US$ 2.250). </a:t>
                      </a:r>
                      <a:r>
                        <a:rPr lang="es-ES" sz="1200" dirty="0"/>
                        <a:t>FECHA PROGRAMADA CONTRAT.: SEP.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INFORMACIÓN CONTRIBUYE A GENERAR PROPUESTAS DE 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REESTRUCTURACIÓN DE RUTAS, DISTRIBUCIÓN DEL SISTEMA INTEGRADO DE TRANSPORTE PÚBLICO. BENEFICIOS PARA 2.7MM HAB. DEL DMQ.</a:t>
                      </a:r>
                      <a:endParaRPr lang="es-419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4579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8,010,250.00</a:t>
                      </a:r>
                      <a:endParaRPr lang="es-419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sz="1600" b="1" dirty="0">
                          <a:solidFill>
                            <a:schemeClr val="bg1"/>
                          </a:solidFill>
                        </a:rPr>
                        <a:t>TOTAL INCREMENTO PROYECTO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  <a:r>
                        <a:rPr lang="es-419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0936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169B3B3-8D45-BD06-05EF-1B23FA137B5C}"/>
              </a:ext>
            </a:extLst>
          </p:cNvPr>
          <p:cNvSpPr txBox="1"/>
          <p:nvPr/>
        </p:nvSpPr>
        <p:spPr>
          <a:xfrm>
            <a:off x="1622322" y="269260"/>
            <a:ext cx="10427109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0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DEL SERVICIO EN SISTEMA INTEGRADO DE TRANSPORTE PÚBLICO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(3) </a:t>
            </a:r>
            <a:endParaRPr lang="es-E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45DBC7-5FC7-ED0A-1A68-C5BF8AAD52B7}"/>
              </a:ext>
            </a:extLst>
          </p:cNvPr>
          <p:cNvSpPr txBox="1"/>
          <p:nvPr/>
        </p:nvSpPr>
        <p:spPr>
          <a:xfrm>
            <a:off x="465692" y="6075313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B8629B-DD32-7668-1EC8-B521436290A8}"/>
              </a:ext>
            </a:extLst>
          </p:cNvPr>
          <p:cNvSpPr txBox="1"/>
          <p:nvPr/>
        </p:nvSpPr>
        <p:spPr>
          <a:xfrm>
            <a:off x="3049172" y="3395561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160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7">
            <a:extLst>
              <a:ext uri="{FF2B5EF4-FFF2-40B4-BE49-F238E27FC236}">
                <a16:creationId xmlns:a16="http://schemas.microsoft.com/office/drawing/2014/main" id="{2D140F19-CA9C-A62C-A9B2-9BC5E3D5739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22130"/>
          <a:stretch/>
        </p:blipFill>
        <p:spPr>
          <a:xfrm>
            <a:off x="2263875" y="2635575"/>
            <a:ext cx="7664249" cy="171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2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1347</Words>
  <Application>Microsoft Office PowerPoint</Application>
  <PresentationFormat>Panorámica</PresentationFormat>
  <Paragraphs>179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Usina</dc:creator>
  <cp:lastModifiedBy>Jhon Usina</cp:lastModifiedBy>
  <cp:revision>109</cp:revision>
  <dcterms:created xsi:type="dcterms:W3CDTF">2022-08-12T10:14:15Z</dcterms:created>
  <dcterms:modified xsi:type="dcterms:W3CDTF">2022-08-15T00:06:40Z</dcterms:modified>
</cp:coreProperties>
</file>