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4.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48" r:id="rId2"/>
    <p:sldId id="494" r:id="rId3"/>
    <p:sldId id="458" r:id="rId4"/>
    <p:sldId id="496" r:id="rId5"/>
    <p:sldId id="453" r:id="rId6"/>
    <p:sldId id="498" r:id="rId7"/>
    <p:sldId id="455" r:id="rId8"/>
    <p:sldId id="457" r:id="rId9"/>
    <p:sldId id="499" r:id="rId10"/>
    <p:sldId id="461" r:id="rId11"/>
    <p:sldId id="500" r:id="rId12"/>
    <p:sldId id="501" r:id="rId13"/>
    <p:sldId id="502" r:id="rId14"/>
    <p:sldId id="503" r:id="rId15"/>
    <p:sldId id="504" r:id="rId16"/>
    <p:sldId id="505" r:id="rId17"/>
    <p:sldId id="506" r:id="rId18"/>
    <p:sldId id="507" r:id="rId19"/>
    <p:sldId id="508" r:id="rId20"/>
    <p:sldId id="509" r:id="rId21"/>
    <p:sldId id="510" r:id="rId22"/>
    <p:sldId id="511" r:id="rId23"/>
    <p:sldId id="512" r:id="rId24"/>
    <p:sldId id="513" r:id="rId25"/>
    <p:sldId id="514" r:id="rId26"/>
    <p:sldId id="515" r:id="rId27"/>
    <p:sldId id="516" r:id="rId28"/>
    <p:sldId id="517" r:id="rId29"/>
    <p:sldId id="518" r:id="rId30"/>
    <p:sldId id="519" r:id="rId31"/>
    <p:sldId id="520" r:id="rId32"/>
  </p:sldIdLst>
  <p:sldSz cx="18286413" cy="10287000"/>
  <p:notesSz cx="6985000" cy="9271000"/>
  <p:defaultText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8">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92D"/>
    <a:srgbClr val="293279"/>
    <a:srgbClr val="C31D25"/>
    <a:srgbClr val="0060A8"/>
    <a:srgbClr val="FFFF8F"/>
    <a:srgbClr val="97D694"/>
    <a:srgbClr val="E62E34"/>
    <a:srgbClr val="4DFD62"/>
    <a:srgbClr val="F7F7F7"/>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49DEA5-A7E8-388F-2885-2565B9ECA669}" v="3" dt="2022-08-09T14:18:41.53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1" autoAdjust="0"/>
    <p:restoredTop sz="94434" autoAdjust="0"/>
  </p:normalViewPr>
  <p:slideViewPr>
    <p:cSldViewPr snapToGrid="0">
      <p:cViewPr varScale="1">
        <p:scale>
          <a:sx n="73" d="100"/>
          <a:sy n="73" d="100"/>
        </p:scale>
        <p:origin x="828" y="54"/>
      </p:cViewPr>
      <p:guideLst>
        <p:guide orient="horz" pos="3238"/>
        <p:guide pos="5759"/>
      </p:guideLst>
    </p:cSldViewPr>
  </p:slideViewPr>
  <p:notesTextViewPr>
    <p:cViewPr>
      <p:scale>
        <a:sx n="3" d="2"/>
        <a:sy n="3" d="2"/>
      </p:scale>
      <p:origin x="0" y="0"/>
    </p:cViewPr>
  </p:notesTextViewPr>
  <p:sorterViewPr>
    <p:cViewPr>
      <p:scale>
        <a:sx n="100" d="100"/>
        <a:sy n="100" d="100"/>
      </p:scale>
      <p:origin x="0" y="483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ary Patricia Herrera Aviles" userId="S::hillary.herrera@quito.gob.ec::d7ebfa35-a276-4fed-9e65-4ec0ed261a24" providerId="AD" clId="Web-{4949DEA5-A7E8-388F-2885-2565B9ECA669}"/>
    <pc:docChg chg="modSld">
      <pc:chgData name="Hillary Patricia Herrera Aviles" userId="S::hillary.herrera@quito.gob.ec::d7ebfa35-a276-4fed-9e65-4ec0ed261a24" providerId="AD" clId="Web-{4949DEA5-A7E8-388F-2885-2565B9ECA669}" dt="2022-08-09T14:18:41.539" v="2" actId="1076"/>
      <pc:docMkLst>
        <pc:docMk/>
      </pc:docMkLst>
      <pc:sldChg chg="modSp">
        <pc:chgData name="Hillary Patricia Herrera Aviles" userId="S::hillary.herrera@quito.gob.ec::d7ebfa35-a276-4fed-9e65-4ec0ed261a24" providerId="AD" clId="Web-{4949DEA5-A7E8-388F-2885-2565B9ECA669}" dt="2022-08-09T14:18:41.539" v="2" actId="1076"/>
        <pc:sldMkLst>
          <pc:docMk/>
          <pc:sldMk cId="3061073965" sldId="457"/>
        </pc:sldMkLst>
        <pc:spChg chg="mod">
          <ac:chgData name="Hillary Patricia Herrera Aviles" userId="S::hillary.herrera@quito.gob.ec::d7ebfa35-a276-4fed-9e65-4ec0ed261a24" providerId="AD" clId="Web-{4949DEA5-A7E8-388F-2885-2565B9ECA669}" dt="2022-08-09T14:18:41.539" v="2" actId="1076"/>
          <ac:spMkLst>
            <pc:docMk/>
            <pc:sldMk cId="3061073965" sldId="457"/>
            <ac:spMk id="2" creationId="{D4F01E51-9587-43D3-878B-4D083D7949AB}"/>
          </ac:spMkLst>
        </pc:spChg>
        <pc:spChg chg="mod">
          <ac:chgData name="Hillary Patricia Herrera Aviles" userId="S::hillary.herrera@quito.gob.ec::d7ebfa35-a276-4fed-9e65-4ec0ed261a24" providerId="AD" clId="Web-{4949DEA5-A7E8-388F-2885-2565B9ECA669}" dt="2022-08-09T14:18:38.992" v="1" actId="1076"/>
          <ac:spMkLst>
            <pc:docMk/>
            <pc:sldMk cId="3061073965" sldId="457"/>
            <ac:spMk id="7" creationId="{0CA53F31-4584-EDC7-EB7D-253D54B5F07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ptipan\Documents\2022\REFORMA%20POA%202022\CEDULA%20REFORMA%202022%20GASTOS%2031%20JULIO%202022%20FI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fperez\Downloads\05.%20Julio%2031%20Mi%20Ciudad_Procesad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fperez\Downloads\05.%20Julio%2031%20Mi%20Ciudad_Procesad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u%20lopez\Documents\EJEMPLO%20DE%20GGRAFIC.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tipan\Documents\2022\REFORMA%20POA%202022\CEDULA%20REFORMA%202022%20GASTOS%2031%20JULIO%202022%20FINA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4271654023847E-3"/>
          <c:y val="2.1084433471602698E-2"/>
          <c:w val="0.97346086051592506"/>
          <c:h val="0.811687232443981"/>
        </c:manualLayout>
      </c:layout>
      <c:barChart>
        <c:barDir val="col"/>
        <c:grouping val="stacked"/>
        <c:varyColors val="0"/>
        <c:ser>
          <c:idx val="0"/>
          <c:order val="0"/>
          <c:tx>
            <c:strRef>
              <c:f>TOTAL!$C$5</c:f>
              <c:strCache>
                <c:ptCount val="1"/>
                <c:pt idx="0">
                  <c:v>Asignación municipal</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TOTAL!$D$4:$E$4</c:f>
              <c:strCache>
                <c:ptCount val="2"/>
                <c:pt idx="0">
                  <c:v>Asignación Inicial</c:v>
                </c:pt>
                <c:pt idx="1">
                  <c:v>Codificado al 31 de julio **</c:v>
                </c:pt>
              </c:strCache>
            </c:strRef>
          </c:cat>
          <c:val>
            <c:numRef>
              <c:f>TOTAL!$D$5:$E$5</c:f>
              <c:numCache>
                <c:formatCode>_(* #,##0_);_(* \(#,##0\);_(* "-"??_);_(@_)</c:formatCode>
                <c:ptCount val="2"/>
                <c:pt idx="0">
                  <c:v>830959535.40999997</c:v>
                </c:pt>
                <c:pt idx="1">
                  <c:v>830959535.40999997</c:v>
                </c:pt>
              </c:numCache>
            </c:numRef>
          </c:val>
          <c:extLst>
            <c:ext xmlns:c16="http://schemas.microsoft.com/office/drawing/2014/chart" uri="{C3380CC4-5D6E-409C-BE32-E72D297353CC}">
              <c16:uniqueId val="{00000000-D11D-4F26-8D7F-E54CBC981307}"/>
            </c:ext>
          </c:extLst>
        </c:ser>
        <c:ser>
          <c:idx val="1"/>
          <c:order val="1"/>
          <c:tx>
            <c:strRef>
              <c:f>TOTAL!$C$6</c:f>
              <c:strCache>
                <c:ptCount val="1"/>
                <c:pt idx="0">
                  <c:v>Fondos Propios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TOTAL!$D$4:$E$4</c:f>
              <c:strCache>
                <c:ptCount val="2"/>
                <c:pt idx="0">
                  <c:v>Asignación Inicial</c:v>
                </c:pt>
                <c:pt idx="1">
                  <c:v>Codificado al 31 de julio **</c:v>
                </c:pt>
              </c:strCache>
            </c:strRef>
          </c:cat>
          <c:val>
            <c:numRef>
              <c:f>TOTAL!$D$6:$E$6</c:f>
              <c:numCache>
                <c:formatCode>_(* #,##0_);_(* \(#,##0\);_(* "-"??_);_(@_)</c:formatCode>
                <c:ptCount val="2"/>
                <c:pt idx="0">
                  <c:v>540306633.47000003</c:v>
                </c:pt>
                <c:pt idx="1">
                  <c:v>570528712.5</c:v>
                </c:pt>
              </c:numCache>
            </c:numRef>
          </c:val>
          <c:extLst>
            <c:ext xmlns:c16="http://schemas.microsoft.com/office/drawing/2014/chart" uri="{C3380CC4-5D6E-409C-BE32-E72D297353CC}">
              <c16:uniqueId val="{00000001-D11D-4F26-8D7F-E54CBC981307}"/>
            </c:ext>
          </c:extLst>
        </c:ser>
        <c:dLbls>
          <c:dLblPos val="ctr"/>
          <c:showLegendKey val="0"/>
          <c:showVal val="1"/>
          <c:showCatName val="0"/>
          <c:showSerName val="0"/>
          <c:showPercent val="0"/>
          <c:showBubbleSize val="0"/>
        </c:dLbls>
        <c:gapWidth val="150"/>
        <c:overlap val="100"/>
        <c:axId val="1299141999"/>
        <c:axId val="1299143247"/>
      </c:barChart>
      <c:catAx>
        <c:axId val="1299141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S"/>
          </a:p>
        </c:txPr>
        <c:crossAx val="1299143247"/>
        <c:crosses val="autoZero"/>
        <c:auto val="1"/>
        <c:lblAlgn val="ctr"/>
        <c:lblOffset val="100"/>
        <c:noMultiLvlLbl val="0"/>
      </c:catAx>
      <c:valAx>
        <c:axId val="1299143247"/>
        <c:scaling>
          <c:orientation val="minMax"/>
        </c:scaling>
        <c:delete val="1"/>
        <c:axPos val="l"/>
        <c:numFmt formatCode="_(* #,##0_);_(* \(#,##0\);_(* &quot;-&quot;??_);_(@_)" sourceLinked="1"/>
        <c:majorTickMark val="none"/>
        <c:minorTickMark val="none"/>
        <c:tickLblPos val="nextTo"/>
        <c:crossAx val="1299141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198036464581542E-2"/>
          <c:y val="2.6905795049872984E-2"/>
          <c:w val="0.89166933016661676"/>
          <c:h val="0.86096967175217087"/>
        </c:manualLayout>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4A62-44E6-BC0C-0AA6998AAA0D}"/>
              </c:ext>
            </c:extLst>
          </c:dPt>
          <c:dLbls>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Cultura!$B$2:$E$2</c:f>
              <c:strCache>
                <c:ptCount val="4"/>
                <c:pt idx="0">
                  <c:v>Asignación 
inicial </c:v>
                </c:pt>
                <c:pt idx="1">
                  <c:v>Codificado</c:v>
                </c:pt>
                <c:pt idx="2">
                  <c:v>Reformas </c:v>
                </c:pt>
                <c:pt idx="3">
                  <c:v>Nuevo 
Codificado</c:v>
                </c:pt>
              </c:strCache>
            </c:strRef>
          </c:cat>
          <c:val>
            <c:numRef>
              <c:f>Cultura!$B$3:$E$3</c:f>
              <c:numCache>
                <c:formatCode>#,##0_);\(#,##0\)</c:formatCode>
                <c:ptCount val="4"/>
                <c:pt idx="0">
                  <c:v>15400000</c:v>
                </c:pt>
                <c:pt idx="1">
                  <c:v>15400000</c:v>
                </c:pt>
                <c:pt idx="2">
                  <c:v>2650000</c:v>
                </c:pt>
                <c:pt idx="3">
                  <c:v>18050000</c:v>
                </c:pt>
              </c:numCache>
            </c:numRef>
          </c:val>
          <c:extLst>
            <c:ext xmlns:c16="http://schemas.microsoft.com/office/drawing/2014/chart" uri="{C3380CC4-5D6E-409C-BE32-E72D297353CC}">
              <c16:uniqueId val="{00000002-4A62-44E6-BC0C-0AA6998AAA0D}"/>
            </c:ext>
          </c:extLst>
        </c:ser>
        <c:dLbls>
          <c:showLegendKey val="0"/>
          <c:showVal val="0"/>
          <c:showCatName val="0"/>
          <c:showSerName val="0"/>
          <c:showPercent val="0"/>
          <c:showBubbleSize val="0"/>
        </c:dLbls>
        <c:gapWidth val="219"/>
        <c:overlap val="-27"/>
        <c:axId val="-1913398848"/>
        <c:axId val="-1913396672"/>
      </c:barChart>
      <c:catAx>
        <c:axId val="-1913398848"/>
        <c:scaling>
          <c:orientation val="minMax"/>
        </c:scaling>
        <c:delete val="1"/>
        <c:axPos val="b"/>
        <c:numFmt formatCode="General" sourceLinked="1"/>
        <c:majorTickMark val="none"/>
        <c:minorTickMark val="none"/>
        <c:tickLblPos val="nextTo"/>
        <c:crossAx val="-1913396672"/>
        <c:crosses val="autoZero"/>
        <c:auto val="1"/>
        <c:lblAlgn val="ctr"/>
        <c:lblOffset val="100"/>
        <c:noMultiLvlLbl val="0"/>
      </c:catAx>
      <c:valAx>
        <c:axId val="-1913396672"/>
        <c:scaling>
          <c:orientation val="minMax"/>
        </c:scaling>
        <c:delete val="1"/>
        <c:axPos val="l"/>
        <c:numFmt formatCode="#,##0_);\(#,##0\)" sourceLinked="1"/>
        <c:majorTickMark val="none"/>
        <c:minorTickMark val="none"/>
        <c:tickLblPos val="nextTo"/>
        <c:crossAx val="-1913398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774F-4B81-AA9D-F8C287248F8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'desarrollo productivo'!$B$10:$E$10</c:f>
              <c:strCache>
                <c:ptCount val="4"/>
                <c:pt idx="0">
                  <c:v>Asignación inicial </c:v>
                </c:pt>
                <c:pt idx="1">
                  <c:v>Codificado</c:v>
                </c:pt>
                <c:pt idx="2">
                  <c:v>Reforma</c:v>
                </c:pt>
                <c:pt idx="3">
                  <c:v>Nuevo Codificado</c:v>
                </c:pt>
              </c:strCache>
            </c:strRef>
          </c:cat>
          <c:val>
            <c:numRef>
              <c:f>'desarrollo productivo'!$B$11:$E$11</c:f>
              <c:numCache>
                <c:formatCode>#,##0_);\(#,##0\)</c:formatCode>
                <c:ptCount val="4"/>
                <c:pt idx="0">
                  <c:v>13792452</c:v>
                </c:pt>
                <c:pt idx="1">
                  <c:v>13792452</c:v>
                </c:pt>
                <c:pt idx="2">
                  <c:v>244784.02000000002</c:v>
                </c:pt>
                <c:pt idx="3">
                  <c:v>14037236.02</c:v>
                </c:pt>
              </c:numCache>
            </c:numRef>
          </c:val>
          <c:extLst>
            <c:ext xmlns:c16="http://schemas.microsoft.com/office/drawing/2014/chart" uri="{C3380CC4-5D6E-409C-BE32-E72D297353CC}">
              <c16:uniqueId val="{00000002-774F-4B81-AA9D-F8C287248F8C}"/>
            </c:ext>
          </c:extLst>
        </c:ser>
        <c:dLbls>
          <c:showLegendKey val="0"/>
          <c:showVal val="0"/>
          <c:showCatName val="0"/>
          <c:showSerName val="0"/>
          <c:showPercent val="0"/>
          <c:showBubbleSize val="0"/>
        </c:dLbls>
        <c:gapWidth val="219"/>
        <c:overlap val="-27"/>
        <c:axId val="-1912384272"/>
        <c:axId val="-1768232752"/>
      </c:barChart>
      <c:catAx>
        <c:axId val="-1912384272"/>
        <c:scaling>
          <c:orientation val="minMax"/>
        </c:scaling>
        <c:delete val="1"/>
        <c:axPos val="b"/>
        <c:numFmt formatCode="General" sourceLinked="1"/>
        <c:majorTickMark val="none"/>
        <c:minorTickMark val="none"/>
        <c:tickLblPos val="nextTo"/>
        <c:crossAx val="-1768232752"/>
        <c:crosses val="autoZero"/>
        <c:auto val="1"/>
        <c:lblAlgn val="ctr"/>
        <c:lblOffset val="100"/>
        <c:noMultiLvlLbl val="0"/>
      </c:catAx>
      <c:valAx>
        <c:axId val="-1768232752"/>
        <c:scaling>
          <c:orientation val="minMax"/>
        </c:scaling>
        <c:delete val="1"/>
        <c:axPos val="l"/>
        <c:numFmt formatCode="#,##0_);\(#,##0\)" sourceLinked="1"/>
        <c:majorTickMark val="none"/>
        <c:minorTickMark val="none"/>
        <c:tickLblPos val="nextTo"/>
        <c:crossAx val="-1912384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910460301911924E-2"/>
          <c:y val="2.6885396978449803E-2"/>
          <c:w val="0.96242641952556696"/>
          <c:h val="0.86173968388848277"/>
        </c:manualLayout>
      </c:layout>
      <c:barChart>
        <c:barDir val="col"/>
        <c:grouping val="clustered"/>
        <c:varyColors val="0"/>
        <c:ser>
          <c:idx val="0"/>
          <c:order val="0"/>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3912-4F01-83E6-AC1E0035D611}"/>
              </c:ext>
            </c:extLst>
          </c:dPt>
          <c:dPt>
            <c:idx val="1"/>
            <c:invertIfNegative val="0"/>
            <c:bubble3D val="0"/>
            <c:spPr>
              <a:solidFill>
                <a:srgbClr val="002060"/>
              </a:solidFill>
              <a:ln>
                <a:noFill/>
              </a:ln>
              <a:effectLst/>
            </c:spPr>
            <c:extLst>
              <c:ext xmlns:c16="http://schemas.microsoft.com/office/drawing/2014/chart" uri="{C3380CC4-5D6E-409C-BE32-E72D297353CC}">
                <c16:uniqueId val="{00000003-3912-4F01-83E6-AC1E0035D611}"/>
              </c:ext>
            </c:extLst>
          </c:dPt>
          <c:dPt>
            <c:idx val="2"/>
            <c:invertIfNegative val="0"/>
            <c:bubble3D val="0"/>
            <c:spPr>
              <a:solidFill>
                <a:srgbClr val="6EA92D"/>
              </a:solidFill>
              <a:ln>
                <a:noFill/>
              </a:ln>
              <a:effectLst/>
            </c:spPr>
            <c:extLst>
              <c:ext xmlns:c16="http://schemas.microsoft.com/office/drawing/2014/chart" uri="{C3380CC4-5D6E-409C-BE32-E72D297353CC}">
                <c16:uniqueId val="{00000006-3912-4F01-83E6-AC1E0035D611}"/>
              </c:ext>
            </c:extLst>
          </c:dPt>
          <c:dPt>
            <c:idx val="3"/>
            <c:invertIfNegative val="0"/>
            <c:bubble3D val="0"/>
            <c:spPr>
              <a:solidFill>
                <a:srgbClr val="002060"/>
              </a:solidFill>
              <a:ln>
                <a:noFill/>
              </a:ln>
              <a:effectLst/>
            </c:spPr>
            <c:extLst>
              <c:ext xmlns:c16="http://schemas.microsoft.com/office/drawing/2014/chart" uri="{C3380CC4-5D6E-409C-BE32-E72D297353CC}">
                <c16:uniqueId val="{00000005-3912-4F01-83E6-AC1E0035D611}"/>
              </c:ext>
            </c:extLst>
          </c:dPt>
          <c:dLbls>
            <c:dLbl>
              <c:idx val="2"/>
              <c:layout>
                <c:manualLayout>
                  <c:x val="6.7344384615462662E-3"/>
                  <c:y val="0.162670387921589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912-4F01-83E6-AC1E0035D611}"/>
                </c:ext>
              </c:extLst>
            </c:dLbl>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Inclusión!$B$1:$E$1</c:f>
              <c:strCache>
                <c:ptCount val="4"/>
                <c:pt idx="0">
                  <c:v>Asignación 
inicial </c:v>
                </c:pt>
                <c:pt idx="1">
                  <c:v>Codificado</c:v>
                </c:pt>
                <c:pt idx="2">
                  <c:v>Reformas </c:v>
                </c:pt>
                <c:pt idx="3">
                  <c:v>Nuevo 
Codificado</c:v>
                </c:pt>
              </c:strCache>
            </c:strRef>
          </c:cat>
          <c:val>
            <c:numRef>
              <c:f>Inclusión!$B$2:$E$2</c:f>
              <c:numCache>
                <c:formatCode>#,##0_);\(#,##0\)</c:formatCode>
                <c:ptCount val="4"/>
                <c:pt idx="0">
                  <c:v>13450000</c:v>
                </c:pt>
                <c:pt idx="1">
                  <c:v>13450000.000000002</c:v>
                </c:pt>
                <c:pt idx="2">
                  <c:v>-1154639.3699999999</c:v>
                </c:pt>
                <c:pt idx="3">
                  <c:v>12295360.629999999</c:v>
                </c:pt>
              </c:numCache>
            </c:numRef>
          </c:val>
          <c:extLst>
            <c:ext xmlns:c16="http://schemas.microsoft.com/office/drawing/2014/chart" uri="{C3380CC4-5D6E-409C-BE32-E72D297353CC}">
              <c16:uniqueId val="{00000007-3912-4F01-83E6-AC1E0035D611}"/>
            </c:ext>
          </c:extLst>
        </c:ser>
        <c:dLbls>
          <c:showLegendKey val="0"/>
          <c:showVal val="0"/>
          <c:showCatName val="0"/>
          <c:showSerName val="0"/>
          <c:showPercent val="0"/>
          <c:showBubbleSize val="0"/>
        </c:dLbls>
        <c:gapWidth val="219"/>
        <c:overlap val="-27"/>
        <c:axId val="-1768241456"/>
        <c:axId val="-1768230032"/>
      </c:barChart>
      <c:catAx>
        <c:axId val="-1768241456"/>
        <c:scaling>
          <c:orientation val="minMax"/>
        </c:scaling>
        <c:delete val="1"/>
        <c:axPos val="b"/>
        <c:numFmt formatCode="General" sourceLinked="1"/>
        <c:majorTickMark val="none"/>
        <c:minorTickMark val="none"/>
        <c:tickLblPos val="nextTo"/>
        <c:crossAx val="-1768230032"/>
        <c:crosses val="autoZero"/>
        <c:auto val="1"/>
        <c:lblAlgn val="ctr"/>
        <c:lblOffset val="100"/>
        <c:noMultiLvlLbl val="0"/>
      </c:catAx>
      <c:valAx>
        <c:axId val="-1768230032"/>
        <c:scaling>
          <c:orientation val="minMax"/>
        </c:scaling>
        <c:delete val="1"/>
        <c:axPos val="l"/>
        <c:numFmt formatCode="#,##0_);\(#,##0\)" sourceLinked="1"/>
        <c:majorTickMark val="none"/>
        <c:minorTickMark val="none"/>
        <c:tickLblPos val="nextTo"/>
        <c:crossAx val="-176824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637434145778072E-2"/>
          <c:y val="6.5455068515807499E-2"/>
          <c:w val="0.96559764487928823"/>
          <c:h val="0.93454493148419249"/>
        </c:manualLayout>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A66F-48D4-AFF8-D8EBC7F9977D}"/>
              </c:ext>
            </c:extLst>
          </c:dPt>
          <c:dLbls>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Educación!$B$1:$E$1</c:f>
              <c:strCache>
                <c:ptCount val="4"/>
                <c:pt idx="0">
                  <c:v>Asignación 
inicial </c:v>
                </c:pt>
                <c:pt idx="1">
                  <c:v>Codificado</c:v>
                </c:pt>
                <c:pt idx="2">
                  <c:v>Reformas </c:v>
                </c:pt>
                <c:pt idx="3">
                  <c:v>Nuevo 
Codificado</c:v>
                </c:pt>
              </c:strCache>
            </c:strRef>
          </c:cat>
          <c:val>
            <c:numRef>
              <c:f>Educación!$B$2:$E$2</c:f>
              <c:numCache>
                <c:formatCode>#,##0_);\(#,##0\)</c:formatCode>
                <c:ptCount val="4"/>
                <c:pt idx="0">
                  <c:v>11070058.66</c:v>
                </c:pt>
                <c:pt idx="1">
                  <c:v>11070058.66</c:v>
                </c:pt>
                <c:pt idx="2">
                  <c:v>2188566</c:v>
                </c:pt>
                <c:pt idx="3">
                  <c:v>13258624.66</c:v>
                </c:pt>
              </c:numCache>
            </c:numRef>
          </c:val>
          <c:extLst>
            <c:ext xmlns:c16="http://schemas.microsoft.com/office/drawing/2014/chart" uri="{C3380CC4-5D6E-409C-BE32-E72D297353CC}">
              <c16:uniqueId val="{00000002-A66F-48D4-AFF8-D8EBC7F9977D}"/>
            </c:ext>
          </c:extLst>
        </c:ser>
        <c:dLbls>
          <c:showLegendKey val="0"/>
          <c:showVal val="0"/>
          <c:showCatName val="0"/>
          <c:showSerName val="0"/>
          <c:showPercent val="0"/>
          <c:showBubbleSize val="0"/>
        </c:dLbls>
        <c:gapWidth val="219"/>
        <c:overlap val="-27"/>
        <c:axId val="-1768238736"/>
        <c:axId val="-1768238192"/>
      </c:barChart>
      <c:catAx>
        <c:axId val="-1768238736"/>
        <c:scaling>
          <c:orientation val="minMax"/>
        </c:scaling>
        <c:delete val="1"/>
        <c:axPos val="b"/>
        <c:numFmt formatCode="General" sourceLinked="1"/>
        <c:majorTickMark val="none"/>
        <c:minorTickMark val="none"/>
        <c:tickLblPos val="nextTo"/>
        <c:crossAx val="-1768238192"/>
        <c:crosses val="autoZero"/>
        <c:auto val="1"/>
        <c:lblAlgn val="ctr"/>
        <c:lblOffset val="100"/>
        <c:noMultiLvlLbl val="0"/>
      </c:catAx>
      <c:valAx>
        <c:axId val="-1768238192"/>
        <c:scaling>
          <c:orientation val="minMax"/>
        </c:scaling>
        <c:delete val="1"/>
        <c:axPos val="l"/>
        <c:numFmt formatCode="#,##0_);\(#,##0\)" sourceLinked="1"/>
        <c:majorTickMark val="none"/>
        <c:minorTickMark val="none"/>
        <c:tickLblPos val="nextTo"/>
        <c:crossAx val="-1768238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99C2-4B31-8A6B-10C3AB626C94}"/>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'agencia de comercio'!$B$64:$E$64</c:f>
              <c:strCache>
                <c:ptCount val="4"/>
                <c:pt idx="0">
                  <c:v>Asignación inicial </c:v>
                </c:pt>
                <c:pt idx="1">
                  <c:v>Codificado</c:v>
                </c:pt>
                <c:pt idx="2">
                  <c:v>Reforma</c:v>
                </c:pt>
                <c:pt idx="3">
                  <c:v>Nuevo Codficado</c:v>
                </c:pt>
              </c:strCache>
            </c:strRef>
          </c:cat>
          <c:val>
            <c:numRef>
              <c:f>'agencia de comercio'!$B$65:$E$65</c:f>
              <c:numCache>
                <c:formatCode>#,##0_);\(#,##0\)</c:formatCode>
                <c:ptCount val="4"/>
                <c:pt idx="0">
                  <c:v>5400000</c:v>
                </c:pt>
                <c:pt idx="1">
                  <c:v>5400000</c:v>
                </c:pt>
                <c:pt idx="2">
                  <c:v>3592317.2</c:v>
                </c:pt>
                <c:pt idx="3">
                  <c:v>8992317.1999999993</c:v>
                </c:pt>
              </c:numCache>
            </c:numRef>
          </c:val>
          <c:extLst>
            <c:ext xmlns:c16="http://schemas.microsoft.com/office/drawing/2014/chart" uri="{C3380CC4-5D6E-409C-BE32-E72D297353CC}">
              <c16:uniqueId val="{00000002-99C2-4B31-8A6B-10C3AB626C94}"/>
            </c:ext>
          </c:extLst>
        </c:ser>
        <c:dLbls>
          <c:showLegendKey val="0"/>
          <c:showVal val="0"/>
          <c:showCatName val="0"/>
          <c:showSerName val="0"/>
          <c:showPercent val="0"/>
          <c:showBubbleSize val="0"/>
        </c:dLbls>
        <c:gapWidth val="219"/>
        <c:overlap val="-27"/>
        <c:axId val="-1768240912"/>
        <c:axId val="-1768242000"/>
      </c:barChart>
      <c:catAx>
        <c:axId val="-1768240912"/>
        <c:scaling>
          <c:orientation val="minMax"/>
        </c:scaling>
        <c:delete val="1"/>
        <c:axPos val="b"/>
        <c:numFmt formatCode="General" sourceLinked="1"/>
        <c:majorTickMark val="none"/>
        <c:minorTickMark val="none"/>
        <c:tickLblPos val="nextTo"/>
        <c:crossAx val="-1768242000"/>
        <c:crosses val="autoZero"/>
        <c:auto val="1"/>
        <c:lblAlgn val="ctr"/>
        <c:lblOffset val="100"/>
        <c:noMultiLvlLbl val="0"/>
      </c:catAx>
      <c:valAx>
        <c:axId val="-1768242000"/>
        <c:scaling>
          <c:orientation val="minMax"/>
        </c:scaling>
        <c:delete val="1"/>
        <c:axPos val="l"/>
        <c:numFmt formatCode="#,##0_);\(#,##0\)" sourceLinked="1"/>
        <c:majorTickMark val="none"/>
        <c:minorTickMark val="none"/>
        <c:tickLblPos val="nextTo"/>
        <c:crossAx val="-1768240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BD3F-48B4-8EA9-4A7EFE6FCE5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Hoja1!$D$4:$G$4</c:f>
              <c:strCache>
                <c:ptCount val="4"/>
                <c:pt idx="0">
                  <c:v> Asignación inicial  </c:v>
                </c:pt>
                <c:pt idx="1">
                  <c:v> Codificado </c:v>
                </c:pt>
                <c:pt idx="2">
                  <c:v> Reforma </c:v>
                </c:pt>
                <c:pt idx="3">
                  <c:v> Nuevo Codificado </c:v>
                </c:pt>
              </c:strCache>
            </c:strRef>
          </c:cat>
          <c:val>
            <c:numRef>
              <c:f>Hoja1!$D$8:$G$8</c:f>
              <c:numCache>
                <c:formatCode>#,##0</c:formatCode>
                <c:ptCount val="4"/>
                <c:pt idx="0">
                  <c:v>4833468</c:v>
                </c:pt>
                <c:pt idx="1">
                  <c:v>4833468</c:v>
                </c:pt>
                <c:pt idx="2">
                  <c:v>14299196.379999999</c:v>
                </c:pt>
                <c:pt idx="3">
                  <c:v>19132664.379999999</c:v>
                </c:pt>
              </c:numCache>
            </c:numRef>
          </c:val>
          <c:extLst>
            <c:ext xmlns:c16="http://schemas.microsoft.com/office/drawing/2014/chart" uri="{C3380CC4-5D6E-409C-BE32-E72D297353CC}">
              <c16:uniqueId val="{00000002-BD3F-48B4-8EA9-4A7EFE6FCE55}"/>
            </c:ext>
          </c:extLst>
        </c:ser>
        <c:dLbls>
          <c:showLegendKey val="0"/>
          <c:showVal val="0"/>
          <c:showCatName val="0"/>
          <c:showSerName val="0"/>
          <c:showPercent val="0"/>
          <c:showBubbleSize val="0"/>
        </c:dLbls>
        <c:gapWidth val="219"/>
        <c:overlap val="-27"/>
        <c:axId val="-1768230576"/>
        <c:axId val="-1768239824"/>
      </c:barChart>
      <c:catAx>
        <c:axId val="-1768230576"/>
        <c:scaling>
          <c:orientation val="minMax"/>
        </c:scaling>
        <c:delete val="1"/>
        <c:axPos val="b"/>
        <c:numFmt formatCode="General" sourceLinked="1"/>
        <c:majorTickMark val="none"/>
        <c:minorTickMark val="none"/>
        <c:tickLblPos val="nextTo"/>
        <c:crossAx val="-1768239824"/>
        <c:crosses val="autoZero"/>
        <c:auto val="1"/>
        <c:lblAlgn val="ctr"/>
        <c:lblOffset val="100"/>
        <c:noMultiLvlLbl val="0"/>
      </c:catAx>
      <c:valAx>
        <c:axId val="-1768239824"/>
        <c:scaling>
          <c:orientation val="minMax"/>
        </c:scaling>
        <c:delete val="1"/>
        <c:axPos val="l"/>
        <c:numFmt formatCode="#,##0" sourceLinked="1"/>
        <c:majorTickMark val="none"/>
        <c:minorTickMark val="none"/>
        <c:tickLblPos val="nextTo"/>
        <c:crossAx val="-176823057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solidFill>
            <a:ln>
              <a:noFill/>
            </a:ln>
            <a:effectLst/>
          </c:spPr>
          <c:invertIfNegative val="0"/>
          <c:dPt>
            <c:idx val="0"/>
            <c:invertIfNegative val="0"/>
            <c:bubble3D val="0"/>
            <c:spPr>
              <a:solidFill>
                <a:schemeClr val="accent5">
                  <a:lumMod val="75000"/>
                </a:schemeClr>
              </a:solidFill>
              <a:ln>
                <a:solidFill>
                  <a:srgbClr val="0070C0"/>
                </a:solidFill>
              </a:ln>
              <a:effectLst/>
            </c:spPr>
            <c:extLst>
              <c:ext xmlns:c16="http://schemas.microsoft.com/office/drawing/2014/chart" uri="{C3380CC4-5D6E-409C-BE32-E72D297353CC}">
                <c16:uniqueId val="{00000001-BBF5-4E5D-A3B0-9A71277F156F}"/>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BBF5-4E5D-A3B0-9A71277F156F}"/>
              </c:ext>
            </c:extLst>
          </c:dPt>
          <c:dPt>
            <c:idx val="3"/>
            <c:invertIfNegative val="0"/>
            <c:bubble3D val="0"/>
            <c:spPr>
              <a:solidFill>
                <a:schemeClr val="accent5">
                  <a:lumMod val="75000"/>
                </a:schemeClr>
              </a:solidFill>
              <a:ln>
                <a:noFill/>
              </a:ln>
              <a:effectLst/>
            </c:spPr>
            <c:extLst>
              <c:ext xmlns:c16="http://schemas.microsoft.com/office/drawing/2014/chart" uri="{C3380CC4-5D6E-409C-BE32-E72D297353CC}">
                <c16:uniqueId val="{00000005-BBF5-4E5D-A3B0-9A71277F156F}"/>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Hoja1!$D$4:$G$4</c:f>
              <c:strCache>
                <c:ptCount val="4"/>
                <c:pt idx="0">
                  <c:v> Asignación inicial  </c:v>
                </c:pt>
                <c:pt idx="1">
                  <c:v> Codificado </c:v>
                </c:pt>
                <c:pt idx="2">
                  <c:v> Reforma </c:v>
                </c:pt>
                <c:pt idx="3">
                  <c:v> Nuevo Codificado </c:v>
                </c:pt>
              </c:strCache>
            </c:strRef>
          </c:cat>
          <c:val>
            <c:numRef>
              <c:f>Hoja1!$D$8:$G$8</c:f>
              <c:numCache>
                <c:formatCode>#,##0</c:formatCode>
                <c:ptCount val="4"/>
                <c:pt idx="0">
                  <c:v>3523034</c:v>
                </c:pt>
                <c:pt idx="1">
                  <c:v>3523034</c:v>
                </c:pt>
                <c:pt idx="2">
                  <c:v>5847</c:v>
                </c:pt>
                <c:pt idx="3">
                  <c:v>3528881</c:v>
                </c:pt>
              </c:numCache>
            </c:numRef>
          </c:val>
          <c:extLst>
            <c:ext xmlns:c16="http://schemas.microsoft.com/office/drawing/2014/chart" uri="{C3380CC4-5D6E-409C-BE32-E72D297353CC}">
              <c16:uniqueId val="{00000006-BBF5-4E5D-A3B0-9A71277F156F}"/>
            </c:ext>
          </c:extLst>
        </c:ser>
        <c:dLbls>
          <c:showLegendKey val="0"/>
          <c:showVal val="0"/>
          <c:showCatName val="0"/>
          <c:showSerName val="0"/>
          <c:showPercent val="0"/>
          <c:showBubbleSize val="0"/>
        </c:dLbls>
        <c:gapWidth val="219"/>
        <c:overlap val="-27"/>
        <c:axId val="-1768240368"/>
        <c:axId val="-1768242544"/>
      </c:barChart>
      <c:catAx>
        <c:axId val="-1768240368"/>
        <c:scaling>
          <c:orientation val="minMax"/>
        </c:scaling>
        <c:delete val="1"/>
        <c:axPos val="b"/>
        <c:numFmt formatCode="General" sourceLinked="1"/>
        <c:majorTickMark val="none"/>
        <c:minorTickMark val="none"/>
        <c:tickLblPos val="nextTo"/>
        <c:crossAx val="-1768242544"/>
        <c:crosses val="autoZero"/>
        <c:auto val="1"/>
        <c:lblAlgn val="ctr"/>
        <c:lblOffset val="100"/>
        <c:noMultiLvlLbl val="0"/>
      </c:catAx>
      <c:valAx>
        <c:axId val="-1768242544"/>
        <c:scaling>
          <c:orientation val="minMax"/>
        </c:scaling>
        <c:delete val="1"/>
        <c:axPos val="l"/>
        <c:numFmt formatCode="#,##0" sourceLinked="1"/>
        <c:majorTickMark val="none"/>
        <c:minorTickMark val="none"/>
        <c:tickLblPos val="nextTo"/>
        <c:crossAx val="-176824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96401592034734E-2"/>
          <c:y val="4.8003079972645267E-2"/>
          <c:w val="0.96216791649752353"/>
          <c:h val="0.91834067312537193"/>
        </c:manualLayout>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2FA4-44F1-BC04-44B0A5795B78}"/>
              </c:ext>
            </c:extLst>
          </c:dPt>
          <c:dLbls>
            <c:dLbl>
              <c:idx val="0"/>
              <c:layout>
                <c:manualLayout>
                  <c:x val="-2.1162406337158495E-3"/>
                  <c:y val="-0.44177169759043611"/>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A4-44F1-BC04-44B0A5795B78}"/>
                </c:ext>
              </c:extLst>
            </c:dLbl>
            <c:dLbl>
              <c:idx val="1"/>
              <c:layout>
                <c:manualLayout>
                  <c:x val="3.439280318406884E-3"/>
                  <c:y val="-0.46779483576362868"/>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A4-44F1-BC04-44B0A5795B78}"/>
                </c:ext>
              </c:extLst>
            </c:dLbl>
            <c:dLbl>
              <c:idx val="2"/>
              <c:layout>
                <c:manualLayout>
                  <c:x val="0"/>
                  <c:y val="-8.333333333333332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A4-44F1-BC04-44B0A5795B78}"/>
                </c:ext>
              </c:extLst>
            </c:dLbl>
            <c:dLbl>
              <c:idx val="3"/>
              <c:layout>
                <c:manualLayout>
                  <c:x val="1.0317840955220842E-2"/>
                  <c:y val="-0.47770570116219829"/>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A4-44F1-BC04-44B0A5795B7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Hoja1!$D$19:$G$19</c:f>
              <c:strCache>
                <c:ptCount val="4"/>
                <c:pt idx="0">
                  <c:v> Asignación inicial  </c:v>
                </c:pt>
                <c:pt idx="1">
                  <c:v> Codificado antes de Reforma - DMF</c:v>
                </c:pt>
                <c:pt idx="2">
                  <c:v> Reforma </c:v>
                </c:pt>
                <c:pt idx="3">
                  <c:v> Propuesta con Reforma</c:v>
                </c:pt>
              </c:strCache>
            </c:strRef>
          </c:cat>
          <c:val>
            <c:numRef>
              <c:f>Hoja1!$D$20:$G$20</c:f>
              <c:numCache>
                <c:formatCode>#,##0</c:formatCode>
                <c:ptCount val="4"/>
                <c:pt idx="0">
                  <c:v>1570000</c:v>
                </c:pt>
                <c:pt idx="1">
                  <c:v>1570000</c:v>
                </c:pt>
                <c:pt idx="2">
                  <c:v>132768</c:v>
                </c:pt>
                <c:pt idx="3">
                  <c:v>1702768</c:v>
                </c:pt>
              </c:numCache>
            </c:numRef>
          </c:val>
          <c:extLst>
            <c:ext xmlns:c16="http://schemas.microsoft.com/office/drawing/2014/chart" uri="{C3380CC4-5D6E-409C-BE32-E72D297353CC}">
              <c16:uniqueId val="{00000005-2FA4-44F1-BC04-44B0A5795B78}"/>
            </c:ext>
          </c:extLst>
        </c:ser>
        <c:dLbls>
          <c:showLegendKey val="0"/>
          <c:showVal val="0"/>
          <c:showCatName val="0"/>
          <c:showSerName val="0"/>
          <c:showPercent val="0"/>
          <c:showBubbleSize val="0"/>
        </c:dLbls>
        <c:gapWidth val="150"/>
        <c:overlap val="100"/>
        <c:axId val="-1913393408"/>
        <c:axId val="-1913400480"/>
      </c:barChart>
      <c:catAx>
        <c:axId val="-1913393408"/>
        <c:scaling>
          <c:orientation val="minMax"/>
        </c:scaling>
        <c:delete val="1"/>
        <c:axPos val="b"/>
        <c:numFmt formatCode="General" sourceLinked="1"/>
        <c:majorTickMark val="none"/>
        <c:minorTickMark val="none"/>
        <c:tickLblPos val="nextTo"/>
        <c:crossAx val="-1913400480"/>
        <c:crosses val="autoZero"/>
        <c:auto val="1"/>
        <c:lblAlgn val="ctr"/>
        <c:lblOffset val="100"/>
        <c:noMultiLvlLbl val="0"/>
      </c:catAx>
      <c:valAx>
        <c:axId val="-1913400480"/>
        <c:scaling>
          <c:orientation val="minMax"/>
        </c:scaling>
        <c:delete val="1"/>
        <c:axPos val="l"/>
        <c:numFmt formatCode="#,##0" sourceLinked="1"/>
        <c:majorTickMark val="none"/>
        <c:minorTickMark val="none"/>
        <c:tickLblPos val="nextTo"/>
        <c:crossAx val="-191339340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6EA92D"/>
              </a:solidFill>
              <a:ln>
                <a:noFill/>
              </a:ln>
              <a:effectLst/>
            </c:spPr>
            <c:extLst>
              <c:ext xmlns:c16="http://schemas.microsoft.com/office/drawing/2014/chart" uri="{C3380CC4-5D6E-409C-BE32-E72D297353CC}">
                <c16:uniqueId val="{00000001-43B4-4B12-9CC2-569BE309C60B}"/>
              </c:ext>
            </c:extLst>
          </c:dPt>
          <c:dLbls>
            <c:dLbl>
              <c:idx val="0"/>
              <c:layout>
                <c:manualLayout>
                  <c:x val="-6.9074398974544472E-3"/>
                  <c:y val="-0.368483742338395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B4-4B12-9CC2-569BE309C60B}"/>
                </c:ext>
              </c:extLst>
            </c:dLbl>
            <c:dLbl>
              <c:idx val="1"/>
              <c:layout>
                <c:manualLayout>
                  <c:x val="-1.0509370662878997E-3"/>
                  <c:y val="-0.367123509832339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B4-4B12-9CC2-569BE309C60B}"/>
                </c:ext>
              </c:extLst>
            </c:dLbl>
            <c:dLbl>
              <c:idx val="2"/>
              <c:layout>
                <c:manualLayout>
                  <c:x val="2.7777777777777779E-3"/>
                  <c:y val="9.7222222222222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B4-4B12-9CC2-569BE309C60B}"/>
                </c:ext>
              </c:extLst>
            </c:dLbl>
            <c:dLbl>
              <c:idx val="3"/>
              <c:layout>
                <c:manualLayout>
                  <c:x val="-7.9583769637423321E-3"/>
                  <c:y val="-0.296581913850225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B4-4B12-9CC2-569BE309C60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Hoja1!$D$25:$G$25</c:f>
              <c:strCache>
                <c:ptCount val="4"/>
                <c:pt idx="0">
                  <c:v> Asignación inicial  </c:v>
                </c:pt>
                <c:pt idx="1">
                  <c:v> Codificado antes de Reforma - DMF</c:v>
                </c:pt>
                <c:pt idx="2">
                  <c:v> Reforma </c:v>
                </c:pt>
                <c:pt idx="3">
                  <c:v> Propuesta con Reforma</c:v>
                </c:pt>
              </c:strCache>
            </c:strRef>
          </c:cat>
          <c:val>
            <c:numRef>
              <c:f>Hoja1!$D$26:$G$26</c:f>
              <c:numCache>
                <c:formatCode>#,##0</c:formatCode>
                <c:ptCount val="4"/>
                <c:pt idx="0">
                  <c:v>711107</c:v>
                </c:pt>
                <c:pt idx="1">
                  <c:v>711107</c:v>
                </c:pt>
                <c:pt idx="2">
                  <c:v>-144483</c:v>
                </c:pt>
                <c:pt idx="3">
                  <c:v>566624</c:v>
                </c:pt>
              </c:numCache>
            </c:numRef>
          </c:val>
          <c:extLst>
            <c:ext xmlns:c16="http://schemas.microsoft.com/office/drawing/2014/chart" uri="{C3380CC4-5D6E-409C-BE32-E72D297353CC}">
              <c16:uniqueId val="{00000005-43B4-4B12-9CC2-569BE309C60B}"/>
            </c:ext>
          </c:extLst>
        </c:ser>
        <c:dLbls>
          <c:showLegendKey val="0"/>
          <c:showVal val="0"/>
          <c:showCatName val="0"/>
          <c:showSerName val="0"/>
          <c:showPercent val="0"/>
          <c:showBubbleSize val="0"/>
        </c:dLbls>
        <c:gapWidth val="150"/>
        <c:overlap val="100"/>
        <c:axId val="-1717864608"/>
        <c:axId val="-1717853728"/>
      </c:barChart>
      <c:catAx>
        <c:axId val="-1717864608"/>
        <c:scaling>
          <c:orientation val="minMax"/>
        </c:scaling>
        <c:delete val="1"/>
        <c:axPos val="b"/>
        <c:numFmt formatCode="General" sourceLinked="1"/>
        <c:majorTickMark val="none"/>
        <c:minorTickMark val="none"/>
        <c:tickLblPos val="nextTo"/>
        <c:crossAx val="-1717853728"/>
        <c:crosses val="autoZero"/>
        <c:auto val="1"/>
        <c:lblAlgn val="ctr"/>
        <c:lblOffset val="100"/>
        <c:noMultiLvlLbl val="0"/>
      </c:catAx>
      <c:valAx>
        <c:axId val="-1717853728"/>
        <c:scaling>
          <c:orientation val="minMax"/>
        </c:scaling>
        <c:delete val="1"/>
        <c:axPos val="l"/>
        <c:numFmt formatCode="#,##0" sourceLinked="1"/>
        <c:majorTickMark val="none"/>
        <c:minorTickMark val="none"/>
        <c:tickLblPos val="nextTo"/>
        <c:crossAx val="-171786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r>
              <a:rPr lang="es-EC" dirty="0"/>
              <a:t>Ingresos Propios*</a:t>
            </a:r>
          </a:p>
        </c:rich>
      </c:tx>
      <c:overlay val="0"/>
      <c:spPr>
        <a:noFill/>
        <a:ln>
          <a:noFill/>
        </a:ln>
        <a:effectLst/>
      </c:spPr>
      <c:txPr>
        <a:bodyPr rot="0" spcFirstLastPara="1" vertOverflow="ellipsis" vert="horz" wrap="square" anchor="ctr" anchorCtr="1"/>
        <a:lstStyle/>
        <a:p>
          <a:pPr>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endParaRPr lang="es-ES"/>
        </a:p>
      </c:txPr>
    </c:title>
    <c:autoTitleDeleted val="0"/>
    <c:plotArea>
      <c:layout/>
      <c:barChart>
        <c:barDir val="col"/>
        <c:grouping val="clustered"/>
        <c:varyColors val="0"/>
        <c:ser>
          <c:idx val="0"/>
          <c:order val="0"/>
          <c:tx>
            <c:strRef>
              <c:f>'[05. Julio 31 Mi Ciudad_Procesado.XLSX]POR FUENTE'!$A$16</c:f>
              <c:strCache>
                <c:ptCount val="1"/>
                <c:pt idx="0">
                  <c:v>Ingresos Propios</c:v>
                </c:pt>
              </c:strCache>
            </c:strRef>
          </c:tx>
          <c:spPr>
            <a:solidFill>
              <a:schemeClr val="accent1"/>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0-8BCC-4D6C-AFFA-612A088ABD69}"/>
              </c:ext>
            </c:extLst>
          </c:dPt>
          <c:dPt>
            <c:idx val="2"/>
            <c:invertIfNegative val="0"/>
            <c:bubble3D val="0"/>
            <c:spPr>
              <a:solidFill>
                <a:srgbClr val="C00000"/>
              </a:solidFill>
              <a:ln>
                <a:noFill/>
              </a:ln>
              <a:effectLst/>
            </c:spPr>
            <c:extLst>
              <c:ext xmlns:c16="http://schemas.microsoft.com/office/drawing/2014/chart" uri="{C3380CC4-5D6E-409C-BE32-E72D297353CC}">
                <c16:uniqueId val="{00000001-8BCC-4D6C-AFFA-612A088ABD69}"/>
              </c:ext>
            </c:extLst>
          </c:dPt>
          <c:dLbls>
            <c:dLbl>
              <c:idx val="3"/>
              <c:spPr>
                <a:noFill/>
                <a:ln>
                  <a:noFill/>
                </a:ln>
                <a:effectLst/>
              </c:spPr>
              <c:txPr>
                <a:bodyPr rot="0" spcFirstLastPara="1" vertOverflow="ellipsis" vert="horz" wrap="square" lIns="38100" tIns="19050" rIns="38100" bIns="19050" anchor="ctr" anchorCtr="0">
                  <a:spAutoFit/>
                </a:bodyPr>
                <a:lstStyle/>
                <a:p>
                  <a:pPr algn="ctr">
                    <a:defRPr lang="es-ES" sz="2800" b="1" i="0" u="none" strike="noStrike" kern="1200" baseline="0">
                      <a:solidFill>
                        <a:srgbClr val="C00000"/>
                      </a:solidFill>
                      <a:latin typeface="Calibri" panose="020F0502020204030204" pitchFamily="34" charset="0"/>
                      <a:ea typeface="+mn-ea"/>
                      <a:cs typeface="Calibri" panose="020F0502020204030204" pitchFamily="34" charset="0"/>
                    </a:defRPr>
                  </a:pPr>
                  <a:endParaRPr lang="es-ES"/>
                </a:p>
              </c:txPr>
              <c:dLblPos val="outEnd"/>
              <c:showLegendKey val="0"/>
              <c:showVal val="1"/>
              <c:showCatName val="0"/>
              <c:showSerName val="0"/>
              <c:showPercent val="0"/>
              <c:showBubbleSize val="0"/>
              <c:extLst>
                <c:ext xmlns:c16="http://schemas.microsoft.com/office/drawing/2014/chart" uri="{C3380CC4-5D6E-409C-BE32-E72D297353CC}">
                  <c16:uniqueId val="{00000000-7341-4F5D-8571-390CB617F312}"/>
                </c:ext>
              </c:extLst>
            </c:dLbl>
            <c:spPr>
              <a:noFill/>
              <a:ln>
                <a:noFill/>
              </a:ln>
              <a:effectLst/>
            </c:spPr>
            <c:txPr>
              <a:bodyPr rot="0" spcFirstLastPara="1" vertOverflow="ellipsis" vert="horz" wrap="square" lIns="38100" tIns="19050" rIns="38100" bIns="19050" anchor="ctr" anchorCtr="0">
                <a:spAutoFit/>
              </a:bodyPr>
              <a:lstStyle/>
              <a:p>
                <a:pPr algn="ctr">
                  <a:defRPr lang="es-ES" sz="18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'[05. Julio 31 Mi Ciudad_Procesado.XLSX]POR FUENTE'!$B$15:$E$15</c:f>
              <c:strCache>
                <c:ptCount val="4"/>
                <c:pt idx="0">
                  <c:v>Codificado</c:v>
                </c:pt>
                <c:pt idx="1">
                  <c:v> Comprometido</c:v>
                </c:pt>
                <c:pt idx="2">
                  <c:v>Devengado</c:v>
                </c:pt>
                <c:pt idx="3">
                  <c:v>% de ejecución presupuestaria</c:v>
                </c:pt>
              </c:strCache>
            </c:strRef>
          </c:cat>
          <c:val>
            <c:numRef>
              <c:f>'[05. Julio 31 Mi Ciudad_Procesado.XLSX]POR FUENTE'!$B$16:$E$16</c:f>
              <c:numCache>
                <c:formatCode>_-* #,##0\ _€_-;\-* #,##0\ _€_-;_-* "-"??\ _€_-;_-@_-</c:formatCode>
                <c:ptCount val="4"/>
                <c:pt idx="0">
                  <c:v>570528712.50000024</c:v>
                </c:pt>
                <c:pt idx="1">
                  <c:v>283085722.97000015</c:v>
                </c:pt>
                <c:pt idx="2">
                  <c:v>184178396.91999993</c:v>
                </c:pt>
                <c:pt idx="3" formatCode="0%">
                  <c:v>0.32282055729140863</c:v>
                </c:pt>
              </c:numCache>
            </c:numRef>
          </c:val>
          <c:extLst>
            <c:ext xmlns:c16="http://schemas.microsoft.com/office/drawing/2014/chart" uri="{C3380CC4-5D6E-409C-BE32-E72D297353CC}">
              <c16:uniqueId val="{00000001-7341-4F5D-8571-390CB617F312}"/>
            </c:ext>
          </c:extLst>
        </c:ser>
        <c:dLbls>
          <c:dLblPos val="outEnd"/>
          <c:showLegendKey val="0"/>
          <c:showVal val="1"/>
          <c:showCatName val="0"/>
          <c:showSerName val="0"/>
          <c:showPercent val="0"/>
          <c:showBubbleSize val="0"/>
        </c:dLbls>
        <c:gapWidth val="100"/>
        <c:axId val="2034161584"/>
        <c:axId val="2034146896"/>
      </c:barChart>
      <c:catAx>
        <c:axId val="203416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600" b="1" i="0" u="none" strike="noStrike" kern="1200" baseline="0">
                <a:solidFill>
                  <a:schemeClr val="tx1">
                    <a:lumMod val="65000"/>
                    <a:lumOff val="35000"/>
                  </a:schemeClr>
                </a:solidFill>
                <a:latin typeface="+mn-lt"/>
                <a:ea typeface="+mn-ea"/>
                <a:cs typeface="+mn-cs"/>
              </a:defRPr>
            </a:pPr>
            <a:endParaRPr lang="es-ES"/>
          </a:p>
        </c:txPr>
        <c:crossAx val="2034146896"/>
        <c:crosses val="autoZero"/>
        <c:auto val="1"/>
        <c:lblAlgn val="ctr"/>
        <c:lblOffset val="100"/>
        <c:noMultiLvlLbl val="0"/>
      </c:catAx>
      <c:valAx>
        <c:axId val="2034146896"/>
        <c:scaling>
          <c:orientation val="minMax"/>
        </c:scaling>
        <c:delete val="1"/>
        <c:axPos val="l"/>
        <c:numFmt formatCode="_-* #,##0\ _€_-;\-* #,##0\ _€_-;_-* &quot;-&quot;??\ _€_-;_-@_-" sourceLinked="1"/>
        <c:majorTickMark val="none"/>
        <c:minorTickMark val="none"/>
        <c:tickLblPos val="nextTo"/>
        <c:crossAx val="2034161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368446642527595"/>
          <c:y val="8.2648392911761445E-2"/>
        </c:manualLayout>
      </c:layout>
      <c:overlay val="0"/>
      <c:spPr>
        <a:noFill/>
        <a:ln>
          <a:noFill/>
        </a:ln>
        <a:effectLst/>
      </c:spPr>
      <c:txPr>
        <a:bodyPr rot="0" spcFirstLastPara="1" vertOverflow="ellipsis" vert="horz" wrap="square" anchor="ctr" anchorCtr="1"/>
        <a:lstStyle/>
        <a:p>
          <a:pPr algn="ctr" rtl="0">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endParaRPr lang="es-ES"/>
        </a:p>
      </c:txPr>
    </c:title>
    <c:autoTitleDeleted val="0"/>
    <c:plotArea>
      <c:layout/>
      <c:barChart>
        <c:barDir val="col"/>
        <c:grouping val="clustered"/>
        <c:varyColors val="0"/>
        <c:ser>
          <c:idx val="0"/>
          <c:order val="0"/>
          <c:tx>
            <c:strRef>
              <c:f>'[05. Julio 31 Mi Ciudad_Procesado.XLSX]POR FUENTE'!$A$17</c:f>
              <c:strCache>
                <c:ptCount val="1"/>
                <c:pt idx="0">
                  <c:v>Asignación Municipal</c:v>
                </c:pt>
              </c:strCache>
            </c:strRef>
          </c:tx>
          <c:spPr>
            <a:solidFill>
              <a:schemeClr val="accent1"/>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0-F4F1-4CA0-96A6-F7E885563C96}"/>
              </c:ext>
            </c:extLst>
          </c:dPt>
          <c:dPt>
            <c:idx val="2"/>
            <c:invertIfNegative val="0"/>
            <c:bubble3D val="0"/>
            <c:spPr>
              <a:solidFill>
                <a:srgbClr val="C00000"/>
              </a:solidFill>
              <a:ln>
                <a:noFill/>
              </a:ln>
              <a:effectLst/>
            </c:spPr>
            <c:extLst>
              <c:ext xmlns:c16="http://schemas.microsoft.com/office/drawing/2014/chart" uri="{C3380CC4-5D6E-409C-BE32-E72D297353CC}">
                <c16:uniqueId val="{00000001-F4F1-4CA0-96A6-F7E885563C96}"/>
              </c:ext>
            </c:extLst>
          </c:dPt>
          <c:dLbls>
            <c:dLbl>
              <c:idx val="3"/>
              <c:spPr>
                <a:noFill/>
                <a:ln>
                  <a:noFill/>
                </a:ln>
                <a:effectLst/>
              </c:spPr>
              <c:txPr>
                <a:bodyPr rot="0" spcFirstLastPara="1" vertOverflow="ellipsis" vert="horz" wrap="square" lIns="38100" tIns="19050" rIns="38100" bIns="19050" anchor="ctr" anchorCtr="0">
                  <a:spAutoFit/>
                </a:bodyPr>
                <a:lstStyle/>
                <a:p>
                  <a:pPr algn="ctr">
                    <a:defRPr lang="es-ES" sz="2800" b="1" i="0" u="none" strike="noStrike" kern="1200" baseline="0">
                      <a:solidFill>
                        <a:srgbClr val="C00000"/>
                      </a:solidFill>
                      <a:latin typeface="Calibri" panose="020F0502020204030204" pitchFamily="34" charset="0"/>
                      <a:ea typeface="+mn-ea"/>
                      <a:cs typeface="Calibri" panose="020F0502020204030204" pitchFamily="34" charset="0"/>
                    </a:defRPr>
                  </a:pPr>
                  <a:endParaRPr lang="es-ES"/>
                </a:p>
              </c:txPr>
              <c:dLblPos val="outEnd"/>
              <c:showLegendKey val="0"/>
              <c:showVal val="1"/>
              <c:showCatName val="0"/>
              <c:showSerName val="0"/>
              <c:showPercent val="0"/>
              <c:showBubbleSize val="0"/>
              <c:extLst>
                <c:ext xmlns:c16="http://schemas.microsoft.com/office/drawing/2014/chart" uri="{C3380CC4-5D6E-409C-BE32-E72D297353CC}">
                  <c16:uniqueId val="{00000000-21B2-42F8-837F-70B18CCA0D95}"/>
                </c:ext>
              </c:extLst>
            </c:dLbl>
            <c:spPr>
              <a:noFill/>
              <a:ln>
                <a:noFill/>
              </a:ln>
              <a:effectLst/>
            </c:spPr>
            <c:txPr>
              <a:bodyPr rot="0" spcFirstLastPara="1" vertOverflow="ellipsis" vert="horz" wrap="square" lIns="38100" tIns="19050" rIns="38100" bIns="19050" anchor="ctr" anchorCtr="0">
                <a:spAutoFit/>
              </a:bodyPr>
              <a:lstStyle/>
              <a:p>
                <a:pPr algn="ctr">
                  <a:defRPr lang="es-ES" sz="18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'[05. Julio 31 Mi Ciudad_Procesado.XLSX]POR FUENTE'!$B$15:$E$15</c:f>
              <c:strCache>
                <c:ptCount val="4"/>
                <c:pt idx="0">
                  <c:v>Codificado</c:v>
                </c:pt>
                <c:pt idx="1">
                  <c:v> Comprometido</c:v>
                </c:pt>
                <c:pt idx="2">
                  <c:v>Devengado</c:v>
                </c:pt>
                <c:pt idx="3">
                  <c:v>% de ejecución presupuestaria</c:v>
                </c:pt>
              </c:strCache>
            </c:strRef>
          </c:cat>
          <c:val>
            <c:numRef>
              <c:f>'[05. Julio 31 Mi Ciudad_Procesado.XLSX]POR FUENTE'!$B$17:$E$17</c:f>
              <c:numCache>
                <c:formatCode>_-* #,##0\ _€_-;\-* #,##0\ _€_-;_-* "-"??\ _€_-;_-@_-</c:formatCode>
                <c:ptCount val="4"/>
                <c:pt idx="0">
                  <c:v>830959535.4100014</c:v>
                </c:pt>
                <c:pt idx="1">
                  <c:v>425603165.20000058</c:v>
                </c:pt>
                <c:pt idx="2">
                  <c:v>237664539.46999961</c:v>
                </c:pt>
                <c:pt idx="3" formatCode="0%">
                  <c:v>0.28601216947674141</c:v>
                </c:pt>
              </c:numCache>
            </c:numRef>
          </c:val>
          <c:extLst>
            <c:ext xmlns:c16="http://schemas.microsoft.com/office/drawing/2014/chart" uri="{C3380CC4-5D6E-409C-BE32-E72D297353CC}">
              <c16:uniqueId val="{00000001-21B2-42F8-837F-70B18CCA0D95}"/>
            </c:ext>
          </c:extLst>
        </c:ser>
        <c:dLbls>
          <c:dLblPos val="outEnd"/>
          <c:showLegendKey val="0"/>
          <c:showVal val="1"/>
          <c:showCatName val="0"/>
          <c:showSerName val="0"/>
          <c:showPercent val="0"/>
          <c:showBubbleSize val="0"/>
        </c:dLbls>
        <c:gapWidth val="100"/>
        <c:axId val="2034151792"/>
        <c:axId val="2034149072"/>
      </c:barChart>
      <c:catAx>
        <c:axId val="203415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600" b="1" i="0" u="none" strike="noStrike" kern="1200" baseline="0">
                <a:solidFill>
                  <a:schemeClr val="tx1">
                    <a:lumMod val="65000"/>
                    <a:lumOff val="35000"/>
                  </a:schemeClr>
                </a:solidFill>
                <a:latin typeface="+mn-lt"/>
                <a:ea typeface="+mn-ea"/>
                <a:cs typeface="+mn-cs"/>
              </a:defRPr>
            </a:pPr>
            <a:endParaRPr lang="es-ES"/>
          </a:p>
        </c:txPr>
        <c:crossAx val="2034149072"/>
        <c:crosses val="autoZero"/>
        <c:auto val="1"/>
        <c:lblAlgn val="ctr"/>
        <c:lblOffset val="100"/>
        <c:noMultiLvlLbl val="0"/>
      </c:catAx>
      <c:valAx>
        <c:axId val="2034149072"/>
        <c:scaling>
          <c:orientation val="minMax"/>
        </c:scaling>
        <c:delete val="1"/>
        <c:axPos val="l"/>
        <c:numFmt formatCode="_-* #,##0\ _€_-;\-* #,##0\ _€_-;_-* &quot;-&quot;??\ _€_-;_-@_-" sourceLinked="1"/>
        <c:majorTickMark val="none"/>
        <c:minorTickMark val="none"/>
        <c:tickLblPos val="nextTo"/>
        <c:crossAx val="2034151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Hoja1!$C$12</c:f>
              <c:strCache>
                <c:ptCount val="1"/>
              </c:strCache>
            </c:strRef>
          </c:tx>
          <c:spPr>
            <a:solidFill>
              <a:srgbClr val="1B587C"/>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1-3BDB-43D5-88DF-ECA7D392B940}"/>
              </c:ext>
            </c:extLst>
          </c:dPt>
          <c:dPt>
            <c:idx val="2"/>
            <c:invertIfNegative val="0"/>
            <c:bubble3D val="0"/>
            <c:spPr>
              <a:solidFill>
                <a:srgbClr val="C00000"/>
              </a:solidFill>
              <a:ln>
                <a:noFill/>
              </a:ln>
              <a:effectLst/>
            </c:spPr>
            <c:extLst>
              <c:ext xmlns:c16="http://schemas.microsoft.com/office/drawing/2014/chart" uri="{C3380CC4-5D6E-409C-BE32-E72D297353CC}">
                <c16:uniqueId val="{00000003-3BDB-43D5-88DF-ECA7D392B940}"/>
              </c:ext>
            </c:extLst>
          </c:dPt>
          <c:dLbls>
            <c:dLbl>
              <c:idx val="0"/>
              <c:layout>
                <c:manualLayout>
                  <c:x val="-3.9635909394172995E-3"/>
                  <c:y val="2.600624702408277E-2"/>
                </c:manualLayout>
              </c:layout>
              <c:tx>
                <c:rich>
                  <a:bodyPr rot="0" spcFirstLastPara="1" vertOverflow="ellipsis" vert="horz" wrap="square" lIns="38100" tIns="19050" rIns="38100" bIns="19050" anchor="ctr" anchorCtr="1">
                    <a:spAutoFit/>
                  </a:bodyPr>
                  <a:lstStyle/>
                  <a:p>
                    <a:pPr>
                      <a:defRPr sz="2400" b="1" i="0" u="none" strike="noStrike" kern="1200" baseline="0">
                        <a:solidFill>
                          <a:srgbClr val="1B587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fld id="{72754C2E-3453-4219-952D-3BCFB2C4D53D}" type="VALUE">
                      <a:rPr lang="en-US" smtClean="0"/>
                      <a:pPr>
                        <a:defRPr sz="2400" b="1">
                          <a:solidFill>
                            <a:srgbClr val="1B587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defRPr>
                      </a:pPr>
                      <a:t>[VALOR]</a:t>
                    </a:fld>
                    <a:endParaRPr lang="es-ES"/>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1B587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0.22554141583428228"/>
                      <c:h val="0.10715045993465709"/>
                    </c:manualLayout>
                  </c15:layout>
                  <c15:dlblFieldTable/>
                  <c15:showDataLabelsRange val="0"/>
                </c:ext>
                <c:ext xmlns:c16="http://schemas.microsoft.com/office/drawing/2014/chart" uri="{C3380CC4-5D6E-409C-BE32-E72D297353CC}">
                  <c16:uniqueId val="{00000004-3BDB-43D5-88DF-ECA7D392B940}"/>
                </c:ext>
              </c:extLst>
            </c:dLbl>
            <c:dLbl>
              <c:idx val="1"/>
              <c:layout>
                <c:manualLayout>
                  <c:x val="1.421046277211218E-3"/>
                  <c:y val="6.611004184960170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DB-43D5-88DF-ECA7D392B940}"/>
                </c:ext>
              </c:extLst>
            </c:dLbl>
            <c:dLbl>
              <c:idx val="2"/>
              <c:layout>
                <c:manualLayout>
                  <c:x val="-1.717451914087794E-3"/>
                  <c:y val="6.263056596278056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0.18232728665088149"/>
                      <c:h val="5.6184905376064222E-2"/>
                    </c:manualLayout>
                  </c15:layout>
                </c:ext>
                <c:ext xmlns:c16="http://schemas.microsoft.com/office/drawing/2014/chart" uri="{C3380CC4-5D6E-409C-BE32-E72D297353CC}">
                  <c16:uniqueId val="{00000003-3BDB-43D5-88DF-ECA7D392B940}"/>
                </c:ext>
              </c:extLst>
            </c:dLbl>
            <c:dLbl>
              <c:idx val="3"/>
              <c:layout>
                <c:manualLayout>
                  <c:x val="-7.870162381953422E-3"/>
                  <c:y val="-0.15060188456990642"/>
                </c:manualLayout>
              </c:layout>
              <c:spPr>
                <a:solidFill>
                  <a:schemeClr val="bg1"/>
                </a:solidFill>
                <a:ln>
                  <a:noFill/>
                </a:ln>
                <a:effectLst/>
              </c:spPr>
              <c:txPr>
                <a:bodyPr rot="0" spcFirstLastPara="1" vertOverflow="ellipsis" vert="horz" wrap="square" lIns="38100" tIns="19050" rIns="38100" bIns="19050" anchor="ctr" anchorCtr="1">
                  <a:noAutofit/>
                </a:bodyPr>
                <a:lstStyle/>
                <a:p>
                  <a:pPr>
                    <a:defRPr sz="2800" b="1" i="0" u="none" strike="noStrike" kern="1200" baseline="0">
                      <a:solidFill>
                        <a:srgbClr val="C00000"/>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S"/>
                </a:p>
              </c:txPr>
              <c:showLegendKey val="0"/>
              <c:showVal val="1"/>
              <c:showCatName val="0"/>
              <c:showSerName val="0"/>
              <c:showPercent val="0"/>
              <c:showBubbleSize val="0"/>
              <c:extLst>
                <c:ext xmlns:c15="http://schemas.microsoft.com/office/drawing/2012/chart" uri="{CE6537A1-D6FC-4f65-9D91-7224C49458BB}">
                  <c15:layout>
                    <c:manualLayout>
                      <c:w val="0.14088557656649081"/>
                      <c:h val="7.507144870319403E-2"/>
                    </c:manualLayout>
                  </c15:layout>
                </c:ext>
                <c:ext xmlns:c16="http://schemas.microsoft.com/office/drawing/2014/chart" uri="{C3380CC4-5D6E-409C-BE32-E72D297353CC}">
                  <c16:uniqueId val="{00000005-3BDB-43D5-88DF-ECA7D392B94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Hoja1!$D$11:$G$11</c:f>
              <c:strCache>
                <c:ptCount val="4"/>
                <c:pt idx="0">
                  <c:v>Codificado</c:v>
                </c:pt>
                <c:pt idx="1">
                  <c:v>Comprometido</c:v>
                </c:pt>
                <c:pt idx="2">
                  <c:v>Devengado</c:v>
                </c:pt>
                <c:pt idx="3">
                  <c:v>% de ejecución presupuestaria</c:v>
                </c:pt>
              </c:strCache>
            </c:strRef>
          </c:cat>
          <c:val>
            <c:numRef>
              <c:f>Hoja1!$D$12:$G$12</c:f>
              <c:numCache>
                <c:formatCode>#,##0</c:formatCode>
                <c:ptCount val="4"/>
                <c:pt idx="0">
                  <c:v>1401488248</c:v>
                </c:pt>
                <c:pt idx="1">
                  <c:v>708688888</c:v>
                </c:pt>
                <c:pt idx="2">
                  <c:v>421842936</c:v>
                </c:pt>
                <c:pt idx="3" formatCode="0.00%">
                  <c:v>0.30099999999999999</c:v>
                </c:pt>
              </c:numCache>
            </c:numRef>
          </c:val>
          <c:extLst>
            <c:ext xmlns:c16="http://schemas.microsoft.com/office/drawing/2014/chart" uri="{C3380CC4-5D6E-409C-BE32-E72D297353CC}">
              <c16:uniqueId val="{00000006-3BDB-43D5-88DF-ECA7D392B940}"/>
            </c:ext>
          </c:extLst>
        </c:ser>
        <c:dLbls>
          <c:showLegendKey val="0"/>
          <c:showVal val="0"/>
          <c:showCatName val="0"/>
          <c:showSerName val="0"/>
          <c:showPercent val="0"/>
          <c:showBubbleSize val="0"/>
        </c:dLbls>
        <c:gapWidth val="25"/>
        <c:axId val="-1755122656"/>
        <c:axId val="-1755111232"/>
      </c:barChart>
      <c:catAx>
        <c:axId val="-175512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rgbClr val="203764"/>
                </a:solidFill>
                <a:latin typeface="Calibri" panose="020F0502020204030204" pitchFamily="34" charset="0"/>
                <a:ea typeface="+mn-ea"/>
                <a:cs typeface="Calibri" panose="020F0502020204030204" pitchFamily="34" charset="0"/>
              </a:defRPr>
            </a:pPr>
            <a:endParaRPr lang="es-ES"/>
          </a:p>
        </c:txPr>
        <c:crossAx val="-1755111232"/>
        <c:crosses val="autoZero"/>
        <c:auto val="1"/>
        <c:lblAlgn val="ctr"/>
        <c:lblOffset val="100"/>
        <c:noMultiLvlLbl val="0"/>
      </c:catAx>
      <c:valAx>
        <c:axId val="-1755111232"/>
        <c:scaling>
          <c:orientation val="minMax"/>
        </c:scaling>
        <c:delete val="1"/>
        <c:axPos val="l"/>
        <c:numFmt formatCode="#,##0" sourceLinked="1"/>
        <c:majorTickMark val="none"/>
        <c:minorTickMark val="none"/>
        <c:tickLblPos val="nextTo"/>
        <c:crossAx val="-1755122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2DC5-4603-B391-9B6A60B01D9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Hoja2!$C$4:$F$4</c:f>
              <c:strCache>
                <c:ptCount val="4"/>
                <c:pt idx="0">
                  <c:v>Asignación inicial </c:v>
                </c:pt>
                <c:pt idx="1">
                  <c:v>Codificado</c:v>
                </c:pt>
                <c:pt idx="2">
                  <c:v>Reforma</c:v>
                </c:pt>
                <c:pt idx="3">
                  <c:v>Nuevo Codificado</c:v>
                </c:pt>
              </c:strCache>
            </c:strRef>
          </c:cat>
          <c:val>
            <c:numRef>
              <c:f>Hoja2!$C$11:$F$11</c:f>
              <c:numCache>
                <c:formatCode>_(* #,##0_);_(* \(#,##0\);_(* "-"??_);_(@_)</c:formatCode>
                <c:ptCount val="4"/>
                <c:pt idx="0">
                  <c:v>317969123.26999998</c:v>
                </c:pt>
                <c:pt idx="1">
                  <c:v>317969123.26999998</c:v>
                </c:pt>
                <c:pt idx="2">
                  <c:v>108484015.40000001</c:v>
                </c:pt>
                <c:pt idx="3">
                  <c:v>426453138.67000008</c:v>
                </c:pt>
              </c:numCache>
            </c:numRef>
          </c:val>
          <c:extLst>
            <c:ext xmlns:c16="http://schemas.microsoft.com/office/drawing/2014/chart" uri="{C3380CC4-5D6E-409C-BE32-E72D297353CC}">
              <c16:uniqueId val="{00000002-2DC5-4603-B391-9B6A60B01D99}"/>
            </c:ext>
          </c:extLst>
        </c:ser>
        <c:dLbls>
          <c:dLblPos val="outEnd"/>
          <c:showLegendKey val="0"/>
          <c:showVal val="1"/>
          <c:showCatName val="0"/>
          <c:showSerName val="0"/>
          <c:showPercent val="0"/>
          <c:showBubbleSize val="0"/>
        </c:dLbls>
        <c:gapWidth val="219"/>
        <c:overlap val="-27"/>
        <c:axId val="-1787989376"/>
        <c:axId val="-1787987200"/>
      </c:barChart>
      <c:catAx>
        <c:axId val="-1787989376"/>
        <c:scaling>
          <c:orientation val="minMax"/>
        </c:scaling>
        <c:delete val="1"/>
        <c:axPos val="b"/>
        <c:numFmt formatCode="General" sourceLinked="1"/>
        <c:majorTickMark val="none"/>
        <c:minorTickMark val="none"/>
        <c:tickLblPos val="nextTo"/>
        <c:crossAx val="-1787987200"/>
        <c:crosses val="autoZero"/>
        <c:auto val="1"/>
        <c:lblAlgn val="ctr"/>
        <c:lblOffset val="100"/>
        <c:noMultiLvlLbl val="0"/>
      </c:catAx>
      <c:valAx>
        <c:axId val="-1787987200"/>
        <c:scaling>
          <c:orientation val="minMax"/>
        </c:scaling>
        <c:delete val="1"/>
        <c:axPos val="l"/>
        <c:numFmt formatCode="_(* #,##0_);_(* \(#,##0\);_(* &quot;-&quot;??_);_(@_)" sourceLinked="1"/>
        <c:majorTickMark val="none"/>
        <c:minorTickMark val="none"/>
        <c:tickLblPos val="nextTo"/>
        <c:crossAx val="-1787989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B865-4155-8CEC-ED1C22979720}"/>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'administración general'!$B$1:$E$1</c:f>
              <c:strCache>
                <c:ptCount val="4"/>
                <c:pt idx="0">
                  <c:v>Asignación inicial </c:v>
                </c:pt>
                <c:pt idx="1">
                  <c:v>Codificado </c:v>
                </c:pt>
                <c:pt idx="2">
                  <c:v>Reforma </c:v>
                </c:pt>
                <c:pt idx="3">
                  <c:v>Nuevo Codficado</c:v>
                </c:pt>
              </c:strCache>
            </c:strRef>
          </c:cat>
          <c:val>
            <c:numRef>
              <c:f>'administración general'!$B$2:$E$2</c:f>
              <c:numCache>
                <c:formatCode>#,##0</c:formatCode>
                <c:ptCount val="4"/>
                <c:pt idx="0">
                  <c:v>47674346.060000002</c:v>
                </c:pt>
                <c:pt idx="1">
                  <c:v>47674346.060000002</c:v>
                </c:pt>
                <c:pt idx="2">
                  <c:v>617711.25</c:v>
                </c:pt>
                <c:pt idx="3">
                  <c:v>48292057.310000002</c:v>
                </c:pt>
              </c:numCache>
            </c:numRef>
          </c:val>
          <c:extLst>
            <c:ext xmlns:c16="http://schemas.microsoft.com/office/drawing/2014/chart" uri="{C3380CC4-5D6E-409C-BE32-E72D297353CC}">
              <c16:uniqueId val="{00000002-B865-4155-8CEC-ED1C22979720}"/>
            </c:ext>
          </c:extLst>
        </c:ser>
        <c:ser>
          <c:idx val="1"/>
          <c:order val="1"/>
          <c:spPr>
            <a:solidFill>
              <a:schemeClr val="accent2"/>
            </a:solidFill>
            <a:ln>
              <a:noFill/>
            </a:ln>
            <a:effectLst/>
          </c:spPr>
          <c:invertIfNegative val="0"/>
          <c:cat>
            <c:strRef>
              <c:f>'administración general'!$B$1:$E$1</c:f>
              <c:strCache>
                <c:ptCount val="4"/>
                <c:pt idx="0">
                  <c:v>Asignación inicial </c:v>
                </c:pt>
                <c:pt idx="1">
                  <c:v>Codificado </c:v>
                </c:pt>
                <c:pt idx="2">
                  <c:v>Reforma </c:v>
                </c:pt>
                <c:pt idx="3">
                  <c:v>Nuevo Codficado</c:v>
                </c:pt>
              </c:strCache>
            </c:strRef>
          </c:cat>
          <c:val>
            <c:numRef>
              <c:f>'administración general'!$B$3:$E$3</c:f>
              <c:numCache>
                <c:formatCode>General</c:formatCode>
                <c:ptCount val="4"/>
              </c:numCache>
            </c:numRef>
          </c:val>
          <c:extLst>
            <c:ext xmlns:c16="http://schemas.microsoft.com/office/drawing/2014/chart" uri="{C3380CC4-5D6E-409C-BE32-E72D297353CC}">
              <c16:uniqueId val="{00000003-B865-4155-8CEC-ED1C22979720}"/>
            </c:ext>
          </c:extLst>
        </c:ser>
        <c:dLbls>
          <c:showLegendKey val="0"/>
          <c:showVal val="0"/>
          <c:showCatName val="0"/>
          <c:showSerName val="0"/>
          <c:showPercent val="0"/>
          <c:showBubbleSize val="0"/>
        </c:dLbls>
        <c:gapWidth val="219"/>
        <c:overlap val="-27"/>
        <c:axId val="-1787981216"/>
        <c:axId val="-1787981760"/>
      </c:barChart>
      <c:catAx>
        <c:axId val="-1787981216"/>
        <c:scaling>
          <c:orientation val="minMax"/>
        </c:scaling>
        <c:delete val="1"/>
        <c:axPos val="b"/>
        <c:numFmt formatCode="General" sourceLinked="1"/>
        <c:majorTickMark val="none"/>
        <c:minorTickMark val="none"/>
        <c:tickLblPos val="nextTo"/>
        <c:crossAx val="-1787981760"/>
        <c:crosses val="autoZero"/>
        <c:auto val="1"/>
        <c:lblAlgn val="ctr"/>
        <c:lblOffset val="100"/>
        <c:noMultiLvlLbl val="0"/>
      </c:catAx>
      <c:valAx>
        <c:axId val="-1787981760"/>
        <c:scaling>
          <c:orientation val="minMax"/>
        </c:scaling>
        <c:delete val="1"/>
        <c:axPos val="l"/>
        <c:numFmt formatCode="#,##0" sourceLinked="1"/>
        <c:majorTickMark val="none"/>
        <c:minorTickMark val="none"/>
        <c:tickLblPos val="nextTo"/>
        <c:crossAx val="-1787981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C0AA-46B5-AA53-27A025E6FD2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'coordinación territorial'!$B$1:$E$1</c:f>
              <c:strCache>
                <c:ptCount val="4"/>
                <c:pt idx="0">
                  <c:v>Asignación inicial </c:v>
                </c:pt>
                <c:pt idx="1">
                  <c:v>Codificado</c:v>
                </c:pt>
                <c:pt idx="2">
                  <c:v>Reforma</c:v>
                </c:pt>
                <c:pt idx="3">
                  <c:v>Nuevo Codificado</c:v>
                </c:pt>
              </c:strCache>
            </c:strRef>
          </c:cat>
          <c:val>
            <c:numRef>
              <c:f>'coordinación territorial'!$B$2:$E$2</c:f>
              <c:numCache>
                <c:formatCode>#,##0_);\(#,##0\)</c:formatCode>
                <c:ptCount val="4"/>
                <c:pt idx="0">
                  <c:v>36515181.309999995</c:v>
                </c:pt>
                <c:pt idx="1">
                  <c:v>36515181.310000002</c:v>
                </c:pt>
                <c:pt idx="2">
                  <c:v>945966.35</c:v>
                </c:pt>
                <c:pt idx="3">
                  <c:v>37461147.660000004</c:v>
                </c:pt>
              </c:numCache>
            </c:numRef>
          </c:val>
          <c:extLst>
            <c:ext xmlns:c16="http://schemas.microsoft.com/office/drawing/2014/chart" uri="{C3380CC4-5D6E-409C-BE32-E72D297353CC}">
              <c16:uniqueId val="{00000002-C0AA-46B5-AA53-27A025E6FD2C}"/>
            </c:ext>
          </c:extLst>
        </c:ser>
        <c:dLbls>
          <c:dLblPos val="outEnd"/>
          <c:showLegendKey val="0"/>
          <c:showVal val="1"/>
          <c:showCatName val="0"/>
          <c:showSerName val="0"/>
          <c:showPercent val="0"/>
          <c:showBubbleSize val="0"/>
        </c:dLbls>
        <c:gapWidth val="219"/>
        <c:overlap val="-27"/>
        <c:axId val="-1787986656"/>
        <c:axId val="-1787979584"/>
      </c:barChart>
      <c:catAx>
        <c:axId val="-1787986656"/>
        <c:scaling>
          <c:orientation val="minMax"/>
        </c:scaling>
        <c:delete val="1"/>
        <c:axPos val="b"/>
        <c:numFmt formatCode="General" sourceLinked="1"/>
        <c:majorTickMark val="none"/>
        <c:minorTickMark val="none"/>
        <c:tickLblPos val="nextTo"/>
        <c:crossAx val="-1787979584"/>
        <c:crosses val="autoZero"/>
        <c:auto val="1"/>
        <c:lblAlgn val="ctr"/>
        <c:lblOffset val="100"/>
        <c:noMultiLvlLbl val="0"/>
      </c:catAx>
      <c:valAx>
        <c:axId val="-1787979584"/>
        <c:scaling>
          <c:orientation val="minMax"/>
        </c:scaling>
        <c:delete val="1"/>
        <c:axPos val="l"/>
        <c:numFmt formatCode="#,##0_);\(#,##0\)" sourceLinked="1"/>
        <c:majorTickMark val="none"/>
        <c:minorTickMark val="none"/>
        <c:tickLblPos val="nextTo"/>
        <c:crossAx val="-178798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18372400778842E-3"/>
          <c:y val="3.0109927314161292E-2"/>
          <c:w val="0.96313989517957166"/>
          <c:h val="0.90069745971789605"/>
        </c:manualLayout>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64DB-4901-B076-4CECCE3A50FE}"/>
              </c:ext>
            </c:extLst>
          </c:dPt>
          <c:dLbls>
            <c:dLbl>
              <c:idx val="0"/>
              <c:layout>
                <c:manualLayout>
                  <c:x val="4.4532916904738004E-3"/>
                  <c:y val="-0.432661399879275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4DB-4901-B076-4CECCE3A50FE}"/>
                </c:ext>
              </c:extLst>
            </c:dLbl>
            <c:dLbl>
              <c:idx val="1"/>
              <c:layout>
                <c:manualLayout>
                  <c:x val="5.0263779300584125E-3"/>
                  <c:y val="-0.431268993555527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4DB-4901-B076-4CECCE3A50FE}"/>
                </c:ext>
              </c:extLst>
            </c:dLbl>
            <c:dLbl>
              <c:idx val="2"/>
              <c:layout>
                <c:manualLayout>
                  <c:x val="0"/>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4DB-4901-B076-4CECCE3A50FE}"/>
                </c:ext>
              </c:extLst>
            </c:dLbl>
            <c:dLbl>
              <c:idx val="3"/>
              <c:layout>
                <c:manualLayout>
                  <c:x val="6.6579059054135935E-3"/>
                  <c:y val="-0.447002971636448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4DB-4901-B076-4CECCE3A50F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Hoja1!$D$22:$G$22</c:f>
              <c:strCache>
                <c:ptCount val="4"/>
                <c:pt idx="0">
                  <c:v> Asignación inicial  </c:v>
                </c:pt>
                <c:pt idx="1">
                  <c:v> Codificado </c:v>
                </c:pt>
                <c:pt idx="2">
                  <c:v> Reforma </c:v>
                </c:pt>
                <c:pt idx="3">
                  <c:v> Nuevo Codificado </c:v>
                </c:pt>
              </c:strCache>
            </c:strRef>
          </c:cat>
          <c:val>
            <c:numRef>
              <c:f>Hoja1!$D$26:$G$26</c:f>
              <c:numCache>
                <c:formatCode>#,##0</c:formatCode>
                <c:ptCount val="4"/>
                <c:pt idx="0">
                  <c:v>21550383</c:v>
                </c:pt>
                <c:pt idx="1">
                  <c:v>21550383</c:v>
                </c:pt>
                <c:pt idx="2">
                  <c:v>1470539</c:v>
                </c:pt>
                <c:pt idx="3">
                  <c:v>23020922</c:v>
                </c:pt>
              </c:numCache>
            </c:numRef>
          </c:val>
          <c:extLst>
            <c:ext xmlns:c16="http://schemas.microsoft.com/office/drawing/2014/chart" uri="{C3380CC4-5D6E-409C-BE32-E72D297353CC}">
              <c16:uniqueId val="{00000005-64DB-4901-B076-4CECCE3A50FE}"/>
            </c:ext>
          </c:extLst>
        </c:ser>
        <c:dLbls>
          <c:showLegendKey val="0"/>
          <c:showVal val="0"/>
          <c:showCatName val="0"/>
          <c:showSerName val="0"/>
          <c:showPercent val="0"/>
          <c:showBubbleSize val="0"/>
        </c:dLbls>
        <c:gapWidth val="150"/>
        <c:overlap val="100"/>
        <c:axId val="-1787978496"/>
        <c:axId val="-1913392320"/>
      </c:barChart>
      <c:catAx>
        <c:axId val="-1787978496"/>
        <c:scaling>
          <c:orientation val="minMax"/>
        </c:scaling>
        <c:delete val="1"/>
        <c:axPos val="b"/>
        <c:numFmt formatCode="General" sourceLinked="1"/>
        <c:majorTickMark val="none"/>
        <c:minorTickMark val="none"/>
        <c:tickLblPos val="nextTo"/>
        <c:crossAx val="-1913392320"/>
        <c:crosses val="autoZero"/>
        <c:auto val="1"/>
        <c:lblAlgn val="ctr"/>
        <c:lblOffset val="100"/>
        <c:noMultiLvlLbl val="0"/>
      </c:catAx>
      <c:valAx>
        <c:axId val="-1913392320"/>
        <c:scaling>
          <c:orientation val="minMax"/>
        </c:scaling>
        <c:delete val="1"/>
        <c:axPos val="l"/>
        <c:numFmt formatCode="#,##0" sourceLinked="1"/>
        <c:majorTickMark val="none"/>
        <c:minorTickMark val="none"/>
        <c:tickLblPos val="nextTo"/>
        <c:crossAx val="-1787978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871905134852928E-2"/>
          <c:y val="1.4016017990954387E-2"/>
          <c:w val="0.96425618973029414"/>
          <c:h val="0.94114989753339429"/>
        </c:manualLayout>
      </c:layout>
      <c:barChart>
        <c:barDir val="col"/>
        <c:grouping val="clustered"/>
        <c:varyColors val="0"/>
        <c:ser>
          <c:idx val="0"/>
          <c:order val="0"/>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ACFE-4549-BF5B-22E9F15FC447}"/>
              </c:ext>
            </c:extLst>
          </c:dPt>
          <c:dPt>
            <c:idx val="1"/>
            <c:invertIfNegative val="0"/>
            <c:bubble3D val="0"/>
            <c:spPr>
              <a:solidFill>
                <a:srgbClr val="002060"/>
              </a:solidFill>
              <a:ln>
                <a:noFill/>
              </a:ln>
              <a:effectLst/>
            </c:spPr>
            <c:extLst>
              <c:ext xmlns:c16="http://schemas.microsoft.com/office/drawing/2014/chart" uri="{C3380CC4-5D6E-409C-BE32-E72D297353CC}">
                <c16:uniqueId val="{00000003-ACFE-4549-BF5B-22E9F15FC447}"/>
              </c:ext>
            </c:extLst>
          </c:dPt>
          <c:dPt>
            <c:idx val="2"/>
            <c:invertIfNegative val="0"/>
            <c:bubble3D val="0"/>
            <c:spPr>
              <a:solidFill>
                <a:srgbClr val="6EA92D"/>
              </a:solidFill>
              <a:ln>
                <a:noFill/>
              </a:ln>
              <a:effectLst/>
            </c:spPr>
            <c:extLst>
              <c:ext xmlns:c16="http://schemas.microsoft.com/office/drawing/2014/chart" uri="{C3380CC4-5D6E-409C-BE32-E72D297353CC}">
                <c16:uniqueId val="{00000006-ACFE-4549-BF5B-22E9F15FC447}"/>
              </c:ext>
            </c:extLst>
          </c:dPt>
          <c:dPt>
            <c:idx val="3"/>
            <c:invertIfNegative val="0"/>
            <c:bubble3D val="0"/>
            <c:spPr>
              <a:solidFill>
                <a:srgbClr val="002060"/>
              </a:solidFill>
              <a:ln>
                <a:noFill/>
              </a:ln>
              <a:effectLst/>
            </c:spPr>
            <c:extLst>
              <c:ext xmlns:c16="http://schemas.microsoft.com/office/drawing/2014/chart" uri="{C3380CC4-5D6E-409C-BE32-E72D297353CC}">
                <c16:uniqueId val="{00000005-ACFE-4549-BF5B-22E9F15FC447}"/>
              </c:ext>
            </c:extLst>
          </c:dPt>
          <c:dLbls>
            <c:dLbl>
              <c:idx val="2"/>
              <c:layout>
                <c:manualLayout>
                  <c:x val="-1.0185067526415994E-16"/>
                  <c:y val="0.180555920093321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FE-4549-BF5B-22E9F15FC447}"/>
                </c:ext>
              </c:extLst>
            </c:dLbl>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Salud!$B$1:$E$1</c:f>
              <c:strCache>
                <c:ptCount val="4"/>
                <c:pt idx="0">
                  <c:v>Asignación 
inicial </c:v>
                </c:pt>
                <c:pt idx="1">
                  <c:v>Codificado</c:v>
                </c:pt>
                <c:pt idx="2">
                  <c:v>Reformas </c:v>
                </c:pt>
                <c:pt idx="3">
                  <c:v>Nuevo 
Codificado</c:v>
                </c:pt>
              </c:strCache>
            </c:strRef>
          </c:cat>
          <c:val>
            <c:numRef>
              <c:f>Salud!$B$2:$E$2</c:f>
              <c:numCache>
                <c:formatCode>#,##0_);\(#,##0\)</c:formatCode>
                <c:ptCount val="4"/>
                <c:pt idx="0">
                  <c:v>20592628.32</c:v>
                </c:pt>
                <c:pt idx="1">
                  <c:v>20592628.32</c:v>
                </c:pt>
                <c:pt idx="2">
                  <c:v>-2793260.3899999997</c:v>
                </c:pt>
                <c:pt idx="3">
                  <c:v>17799367.93</c:v>
                </c:pt>
              </c:numCache>
            </c:numRef>
          </c:val>
          <c:extLst>
            <c:ext xmlns:c16="http://schemas.microsoft.com/office/drawing/2014/chart" uri="{C3380CC4-5D6E-409C-BE32-E72D297353CC}">
              <c16:uniqueId val="{00000007-ACFE-4549-BF5B-22E9F15FC447}"/>
            </c:ext>
          </c:extLst>
        </c:ser>
        <c:dLbls>
          <c:showLegendKey val="0"/>
          <c:showVal val="0"/>
          <c:showCatName val="0"/>
          <c:showSerName val="0"/>
          <c:showPercent val="0"/>
          <c:showBubbleSize val="0"/>
        </c:dLbls>
        <c:gapWidth val="219"/>
        <c:overlap val="-27"/>
        <c:axId val="-1913401568"/>
        <c:axId val="-1913404832"/>
      </c:barChart>
      <c:catAx>
        <c:axId val="-1913401568"/>
        <c:scaling>
          <c:orientation val="minMax"/>
        </c:scaling>
        <c:delete val="1"/>
        <c:axPos val="b"/>
        <c:numFmt formatCode="General" sourceLinked="1"/>
        <c:majorTickMark val="none"/>
        <c:minorTickMark val="none"/>
        <c:tickLblPos val="nextTo"/>
        <c:crossAx val="-1913404832"/>
        <c:crosses val="autoZero"/>
        <c:auto val="1"/>
        <c:lblAlgn val="ctr"/>
        <c:lblOffset val="100"/>
        <c:noMultiLvlLbl val="0"/>
      </c:catAx>
      <c:valAx>
        <c:axId val="-1913404832"/>
        <c:scaling>
          <c:orientation val="minMax"/>
        </c:scaling>
        <c:delete val="1"/>
        <c:axPos val="l"/>
        <c:numFmt formatCode="#,##0_);\(#,##0\)" sourceLinked="1"/>
        <c:majorTickMark val="none"/>
        <c:minorTickMark val="none"/>
        <c:tickLblPos val="nextTo"/>
        <c:crossAx val="-1913401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0.02211</cdr:x>
      <cdr:y>0.9697</cdr:y>
    </cdr:from>
    <cdr:to>
      <cdr:x>0.97109</cdr:x>
      <cdr:y>0.9697</cdr:y>
    </cdr:to>
    <cdr:cxnSp macro="">
      <cdr:nvCxnSpPr>
        <cdr:cNvPr id="3" name="Conector recto 2">
          <a:extLst xmlns:a="http://schemas.openxmlformats.org/drawingml/2006/main">
            <a:ext uri="{FF2B5EF4-FFF2-40B4-BE49-F238E27FC236}">
              <a16:creationId xmlns:a16="http://schemas.microsoft.com/office/drawing/2014/main" id="{A5B737E1-6FA8-E2D5-52E9-1CFC73E4835C}"/>
            </a:ext>
          </a:extLst>
        </cdr:cNvPr>
        <cdr:cNvCxnSpPr/>
      </cdr:nvCxnSpPr>
      <cdr:spPr>
        <a:xfrm xmlns:a="http://schemas.openxmlformats.org/drawingml/2006/main">
          <a:off x="169817" y="4599314"/>
          <a:ext cx="7289074" cy="0"/>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0.0599</cdr:x>
      <cdr:y>0.81922</cdr:y>
    </cdr:from>
    <cdr:to>
      <cdr:x>0.19359</cdr:x>
      <cdr:y>0.95652</cdr:y>
    </cdr:to>
    <cdr:sp macro="" textlink="">
      <cdr:nvSpPr>
        <cdr:cNvPr id="5" name="CuadroTexto 4"/>
        <cdr:cNvSpPr txBox="1"/>
      </cdr:nvSpPr>
      <cdr:spPr>
        <a:xfrm xmlns:a="http://schemas.openxmlformats.org/drawingml/2006/main">
          <a:off x="468226" y="5196115"/>
          <a:ext cx="1045028" cy="8708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EC"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0.06183</cdr:x>
      <cdr:y>0.79242</cdr:y>
    </cdr:from>
    <cdr:to>
      <cdr:x>0.95508</cdr:x>
      <cdr:y>0.79242</cdr:y>
    </cdr:to>
    <cdr:cxnSp macro="">
      <cdr:nvCxnSpPr>
        <cdr:cNvPr id="4" name="Conector recto 3">
          <a:extLst xmlns:a="http://schemas.openxmlformats.org/drawingml/2006/main">
            <a:ext uri="{FF2B5EF4-FFF2-40B4-BE49-F238E27FC236}">
              <a16:creationId xmlns:a16="http://schemas.microsoft.com/office/drawing/2014/main" id="{6FC7FB9D-2A16-19C1-7DD7-4E6561ED48B6}"/>
            </a:ext>
          </a:extLst>
        </cdr:cNvPr>
        <cdr:cNvCxnSpPr/>
      </cdr:nvCxnSpPr>
      <cdr:spPr>
        <a:xfrm xmlns:a="http://schemas.openxmlformats.org/drawingml/2006/main">
          <a:off x="487480" y="3789838"/>
          <a:ext cx="7043068" cy="0"/>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26832" cy="463550"/>
          </a:xfrm>
          <a:prstGeom prst="rect">
            <a:avLst/>
          </a:prstGeom>
        </p:spPr>
        <p:txBody>
          <a:bodyPr vert="horz" lIns="93167" tIns="46583" rIns="93167" bIns="46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56551" y="0"/>
            <a:ext cx="3026832" cy="463550"/>
          </a:xfrm>
          <a:prstGeom prst="rect">
            <a:avLst/>
          </a:prstGeom>
        </p:spPr>
        <p:txBody>
          <a:bodyPr vert="horz" lIns="93167" tIns="46583" rIns="93167" bIns="46583" rtlCol="0"/>
          <a:lstStyle>
            <a:lvl1pPr algn="r">
              <a:defRPr sz="1200"/>
            </a:lvl1pPr>
          </a:lstStyle>
          <a:p>
            <a:fld id="{C440410B-B5DF-44D5-B438-62561615F79B}" type="datetimeFigureOut">
              <a:rPr kumimoji="1" lang="ja-JP" altLang="en-US" smtClean="0"/>
              <a:t>2022/8/9</a:t>
            </a:fld>
            <a:endParaRPr kumimoji="1" lang="ja-JP" altLang="en-US"/>
          </a:p>
        </p:txBody>
      </p:sp>
      <p:sp>
        <p:nvSpPr>
          <p:cNvPr id="4" name="スライド イメージ プレースホルダー 3"/>
          <p:cNvSpPr>
            <a:spLocks noGrp="1" noRot="1" noChangeAspect="1"/>
          </p:cNvSpPr>
          <p:nvPr>
            <p:ph type="sldImg" idx="2"/>
          </p:nvPr>
        </p:nvSpPr>
        <p:spPr>
          <a:xfrm>
            <a:off x="403225" y="695325"/>
            <a:ext cx="6178550" cy="3476625"/>
          </a:xfrm>
          <a:prstGeom prst="rect">
            <a:avLst/>
          </a:prstGeom>
          <a:noFill/>
          <a:ln w="12700">
            <a:solidFill>
              <a:prstClr val="black"/>
            </a:solidFill>
          </a:ln>
        </p:spPr>
        <p:txBody>
          <a:bodyPr vert="horz" lIns="93167" tIns="46583" rIns="93167" bIns="46583" rtlCol="0" anchor="ctr"/>
          <a:lstStyle/>
          <a:p>
            <a:endParaRPr lang="ja-JP" altLang="en-US"/>
          </a:p>
        </p:txBody>
      </p:sp>
      <p:sp>
        <p:nvSpPr>
          <p:cNvPr id="5" name="ノート プレースホルダー 4"/>
          <p:cNvSpPr>
            <a:spLocks noGrp="1"/>
          </p:cNvSpPr>
          <p:nvPr>
            <p:ph type="body" sz="quarter" idx="3"/>
          </p:nvPr>
        </p:nvSpPr>
        <p:spPr>
          <a:xfrm>
            <a:off x="698500" y="4403725"/>
            <a:ext cx="5588000" cy="4171950"/>
          </a:xfrm>
          <a:prstGeom prst="rect">
            <a:avLst/>
          </a:prstGeom>
        </p:spPr>
        <p:txBody>
          <a:bodyPr vert="horz" lIns="93167" tIns="46583" rIns="93167"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8805843"/>
            <a:ext cx="3026832" cy="463550"/>
          </a:xfrm>
          <a:prstGeom prst="rect">
            <a:avLst/>
          </a:prstGeom>
        </p:spPr>
        <p:txBody>
          <a:bodyPr vert="horz" lIns="93167" tIns="46583" rIns="93167" bIns="46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56551" y="8805843"/>
            <a:ext cx="3026832" cy="463550"/>
          </a:xfrm>
          <a:prstGeom prst="rect">
            <a:avLst/>
          </a:prstGeom>
        </p:spPr>
        <p:txBody>
          <a:bodyPr vert="horz" lIns="93167" tIns="46583" rIns="93167" bIns="46583" rtlCol="0" anchor="b"/>
          <a:lstStyle>
            <a:lvl1pPr algn="r">
              <a:defRPr sz="1200"/>
            </a:lvl1pPr>
          </a:lstStyle>
          <a:p>
            <a:fld id="{BA0F6D12-D0E5-42E3-AE9E-4CBB24513023}" type="slidenum">
              <a:rPr kumimoji="1" lang="ja-JP" altLang="en-US" smtClean="0"/>
              <a:t>‹Nº›</a:t>
            </a:fld>
            <a:endParaRPr kumimoji="1" lang="ja-JP" altLang="en-US"/>
          </a:p>
        </p:txBody>
      </p:sp>
    </p:spTree>
    <p:extLst>
      <p:ext uri="{BB962C8B-B14F-4D97-AF65-F5344CB8AC3E}">
        <p14:creationId xmlns:p14="http://schemas.microsoft.com/office/powerpoint/2010/main" val="632614945"/>
      </p:ext>
    </p:extLst>
  </p:cSld>
  <p:clrMap bg1="lt1" tx1="dk1" bg2="lt2" tx2="dk2" accent1="accent1" accent2="accent2" accent3="accent3" accent4="accent4" accent5="accent5" accent6="accent6" hlink="hlink" folHlink="folHlink"/>
  <p:notesStyle>
    <a:lvl1pPr marL="0" algn="l" defTabSz="1632753" rtl="0" eaLnBrk="1" latinLnBrk="0" hangingPunct="1">
      <a:defRPr kumimoji="1" sz="2100" kern="1200">
        <a:solidFill>
          <a:schemeClr val="tx1"/>
        </a:solidFill>
        <a:latin typeface="+mn-lt"/>
        <a:ea typeface="+mn-ea"/>
        <a:cs typeface="+mn-cs"/>
      </a:defRPr>
    </a:lvl1pPr>
    <a:lvl2pPr marL="816376" algn="l" defTabSz="1632753" rtl="0" eaLnBrk="1" latinLnBrk="0" hangingPunct="1">
      <a:defRPr kumimoji="1" sz="2100" kern="1200">
        <a:solidFill>
          <a:schemeClr val="tx1"/>
        </a:solidFill>
        <a:latin typeface="+mn-lt"/>
        <a:ea typeface="+mn-ea"/>
        <a:cs typeface="+mn-cs"/>
      </a:defRPr>
    </a:lvl2pPr>
    <a:lvl3pPr marL="1632753" algn="l" defTabSz="1632753" rtl="0" eaLnBrk="1" latinLnBrk="0" hangingPunct="1">
      <a:defRPr kumimoji="1" sz="2100" kern="1200">
        <a:solidFill>
          <a:schemeClr val="tx1"/>
        </a:solidFill>
        <a:latin typeface="+mn-lt"/>
        <a:ea typeface="+mn-ea"/>
        <a:cs typeface="+mn-cs"/>
      </a:defRPr>
    </a:lvl3pPr>
    <a:lvl4pPr marL="2449129" algn="l" defTabSz="1632753" rtl="0" eaLnBrk="1" latinLnBrk="0" hangingPunct="1">
      <a:defRPr kumimoji="1" sz="2100" kern="1200">
        <a:solidFill>
          <a:schemeClr val="tx1"/>
        </a:solidFill>
        <a:latin typeface="+mn-lt"/>
        <a:ea typeface="+mn-ea"/>
        <a:cs typeface="+mn-cs"/>
      </a:defRPr>
    </a:lvl4pPr>
    <a:lvl5pPr marL="3265505" algn="l" defTabSz="1632753" rtl="0" eaLnBrk="1" latinLnBrk="0" hangingPunct="1">
      <a:defRPr kumimoji="1" sz="2100" kern="1200">
        <a:solidFill>
          <a:schemeClr val="tx1"/>
        </a:solidFill>
        <a:latin typeface="+mn-lt"/>
        <a:ea typeface="+mn-ea"/>
        <a:cs typeface="+mn-cs"/>
      </a:defRPr>
    </a:lvl5pPr>
    <a:lvl6pPr marL="4081882" algn="l" defTabSz="1632753" rtl="0" eaLnBrk="1" latinLnBrk="0" hangingPunct="1">
      <a:defRPr kumimoji="1" sz="2100" kern="1200">
        <a:solidFill>
          <a:schemeClr val="tx1"/>
        </a:solidFill>
        <a:latin typeface="+mn-lt"/>
        <a:ea typeface="+mn-ea"/>
        <a:cs typeface="+mn-cs"/>
      </a:defRPr>
    </a:lvl6pPr>
    <a:lvl7pPr marL="4898258" algn="l" defTabSz="1632753" rtl="0" eaLnBrk="1" latinLnBrk="0" hangingPunct="1">
      <a:defRPr kumimoji="1" sz="2100" kern="1200">
        <a:solidFill>
          <a:schemeClr val="tx1"/>
        </a:solidFill>
        <a:latin typeface="+mn-lt"/>
        <a:ea typeface="+mn-ea"/>
        <a:cs typeface="+mn-cs"/>
      </a:defRPr>
    </a:lvl7pPr>
    <a:lvl8pPr marL="5714634" algn="l" defTabSz="1632753" rtl="0" eaLnBrk="1" latinLnBrk="0" hangingPunct="1">
      <a:defRPr kumimoji="1" sz="2100" kern="1200">
        <a:solidFill>
          <a:schemeClr val="tx1"/>
        </a:solidFill>
        <a:latin typeface="+mn-lt"/>
        <a:ea typeface="+mn-ea"/>
        <a:cs typeface="+mn-cs"/>
      </a:defRPr>
    </a:lvl8pPr>
    <a:lvl9pPr marL="6531011" algn="l" defTabSz="1632753" rtl="0" eaLnBrk="1" latinLnBrk="0" hangingPunct="1">
      <a:defRPr kumimoji="1"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4</a:t>
            </a:fld>
            <a:endParaRPr kumimoji="1" lang="ja-JP" altLang="en-US"/>
          </a:p>
        </p:txBody>
      </p:sp>
    </p:spTree>
    <p:extLst>
      <p:ext uri="{BB962C8B-B14F-4D97-AF65-F5344CB8AC3E}">
        <p14:creationId xmlns:p14="http://schemas.microsoft.com/office/powerpoint/2010/main" val="2262560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84836" indent="-284836" algn="just">
              <a:buFont typeface="Wingdings" pitchFamily="2" charset="2"/>
              <a:buChar char="Ø"/>
            </a:pPr>
            <a:r>
              <a:rPr lang="es-EC" sz="2400" dirty="0"/>
              <a:t>Reforma espacios presupuestarios </a:t>
            </a:r>
            <a:r>
              <a:rPr lang="es-EC" sz="2400" dirty="0">
                <a:solidFill>
                  <a:srgbClr val="C00000"/>
                </a:solidFill>
              </a:rPr>
              <a:t>(USD 31 MM)</a:t>
            </a:r>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12</a:t>
            </a:fld>
            <a:endParaRPr kumimoji="1" lang="ja-JP" altLang="en-US"/>
          </a:p>
        </p:txBody>
      </p:sp>
    </p:spTree>
    <p:extLst>
      <p:ext uri="{BB962C8B-B14F-4D97-AF65-F5344CB8AC3E}">
        <p14:creationId xmlns:p14="http://schemas.microsoft.com/office/powerpoint/2010/main" val="3207537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Revisa</a:t>
            </a:r>
            <a:r>
              <a:rPr lang="es-EC" baseline="0" dirty="0"/>
              <a:t>r descripción del Patronato</a:t>
            </a:r>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23</a:t>
            </a:fld>
            <a:endParaRPr kumimoji="1" lang="ja-JP" altLang="en-US"/>
          </a:p>
        </p:txBody>
      </p:sp>
    </p:spTree>
    <p:extLst>
      <p:ext uri="{BB962C8B-B14F-4D97-AF65-F5344CB8AC3E}">
        <p14:creationId xmlns:p14="http://schemas.microsoft.com/office/powerpoint/2010/main" val="208004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Incremento</a:t>
            </a:r>
            <a:r>
              <a:rPr lang="es-EC" baseline="0" dirty="0"/>
              <a:t> de gasto corriente solicitado en gasto de inversión.</a:t>
            </a:r>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30</a:t>
            </a:fld>
            <a:endParaRPr kumimoji="1" lang="ja-JP" altLang="en-US"/>
          </a:p>
        </p:txBody>
      </p:sp>
    </p:spTree>
    <p:extLst>
      <p:ext uri="{BB962C8B-B14F-4D97-AF65-F5344CB8AC3E}">
        <p14:creationId xmlns:p14="http://schemas.microsoft.com/office/powerpoint/2010/main" val="1804638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a:t>Cambiar color barra</a:t>
            </a:r>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31</a:t>
            </a:fld>
            <a:endParaRPr kumimoji="1" lang="ja-JP" altLang="en-US"/>
          </a:p>
        </p:txBody>
      </p:sp>
    </p:spTree>
    <p:extLst>
      <p:ext uri="{BB962C8B-B14F-4D97-AF65-F5344CB8AC3E}">
        <p14:creationId xmlns:p14="http://schemas.microsoft.com/office/powerpoint/2010/main" val="3790899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F9AC9B53-0C31-5051-0B34-3D4B33ADB394}"/>
              </a:ext>
            </a:extLst>
          </p:cNvPr>
          <p:cNvSpPr/>
          <p:nvPr userDrawn="1"/>
        </p:nvSpPr>
        <p:spPr>
          <a:xfrm>
            <a:off x="-1" y="0"/>
            <a:ext cx="3477911" cy="10287000"/>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3" name="Rectángulo 12">
            <a:extLst>
              <a:ext uri="{FF2B5EF4-FFF2-40B4-BE49-F238E27FC236}">
                <a16:creationId xmlns:a16="http://schemas.microsoft.com/office/drawing/2014/main" id="{EEDB78AE-3CD4-D0D1-AC15-D1979E000AE0}"/>
              </a:ext>
            </a:extLst>
          </p:cNvPr>
          <p:cNvSpPr/>
          <p:nvPr userDrawn="1"/>
        </p:nvSpPr>
        <p:spPr>
          <a:xfrm>
            <a:off x="16176253" y="0"/>
            <a:ext cx="2110160" cy="10287000"/>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4" name="Rectángulo: esquinas redondeadas 13">
            <a:extLst>
              <a:ext uri="{FF2B5EF4-FFF2-40B4-BE49-F238E27FC236}">
                <a16:creationId xmlns:a16="http://schemas.microsoft.com/office/drawing/2014/main" id="{56695022-D366-B8A1-30FE-09755C904DE1}"/>
              </a:ext>
            </a:extLst>
          </p:cNvPr>
          <p:cNvSpPr/>
          <p:nvPr userDrawn="1"/>
        </p:nvSpPr>
        <p:spPr>
          <a:xfrm>
            <a:off x="697832" y="0"/>
            <a:ext cx="17349536" cy="10287000"/>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2" name="Título 1">
            <a:extLst>
              <a:ext uri="{FF2B5EF4-FFF2-40B4-BE49-F238E27FC236}">
                <a16:creationId xmlns:a16="http://schemas.microsoft.com/office/drawing/2014/main" id="{6EF1ED71-0B2B-4516-86B6-5FB4C46C91AA}"/>
              </a:ext>
            </a:extLst>
          </p:cNvPr>
          <p:cNvSpPr>
            <a:spLocks noGrp="1"/>
          </p:cNvSpPr>
          <p:nvPr>
            <p:ph type="title"/>
          </p:nvPr>
        </p:nvSpPr>
        <p:spPr>
          <a:xfrm>
            <a:off x="2579078" y="5597867"/>
            <a:ext cx="13692554" cy="2011530"/>
          </a:xfrm>
          <a:solidFill>
            <a:srgbClr val="293279"/>
          </a:solidFill>
          <a:effectLst>
            <a:outerShdw blurRad="215900" dist="152400" dir="2700000" algn="tl" rotWithShape="0">
              <a:prstClr val="black">
                <a:alpha val="74000"/>
              </a:prstClr>
            </a:outerShdw>
          </a:effectLst>
        </p:spPr>
        <p:txBody>
          <a:bodyPr>
            <a:spAutoFit/>
          </a:bodyPr>
          <a:lstStyle>
            <a:lvl1pPr algn="ctr">
              <a:defRPr>
                <a:solidFill>
                  <a:schemeClr val="bg1"/>
                </a:solidFill>
              </a:defRPr>
            </a:lvl1pPr>
          </a:lstStyle>
          <a:p>
            <a:r>
              <a:rPr lang="es-ES" dirty="0"/>
              <a:t>Haga clic para modificar el estilo de título del patrón</a:t>
            </a:r>
            <a:endParaRPr lang="es-EC" dirty="0"/>
          </a:p>
        </p:txBody>
      </p:sp>
      <p:sp>
        <p:nvSpPr>
          <p:cNvPr id="5" name="テキスト プレースホルダー 6">
            <a:extLst>
              <a:ext uri="{FF2B5EF4-FFF2-40B4-BE49-F238E27FC236}">
                <a16:creationId xmlns:a16="http://schemas.microsoft.com/office/drawing/2014/main" id="{966F3A14-C3F3-48A1-B6A7-A08D01E79DFD}"/>
              </a:ext>
            </a:extLst>
          </p:cNvPr>
          <p:cNvSpPr>
            <a:spLocks noGrp="1"/>
          </p:cNvSpPr>
          <p:nvPr>
            <p:ph type="body" sz="quarter" idx="20" hasCustomPrompt="1"/>
          </p:nvPr>
        </p:nvSpPr>
        <p:spPr>
          <a:xfrm>
            <a:off x="2579079" y="8204182"/>
            <a:ext cx="13692554" cy="1033666"/>
          </a:xfrm>
        </p:spPr>
        <p:txBody>
          <a:bodyPr anchor="t">
            <a:normAutofit/>
          </a:bodyPr>
          <a:lstStyle>
            <a:lvl1pPr algn="ctr">
              <a:defRPr sz="2800" baseline="0">
                <a:solidFill>
                  <a:schemeClr val="tx2"/>
                </a:solidFill>
              </a:defRPr>
            </a:lvl1pPr>
          </a:lstStyle>
          <a:p>
            <a:pPr lvl="0"/>
            <a:r>
              <a:rPr kumimoji="1" lang="en-US" altLang="ja-JP" dirty="0"/>
              <a:t>Autor / </a:t>
            </a:r>
            <a:r>
              <a:rPr kumimoji="1" lang="en-US" altLang="ja-JP" dirty="0" err="1"/>
              <a:t>Dirección</a:t>
            </a:r>
            <a:r>
              <a:rPr kumimoji="1" lang="en-US" altLang="ja-JP" dirty="0"/>
              <a:t> / </a:t>
            </a:r>
            <a:r>
              <a:rPr kumimoji="1" lang="en-US" altLang="ja-JP" dirty="0" err="1"/>
              <a:t>Fecha</a:t>
            </a:r>
            <a:endParaRPr kumimoji="1" lang="ja-JP" altLang="en-US" dirty="0"/>
          </a:p>
        </p:txBody>
      </p:sp>
      <p:pic>
        <p:nvPicPr>
          <p:cNvPr id="8" name="Gráfico 7">
            <a:extLst>
              <a:ext uri="{FF2B5EF4-FFF2-40B4-BE49-F238E27FC236}">
                <a16:creationId xmlns:a16="http://schemas.microsoft.com/office/drawing/2014/main" id="{5B5DB710-20A4-6CE3-41EA-96767298A07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4631" y="2529814"/>
            <a:ext cx="9277149" cy="2613686"/>
          </a:xfrm>
          <a:prstGeom prst="rect">
            <a:avLst/>
          </a:prstGeom>
        </p:spPr>
      </p:pic>
    </p:spTree>
    <p:extLst>
      <p:ext uri="{BB962C8B-B14F-4D97-AF65-F5344CB8AC3E}">
        <p14:creationId xmlns:p14="http://schemas.microsoft.com/office/powerpoint/2010/main" val="280454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3FE0617-96A0-4CFF-B816-C7CA81672EE6}"/>
              </a:ext>
            </a:extLst>
          </p:cNvPr>
          <p:cNvSpPr/>
          <p:nvPr userDrawn="1"/>
        </p:nvSpPr>
        <p:spPr>
          <a:xfrm>
            <a:off x="-1" y="256018"/>
            <a:ext cx="18286413" cy="1011673"/>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kumimoji="1" lang="es-EC" dirty="0">
              <a:solidFill>
                <a:schemeClr val="bg1"/>
              </a:solidFill>
            </a:endParaRPr>
          </a:p>
        </p:txBody>
      </p:sp>
      <p:sp>
        <p:nvSpPr>
          <p:cNvPr id="2" name="タイトル 1"/>
          <p:cNvSpPr>
            <a:spLocks noGrp="1"/>
          </p:cNvSpPr>
          <p:nvPr>
            <p:ph type="title" hasCustomPrompt="1"/>
          </p:nvPr>
        </p:nvSpPr>
        <p:spPr>
          <a:xfrm>
            <a:off x="794004" y="256018"/>
            <a:ext cx="16236850" cy="1011673"/>
          </a:xfrm>
        </p:spPr>
        <p:txBody>
          <a:bodyPr/>
          <a:lstStyle>
            <a:lvl1pPr>
              <a:defRPr>
                <a:solidFill>
                  <a:schemeClr val="bg1"/>
                </a:solidFill>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5" name="テキスト プレースホルダー 6"/>
          <p:cNvSpPr>
            <a:spLocks noGrp="1"/>
          </p:cNvSpPr>
          <p:nvPr>
            <p:ph type="body" sz="quarter" idx="14" hasCustomPrompt="1"/>
          </p:nvPr>
        </p:nvSpPr>
        <p:spPr>
          <a:xfrm>
            <a:off x="1078310" y="1491917"/>
            <a:ext cx="16200313" cy="7417622"/>
          </a:xfrm>
        </p:spPr>
        <p:txBody>
          <a:bodyPr anchor="t">
            <a:normAutofit/>
          </a:bodyPr>
          <a:lstStyle>
            <a:lvl1pPr algn="l">
              <a:defRPr sz="28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Tree>
    <p:extLst>
      <p:ext uri="{BB962C8B-B14F-4D97-AF65-F5344CB8AC3E}">
        <p14:creationId xmlns:p14="http://schemas.microsoft.com/office/powerpoint/2010/main" val="9036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6FC5DCF-F779-66F3-19D4-A8F4D408CA72}"/>
              </a:ext>
            </a:extLst>
          </p:cNvPr>
          <p:cNvSpPr/>
          <p:nvPr userDrawn="1"/>
        </p:nvSpPr>
        <p:spPr>
          <a:xfrm>
            <a:off x="0" y="0"/>
            <a:ext cx="18286413" cy="2695074"/>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3" name="Rectángulo: esquinas redondeadas 2">
            <a:extLst>
              <a:ext uri="{FF2B5EF4-FFF2-40B4-BE49-F238E27FC236}">
                <a16:creationId xmlns:a16="http://schemas.microsoft.com/office/drawing/2014/main" id="{C2BC79B8-5ABE-232D-8C79-DEE40B7240F3}"/>
              </a:ext>
            </a:extLst>
          </p:cNvPr>
          <p:cNvSpPr/>
          <p:nvPr userDrawn="1"/>
        </p:nvSpPr>
        <p:spPr>
          <a:xfrm>
            <a:off x="0" y="1034713"/>
            <a:ext cx="18286413" cy="4957013"/>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2" name="Título 1">
            <a:extLst>
              <a:ext uri="{FF2B5EF4-FFF2-40B4-BE49-F238E27FC236}">
                <a16:creationId xmlns:a16="http://schemas.microsoft.com/office/drawing/2014/main" id="{72D06F2D-75A9-54F4-8017-6E150726CD37}"/>
              </a:ext>
            </a:extLst>
          </p:cNvPr>
          <p:cNvSpPr>
            <a:spLocks noGrp="1"/>
          </p:cNvSpPr>
          <p:nvPr>
            <p:ph type="title"/>
          </p:nvPr>
        </p:nvSpPr>
        <p:spPr>
          <a:xfrm>
            <a:off x="914320" y="0"/>
            <a:ext cx="16457772" cy="1034713"/>
          </a:xfrm>
        </p:spPr>
        <p:txBody>
          <a:bodyPr>
            <a:normAutofit/>
          </a:bodyPr>
          <a:lstStyle>
            <a:lvl1pPr algn="ctr">
              <a:defRPr sz="4400">
                <a:solidFill>
                  <a:schemeClr val="bg1"/>
                </a:solidFill>
              </a:defRPr>
            </a:lvl1pPr>
          </a:lstStyle>
          <a:p>
            <a:r>
              <a:rPr lang="es-ES"/>
              <a:t>Haga clic para modificar el estilo de título del patrón</a:t>
            </a:r>
            <a:endParaRPr lang="es-EC"/>
          </a:p>
        </p:txBody>
      </p:sp>
    </p:spTree>
    <p:extLst>
      <p:ext uri="{BB962C8B-B14F-4D97-AF65-F5344CB8AC3E}">
        <p14:creationId xmlns:p14="http://schemas.microsoft.com/office/powerpoint/2010/main" val="174358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15" name="テキスト プレースホルダー 6"/>
          <p:cNvSpPr>
            <a:spLocks noGrp="1"/>
          </p:cNvSpPr>
          <p:nvPr>
            <p:ph type="body" sz="quarter" idx="15" hasCustomPrompt="1"/>
          </p:nvPr>
        </p:nvSpPr>
        <p:spPr>
          <a:xfrm>
            <a:off x="1964684" y="1958917"/>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17" name="テキスト プレースホルダー 6"/>
          <p:cNvSpPr>
            <a:spLocks noGrp="1"/>
          </p:cNvSpPr>
          <p:nvPr>
            <p:ph type="body" sz="quarter" idx="14" hasCustomPrompt="1"/>
          </p:nvPr>
        </p:nvSpPr>
        <p:spPr>
          <a:xfrm>
            <a:off x="2709065" y="3113733"/>
            <a:ext cx="13938025" cy="5600679"/>
          </a:xfrm>
        </p:spPr>
        <p:txBody>
          <a:bodyPr anchor="t">
            <a:normAutofit/>
          </a:bodyPr>
          <a:lstStyle>
            <a:lvl1pPr algn="l">
              <a:defRPr sz="28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Tree>
    <p:extLst>
      <p:ext uri="{BB962C8B-B14F-4D97-AF65-F5344CB8AC3E}">
        <p14:creationId xmlns:p14="http://schemas.microsoft.com/office/powerpoint/2010/main" val="390953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or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14320" y="561935"/>
            <a:ext cx="16457772" cy="547689"/>
          </a:xfrm>
        </p:spPr>
        <p:txBody>
          <a:bodyPr/>
          <a:lstStyle>
            <a:lvl1pPr>
              <a:defRPr/>
            </a:lvl1pPr>
          </a:lstStyle>
          <a:p>
            <a:r>
              <a:rPr kumimoji="1" lang="en-US" altLang="ja-JP" dirty="0" err="1"/>
              <a:t>Título</a:t>
            </a:r>
            <a:r>
              <a:rPr kumimoji="1" lang="en-US" altLang="ja-JP" dirty="0"/>
              <a:t> de </a:t>
            </a:r>
            <a:r>
              <a:rPr kumimoji="1" lang="en-US" altLang="ja-JP" dirty="0" err="1"/>
              <a:t>lámina</a:t>
            </a:r>
            <a:endParaRPr kumimoji="1" lang="ja-JP" altLang="en-US" dirty="0"/>
          </a:p>
        </p:txBody>
      </p:sp>
    </p:spTree>
    <p:extLst>
      <p:ext uri="{BB962C8B-B14F-4D97-AF65-F5344CB8AC3E}">
        <p14:creationId xmlns:p14="http://schemas.microsoft.com/office/powerpoint/2010/main" val="273261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22" name="テキスト プレースホルダー 6"/>
          <p:cNvSpPr>
            <a:spLocks noGrp="1"/>
          </p:cNvSpPr>
          <p:nvPr>
            <p:ph type="body" sz="quarter" idx="15" hasCustomPrompt="1"/>
          </p:nvPr>
        </p:nvSpPr>
        <p:spPr>
          <a:xfrm>
            <a:off x="2023051" y="2119827"/>
            <a:ext cx="6833566"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23" name="テキスト プレースホルダー 6"/>
          <p:cNvSpPr>
            <a:spLocks noGrp="1"/>
          </p:cNvSpPr>
          <p:nvPr>
            <p:ph type="body" sz="quarter" idx="14" hasCustomPrompt="1"/>
          </p:nvPr>
        </p:nvSpPr>
        <p:spPr>
          <a:xfrm>
            <a:off x="2709066" y="2826004"/>
            <a:ext cx="6147552" cy="6366122"/>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29" name="テキスト プレースホルダー 6"/>
          <p:cNvSpPr>
            <a:spLocks noGrp="1"/>
          </p:cNvSpPr>
          <p:nvPr>
            <p:ph type="body" sz="quarter" idx="16" hasCustomPrompt="1"/>
          </p:nvPr>
        </p:nvSpPr>
        <p:spPr>
          <a:xfrm>
            <a:off x="10272884" y="2116730"/>
            <a:ext cx="6833566" cy="790352"/>
          </a:xfrm>
        </p:spPr>
        <p:txBody>
          <a:bodyPr anchor="b">
            <a:noAutofit/>
          </a:bodyPr>
          <a:lstStyle>
            <a:lvl1pPr algn="l">
              <a:defRPr sz="4400" b="1" baseline="0">
                <a:solidFill>
                  <a:schemeClr val="accent2"/>
                </a:solidFill>
                <a:latin typeface="Route 159 SemiBold" pitchFamily="50" charset="0"/>
              </a:defRPr>
            </a:lvl1pPr>
          </a:lstStyle>
          <a:p>
            <a:pPr lvl="0"/>
            <a:r>
              <a:rPr kumimoji="1" lang="en-US" altLang="ja-JP" dirty="0" err="1"/>
              <a:t>Texto</a:t>
            </a:r>
            <a:endParaRPr kumimoji="1" lang="ja-JP" altLang="en-US" dirty="0"/>
          </a:p>
        </p:txBody>
      </p:sp>
      <p:sp>
        <p:nvSpPr>
          <p:cNvPr id="30" name="テキスト プレースホルダー 6"/>
          <p:cNvSpPr>
            <a:spLocks noGrp="1"/>
          </p:cNvSpPr>
          <p:nvPr>
            <p:ph type="body" sz="quarter" idx="17" hasCustomPrompt="1"/>
          </p:nvPr>
        </p:nvSpPr>
        <p:spPr>
          <a:xfrm>
            <a:off x="10958899" y="2822906"/>
            <a:ext cx="6147552" cy="6366121"/>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378901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grpSp>
        <p:nvGrpSpPr>
          <p:cNvPr id="9" name="グループ化 8"/>
          <p:cNvGrpSpPr/>
          <p:nvPr userDrawn="1"/>
        </p:nvGrpSpPr>
        <p:grpSpPr>
          <a:xfrm>
            <a:off x="0" y="1831132"/>
            <a:ext cx="9664975" cy="3312368"/>
            <a:chOff x="0" y="2839244"/>
            <a:chExt cx="9664975" cy="3312368"/>
          </a:xfrm>
          <a:solidFill>
            <a:srgbClr val="293279"/>
          </a:solidFill>
        </p:grpSpPr>
        <p:sp>
          <p:nvSpPr>
            <p:cNvPr id="5" name="正方形/長方形 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6" name="直角三角形 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grpSp>
        <p:nvGrpSpPr>
          <p:cNvPr id="34" name="グループ化 33"/>
          <p:cNvGrpSpPr/>
          <p:nvPr userDrawn="1"/>
        </p:nvGrpSpPr>
        <p:grpSpPr>
          <a:xfrm rot="10800000">
            <a:off x="8621438" y="2319598"/>
            <a:ext cx="9664975" cy="3312368"/>
            <a:chOff x="0" y="2839244"/>
            <a:chExt cx="9664975" cy="3312368"/>
          </a:xfrm>
          <a:solidFill>
            <a:srgbClr val="C00000"/>
          </a:solidFill>
        </p:grpSpPr>
        <p:sp>
          <p:nvSpPr>
            <p:cNvPr id="35" name="正方形/長方形 3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36" name="直角三角形 3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37" name="テキスト プレースホルダー 6"/>
          <p:cNvSpPr>
            <a:spLocks noGrp="1"/>
          </p:cNvSpPr>
          <p:nvPr>
            <p:ph type="body" sz="quarter" idx="27" hasCustomPrompt="1"/>
          </p:nvPr>
        </p:nvSpPr>
        <p:spPr>
          <a:xfrm>
            <a:off x="834889" y="2120169"/>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err="1"/>
              <a:t>Texto</a:t>
            </a:r>
            <a:endParaRPr kumimoji="1" lang="ja-JP" altLang="en-US" dirty="0"/>
          </a:p>
        </p:txBody>
      </p:sp>
      <p:sp>
        <p:nvSpPr>
          <p:cNvPr id="38" name="テキスト プレースホルダー 6"/>
          <p:cNvSpPr>
            <a:spLocks noGrp="1"/>
          </p:cNvSpPr>
          <p:nvPr>
            <p:ph type="body" sz="quarter" idx="28" hasCustomPrompt="1"/>
          </p:nvPr>
        </p:nvSpPr>
        <p:spPr>
          <a:xfrm>
            <a:off x="10065028" y="2621886"/>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err="1"/>
              <a:t>Texto</a:t>
            </a:r>
            <a:endParaRPr kumimoji="1" lang="ja-JP" altLang="en-US" dirty="0"/>
          </a:p>
        </p:txBody>
      </p:sp>
      <p:grpSp>
        <p:nvGrpSpPr>
          <p:cNvPr id="11" name="グループ化 10"/>
          <p:cNvGrpSpPr/>
          <p:nvPr userDrawn="1"/>
        </p:nvGrpSpPr>
        <p:grpSpPr>
          <a:xfrm>
            <a:off x="0" y="5127969"/>
            <a:ext cx="9701241" cy="119030"/>
            <a:chOff x="0" y="6111441"/>
            <a:chExt cx="9701241" cy="119030"/>
          </a:xfrm>
          <a:solidFill>
            <a:schemeClr val="accent3">
              <a:lumMod val="60000"/>
              <a:lumOff val="40000"/>
            </a:schemeClr>
          </a:solidFill>
        </p:grpSpPr>
        <p:sp>
          <p:nvSpPr>
            <p:cNvPr id="40" name="正方形/長方形 39"/>
            <p:cNvSpPr/>
            <p:nvPr userDrawn="1"/>
          </p:nvSpPr>
          <p:spPr>
            <a:xfrm>
              <a:off x="0" y="6126973"/>
              <a:ext cx="9657281" cy="10349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sp>
          <p:nvSpPr>
            <p:cNvPr id="41" name="直角三角形 40"/>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grpSp>
      <p:grpSp>
        <p:nvGrpSpPr>
          <p:cNvPr id="42" name="グループ化 41"/>
          <p:cNvGrpSpPr/>
          <p:nvPr userDrawn="1"/>
        </p:nvGrpSpPr>
        <p:grpSpPr>
          <a:xfrm rot="10800000">
            <a:off x="8581997" y="2216443"/>
            <a:ext cx="9704415" cy="119030"/>
            <a:chOff x="-3174" y="6111441"/>
            <a:chExt cx="9704415" cy="119030"/>
          </a:xfrm>
          <a:solidFill>
            <a:schemeClr val="accent2">
              <a:lumMod val="60000"/>
              <a:lumOff val="40000"/>
            </a:schemeClr>
          </a:solidFill>
        </p:grpSpPr>
        <p:sp>
          <p:nvSpPr>
            <p:cNvPr id="43" name="正方形/長方形 42"/>
            <p:cNvSpPr/>
            <p:nvPr userDrawn="1"/>
          </p:nvSpPr>
          <p:spPr>
            <a:xfrm>
              <a:off x="-3174" y="6111441"/>
              <a:ext cx="9660456" cy="119030"/>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4" name="直角三角形 43"/>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45" name="テキスト プレースホルダー 6"/>
          <p:cNvSpPr>
            <a:spLocks noGrp="1"/>
          </p:cNvSpPr>
          <p:nvPr>
            <p:ph type="body" sz="quarter" idx="14" hasCustomPrompt="1"/>
          </p:nvPr>
        </p:nvSpPr>
        <p:spPr>
          <a:xfrm>
            <a:off x="829466" y="5365110"/>
            <a:ext cx="7412834" cy="3675392"/>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46" name="テキスト プレースホルダー 6"/>
          <p:cNvSpPr>
            <a:spLocks noGrp="1"/>
          </p:cNvSpPr>
          <p:nvPr>
            <p:ph type="body" sz="quarter" idx="29" hasCustomPrompt="1"/>
          </p:nvPr>
        </p:nvSpPr>
        <p:spPr>
          <a:xfrm>
            <a:off x="10054379" y="5746266"/>
            <a:ext cx="7412834" cy="3294236"/>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190355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40" name="テキスト プレースホルダー 6"/>
          <p:cNvSpPr>
            <a:spLocks noGrp="1"/>
          </p:cNvSpPr>
          <p:nvPr>
            <p:ph type="body" sz="quarter" idx="16" hasCustomPrompt="1"/>
          </p:nvPr>
        </p:nvSpPr>
        <p:spPr>
          <a:xfrm>
            <a:off x="1932912" y="1964027"/>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41" name="テキスト プレースホルダー 6"/>
          <p:cNvSpPr>
            <a:spLocks noGrp="1"/>
          </p:cNvSpPr>
          <p:nvPr>
            <p:ph type="body" sz="quarter" idx="17" hasCustomPrompt="1"/>
          </p:nvPr>
        </p:nvSpPr>
        <p:spPr>
          <a:xfrm>
            <a:off x="2618927" y="2670204"/>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44" name="テキスト プレースホルダー 6"/>
          <p:cNvSpPr>
            <a:spLocks noGrp="1"/>
          </p:cNvSpPr>
          <p:nvPr>
            <p:ph type="body" sz="quarter" idx="16" hasCustomPrompt="1"/>
          </p:nvPr>
        </p:nvSpPr>
        <p:spPr>
          <a:xfrm>
            <a:off x="1944479" y="4239204"/>
            <a:ext cx="7426863" cy="790352"/>
          </a:xfrm>
        </p:spPr>
        <p:txBody>
          <a:bodyPr anchor="b">
            <a:noAutofit/>
          </a:bodyPr>
          <a:lstStyle>
            <a:lvl1pPr algn="l">
              <a:defRPr sz="4400" b="1" baseline="0">
                <a:solidFill>
                  <a:schemeClr val="accent2"/>
                </a:solidFill>
                <a:latin typeface="Route 159 SemiBold" pitchFamily="50" charset="0"/>
              </a:defRPr>
            </a:lvl1pPr>
          </a:lstStyle>
          <a:p>
            <a:pPr lvl="0"/>
            <a:r>
              <a:rPr kumimoji="1" lang="en-US" altLang="ja-JP" dirty="0" err="1"/>
              <a:t>Texto</a:t>
            </a:r>
            <a:endParaRPr kumimoji="1" lang="ja-JP" altLang="en-US" dirty="0"/>
          </a:p>
        </p:txBody>
      </p:sp>
      <p:sp>
        <p:nvSpPr>
          <p:cNvPr id="45" name="テキスト プレースホルダー 6"/>
          <p:cNvSpPr>
            <a:spLocks noGrp="1"/>
          </p:cNvSpPr>
          <p:nvPr>
            <p:ph type="body" sz="quarter" idx="17" hasCustomPrompt="1"/>
          </p:nvPr>
        </p:nvSpPr>
        <p:spPr>
          <a:xfrm>
            <a:off x="2630494" y="4945381"/>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12" name="テキスト プレースホルダー 6">
            <a:extLst>
              <a:ext uri="{FF2B5EF4-FFF2-40B4-BE49-F238E27FC236}">
                <a16:creationId xmlns:a16="http://schemas.microsoft.com/office/drawing/2014/main" id="{61113DA8-6156-4AB1-665F-C9EAC9AFD891}"/>
              </a:ext>
            </a:extLst>
          </p:cNvPr>
          <p:cNvSpPr>
            <a:spLocks noGrp="1"/>
          </p:cNvSpPr>
          <p:nvPr>
            <p:ph type="body" sz="quarter" idx="18" hasCustomPrompt="1"/>
          </p:nvPr>
        </p:nvSpPr>
        <p:spPr>
          <a:xfrm>
            <a:off x="1932912" y="6514381"/>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13" name="テキスト プレースホルダー 6">
            <a:extLst>
              <a:ext uri="{FF2B5EF4-FFF2-40B4-BE49-F238E27FC236}">
                <a16:creationId xmlns:a16="http://schemas.microsoft.com/office/drawing/2014/main" id="{0CA4B8E6-4432-E3CD-1DA5-10A76C52685B}"/>
              </a:ext>
            </a:extLst>
          </p:cNvPr>
          <p:cNvSpPr>
            <a:spLocks noGrp="1"/>
          </p:cNvSpPr>
          <p:nvPr>
            <p:ph type="body" sz="quarter" idx="19" hasCustomPrompt="1"/>
          </p:nvPr>
        </p:nvSpPr>
        <p:spPr>
          <a:xfrm>
            <a:off x="2618927" y="7220558"/>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153872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3 Column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42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0" y="391302"/>
            <a:ext cx="16457772" cy="1203151"/>
          </a:xfrm>
          <a:prstGeom prst="rect">
            <a:avLst/>
          </a:prstGeom>
        </p:spPr>
        <p:txBody>
          <a:bodyPr vert="horz" lIns="163275" tIns="81638" rIns="163275" bIns="81638" rtlCol="0" anchor="ctr">
            <a:normAutofit/>
          </a:bodyPr>
          <a:lstStyle/>
          <a:p>
            <a:r>
              <a:rPr kumimoji="1" lang="en-US" altLang="ja-JP" dirty="0" err="1"/>
              <a:t>Título</a:t>
            </a:r>
            <a:r>
              <a:rPr kumimoji="1" lang="en-US" altLang="ja-JP" dirty="0"/>
              <a:t> principal</a:t>
            </a:r>
            <a:endParaRPr kumimoji="1" lang="ja-JP" altLang="en-US" dirty="0"/>
          </a:p>
        </p:txBody>
      </p:sp>
      <p:sp>
        <p:nvSpPr>
          <p:cNvPr id="3" name="テキスト プレースホルダー 2"/>
          <p:cNvSpPr>
            <a:spLocks noGrp="1"/>
          </p:cNvSpPr>
          <p:nvPr>
            <p:ph type="body" idx="1"/>
          </p:nvPr>
        </p:nvSpPr>
        <p:spPr>
          <a:xfrm>
            <a:off x="914321" y="1973179"/>
            <a:ext cx="16457772" cy="7170821"/>
          </a:xfrm>
          <a:prstGeom prst="rect">
            <a:avLst/>
          </a:prstGeom>
        </p:spPr>
        <p:txBody>
          <a:bodyPr vert="horz" lIns="163275" tIns="81638" rIns="163275" bIns="81638" rtlCol="0">
            <a:normAutofit/>
          </a:bodyPr>
          <a:lstStyle/>
          <a:p>
            <a:pPr lvl="0"/>
            <a:r>
              <a:rPr kumimoji="1" lang="en-US" altLang="ja-JP" dirty="0" err="1"/>
              <a:t>Texto</a:t>
            </a:r>
            <a:r>
              <a:rPr kumimoji="1" lang="en-US" altLang="ja-JP" dirty="0"/>
              <a:t> principal</a:t>
            </a:r>
            <a:endParaRPr kumimoji="1" lang="ja-JP" altLang="en-US" dirty="0"/>
          </a:p>
        </p:txBody>
      </p:sp>
      <p:sp>
        <p:nvSpPr>
          <p:cNvPr id="5" name="Rectángulo 4">
            <a:extLst>
              <a:ext uri="{FF2B5EF4-FFF2-40B4-BE49-F238E27FC236}">
                <a16:creationId xmlns:a16="http://schemas.microsoft.com/office/drawing/2014/main" id="{D06A33B6-E7FC-4949-9340-6C36E6889315}"/>
              </a:ext>
            </a:extLst>
          </p:cNvPr>
          <p:cNvSpPr/>
          <p:nvPr userDrawn="1"/>
        </p:nvSpPr>
        <p:spPr>
          <a:xfrm>
            <a:off x="5756564" y="9661390"/>
            <a:ext cx="10079181" cy="313883"/>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0" name="Rectángulo 9">
            <a:extLst>
              <a:ext uri="{FF2B5EF4-FFF2-40B4-BE49-F238E27FC236}">
                <a16:creationId xmlns:a16="http://schemas.microsoft.com/office/drawing/2014/main" id="{19AF9137-FBEF-4BF0-B0C3-1292AA2243D9}"/>
              </a:ext>
            </a:extLst>
          </p:cNvPr>
          <p:cNvSpPr/>
          <p:nvPr userDrawn="1"/>
        </p:nvSpPr>
        <p:spPr>
          <a:xfrm>
            <a:off x="1" y="9676668"/>
            <a:ext cx="1203158" cy="298605"/>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1" name="Rectángulo 10">
            <a:extLst>
              <a:ext uri="{FF2B5EF4-FFF2-40B4-BE49-F238E27FC236}">
                <a16:creationId xmlns:a16="http://schemas.microsoft.com/office/drawing/2014/main" id="{6CC3713B-051A-4DAB-B23E-3849F80CA565}"/>
              </a:ext>
            </a:extLst>
          </p:cNvPr>
          <p:cNvSpPr/>
          <p:nvPr userDrawn="1"/>
        </p:nvSpPr>
        <p:spPr>
          <a:xfrm>
            <a:off x="17083255" y="9684307"/>
            <a:ext cx="1203158" cy="298605"/>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pic>
        <p:nvPicPr>
          <p:cNvPr id="9" name="Gráfico 8">
            <a:extLst>
              <a:ext uri="{FF2B5EF4-FFF2-40B4-BE49-F238E27FC236}">
                <a16:creationId xmlns:a16="http://schemas.microsoft.com/office/drawing/2014/main" id="{94604CC6-030B-0E53-A936-2467E494413E}"/>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596629" y="9144000"/>
            <a:ext cx="3719683" cy="1047960"/>
          </a:xfrm>
          <a:prstGeom prst="rect">
            <a:avLst/>
          </a:prstGeom>
        </p:spPr>
      </p:pic>
      <p:sp>
        <p:nvSpPr>
          <p:cNvPr id="6" name="CuadroTexto 5">
            <a:extLst>
              <a:ext uri="{FF2B5EF4-FFF2-40B4-BE49-F238E27FC236}">
                <a16:creationId xmlns:a16="http://schemas.microsoft.com/office/drawing/2014/main" id="{4AEA60E4-C90A-0384-CBE4-64156502EF59}"/>
              </a:ext>
            </a:extLst>
          </p:cNvPr>
          <p:cNvSpPr txBox="1"/>
          <p:nvPr userDrawn="1"/>
        </p:nvSpPr>
        <p:spPr>
          <a:xfrm>
            <a:off x="15835745" y="9505526"/>
            <a:ext cx="1247510" cy="646331"/>
          </a:xfrm>
          <a:prstGeom prst="rect">
            <a:avLst/>
          </a:prstGeom>
          <a:noFill/>
        </p:spPr>
        <p:txBody>
          <a:bodyPr wrap="square" rtlCol="0">
            <a:spAutoFit/>
          </a:bodyPr>
          <a:lstStyle/>
          <a:p>
            <a:pPr algn="ctr"/>
            <a:fld id="{5EB9B6B1-451A-4BDD-BEC3-0AA88183CED8}" type="slidenum">
              <a:rPr lang="es-EC" sz="3600" b="1" smtClean="0">
                <a:solidFill>
                  <a:srgbClr val="293279"/>
                </a:solidFill>
                <a:latin typeface="Calibri" panose="020F0502020204030204" pitchFamily="34" charset="0"/>
                <a:cs typeface="Calibri" panose="020F0502020204030204" pitchFamily="34" charset="0"/>
              </a:rPr>
              <a:pPr algn="ctr"/>
              <a:t>‹Nº›</a:t>
            </a:fld>
            <a:endParaRPr lang="es-EC" sz="3600" b="1" dirty="0">
              <a:solidFill>
                <a:srgbClr val="29327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5312062"/>
      </p:ext>
    </p:extLst>
  </p:cSld>
  <p:clrMap bg1="lt1" tx1="dk1" bg2="lt2" tx2="dk2" accent1="accent1" accent2="accent2" accent3="accent3" accent4="accent4" accent5="accent5" accent6="accent6" hlink="hlink" folHlink="folHlink"/>
  <p:sldLayoutIdLst>
    <p:sldLayoutId id="2147483775" r:id="rId1"/>
    <p:sldLayoutId id="2147483659" r:id="rId2"/>
    <p:sldLayoutId id="2147483777" r:id="rId3"/>
    <p:sldLayoutId id="2147483748" r:id="rId4"/>
    <p:sldLayoutId id="2147483774" r:id="rId5"/>
    <p:sldLayoutId id="2147483675" r:id="rId6"/>
    <p:sldLayoutId id="2147483751" r:id="rId7"/>
    <p:sldLayoutId id="2147483676" r:id="rId8"/>
    <p:sldLayoutId id="2147483776" r:id="rId9"/>
  </p:sldLayoutIdLst>
  <p:hf hdr="0" ftr="0" dt="0"/>
  <p:txStyles>
    <p:titleStyle>
      <a:lvl1pPr algn="l" defTabSz="1632753" rtl="0" eaLnBrk="1" latinLnBrk="0" hangingPunct="1">
        <a:spcBef>
          <a:spcPct val="0"/>
        </a:spcBef>
        <a:buNone/>
        <a:defRPr kumimoji="1" sz="6000" b="1" kern="1200" baseline="0">
          <a:solidFill>
            <a:schemeClr val="tx1">
              <a:lumMod val="75000"/>
              <a:lumOff val="25000"/>
            </a:schemeClr>
          </a:solidFill>
          <a:latin typeface="Calibri" panose="020F0502020204030204" pitchFamily="34" charset="0"/>
          <a:ea typeface="+mj-ea"/>
          <a:cs typeface="Calibri" panose="020F0502020204030204" pitchFamily="34" charset="0"/>
        </a:defRPr>
      </a:lvl1pPr>
    </p:titleStyle>
    <p:bodyStyle>
      <a:lvl1pPr marL="0" indent="0" algn="l" defTabSz="1632753" rtl="0" eaLnBrk="1" latinLnBrk="0" hangingPunct="1">
        <a:lnSpc>
          <a:spcPct val="120000"/>
        </a:lnSpc>
        <a:spcBef>
          <a:spcPts val="1200"/>
        </a:spcBef>
        <a:buFont typeface="Arial" panose="020B0604020202020204" pitchFamily="34" charset="0"/>
        <a:buNone/>
        <a:defRPr kumimoji="1" sz="2800" kern="1200" baseline="0">
          <a:solidFill>
            <a:schemeClr val="tx2"/>
          </a:solidFill>
          <a:latin typeface="Calibri" panose="020F0502020204030204" pitchFamily="34" charset="0"/>
          <a:ea typeface="+mn-ea"/>
          <a:cs typeface="Calibri" panose="020F0502020204030204" pitchFamily="34" charset="0"/>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9pPr>
    </p:bodyStyle>
    <p:other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7C3199-7CE2-B129-A71B-B8D17FC84E41}"/>
              </a:ext>
            </a:extLst>
          </p:cNvPr>
          <p:cNvSpPr>
            <a:spLocks noGrp="1"/>
          </p:cNvSpPr>
          <p:nvPr>
            <p:ph type="title"/>
          </p:nvPr>
        </p:nvSpPr>
        <p:spPr>
          <a:xfrm>
            <a:off x="2579078" y="5597867"/>
            <a:ext cx="13692554" cy="2011530"/>
          </a:xfrm>
        </p:spPr>
        <p:txBody>
          <a:bodyPr/>
          <a:lstStyle/>
          <a:p>
            <a:r>
              <a:rPr lang="es-EC" dirty="0"/>
              <a:t>REFORMA AL PLAN OPERATIVO ANUAL 2022</a:t>
            </a:r>
          </a:p>
        </p:txBody>
      </p:sp>
      <p:sp>
        <p:nvSpPr>
          <p:cNvPr id="3" name="Marcador de texto 2">
            <a:extLst>
              <a:ext uri="{FF2B5EF4-FFF2-40B4-BE49-F238E27FC236}">
                <a16:creationId xmlns:a16="http://schemas.microsoft.com/office/drawing/2014/main" id="{220E7870-86AD-1A55-808F-A5C44DFB4328}"/>
              </a:ext>
            </a:extLst>
          </p:cNvPr>
          <p:cNvSpPr>
            <a:spLocks noGrp="1"/>
          </p:cNvSpPr>
          <p:nvPr>
            <p:ph type="body" sz="quarter" idx="20"/>
          </p:nvPr>
        </p:nvSpPr>
        <p:spPr/>
        <p:txBody>
          <a:bodyPr/>
          <a:lstStyle/>
          <a:p>
            <a:r>
              <a:rPr lang="es-EC" b="1" dirty="0"/>
              <a:t>Agosto 2022</a:t>
            </a:r>
          </a:p>
        </p:txBody>
      </p:sp>
    </p:spTree>
    <p:extLst>
      <p:ext uri="{BB962C8B-B14F-4D97-AF65-F5344CB8AC3E}">
        <p14:creationId xmlns:p14="http://schemas.microsoft.com/office/powerpoint/2010/main" val="3209168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a:xfrm>
            <a:off x="794003" y="256018"/>
            <a:ext cx="17177473" cy="1011673"/>
          </a:xfrm>
        </p:spPr>
        <p:txBody>
          <a:bodyPr>
            <a:noAutofit/>
          </a:bodyPr>
          <a:lstStyle/>
          <a:p>
            <a:r>
              <a:rPr lang="es-EC" sz="3200" dirty="0"/>
              <a:t>6. Peso Presupuestario por Sector para la Reforma de Gastos de Inversión – Asignación Municipal</a:t>
            </a:r>
          </a:p>
        </p:txBody>
      </p:sp>
      <p:sp>
        <p:nvSpPr>
          <p:cNvPr id="6" name="CuadroTexto 5"/>
          <p:cNvSpPr txBox="1"/>
          <p:nvPr/>
        </p:nvSpPr>
        <p:spPr>
          <a:xfrm>
            <a:off x="2079253" y="8486556"/>
            <a:ext cx="14569105" cy="954107"/>
          </a:xfrm>
          <a:prstGeom prst="rect">
            <a:avLst/>
          </a:prstGeom>
          <a:noFill/>
        </p:spPr>
        <p:txBody>
          <a:bodyPr wrap="square" rtlCol="0">
            <a:spAutoFit/>
          </a:bodyPr>
          <a:lstStyle/>
          <a:p>
            <a:pPr algn="just"/>
            <a:r>
              <a:rPr lang="es-EC" sz="1400" b="1" dirty="0"/>
              <a:t>Notas:</a:t>
            </a:r>
            <a:r>
              <a:rPr lang="es-EC" sz="1400" dirty="0"/>
              <a:t> (*) En el Sector de Movilidad se incluye el Proyecto Primera Línea del Metro de Quito, y se considera el valor total de la transferencia a EPMMOP USD 97.092.975,18 desde el MDMQ como parte del presupuesto para Gastos de Inversión, transferencia dentro de la cual se considera 932m en gastos administrativos. (**) En el Sector de Coordinación de Alcaldía y Secretaría del Concejo Metropolitano se considera el valor total de la transferencia a Quito Honesto USD 1.200.000 desde el MDMQ como parte del presupuesto para Gastos de Inversión, , transferencia dentro de la cual se considera 1M en gasto corriente.</a:t>
            </a:r>
          </a:p>
        </p:txBody>
      </p:sp>
      <p:graphicFrame>
        <p:nvGraphicFramePr>
          <p:cNvPr id="4" name="Tabla 3"/>
          <p:cNvGraphicFramePr>
            <a:graphicFrameLocks noGrp="1"/>
          </p:cNvGraphicFramePr>
          <p:nvPr>
            <p:extLst>
              <p:ext uri="{D42A27DB-BD31-4B8C-83A1-F6EECF244321}">
                <p14:modId xmlns:p14="http://schemas.microsoft.com/office/powerpoint/2010/main" val="3590824426"/>
              </p:ext>
            </p:extLst>
          </p:nvPr>
        </p:nvGraphicFramePr>
        <p:xfrm>
          <a:off x="2101865" y="1594035"/>
          <a:ext cx="14546493" cy="6844573"/>
        </p:xfrm>
        <a:graphic>
          <a:graphicData uri="http://schemas.openxmlformats.org/drawingml/2006/table">
            <a:tbl>
              <a:tblPr/>
              <a:tblGrid>
                <a:gridCol w="545728">
                  <a:extLst>
                    <a:ext uri="{9D8B030D-6E8A-4147-A177-3AD203B41FA5}">
                      <a16:colId xmlns:a16="http://schemas.microsoft.com/office/drawing/2014/main" val="3148911363"/>
                    </a:ext>
                  </a:extLst>
                </a:gridCol>
                <a:gridCol w="5287923">
                  <a:extLst>
                    <a:ext uri="{9D8B030D-6E8A-4147-A177-3AD203B41FA5}">
                      <a16:colId xmlns:a16="http://schemas.microsoft.com/office/drawing/2014/main" val="2859978673"/>
                    </a:ext>
                  </a:extLst>
                </a:gridCol>
                <a:gridCol w="1856732">
                  <a:extLst>
                    <a:ext uri="{9D8B030D-6E8A-4147-A177-3AD203B41FA5}">
                      <a16:colId xmlns:a16="http://schemas.microsoft.com/office/drawing/2014/main" val="3581523286"/>
                    </a:ext>
                  </a:extLst>
                </a:gridCol>
                <a:gridCol w="2433825">
                  <a:extLst>
                    <a:ext uri="{9D8B030D-6E8A-4147-A177-3AD203B41FA5}">
                      <a16:colId xmlns:a16="http://schemas.microsoft.com/office/drawing/2014/main" val="989589352"/>
                    </a:ext>
                  </a:extLst>
                </a:gridCol>
                <a:gridCol w="2107642">
                  <a:extLst>
                    <a:ext uri="{9D8B030D-6E8A-4147-A177-3AD203B41FA5}">
                      <a16:colId xmlns:a16="http://schemas.microsoft.com/office/drawing/2014/main" val="3047319102"/>
                    </a:ext>
                  </a:extLst>
                </a:gridCol>
                <a:gridCol w="2314643">
                  <a:extLst>
                    <a:ext uri="{9D8B030D-6E8A-4147-A177-3AD203B41FA5}">
                      <a16:colId xmlns:a16="http://schemas.microsoft.com/office/drawing/2014/main" val="1723733935"/>
                    </a:ext>
                  </a:extLst>
                </a:gridCol>
              </a:tblGrid>
              <a:tr h="1166658">
                <a:tc gridSpan="2">
                  <a:txBody>
                    <a:bodyPr/>
                    <a:lstStyle/>
                    <a:p>
                      <a:pPr algn="ctr" fontAlgn="ctr"/>
                      <a:r>
                        <a:rPr lang="es-EC" sz="1800" b="1" i="0" u="none" strike="noStrike" dirty="0">
                          <a:solidFill>
                            <a:srgbClr val="FFFFFF"/>
                          </a:solidFill>
                          <a:effectLst/>
                          <a:latin typeface="Arial" panose="020B0604020202020204" pitchFamily="34" charset="0"/>
                        </a:rPr>
                        <a:t>SECTOR</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s-EC"/>
                    </a:p>
                  </a:txBody>
                  <a:tcPr/>
                </a:tc>
                <a:tc>
                  <a:txBody>
                    <a:bodyPr/>
                    <a:lstStyle/>
                    <a:p>
                      <a:pPr algn="ctr" fontAlgn="t"/>
                      <a:r>
                        <a:rPr lang="es-EC" sz="1800" b="1" i="0" u="none" strike="noStrike" dirty="0">
                          <a:solidFill>
                            <a:srgbClr val="FFFFFF"/>
                          </a:solidFill>
                          <a:effectLst/>
                          <a:latin typeface="Arial" panose="020B0604020202020204" pitchFamily="34" charset="0"/>
                        </a:rPr>
                        <a:t>Peso presupuestario</a:t>
                      </a:r>
                      <a:r>
                        <a:rPr lang="es-EC" sz="1800" b="1" i="0" u="none" strike="noStrike" baseline="0" dirty="0">
                          <a:solidFill>
                            <a:srgbClr val="FFFFFF"/>
                          </a:solidFill>
                          <a:effectLst/>
                          <a:latin typeface="Arial" panose="020B0604020202020204" pitchFamily="34" charset="0"/>
                        </a:rPr>
                        <a:t> antes de la Reforma</a:t>
                      </a:r>
                      <a:endParaRPr lang="es-EC" sz="18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s-EC" sz="1800" b="1" i="0" u="none" strike="noStrike">
                          <a:solidFill>
                            <a:srgbClr val="FFFFFF"/>
                          </a:solidFill>
                          <a:effectLst/>
                          <a:latin typeface="Arial" panose="020B0604020202020204" pitchFamily="34" charset="0"/>
                        </a:rPr>
                        <a:t>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EC" sz="1800" b="1" i="0" u="none" strike="noStrike">
                          <a:solidFill>
                            <a:srgbClr val="FFFFFF"/>
                          </a:solidFill>
                          <a:effectLst/>
                          <a:latin typeface="Arial" panose="020B0604020202020204" pitchFamily="34" charset="0"/>
                        </a:rPr>
                        <a:t>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655974818"/>
                  </a:ext>
                </a:extLst>
              </a:tr>
              <a:tr h="333995">
                <a:tc>
                  <a:txBody>
                    <a:bodyPr/>
                    <a:lstStyle/>
                    <a:p>
                      <a:pPr algn="ctr" fontAlgn="t"/>
                      <a:r>
                        <a:rPr lang="es-EC" sz="1800" b="0" i="0" u="none" strike="noStrike" dirty="0">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Movilidad*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61,5%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317.969.123,27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108.484.015,40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426.453.138,67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538361"/>
                  </a:ext>
                </a:extLst>
              </a:tr>
              <a:tr h="333995">
                <a:tc>
                  <a:txBody>
                    <a:bodyPr/>
                    <a:lstStyle/>
                    <a:p>
                      <a:pPr algn="ctr" fontAlgn="t"/>
                      <a:r>
                        <a:rPr lang="es-EC" sz="1800" b="0" i="0" u="none" strike="noStrike" dirty="0">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Administración General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9,2%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47.674.346,06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617.711,25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48.292.057,31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11144"/>
                  </a:ext>
                </a:extLst>
              </a:tr>
              <a:tr h="333995">
                <a:tc>
                  <a:txBody>
                    <a:bodyPr/>
                    <a:lstStyle/>
                    <a:p>
                      <a:pPr algn="ctr" fontAlgn="t"/>
                      <a:r>
                        <a:rPr lang="es-EC" sz="1800" b="0" i="0" u="none" strike="noStrike" dirty="0">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Coordinación Territorial y Participación Ciud.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7,1%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36.515.181,31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945.966,35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37.461.147,66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120771"/>
                  </a:ext>
                </a:extLst>
              </a:tr>
              <a:tr h="333995">
                <a:tc>
                  <a:txBody>
                    <a:bodyPr/>
                    <a:lstStyle/>
                    <a:p>
                      <a:pPr algn="ctr" fontAlgn="t"/>
                      <a:r>
                        <a:rPr lang="es-EC" sz="1800" b="0" i="0" u="none" strike="noStrike" dirty="0">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Territorio Hábitat y Vivienda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4,2%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21.550.383,10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1.470.538,68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23.020.921,78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126455"/>
                  </a:ext>
                </a:extLst>
              </a:tr>
              <a:tr h="333995">
                <a:tc>
                  <a:txBody>
                    <a:bodyPr/>
                    <a:lstStyle/>
                    <a:p>
                      <a:pPr algn="ctr" fontAlgn="t"/>
                      <a:r>
                        <a:rPr lang="es-EC" sz="1800" b="0" i="0" u="none" strike="noStrike" dirty="0">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Salud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20.592.628,32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 2.793.260,39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17.799.367,93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369678"/>
                  </a:ext>
                </a:extLst>
              </a:tr>
              <a:tr h="333995">
                <a:tc>
                  <a:txBody>
                    <a:bodyPr/>
                    <a:lstStyle/>
                    <a:p>
                      <a:pPr algn="ctr" fontAlgn="t"/>
                      <a:r>
                        <a:rPr lang="es-EC" sz="1800" b="0" i="0" u="none" strike="noStrike" dirty="0">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Cultura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3,0%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15.400.000,00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2.650.000,00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18.050.000,00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818056"/>
                  </a:ext>
                </a:extLst>
              </a:tr>
              <a:tr h="333995">
                <a:tc>
                  <a:txBody>
                    <a:bodyPr/>
                    <a:lstStyle/>
                    <a:p>
                      <a:pPr algn="ctr" fontAlgn="t"/>
                      <a:r>
                        <a:rPr lang="es-EC" sz="1800" b="0" i="0" u="none" strike="noStrike">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Desarrollo Productivo y Competitividad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13.792.452,00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244.784,02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14.037.236,02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614862"/>
                  </a:ext>
                </a:extLst>
              </a:tr>
              <a:tr h="333995">
                <a:tc>
                  <a:txBody>
                    <a:bodyPr/>
                    <a:lstStyle/>
                    <a:p>
                      <a:pPr algn="ctr" fontAlgn="t"/>
                      <a:r>
                        <a:rPr lang="es-EC" sz="1800" b="0" i="0" u="none" strike="noStrike" dirty="0">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Inclusión Social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13.450.000,00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 1.154.639,37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12.295.360,63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512165"/>
                  </a:ext>
                </a:extLst>
              </a:tr>
              <a:tr h="333995">
                <a:tc>
                  <a:txBody>
                    <a:bodyPr/>
                    <a:lstStyle/>
                    <a:p>
                      <a:pPr algn="ctr" fontAlgn="t"/>
                      <a:r>
                        <a:rPr lang="es-EC" sz="1800" b="0" i="0" u="none" strike="noStrike" dirty="0">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Educación, Recreación y Deporte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11.070.058,66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2.188.566,00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13.258.624,66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698858"/>
                  </a:ext>
                </a:extLst>
              </a:tr>
              <a:tr h="333995">
                <a:tc>
                  <a:txBody>
                    <a:bodyPr/>
                    <a:lstStyle/>
                    <a:p>
                      <a:pPr algn="ctr" fontAlgn="t"/>
                      <a:r>
                        <a:rPr lang="es-EC" sz="1800" b="0" i="0" u="none" strike="noStrike" dirty="0">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Distrital de Comercio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5.400.000,00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3.592.317,20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8.992.317,20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368353"/>
                  </a:ext>
                </a:extLst>
              </a:tr>
              <a:tr h="333995">
                <a:tc>
                  <a:txBody>
                    <a:bodyPr/>
                    <a:lstStyle/>
                    <a:p>
                      <a:pPr algn="ctr" fontAlgn="t"/>
                      <a:r>
                        <a:rPr lang="es-EC" sz="1800" b="0" i="0" u="none" strike="noStrike" dirty="0">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Ambiente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4.833.468,00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14.299.196,38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19.132.664,38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28620"/>
                  </a:ext>
                </a:extLst>
              </a:tr>
              <a:tr h="333995">
                <a:tc>
                  <a:txBody>
                    <a:bodyPr/>
                    <a:lstStyle/>
                    <a:p>
                      <a:pPr algn="ctr" fontAlgn="t"/>
                      <a:r>
                        <a:rPr lang="es-EC" sz="1800" b="0" i="0" u="none" strike="noStrike" dirty="0">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Seguridad y Gobernabilidad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3.523.033,75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5.847,00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3.528.880,75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785693"/>
                  </a:ext>
                </a:extLst>
              </a:tr>
              <a:tr h="333995">
                <a:tc>
                  <a:txBody>
                    <a:bodyPr/>
                    <a:lstStyle/>
                    <a:p>
                      <a:pPr algn="ctr" fontAlgn="t"/>
                      <a:r>
                        <a:rPr lang="es-EC" sz="1800" b="0" i="0" u="none" strike="noStrike" dirty="0">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Comunicación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2.600.000,00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2.600.000,00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58564"/>
                  </a:ext>
                </a:extLst>
              </a:tr>
              <a:tr h="333995">
                <a:tc>
                  <a:txBody>
                    <a:bodyPr/>
                    <a:lstStyle/>
                    <a:p>
                      <a:pPr algn="ctr" fontAlgn="t"/>
                      <a:r>
                        <a:rPr lang="es-EC" sz="1800" b="0" i="0" u="none" strike="noStrike" dirty="0">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Coord. de Alcaldía y Secretaría del Concejo**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1.570.000,00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132.768,46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1.702.768,46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508545"/>
                  </a:ext>
                </a:extLst>
              </a:tr>
              <a:tr h="333995">
                <a:tc>
                  <a:txBody>
                    <a:bodyPr/>
                    <a:lstStyle/>
                    <a:p>
                      <a:pPr algn="ctr" fontAlgn="t"/>
                      <a:r>
                        <a:rPr lang="es-EC" sz="1800" b="0" i="0" u="none" strike="noStrike" dirty="0">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Planificación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711.106,56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 144.482,96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566.623,60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8784144"/>
                  </a:ext>
                </a:extLst>
              </a:tr>
              <a:tr h="333995">
                <a:tc>
                  <a:txBody>
                    <a:bodyPr/>
                    <a:lstStyle/>
                    <a:p>
                      <a:pPr algn="ctr" fontAlgn="t"/>
                      <a:r>
                        <a:rPr lang="es-EC" sz="1800" b="0" i="0" u="none" strike="noStrike" dirty="0">
                          <a:effectLst/>
                          <a:latin typeface="Arial" panose="020B060402020202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Agencia Metropolitana de Control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641395"/>
                  </a:ext>
                </a:extLst>
              </a:tr>
              <a:tr h="333995">
                <a:tc gridSpan="2">
                  <a:txBody>
                    <a:bodyPr/>
                    <a:lstStyle/>
                    <a:p>
                      <a:pPr algn="ctr" fontAlgn="t"/>
                      <a:r>
                        <a:rPr lang="es-EC" sz="1800" b="1" i="0" u="none" strike="noStrike">
                          <a:solidFill>
                            <a:srgbClr val="FFFFFF"/>
                          </a:solidFill>
                          <a:effectLst/>
                          <a:latin typeface="Arial" panose="020B0604020202020204" pitchFamily="34" charset="0"/>
                        </a:rPr>
                        <a:t>TOTAL REFORMA INVERSIÓN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EC"/>
                    </a:p>
                  </a:txBody>
                  <a:tcPr/>
                </a:tc>
                <a:tc>
                  <a:txBody>
                    <a:bodyPr/>
                    <a:lstStyle/>
                    <a:p>
                      <a:pPr algn="ctr" fontAlgn="t"/>
                      <a:r>
                        <a:rPr lang="es-EC" sz="1800" b="1" i="0" u="none" strike="noStrike">
                          <a:solidFill>
                            <a:srgbClr val="FFFFFF"/>
                          </a:solidFill>
                          <a:effectLst/>
                          <a:latin typeface="Arial" panose="020B0604020202020204" pitchFamily="34" charset="0"/>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a:solidFill>
                            <a:srgbClr val="FFFFFF"/>
                          </a:solidFill>
                          <a:effectLst/>
                          <a:latin typeface="Arial" panose="020B0604020202020204" pitchFamily="34" charset="0"/>
                        </a:rPr>
                        <a:t>517.051.781,03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dirty="0">
                          <a:solidFill>
                            <a:srgbClr val="FFFFFF"/>
                          </a:solidFill>
                          <a:effectLst/>
                          <a:latin typeface="Arial" panose="020B0604020202020204" pitchFamily="34" charset="0"/>
                        </a:rPr>
                        <a:t>130.539.328,02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dirty="0">
                          <a:solidFill>
                            <a:srgbClr val="FFFFFF"/>
                          </a:solidFill>
                          <a:effectLst/>
                          <a:latin typeface="Arial" panose="020B0604020202020204" pitchFamily="34" charset="0"/>
                        </a:rPr>
                        <a:t>647.591.109,05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751602451"/>
                  </a:ext>
                </a:extLst>
              </a:tr>
            </a:tbl>
          </a:graphicData>
        </a:graphic>
      </p:graphicFrame>
    </p:spTree>
    <p:extLst>
      <p:ext uri="{BB962C8B-B14F-4D97-AF65-F5344CB8AC3E}">
        <p14:creationId xmlns:p14="http://schemas.microsoft.com/office/powerpoint/2010/main" val="1658387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063973888"/>
              </p:ext>
            </p:extLst>
          </p:nvPr>
        </p:nvGraphicFramePr>
        <p:xfrm>
          <a:off x="9143206" y="2833464"/>
          <a:ext cx="8679464" cy="5217835"/>
        </p:xfrm>
        <a:graphic>
          <a:graphicData uri="http://schemas.openxmlformats.org/drawingml/2006/table">
            <a:tbl>
              <a:tblPr/>
              <a:tblGrid>
                <a:gridCol w="2518610">
                  <a:extLst>
                    <a:ext uri="{9D8B030D-6E8A-4147-A177-3AD203B41FA5}">
                      <a16:colId xmlns:a16="http://schemas.microsoft.com/office/drawing/2014/main" val="944943785"/>
                    </a:ext>
                  </a:extLst>
                </a:gridCol>
                <a:gridCol w="1764632">
                  <a:extLst>
                    <a:ext uri="{9D8B030D-6E8A-4147-A177-3AD203B41FA5}">
                      <a16:colId xmlns:a16="http://schemas.microsoft.com/office/drawing/2014/main" val="1367893856"/>
                    </a:ext>
                  </a:extLst>
                </a:gridCol>
                <a:gridCol w="1459831">
                  <a:extLst>
                    <a:ext uri="{9D8B030D-6E8A-4147-A177-3AD203B41FA5}">
                      <a16:colId xmlns:a16="http://schemas.microsoft.com/office/drawing/2014/main" val="2941403925"/>
                    </a:ext>
                  </a:extLst>
                </a:gridCol>
                <a:gridCol w="1475874">
                  <a:extLst>
                    <a:ext uri="{9D8B030D-6E8A-4147-A177-3AD203B41FA5}">
                      <a16:colId xmlns:a16="http://schemas.microsoft.com/office/drawing/2014/main" val="122835489"/>
                    </a:ext>
                  </a:extLst>
                </a:gridCol>
                <a:gridCol w="1460517">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Codificado antes de Reforma - DMF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algn="l" fontAlgn="ctr"/>
                      <a:r>
                        <a:rPr lang="es-EC" sz="1800" b="0" i="0" u="none" strike="noStrike" dirty="0">
                          <a:effectLst/>
                          <a:latin typeface="Arial" panose="020B0604020202020204" pitchFamily="34" charset="0"/>
                        </a:rPr>
                        <a:t>EPMMOP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97.092.975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97.092.975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38.768.481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135.861.456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54303"/>
                  </a:ext>
                </a:extLst>
              </a:tr>
              <a:tr h="600845">
                <a:tc>
                  <a:txBody>
                    <a:bodyPr/>
                    <a:lstStyle/>
                    <a:p>
                      <a:pPr algn="l" fontAlgn="ctr"/>
                      <a:r>
                        <a:rPr lang="es-EC" sz="1800" b="0" i="0" u="none" strike="noStrike">
                          <a:effectLst/>
                          <a:latin typeface="Arial" panose="020B0604020202020204" pitchFamily="34" charset="0"/>
                        </a:rPr>
                        <a:t>PPLMQ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152.736.183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162.960.405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36.843.483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199.803.888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935266"/>
                  </a:ext>
                </a:extLst>
              </a:tr>
              <a:tr h="600845">
                <a:tc>
                  <a:txBody>
                    <a:bodyPr/>
                    <a:lstStyle/>
                    <a:p>
                      <a:pPr algn="l" fontAlgn="ctr"/>
                      <a:r>
                        <a:rPr lang="es-EC" sz="1800" b="0" i="0" u="none" strike="noStrike">
                          <a:effectLst/>
                          <a:latin typeface="Arial" panose="020B0604020202020204" pitchFamily="34" charset="0"/>
                        </a:rPr>
                        <a:t>EPM Transporte de Pasjaeros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40.154.553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32.226.867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15.893.680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48.120.547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l" fontAlgn="ctr"/>
                      <a:r>
                        <a:rPr lang="es-EC" sz="1800" b="0" i="0" u="none" strike="noStrike">
                          <a:effectLst/>
                          <a:latin typeface="Arial" panose="020B0604020202020204" pitchFamily="34" charset="0"/>
                        </a:rPr>
                        <a:t>Secretaría de 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622.250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366.770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12.944.480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13.311.250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15111"/>
                  </a:ext>
                </a:extLst>
              </a:tr>
              <a:tr h="895511">
                <a:tc>
                  <a:txBody>
                    <a:bodyPr/>
                    <a:lstStyle/>
                    <a:p>
                      <a:pPr algn="l" fontAlgn="ctr"/>
                      <a:r>
                        <a:rPr lang="es-EC" sz="1800" b="0" i="0" u="none" strike="noStrike" dirty="0">
                          <a:effectLst/>
                          <a:latin typeface="Arial" panose="020B0604020202020204" pitchFamily="34" charset="0"/>
                        </a:rPr>
                        <a:t>Agencia Metropolitana de Control de Transporte, Tránsito y SV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11.122.964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10.681.909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4.033.892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14.715.800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710305"/>
                  </a:ext>
                </a:extLst>
              </a:tr>
              <a:tr h="600845">
                <a:tc>
                  <a:txBody>
                    <a:bodyPr/>
                    <a:lstStyle/>
                    <a:p>
                      <a:pPr algn="ctr" fontAlgn="ctr"/>
                      <a:r>
                        <a:rPr lang="es-EC" sz="18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301.728.925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303.328.926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108.484.015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411.812.941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99412"/>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graphicFrame>
        <p:nvGraphicFramePr>
          <p:cNvPr id="8" name="Gráfico 7"/>
          <p:cNvGraphicFramePr>
            <a:graphicFrameLocks/>
          </p:cNvGraphicFramePr>
          <p:nvPr/>
        </p:nvGraphicFramePr>
        <p:xfrm>
          <a:off x="584743" y="2648952"/>
          <a:ext cx="7853404" cy="5293265"/>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Conector recto 3"/>
          <p:cNvCxnSpPr/>
          <p:nvPr/>
        </p:nvCxnSpPr>
        <p:spPr>
          <a:xfrm flipV="1">
            <a:off x="3827417" y="3095897"/>
            <a:ext cx="3226526" cy="124097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188105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sp>
        <p:nvSpPr>
          <p:cNvPr id="10"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
        <p:nvSpPr>
          <p:cNvPr id="2" name="CuadroTexto 1"/>
          <p:cNvSpPr txBox="1"/>
          <p:nvPr/>
        </p:nvSpPr>
        <p:spPr>
          <a:xfrm>
            <a:off x="877100" y="7821147"/>
            <a:ext cx="7644143" cy="830997"/>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a:p>
            <a:endParaRPr lang="es-EC" sz="1400" b="1" dirty="0">
              <a:solidFill>
                <a:schemeClr val="accent5"/>
              </a:solidFill>
            </a:endParaRPr>
          </a:p>
        </p:txBody>
      </p:sp>
      <p:cxnSp>
        <p:nvCxnSpPr>
          <p:cNvPr id="6" name="Conector recto 5"/>
          <p:cNvCxnSpPr/>
          <p:nvPr/>
        </p:nvCxnSpPr>
        <p:spPr>
          <a:xfrm>
            <a:off x="877100" y="7781958"/>
            <a:ext cx="756104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9963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432495" y="1289720"/>
            <a:ext cx="5394145" cy="624904"/>
          </a:xfrm>
          <a:prstGeom prst="rect">
            <a:avLst/>
          </a:prstGeom>
        </p:spPr>
        <p:txBody>
          <a:bodyPr vert="horz" lIns="163275" tIns="81638" rIns="163275" bIns="81638" rtlCol="0" anchor="ctr">
            <a:normAutofit fontScale="90000" lnSpcReduction="2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sp>
        <p:nvSpPr>
          <p:cNvPr id="6" name="Rectángulo 5"/>
          <p:cNvSpPr/>
          <p:nvPr/>
        </p:nvSpPr>
        <p:spPr>
          <a:xfrm>
            <a:off x="1190149" y="1969631"/>
            <a:ext cx="15438872" cy="477080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just"/>
            <a:r>
              <a:rPr kumimoji="1" lang="es-EC" sz="2000" b="1" dirty="0">
                <a:solidFill>
                  <a:schemeClr val="tx1"/>
                </a:solidFill>
              </a:rPr>
              <a:t>EPMMOP</a:t>
            </a:r>
          </a:p>
          <a:p>
            <a:pPr algn="just"/>
            <a:r>
              <a:rPr lang="es-EC" sz="1700" b="1" dirty="0">
                <a:solidFill>
                  <a:schemeClr val="tx1"/>
                </a:solidFill>
              </a:rPr>
              <a:t>Imagen Urbana</a:t>
            </a:r>
            <a:r>
              <a:rPr lang="es-EC" sz="1700" dirty="0">
                <a:solidFill>
                  <a:schemeClr val="tx1"/>
                </a:solidFill>
              </a:rPr>
              <a:t> </a:t>
            </a:r>
          </a:p>
          <a:p>
            <a:pPr marL="342900" indent="-342900" algn="just">
              <a:buFont typeface="Wingdings" pitchFamily="2" charset="2"/>
              <a:buChar char="Ø"/>
            </a:pPr>
            <a:r>
              <a:rPr lang="es-EC" sz="1700" dirty="0">
                <a:solidFill>
                  <a:schemeClr val="tx1"/>
                </a:solidFill>
              </a:rPr>
              <a:t>Construcción del sistema eléctrico e iluminación de parques (Plan de Mantenimiento y Repotenciación de Parques del DMQ)</a:t>
            </a:r>
          </a:p>
          <a:p>
            <a:pPr marL="342900" indent="-342900" algn="just">
              <a:buFont typeface="Wingdings" pitchFamily="2" charset="2"/>
              <a:buChar char="Ø"/>
            </a:pPr>
            <a:r>
              <a:rPr lang="es-EC" sz="1700" dirty="0">
                <a:solidFill>
                  <a:schemeClr val="tx1"/>
                </a:solidFill>
              </a:rPr>
              <a:t>Mantenimiento de puentes metálicos (peatonales).</a:t>
            </a:r>
          </a:p>
          <a:p>
            <a:pPr algn="just"/>
            <a:r>
              <a:rPr lang="es-EC" sz="1700" b="1" dirty="0">
                <a:solidFill>
                  <a:schemeClr val="tx1"/>
                </a:solidFill>
              </a:rPr>
              <a:t>Espacios Verdes </a:t>
            </a:r>
          </a:p>
          <a:p>
            <a:pPr marL="285750" indent="-285750" algn="just">
              <a:buFont typeface="Wingdings" panose="05000000000000000000" pitchFamily="2" charset="2"/>
              <a:buChar char="Ø"/>
            </a:pPr>
            <a:r>
              <a:rPr lang="es-EC" sz="1700" dirty="0">
                <a:solidFill>
                  <a:schemeClr val="tx1"/>
                </a:solidFill>
              </a:rPr>
              <a:t>Mantenimiento de áreas verdes y jardines.</a:t>
            </a:r>
          </a:p>
          <a:p>
            <a:pPr algn="just"/>
            <a:r>
              <a:rPr lang="es-EC" sz="1700" b="1" dirty="0">
                <a:solidFill>
                  <a:schemeClr val="tx1"/>
                </a:solidFill>
              </a:rPr>
              <a:t>Infraestructura Vial</a:t>
            </a:r>
            <a:r>
              <a:rPr lang="es-EC" sz="1700" dirty="0">
                <a:solidFill>
                  <a:schemeClr val="tx1"/>
                </a:solidFill>
              </a:rPr>
              <a:t> </a:t>
            </a:r>
          </a:p>
          <a:p>
            <a:pPr marL="285750" indent="-285750" algn="just">
              <a:buFont typeface="Wingdings" pitchFamily="2" charset="2"/>
              <a:buChar char="Ø"/>
            </a:pPr>
            <a:r>
              <a:rPr lang="es-EC" sz="1700" dirty="0">
                <a:solidFill>
                  <a:schemeClr val="tx1"/>
                </a:solidFill>
              </a:rPr>
              <a:t>Pago de expropiaciones. </a:t>
            </a:r>
          </a:p>
          <a:p>
            <a:pPr marL="285750" indent="-285750" algn="just">
              <a:buFont typeface="Wingdings" pitchFamily="2" charset="2"/>
              <a:buChar char="Ø"/>
            </a:pPr>
            <a:r>
              <a:rPr lang="es-EC" sz="1700" dirty="0">
                <a:solidFill>
                  <a:schemeClr val="tx1"/>
                </a:solidFill>
              </a:rPr>
              <a:t>Intervenciones viales (con énfasis en la ruralidad) / Paquete 5 (Av. Colón) / Paquete 6 (Av. Napo))</a:t>
            </a:r>
          </a:p>
          <a:p>
            <a:pPr algn="just"/>
            <a:r>
              <a:rPr lang="es-EC" sz="1700" b="1" dirty="0">
                <a:solidFill>
                  <a:schemeClr val="tx1"/>
                </a:solidFill>
              </a:rPr>
              <a:t>Mantenimiento y Rehabilitación Vial </a:t>
            </a:r>
          </a:p>
          <a:p>
            <a:pPr marL="285750" indent="-285750" algn="just">
              <a:buFont typeface="Wingdings" pitchFamily="2" charset="2"/>
              <a:buChar char="Ø"/>
            </a:pPr>
            <a:r>
              <a:rPr lang="es-EC" sz="1700" dirty="0">
                <a:solidFill>
                  <a:schemeClr val="tx1"/>
                </a:solidFill>
              </a:rPr>
              <a:t>Programa de Pavimentación y Repavimentación Vial en las administraciones zonales (con énfasis en la ruralidad).</a:t>
            </a:r>
            <a:endParaRPr lang="es-EC" sz="1700" dirty="0">
              <a:solidFill>
                <a:srgbClr val="FF0000"/>
              </a:solidFill>
            </a:endParaRPr>
          </a:p>
          <a:p>
            <a:pPr algn="just"/>
            <a:r>
              <a:rPr lang="es-EC" sz="1700" b="1" dirty="0">
                <a:solidFill>
                  <a:schemeClr val="tx1"/>
                </a:solidFill>
              </a:rPr>
              <a:t>Señalización y Semaforización</a:t>
            </a:r>
          </a:p>
          <a:p>
            <a:pPr marL="285750" indent="-285750" algn="just">
              <a:buFont typeface="Wingdings" pitchFamily="2" charset="2"/>
              <a:buChar char="Ø"/>
            </a:pPr>
            <a:r>
              <a:rPr lang="es-EC" sz="1700" dirty="0">
                <a:solidFill>
                  <a:schemeClr val="tx1"/>
                </a:solidFill>
              </a:rPr>
              <a:t>Señalización horizontal, instalación de placas prediales y viales  </a:t>
            </a:r>
          </a:p>
          <a:p>
            <a:pPr marL="285750" indent="-285750" algn="just">
              <a:buFont typeface="Wingdings" pitchFamily="2" charset="2"/>
              <a:buChar char="Ø"/>
            </a:pPr>
            <a:r>
              <a:rPr lang="es-EC" sz="1700" dirty="0">
                <a:solidFill>
                  <a:schemeClr val="tx1"/>
                </a:solidFill>
              </a:rPr>
              <a:t>Plan de Mantenimiento de Semaforización (intersecciones semaforizadas)</a:t>
            </a:r>
          </a:p>
          <a:p>
            <a:pPr algn="just"/>
            <a:r>
              <a:rPr lang="es-EC" sz="1700" b="1" dirty="0">
                <a:solidFill>
                  <a:schemeClr val="tx1"/>
                </a:solidFill>
              </a:rPr>
              <a:t>Administración-TTHH</a:t>
            </a:r>
          </a:p>
          <a:p>
            <a:pPr marL="285750" indent="-285750" algn="just">
              <a:buFont typeface="Wingdings" pitchFamily="2" charset="2"/>
              <a:buChar char="Ø"/>
            </a:pPr>
            <a:r>
              <a:rPr lang="es-EC" sz="1700" dirty="0">
                <a:solidFill>
                  <a:schemeClr val="tx1"/>
                </a:solidFill>
              </a:rPr>
              <a:t>Jubilaciones  - Personal de varias gerencias de la EPMMOP 2020-2021-2022. Ordenanza Interpretativa 211-2022</a:t>
            </a:r>
          </a:p>
          <a:p>
            <a:pPr marL="285750" indent="-285750" algn="just">
              <a:buFont typeface="Wingdings" pitchFamily="2" charset="2"/>
              <a:buChar char="Ø"/>
            </a:pPr>
            <a:r>
              <a:rPr lang="es-EC" sz="1700" dirty="0">
                <a:solidFill>
                  <a:schemeClr val="tx1"/>
                </a:solidFill>
              </a:rPr>
              <a:t>Pago de sentencias judiciales.</a:t>
            </a:r>
          </a:p>
          <a:p>
            <a:pPr algn="just"/>
            <a:endParaRPr kumimoji="1" lang="es-EC" sz="1800" dirty="0">
              <a:solidFill>
                <a:schemeClr val="tx1"/>
              </a:solidFill>
            </a:endParaRPr>
          </a:p>
        </p:txBody>
      </p:sp>
      <p:sp>
        <p:nvSpPr>
          <p:cNvPr id="10" name="Rectángulo 9">
            <a:extLst>
              <a:ext uri="{FF2B5EF4-FFF2-40B4-BE49-F238E27FC236}">
                <a16:creationId xmlns:a16="http://schemas.microsoft.com/office/drawing/2014/main" id="{C178A66E-EA67-E145-9F07-13D0ECA95442}"/>
              </a:ext>
            </a:extLst>
          </p:cNvPr>
          <p:cNvSpPr/>
          <p:nvPr/>
        </p:nvSpPr>
        <p:spPr>
          <a:xfrm>
            <a:off x="1222955" y="6965339"/>
            <a:ext cx="15406065" cy="19435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just"/>
            <a:r>
              <a:rPr lang="es-EC" sz="2000" b="1" dirty="0">
                <a:solidFill>
                  <a:schemeClr val="tx1"/>
                </a:solidFill>
              </a:rPr>
              <a:t>PPLMQ</a:t>
            </a:r>
          </a:p>
          <a:p>
            <a:pPr marL="285750" indent="-285750" algn="just">
              <a:buFont typeface="Wingdings" pitchFamily="2" charset="2"/>
              <a:buChar char="Ø"/>
            </a:pPr>
            <a:r>
              <a:rPr lang="es-EC" sz="1700" dirty="0">
                <a:solidFill>
                  <a:schemeClr val="tx1"/>
                </a:solidFill>
              </a:rPr>
              <a:t>Fiscalización y gerencia del proyecto. </a:t>
            </a:r>
            <a:endParaRPr lang="es-EC" sz="1700" dirty="0">
              <a:solidFill>
                <a:srgbClr val="FF0000"/>
              </a:solidFill>
            </a:endParaRPr>
          </a:p>
          <a:p>
            <a:pPr marL="285750" indent="-285750" algn="just">
              <a:buFont typeface="Wingdings" pitchFamily="2" charset="2"/>
              <a:buChar char="Ø"/>
            </a:pPr>
            <a:r>
              <a:rPr lang="es-EC" sz="1700" dirty="0">
                <a:solidFill>
                  <a:schemeClr val="tx1"/>
                </a:solidFill>
              </a:rPr>
              <a:t>Mantenimiento de infraestructura operativa (pre-operación)</a:t>
            </a:r>
          </a:p>
          <a:p>
            <a:pPr marL="1102126" lvl="1" indent="-285750" algn="just">
              <a:buFont typeface="Wingdings" pitchFamily="2" charset="2"/>
              <a:buChar char="Ø"/>
            </a:pPr>
            <a:r>
              <a:rPr lang="es-EC" sz="1700" dirty="0">
                <a:solidFill>
                  <a:schemeClr val="tx1"/>
                </a:solidFill>
              </a:rPr>
              <a:t>Señalización, Material Móvil, e Infraestructura</a:t>
            </a:r>
          </a:p>
          <a:p>
            <a:pPr marL="285750" indent="-285750" algn="just">
              <a:buFont typeface="Wingdings" pitchFamily="2" charset="2"/>
              <a:buChar char="Ø"/>
            </a:pPr>
            <a:r>
              <a:rPr lang="es-EC" sz="1700" dirty="0">
                <a:solidFill>
                  <a:schemeClr val="tx1"/>
                </a:solidFill>
              </a:rPr>
              <a:t>Contratación de seguros.</a:t>
            </a:r>
          </a:p>
          <a:p>
            <a:pPr marL="285750" indent="-285750" algn="just">
              <a:buFont typeface="Wingdings" pitchFamily="2" charset="2"/>
              <a:buChar char="Ø"/>
            </a:pPr>
            <a:r>
              <a:rPr lang="es-EC" sz="1700" dirty="0">
                <a:solidFill>
                  <a:schemeClr val="tx1"/>
                </a:solidFill>
              </a:rPr>
              <a:t>Reforma a los espacios presupuestarios de las diferentes fuentes de financiamiento, resultado de la conciliación de ejercicios anteriores, valor que asciende a USD 31.742,559,89</a:t>
            </a:r>
            <a:endParaRPr lang="es-EC" sz="1700" dirty="0">
              <a:solidFill>
                <a:schemeClr val="accent2"/>
              </a:solidFill>
            </a:endParaRPr>
          </a:p>
        </p:txBody>
      </p: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020037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65541" y="1941757"/>
            <a:ext cx="15762936" cy="217304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2000" b="1" dirty="0">
              <a:solidFill>
                <a:schemeClr val="tx1"/>
              </a:solidFill>
            </a:endParaRPr>
          </a:p>
          <a:p>
            <a:pPr algn="just"/>
            <a:r>
              <a:rPr lang="es-EC" sz="2000" b="1" dirty="0">
                <a:solidFill>
                  <a:schemeClr val="tx1"/>
                </a:solidFill>
              </a:rPr>
              <a:t>EPM Transporte de Pasajeros</a:t>
            </a:r>
          </a:p>
          <a:p>
            <a:pPr algn="just"/>
            <a:r>
              <a:rPr lang="es-EC" sz="1600" b="1" dirty="0">
                <a:solidFill>
                  <a:schemeClr val="tx1"/>
                </a:solidFill>
              </a:rPr>
              <a:t>Operación</a:t>
            </a:r>
          </a:p>
          <a:p>
            <a:pPr marL="285750" indent="-285750" algn="just">
              <a:buFont typeface="Arial" panose="020B0604020202020204" pitchFamily="34" charset="0"/>
              <a:buChar char="•"/>
            </a:pPr>
            <a:r>
              <a:rPr lang="es-EC" sz="1600" dirty="0">
                <a:solidFill>
                  <a:schemeClr val="tx1"/>
                </a:solidFill>
              </a:rPr>
              <a:t>Pago del servicio de alimentadores.</a:t>
            </a:r>
          </a:p>
          <a:p>
            <a:pPr marL="285750" indent="-285750" algn="just">
              <a:buFont typeface="Arial" panose="020B0604020202020204" pitchFamily="34" charset="0"/>
              <a:buChar char="•"/>
            </a:pPr>
            <a:r>
              <a:rPr lang="es-EC" sz="1600" dirty="0">
                <a:solidFill>
                  <a:schemeClr val="tx1"/>
                </a:solidFill>
              </a:rPr>
              <a:t>Adquisición de neumáticos, </a:t>
            </a:r>
          </a:p>
          <a:p>
            <a:pPr marL="285750" indent="-285750" algn="just">
              <a:buFont typeface="Arial" panose="020B0604020202020204" pitchFamily="34" charset="0"/>
              <a:buChar char="•"/>
            </a:pPr>
            <a:r>
              <a:rPr lang="es-EC" sz="1600" dirty="0">
                <a:solidFill>
                  <a:schemeClr val="tx1"/>
                </a:solidFill>
              </a:rPr>
              <a:t>Adquisición de cámaras de video vigilancia y prestación del servicio de alimentadores para la ruta Sur Occidental. </a:t>
            </a:r>
          </a:p>
          <a:p>
            <a:pPr marL="285750" indent="-285750" algn="just">
              <a:buFont typeface="Arial" panose="020B0604020202020204" pitchFamily="34" charset="0"/>
              <a:buChar char="•"/>
            </a:pPr>
            <a:r>
              <a:rPr lang="es-EC" sz="1600" dirty="0">
                <a:solidFill>
                  <a:schemeClr val="tx1"/>
                </a:solidFill>
              </a:rPr>
              <a:t>Adquisición de 15 troles articulados eléctricos.</a:t>
            </a:r>
          </a:p>
          <a:p>
            <a:pPr algn="just"/>
            <a:r>
              <a:rPr lang="es-EC" sz="1600" b="1" dirty="0">
                <a:solidFill>
                  <a:schemeClr val="tx1"/>
                </a:solidFill>
              </a:rPr>
              <a:t>Administrativo-TTHH</a:t>
            </a:r>
          </a:p>
          <a:p>
            <a:pPr marL="285750" indent="-285750" algn="just">
              <a:buFont typeface="Arial" panose="020B0604020202020204" pitchFamily="34" charset="0"/>
              <a:buChar char="•"/>
            </a:pPr>
            <a:r>
              <a:rPr lang="es-EC" sz="1600" dirty="0">
                <a:solidFill>
                  <a:schemeClr val="tx1"/>
                </a:solidFill>
              </a:rPr>
              <a:t>Pago jubilaciones.</a:t>
            </a:r>
            <a:endParaRPr kumimoji="1" lang="es-EC" sz="2000" b="1" dirty="0">
              <a:solidFill>
                <a:schemeClr val="tx1"/>
              </a:solidFill>
            </a:endParaRPr>
          </a:p>
          <a:p>
            <a:pPr algn="just"/>
            <a:endParaRPr kumimoji="1" lang="es-EC" sz="1800" dirty="0">
              <a:solidFill>
                <a:schemeClr val="tx1"/>
              </a:solidFill>
            </a:endParaRPr>
          </a:p>
        </p:txBody>
      </p:sp>
      <p:sp>
        <p:nvSpPr>
          <p:cNvPr id="10" name="Título 1">
            <a:extLst>
              <a:ext uri="{FF2B5EF4-FFF2-40B4-BE49-F238E27FC236}">
                <a16:creationId xmlns:a16="http://schemas.microsoft.com/office/drawing/2014/main" id="{096131B6-57B6-5648-9B6E-73E54F111760}"/>
              </a:ext>
            </a:extLst>
          </p:cNvPr>
          <p:cNvSpPr txBox="1">
            <a:spLocks/>
          </p:cNvSpPr>
          <p:nvPr/>
        </p:nvSpPr>
        <p:spPr>
          <a:xfrm>
            <a:off x="432495" y="1289720"/>
            <a:ext cx="5394145" cy="624904"/>
          </a:xfrm>
          <a:prstGeom prst="rect">
            <a:avLst/>
          </a:prstGeom>
        </p:spPr>
        <p:txBody>
          <a:bodyPr vert="horz" lIns="163275" tIns="81638" rIns="163275" bIns="81638" rtlCol="0" anchor="ctr">
            <a:normAutofit fontScale="90000" lnSpcReduction="2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sp>
        <p:nvSpPr>
          <p:cNvPr id="3" name="CuadroTexto 2"/>
          <p:cNvSpPr txBox="1"/>
          <p:nvPr/>
        </p:nvSpPr>
        <p:spPr>
          <a:xfrm>
            <a:off x="432495" y="5133703"/>
            <a:ext cx="184731" cy="584775"/>
          </a:xfrm>
          <a:prstGeom prst="rect">
            <a:avLst/>
          </a:prstGeom>
          <a:noFill/>
        </p:spPr>
        <p:txBody>
          <a:bodyPr wrap="none" rtlCol="0">
            <a:spAutoFit/>
          </a:bodyPr>
          <a:lstStyle/>
          <a:p>
            <a:endParaRPr lang="es-EC" dirty="0"/>
          </a:p>
        </p:txBody>
      </p:sp>
      <p:sp>
        <p:nvSpPr>
          <p:cNvPr id="11" name="Rectángulo 10"/>
          <p:cNvSpPr/>
          <p:nvPr/>
        </p:nvSpPr>
        <p:spPr>
          <a:xfrm>
            <a:off x="1052478" y="7526215"/>
            <a:ext cx="15775998" cy="119575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t>Agencia Metropolitana de Tránsito</a:t>
            </a:r>
          </a:p>
          <a:p>
            <a:pPr marL="285750" indent="-285750" algn="just">
              <a:buFont typeface="Wingdings" pitchFamily="2" charset="2"/>
              <a:buChar char="Ø"/>
            </a:pPr>
            <a:r>
              <a:rPr lang="es-EC" sz="1700" dirty="0">
                <a:solidFill>
                  <a:schemeClr val="tx1"/>
                </a:solidFill>
              </a:rPr>
              <a:t>Por traspasos presupuestarios previos realizados para el financiamiento del pago del acuerdo de mediación del Servicio RTV.</a:t>
            </a:r>
          </a:p>
          <a:p>
            <a:pPr marL="285750" indent="-285750" algn="just">
              <a:buFont typeface="Wingdings" pitchFamily="2" charset="2"/>
              <a:buChar char="Ø"/>
            </a:pPr>
            <a:r>
              <a:rPr lang="es-EC" sz="1700" dirty="0"/>
              <a:t>Adquisición del parque vehicular de la agencia (motos, camionetas, busetas y </a:t>
            </a:r>
            <a:r>
              <a:rPr lang="es-EC" sz="1700" dirty="0" err="1"/>
              <a:t>winchas</a:t>
            </a:r>
            <a:r>
              <a:rPr lang="es-EC" sz="1700" dirty="0"/>
              <a:t>).</a:t>
            </a:r>
          </a:p>
        </p:txBody>
      </p:sp>
      <p:sp>
        <p:nvSpPr>
          <p:cNvPr id="12" name="Rectángulo 11"/>
          <p:cNvSpPr/>
          <p:nvPr/>
        </p:nvSpPr>
        <p:spPr>
          <a:xfrm>
            <a:off x="1052477" y="4196737"/>
            <a:ext cx="15775999" cy="318880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t>Secretaría de Movilidad</a:t>
            </a:r>
          </a:p>
          <a:p>
            <a:pPr algn="just"/>
            <a:r>
              <a:rPr lang="es-EC" sz="1700" b="1" dirty="0"/>
              <a:t>Mejoramiento del Servicio en el Sistema Integrado de Transporte Público</a:t>
            </a:r>
          </a:p>
          <a:p>
            <a:pPr marL="285750" indent="-285750" algn="just">
              <a:buFont typeface="Wingdings" pitchFamily="2" charset="2"/>
              <a:buChar char="Ø"/>
            </a:pPr>
            <a:r>
              <a:rPr lang="es-EC" sz="1700" dirty="0"/>
              <a:t>Implementación del Administrador del SITP.</a:t>
            </a:r>
          </a:p>
          <a:p>
            <a:pPr marL="285750" indent="-285750" algn="just">
              <a:buFont typeface="Wingdings" pitchFamily="2" charset="2"/>
              <a:buChar char="Ø"/>
            </a:pPr>
            <a:r>
              <a:rPr lang="es-EC" sz="1700" dirty="0"/>
              <a:t>Implementación de los Sistemas Inteligentes del SITP (SIR-SAE-SIU), </a:t>
            </a:r>
          </a:p>
          <a:p>
            <a:pPr marL="285750" indent="-285750" algn="just">
              <a:buFont typeface="Wingdings" pitchFamily="2" charset="2"/>
              <a:buChar char="Ø"/>
            </a:pPr>
            <a:r>
              <a:rPr lang="es-EC" sz="1700" dirty="0"/>
              <a:t>Administración del fideicomiso global. </a:t>
            </a:r>
          </a:p>
          <a:p>
            <a:pPr marL="285750" indent="-285750" algn="just">
              <a:buFont typeface="Wingdings" pitchFamily="2" charset="2"/>
              <a:buChar char="Ø"/>
            </a:pPr>
            <a:r>
              <a:rPr lang="es-EC" sz="1700" dirty="0"/>
              <a:t>Campaña para informar y socializar el SITP.</a:t>
            </a:r>
          </a:p>
          <a:p>
            <a:pPr algn="just"/>
            <a:r>
              <a:rPr lang="es-EC" sz="1700" b="1" dirty="0"/>
              <a:t>Mejoramiento de la Circulación del Tráfico en el DMQ </a:t>
            </a:r>
            <a:r>
              <a:rPr lang="es-EC" sz="1700" dirty="0"/>
              <a:t> </a:t>
            </a:r>
          </a:p>
          <a:p>
            <a:pPr marL="285750" indent="-285750" algn="just">
              <a:buFont typeface="Wingdings" pitchFamily="2" charset="2"/>
              <a:buChar char="Ø"/>
            </a:pPr>
            <a:r>
              <a:rPr lang="es-EC" sz="1700" dirty="0"/>
              <a:t>Equipamiento para la infraestructura tecnológica del Observatorio de la Movilidad y su operación.</a:t>
            </a:r>
          </a:p>
          <a:p>
            <a:pPr algn="just"/>
            <a:r>
              <a:rPr lang="es-EC" sz="1700" b="1" dirty="0"/>
              <a:t>Modos de Transporte Sostenible</a:t>
            </a:r>
            <a:r>
              <a:rPr lang="es-EC" sz="1700" dirty="0"/>
              <a:t> </a:t>
            </a:r>
          </a:p>
          <a:p>
            <a:pPr marL="285750" indent="-285750" algn="just">
              <a:buFont typeface="Wingdings" pitchFamily="2" charset="2"/>
              <a:buChar char="Ø"/>
            </a:pPr>
            <a:r>
              <a:rPr lang="es-EC" sz="1700" dirty="0"/>
              <a:t>Reparación y puesta en marcha de los bienes del sistema de bicicleta pública.</a:t>
            </a:r>
          </a:p>
          <a:p>
            <a:pPr marL="285750" indent="-285750" algn="just">
              <a:buFont typeface="Wingdings" pitchFamily="2" charset="2"/>
              <a:buChar char="Ø"/>
            </a:pPr>
            <a:r>
              <a:rPr lang="es-EC" sz="1700" dirty="0"/>
              <a:t>Estudios para los diseños de una nueva ruta de </a:t>
            </a:r>
            <a:r>
              <a:rPr lang="es-EC" sz="1700" dirty="0" err="1"/>
              <a:t>ciclovía</a:t>
            </a:r>
            <a:r>
              <a:rPr lang="es-EC" sz="1700" dirty="0"/>
              <a:t> y mejora de la infraestructura ciclista y peatonal en el espacio público.</a:t>
            </a:r>
          </a:p>
        </p:txBody>
      </p: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04235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a:solidFill>
                  <a:srgbClr val="C00000"/>
                </a:solidFill>
              </a:rPr>
              <a:t>Sector Administración General</a:t>
            </a:r>
          </a:p>
        </p:txBody>
      </p:sp>
      <p:graphicFrame>
        <p:nvGraphicFramePr>
          <p:cNvPr id="9" name="Gráfico 8"/>
          <p:cNvGraphicFramePr>
            <a:graphicFrameLocks/>
          </p:cNvGraphicFramePr>
          <p:nvPr/>
        </p:nvGraphicFramePr>
        <p:xfrm>
          <a:off x="415637" y="2743980"/>
          <a:ext cx="7431578" cy="43384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161212" y="3674188"/>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024744"/>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3401788821"/>
              </p:ext>
            </p:extLst>
          </p:nvPr>
        </p:nvGraphicFramePr>
        <p:xfrm>
          <a:off x="8713221" y="3062944"/>
          <a:ext cx="9109449" cy="1808313"/>
        </p:xfrm>
        <a:graphic>
          <a:graphicData uri="http://schemas.openxmlformats.org/drawingml/2006/table">
            <a:tbl>
              <a:tblPr/>
              <a:tblGrid>
                <a:gridCol w="2271089">
                  <a:extLst>
                    <a:ext uri="{9D8B030D-6E8A-4147-A177-3AD203B41FA5}">
                      <a16:colId xmlns:a16="http://schemas.microsoft.com/office/drawing/2014/main" val="616783861"/>
                    </a:ext>
                  </a:extLst>
                </a:gridCol>
                <a:gridCol w="1744096">
                  <a:extLst>
                    <a:ext uri="{9D8B030D-6E8A-4147-A177-3AD203B41FA5}">
                      <a16:colId xmlns:a16="http://schemas.microsoft.com/office/drawing/2014/main" val="2077890828"/>
                    </a:ext>
                  </a:extLst>
                </a:gridCol>
                <a:gridCol w="1957402">
                  <a:extLst>
                    <a:ext uri="{9D8B030D-6E8A-4147-A177-3AD203B41FA5}">
                      <a16:colId xmlns:a16="http://schemas.microsoft.com/office/drawing/2014/main" val="2616419474"/>
                    </a:ext>
                  </a:extLst>
                </a:gridCol>
                <a:gridCol w="1480599">
                  <a:extLst>
                    <a:ext uri="{9D8B030D-6E8A-4147-A177-3AD203B41FA5}">
                      <a16:colId xmlns:a16="http://schemas.microsoft.com/office/drawing/2014/main" val="2684959295"/>
                    </a:ext>
                  </a:extLst>
                </a:gridCol>
                <a:gridCol w="1656263">
                  <a:extLst>
                    <a:ext uri="{9D8B030D-6E8A-4147-A177-3AD203B41FA5}">
                      <a16:colId xmlns:a16="http://schemas.microsoft.com/office/drawing/2014/main" val="2784080987"/>
                    </a:ext>
                  </a:extLst>
                </a:gridCol>
              </a:tblGrid>
              <a:tr h="1056665">
                <a:tc>
                  <a:txBody>
                    <a:bodyPr/>
                    <a:lstStyle/>
                    <a:p>
                      <a:pPr algn="ctr" rtl="0" fontAlgn="t"/>
                      <a:r>
                        <a:rPr lang="es-EC" sz="2000" b="1" i="0" u="none" strike="noStrike" dirty="0">
                          <a:solidFill>
                            <a:srgbClr val="FFFFFF"/>
                          </a:solidFill>
                          <a:effectLst/>
                          <a:latin typeface="Open Sans"/>
                        </a:rPr>
                        <a:t>Entidades del Sector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a:solidFill>
                            <a:srgbClr val="FFFFFF"/>
                          </a:solidFill>
                          <a:effectLst/>
                          <a:latin typeface="Open Sans"/>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Open Sans"/>
                        </a:rPr>
                        <a:t>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Open Sans"/>
                        </a:rPr>
                        <a:t>Reforma Incremento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Open Sans"/>
                        </a:rPr>
                        <a:t>Propuesta con Reforma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432624062"/>
                  </a:ext>
                </a:extLst>
              </a:tr>
              <a:tr h="370377">
                <a:tc>
                  <a:txBody>
                    <a:bodyPr/>
                    <a:lstStyle/>
                    <a:p>
                      <a:pPr algn="l" rtl="0" fontAlgn="t"/>
                      <a:r>
                        <a:rPr lang="es-EC" sz="2000" b="0" i="0" u="none" strike="noStrike">
                          <a:solidFill>
                            <a:srgbClr val="000000"/>
                          </a:solidFill>
                          <a:effectLst/>
                          <a:latin typeface="Open Sans"/>
                        </a:rPr>
                        <a:t>DM Financiera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617.711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42.993.057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151965"/>
                  </a:ext>
                </a:extLst>
              </a:tr>
              <a:tr h="381271">
                <a:tc>
                  <a:txBody>
                    <a:bodyPr/>
                    <a:lstStyle/>
                    <a:p>
                      <a:pPr algn="ctr" rtl="0" fontAlgn="t"/>
                      <a:r>
                        <a:rPr lang="es-EC" sz="2000" b="1" i="0" u="none" strike="noStrike" dirty="0">
                          <a:solidFill>
                            <a:srgbClr val="FFFFFF"/>
                          </a:solidFill>
                          <a:effectLst/>
                          <a:latin typeface="Open Sans"/>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Open Sans"/>
                        </a:rPr>
                        <a:t>617.711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Open Sans"/>
                        </a:rPr>
                        <a:t>42.993.057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079053040"/>
                  </a:ext>
                </a:extLst>
              </a:tr>
            </a:tbl>
          </a:graphicData>
        </a:graphic>
      </p:graphicFrame>
      <p:sp>
        <p:nvSpPr>
          <p:cNvPr id="13" name="Rectángulo 12"/>
          <p:cNvSpPr/>
          <p:nvPr/>
        </p:nvSpPr>
        <p:spPr>
          <a:xfrm>
            <a:off x="8713221" y="5217558"/>
            <a:ext cx="9109449" cy="186488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DIRECCIÓN METROPOLITANA FINANCIERA</a:t>
            </a:r>
          </a:p>
          <a:p>
            <a:pPr algn="just"/>
            <a:r>
              <a:rPr kumimoji="1" lang="es-EC" sz="2000" b="1" dirty="0">
                <a:solidFill>
                  <a:schemeClr val="tx1"/>
                </a:solidFill>
              </a:rPr>
              <a:t>Administración Financiera</a:t>
            </a:r>
          </a:p>
          <a:p>
            <a:pPr marL="285750" indent="-285750" algn="just">
              <a:buFont typeface="Arial" panose="020B0604020202020204" pitchFamily="34" charset="0"/>
              <a:buChar char="•"/>
            </a:pPr>
            <a:r>
              <a:rPr lang="es-EC" sz="1700" dirty="0">
                <a:solidFill>
                  <a:schemeClr val="tx1"/>
                </a:solidFill>
              </a:rPr>
              <a:t>Recursos necesarios de acuerdo a la proyección actualizada de los pagos de deuda para el 2022.</a:t>
            </a:r>
            <a:endParaRPr kumimoji="1" lang="es-EC" sz="1700" dirty="0">
              <a:solidFill>
                <a:schemeClr val="tx1"/>
              </a:solidFill>
            </a:endParaRPr>
          </a:p>
        </p:txBody>
      </p:sp>
      <p:sp>
        <p:nvSpPr>
          <p:cNvPr id="10" name="CuadroTexto 9"/>
          <p:cNvSpPr txBox="1"/>
          <p:nvPr/>
        </p:nvSpPr>
        <p:spPr>
          <a:xfrm>
            <a:off x="537466" y="6991002"/>
            <a:ext cx="7644143" cy="830997"/>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a:p>
            <a:endParaRPr lang="es-EC" sz="1400" b="1" dirty="0">
              <a:solidFill>
                <a:schemeClr val="accent5"/>
              </a:solidFill>
            </a:endParaRPr>
          </a:p>
        </p:txBody>
      </p:sp>
      <p:cxnSp>
        <p:nvCxnSpPr>
          <p:cNvPr id="15" name="Conector recto 14"/>
          <p:cNvCxnSpPr/>
          <p:nvPr/>
        </p:nvCxnSpPr>
        <p:spPr>
          <a:xfrm>
            <a:off x="415637" y="6936377"/>
            <a:ext cx="6860374" cy="0"/>
          </a:xfrm>
          <a:prstGeom prst="line">
            <a:avLst/>
          </a:prstGeom>
          <a:ln/>
        </p:spPr>
        <p:style>
          <a:lnRef idx="1">
            <a:schemeClr val="dk1"/>
          </a:lnRef>
          <a:fillRef idx="0">
            <a:schemeClr val="dk1"/>
          </a:fillRef>
          <a:effectRef idx="0">
            <a:schemeClr val="dk1"/>
          </a:effectRef>
          <a:fontRef idx="minor">
            <a:schemeClr val="tx1"/>
          </a:fontRef>
        </p:style>
      </p:cxn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10238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a:solidFill>
                  <a:srgbClr val="C00000"/>
                </a:solidFill>
              </a:rPr>
              <a:t>Sector Coordinación Territorial</a:t>
            </a:r>
          </a:p>
        </p:txBody>
      </p:sp>
      <p:graphicFrame>
        <p:nvGraphicFramePr>
          <p:cNvPr id="6" name="Gráfico 5"/>
          <p:cNvGraphicFramePr>
            <a:graphicFrameLocks/>
          </p:cNvGraphicFramePr>
          <p:nvPr/>
        </p:nvGraphicFramePr>
        <p:xfrm>
          <a:off x="365760" y="2859577"/>
          <a:ext cx="7680960" cy="474300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Conector recto 7"/>
          <p:cNvCxnSpPr/>
          <p:nvPr/>
        </p:nvCxnSpPr>
        <p:spPr>
          <a:xfrm flipV="1">
            <a:off x="3500847" y="3314077"/>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8976956" y="2246806"/>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3305978899"/>
              </p:ext>
            </p:extLst>
          </p:nvPr>
        </p:nvGraphicFramePr>
        <p:xfrm>
          <a:off x="8602470" y="3262665"/>
          <a:ext cx="9220200" cy="3911564"/>
        </p:xfrm>
        <a:graphic>
          <a:graphicData uri="http://schemas.openxmlformats.org/drawingml/2006/table">
            <a:tbl>
              <a:tblPr/>
              <a:tblGrid>
                <a:gridCol w="2298700">
                  <a:extLst>
                    <a:ext uri="{9D8B030D-6E8A-4147-A177-3AD203B41FA5}">
                      <a16:colId xmlns:a16="http://schemas.microsoft.com/office/drawing/2014/main" val="1893387192"/>
                    </a:ext>
                  </a:extLst>
                </a:gridCol>
                <a:gridCol w="1765300">
                  <a:extLst>
                    <a:ext uri="{9D8B030D-6E8A-4147-A177-3AD203B41FA5}">
                      <a16:colId xmlns:a16="http://schemas.microsoft.com/office/drawing/2014/main" val="3244432070"/>
                    </a:ext>
                  </a:extLst>
                </a:gridCol>
                <a:gridCol w="1981200">
                  <a:extLst>
                    <a:ext uri="{9D8B030D-6E8A-4147-A177-3AD203B41FA5}">
                      <a16:colId xmlns:a16="http://schemas.microsoft.com/office/drawing/2014/main" val="1206704708"/>
                    </a:ext>
                  </a:extLst>
                </a:gridCol>
                <a:gridCol w="1498600">
                  <a:extLst>
                    <a:ext uri="{9D8B030D-6E8A-4147-A177-3AD203B41FA5}">
                      <a16:colId xmlns:a16="http://schemas.microsoft.com/office/drawing/2014/main" val="4036542824"/>
                    </a:ext>
                  </a:extLst>
                </a:gridCol>
                <a:gridCol w="1676400">
                  <a:extLst>
                    <a:ext uri="{9D8B030D-6E8A-4147-A177-3AD203B41FA5}">
                      <a16:colId xmlns:a16="http://schemas.microsoft.com/office/drawing/2014/main" val="1496490481"/>
                    </a:ext>
                  </a:extLst>
                </a:gridCol>
              </a:tblGrid>
              <a:tr h="666750">
                <a:tc>
                  <a:txBody>
                    <a:bodyPr/>
                    <a:lstStyle/>
                    <a:p>
                      <a:pPr algn="ctr"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Reforma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Propuesta</a:t>
                      </a:r>
                      <a:r>
                        <a:rPr lang="es-EC" sz="2000" b="1" i="0" u="none" strike="noStrike" baseline="0" dirty="0">
                          <a:solidFill>
                            <a:srgbClr val="FFFFFF"/>
                          </a:solidFill>
                          <a:effectLst/>
                          <a:latin typeface="Arial" panose="020B0604020202020204" pitchFamily="34" charset="0"/>
                        </a:rPr>
                        <a:t> con Reforma</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74159610"/>
                  </a:ext>
                </a:extLst>
              </a:tr>
              <a:tr h="647700">
                <a:tc>
                  <a:txBody>
                    <a:bodyPr/>
                    <a:lstStyle/>
                    <a:p>
                      <a:pPr algn="l" rtl="0" fontAlgn="t"/>
                      <a:r>
                        <a:rPr lang="es-EC" sz="2000" b="0" i="0" u="none" strike="noStrike">
                          <a:solidFill>
                            <a:srgbClr val="000000"/>
                          </a:solidFill>
                          <a:effectLst/>
                          <a:latin typeface="Arial" panose="020B0604020202020204" pitchFamily="34" charset="0"/>
                        </a:rPr>
                        <a:t>AZ Eugenio Espejo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5.054.521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5.054.521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521.128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5.575.649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717549"/>
                  </a:ext>
                </a:extLst>
              </a:tr>
              <a:tr h="493648">
                <a:tc>
                  <a:txBody>
                    <a:bodyPr/>
                    <a:lstStyle/>
                    <a:p>
                      <a:pPr algn="l" rtl="0" fontAlgn="t"/>
                      <a:r>
                        <a:rPr lang="es-EC" sz="2000" b="0" i="0" u="none" strike="noStrike" dirty="0">
                          <a:solidFill>
                            <a:srgbClr val="000000"/>
                          </a:solidFill>
                          <a:effectLst/>
                          <a:latin typeface="Arial" panose="020B0604020202020204" pitchFamily="34" charset="0"/>
                        </a:rPr>
                        <a:t>AZ Valle los Chillos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3.157.012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3.157.012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430.000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3.587.012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525906"/>
                  </a:ext>
                </a:extLst>
              </a:tr>
              <a:tr h="465512">
                <a:tc>
                  <a:txBody>
                    <a:bodyPr/>
                    <a:lstStyle/>
                    <a:p>
                      <a:pPr algn="l" rtl="0" fontAlgn="t"/>
                      <a:r>
                        <a:rPr lang="es-EC" sz="2000" b="0" i="0" u="none" strike="noStrike">
                          <a:solidFill>
                            <a:srgbClr val="000000"/>
                          </a:solidFill>
                          <a:effectLst/>
                          <a:latin typeface="Arial" panose="020B0604020202020204" pitchFamily="34" charset="0"/>
                        </a:rPr>
                        <a:t>AZ La Delicia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4.142.164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4.142.164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228.676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4.370.840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043582"/>
                  </a:ext>
                </a:extLst>
              </a:tr>
              <a:tr h="532015">
                <a:tc>
                  <a:txBody>
                    <a:bodyPr/>
                    <a:lstStyle/>
                    <a:p>
                      <a:pPr algn="l" rtl="0" fontAlgn="t"/>
                      <a:r>
                        <a:rPr lang="es-EC" sz="2000" b="0" i="0" u="none" strike="noStrike" dirty="0">
                          <a:solidFill>
                            <a:srgbClr val="000000"/>
                          </a:solidFill>
                          <a:effectLst/>
                          <a:latin typeface="Arial" panose="020B0604020202020204" pitchFamily="34" charset="0"/>
                        </a:rPr>
                        <a:t>AZ Eloy Alfaro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4.949.376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4.949.376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16.298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4.933.078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273050"/>
                  </a:ext>
                </a:extLst>
              </a:tr>
              <a:tr h="515389">
                <a:tc>
                  <a:txBody>
                    <a:bodyPr/>
                    <a:lstStyle/>
                    <a:p>
                      <a:pPr algn="l" rtl="0" fontAlgn="t"/>
                      <a:r>
                        <a:rPr lang="es-EC" sz="2000" b="0" i="0" u="none" strike="noStrike">
                          <a:solidFill>
                            <a:srgbClr val="000000"/>
                          </a:solidFill>
                          <a:effectLst/>
                          <a:latin typeface="Arial" panose="020B0604020202020204" pitchFamily="34" charset="0"/>
                        </a:rPr>
                        <a:t>AZ Manuela Sáenz</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3.780.993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3.780.993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217.540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3.563.453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855355"/>
                  </a:ext>
                </a:extLst>
              </a:tr>
              <a:tr h="333375">
                <a:tc>
                  <a:txBody>
                    <a:bodyPr/>
                    <a:lstStyle/>
                    <a:p>
                      <a:pPr algn="ctr" rtl="0" fontAlgn="t"/>
                      <a:r>
                        <a:rPr lang="es-EC" sz="2000" b="1" i="0" u="none" strike="noStrike" dirty="0">
                          <a:solidFill>
                            <a:srgbClr val="FFFFFF"/>
                          </a:solidFill>
                          <a:effectLst/>
                          <a:latin typeface="Arial" panose="020B060402020202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Arial" panose="020B0604020202020204" pitchFamily="34" charset="0"/>
                        </a:rPr>
                        <a:t>21.084.066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Arial" panose="020B0604020202020204" pitchFamily="34" charset="0"/>
                        </a:rPr>
                        <a:t>21.084.066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a:solidFill>
                            <a:srgbClr val="FFFFFF"/>
                          </a:solidFill>
                          <a:effectLst/>
                          <a:latin typeface="Arial" panose="020B0604020202020204" pitchFamily="34" charset="0"/>
                        </a:rPr>
                        <a:t>945.966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Arial" panose="020B0604020202020204" pitchFamily="34" charset="0"/>
                        </a:rPr>
                        <a:t>22.030.032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667504265"/>
                  </a:ext>
                </a:extLst>
              </a:tr>
            </a:tbl>
          </a:graphicData>
        </a:graphic>
      </p:graphicFrame>
      <p:sp>
        <p:nvSpPr>
          <p:cNvPr id="12" name="CuadroTexto 11"/>
          <p:cNvSpPr txBox="1"/>
          <p:nvPr/>
        </p:nvSpPr>
        <p:spPr>
          <a:xfrm>
            <a:off x="794004" y="7474686"/>
            <a:ext cx="7644143" cy="830997"/>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a:p>
            <a:endParaRPr lang="es-EC" sz="1400" b="1" dirty="0">
              <a:solidFill>
                <a:schemeClr val="accent5"/>
              </a:solidFill>
            </a:endParaRPr>
          </a:p>
        </p:txBody>
      </p: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355423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30259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a:solidFill>
                  <a:srgbClr val="C00000"/>
                </a:solidFill>
              </a:rPr>
              <a:t>Sector Coordinación Territorial</a:t>
            </a:r>
          </a:p>
        </p:txBody>
      </p:sp>
      <p:sp>
        <p:nvSpPr>
          <p:cNvPr id="6" name="Rectángulo 5"/>
          <p:cNvSpPr/>
          <p:nvPr/>
        </p:nvSpPr>
        <p:spPr>
          <a:xfrm>
            <a:off x="1001246" y="7109402"/>
            <a:ext cx="8125169" cy="177264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AZ LA DELICIA</a:t>
            </a:r>
          </a:p>
          <a:p>
            <a:pPr algn="just"/>
            <a:r>
              <a:rPr kumimoji="1" lang="es-EC" sz="2000" b="1" dirty="0">
                <a:solidFill>
                  <a:schemeClr val="tx1"/>
                </a:solidFill>
              </a:rPr>
              <a:t>Infraestructura Comunitaria(2 obras)</a:t>
            </a:r>
          </a:p>
          <a:p>
            <a:pPr marL="285750" indent="-285750" algn="just">
              <a:buFont typeface="Wingdings" panose="05000000000000000000" pitchFamily="2" charset="2"/>
              <a:buChar char="Ø"/>
            </a:pPr>
            <a:r>
              <a:rPr lang="es-EC" sz="1700" dirty="0">
                <a:solidFill>
                  <a:schemeClr val="tx1"/>
                </a:solidFill>
              </a:rPr>
              <a:t>Segunda etapa de la remodelación de piscina de la Parroquia Nanegalito.</a:t>
            </a:r>
          </a:p>
          <a:p>
            <a:pPr marL="285750" indent="-285750" algn="just">
              <a:buFont typeface="Wingdings" panose="05000000000000000000" pitchFamily="2" charset="2"/>
              <a:buChar char="Ø"/>
            </a:pPr>
            <a:r>
              <a:rPr lang="es-ES" sz="1700" dirty="0">
                <a:solidFill>
                  <a:schemeClr val="tx1"/>
                </a:solidFill>
              </a:rPr>
              <a:t>Adoquinado de la calle Oe12, sector Colinas del Norte.</a:t>
            </a:r>
            <a:endParaRPr kumimoji="1" lang="es-EC" sz="1700" dirty="0">
              <a:solidFill>
                <a:schemeClr val="tx1"/>
              </a:solidFill>
            </a:endParaRPr>
          </a:p>
        </p:txBody>
      </p:sp>
      <p:sp>
        <p:nvSpPr>
          <p:cNvPr id="17" name="Rectángulo 16"/>
          <p:cNvSpPr/>
          <p:nvPr/>
        </p:nvSpPr>
        <p:spPr>
          <a:xfrm>
            <a:off x="1005017" y="2470232"/>
            <a:ext cx="8121398" cy="237514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2000" b="1" dirty="0">
                <a:solidFill>
                  <a:schemeClr val="tx1"/>
                </a:solidFill>
              </a:rPr>
              <a:t>AZ EUGENIO ESPEJO</a:t>
            </a:r>
          </a:p>
          <a:p>
            <a:pPr algn="just"/>
            <a:r>
              <a:rPr lang="es-EC" sz="2000" b="1" dirty="0">
                <a:solidFill>
                  <a:schemeClr val="tx1"/>
                </a:solidFill>
              </a:rPr>
              <a:t>Infraestructura Comunitaria (5 obras)</a:t>
            </a:r>
          </a:p>
          <a:p>
            <a:pPr marL="285750" indent="-285750" algn="just">
              <a:buFont typeface="Wingdings" panose="05000000000000000000" pitchFamily="2" charset="2"/>
              <a:buChar char="Ø"/>
            </a:pPr>
            <a:r>
              <a:rPr lang="es-ES" sz="1700" dirty="0">
                <a:solidFill>
                  <a:schemeClr val="tx1"/>
                </a:solidFill>
              </a:rPr>
              <a:t>Reasfaltado - parroquia san Isidro del Inca.</a:t>
            </a:r>
          </a:p>
          <a:p>
            <a:pPr marL="285750" indent="-285750" algn="just">
              <a:buFont typeface="Wingdings" panose="05000000000000000000" pitchFamily="2" charset="2"/>
              <a:buChar char="Ø"/>
            </a:pPr>
            <a:r>
              <a:rPr lang="es-ES" sz="1700" dirty="0">
                <a:solidFill>
                  <a:schemeClr val="tx1"/>
                </a:solidFill>
              </a:rPr>
              <a:t>Reasfaltado - parroquia Cochapamba.</a:t>
            </a:r>
          </a:p>
          <a:p>
            <a:pPr marL="285750" indent="-285750" algn="just">
              <a:buFont typeface="Wingdings" panose="05000000000000000000" pitchFamily="2" charset="2"/>
              <a:buChar char="Ø"/>
            </a:pPr>
            <a:r>
              <a:rPr lang="es-ES" sz="1700" dirty="0">
                <a:solidFill>
                  <a:schemeClr val="tx1"/>
                </a:solidFill>
              </a:rPr>
              <a:t>Asfaltado - parroquia San Isidro del Inca.</a:t>
            </a:r>
            <a:endParaRPr lang="es-EC" sz="1700" dirty="0">
              <a:solidFill>
                <a:schemeClr val="tx1"/>
              </a:solidFill>
            </a:endParaRPr>
          </a:p>
          <a:p>
            <a:pPr marL="285750" indent="-285750" algn="just">
              <a:buFont typeface="Wingdings" panose="05000000000000000000" pitchFamily="2" charset="2"/>
              <a:buChar char="Ø"/>
            </a:pPr>
            <a:r>
              <a:rPr lang="es-ES" sz="1700" dirty="0">
                <a:solidFill>
                  <a:schemeClr val="tx1"/>
                </a:solidFill>
              </a:rPr>
              <a:t>Adoquinado parroquia San Isidro del Inca.</a:t>
            </a:r>
          </a:p>
          <a:p>
            <a:pPr marL="285750" indent="-285750" algn="just">
              <a:buFont typeface="Wingdings" panose="05000000000000000000" pitchFamily="2" charset="2"/>
              <a:buChar char="Ø"/>
            </a:pPr>
            <a:r>
              <a:rPr lang="es-ES" sz="1700" dirty="0">
                <a:solidFill>
                  <a:schemeClr val="tx1"/>
                </a:solidFill>
              </a:rPr>
              <a:t>Adoquinado - parroquia </a:t>
            </a:r>
            <a:r>
              <a:rPr lang="es-ES" sz="1700" dirty="0" err="1">
                <a:solidFill>
                  <a:schemeClr val="tx1"/>
                </a:solidFill>
              </a:rPr>
              <a:t>Cochapamba</a:t>
            </a:r>
            <a:r>
              <a:rPr lang="es-ES" sz="1700" dirty="0">
                <a:solidFill>
                  <a:schemeClr val="tx1"/>
                </a:solidFill>
              </a:rPr>
              <a:t>.</a:t>
            </a:r>
            <a:endParaRPr kumimoji="1" lang="es-EC" sz="1700" dirty="0">
              <a:solidFill>
                <a:schemeClr val="tx1"/>
              </a:solidFill>
            </a:endParaRPr>
          </a:p>
        </p:txBody>
      </p:sp>
      <p:sp>
        <p:nvSpPr>
          <p:cNvPr id="11" name="Rectángulo 10"/>
          <p:cNvSpPr/>
          <p:nvPr/>
        </p:nvSpPr>
        <p:spPr>
          <a:xfrm>
            <a:off x="1005017" y="5015585"/>
            <a:ext cx="8121398" cy="1923604"/>
          </a:xfrm>
          <a:prstGeom prst="rect">
            <a:avLst/>
          </a:prstGeom>
          <a:ln>
            <a:solidFill>
              <a:schemeClr val="accent6"/>
            </a:solidFill>
            <a:prstDash val="sysDash"/>
          </a:ln>
        </p:spPr>
        <p:txBody>
          <a:bodyPr wrap="square">
            <a:spAutoFit/>
          </a:bodyPr>
          <a:lstStyle/>
          <a:p>
            <a:pPr algn="just"/>
            <a:r>
              <a:rPr lang="es-EC" sz="1700" b="1" dirty="0"/>
              <a:t>AZ VALLE DE LOS CHILLOS</a:t>
            </a:r>
          </a:p>
          <a:p>
            <a:pPr algn="just"/>
            <a:r>
              <a:rPr lang="es-EC" sz="1700" b="1" dirty="0"/>
              <a:t>Infraestructura Comunitaria (2 obras)</a:t>
            </a:r>
          </a:p>
          <a:p>
            <a:pPr marL="285750" indent="-285750" algn="just">
              <a:buFont typeface="Wingdings" panose="05000000000000000000" pitchFamily="2" charset="2"/>
              <a:buChar char="Ø"/>
            </a:pPr>
            <a:r>
              <a:rPr lang="es-ES" sz="1700" dirty="0"/>
              <a:t>Obra civil  para mantenimiento de los balnearios El Tingo, La Moya y Rumiloma.</a:t>
            </a:r>
          </a:p>
          <a:p>
            <a:pPr marL="285750" indent="-285750" algn="just">
              <a:buFont typeface="Wingdings" panose="05000000000000000000" pitchFamily="2" charset="2"/>
              <a:buChar char="Ø"/>
            </a:pPr>
            <a:r>
              <a:rPr lang="es-ES" sz="1700" dirty="0"/>
              <a:t>Rehabilitación del área comunal en el ingreso principal al cerro Ilaló – parroquia </a:t>
            </a:r>
            <a:r>
              <a:rPr lang="es-ES" sz="1700" dirty="0" err="1"/>
              <a:t>Alangasí</a:t>
            </a:r>
            <a:r>
              <a:rPr lang="es-ES" sz="1700" dirty="0"/>
              <a:t>.</a:t>
            </a:r>
          </a:p>
          <a:p>
            <a:pPr algn="just"/>
            <a:endParaRPr lang="es-EC" sz="1700" dirty="0"/>
          </a:p>
        </p:txBody>
      </p:sp>
      <p:sp>
        <p:nvSpPr>
          <p:cNvPr id="13" name="Rectángulo 12"/>
          <p:cNvSpPr/>
          <p:nvPr/>
        </p:nvSpPr>
        <p:spPr>
          <a:xfrm>
            <a:off x="9688204" y="4040701"/>
            <a:ext cx="8125169" cy="187170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800" b="1" dirty="0">
                <a:solidFill>
                  <a:schemeClr val="tx1"/>
                </a:solidFill>
              </a:rPr>
              <a:t>AZ MANUELA SAENZ</a:t>
            </a:r>
          </a:p>
          <a:p>
            <a:pPr algn="just"/>
            <a:r>
              <a:rPr lang="es-EC" sz="1800" b="1" dirty="0">
                <a:solidFill>
                  <a:schemeClr val="tx1"/>
                </a:solidFill>
              </a:rPr>
              <a:t>Infraestructura Comunitaria</a:t>
            </a:r>
          </a:p>
          <a:p>
            <a:pPr marL="285750" indent="-285750" algn="just">
              <a:buFont typeface="Wingdings" panose="05000000000000000000" pitchFamily="2" charset="2"/>
              <a:buChar char="Ø"/>
            </a:pPr>
            <a:r>
              <a:rPr lang="es-EC" sz="1700" dirty="0">
                <a:solidFill>
                  <a:schemeClr val="tx1"/>
                </a:solidFill>
              </a:rPr>
              <a:t>Reducción por anticipos no devengados en el 2022 (espacios presupuestarios).</a:t>
            </a:r>
          </a:p>
          <a:p>
            <a:pPr algn="just"/>
            <a:r>
              <a:rPr lang="es-EC" sz="1700" b="1" dirty="0">
                <a:solidFill>
                  <a:schemeClr val="tx1"/>
                </a:solidFill>
              </a:rPr>
              <a:t>Presupuestos Participativos</a:t>
            </a:r>
          </a:p>
          <a:p>
            <a:pPr marL="285750" indent="-285750" algn="just">
              <a:buFont typeface="Wingdings" panose="05000000000000000000" pitchFamily="2" charset="2"/>
              <a:buChar char="Ø"/>
            </a:pPr>
            <a:r>
              <a:rPr lang="es-EC" sz="1700" dirty="0">
                <a:solidFill>
                  <a:schemeClr val="tx1"/>
                </a:solidFill>
              </a:rPr>
              <a:t>Reducción por anticipos no devengados en el 2022 (espacios presupuestarios).</a:t>
            </a:r>
          </a:p>
        </p:txBody>
      </p:sp>
      <p:sp>
        <p:nvSpPr>
          <p:cNvPr id="14" name="Rectángulo 13"/>
          <p:cNvSpPr/>
          <p:nvPr/>
        </p:nvSpPr>
        <p:spPr>
          <a:xfrm>
            <a:off x="9663273" y="2470235"/>
            <a:ext cx="8125169" cy="1446550"/>
          </a:xfrm>
          <a:prstGeom prst="rect">
            <a:avLst/>
          </a:prstGeom>
          <a:ln>
            <a:solidFill>
              <a:schemeClr val="accent6"/>
            </a:solidFill>
            <a:prstDash val="sysDash"/>
          </a:ln>
        </p:spPr>
        <p:txBody>
          <a:bodyPr wrap="square">
            <a:spAutoFit/>
          </a:bodyPr>
          <a:lstStyle/>
          <a:p>
            <a:pPr algn="just"/>
            <a:endParaRPr lang="es-EC" sz="1800" b="1" dirty="0"/>
          </a:p>
          <a:p>
            <a:pPr algn="just"/>
            <a:r>
              <a:rPr lang="es-EC" sz="1800" b="1" dirty="0"/>
              <a:t>AZ ELOY ALFARO</a:t>
            </a:r>
          </a:p>
          <a:p>
            <a:pPr algn="just"/>
            <a:r>
              <a:rPr lang="es-EC" sz="1800" b="1" dirty="0"/>
              <a:t>Presupuestos Participativos</a:t>
            </a:r>
          </a:p>
          <a:p>
            <a:pPr marL="285750" indent="-285750" algn="just">
              <a:buFont typeface="Wingdings" panose="05000000000000000000" pitchFamily="2" charset="2"/>
              <a:buChar char="Ø"/>
            </a:pPr>
            <a:r>
              <a:rPr lang="es-EC" sz="1700" dirty="0"/>
              <a:t>Reducción por anticipos no devengados en el 2022 (espacios presupuestarios).</a:t>
            </a:r>
          </a:p>
          <a:p>
            <a:pPr marL="285750" indent="-285750" algn="just">
              <a:buFont typeface="Wingdings" panose="05000000000000000000" pitchFamily="2" charset="2"/>
              <a:buChar char="Ø"/>
            </a:pPr>
            <a:endParaRPr lang="es-EC" sz="1700" dirty="0"/>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
        <p:nvSpPr>
          <p:cNvPr id="3" name="CuadroTexto 2"/>
          <p:cNvSpPr txBox="1"/>
          <p:nvPr/>
        </p:nvSpPr>
        <p:spPr>
          <a:xfrm>
            <a:off x="435629" y="2924979"/>
            <a:ext cx="569387" cy="461665"/>
          </a:xfrm>
          <a:prstGeom prst="rect">
            <a:avLst/>
          </a:prstGeom>
          <a:noFill/>
        </p:spPr>
        <p:txBody>
          <a:bodyPr wrap="none" rtlCol="0">
            <a:spAutoFit/>
          </a:bodyPr>
          <a:lstStyle/>
          <a:p>
            <a:r>
              <a:rPr lang="es-EC" sz="2400" dirty="0"/>
              <a:t>(+)</a:t>
            </a:r>
          </a:p>
        </p:txBody>
      </p:sp>
      <p:sp>
        <p:nvSpPr>
          <p:cNvPr id="15" name="CuadroTexto 14"/>
          <p:cNvSpPr txBox="1"/>
          <p:nvPr/>
        </p:nvSpPr>
        <p:spPr>
          <a:xfrm>
            <a:off x="435629" y="5515722"/>
            <a:ext cx="569387" cy="461665"/>
          </a:xfrm>
          <a:prstGeom prst="rect">
            <a:avLst/>
          </a:prstGeom>
          <a:noFill/>
        </p:spPr>
        <p:txBody>
          <a:bodyPr wrap="none" rtlCol="0">
            <a:spAutoFit/>
          </a:bodyPr>
          <a:lstStyle/>
          <a:p>
            <a:r>
              <a:rPr lang="es-EC" sz="2400" dirty="0"/>
              <a:t>(+)</a:t>
            </a:r>
          </a:p>
        </p:txBody>
      </p:sp>
      <p:sp>
        <p:nvSpPr>
          <p:cNvPr id="16" name="CuadroTexto 15"/>
          <p:cNvSpPr txBox="1"/>
          <p:nvPr/>
        </p:nvSpPr>
        <p:spPr>
          <a:xfrm>
            <a:off x="9213346" y="2924981"/>
            <a:ext cx="492443" cy="461665"/>
          </a:xfrm>
          <a:prstGeom prst="rect">
            <a:avLst/>
          </a:prstGeom>
          <a:noFill/>
        </p:spPr>
        <p:txBody>
          <a:bodyPr wrap="none" rtlCol="0">
            <a:spAutoFit/>
          </a:bodyPr>
          <a:lstStyle/>
          <a:p>
            <a:r>
              <a:rPr lang="es-EC" sz="2400" dirty="0"/>
              <a:t>(-)</a:t>
            </a:r>
          </a:p>
        </p:txBody>
      </p:sp>
      <p:sp>
        <p:nvSpPr>
          <p:cNvPr id="18" name="CuadroTexto 17"/>
          <p:cNvSpPr txBox="1"/>
          <p:nvPr/>
        </p:nvSpPr>
        <p:spPr>
          <a:xfrm>
            <a:off x="9255194" y="4383710"/>
            <a:ext cx="492443" cy="461665"/>
          </a:xfrm>
          <a:prstGeom prst="rect">
            <a:avLst/>
          </a:prstGeom>
          <a:noFill/>
        </p:spPr>
        <p:txBody>
          <a:bodyPr wrap="none" rtlCol="0">
            <a:spAutoFit/>
          </a:bodyPr>
          <a:lstStyle/>
          <a:p>
            <a:r>
              <a:rPr lang="es-EC" sz="2400" dirty="0"/>
              <a:t>(-)</a:t>
            </a:r>
          </a:p>
        </p:txBody>
      </p:sp>
      <p:sp>
        <p:nvSpPr>
          <p:cNvPr id="19" name="CuadroTexto 18"/>
          <p:cNvSpPr txBox="1"/>
          <p:nvPr/>
        </p:nvSpPr>
        <p:spPr>
          <a:xfrm>
            <a:off x="508009" y="7493745"/>
            <a:ext cx="569387" cy="461665"/>
          </a:xfrm>
          <a:prstGeom prst="rect">
            <a:avLst/>
          </a:prstGeom>
          <a:noFill/>
        </p:spPr>
        <p:txBody>
          <a:bodyPr wrap="none" rtlCol="0">
            <a:spAutoFit/>
          </a:bodyPr>
          <a:lstStyle/>
          <a:p>
            <a:r>
              <a:rPr lang="es-EC" sz="2400" dirty="0"/>
              <a:t>(+)</a:t>
            </a:r>
          </a:p>
        </p:txBody>
      </p:sp>
    </p:spTree>
    <p:extLst>
      <p:ext uri="{BB962C8B-B14F-4D97-AF65-F5344CB8AC3E}">
        <p14:creationId xmlns:p14="http://schemas.microsoft.com/office/powerpoint/2010/main" val="287306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499990" cy="1034713"/>
          </a:xfrm>
          <a:prstGeom prst="rect">
            <a:avLst/>
          </a:prstGeom>
        </p:spPr>
        <p:txBody>
          <a:bodyPr vert="horz" lIns="163275" tIns="81638" rIns="163275" bIns="81638" rtlCol="0" anchor="ctr">
            <a:normAutofit fontScale="9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Territorio, Hábitat y Vivienda</a:t>
            </a:r>
          </a:p>
        </p:txBody>
      </p:sp>
      <p:graphicFrame>
        <p:nvGraphicFramePr>
          <p:cNvPr id="9" name="Gráfico 8"/>
          <p:cNvGraphicFramePr>
            <a:graphicFrameLocks/>
          </p:cNvGraphicFramePr>
          <p:nvPr/>
        </p:nvGraphicFramePr>
        <p:xfrm>
          <a:off x="945802" y="3012046"/>
          <a:ext cx="7580011" cy="410721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4153989" y="3448594"/>
            <a:ext cx="2952205" cy="20900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090059"/>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2781933280"/>
              </p:ext>
            </p:extLst>
          </p:nvPr>
        </p:nvGraphicFramePr>
        <p:xfrm>
          <a:off x="8739345" y="3448594"/>
          <a:ext cx="9083326" cy="3792033"/>
        </p:xfrm>
        <a:graphic>
          <a:graphicData uri="http://schemas.openxmlformats.org/drawingml/2006/table">
            <a:tbl>
              <a:tblPr/>
              <a:tblGrid>
                <a:gridCol w="2264576">
                  <a:extLst>
                    <a:ext uri="{9D8B030D-6E8A-4147-A177-3AD203B41FA5}">
                      <a16:colId xmlns:a16="http://schemas.microsoft.com/office/drawing/2014/main" val="3554103069"/>
                    </a:ext>
                  </a:extLst>
                </a:gridCol>
                <a:gridCol w="1739094">
                  <a:extLst>
                    <a:ext uri="{9D8B030D-6E8A-4147-A177-3AD203B41FA5}">
                      <a16:colId xmlns:a16="http://schemas.microsoft.com/office/drawing/2014/main" val="3040848766"/>
                    </a:ext>
                  </a:extLst>
                </a:gridCol>
                <a:gridCol w="1951789">
                  <a:extLst>
                    <a:ext uri="{9D8B030D-6E8A-4147-A177-3AD203B41FA5}">
                      <a16:colId xmlns:a16="http://schemas.microsoft.com/office/drawing/2014/main" val="3719648434"/>
                    </a:ext>
                  </a:extLst>
                </a:gridCol>
                <a:gridCol w="1476353">
                  <a:extLst>
                    <a:ext uri="{9D8B030D-6E8A-4147-A177-3AD203B41FA5}">
                      <a16:colId xmlns:a16="http://schemas.microsoft.com/office/drawing/2014/main" val="1687339805"/>
                    </a:ext>
                  </a:extLst>
                </a:gridCol>
                <a:gridCol w="1651514">
                  <a:extLst>
                    <a:ext uri="{9D8B030D-6E8A-4147-A177-3AD203B41FA5}">
                      <a16:colId xmlns:a16="http://schemas.microsoft.com/office/drawing/2014/main" val="3166445015"/>
                    </a:ext>
                  </a:extLst>
                </a:gridCol>
              </a:tblGrid>
              <a:tr h="65767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01008636"/>
                  </a:ext>
                </a:extLst>
              </a:tr>
              <a:tr h="657677">
                <a:tc>
                  <a:txBody>
                    <a:bodyPr/>
                    <a:lstStyle/>
                    <a:p>
                      <a:pPr algn="l" rtl="0" fontAlgn="ctr"/>
                      <a:r>
                        <a:rPr lang="es-EC" sz="1800" b="0" i="0" u="none" strike="noStrike">
                          <a:solidFill>
                            <a:srgbClr val="000000"/>
                          </a:solidFill>
                          <a:effectLst/>
                          <a:latin typeface="Arial" panose="020B0604020202020204" pitchFamily="34" charset="0"/>
                        </a:rPr>
                        <a:t>EPM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1.450.139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4.450.139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827796"/>
                  </a:ext>
                </a:extLst>
              </a:tr>
              <a:tr h="986516">
                <a:tc>
                  <a:txBody>
                    <a:bodyPr/>
                    <a:lstStyle/>
                    <a:p>
                      <a:pPr algn="l" rtl="0" fontAlgn="ctr"/>
                      <a:r>
                        <a:rPr lang="es-EC" sz="1800" b="0" i="0" u="none" strike="noStrike">
                          <a:solidFill>
                            <a:srgbClr val="000000"/>
                          </a:solidFill>
                          <a:effectLst/>
                          <a:latin typeface="Arial" panose="020B0604020202020204" pitchFamily="34" charset="0"/>
                        </a:rPr>
                        <a:t>Secretaría de Territorio,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442.000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880189"/>
                  </a:ext>
                </a:extLst>
              </a:tr>
              <a:tr h="986516">
                <a:tc>
                  <a:txBody>
                    <a:bodyPr/>
                    <a:lstStyle/>
                    <a:p>
                      <a:pPr algn="l" rtl="0" fontAlgn="ctr"/>
                      <a:r>
                        <a:rPr lang="es-EC" sz="1800" b="0" i="0" u="none" strike="noStrike">
                          <a:solidFill>
                            <a:srgbClr val="000000"/>
                          </a:solidFill>
                          <a:effectLst/>
                          <a:latin typeface="Arial" panose="020B0604020202020204" pitchFamily="34" charset="0"/>
                        </a:rPr>
                        <a:t>Instituto Metropolitano de Patrimonio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18.150.383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18.150.383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 21.600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18.128.783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44265"/>
                  </a:ext>
                </a:extLst>
              </a:tr>
              <a:tr h="328839">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21.550.383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21.550.383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1.470.539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23.020.922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60943757"/>
                  </a:ext>
                </a:extLst>
              </a:tr>
            </a:tbl>
          </a:graphicData>
        </a:graphic>
      </p:graphicFrame>
      <p:sp>
        <p:nvSpPr>
          <p:cNvPr id="12" name="CuadroTexto 11"/>
          <p:cNvSpPr txBox="1"/>
          <p:nvPr/>
        </p:nvSpPr>
        <p:spPr>
          <a:xfrm>
            <a:off x="1268286" y="6858014"/>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945802" y="6831888"/>
            <a:ext cx="7087855"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883923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3" y="1267691"/>
            <a:ext cx="8478785"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Territorio, Hábitat y Vivienda</a:t>
            </a:r>
          </a:p>
        </p:txBody>
      </p:sp>
      <p:sp>
        <p:nvSpPr>
          <p:cNvPr id="6" name="Rectángulo 5"/>
          <p:cNvSpPr/>
          <p:nvPr/>
        </p:nvSpPr>
        <p:spPr>
          <a:xfrm>
            <a:off x="1057770" y="4383045"/>
            <a:ext cx="16175151" cy="116841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a:solidFill>
                  <a:schemeClr val="tx1"/>
                </a:solidFill>
              </a:rPr>
              <a:t>Secretaría de Territorio, Hábitat y Vivienda</a:t>
            </a:r>
          </a:p>
          <a:p>
            <a:pPr algn="just"/>
            <a:r>
              <a:rPr lang="es-EC" sz="1700" b="1" dirty="0">
                <a:solidFill>
                  <a:schemeClr val="tx1"/>
                </a:solidFill>
              </a:rPr>
              <a:t>Planificación y Regulación del Uso y Gestión del Suelo</a:t>
            </a:r>
            <a:endParaRPr kumimoji="1" lang="es-EC" sz="1700" b="1" dirty="0">
              <a:solidFill>
                <a:schemeClr val="tx1"/>
              </a:solidFill>
            </a:endParaRPr>
          </a:p>
          <a:p>
            <a:pPr marL="285750" indent="-285750" algn="just">
              <a:buFont typeface="Wingdings" panose="05000000000000000000" pitchFamily="2" charset="2"/>
              <a:buChar char="Ø"/>
            </a:pPr>
            <a:r>
              <a:rPr lang="es-EC" sz="1700" dirty="0">
                <a:solidFill>
                  <a:schemeClr val="tx1"/>
                </a:solidFill>
              </a:rPr>
              <a:t>Adquisición de un software para la Unidad de Áridos y Pétreos (</a:t>
            </a:r>
            <a:r>
              <a:rPr lang="es-EC" sz="1800" dirty="0"/>
              <a:t>Fortalecer la gestión de cobros de regalías)</a:t>
            </a:r>
            <a:r>
              <a:rPr lang="es-EC" sz="1700" dirty="0">
                <a:solidFill>
                  <a:schemeClr val="tx1"/>
                </a:solidFill>
              </a:rPr>
              <a:t>.</a:t>
            </a:r>
          </a:p>
        </p:txBody>
      </p:sp>
      <p:sp>
        <p:nvSpPr>
          <p:cNvPr id="8" name="Rectángulo 7"/>
          <p:cNvSpPr/>
          <p:nvPr/>
        </p:nvSpPr>
        <p:spPr>
          <a:xfrm>
            <a:off x="1057771" y="2581257"/>
            <a:ext cx="16175151" cy="165663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800" b="1" dirty="0">
                <a:solidFill>
                  <a:schemeClr val="tx1"/>
                </a:solidFill>
              </a:rPr>
              <a:t>EPM Hábitat y Vivienda</a:t>
            </a:r>
          </a:p>
          <a:p>
            <a:pPr algn="just"/>
            <a:r>
              <a:rPr lang="es-EC" sz="1700" b="1" dirty="0">
                <a:solidFill>
                  <a:schemeClr val="tx1"/>
                </a:solidFill>
              </a:rPr>
              <a:t>Vivienda de Interés Social, Vivienda para relocalización, Renovación Urbana</a:t>
            </a:r>
          </a:p>
          <a:p>
            <a:pPr marL="285750" indent="-285750" algn="just">
              <a:buFont typeface="Wingdings" panose="05000000000000000000" pitchFamily="2" charset="2"/>
              <a:buChar char="Ø"/>
            </a:pPr>
            <a:r>
              <a:rPr lang="es-EC" sz="1700" dirty="0">
                <a:solidFill>
                  <a:schemeClr val="tx1"/>
                </a:solidFill>
              </a:rPr>
              <a:t>Pago de expensas, impuestos prediales, gravámenes, servicios básicos (materializar venta de bienes inmuebles).</a:t>
            </a:r>
          </a:p>
          <a:p>
            <a:pPr algn="just"/>
            <a:r>
              <a:rPr lang="es-EC" sz="1700" b="1" dirty="0">
                <a:solidFill>
                  <a:schemeClr val="tx1"/>
                </a:solidFill>
              </a:rPr>
              <a:t>Administrativo – TTHH</a:t>
            </a:r>
          </a:p>
          <a:p>
            <a:pPr marL="285750" indent="-285750" algn="just">
              <a:buFont typeface="Wingdings" panose="05000000000000000000" pitchFamily="2" charset="2"/>
              <a:buChar char="Ø"/>
            </a:pPr>
            <a:r>
              <a:rPr lang="es-EC" sz="1700" dirty="0">
                <a:solidFill>
                  <a:schemeClr val="tx1"/>
                </a:solidFill>
              </a:rPr>
              <a:t>Pago de obligaciones pendientes y pago de personal de nómina de agosto a diciembre 2022</a:t>
            </a:r>
          </a:p>
        </p:txBody>
      </p:sp>
      <p:sp>
        <p:nvSpPr>
          <p:cNvPr id="9" name="Rectángulo 8"/>
          <p:cNvSpPr/>
          <p:nvPr/>
        </p:nvSpPr>
        <p:spPr>
          <a:xfrm>
            <a:off x="1075355" y="5696612"/>
            <a:ext cx="16157566" cy="147791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Instituto Metropolitano de Patrimonio</a:t>
            </a:r>
          </a:p>
          <a:p>
            <a:pPr algn="just"/>
            <a:r>
              <a:rPr lang="es-EC" sz="1700" b="1" dirty="0">
                <a:solidFill>
                  <a:schemeClr val="tx1"/>
                </a:solidFill>
              </a:rPr>
              <a:t>Sistema de Información del Patrimonio Cultural, Material e Inmaterial del DMQ</a:t>
            </a:r>
          </a:p>
          <a:p>
            <a:pPr marL="285750" indent="-285750" algn="just">
              <a:buFont typeface="Wingdings" panose="05000000000000000000" pitchFamily="2" charset="2"/>
              <a:buChar char="Ø"/>
            </a:pPr>
            <a:r>
              <a:rPr kumimoji="1" lang="es-EC" sz="1700" dirty="0">
                <a:solidFill>
                  <a:schemeClr val="tx1"/>
                </a:solidFill>
              </a:rPr>
              <a:t>Reducción por anticipos no devengados en el 2022 (espacios presupuestarios)</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
        <p:nvSpPr>
          <p:cNvPr id="14" name="CuadroTexto 13"/>
          <p:cNvSpPr txBox="1"/>
          <p:nvPr/>
        </p:nvSpPr>
        <p:spPr>
          <a:xfrm>
            <a:off x="488383" y="3034433"/>
            <a:ext cx="569387" cy="461665"/>
          </a:xfrm>
          <a:prstGeom prst="rect">
            <a:avLst/>
          </a:prstGeom>
          <a:noFill/>
        </p:spPr>
        <p:txBody>
          <a:bodyPr wrap="none" rtlCol="0">
            <a:spAutoFit/>
          </a:bodyPr>
          <a:lstStyle/>
          <a:p>
            <a:r>
              <a:rPr lang="es-EC" sz="2400" dirty="0"/>
              <a:t>(+)</a:t>
            </a:r>
          </a:p>
        </p:txBody>
      </p:sp>
      <p:sp>
        <p:nvSpPr>
          <p:cNvPr id="15" name="CuadroTexto 14"/>
          <p:cNvSpPr txBox="1"/>
          <p:nvPr/>
        </p:nvSpPr>
        <p:spPr>
          <a:xfrm>
            <a:off x="565327" y="6058134"/>
            <a:ext cx="492443" cy="461665"/>
          </a:xfrm>
          <a:prstGeom prst="rect">
            <a:avLst/>
          </a:prstGeom>
          <a:noFill/>
        </p:spPr>
        <p:txBody>
          <a:bodyPr wrap="none" rtlCol="0">
            <a:spAutoFit/>
          </a:bodyPr>
          <a:lstStyle/>
          <a:p>
            <a:r>
              <a:rPr lang="es-EC" sz="2400" dirty="0"/>
              <a:t>(-)</a:t>
            </a:r>
          </a:p>
        </p:txBody>
      </p:sp>
      <p:sp>
        <p:nvSpPr>
          <p:cNvPr id="16" name="CuadroTexto 15"/>
          <p:cNvSpPr txBox="1"/>
          <p:nvPr/>
        </p:nvSpPr>
        <p:spPr>
          <a:xfrm>
            <a:off x="488383" y="4666910"/>
            <a:ext cx="569387" cy="461665"/>
          </a:xfrm>
          <a:prstGeom prst="rect">
            <a:avLst/>
          </a:prstGeom>
          <a:noFill/>
        </p:spPr>
        <p:txBody>
          <a:bodyPr wrap="none" rtlCol="0">
            <a:spAutoFit/>
          </a:bodyPr>
          <a:lstStyle/>
          <a:p>
            <a:r>
              <a:rPr lang="es-EC" sz="2400" dirty="0"/>
              <a:t>(+)</a:t>
            </a:r>
          </a:p>
        </p:txBody>
      </p:sp>
    </p:spTree>
    <p:extLst>
      <p:ext uri="{BB962C8B-B14F-4D97-AF65-F5344CB8AC3E}">
        <p14:creationId xmlns:p14="http://schemas.microsoft.com/office/powerpoint/2010/main" val="2941058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778405453"/>
              </p:ext>
            </p:extLst>
          </p:nvPr>
        </p:nvGraphicFramePr>
        <p:xfrm>
          <a:off x="8728099" y="3513412"/>
          <a:ext cx="8972895" cy="4437555"/>
        </p:xfrm>
        <a:graphic>
          <a:graphicData uri="http://schemas.openxmlformats.org/drawingml/2006/table">
            <a:tbl>
              <a:tblPr/>
              <a:tblGrid>
                <a:gridCol w="2444206">
                  <a:extLst>
                    <a:ext uri="{9D8B030D-6E8A-4147-A177-3AD203B41FA5}">
                      <a16:colId xmlns:a16="http://schemas.microsoft.com/office/drawing/2014/main" val="944943785"/>
                    </a:ext>
                  </a:extLst>
                </a:gridCol>
                <a:gridCol w="1662546">
                  <a:extLst>
                    <a:ext uri="{9D8B030D-6E8A-4147-A177-3AD203B41FA5}">
                      <a16:colId xmlns:a16="http://schemas.microsoft.com/office/drawing/2014/main" val="1367893856"/>
                    </a:ext>
                  </a:extLst>
                </a:gridCol>
                <a:gridCol w="1830480">
                  <a:extLst>
                    <a:ext uri="{9D8B030D-6E8A-4147-A177-3AD203B41FA5}">
                      <a16:colId xmlns:a16="http://schemas.microsoft.com/office/drawing/2014/main" val="2941403925"/>
                    </a:ext>
                  </a:extLst>
                </a:gridCol>
                <a:gridCol w="1525770">
                  <a:extLst>
                    <a:ext uri="{9D8B030D-6E8A-4147-A177-3AD203B41FA5}">
                      <a16:colId xmlns:a16="http://schemas.microsoft.com/office/drawing/2014/main" val="122835489"/>
                    </a:ext>
                  </a:extLst>
                </a:gridCol>
                <a:gridCol w="1509893">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Codificado antes de Reforma - DMF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Reducción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Secretaría de Salud</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4.392.706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4.392.706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166.000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4.226.706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54303"/>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Unidad de Bienestar Animal</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2.126.425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2.126.425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613.292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1.513.133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935266"/>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US Centro</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2.705.143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2.705.143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343.132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2.362.011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US Norte</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4.955.355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4.955.355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480.836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4.474.518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US Sur</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6.413.000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6.413.000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1.190.000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5.223.000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0845">
                <a:tc>
                  <a:txBody>
                    <a:bodyPr/>
                    <a:lstStyle/>
                    <a:p>
                      <a:pPr algn="ctr"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20.592.628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20.592.628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 2.793.260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17.799.368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Salud </a:t>
            </a:r>
          </a:p>
        </p:txBody>
      </p:sp>
      <p:graphicFrame>
        <p:nvGraphicFramePr>
          <p:cNvPr id="10" name="Gráfico 9"/>
          <p:cNvGraphicFramePr>
            <a:graphicFrameLocks/>
          </p:cNvGraphicFramePr>
          <p:nvPr/>
        </p:nvGraphicFramePr>
        <p:xfrm>
          <a:off x="325778" y="2888342"/>
          <a:ext cx="7816738" cy="5062625"/>
        </p:xfrm>
        <a:graphic>
          <a:graphicData uri="http://schemas.openxmlformats.org/drawingml/2006/chart">
            <c:chart xmlns:c="http://schemas.openxmlformats.org/drawingml/2006/chart" xmlns:r="http://schemas.openxmlformats.org/officeDocument/2006/relationships" r:id="rId2"/>
          </a:graphicData>
        </a:graphic>
      </p:graphicFrame>
      <p:sp>
        <p:nvSpPr>
          <p:cNvPr id="9" name="Título 1">
            <a:extLst>
              <a:ext uri="{FF2B5EF4-FFF2-40B4-BE49-F238E27FC236}">
                <a16:creationId xmlns:a16="http://schemas.microsoft.com/office/drawing/2014/main" id="{0CA53F31-4584-EDC7-EB7D-253D54B5F07B}"/>
              </a:ext>
            </a:extLst>
          </p:cNvPr>
          <p:cNvSpPr txBox="1">
            <a:spLocks/>
          </p:cNvSpPr>
          <p:nvPr/>
        </p:nvSpPr>
        <p:spPr>
          <a:xfrm>
            <a:off x="9130143" y="2521135"/>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sp>
        <p:nvSpPr>
          <p:cNvPr id="12" name="CuadroTexto 11"/>
          <p:cNvSpPr txBox="1"/>
          <p:nvPr/>
        </p:nvSpPr>
        <p:spPr>
          <a:xfrm>
            <a:off x="652551" y="7366192"/>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627017" y="6923314"/>
            <a:ext cx="7210697" cy="0"/>
          </a:xfrm>
          <a:prstGeom prst="line">
            <a:avLst/>
          </a:prstGeom>
          <a:ln/>
        </p:spPr>
        <p:style>
          <a:lnRef idx="1">
            <a:schemeClr val="dk1"/>
          </a:lnRef>
          <a:fillRef idx="0">
            <a:schemeClr val="dk1"/>
          </a:fillRef>
          <a:effectRef idx="0">
            <a:schemeClr val="dk1"/>
          </a:effectRef>
          <a:fontRef idx="minor">
            <a:schemeClr val="tx1"/>
          </a:fontRef>
        </p:style>
      </p:cxnSp>
      <p:cxnSp>
        <p:nvCxnSpPr>
          <p:cNvPr id="16" name="Conector recto 15"/>
          <p:cNvCxnSpPr/>
          <p:nvPr/>
        </p:nvCxnSpPr>
        <p:spPr>
          <a:xfrm>
            <a:off x="3595522" y="3713138"/>
            <a:ext cx="3204523" cy="40619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03704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fontScale="90000"/>
          </a:bodyPr>
          <a:lstStyle/>
          <a:p>
            <a:r>
              <a:rPr lang="es-EC" dirty="0"/>
              <a:t>Contenido:</a:t>
            </a:r>
          </a:p>
        </p:txBody>
      </p:sp>
      <p:sp>
        <p:nvSpPr>
          <p:cNvPr id="3" name="Rectángulo 2">
            <a:extLst>
              <a:ext uri="{FF2B5EF4-FFF2-40B4-BE49-F238E27FC236}">
                <a16:creationId xmlns:a16="http://schemas.microsoft.com/office/drawing/2014/main" id="{55A8279B-0F23-42B4-9AD5-4FFB74567DFD}"/>
              </a:ext>
            </a:extLst>
          </p:cNvPr>
          <p:cNvSpPr/>
          <p:nvPr/>
        </p:nvSpPr>
        <p:spPr>
          <a:xfrm>
            <a:off x="1428585" y="2092055"/>
            <a:ext cx="15969632" cy="5016758"/>
          </a:xfrm>
          <a:prstGeom prst="rect">
            <a:avLst/>
          </a:prstGeom>
        </p:spPr>
        <p:txBody>
          <a:bodyPr wrap="square">
            <a:spAutoFit/>
          </a:bodyPr>
          <a:lstStyle/>
          <a:p>
            <a:pPr algn="just"/>
            <a:r>
              <a:rPr lang="es-EC" dirty="0">
                <a:solidFill>
                  <a:srgbClr val="203764"/>
                </a:solidFill>
                <a:latin typeface="Calibri" panose="020F0502020204030204" pitchFamily="34" charset="0"/>
                <a:cs typeface="Calibri" panose="020F0502020204030204" pitchFamily="34" charset="0"/>
              </a:rPr>
              <a:t>1.  Presupuesto General del MDMQ.</a:t>
            </a:r>
          </a:p>
          <a:p>
            <a:pPr algn="just"/>
            <a:r>
              <a:rPr lang="es-EC" dirty="0">
                <a:solidFill>
                  <a:srgbClr val="203764"/>
                </a:solidFill>
                <a:latin typeface="Calibri" panose="020F0502020204030204" pitchFamily="34" charset="0"/>
                <a:cs typeface="Calibri" panose="020F0502020204030204" pitchFamily="34" charset="0"/>
              </a:rPr>
              <a:t>2.  Ejecución Presupuestaria de Gasto del MDMQ.</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Entidades que mantienen su presupuesto para Gastos de inversión – Asignación Municipal.</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Entidades que reducen el presupuesto para Gastos de Inversión – Asignación Municipal.</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Entidades que incrementan el presupuesto para Gastos de Inversión – Asignación Municipal.</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Peso Presupuestario por Sector para la Reforma de Gastos de Inversión.</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Detalle de la Reforma Presupuestaria de Gastos de Inversión – Asignación Municipal, por Sector y Entidades que lo conforman.</a:t>
            </a:r>
          </a:p>
          <a:p>
            <a:pPr marL="514350" indent="-514350">
              <a:buAutoNum type="arabicPeriod" startAt="3"/>
            </a:pPr>
            <a:endParaRPr lang="es-EC" dirty="0">
              <a:solidFill>
                <a:srgbClr val="203764"/>
              </a:solidFill>
              <a:latin typeface="Calibri" panose="020F0502020204030204" pitchFamily="34" charset="0"/>
              <a:cs typeface="Calibri" panose="020F0502020204030204" pitchFamily="34" charset="0"/>
            </a:endParaRPr>
          </a:p>
          <a:p>
            <a:endParaRPr lang="es-EC" dirty="0">
              <a:solidFill>
                <a:srgbClr val="2037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138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Salud</a:t>
            </a:r>
          </a:p>
        </p:txBody>
      </p:sp>
      <p:sp>
        <p:nvSpPr>
          <p:cNvPr id="6" name="Rectángulo 5"/>
          <p:cNvSpPr/>
          <p:nvPr/>
        </p:nvSpPr>
        <p:spPr>
          <a:xfrm>
            <a:off x="890326" y="2926608"/>
            <a:ext cx="7987665" cy="177698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Secretaría de Salud </a:t>
            </a:r>
          </a:p>
          <a:p>
            <a:pPr algn="just"/>
            <a:r>
              <a:rPr lang="es-EC" sz="1700" b="1" dirty="0">
                <a:solidFill>
                  <a:schemeClr val="tx1"/>
                </a:solidFill>
              </a:rPr>
              <a:t>Fortalecimiento de la gestión integral del sub sistema de salud en la Red Metropolitana de Salud del Distrito Metropolitano de Quito.</a:t>
            </a:r>
          </a:p>
          <a:p>
            <a:pPr marL="285750" indent="-285750" algn="just">
              <a:buFont typeface="Wingdings" panose="05000000000000000000" pitchFamily="2" charset="2"/>
              <a:buChar char="Ø"/>
            </a:pPr>
            <a:r>
              <a:rPr lang="es-EC" sz="1700" dirty="0">
                <a:solidFill>
                  <a:schemeClr val="tx1"/>
                </a:solidFill>
              </a:rPr>
              <a:t>Devolución del valor no ejecutado, correspondiente al desarrollo del sistema informático para uso de las Unidades Metropolitanas de Salud, debido a que  lo desarrollará la DMI.</a:t>
            </a:r>
          </a:p>
        </p:txBody>
      </p:sp>
      <p:sp>
        <p:nvSpPr>
          <p:cNvPr id="8" name="Rectángulo 7"/>
          <p:cNvSpPr/>
          <p:nvPr/>
        </p:nvSpPr>
        <p:spPr>
          <a:xfrm>
            <a:off x="890326" y="4816562"/>
            <a:ext cx="7987665" cy="180514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Unidad de Bienestar Animal</a:t>
            </a:r>
          </a:p>
          <a:p>
            <a:pPr algn="just"/>
            <a:r>
              <a:rPr lang="es-EC" sz="1700" b="1" dirty="0">
                <a:solidFill>
                  <a:schemeClr val="tx1"/>
                </a:solidFill>
              </a:rPr>
              <a:t>Manejo de Fauna Urbana</a:t>
            </a:r>
          </a:p>
          <a:p>
            <a:pPr marL="285750" indent="-285750" algn="just">
              <a:buFont typeface="Wingdings" panose="05000000000000000000" pitchFamily="2" charset="2"/>
              <a:buChar char="Ø"/>
            </a:pPr>
            <a:r>
              <a:rPr lang="es-EC" sz="1700" dirty="0">
                <a:solidFill>
                  <a:schemeClr val="tx1"/>
                </a:solidFill>
              </a:rPr>
              <a:t>Devolución del valor no ejecutado, correspondiente a los estudios para la construcción “Centro de Gestión Zoosanitaria </a:t>
            </a:r>
            <a:r>
              <a:rPr lang="es-EC" sz="1700" dirty="0" err="1">
                <a:solidFill>
                  <a:schemeClr val="tx1"/>
                </a:solidFill>
              </a:rPr>
              <a:t>Quitumbe</a:t>
            </a:r>
            <a:r>
              <a:rPr lang="es-EC" sz="1700" dirty="0">
                <a:solidFill>
                  <a:schemeClr val="tx1"/>
                </a:solidFill>
              </a:rPr>
              <a:t> (URBANIMAL)” - hoy centro de atención veterinaria, rescate y acogida temporal (CAVRAT)”.</a:t>
            </a:r>
          </a:p>
        </p:txBody>
      </p:sp>
      <p:sp>
        <p:nvSpPr>
          <p:cNvPr id="9" name="Rectángulo 8"/>
          <p:cNvSpPr/>
          <p:nvPr/>
        </p:nvSpPr>
        <p:spPr>
          <a:xfrm>
            <a:off x="906951" y="6732281"/>
            <a:ext cx="7987665" cy="154719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Unidad de Salud Centro</a:t>
            </a:r>
          </a:p>
          <a:p>
            <a:pPr algn="just"/>
            <a:r>
              <a:rPr lang="es-EC" sz="1700" b="1" dirty="0">
                <a:solidFill>
                  <a:schemeClr val="tx1"/>
                </a:solidFill>
              </a:rPr>
              <a:t>Atención Integral de Salud</a:t>
            </a:r>
          </a:p>
          <a:p>
            <a:pPr marL="285750" indent="-285750" algn="just">
              <a:buFont typeface="Wingdings" panose="05000000000000000000" pitchFamily="2" charset="2"/>
              <a:buChar char="Ø"/>
            </a:pPr>
            <a:r>
              <a:rPr lang="es-EC" sz="1700" dirty="0">
                <a:solidFill>
                  <a:schemeClr val="tx1"/>
                </a:solidFill>
              </a:rPr>
              <a:t>Devolución del valor no ejecutado, por gastos de personal correspondiente a febrero y marzo, debido a que no se contrató el equipo de salud comunitaria.</a:t>
            </a:r>
          </a:p>
        </p:txBody>
      </p:sp>
      <p:sp>
        <p:nvSpPr>
          <p:cNvPr id="14" name="Rectángulo 13"/>
          <p:cNvSpPr/>
          <p:nvPr/>
        </p:nvSpPr>
        <p:spPr>
          <a:xfrm>
            <a:off x="9268078" y="2927136"/>
            <a:ext cx="7980223" cy="181101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Unidad de Salud Norte</a:t>
            </a:r>
          </a:p>
          <a:p>
            <a:pPr algn="just"/>
            <a:r>
              <a:rPr lang="es-EC" sz="1700" b="1" dirty="0">
                <a:solidFill>
                  <a:schemeClr val="tx1"/>
                </a:solidFill>
              </a:rPr>
              <a:t>Atención Integral de Salud</a:t>
            </a:r>
          </a:p>
          <a:p>
            <a:pPr marL="285750" indent="-285750" algn="just">
              <a:buFont typeface="Wingdings" panose="05000000000000000000" pitchFamily="2" charset="2"/>
              <a:buChar char="Ø"/>
            </a:pPr>
            <a:r>
              <a:rPr lang="es-EC" sz="1700" dirty="0">
                <a:solidFill>
                  <a:schemeClr val="tx1"/>
                </a:solidFill>
              </a:rPr>
              <a:t>Devolución del valor no ejecutado, por gastos de personal correspondiente a febrero y marzo, debido a que no se contrató el equipo de salud comunitaria.</a:t>
            </a:r>
          </a:p>
        </p:txBody>
      </p:sp>
      <p:sp>
        <p:nvSpPr>
          <p:cNvPr id="15" name="Rectángulo 14"/>
          <p:cNvSpPr/>
          <p:nvPr/>
        </p:nvSpPr>
        <p:spPr>
          <a:xfrm>
            <a:off x="9268078" y="4849811"/>
            <a:ext cx="7980223" cy="342966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Unidad de Salud Sur</a:t>
            </a:r>
          </a:p>
          <a:p>
            <a:pPr algn="just"/>
            <a:r>
              <a:rPr lang="es-EC" sz="1700" b="1" dirty="0">
                <a:solidFill>
                  <a:schemeClr val="tx1"/>
                </a:solidFill>
              </a:rPr>
              <a:t>Rehabilitación de la Unidad Metropolitana de Salud Sur (Hospital Básico Nivel II)</a:t>
            </a:r>
          </a:p>
          <a:p>
            <a:pPr marL="285750" indent="-285750" algn="just">
              <a:buFont typeface="Wingdings" panose="05000000000000000000" pitchFamily="2" charset="2"/>
              <a:buChar char="Ø"/>
            </a:pPr>
            <a:r>
              <a:rPr lang="es-EC" sz="1700" dirty="0">
                <a:solidFill>
                  <a:schemeClr val="tx1"/>
                </a:solidFill>
              </a:rPr>
              <a:t>Devolución del valor no ejecutado, correspondiente a la rehabilitación de la unidad, debido a que no se cuenta con estudios definitivos en este año.</a:t>
            </a:r>
          </a:p>
          <a:p>
            <a:pPr marL="285750" indent="-285750" algn="just">
              <a:buFont typeface="Wingdings" panose="05000000000000000000" pitchFamily="2" charset="2"/>
              <a:buChar char="Ø"/>
            </a:pPr>
            <a:r>
              <a:rPr lang="es-EC" sz="1700" dirty="0">
                <a:solidFill>
                  <a:schemeClr val="tx1"/>
                </a:solidFill>
              </a:rPr>
              <a:t>Ejecución 2022:</a:t>
            </a:r>
          </a:p>
          <a:p>
            <a:pPr marL="1102126" lvl="1" indent="-285750" algn="just">
              <a:buFont typeface="Wingdings" panose="05000000000000000000" pitchFamily="2" charset="2"/>
              <a:buChar char="Ø"/>
            </a:pPr>
            <a:r>
              <a:rPr lang="es-EC" sz="1700" dirty="0">
                <a:solidFill>
                  <a:schemeClr val="tx1"/>
                </a:solidFill>
              </a:rPr>
              <a:t>Derrocamiento de los bloques 2 y 3 </a:t>
            </a:r>
          </a:p>
          <a:p>
            <a:pPr marL="1102126" lvl="1" indent="-285750" algn="just">
              <a:buFont typeface="Wingdings" panose="05000000000000000000" pitchFamily="2" charset="2"/>
              <a:buChar char="Ø"/>
            </a:pPr>
            <a:r>
              <a:rPr lang="es-EC" sz="1700" dirty="0">
                <a:solidFill>
                  <a:schemeClr val="tx1"/>
                </a:solidFill>
              </a:rPr>
              <a:t>Rehabilitación de los bloques 1 y 4</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833784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Cultura</a:t>
            </a:r>
          </a:p>
        </p:txBody>
      </p:sp>
      <p:graphicFrame>
        <p:nvGraphicFramePr>
          <p:cNvPr id="6" name="Gráfico 5"/>
          <p:cNvGraphicFramePr>
            <a:graphicFrameLocks/>
          </p:cNvGraphicFramePr>
          <p:nvPr/>
        </p:nvGraphicFramePr>
        <p:xfrm>
          <a:off x="206310" y="3096363"/>
          <a:ext cx="8706119" cy="369632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Conector recto 7"/>
          <p:cNvCxnSpPr/>
          <p:nvPr/>
        </p:nvCxnSpPr>
        <p:spPr>
          <a:xfrm flipV="1">
            <a:off x="3736281" y="3592286"/>
            <a:ext cx="3330725" cy="45580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2338256"/>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1143324595"/>
              </p:ext>
            </p:extLst>
          </p:nvPr>
        </p:nvGraphicFramePr>
        <p:xfrm>
          <a:off x="8713220" y="3410146"/>
          <a:ext cx="9220200" cy="2066925"/>
        </p:xfrm>
        <a:graphic>
          <a:graphicData uri="http://schemas.openxmlformats.org/drawingml/2006/table">
            <a:tbl>
              <a:tblPr/>
              <a:tblGrid>
                <a:gridCol w="2298700">
                  <a:extLst>
                    <a:ext uri="{9D8B030D-6E8A-4147-A177-3AD203B41FA5}">
                      <a16:colId xmlns:a16="http://schemas.microsoft.com/office/drawing/2014/main" val="3639984885"/>
                    </a:ext>
                  </a:extLst>
                </a:gridCol>
                <a:gridCol w="1765300">
                  <a:extLst>
                    <a:ext uri="{9D8B030D-6E8A-4147-A177-3AD203B41FA5}">
                      <a16:colId xmlns:a16="http://schemas.microsoft.com/office/drawing/2014/main" val="3119135829"/>
                    </a:ext>
                  </a:extLst>
                </a:gridCol>
                <a:gridCol w="1981200">
                  <a:extLst>
                    <a:ext uri="{9D8B030D-6E8A-4147-A177-3AD203B41FA5}">
                      <a16:colId xmlns:a16="http://schemas.microsoft.com/office/drawing/2014/main" val="1827513566"/>
                    </a:ext>
                  </a:extLst>
                </a:gridCol>
                <a:gridCol w="1498600">
                  <a:extLst>
                    <a:ext uri="{9D8B030D-6E8A-4147-A177-3AD203B41FA5}">
                      <a16:colId xmlns:a16="http://schemas.microsoft.com/office/drawing/2014/main" val="4098860802"/>
                    </a:ext>
                  </a:extLst>
                </a:gridCol>
                <a:gridCol w="1676400">
                  <a:extLst>
                    <a:ext uri="{9D8B030D-6E8A-4147-A177-3AD203B41FA5}">
                      <a16:colId xmlns:a16="http://schemas.microsoft.com/office/drawing/2014/main" val="2653856725"/>
                    </a:ext>
                  </a:extLst>
                </a:gridCol>
              </a:tblGrid>
              <a:tr h="590550">
                <a:tc>
                  <a:txBody>
                    <a:bodyPr/>
                    <a:lstStyle/>
                    <a:p>
                      <a:pPr algn="ctr" rtl="0"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Incremento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3181440105"/>
                  </a:ext>
                </a:extLst>
              </a:tr>
              <a:tr h="590550">
                <a:tc>
                  <a:txBody>
                    <a:bodyPr/>
                    <a:lstStyle/>
                    <a:p>
                      <a:pPr algn="l" rtl="0" fontAlgn="ctr"/>
                      <a:r>
                        <a:rPr lang="es-EC" sz="1800" b="0" i="0" u="none" strike="noStrike">
                          <a:solidFill>
                            <a:srgbClr val="000000"/>
                          </a:solidFill>
                          <a:effectLst/>
                          <a:latin typeface="Arial" panose="020B0604020202020204" pitchFamily="34" charset="0"/>
                        </a:rPr>
                        <a:t>Secretaría de 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10.600.000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521271"/>
                  </a:ext>
                </a:extLst>
              </a:tr>
              <a:tr h="590550">
                <a:tc>
                  <a:txBody>
                    <a:bodyPr/>
                    <a:lstStyle/>
                    <a:p>
                      <a:pPr algn="l" rtl="0" fontAlgn="ctr"/>
                      <a:r>
                        <a:rPr lang="es-EC" sz="1800" b="0" i="0" u="none" strike="noStrike">
                          <a:solidFill>
                            <a:srgbClr val="000000"/>
                          </a:solidFill>
                          <a:effectLst/>
                          <a:latin typeface="Arial" panose="020B0604020202020204" pitchFamily="34" charset="0"/>
                        </a:rPr>
                        <a:t>Fundación Museos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4.350.000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196978"/>
                  </a:ext>
                </a:extLst>
              </a:tr>
              <a:tr h="295275">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2.650.000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14.950.000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214939586"/>
                  </a:ext>
                </a:extLst>
              </a:tr>
            </a:tbl>
          </a:graphicData>
        </a:graphic>
      </p:graphicFrame>
      <p:sp>
        <p:nvSpPr>
          <p:cNvPr id="12" name="Rectángulo 11"/>
          <p:cNvSpPr/>
          <p:nvPr/>
        </p:nvSpPr>
        <p:spPr>
          <a:xfrm>
            <a:off x="8713220" y="7281937"/>
            <a:ext cx="9220200" cy="130899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Fundación Museos de la Ciudad</a:t>
            </a:r>
            <a:endParaRPr kumimoji="1" lang="es-EC" sz="2000" b="1" dirty="0">
              <a:solidFill>
                <a:schemeClr val="tx1"/>
              </a:solidFill>
            </a:endParaRPr>
          </a:p>
          <a:p>
            <a:pPr algn="just"/>
            <a:r>
              <a:rPr lang="es-EC" sz="1700" b="1" dirty="0">
                <a:solidFill>
                  <a:schemeClr val="tx1"/>
                </a:solidFill>
              </a:rPr>
              <a:t>Sistema Distrital de Museos de la Ciudad </a:t>
            </a:r>
          </a:p>
          <a:p>
            <a:pPr marL="285750" indent="-285750" algn="just">
              <a:buFont typeface="Wingdings" panose="05000000000000000000" pitchFamily="2" charset="2"/>
              <a:buChar char="Ø"/>
            </a:pPr>
            <a:r>
              <a:rPr lang="es-EC" sz="1700" dirty="0">
                <a:solidFill>
                  <a:schemeClr val="tx1"/>
                </a:solidFill>
              </a:rPr>
              <a:t>Contratación de Seguro (Museo del Carmen Alto) </a:t>
            </a:r>
          </a:p>
          <a:p>
            <a:pPr marL="285750" indent="-285750" algn="just">
              <a:buFont typeface="Wingdings" panose="05000000000000000000" pitchFamily="2" charset="2"/>
              <a:buChar char="Ø"/>
            </a:pPr>
            <a:r>
              <a:rPr lang="es-EC" sz="1700" dirty="0">
                <a:solidFill>
                  <a:schemeClr val="tx1"/>
                </a:solidFill>
              </a:rPr>
              <a:t>Pago de servicios para el funcionamiento de los museos.</a:t>
            </a:r>
          </a:p>
        </p:txBody>
      </p:sp>
      <p:sp>
        <p:nvSpPr>
          <p:cNvPr id="13" name="Rectángulo 12"/>
          <p:cNvSpPr/>
          <p:nvPr/>
        </p:nvSpPr>
        <p:spPr>
          <a:xfrm>
            <a:off x="8713220" y="5972744"/>
            <a:ext cx="9220200" cy="116661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Secretaría de Cultura</a:t>
            </a:r>
          </a:p>
          <a:p>
            <a:pPr algn="just"/>
            <a:r>
              <a:rPr lang="es-EC" sz="1700" b="1" dirty="0">
                <a:solidFill>
                  <a:schemeClr val="tx1"/>
                </a:solidFill>
              </a:rPr>
              <a:t>Agenda Cultural Metropolitana</a:t>
            </a:r>
            <a:r>
              <a:rPr lang="es-EC" sz="1700" dirty="0">
                <a:solidFill>
                  <a:schemeClr val="tx1"/>
                </a:solidFill>
              </a:rPr>
              <a:t> </a:t>
            </a:r>
          </a:p>
          <a:p>
            <a:pPr marL="285750" indent="-285750" algn="just">
              <a:buFont typeface="Wingdings" panose="05000000000000000000" pitchFamily="2" charset="2"/>
              <a:buChar char="Ø"/>
            </a:pPr>
            <a:r>
              <a:rPr lang="es-EC" sz="1700" dirty="0">
                <a:solidFill>
                  <a:schemeClr val="tx1"/>
                </a:solidFill>
              </a:rPr>
              <a:t>Agendas artístico – culturales correspondientes a Fiestas de Quito, Navidad y Fin de Año.</a:t>
            </a:r>
            <a:endParaRPr kumimoji="1" lang="es-EC" sz="1700" dirty="0">
              <a:solidFill>
                <a:schemeClr val="tx1"/>
              </a:solidFill>
            </a:endParaRPr>
          </a:p>
        </p:txBody>
      </p:sp>
      <p:sp>
        <p:nvSpPr>
          <p:cNvPr id="14" name="CuadroTexto 13"/>
          <p:cNvSpPr txBox="1"/>
          <p:nvPr/>
        </p:nvSpPr>
        <p:spPr>
          <a:xfrm>
            <a:off x="838300" y="6432187"/>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692331" y="6376188"/>
            <a:ext cx="7354389" cy="0"/>
          </a:xfrm>
          <a:prstGeom prst="line">
            <a:avLst/>
          </a:prstGeom>
          <a:ln/>
        </p:spPr>
        <p:style>
          <a:lnRef idx="1">
            <a:schemeClr val="dk1"/>
          </a:lnRef>
          <a:fillRef idx="0">
            <a:schemeClr val="dk1"/>
          </a:fillRef>
          <a:effectRef idx="0">
            <a:schemeClr val="dk1"/>
          </a:effectRef>
          <a:fontRef idx="minor">
            <a:schemeClr val="tx1"/>
          </a:fontRef>
        </p:style>
      </p:cxn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261014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a:solidFill>
                  <a:srgbClr val="C00000"/>
                </a:solidFill>
              </a:rPr>
              <a:t>Sector Desarrollo Productivo</a:t>
            </a:r>
          </a:p>
        </p:txBody>
      </p:sp>
      <p:graphicFrame>
        <p:nvGraphicFramePr>
          <p:cNvPr id="8" name="Gráfico 7"/>
          <p:cNvGraphicFramePr>
            <a:graphicFrameLocks/>
          </p:cNvGraphicFramePr>
          <p:nvPr/>
        </p:nvGraphicFramePr>
        <p:xfrm>
          <a:off x="415636" y="2640243"/>
          <a:ext cx="7664335" cy="400875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605349" y="3235699"/>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2542684523"/>
              </p:ext>
            </p:extLst>
          </p:nvPr>
        </p:nvGraphicFramePr>
        <p:xfrm>
          <a:off x="8912429" y="3301014"/>
          <a:ext cx="9014746" cy="2554667"/>
        </p:xfrm>
        <a:graphic>
          <a:graphicData uri="http://schemas.openxmlformats.org/drawingml/2006/table">
            <a:tbl>
              <a:tblPr/>
              <a:tblGrid>
                <a:gridCol w="2247478">
                  <a:extLst>
                    <a:ext uri="{9D8B030D-6E8A-4147-A177-3AD203B41FA5}">
                      <a16:colId xmlns:a16="http://schemas.microsoft.com/office/drawing/2014/main" val="3904132066"/>
                    </a:ext>
                  </a:extLst>
                </a:gridCol>
                <a:gridCol w="1725964">
                  <a:extLst>
                    <a:ext uri="{9D8B030D-6E8A-4147-A177-3AD203B41FA5}">
                      <a16:colId xmlns:a16="http://schemas.microsoft.com/office/drawing/2014/main" val="1344045127"/>
                    </a:ext>
                  </a:extLst>
                </a:gridCol>
                <a:gridCol w="1937053">
                  <a:extLst>
                    <a:ext uri="{9D8B030D-6E8A-4147-A177-3AD203B41FA5}">
                      <a16:colId xmlns:a16="http://schemas.microsoft.com/office/drawing/2014/main" val="1569329977"/>
                    </a:ext>
                  </a:extLst>
                </a:gridCol>
                <a:gridCol w="1465206">
                  <a:extLst>
                    <a:ext uri="{9D8B030D-6E8A-4147-A177-3AD203B41FA5}">
                      <a16:colId xmlns:a16="http://schemas.microsoft.com/office/drawing/2014/main" val="3952070856"/>
                    </a:ext>
                  </a:extLst>
                </a:gridCol>
                <a:gridCol w="1639045">
                  <a:extLst>
                    <a:ext uri="{9D8B030D-6E8A-4147-A177-3AD203B41FA5}">
                      <a16:colId xmlns:a16="http://schemas.microsoft.com/office/drawing/2014/main" val="4228139255"/>
                    </a:ext>
                  </a:extLst>
                </a:gridCol>
              </a:tblGrid>
              <a:tr h="961793">
                <a:tc>
                  <a:txBody>
                    <a:bodyPr/>
                    <a:lstStyle/>
                    <a:p>
                      <a:pPr algn="l"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3507885"/>
                  </a:ext>
                </a:extLst>
              </a:tr>
              <a:tr h="689431">
                <a:tc>
                  <a:txBody>
                    <a:bodyPr/>
                    <a:lstStyle/>
                    <a:p>
                      <a:pPr algn="l" rtl="0" fontAlgn="t"/>
                      <a:r>
                        <a:rPr lang="es-EC" sz="1800" b="0" i="0" u="none" strike="noStrike">
                          <a:solidFill>
                            <a:srgbClr val="000000"/>
                          </a:solidFill>
                          <a:effectLst/>
                          <a:latin typeface="Arial" panose="020B0604020202020204" pitchFamily="34" charset="0"/>
                        </a:rPr>
                        <a:t>EMPRESA DE RASTRO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484.545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2.151.997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62775"/>
                  </a:ext>
                </a:extLst>
              </a:tr>
              <a:tr h="514248">
                <a:tc>
                  <a:txBody>
                    <a:bodyPr/>
                    <a:lstStyle/>
                    <a:p>
                      <a:pPr algn="l" rtl="0" fontAlgn="t"/>
                      <a:r>
                        <a:rPr lang="es-EC" sz="1800" b="0" i="0" u="none" strike="noStrike" dirty="0">
                          <a:solidFill>
                            <a:srgbClr val="000000"/>
                          </a:solidFill>
                          <a:effectLst/>
                          <a:latin typeface="Arial" panose="020B0604020202020204" pitchFamily="34" charset="0"/>
                        </a:rPr>
                        <a:t>EPM EPMSA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 239.761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2.760.239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439274"/>
                  </a:ext>
                </a:extLst>
              </a:tr>
              <a:tr h="389195">
                <a:tc>
                  <a:txBody>
                    <a:bodyPr/>
                    <a:lstStyle/>
                    <a:p>
                      <a:pPr algn="l" rtl="0" fontAlgn="t"/>
                      <a:r>
                        <a:rPr lang="es-EC" sz="20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a:solidFill>
                            <a:srgbClr val="FFFFFF"/>
                          </a:solidFill>
                          <a:effectLst/>
                          <a:latin typeface="Arial" panose="020B0604020202020204" pitchFamily="34" charset="0"/>
                        </a:rPr>
                        <a:t>4.667.452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a:solidFill>
                            <a:srgbClr val="FFFFFF"/>
                          </a:solidFill>
                          <a:effectLst/>
                          <a:latin typeface="Arial" panose="020B0604020202020204" pitchFamily="34" charset="0"/>
                        </a:rPr>
                        <a:t>4.667.452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a:solidFill>
                            <a:srgbClr val="FFFFFF"/>
                          </a:solidFill>
                          <a:effectLst/>
                          <a:latin typeface="Arial" panose="020B0604020202020204" pitchFamily="34" charset="0"/>
                        </a:rPr>
                        <a:t>244.784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a:solidFill>
                            <a:srgbClr val="FFFFFF"/>
                          </a:solidFill>
                          <a:effectLst/>
                          <a:latin typeface="Arial" panose="020B0604020202020204" pitchFamily="34" charset="0"/>
                        </a:rPr>
                        <a:t>4.912.236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928355036"/>
                  </a:ext>
                </a:extLst>
              </a:tr>
            </a:tbl>
          </a:graphicData>
        </a:graphic>
      </p:graphicFrame>
      <p:sp>
        <p:nvSpPr>
          <p:cNvPr id="12" name="Título 1">
            <a:extLst>
              <a:ext uri="{FF2B5EF4-FFF2-40B4-BE49-F238E27FC236}">
                <a16:creationId xmlns:a16="http://schemas.microsoft.com/office/drawing/2014/main" id="{0CA53F31-4584-EDC7-EB7D-253D54B5F07B}"/>
              </a:ext>
            </a:extLst>
          </p:cNvPr>
          <p:cNvSpPr txBox="1">
            <a:spLocks/>
          </p:cNvSpPr>
          <p:nvPr/>
        </p:nvSpPr>
        <p:spPr>
          <a:xfrm>
            <a:off x="9247710" y="2312128"/>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sp>
        <p:nvSpPr>
          <p:cNvPr id="13" name="Rectángulo 12"/>
          <p:cNvSpPr/>
          <p:nvPr/>
        </p:nvSpPr>
        <p:spPr>
          <a:xfrm>
            <a:off x="8902111" y="7307910"/>
            <a:ext cx="9025064" cy="1370577"/>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a:solidFill>
                  <a:schemeClr val="tx1"/>
                </a:solidFill>
              </a:rPr>
              <a:t>EPM EPMSA</a:t>
            </a:r>
          </a:p>
          <a:p>
            <a:pPr algn="just"/>
            <a:r>
              <a:rPr lang="es-EC" sz="1700" b="1" dirty="0">
                <a:solidFill>
                  <a:schemeClr val="tx1"/>
                </a:solidFill>
              </a:rPr>
              <a:t>Gestión de la Seguridad del Aeropuerto </a:t>
            </a:r>
          </a:p>
          <a:p>
            <a:pPr marL="285750" indent="-285750" algn="just">
              <a:buFont typeface="Wingdings" panose="05000000000000000000" pitchFamily="2" charset="2"/>
              <a:buChar char="Ø"/>
            </a:pPr>
            <a:r>
              <a:rPr lang="es-EC" sz="1700" dirty="0">
                <a:solidFill>
                  <a:schemeClr val="tx1"/>
                </a:solidFill>
              </a:rPr>
              <a:t>Reducción de recursos por la no </a:t>
            </a:r>
            <a:r>
              <a:rPr lang="es-ES" sz="1700" dirty="0">
                <a:solidFill>
                  <a:schemeClr val="tx1"/>
                </a:solidFill>
              </a:rPr>
              <a:t>transferencia de dominio de los equipos de seguridad a la EPMSA por parte de Quiport.</a:t>
            </a:r>
          </a:p>
          <a:p>
            <a:pPr algn="just"/>
            <a:endParaRPr lang="es-ES" sz="1700" dirty="0">
              <a:solidFill>
                <a:schemeClr val="tx1"/>
              </a:solidFill>
            </a:endParaRPr>
          </a:p>
        </p:txBody>
      </p:sp>
      <p:sp>
        <p:nvSpPr>
          <p:cNvPr id="14" name="Rectángulo 13"/>
          <p:cNvSpPr/>
          <p:nvPr/>
        </p:nvSpPr>
        <p:spPr>
          <a:xfrm>
            <a:off x="8902112" y="5988682"/>
            <a:ext cx="9025064" cy="121118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1700" b="1" dirty="0">
                <a:solidFill>
                  <a:schemeClr val="tx1"/>
                </a:solidFill>
              </a:rPr>
              <a:t>EPM RASTRO </a:t>
            </a:r>
          </a:p>
          <a:p>
            <a:pPr algn="just"/>
            <a:r>
              <a:rPr lang="es-EC" sz="1700" b="1" dirty="0">
                <a:solidFill>
                  <a:schemeClr val="tx1"/>
                </a:solidFill>
              </a:rPr>
              <a:t>Fortalecimiento del Sistema Municipal de Faenamiento</a:t>
            </a:r>
            <a:endParaRPr lang="es-ES" sz="1700" b="1" dirty="0">
              <a:solidFill>
                <a:schemeClr val="tx1"/>
              </a:solidFill>
            </a:endParaRPr>
          </a:p>
          <a:p>
            <a:pPr marL="285750" indent="-285750" algn="just">
              <a:buFont typeface="Wingdings" panose="05000000000000000000" pitchFamily="2" charset="2"/>
              <a:buChar char="Ø"/>
            </a:pPr>
            <a:r>
              <a:rPr lang="es-EC" sz="1700" dirty="0">
                <a:solidFill>
                  <a:schemeClr val="tx1"/>
                </a:solidFill>
              </a:rPr>
              <a:t>Pago a los trabajadores jubilados de la Empresa. Ordenanza Interpretativa 211-2022</a:t>
            </a:r>
            <a:endParaRPr kumimoji="1" lang="es-EC" sz="1700" dirty="0">
              <a:solidFill>
                <a:schemeClr val="tx1"/>
              </a:solidFill>
            </a:endParaRPr>
          </a:p>
        </p:txBody>
      </p:sp>
      <p:sp>
        <p:nvSpPr>
          <p:cNvPr id="15" name="CuadroTexto 14"/>
          <p:cNvSpPr txBox="1"/>
          <p:nvPr/>
        </p:nvSpPr>
        <p:spPr>
          <a:xfrm>
            <a:off x="846898" y="6536716"/>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679269" y="6502834"/>
            <a:ext cx="7400702" cy="0"/>
          </a:xfrm>
          <a:prstGeom prst="line">
            <a:avLst/>
          </a:prstGeom>
          <a:ln/>
        </p:spPr>
        <p:style>
          <a:lnRef idx="1">
            <a:schemeClr val="dk1"/>
          </a:lnRef>
          <a:fillRef idx="0">
            <a:schemeClr val="dk1"/>
          </a:fillRef>
          <a:effectRef idx="0">
            <a:schemeClr val="dk1"/>
          </a:effectRef>
          <a:fontRef idx="minor">
            <a:schemeClr val="tx1"/>
          </a:fontRef>
        </p:style>
      </p:cxnSp>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
        <p:nvSpPr>
          <p:cNvPr id="17" name="CuadroTexto 16"/>
          <p:cNvSpPr txBox="1"/>
          <p:nvPr/>
        </p:nvSpPr>
        <p:spPr>
          <a:xfrm>
            <a:off x="8332724" y="6418161"/>
            <a:ext cx="569387" cy="461665"/>
          </a:xfrm>
          <a:prstGeom prst="rect">
            <a:avLst/>
          </a:prstGeom>
          <a:noFill/>
        </p:spPr>
        <p:txBody>
          <a:bodyPr wrap="none" rtlCol="0">
            <a:spAutoFit/>
          </a:bodyPr>
          <a:lstStyle/>
          <a:p>
            <a:r>
              <a:rPr lang="es-EC" sz="2400" dirty="0"/>
              <a:t>(+)</a:t>
            </a:r>
          </a:p>
        </p:txBody>
      </p:sp>
      <p:sp>
        <p:nvSpPr>
          <p:cNvPr id="18" name="CuadroTexto 17"/>
          <p:cNvSpPr txBox="1"/>
          <p:nvPr/>
        </p:nvSpPr>
        <p:spPr>
          <a:xfrm>
            <a:off x="8332724" y="7648258"/>
            <a:ext cx="492443" cy="461665"/>
          </a:xfrm>
          <a:prstGeom prst="rect">
            <a:avLst/>
          </a:prstGeom>
          <a:noFill/>
        </p:spPr>
        <p:txBody>
          <a:bodyPr wrap="none" rtlCol="0">
            <a:spAutoFit/>
          </a:bodyPr>
          <a:lstStyle/>
          <a:p>
            <a:r>
              <a:rPr lang="es-EC" sz="2400" dirty="0"/>
              <a:t>(-)</a:t>
            </a:r>
          </a:p>
        </p:txBody>
      </p:sp>
    </p:spTree>
    <p:extLst>
      <p:ext uri="{BB962C8B-B14F-4D97-AF65-F5344CB8AC3E}">
        <p14:creationId xmlns:p14="http://schemas.microsoft.com/office/powerpoint/2010/main" val="214748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127062845"/>
              </p:ext>
            </p:extLst>
          </p:nvPr>
        </p:nvGraphicFramePr>
        <p:xfrm>
          <a:off x="8793414" y="3064749"/>
          <a:ext cx="8972895" cy="2034175"/>
        </p:xfrm>
        <a:graphic>
          <a:graphicData uri="http://schemas.openxmlformats.org/drawingml/2006/table">
            <a:tbl>
              <a:tblPr/>
              <a:tblGrid>
                <a:gridCol w="2603758">
                  <a:extLst>
                    <a:ext uri="{9D8B030D-6E8A-4147-A177-3AD203B41FA5}">
                      <a16:colId xmlns:a16="http://schemas.microsoft.com/office/drawing/2014/main" val="944943785"/>
                    </a:ext>
                  </a:extLst>
                </a:gridCol>
                <a:gridCol w="1554057">
                  <a:extLst>
                    <a:ext uri="{9D8B030D-6E8A-4147-A177-3AD203B41FA5}">
                      <a16:colId xmlns:a16="http://schemas.microsoft.com/office/drawing/2014/main" val="1367893856"/>
                    </a:ext>
                  </a:extLst>
                </a:gridCol>
                <a:gridCol w="1779417">
                  <a:extLst>
                    <a:ext uri="{9D8B030D-6E8A-4147-A177-3AD203B41FA5}">
                      <a16:colId xmlns:a16="http://schemas.microsoft.com/office/drawing/2014/main" val="2941403925"/>
                    </a:ext>
                  </a:extLst>
                </a:gridCol>
                <a:gridCol w="1525770">
                  <a:extLst>
                    <a:ext uri="{9D8B030D-6E8A-4147-A177-3AD203B41FA5}">
                      <a16:colId xmlns:a16="http://schemas.microsoft.com/office/drawing/2014/main" val="122835489"/>
                    </a:ext>
                  </a:extLst>
                </a:gridCol>
                <a:gridCol w="1509893">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Codificado antes de Reforma - DMF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Reducción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fontAlgn="ctr"/>
                      <a:r>
                        <a:rPr lang="es-EC" sz="1800" b="1" i="0" u="none" strike="noStrike" dirty="0">
                          <a:solidFill>
                            <a:srgbClr val="FFFFFF"/>
                          </a:solidFill>
                          <a:effectLst/>
                          <a:latin typeface="Arial" panose="020B0604020202020204" pitchFamily="34" charset="0"/>
                        </a:rPr>
                        <a:t> Propuesta</a:t>
                      </a:r>
                      <a:r>
                        <a:rPr lang="es-EC" sz="1800" b="1" i="0" u="none" strike="noStrike" baseline="0" dirty="0">
                          <a:solidFill>
                            <a:srgbClr val="FFFFFF"/>
                          </a:solidFill>
                          <a:effectLst/>
                          <a:latin typeface="Arial" panose="020B0604020202020204" pitchFamily="34" charset="0"/>
                        </a:rPr>
                        <a:t>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marL="0" algn="l" defTabSz="1632753" rtl="0" eaLnBrk="1" fontAlgn="t" latinLnBrk="0" hangingPunct="1"/>
                      <a:r>
                        <a:rPr kumimoji="1" lang="es-EC" sz="1800" b="0" i="0" u="none" strike="noStrike" kern="1200" dirty="0">
                          <a:solidFill>
                            <a:schemeClr val="tx1"/>
                          </a:solidFill>
                          <a:effectLst/>
                          <a:latin typeface="Arial" panose="020B0604020202020204" pitchFamily="34" charset="0"/>
                          <a:ea typeface="+mn-ea"/>
                          <a:cs typeface="+mn-cs"/>
                        </a:rPr>
                        <a:t>Unidad Patronato Municipal San José</a:t>
                      </a:r>
                    </a:p>
                  </a:txBody>
                  <a:tcPr marL="171450"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 1.154.639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10.345.361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ctr" fontAlgn="ctr"/>
                      <a:r>
                        <a:rPr lang="es-EC" sz="18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 1.154.639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10.345.361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Inclusión Social </a:t>
            </a:r>
          </a:p>
        </p:txBody>
      </p:sp>
      <p:graphicFrame>
        <p:nvGraphicFramePr>
          <p:cNvPr id="6" name="Gráfico 5"/>
          <p:cNvGraphicFramePr>
            <a:graphicFrameLocks/>
          </p:cNvGraphicFramePr>
          <p:nvPr/>
        </p:nvGraphicFramePr>
        <p:xfrm>
          <a:off x="359418" y="2428082"/>
          <a:ext cx="7884696" cy="4782616"/>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Conector recto 12"/>
          <p:cNvCxnSpPr/>
          <p:nvPr/>
        </p:nvCxnSpPr>
        <p:spPr>
          <a:xfrm>
            <a:off x="3736030" y="3201918"/>
            <a:ext cx="3305087" cy="260877"/>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4" name="Título 1">
            <a:extLst>
              <a:ext uri="{FF2B5EF4-FFF2-40B4-BE49-F238E27FC236}">
                <a16:creationId xmlns:a16="http://schemas.microsoft.com/office/drawing/2014/main" id="{0CA53F31-4584-EDC7-EB7D-253D54B5F07B}"/>
              </a:ext>
            </a:extLst>
          </p:cNvPr>
          <p:cNvSpPr txBox="1">
            <a:spLocks/>
          </p:cNvSpPr>
          <p:nvPr/>
        </p:nvSpPr>
        <p:spPr>
          <a:xfrm>
            <a:off x="9143206" y="2161402"/>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sp>
        <p:nvSpPr>
          <p:cNvPr id="17" name="Rectángulo 16"/>
          <p:cNvSpPr/>
          <p:nvPr/>
        </p:nvSpPr>
        <p:spPr>
          <a:xfrm>
            <a:off x="8793413" y="5656554"/>
            <a:ext cx="8972895" cy="1239428"/>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700" b="1" dirty="0">
                <a:solidFill>
                  <a:schemeClr val="tx1"/>
                </a:solidFill>
              </a:rPr>
              <a:t>Unidad Patronato Municipal San José</a:t>
            </a:r>
          </a:p>
          <a:p>
            <a:pPr algn="just"/>
            <a:r>
              <a:rPr lang="es-EC" sz="1700" dirty="0">
                <a:solidFill>
                  <a:schemeClr val="tx1"/>
                </a:solidFill>
              </a:rPr>
              <a:t>Valores no ejecutados de enero a mayo correspondientes a: contratación de personal, servicios básicos e insumos de los diferentes servicios.</a:t>
            </a:r>
            <a:endParaRPr lang="es-EC" sz="1700" b="1" dirty="0">
              <a:solidFill>
                <a:schemeClr val="accent2"/>
              </a:solidFill>
            </a:endParaRPr>
          </a:p>
        </p:txBody>
      </p:sp>
      <p:sp>
        <p:nvSpPr>
          <p:cNvPr id="19" name="CuadroTexto 18"/>
          <p:cNvSpPr txBox="1"/>
          <p:nvPr/>
        </p:nvSpPr>
        <p:spPr>
          <a:xfrm>
            <a:off x="846898" y="6536716"/>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2029857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Educación</a:t>
            </a:r>
          </a:p>
        </p:txBody>
      </p:sp>
      <p:graphicFrame>
        <p:nvGraphicFramePr>
          <p:cNvPr id="8" name="Gráfico 7"/>
          <p:cNvGraphicFramePr>
            <a:graphicFrameLocks/>
          </p:cNvGraphicFramePr>
          <p:nvPr/>
        </p:nvGraphicFramePr>
        <p:xfrm>
          <a:off x="528976" y="2929057"/>
          <a:ext cx="8121537" cy="4268577"/>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a:extLst>
              <a:ext uri="{FF2B5EF4-FFF2-40B4-BE49-F238E27FC236}">
                <a16:creationId xmlns:a16="http://schemas.microsoft.com/office/drawing/2014/main" id="{0CA53F31-4584-EDC7-EB7D-253D54B5F07B}"/>
              </a:ext>
            </a:extLst>
          </p:cNvPr>
          <p:cNvSpPr txBox="1">
            <a:spLocks/>
          </p:cNvSpPr>
          <p:nvPr/>
        </p:nvSpPr>
        <p:spPr>
          <a:xfrm>
            <a:off x="9143206" y="188105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cxnSp>
        <p:nvCxnSpPr>
          <p:cNvPr id="11" name="Conector recto 10"/>
          <p:cNvCxnSpPr/>
          <p:nvPr/>
        </p:nvCxnSpPr>
        <p:spPr>
          <a:xfrm flipV="1">
            <a:off x="3897810" y="3400023"/>
            <a:ext cx="3365875" cy="654607"/>
          </a:xfrm>
          <a:prstGeom prst="line">
            <a:avLst/>
          </a:prstGeom>
          <a:ln>
            <a:prstDash val="dash"/>
          </a:ln>
        </p:spPr>
        <p:style>
          <a:lnRef idx="1">
            <a:schemeClr val="accent2"/>
          </a:lnRef>
          <a:fillRef idx="0">
            <a:schemeClr val="accent2"/>
          </a:fillRef>
          <a:effectRef idx="0">
            <a:schemeClr val="accent2"/>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2921194459"/>
              </p:ext>
            </p:extLst>
          </p:nvPr>
        </p:nvGraphicFramePr>
        <p:xfrm>
          <a:off x="9030825" y="2969345"/>
          <a:ext cx="8791846" cy="3414828"/>
        </p:xfrm>
        <a:graphic>
          <a:graphicData uri="http://schemas.openxmlformats.org/drawingml/2006/table">
            <a:tbl>
              <a:tblPr/>
              <a:tblGrid>
                <a:gridCol w="2191907">
                  <a:extLst>
                    <a:ext uri="{9D8B030D-6E8A-4147-A177-3AD203B41FA5}">
                      <a16:colId xmlns:a16="http://schemas.microsoft.com/office/drawing/2014/main" val="568254227"/>
                    </a:ext>
                  </a:extLst>
                </a:gridCol>
                <a:gridCol w="1683287">
                  <a:extLst>
                    <a:ext uri="{9D8B030D-6E8A-4147-A177-3AD203B41FA5}">
                      <a16:colId xmlns:a16="http://schemas.microsoft.com/office/drawing/2014/main" val="2408252379"/>
                    </a:ext>
                  </a:extLst>
                </a:gridCol>
                <a:gridCol w="1889157">
                  <a:extLst>
                    <a:ext uri="{9D8B030D-6E8A-4147-A177-3AD203B41FA5}">
                      <a16:colId xmlns:a16="http://schemas.microsoft.com/office/drawing/2014/main" val="2807684226"/>
                    </a:ext>
                  </a:extLst>
                </a:gridCol>
                <a:gridCol w="1428978">
                  <a:extLst>
                    <a:ext uri="{9D8B030D-6E8A-4147-A177-3AD203B41FA5}">
                      <a16:colId xmlns:a16="http://schemas.microsoft.com/office/drawing/2014/main" val="1493709095"/>
                    </a:ext>
                  </a:extLst>
                </a:gridCol>
                <a:gridCol w="1598517">
                  <a:extLst>
                    <a:ext uri="{9D8B030D-6E8A-4147-A177-3AD203B41FA5}">
                      <a16:colId xmlns:a16="http://schemas.microsoft.com/office/drawing/2014/main" val="2608461356"/>
                    </a:ext>
                  </a:extLst>
                </a:gridCol>
              </a:tblGrid>
              <a:tr h="576754">
                <a:tc>
                  <a:txBody>
                    <a:bodyPr/>
                    <a:lstStyle/>
                    <a:p>
                      <a:pPr algn="ctr" rtl="0" fontAlgn="ctr"/>
                      <a:r>
                        <a:rPr lang="es-EC" sz="1700" b="1" i="0" u="none" strike="noStrike" dirty="0">
                          <a:solidFill>
                            <a:srgbClr val="FFFFFF"/>
                          </a:solidFill>
                          <a:effectLst/>
                          <a:latin typeface="Arial" panose="020B0604020202020204" pitchFamily="34" charset="0"/>
                        </a:rPr>
                        <a:t>Entidades del Sector</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antes de Reforma</a:t>
                      </a:r>
                      <a:r>
                        <a:rPr lang="es-EC" sz="1700" b="1" i="0" u="none" strike="noStrike" baseline="0" dirty="0">
                          <a:solidFill>
                            <a:srgbClr val="FFFFFF"/>
                          </a:solidFill>
                          <a:effectLst/>
                          <a:latin typeface="Arial" panose="020B0604020202020204" pitchFamily="34" charset="0"/>
                        </a:rPr>
                        <a:t> -DMF</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Incremento</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 Propuesta con Reforma</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4123512701"/>
                  </a:ext>
                </a:extLst>
              </a:tr>
              <a:tr h="390911">
                <a:tc>
                  <a:txBody>
                    <a:bodyPr/>
                    <a:lstStyle/>
                    <a:p>
                      <a:pPr algn="l" rtl="0" fontAlgn="t"/>
                      <a:r>
                        <a:rPr lang="es-EC" sz="1700" b="0" i="0" u="none" strike="noStrike" dirty="0">
                          <a:solidFill>
                            <a:srgbClr val="000000"/>
                          </a:solidFill>
                          <a:effectLst/>
                          <a:latin typeface="Arial" panose="020B0604020202020204" pitchFamily="34" charset="0"/>
                        </a:rPr>
                        <a:t>SERD</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10.123.156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10.123.156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1.787.200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11.910.356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140700"/>
                  </a:ext>
                </a:extLst>
              </a:tr>
              <a:tr h="569357">
                <a:tc>
                  <a:txBody>
                    <a:bodyPr/>
                    <a:lstStyle/>
                    <a:p>
                      <a:pPr algn="l" rtl="0" fontAlgn="t"/>
                      <a:r>
                        <a:rPr lang="es-EC" sz="1700" b="0" i="0" u="none" strike="noStrike" dirty="0">
                          <a:solidFill>
                            <a:srgbClr val="000000"/>
                          </a:solidFill>
                          <a:effectLst/>
                          <a:latin typeface="Arial" panose="020B0604020202020204" pitchFamily="34" charset="0"/>
                        </a:rPr>
                        <a:t>UE </a:t>
                      </a:r>
                      <a:r>
                        <a:rPr lang="es-EC" sz="1700" b="0" i="0" u="none" strike="noStrike" dirty="0" err="1">
                          <a:solidFill>
                            <a:srgbClr val="000000"/>
                          </a:solidFill>
                          <a:effectLst/>
                          <a:latin typeface="Arial" panose="020B0604020202020204" pitchFamily="34" charset="0"/>
                        </a:rPr>
                        <a:t>Quitumbe</a:t>
                      </a:r>
                      <a:endParaRPr lang="es-EC" sz="1700" b="0" i="0" u="none" strike="noStrike" dirty="0">
                        <a:solidFill>
                          <a:srgbClr val="000000"/>
                        </a:solidFill>
                        <a:effectLst/>
                        <a:latin typeface="Arial" panose="020B0604020202020204" pitchFamily="34" charset="0"/>
                      </a:endParaRP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113.214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113.214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150.000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263.214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422785"/>
                  </a:ext>
                </a:extLst>
              </a:tr>
              <a:tr h="569357">
                <a:tc>
                  <a:txBody>
                    <a:bodyPr/>
                    <a:lstStyle/>
                    <a:p>
                      <a:pPr algn="l" rtl="0" fontAlgn="t"/>
                      <a:r>
                        <a:rPr lang="es-EC" sz="1700" b="0" i="0" u="none" strike="noStrike" dirty="0">
                          <a:solidFill>
                            <a:srgbClr val="000000"/>
                          </a:solidFill>
                          <a:effectLst/>
                          <a:latin typeface="Arial" panose="020B0604020202020204" pitchFamily="34" charset="0"/>
                        </a:rPr>
                        <a:t>Colegio F. Madrid</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95.117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125.000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220.117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987160"/>
                  </a:ext>
                </a:extLst>
              </a:tr>
              <a:tr h="569357">
                <a:tc>
                  <a:txBody>
                    <a:bodyPr/>
                    <a:lstStyle/>
                    <a:p>
                      <a:pPr algn="l" rtl="0" fontAlgn="t"/>
                      <a:r>
                        <a:rPr lang="es-EC" sz="1700" b="0" i="0" u="none" strike="noStrike" dirty="0">
                          <a:solidFill>
                            <a:srgbClr val="000000"/>
                          </a:solidFill>
                          <a:effectLst/>
                          <a:latin typeface="Arial" panose="020B0604020202020204" pitchFamily="34" charset="0"/>
                        </a:rPr>
                        <a:t>UE Espejo</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125.000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220.714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3881661"/>
                  </a:ext>
                </a:extLst>
              </a:tr>
              <a:tr h="445656">
                <a:tc>
                  <a:txBody>
                    <a:bodyPr/>
                    <a:lstStyle/>
                    <a:p>
                      <a:pPr algn="l" rtl="0" fontAlgn="t"/>
                      <a:r>
                        <a:rPr lang="es-EC" sz="1700" b="0" i="0" u="none" strike="noStrike">
                          <a:solidFill>
                            <a:srgbClr val="000000"/>
                          </a:solidFill>
                          <a:effectLst/>
                          <a:latin typeface="Arial" panose="020B0604020202020204" pitchFamily="34" charset="0"/>
                        </a:rPr>
                        <a:t>Colegio Benalcázar</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130.000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130.000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1.366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131.366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080493"/>
                  </a:ext>
                </a:extLst>
              </a:tr>
              <a:tr h="293436">
                <a:tc>
                  <a:txBody>
                    <a:bodyPr/>
                    <a:lstStyle/>
                    <a:p>
                      <a:pPr algn="ctr" rtl="0" fontAlgn="ctr"/>
                      <a:r>
                        <a:rPr lang="es-EC" sz="1700" b="1" i="0" u="none" strike="noStrike" dirty="0">
                          <a:solidFill>
                            <a:srgbClr val="FFFFFF"/>
                          </a:solidFill>
                          <a:effectLst/>
                          <a:latin typeface="Arial" panose="020B0604020202020204" pitchFamily="34" charset="0"/>
                        </a:rPr>
                        <a:t>Total</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a:solidFill>
                            <a:srgbClr val="FFFFFF"/>
                          </a:solidFill>
                          <a:effectLst/>
                          <a:latin typeface="Arial" panose="020B0604020202020204" pitchFamily="34" charset="0"/>
                        </a:rPr>
                        <a:t>10.577.201</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a:solidFill>
                            <a:srgbClr val="FFFFFF"/>
                          </a:solidFill>
                          <a:effectLst/>
                          <a:latin typeface="Arial" panose="020B0604020202020204" pitchFamily="34" charset="0"/>
                        </a:rPr>
                        <a:t>10.577.201</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a:solidFill>
                            <a:srgbClr val="FFFFFF"/>
                          </a:solidFill>
                          <a:effectLst/>
                          <a:latin typeface="Arial" panose="020B0604020202020204" pitchFamily="34" charset="0"/>
                        </a:rPr>
                        <a:t>2.188.566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a:solidFill>
                            <a:srgbClr val="FFFFFF"/>
                          </a:solidFill>
                          <a:effectLst/>
                          <a:latin typeface="Arial" panose="020B0604020202020204" pitchFamily="34" charset="0"/>
                        </a:rPr>
                        <a:t>12.745.767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162063152"/>
                  </a:ext>
                </a:extLst>
              </a:tr>
            </a:tbl>
          </a:graphicData>
        </a:graphic>
      </p:graphicFrame>
      <p:sp>
        <p:nvSpPr>
          <p:cNvPr id="12" name="CuadroTexto 11"/>
          <p:cNvSpPr txBox="1"/>
          <p:nvPr/>
        </p:nvSpPr>
        <p:spPr>
          <a:xfrm>
            <a:off x="1006370" y="7211888"/>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914400" y="7197634"/>
            <a:ext cx="7498080"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834572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Educación</a:t>
            </a:r>
          </a:p>
        </p:txBody>
      </p:sp>
      <p:sp>
        <p:nvSpPr>
          <p:cNvPr id="8" name="Rectángulo 7"/>
          <p:cNvSpPr/>
          <p:nvPr/>
        </p:nvSpPr>
        <p:spPr>
          <a:xfrm>
            <a:off x="9145915" y="6155610"/>
            <a:ext cx="7045675" cy="14899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Colegio Benalcázar</a:t>
            </a:r>
          </a:p>
          <a:p>
            <a:pPr algn="just"/>
            <a:r>
              <a:rPr lang="es-EC" sz="1700" b="1" dirty="0">
                <a:solidFill>
                  <a:schemeClr val="tx1"/>
                </a:solidFill>
              </a:rPr>
              <a:t>Proyecto Fortalecimiento Pedagógico </a:t>
            </a:r>
          </a:p>
          <a:p>
            <a:pPr marL="285750" indent="-285750" algn="just">
              <a:buFont typeface="Wingdings" panose="05000000000000000000" pitchFamily="2" charset="2"/>
              <a:buChar char="Ø"/>
            </a:pPr>
            <a:r>
              <a:rPr lang="es-EC" sz="1700" dirty="0">
                <a:solidFill>
                  <a:schemeClr val="tx1"/>
                </a:solidFill>
              </a:rPr>
              <a:t>Devolución por siniestro de equipos informáticos. (Deducibles por Seguros)</a:t>
            </a:r>
          </a:p>
        </p:txBody>
      </p:sp>
      <p:sp>
        <p:nvSpPr>
          <p:cNvPr id="9" name="Rectángulo 8"/>
          <p:cNvSpPr/>
          <p:nvPr/>
        </p:nvSpPr>
        <p:spPr>
          <a:xfrm>
            <a:off x="9145915" y="4270675"/>
            <a:ext cx="7045675" cy="169785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Colegio Fernández Madrid</a:t>
            </a:r>
          </a:p>
          <a:p>
            <a:pPr algn="just"/>
            <a:r>
              <a:rPr lang="es-EC" sz="1700" b="1" dirty="0">
                <a:solidFill>
                  <a:schemeClr val="tx1"/>
                </a:solidFill>
              </a:rPr>
              <a:t>Fortalecimiento Pedagógico </a:t>
            </a:r>
          </a:p>
          <a:p>
            <a:pPr marL="285750" indent="-285750" algn="just">
              <a:buFont typeface="Wingdings" panose="05000000000000000000" pitchFamily="2" charset="2"/>
              <a:buChar char="Ø"/>
            </a:pPr>
            <a:r>
              <a:rPr lang="es-EC" sz="1700" dirty="0">
                <a:solidFill>
                  <a:schemeClr val="tx1"/>
                </a:solidFill>
              </a:rPr>
              <a:t>Ampliación de la oferta educativa (incremento de jornada). </a:t>
            </a:r>
          </a:p>
          <a:p>
            <a:pPr marL="285750" indent="-285750" algn="just">
              <a:buFont typeface="Wingdings" panose="05000000000000000000" pitchFamily="2" charset="2"/>
              <a:buChar char="Ø"/>
            </a:pPr>
            <a:r>
              <a:rPr lang="es-EC" sz="1700" dirty="0">
                <a:solidFill>
                  <a:schemeClr val="tx1"/>
                </a:solidFill>
              </a:rPr>
              <a:t>Mantenimiento de la infraestructura de la Unidad Educativa.</a:t>
            </a:r>
          </a:p>
        </p:txBody>
      </p:sp>
      <p:sp>
        <p:nvSpPr>
          <p:cNvPr id="10" name="Rectángulo 9"/>
          <p:cNvSpPr/>
          <p:nvPr/>
        </p:nvSpPr>
        <p:spPr>
          <a:xfrm>
            <a:off x="1631209" y="2460561"/>
            <a:ext cx="14560381" cy="164386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EC" sz="2000" b="1" dirty="0"/>
          </a:p>
          <a:p>
            <a:endParaRPr lang="es-EC" sz="2000" b="1" dirty="0"/>
          </a:p>
          <a:p>
            <a:r>
              <a:rPr lang="es-EC" sz="2000" b="1" dirty="0"/>
              <a:t>Secretaría de Educación, Recreación y Deporte</a:t>
            </a:r>
            <a:endParaRPr lang="es-EC" sz="2000" dirty="0"/>
          </a:p>
          <a:p>
            <a:pPr lvl="0"/>
            <a:r>
              <a:rPr lang="es-EC" sz="1700" b="1" dirty="0"/>
              <a:t>Quito Activo</a:t>
            </a:r>
          </a:p>
          <a:p>
            <a:pPr marL="285750" lvl="0" indent="-285750">
              <a:buFont typeface="Wingdings" panose="05000000000000000000" pitchFamily="2" charset="2"/>
              <a:buChar char="Ø"/>
            </a:pPr>
            <a:r>
              <a:rPr lang="es-EC" sz="1700" dirty="0"/>
              <a:t>Mayor oferta para la ejecución de actividades deportivas recreativas multidisciplinarias en los polideportivos.</a:t>
            </a:r>
          </a:p>
          <a:p>
            <a:pPr lvl="0"/>
            <a:r>
              <a:rPr lang="es-EC" sz="1700" b="1" dirty="0"/>
              <a:t>Quito a la Cancha</a:t>
            </a:r>
          </a:p>
          <a:p>
            <a:pPr marL="285750" lvl="0" indent="-285750">
              <a:buFont typeface="Wingdings" panose="05000000000000000000" pitchFamily="2" charset="2"/>
              <a:buChar char="Ø"/>
            </a:pPr>
            <a:r>
              <a:rPr lang="es-EC" sz="1700" dirty="0"/>
              <a:t>Intervenciones en organizaciones del deporte barrial (40 ligas deportivas, 1 polideportivo, 1 cancha de microfútbol).</a:t>
            </a:r>
          </a:p>
          <a:p>
            <a:pPr marL="285750" lvl="0" indent="-285750">
              <a:buFont typeface="Wingdings" panose="05000000000000000000" pitchFamily="2" charset="2"/>
              <a:buChar char="Ø"/>
            </a:pPr>
            <a:endParaRPr lang="es-EC" sz="1700" dirty="0"/>
          </a:p>
          <a:p>
            <a:pPr marL="285750" lvl="0" indent="-285750">
              <a:buFont typeface="Wingdings" panose="05000000000000000000" pitchFamily="2" charset="2"/>
              <a:buChar char="Ø"/>
            </a:pPr>
            <a:endParaRPr lang="es-EC" sz="1700" dirty="0"/>
          </a:p>
        </p:txBody>
      </p:sp>
      <p:sp>
        <p:nvSpPr>
          <p:cNvPr id="12" name="Rectángulo 11"/>
          <p:cNvSpPr/>
          <p:nvPr/>
        </p:nvSpPr>
        <p:spPr>
          <a:xfrm>
            <a:off x="1631209" y="6155611"/>
            <a:ext cx="7063901" cy="14899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EC" sz="2000" b="1" dirty="0"/>
          </a:p>
          <a:p>
            <a:r>
              <a:rPr lang="es-EC" sz="2000" b="1" dirty="0"/>
              <a:t>Unidad Educativa Espejo</a:t>
            </a:r>
            <a:endParaRPr lang="es-EC" sz="2000" dirty="0"/>
          </a:p>
          <a:p>
            <a:pPr algn="just"/>
            <a:r>
              <a:rPr lang="es-EC" sz="1700" b="1" dirty="0"/>
              <a:t>Fortalecimiento Pedagógico</a:t>
            </a:r>
            <a:r>
              <a:rPr lang="es-EC" sz="1700" dirty="0"/>
              <a:t> </a:t>
            </a:r>
          </a:p>
          <a:p>
            <a:pPr marL="285750" indent="-285750" algn="just">
              <a:buFont typeface="Wingdings" panose="05000000000000000000" pitchFamily="2" charset="2"/>
              <a:buChar char="Ø"/>
            </a:pPr>
            <a:r>
              <a:rPr lang="es-EC" sz="1700" dirty="0">
                <a:solidFill>
                  <a:schemeClr val="tx1"/>
                </a:solidFill>
              </a:rPr>
              <a:t>Ampliación de la oferta educativa (incremento de jornada). </a:t>
            </a:r>
          </a:p>
          <a:p>
            <a:pPr marL="285750" indent="-285750" algn="just">
              <a:buFont typeface="Wingdings" panose="05000000000000000000" pitchFamily="2" charset="2"/>
              <a:buChar char="Ø"/>
            </a:pPr>
            <a:r>
              <a:rPr lang="es-EC" sz="1700" dirty="0">
                <a:solidFill>
                  <a:schemeClr val="tx1"/>
                </a:solidFill>
              </a:rPr>
              <a:t>Mantenimiento de la infraestructura de la Unidad Educativa.</a:t>
            </a:r>
          </a:p>
          <a:p>
            <a:pPr marL="285750" indent="-285750" algn="just">
              <a:buFont typeface="Wingdings" panose="05000000000000000000" pitchFamily="2" charset="2"/>
              <a:buChar char="Ø"/>
            </a:pPr>
            <a:endParaRPr lang="es-EC" sz="1700" dirty="0">
              <a:solidFill>
                <a:schemeClr val="tx1"/>
              </a:solidFill>
            </a:endParaRPr>
          </a:p>
          <a:p>
            <a:pPr lvl="0"/>
            <a:endParaRPr lang="es-EC" sz="1700" dirty="0"/>
          </a:p>
        </p:txBody>
      </p:sp>
      <p:sp>
        <p:nvSpPr>
          <p:cNvPr id="13" name="Rectángulo 12"/>
          <p:cNvSpPr/>
          <p:nvPr/>
        </p:nvSpPr>
        <p:spPr>
          <a:xfrm>
            <a:off x="1631209" y="4270675"/>
            <a:ext cx="7063901" cy="169785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t>Unidad Educativa </a:t>
            </a:r>
            <a:r>
              <a:rPr lang="es-EC" sz="2000" b="1" dirty="0" err="1"/>
              <a:t>Quitumbe</a:t>
            </a:r>
            <a:endParaRPr lang="es-EC" sz="2000" dirty="0"/>
          </a:p>
          <a:p>
            <a:pPr lvl="0"/>
            <a:r>
              <a:rPr lang="es-EC" sz="1700" b="1" dirty="0"/>
              <a:t>Fortalecimiento Pedagógico </a:t>
            </a:r>
          </a:p>
          <a:p>
            <a:pPr marL="285750" indent="-285750" algn="just">
              <a:buFont typeface="Wingdings" panose="05000000000000000000" pitchFamily="2" charset="2"/>
              <a:buChar char="Ø"/>
            </a:pPr>
            <a:r>
              <a:rPr lang="es-EC" sz="1700" dirty="0">
                <a:solidFill>
                  <a:schemeClr val="tx1"/>
                </a:solidFill>
              </a:rPr>
              <a:t>Ampliación de la oferta educativa (incremento de jornada). </a:t>
            </a:r>
          </a:p>
          <a:p>
            <a:pPr marL="285750" indent="-285750" algn="just">
              <a:buFont typeface="Wingdings" panose="05000000000000000000" pitchFamily="2" charset="2"/>
              <a:buChar char="Ø"/>
            </a:pPr>
            <a:r>
              <a:rPr lang="es-EC" sz="1700" dirty="0">
                <a:solidFill>
                  <a:schemeClr val="tx1"/>
                </a:solidFill>
              </a:rPr>
              <a:t>Mantenimiento de la infraestructura de la Unidad Educativa.</a:t>
            </a:r>
          </a:p>
        </p:txBody>
      </p: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710270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a:solidFill>
                  <a:srgbClr val="C00000"/>
                </a:solidFill>
              </a:rPr>
              <a:t>Sector Distrital Comercio</a:t>
            </a:r>
          </a:p>
        </p:txBody>
      </p:sp>
      <p:graphicFrame>
        <p:nvGraphicFramePr>
          <p:cNvPr id="9" name="Gráfico 8"/>
          <p:cNvGraphicFramePr>
            <a:graphicFrameLocks/>
          </p:cNvGraphicFramePr>
          <p:nvPr/>
        </p:nvGraphicFramePr>
        <p:xfrm>
          <a:off x="565266" y="2563178"/>
          <a:ext cx="7629664" cy="4051634"/>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736281" y="3155324"/>
            <a:ext cx="3153916" cy="1271594"/>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28600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1819660260"/>
              </p:ext>
            </p:extLst>
          </p:nvPr>
        </p:nvGraphicFramePr>
        <p:xfrm>
          <a:off x="8912429" y="3386795"/>
          <a:ext cx="8940800" cy="1905000"/>
        </p:xfrm>
        <a:graphic>
          <a:graphicData uri="http://schemas.openxmlformats.org/drawingml/2006/table">
            <a:tbl>
              <a:tblPr/>
              <a:tblGrid>
                <a:gridCol w="2297884">
                  <a:extLst>
                    <a:ext uri="{9D8B030D-6E8A-4147-A177-3AD203B41FA5}">
                      <a16:colId xmlns:a16="http://schemas.microsoft.com/office/drawing/2014/main" val="3587749511"/>
                    </a:ext>
                  </a:extLst>
                </a:gridCol>
                <a:gridCol w="1541411">
                  <a:extLst>
                    <a:ext uri="{9D8B030D-6E8A-4147-A177-3AD203B41FA5}">
                      <a16:colId xmlns:a16="http://schemas.microsoft.com/office/drawing/2014/main" val="3551823971"/>
                    </a:ext>
                  </a:extLst>
                </a:gridCol>
                <a:gridCol w="1927632">
                  <a:extLst>
                    <a:ext uri="{9D8B030D-6E8A-4147-A177-3AD203B41FA5}">
                      <a16:colId xmlns:a16="http://schemas.microsoft.com/office/drawing/2014/main" val="1559175339"/>
                    </a:ext>
                  </a:extLst>
                </a:gridCol>
                <a:gridCol w="1498068">
                  <a:extLst>
                    <a:ext uri="{9D8B030D-6E8A-4147-A177-3AD203B41FA5}">
                      <a16:colId xmlns:a16="http://schemas.microsoft.com/office/drawing/2014/main" val="2054108452"/>
                    </a:ext>
                  </a:extLst>
                </a:gridCol>
                <a:gridCol w="1675805">
                  <a:extLst>
                    <a:ext uri="{9D8B030D-6E8A-4147-A177-3AD203B41FA5}">
                      <a16:colId xmlns:a16="http://schemas.microsoft.com/office/drawing/2014/main" val="355603507"/>
                    </a:ext>
                  </a:extLst>
                </a:gridCol>
              </a:tblGrid>
              <a:tr h="666750">
                <a:tc>
                  <a:txBody>
                    <a:bodyPr/>
                    <a:lstStyle/>
                    <a:p>
                      <a:pPr algn="ctr"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Codificado antes de Reforma</a:t>
                      </a:r>
                      <a:r>
                        <a:rPr lang="es-EC" sz="2000" b="1" i="0" u="none" strike="noStrike" baseline="0" dirty="0">
                          <a:solidFill>
                            <a:srgbClr val="FFFFFF"/>
                          </a:solidFill>
                          <a:effectLst/>
                          <a:latin typeface="Arial" panose="020B0604020202020204" pitchFamily="34" charset="0"/>
                        </a:rPr>
                        <a:t> - DMF</a:t>
                      </a:r>
                      <a:r>
                        <a:rPr lang="es-EC" sz="2000" b="1" i="0" u="none" strike="noStrike" dirty="0">
                          <a:solidFill>
                            <a:srgbClr val="FFFFFF"/>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191424664"/>
                  </a:ext>
                </a:extLst>
              </a:tr>
              <a:tr h="647700">
                <a:tc>
                  <a:txBody>
                    <a:bodyPr/>
                    <a:lstStyle/>
                    <a:p>
                      <a:pPr algn="l" rtl="0" fontAlgn="t"/>
                      <a:r>
                        <a:rPr lang="es-EC" sz="2000" b="0" i="0" u="none" strike="noStrike">
                          <a:solidFill>
                            <a:srgbClr val="000000"/>
                          </a:solidFill>
                          <a:effectLst/>
                          <a:latin typeface="Arial" panose="020B0604020202020204" pitchFamily="34" charset="0"/>
                        </a:rPr>
                        <a:t>EPM MERCADO MAYORISTA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a:solidFill>
                            <a:srgbClr val="000000"/>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a:solidFill>
                            <a:srgbClr val="000000"/>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093174"/>
                  </a:ext>
                </a:extLst>
              </a:tr>
              <a:tr h="333375">
                <a:tc>
                  <a:txBody>
                    <a:bodyPr/>
                    <a:lstStyle/>
                    <a:p>
                      <a:pPr algn="ctr" rtl="0" fontAlgn="t"/>
                      <a:r>
                        <a:rPr lang="es-EC" sz="20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a:solidFill>
                            <a:srgbClr val="FFFFFF"/>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a:solidFill>
                            <a:srgbClr val="FFFFFF"/>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769579604"/>
                  </a:ext>
                </a:extLst>
              </a:tr>
            </a:tbl>
          </a:graphicData>
        </a:graphic>
      </p:graphicFrame>
      <p:sp>
        <p:nvSpPr>
          <p:cNvPr id="13" name="Rectángulo 12"/>
          <p:cNvSpPr/>
          <p:nvPr/>
        </p:nvSpPr>
        <p:spPr>
          <a:xfrm>
            <a:off x="8881870" y="5859579"/>
            <a:ext cx="8940800" cy="151046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a:solidFill>
                  <a:schemeClr val="tx1"/>
                </a:solidFill>
              </a:rPr>
              <a:t>EPM Mercado Mayorista de Quito</a:t>
            </a:r>
          </a:p>
          <a:p>
            <a:pPr algn="just"/>
            <a:r>
              <a:rPr lang="es-EC" sz="2000" b="1" dirty="0">
                <a:solidFill>
                  <a:schemeClr val="tx1"/>
                </a:solidFill>
              </a:rPr>
              <a:t>Repotenciación y Mantenimiento de la Infraestructura física del Mercado</a:t>
            </a:r>
            <a:endParaRPr kumimoji="1" lang="es-EC" sz="2000" b="1" dirty="0">
              <a:solidFill>
                <a:schemeClr val="tx1"/>
              </a:solidFill>
            </a:endParaRPr>
          </a:p>
          <a:p>
            <a:pPr marL="285750" indent="-285750" algn="just">
              <a:buFont typeface="Arial" panose="020B0604020202020204" pitchFamily="34" charset="0"/>
              <a:buChar char="•"/>
            </a:pPr>
            <a:r>
              <a:rPr lang="es-EC" sz="1700" dirty="0">
                <a:solidFill>
                  <a:schemeClr val="tx1"/>
                </a:solidFill>
              </a:rPr>
              <a:t>Rehabilitación de 13 hectáreas de infraestructura vial del Mercado Mayorista de Quito</a:t>
            </a:r>
            <a:endParaRPr kumimoji="1" lang="es-EC" sz="1700" dirty="0">
              <a:solidFill>
                <a:schemeClr val="tx1"/>
              </a:solidFill>
            </a:endParaRPr>
          </a:p>
        </p:txBody>
      </p:sp>
      <p:sp>
        <p:nvSpPr>
          <p:cNvPr id="12" name="CuadroTexto 11"/>
          <p:cNvSpPr txBox="1"/>
          <p:nvPr/>
        </p:nvSpPr>
        <p:spPr>
          <a:xfrm>
            <a:off x="909536" y="6614811"/>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901337" y="6479177"/>
            <a:ext cx="7080069" cy="0"/>
          </a:xfrm>
          <a:prstGeom prst="line">
            <a:avLst/>
          </a:prstGeom>
          <a:ln/>
        </p:spPr>
        <p:style>
          <a:lnRef idx="1">
            <a:schemeClr val="dk1"/>
          </a:lnRef>
          <a:fillRef idx="0">
            <a:schemeClr val="dk1"/>
          </a:fillRef>
          <a:effectRef idx="0">
            <a:schemeClr val="dk1"/>
          </a:effectRef>
          <a:fontRef idx="minor">
            <a:schemeClr val="tx1"/>
          </a:fontRef>
        </p:style>
      </p:cxn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46085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Ambiente</a:t>
            </a:r>
          </a:p>
        </p:txBody>
      </p:sp>
      <p:graphicFrame>
        <p:nvGraphicFramePr>
          <p:cNvPr id="10" name="Gráfico 9"/>
          <p:cNvGraphicFramePr>
            <a:graphicFrameLocks/>
          </p:cNvGraphicFramePr>
          <p:nvPr/>
        </p:nvGraphicFramePr>
        <p:xfrm>
          <a:off x="984439" y="2883256"/>
          <a:ext cx="7734557" cy="368736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4219303" y="3891843"/>
            <a:ext cx="3135086" cy="1986443"/>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416630"/>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2584690964"/>
              </p:ext>
            </p:extLst>
          </p:nvPr>
        </p:nvGraphicFramePr>
        <p:xfrm>
          <a:off x="9245305" y="3471727"/>
          <a:ext cx="8577365" cy="2803381"/>
        </p:xfrm>
        <a:graphic>
          <a:graphicData uri="http://schemas.openxmlformats.org/drawingml/2006/table">
            <a:tbl>
              <a:tblPr/>
              <a:tblGrid>
                <a:gridCol w="2093255">
                  <a:extLst>
                    <a:ext uri="{9D8B030D-6E8A-4147-A177-3AD203B41FA5}">
                      <a16:colId xmlns:a16="http://schemas.microsoft.com/office/drawing/2014/main" val="731596895"/>
                    </a:ext>
                  </a:extLst>
                </a:gridCol>
                <a:gridCol w="1546167">
                  <a:extLst>
                    <a:ext uri="{9D8B030D-6E8A-4147-A177-3AD203B41FA5}">
                      <a16:colId xmlns:a16="http://schemas.microsoft.com/office/drawing/2014/main" val="3403376464"/>
                    </a:ext>
                  </a:extLst>
                </a:gridCol>
                <a:gridCol w="1802941">
                  <a:extLst>
                    <a:ext uri="{9D8B030D-6E8A-4147-A177-3AD203B41FA5}">
                      <a16:colId xmlns:a16="http://schemas.microsoft.com/office/drawing/2014/main" val="4003843344"/>
                    </a:ext>
                  </a:extLst>
                </a:gridCol>
                <a:gridCol w="1479721">
                  <a:extLst>
                    <a:ext uri="{9D8B030D-6E8A-4147-A177-3AD203B41FA5}">
                      <a16:colId xmlns:a16="http://schemas.microsoft.com/office/drawing/2014/main" val="1536706274"/>
                    </a:ext>
                  </a:extLst>
                </a:gridCol>
                <a:gridCol w="1655281">
                  <a:extLst>
                    <a:ext uri="{9D8B030D-6E8A-4147-A177-3AD203B41FA5}">
                      <a16:colId xmlns:a16="http://schemas.microsoft.com/office/drawing/2014/main" val="3160470623"/>
                    </a:ext>
                  </a:extLst>
                </a:gridCol>
              </a:tblGrid>
              <a:tr h="788359">
                <a:tc>
                  <a:txBody>
                    <a:bodyPr/>
                    <a:lstStyle/>
                    <a:p>
                      <a:pPr algn="ctr" rtl="0"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antes de Reforma - DMF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682626294"/>
                  </a:ext>
                </a:extLst>
              </a:tr>
              <a:tr h="394179">
                <a:tc>
                  <a:txBody>
                    <a:bodyPr/>
                    <a:lstStyle/>
                    <a:p>
                      <a:pPr algn="l" rtl="0" fontAlgn="ctr"/>
                      <a:r>
                        <a:rPr lang="es-EC" sz="1800" b="0" i="0" u="none" strike="noStrike">
                          <a:solidFill>
                            <a:srgbClr val="000000"/>
                          </a:solidFill>
                          <a:effectLst/>
                          <a:latin typeface="Arial" panose="020B0604020202020204" pitchFamily="34" charset="0"/>
                        </a:rPr>
                        <a:t>EMGIRS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13.145.000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16.275.000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172266"/>
                  </a:ext>
                </a:extLst>
              </a:tr>
              <a:tr h="394179">
                <a:tc>
                  <a:txBody>
                    <a:bodyPr/>
                    <a:lstStyle/>
                    <a:p>
                      <a:pPr algn="l" rtl="0" fontAlgn="ctr"/>
                      <a:r>
                        <a:rPr lang="es-EC" sz="1800" b="0" i="0" u="none" strike="noStrike">
                          <a:solidFill>
                            <a:srgbClr val="000000"/>
                          </a:solidFill>
                          <a:effectLst/>
                          <a:latin typeface="Arial" panose="020B0604020202020204" pitchFamily="34" charset="0"/>
                        </a:rPr>
                        <a:t>EMASEO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1.094.196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1.094.196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1201758"/>
                  </a:ext>
                </a:extLst>
              </a:tr>
              <a:tr h="788359">
                <a:tc>
                  <a:txBody>
                    <a:bodyPr/>
                    <a:lstStyle/>
                    <a:p>
                      <a:pPr algn="l" rtl="0" fontAlgn="ctr"/>
                      <a:r>
                        <a:rPr lang="es-EC" sz="1800" b="0" i="0" u="none" strike="noStrike">
                          <a:solidFill>
                            <a:srgbClr val="000000"/>
                          </a:solidFill>
                          <a:effectLst/>
                          <a:latin typeface="Arial" panose="020B0604020202020204" pitchFamily="34" charset="0"/>
                        </a:rPr>
                        <a:t>Secretaría de Ambiente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1.703.468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1.703.468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1.763.468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67719"/>
                  </a:ext>
                </a:extLst>
              </a:tr>
              <a:tr h="394179">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4.833.468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4.833.468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14.299.196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19.132.664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255369315"/>
                  </a:ext>
                </a:extLst>
              </a:tr>
            </a:tbl>
          </a:graphicData>
        </a:graphic>
      </p:graphicFrame>
      <p:sp>
        <p:nvSpPr>
          <p:cNvPr id="12" name="CuadroTexto 11"/>
          <p:cNvSpPr txBox="1"/>
          <p:nvPr/>
        </p:nvSpPr>
        <p:spPr>
          <a:xfrm>
            <a:off x="1268286" y="6566694"/>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1268286" y="6426926"/>
            <a:ext cx="7144194"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4183957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Ambiente</a:t>
            </a:r>
          </a:p>
        </p:txBody>
      </p:sp>
      <p:sp>
        <p:nvSpPr>
          <p:cNvPr id="6" name="Rectángulo 5"/>
          <p:cNvSpPr/>
          <p:nvPr/>
        </p:nvSpPr>
        <p:spPr>
          <a:xfrm>
            <a:off x="1379089" y="5688782"/>
            <a:ext cx="15066680" cy="117753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2000" b="1" dirty="0">
              <a:solidFill>
                <a:schemeClr val="tx1"/>
              </a:solidFill>
            </a:endParaRPr>
          </a:p>
          <a:p>
            <a:pPr algn="just"/>
            <a:r>
              <a:rPr kumimoji="1" lang="es-EC" sz="2000" b="1" dirty="0">
                <a:solidFill>
                  <a:schemeClr val="tx1"/>
                </a:solidFill>
              </a:rPr>
              <a:t>Secretaría de Ambiente</a:t>
            </a:r>
          </a:p>
          <a:p>
            <a:pPr algn="just"/>
            <a:r>
              <a:rPr lang="es-EC" sz="1700" b="1" dirty="0">
                <a:solidFill>
                  <a:schemeClr val="tx1"/>
                </a:solidFill>
              </a:rPr>
              <a:t>Recuperación de Quebradas Priorizadas en el DMQ</a:t>
            </a:r>
            <a:endParaRPr kumimoji="1" lang="es-EC" sz="1700" b="1" dirty="0">
              <a:solidFill>
                <a:schemeClr val="tx1"/>
              </a:solidFill>
            </a:endParaRPr>
          </a:p>
          <a:p>
            <a:pPr marL="285750" indent="-285750" algn="just">
              <a:buFont typeface="Wingdings" panose="05000000000000000000" pitchFamily="2" charset="2"/>
              <a:buChar char="Ø"/>
            </a:pPr>
            <a:r>
              <a:rPr lang="es-EC" sz="1700" dirty="0">
                <a:solidFill>
                  <a:schemeClr val="tx1"/>
                </a:solidFill>
              </a:rPr>
              <a:t>Estudios para la actualización del Plan de Intervención Ambiental Integral en las quebradas del DMQ.</a:t>
            </a:r>
          </a:p>
          <a:p>
            <a:pPr algn="just"/>
            <a:endParaRPr kumimoji="1" lang="es-EC" sz="1800" dirty="0">
              <a:solidFill>
                <a:schemeClr val="tx1"/>
              </a:solidFill>
            </a:endParaRPr>
          </a:p>
        </p:txBody>
      </p:sp>
      <p:sp>
        <p:nvSpPr>
          <p:cNvPr id="8" name="Rectángulo 7"/>
          <p:cNvSpPr/>
          <p:nvPr/>
        </p:nvSpPr>
        <p:spPr>
          <a:xfrm>
            <a:off x="1379089" y="2808590"/>
            <a:ext cx="15066680" cy="137938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EMGIRS</a:t>
            </a:r>
          </a:p>
          <a:p>
            <a:pPr algn="just"/>
            <a:r>
              <a:rPr lang="es-EC" sz="1700" b="1" dirty="0">
                <a:solidFill>
                  <a:schemeClr val="tx1"/>
                </a:solidFill>
              </a:rPr>
              <a:t>Gestión de residuos no peligrosos</a:t>
            </a:r>
          </a:p>
          <a:p>
            <a:pPr marL="285750" indent="-285750" algn="just">
              <a:buFont typeface="Wingdings" panose="05000000000000000000" pitchFamily="2" charset="2"/>
              <a:buChar char="Ø"/>
            </a:pPr>
            <a:r>
              <a:rPr lang="es-EC" sz="1700" dirty="0">
                <a:solidFill>
                  <a:schemeClr val="tx1"/>
                </a:solidFill>
              </a:rPr>
              <a:t>Inicio del proceso de declaración de la utilidad pública para el nuevo complejo ambiental.</a:t>
            </a:r>
            <a:endParaRPr kumimoji="1" lang="es-EC" sz="1700" dirty="0">
              <a:solidFill>
                <a:schemeClr val="tx1"/>
              </a:solidFill>
            </a:endParaRPr>
          </a:p>
        </p:txBody>
      </p:sp>
      <p:sp>
        <p:nvSpPr>
          <p:cNvPr id="9" name="Rectángulo 8"/>
          <p:cNvSpPr/>
          <p:nvPr/>
        </p:nvSpPr>
        <p:spPr>
          <a:xfrm>
            <a:off x="1379089" y="4366883"/>
            <a:ext cx="15066680" cy="110289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1800" dirty="0">
              <a:solidFill>
                <a:schemeClr val="tx1"/>
              </a:solidFill>
            </a:endParaRPr>
          </a:p>
          <a:p>
            <a:pPr algn="just"/>
            <a:r>
              <a:rPr lang="es-EC" sz="2000" b="1" dirty="0">
                <a:solidFill>
                  <a:schemeClr val="tx1"/>
                </a:solidFill>
              </a:rPr>
              <a:t>EMASEO</a:t>
            </a:r>
          </a:p>
          <a:p>
            <a:pPr marL="285750" indent="-285750" algn="just">
              <a:buFont typeface="Wingdings" panose="05000000000000000000" pitchFamily="2" charset="2"/>
              <a:buChar char="Ø"/>
            </a:pPr>
            <a:r>
              <a:rPr kumimoji="1" lang="es-EC" sz="1700" dirty="0">
                <a:solidFill>
                  <a:schemeClr val="tx1"/>
                </a:solidFill>
              </a:rPr>
              <a:t>Pago de jubilación del personal operativo de EMASEO EP. Ordenanz</a:t>
            </a:r>
            <a:r>
              <a:rPr lang="es-EC" sz="1700" dirty="0">
                <a:solidFill>
                  <a:schemeClr val="tx1"/>
                </a:solidFill>
              </a:rPr>
              <a:t>a Interpretativa 211-2022 </a:t>
            </a:r>
            <a:endParaRPr kumimoji="1" lang="es-EC" sz="1700" dirty="0">
              <a:solidFill>
                <a:schemeClr val="tx1"/>
              </a:solidFill>
            </a:endParaRPr>
          </a:p>
          <a:p>
            <a:pPr algn="just"/>
            <a:endParaRPr kumimoji="1" lang="es-EC" sz="1800" dirty="0">
              <a:solidFill>
                <a:schemeClr val="tx1"/>
              </a:solidFill>
            </a:endParaRPr>
          </a:p>
          <a:p>
            <a:pPr algn="just"/>
            <a:endParaRPr kumimoji="1" lang="es-EC" sz="1700" dirty="0">
              <a:solidFill>
                <a:schemeClr val="tx1"/>
              </a:solidFill>
            </a:endParaRP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723330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499990"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Seguridad y Gobernabilidad</a:t>
            </a:r>
          </a:p>
        </p:txBody>
      </p:sp>
      <p:graphicFrame>
        <p:nvGraphicFramePr>
          <p:cNvPr id="8" name="Gráfico 7"/>
          <p:cNvGraphicFramePr>
            <a:graphicFrameLocks/>
          </p:cNvGraphicFramePr>
          <p:nvPr/>
        </p:nvGraphicFramePr>
        <p:xfrm>
          <a:off x="794004" y="3314077"/>
          <a:ext cx="7708801" cy="35831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a:off x="4023360" y="3840480"/>
            <a:ext cx="3122023"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2312127"/>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3" name="Tabla 2"/>
          <p:cNvGraphicFramePr>
            <a:graphicFrameLocks noGrp="1"/>
          </p:cNvGraphicFramePr>
          <p:nvPr>
            <p:extLst>
              <p:ext uri="{D42A27DB-BD31-4B8C-83A1-F6EECF244321}">
                <p14:modId xmlns:p14="http://schemas.microsoft.com/office/powerpoint/2010/main" val="2920581581"/>
              </p:ext>
            </p:extLst>
          </p:nvPr>
        </p:nvGraphicFramePr>
        <p:xfrm>
          <a:off x="8872838" y="3224061"/>
          <a:ext cx="8949831" cy="2079458"/>
        </p:xfrm>
        <a:graphic>
          <a:graphicData uri="http://schemas.openxmlformats.org/drawingml/2006/table">
            <a:tbl>
              <a:tblPr/>
              <a:tblGrid>
                <a:gridCol w="2231294">
                  <a:extLst>
                    <a:ext uri="{9D8B030D-6E8A-4147-A177-3AD203B41FA5}">
                      <a16:colId xmlns:a16="http://schemas.microsoft.com/office/drawing/2014/main" val="1705892383"/>
                    </a:ext>
                  </a:extLst>
                </a:gridCol>
                <a:gridCol w="1713535">
                  <a:extLst>
                    <a:ext uri="{9D8B030D-6E8A-4147-A177-3AD203B41FA5}">
                      <a16:colId xmlns:a16="http://schemas.microsoft.com/office/drawing/2014/main" val="2751323856"/>
                    </a:ext>
                  </a:extLst>
                </a:gridCol>
                <a:gridCol w="1923104">
                  <a:extLst>
                    <a:ext uri="{9D8B030D-6E8A-4147-A177-3AD203B41FA5}">
                      <a16:colId xmlns:a16="http://schemas.microsoft.com/office/drawing/2014/main" val="155130453"/>
                    </a:ext>
                  </a:extLst>
                </a:gridCol>
                <a:gridCol w="1454656">
                  <a:extLst>
                    <a:ext uri="{9D8B030D-6E8A-4147-A177-3AD203B41FA5}">
                      <a16:colId xmlns:a16="http://schemas.microsoft.com/office/drawing/2014/main" val="941278156"/>
                    </a:ext>
                  </a:extLst>
                </a:gridCol>
                <a:gridCol w="1627242">
                  <a:extLst>
                    <a:ext uri="{9D8B030D-6E8A-4147-A177-3AD203B41FA5}">
                      <a16:colId xmlns:a16="http://schemas.microsoft.com/office/drawing/2014/main" val="2914540814"/>
                    </a:ext>
                  </a:extLst>
                </a:gridCol>
              </a:tblGrid>
              <a:tr h="62348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antes de Reforma</a:t>
                      </a:r>
                      <a:r>
                        <a:rPr lang="es-EC" sz="1800" b="1" i="0" u="none" strike="noStrike" baseline="0" dirty="0">
                          <a:solidFill>
                            <a:srgbClr val="FFFFFF"/>
                          </a:solidFill>
                          <a:effectLst/>
                          <a:latin typeface="Arial" panose="020B0604020202020204" pitchFamily="34" charset="0"/>
                        </a:rPr>
                        <a:t> - DMF</a:t>
                      </a:r>
                      <a:r>
                        <a:rPr lang="es-EC" sz="1800" b="1" i="0" u="none" strike="noStrike" dirty="0">
                          <a:solidFill>
                            <a:srgbClr val="FFFFFF"/>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Incremento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3112191486"/>
                  </a:ext>
                </a:extLst>
              </a:tr>
              <a:tr h="935230">
                <a:tc>
                  <a:txBody>
                    <a:bodyPr/>
                    <a:lstStyle/>
                    <a:p>
                      <a:pPr algn="l" rtl="0" fontAlgn="ctr"/>
                      <a:r>
                        <a:rPr lang="es-EC" sz="1800" b="0" i="0" u="none" strike="noStrike">
                          <a:solidFill>
                            <a:srgbClr val="000000"/>
                          </a:solidFill>
                          <a:effectLst/>
                          <a:latin typeface="Arial" panose="020B0604020202020204" pitchFamily="34" charset="0"/>
                        </a:rPr>
                        <a:t>Cuerpo de Agentes de Control Metropolitano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2.303.248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2.075.248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5.847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2.081.095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049853"/>
                  </a:ext>
                </a:extLst>
              </a:tr>
              <a:tr h="311743">
                <a:tc>
                  <a:txBody>
                    <a:bodyPr/>
                    <a:lstStyle/>
                    <a:p>
                      <a:pPr algn="ctr" rtl="0" fontAlgn="ctr"/>
                      <a:r>
                        <a:rPr lang="es-EC" sz="18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2.303.248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2.075.248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5.847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2.081.095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672541214"/>
                  </a:ext>
                </a:extLst>
              </a:tr>
            </a:tbl>
          </a:graphicData>
        </a:graphic>
      </p:graphicFrame>
      <p:sp>
        <p:nvSpPr>
          <p:cNvPr id="12" name="Rectángulo 11"/>
          <p:cNvSpPr/>
          <p:nvPr/>
        </p:nvSpPr>
        <p:spPr>
          <a:xfrm>
            <a:off x="8872838" y="5557740"/>
            <a:ext cx="8949831" cy="170214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Cuerpo de Agentes de Control Metropolitano Quito</a:t>
            </a:r>
          </a:p>
          <a:p>
            <a:pPr algn="just"/>
            <a:r>
              <a:rPr lang="es-EC" sz="1700" b="1" dirty="0">
                <a:solidFill>
                  <a:schemeClr val="tx1"/>
                </a:solidFill>
              </a:rPr>
              <a:t>Prevención Situacional y Convivencia Pacífica</a:t>
            </a:r>
          </a:p>
          <a:p>
            <a:pPr marL="285750" indent="-285750" algn="just">
              <a:buFont typeface="Wingdings" panose="05000000000000000000" pitchFamily="2" charset="2"/>
              <a:buChar char="Ø"/>
            </a:pPr>
            <a:r>
              <a:rPr kumimoji="1" lang="es-EC" sz="1700" dirty="0">
                <a:solidFill>
                  <a:schemeClr val="tx1"/>
                </a:solidFill>
              </a:rPr>
              <a:t>Reposición de bienes indemnizados.(Deducibles por Seguros)</a:t>
            </a:r>
          </a:p>
        </p:txBody>
      </p:sp>
      <p:sp>
        <p:nvSpPr>
          <p:cNvPr id="13" name="CuadroTexto 12"/>
          <p:cNvSpPr txBox="1"/>
          <p:nvPr/>
        </p:nvSpPr>
        <p:spPr>
          <a:xfrm>
            <a:off x="1228695" y="6765130"/>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4" name="Conector recto 3"/>
          <p:cNvCxnSpPr/>
          <p:nvPr/>
        </p:nvCxnSpPr>
        <p:spPr>
          <a:xfrm>
            <a:off x="1228695" y="6752067"/>
            <a:ext cx="6752711" cy="0"/>
          </a:xfrm>
          <a:prstGeom prst="line">
            <a:avLst/>
          </a:prstGeom>
          <a:ln/>
        </p:spPr>
        <p:style>
          <a:lnRef idx="1">
            <a:schemeClr val="dk1"/>
          </a:lnRef>
          <a:fillRef idx="0">
            <a:schemeClr val="dk1"/>
          </a:fillRef>
          <a:effectRef idx="0">
            <a:schemeClr val="dk1"/>
          </a:effectRef>
          <a:fontRef idx="minor">
            <a:schemeClr val="tx1"/>
          </a:fontRef>
        </p:style>
      </p:cxnSp>
      <p:sp>
        <p:nvSpPr>
          <p:cNvPr id="5" name="Rectángulo 4"/>
          <p:cNvSpPr/>
          <p:nvPr/>
        </p:nvSpPr>
        <p:spPr>
          <a:xfrm>
            <a:off x="5277394" y="6722891"/>
            <a:ext cx="600892" cy="28800"/>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379379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a:bodyPr>
          <a:lstStyle/>
          <a:p>
            <a:r>
              <a:rPr lang="es-EC" sz="4000" dirty="0"/>
              <a:t>1. Presupuesto General del MDMQ</a:t>
            </a:r>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8167116" cy="1034713"/>
          </a:xfrm>
          <a:prstGeom prst="rect">
            <a:avLst/>
          </a:prstGeom>
        </p:spPr>
        <p:txBody>
          <a:bodyPr vert="horz" lIns="163275" tIns="81638" rIns="163275" bIns="81638" rtlCol="0" anchor="ctr">
            <a:normAutofit fontScale="9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Presupuesto Total * del GAD del MDMQ</a:t>
            </a:r>
          </a:p>
        </p:txBody>
      </p:sp>
      <p:sp>
        <p:nvSpPr>
          <p:cNvPr id="3" name="CuadroTexto 2"/>
          <p:cNvSpPr txBox="1"/>
          <p:nvPr/>
        </p:nvSpPr>
        <p:spPr>
          <a:xfrm>
            <a:off x="1345476" y="7864515"/>
            <a:ext cx="15819118" cy="1600438"/>
          </a:xfrm>
          <a:prstGeom prst="rect">
            <a:avLst/>
          </a:prstGeom>
          <a:noFill/>
        </p:spPr>
        <p:txBody>
          <a:bodyPr wrap="square" rtlCol="0">
            <a:spAutoFit/>
          </a:bodyPr>
          <a:lstStyle/>
          <a:p>
            <a:pPr algn="just"/>
            <a:r>
              <a:rPr lang="es-EC" sz="1400" b="1" dirty="0"/>
              <a:t>Notas: (*)</a:t>
            </a:r>
            <a:r>
              <a:rPr lang="es-EC" sz="1400" dirty="0"/>
              <a:t> El Presupuesto total es la suma de la Asignación municipal + ingresos propios + fondo ambiental. (**) El valor del codificado al 31 de julio de 2022, tiene un incremento de  30,2 millones de dólares en ingresos propios; en relación al presupuesto inicial que ascendía a 1.371 millones, que corresponde a la asignación municipal aprobada mediante Ordenanza PMU N.- 006-2021 (830.959.535) más los ingresos propios aprobados mediante las instancias competentes. Este incremento, corresponde a los ingresos propios de las empresas públicas, fundaciones y/o corporaciones, producto del proceso de la liquidación presupuestaria del ejercicio económico 2021 de: Cuerpo de Bomberos, EPMMOP, EPM METRO, EMSEGURIDAD, EPM PASAJEROS, Fundación Museos de la Ciudad y Teatro Sucre, Consejo de Protección de Derechos, CONQUITO; más ingresos operacionales de EPMAPS e incremento de ingresos propios de CONQUITO por la suscripción de convenios con Cruz Roja y AVINA (para proyectos de sostenibilidad).</a:t>
            </a:r>
          </a:p>
          <a:p>
            <a:pPr algn="just"/>
            <a:endParaRPr lang="es-EC" sz="1400" dirty="0">
              <a:solidFill>
                <a:schemeClr val="accent2"/>
              </a:solidFill>
            </a:endParaRPr>
          </a:p>
        </p:txBody>
      </p:sp>
      <p:sp>
        <p:nvSpPr>
          <p:cNvPr id="6" name="CuadroTexto 5"/>
          <p:cNvSpPr txBox="1"/>
          <p:nvPr/>
        </p:nvSpPr>
        <p:spPr>
          <a:xfrm>
            <a:off x="5747659" y="2717074"/>
            <a:ext cx="2246811" cy="461665"/>
          </a:xfrm>
          <a:prstGeom prst="rect">
            <a:avLst/>
          </a:prstGeom>
          <a:noFill/>
        </p:spPr>
        <p:txBody>
          <a:bodyPr wrap="square" rtlCol="0">
            <a:spAutoFit/>
          </a:bodyPr>
          <a:lstStyle/>
          <a:p>
            <a:r>
              <a:rPr lang="es-EC" sz="2400" b="1" dirty="0"/>
              <a:t>1.371.266.169</a:t>
            </a:r>
          </a:p>
        </p:txBody>
      </p:sp>
      <p:sp>
        <p:nvSpPr>
          <p:cNvPr id="8" name="CuadroTexto 7"/>
          <p:cNvSpPr txBox="1"/>
          <p:nvPr/>
        </p:nvSpPr>
        <p:spPr>
          <a:xfrm>
            <a:off x="10837817" y="2653925"/>
            <a:ext cx="2246811" cy="461665"/>
          </a:xfrm>
          <a:prstGeom prst="rect">
            <a:avLst/>
          </a:prstGeom>
          <a:noFill/>
        </p:spPr>
        <p:txBody>
          <a:bodyPr wrap="square" rtlCol="0">
            <a:spAutoFit/>
          </a:bodyPr>
          <a:lstStyle/>
          <a:p>
            <a:r>
              <a:rPr lang="es-EC" sz="2400" b="1" dirty="0"/>
              <a:t>1.401.488.248</a:t>
            </a:r>
          </a:p>
        </p:txBody>
      </p:sp>
      <p:graphicFrame>
        <p:nvGraphicFramePr>
          <p:cNvPr id="10" name="Gráfico 9"/>
          <p:cNvGraphicFramePr>
            <a:graphicFrameLocks/>
          </p:cNvGraphicFramePr>
          <p:nvPr>
            <p:extLst>
              <p:ext uri="{D42A27DB-BD31-4B8C-83A1-F6EECF244321}">
                <p14:modId xmlns:p14="http://schemas.microsoft.com/office/powerpoint/2010/main" val="1297383790"/>
              </p:ext>
            </p:extLst>
          </p:nvPr>
        </p:nvGraphicFramePr>
        <p:xfrm>
          <a:off x="4141741" y="2481967"/>
          <a:ext cx="10527847" cy="54210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140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2" y="1267691"/>
            <a:ext cx="15456191"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600" dirty="0">
                <a:solidFill>
                  <a:srgbClr val="C00000"/>
                </a:solidFill>
              </a:rPr>
              <a:t>Sector </a:t>
            </a:r>
            <a:r>
              <a:rPr lang="es-EC" sz="3900" dirty="0">
                <a:solidFill>
                  <a:srgbClr val="C00000"/>
                </a:solidFill>
              </a:rPr>
              <a:t>Coordinación de Alcaldía y Secretaría de Concejo Metropolitano </a:t>
            </a:r>
          </a:p>
        </p:txBody>
      </p:sp>
      <p:cxnSp>
        <p:nvCxnSpPr>
          <p:cNvPr id="6" name="Conector recto 5"/>
          <p:cNvCxnSpPr/>
          <p:nvPr/>
        </p:nvCxnSpPr>
        <p:spPr>
          <a:xfrm flipV="1">
            <a:off x="4036422" y="3944983"/>
            <a:ext cx="2886892" cy="19028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247710" y="2312128"/>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graphicFrame>
        <p:nvGraphicFramePr>
          <p:cNvPr id="4" name="Tabla 3"/>
          <p:cNvGraphicFramePr>
            <a:graphicFrameLocks noGrp="1"/>
          </p:cNvGraphicFramePr>
          <p:nvPr>
            <p:extLst>
              <p:ext uri="{D42A27DB-BD31-4B8C-83A1-F6EECF244321}">
                <p14:modId xmlns:p14="http://schemas.microsoft.com/office/powerpoint/2010/main" val="203550403"/>
              </p:ext>
            </p:extLst>
          </p:nvPr>
        </p:nvGraphicFramePr>
        <p:xfrm>
          <a:off x="8912429" y="3346841"/>
          <a:ext cx="9014745" cy="1576861"/>
        </p:xfrm>
        <a:graphic>
          <a:graphicData uri="http://schemas.openxmlformats.org/drawingml/2006/table">
            <a:tbl>
              <a:tblPr/>
              <a:tblGrid>
                <a:gridCol w="2247478">
                  <a:extLst>
                    <a:ext uri="{9D8B030D-6E8A-4147-A177-3AD203B41FA5}">
                      <a16:colId xmlns:a16="http://schemas.microsoft.com/office/drawing/2014/main" val="2184482723"/>
                    </a:ext>
                  </a:extLst>
                </a:gridCol>
                <a:gridCol w="1725964">
                  <a:extLst>
                    <a:ext uri="{9D8B030D-6E8A-4147-A177-3AD203B41FA5}">
                      <a16:colId xmlns:a16="http://schemas.microsoft.com/office/drawing/2014/main" val="2713104366"/>
                    </a:ext>
                  </a:extLst>
                </a:gridCol>
                <a:gridCol w="1937052">
                  <a:extLst>
                    <a:ext uri="{9D8B030D-6E8A-4147-A177-3AD203B41FA5}">
                      <a16:colId xmlns:a16="http://schemas.microsoft.com/office/drawing/2014/main" val="2413732890"/>
                    </a:ext>
                  </a:extLst>
                </a:gridCol>
                <a:gridCol w="1465207">
                  <a:extLst>
                    <a:ext uri="{9D8B030D-6E8A-4147-A177-3AD203B41FA5}">
                      <a16:colId xmlns:a16="http://schemas.microsoft.com/office/drawing/2014/main" val="2624777105"/>
                    </a:ext>
                  </a:extLst>
                </a:gridCol>
                <a:gridCol w="1639044">
                  <a:extLst>
                    <a:ext uri="{9D8B030D-6E8A-4147-A177-3AD203B41FA5}">
                      <a16:colId xmlns:a16="http://schemas.microsoft.com/office/drawing/2014/main" val="3506921862"/>
                    </a:ext>
                  </a:extLst>
                </a:gridCol>
              </a:tblGrid>
              <a:tr h="74437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Incremento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2361893353"/>
                  </a:ext>
                </a:extLst>
              </a:tr>
              <a:tr h="372188">
                <a:tc>
                  <a:txBody>
                    <a:bodyPr/>
                    <a:lstStyle/>
                    <a:p>
                      <a:pPr algn="l" rtl="0" fontAlgn="ctr"/>
                      <a:r>
                        <a:rPr lang="es-EC" sz="1800" b="0" i="0" u="none" strike="noStrike" dirty="0">
                          <a:solidFill>
                            <a:srgbClr val="000000"/>
                          </a:solidFill>
                          <a:effectLst/>
                          <a:latin typeface="Arial" panose="020B0604020202020204" pitchFamily="34" charset="0"/>
                        </a:rPr>
                        <a:t>Quito Honesto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1.332.768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527781"/>
                  </a:ext>
                </a:extLst>
              </a:tr>
              <a:tr h="372188">
                <a:tc>
                  <a:txBody>
                    <a:bodyPr/>
                    <a:lstStyle/>
                    <a:p>
                      <a:pPr algn="ctr" rtl="0" fontAlgn="ctr"/>
                      <a:r>
                        <a:rPr lang="es-EC" sz="18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a:solidFill>
                            <a:srgbClr val="FFFFFF"/>
                          </a:solidFill>
                          <a:effectLst/>
                          <a:latin typeface="Arial" panose="020B0604020202020204" pitchFamily="34" charset="0"/>
                        </a:rPr>
                        <a:t>132.768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1.332.768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161632174"/>
                  </a:ext>
                </a:extLst>
              </a:tr>
            </a:tbl>
          </a:graphicData>
        </a:graphic>
      </p:graphicFrame>
      <p:sp>
        <p:nvSpPr>
          <p:cNvPr id="12" name="Rectángulo 11"/>
          <p:cNvSpPr/>
          <p:nvPr/>
        </p:nvSpPr>
        <p:spPr>
          <a:xfrm>
            <a:off x="8912429" y="5288770"/>
            <a:ext cx="9014745" cy="259169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a:solidFill>
                  <a:schemeClr val="tx1"/>
                </a:solidFill>
              </a:rPr>
              <a:t>QUITO HONESTO</a:t>
            </a:r>
          </a:p>
          <a:p>
            <a:pPr algn="just"/>
            <a:r>
              <a:rPr lang="es-EC" sz="1700" b="1" dirty="0">
                <a:solidFill>
                  <a:schemeClr val="tx1"/>
                </a:solidFill>
              </a:rPr>
              <a:t>Atención de Denuncias </a:t>
            </a:r>
            <a:endParaRPr kumimoji="1" lang="es-EC" sz="1700" b="1" dirty="0">
              <a:solidFill>
                <a:schemeClr val="tx1"/>
              </a:solidFill>
            </a:endParaRPr>
          </a:p>
          <a:p>
            <a:pPr marL="285750" indent="-285750">
              <a:buFont typeface="Wingdings" panose="05000000000000000000" pitchFamily="2" charset="2"/>
              <a:buChar char="Ø"/>
            </a:pPr>
            <a:r>
              <a:rPr lang="es-EC" sz="1700" dirty="0"/>
              <a:t>Fortalecimiento de la Gestión Institucional (Contratación de 4 especialistas - Dirección de Investigación)</a:t>
            </a:r>
          </a:p>
          <a:p>
            <a:r>
              <a:rPr lang="es-EC" sz="1700" b="1" dirty="0"/>
              <a:t>Transparencia, Prevención y Control de Posibles Actos de Corrupción en las Dependencias del MDMQ</a:t>
            </a:r>
          </a:p>
          <a:p>
            <a:pPr marL="285750" indent="-285750">
              <a:buFont typeface="Wingdings" panose="05000000000000000000" pitchFamily="2" charset="2"/>
              <a:buChar char="Ø"/>
            </a:pPr>
            <a:r>
              <a:rPr lang="es-EC" sz="1700" dirty="0"/>
              <a:t>Fortalecimiento de la Gestión Institucional (Contratación de 6 especialistas - Unidad de Revisión)</a:t>
            </a:r>
          </a:p>
        </p:txBody>
      </p:sp>
      <p:sp>
        <p:nvSpPr>
          <p:cNvPr id="13" name="CuadroTexto 12"/>
          <p:cNvSpPr txBox="1"/>
          <p:nvPr/>
        </p:nvSpPr>
        <p:spPr>
          <a:xfrm>
            <a:off x="1111531" y="7120175"/>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graphicFrame>
        <p:nvGraphicFramePr>
          <p:cNvPr id="14" name="Gráfico 13"/>
          <p:cNvGraphicFramePr>
            <a:graphicFrameLocks/>
          </p:cNvGraphicFramePr>
          <p:nvPr/>
        </p:nvGraphicFramePr>
        <p:xfrm>
          <a:off x="883523" y="3559020"/>
          <a:ext cx="7385266" cy="3703929"/>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Conector recto 14"/>
          <p:cNvCxnSpPr/>
          <p:nvPr/>
        </p:nvCxnSpPr>
        <p:spPr>
          <a:xfrm>
            <a:off x="927463" y="7132320"/>
            <a:ext cx="7184571" cy="0"/>
          </a:xfrm>
          <a:prstGeom prst="line">
            <a:avLst/>
          </a:prstGeom>
          <a:ln/>
        </p:spPr>
        <p:style>
          <a:lnRef idx="1">
            <a:schemeClr val="dk1"/>
          </a:lnRef>
          <a:fillRef idx="0">
            <a:schemeClr val="dk1"/>
          </a:fillRef>
          <a:effectRef idx="0">
            <a:schemeClr val="dk1"/>
          </a:effectRef>
          <a:fontRef idx="minor">
            <a:schemeClr val="tx1"/>
          </a:fontRef>
        </p:style>
      </p:cxnSp>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152343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3" y="1267691"/>
            <a:ext cx="8870710"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Planificación </a:t>
            </a:r>
          </a:p>
        </p:txBody>
      </p:sp>
      <p:graphicFrame>
        <p:nvGraphicFramePr>
          <p:cNvPr id="4" name="Tabla 3"/>
          <p:cNvGraphicFramePr>
            <a:graphicFrameLocks noGrp="1"/>
          </p:cNvGraphicFramePr>
          <p:nvPr>
            <p:extLst>
              <p:ext uri="{D42A27DB-BD31-4B8C-83A1-F6EECF244321}">
                <p14:modId xmlns:p14="http://schemas.microsoft.com/office/powerpoint/2010/main" val="3469229214"/>
              </p:ext>
            </p:extLst>
          </p:nvPr>
        </p:nvGraphicFramePr>
        <p:xfrm>
          <a:off x="8927868" y="3303063"/>
          <a:ext cx="9193875" cy="2371837"/>
        </p:xfrm>
        <a:graphic>
          <a:graphicData uri="http://schemas.openxmlformats.org/drawingml/2006/table">
            <a:tbl>
              <a:tblPr/>
              <a:tblGrid>
                <a:gridCol w="2532139">
                  <a:extLst>
                    <a:ext uri="{9D8B030D-6E8A-4147-A177-3AD203B41FA5}">
                      <a16:colId xmlns:a16="http://schemas.microsoft.com/office/drawing/2014/main" val="20000"/>
                    </a:ext>
                  </a:extLst>
                </a:gridCol>
                <a:gridCol w="1665434">
                  <a:extLst>
                    <a:ext uri="{9D8B030D-6E8A-4147-A177-3AD203B41FA5}">
                      <a16:colId xmlns:a16="http://schemas.microsoft.com/office/drawing/2014/main" val="20001"/>
                    </a:ext>
                  </a:extLst>
                </a:gridCol>
                <a:gridCol w="1665434">
                  <a:extLst>
                    <a:ext uri="{9D8B030D-6E8A-4147-A177-3AD203B41FA5}">
                      <a16:colId xmlns:a16="http://schemas.microsoft.com/office/drawing/2014/main" val="20002"/>
                    </a:ext>
                  </a:extLst>
                </a:gridCol>
                <a:gridCol w="1665434">
                  <a:extLst>
                    <a:ext uri="{9D8B030D-6E8A-4147-A177-3AD203B41FA5}">
                      <a16:colId xmlns:a16="http://schemas.microsoft.com/office/drawing/2014/main" val="20003"/>
                    </a:ext>
                  </a:extLst>
                </a:gridCol>
                <a:gridCol w="1665434">
                  <a:extLst>
                    <a:ext uri="{9D8B030D-6E8A-4147-A177-3AD203B41FA5}">
                      <a16:colId xmlns:a16="http://schemas.microsoft.com/office/drawing/2014/main" val="20004"/>
                    </a:ext>
                  </a:extLst>
                </a:gridCol>
              </a:tblGrid>
              <a:tr h="671878">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Reforma Reducción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0000"/>
                  </a:ext>
                </a:extLst>
              </a:tr>
              <a:tr h="808059">
                <a:tc>
                  <a:txBody>
                    <a:bodyPr/>
                    <a:lstStyle/>
                    <a:p>
                      <a:pPr algn="l" rtl="0" fontAlgn="ctr"/>
                      <a:r>
                        <a:rPr lang="es-EC" sz="1800" b="0" i="0" u="none" strike="noStrike" dirty="0">
                          <a:solidFill>
                            <a:srgbClr val="000000"/>
                          </a:solidFill>
                          <a:effectLst/>
                          <a:latin typeface="Arial" panose="020B0604020202020204" pitchFamily="34" charset="0"/>
                          <a:cs typeface="Arial" panose="020B0604020202020204" pitchFamily="34" charset="0"/>
                        </a:rPr>
                        <a:t>Secretaría General de Planificación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cs typeface="Arial" panose="020B0604020202020204" pitchFamily="34" charset="0"/>
                        </a:rPr>
                        <a:t>(-) 144.483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a:solidFill>
                            <a:srgbClr val="000000"/>
                          </a:solidFill>
                          <a:effectLst/>
                          <a:latin typeface="Arial" panose="020B0604020202020204" pitchFamily="34" charset="0"/>
                          <a:cs typeface="Arial" panose="020B0604020202020204" pitchFamily="34" charset="0"/>
                        </a:rPr>
                        <a:t>                         136.624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1293">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144.483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136.624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4"/>
                  </a:ext>
                </a:extLst>
              </a:tr>
            </a:tbl>
          </a:graphicData>
        </a:graphic>
      </p:graphicFrame>
      <p:cxnSp>
        <p:nvCxnSpPr>
          <p:cNvPr id="6" name="Conector recto 5"/>
          <p:cNvCxnSpPr/>
          <p:nvPr/>
        </p:nvCxnSpPr>
        <p:spPr>
          <a:xfrm>
            <a:off x="3901043" y="3943085"/>
            <a:ext cx="2904706" cy="54589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312127"/>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a:solidFill>
                  <a:schemeClr val="accent5"/>
                </a:solidFill>
              </a:rPr>
              <a:t>Reforma Presupuestaria de Gastos de Inversión </a:t>
            </a:r>
          </a:p>
          <a:p>
            <a:pPr algn="ctr"/>
            <a:r>
              <a:rPr lang="es-EC" sz="2400" dirty="0">
                <a:solidFill>
                  <a:schemeClr val="accent5"/>
                </a:solidFill>
              </a:rPr>
              <a:t>de las Entidades del Sector</a:t>
            </a:r>
          </a:p>
        </p:txBody>
      </p:sp>
      <p:sp>
        <p:nvSpPr>
          <p:cNvPr id="13" name="Rectángulo 12"/>
          <p:cNvSpPr/>
          <p:nvPr/>
        </p:nvSpPr>
        <p:spPr>
          <a:xfrm>
            <a:off x="8912429" y="6208595"/>
            <a:ext cx="9209314" cy="253639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Secretaría General de Planificación </a:t>
            </a:r>
            <a:endParaRPr kumimoji="1" lang="es-EC" sz="2000" b="1" dirty="0">
              <a:solidFill>
                <a:schemeClr val="tx1"/>
              </a:solidFill>
            </a:endParaRPr>
          </a:p>
          <a:p>
            <a:pPr algn="just"/>
            <a:r>
              <a:rPr lang="es-EC" sz="1700" b="1" dirty="0"/>
              <a:t>Seguimiento y Evaluación de la Gestión de los Planes del MDMQ</a:t>
            </a:r>
            <a:endParaRPr kumimoji="1" lang="es-EC" sz="1700" b="1" dirty="0">
              <a:solidFill>
                <a:schemeClr val="tx1"/>
              </a:solidFill>
            </a:endParaRPr>
          </a:p>
          <a:p>
            <a:pPr marL="285750" indent="-285750">
              <a:buFont typeface="Wingdings" panose="05000000000000000000" pitchFamily="2" charset="2"/>
              <a:buChar char="Ø"/>
            </a:pPr>
            <a:r>
              <a:rPr lang="es-EC" sz="1700" dirty="0"/>
              <a:t>Reducción de saldos remanentes de procesos ya ejecutados por $ - 9.483,36.</a:t>
            </a:r>
          </a:p>
          <a:p>
            <a:endParaRPr lang="es-EC" sz="1700" dirty="0">
              <a:solidFill>
                <a:schemeClr val="accent2"/>
              </a:solidFill>
            </a:endParaRPr>
          </a:p>
          <a:p>
            <a:r>
              <a:rPr lang="es-EC" sz="1700" b="1" dirty="0"/>
              <a:t>Implementación del Plan de Optimización, Simplificación y Digitalización de Trámites Administrativos Municipales en el DMQ</a:t>
            </a:r>
          </a:p>
          <a:p>
            <a:pPr marL="285750" indent="-285750">
              <a:buFont typeface="Wingdings" panose="05000000000000000000" pitchFamily="2" charset="2"/>
              <a:buChar char="Ø"/>
            </a:pPr>
            <a:r>
              <a:rPr lang="es-EC" sz="1700" dirty="0"/>
              <a:t>Reducción Presupuestaria de $ -134.999,60 que corresponden a actividades que se lo va a realizar con el personal de la DMDI y el proceso de </a:t>
            </a:r>
            <a:r>
              <a:rPr lang="es-EC" sz="1700"/>
              <a:t>capacitación a </a:t>
            </a:r>
            <a:r>
              <a:rPr lang="es-EC" sz="1700" dirty="0"/>
              <a:t>través del ICAM.</a:t>
            </a:r>
            <a:endParaRPr kumimoji="1" lang="es-EC" sz="1800" dirty="0">
              <a:solidFill>
                <a:schemeClr val="accent2"/>
              </a:solidFill>
            </a:endParaRPr>
          </a:p>
        </p:txBody>
      </p:sp>
      <p:sp>
        <p:nvSpPr>
          <p:cNvPr id="14" name="CuadroTexto 13"/>
          <p:cNvSpPr txBox="1"/>
          <p:nvPr/>
        </p:nvSpPr>
        <p:spPr>
          <a:xfrm>
            <a:off x="1137064" y="7062001"/>
            <a:ext cx="7644143" cy="584775"/>
          </a:xfrm>
          <a:prstGeom prst="rect">
            <a:avLst/>
          </a:prstGeom>
          <a:noFill/>
          <a:ln>
            <a:noFill/>
          </a:ln>
        </p:spPr>
        <p:txBody>
          <a:bodyPr wrap="square" rtlCol="0">
            <a:spAutoFit/>
          </a:bodyPr>
          <a:lstStyle/>
          <a:p>
            <a:r>
              <a:rPr lang="es-EC" sz="1600" b="1" dirty="0">
                <a:solidFill>
                  <a:schemeClr val="accent5"/>
                </a:solidFill>
              </a:rPr>
              <a:t>Asignación         Codificado antes        Reforma             Propuesta</a:t>
            </a:r>
          </a:p>
          <a:p>
            <a:r>
              <a:rPr lang="es-EC" sz="1600" b="1" dirty="0">
                <a:solidFill>
                  <a:schemeClr val="accent5"/>
                </a:solidFill>
              </a:rPr>
              <a:t>    inicial              de Reforma –DMF                                 con Reforma</a:t>
            </a:r>
          </a:p>
        </p:txBody>
      </p:sp>
      <p:cxnSp>
        <p:nvCxnSpPr>
          <p:cNvPr id="3" name="Conector recto 2"/>
          <p:cNvCxnSpPr/>
          <p:nvPr/>
        </p:nvCxnSpPr>
        <p:spPr>
          <a:xfrm>
            <a:off x="574766" y="6492239"/>
            <a:ext cx="7759337" cy="0"/>
          </a:xfrm>
          <a:prstGeom prst="line">
            <a:avLst/>
          </a:prstGeom>
          <a:ln/>
        </p:spPr>
        <p:style>
          <a:lnRef idx="1">
            <a:schemeClr val="dk1"/>
          </a:lnRef>
          <a:fillRef idx="0">
            <a:schemeClr val="dk1"/>
          </a:fillRef>
          <a:effectRef idx="0">
            <a:schemeClr val="dk1"/>
          </a:effectRef>
          <a:fontRef idx="minor">
            <a:schemeClr val="tx1"/>
          </a:fontRef>
        </p:style>
      </p:cxnSp>
      <p:graphicFrame>
        <p:nvGraphicFramePr>
          <p:cNvPr id="15" name="Gráfico 14"/>
          <p:cNvGraphicFramePr>
            <a:graphicFrameLocks/>
          </p:cNvGraphicFramePr>
          <p:nvPr/>
        </p:nvGraphicFramePr>
        <p:xfrm>
          <a:off x="744581" y="3469759"/>
          <a:ext cx="7354389" cy="3884630"/>
        </p:xfrm>
        <a:graphic>
          <a:graphicData uri="http://schemas.openxmlformats.org/drawingml/2006/chart">
            <c:chart xmlns:c="http://schemas.openxmlformats.org/drawingml/2006/chart" xmlns:r="http://schemas.openxmlformats.org/officeDocument/2006/relationships" r:id="rId3"/>
          </a:graphicData>
        </a:graphic>
      </p:graphicFrame>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Inversión</a:t>
            </a:r>
          </a:p>
        </p:txBody>
      </p:sp>
    </p:spTree>
    <p:extLst>
      <p:ext uri="{BB962C8B-B14F-4D97-AF65-F5344CB8AC3E}">
        <p14:creationId xmlns:p14="http://schemas.microsoft.com/office/powerpoint/2010/main" val="393345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id="{EEE012C1-7F6E-45E5-B170-92E498A54D52}"/>
              </a:ext>
            </a:extLst>
          </p:cNvPr>
          <p:cNvSpPr/>
          <p:nvPr/>
        </p:nvSpPr>
        <p:spPr>
          <a:xfrm>
            <a:off x="11405972" y="622993"/>
            <a:ext cx="107908" cy="9041013"/>
          </a:xfrm>
          <a:prstGeom prst="rect">
            <a:avLst/>
          </a:prstGeom>
          <a:solidFill>
            <a:schemeClr val="tx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dirty="0">
              <a:solidFill>
                <a:schemeClr val="accent6"/>
              </a:solidFill>
            </a:endParaRPr>
          </a:p>
        </p:txBody>
      </p:sp>
      <p:sp>
        <p:nvSpPr>
          <p:cNvPr id="19" name="Rectángulo 18">
            <a:extLst>
              <a:ext uri="{FF2B5EF4-FFF2-40B4-BE49-F238E27FC236}">
                <a16:creationId xmlns:a16="http://schemas.microsoft.com/office/drawing/2014/main" id="{B774C7E2-DE5B-4741-AB22-5CCDC5342109}"/>
              </a:ext>
            </a:extLst>
          </p:cNvPr>
          <p:cNvSpPr/>
          <p:nvPr/>
        </p:nvSpPr>
        <p:spPr>
          <a:xfrm>
            <a:off x="424608" y="8833196"/>
            <a:ext cx="9845264" cy="276999"/>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Fuente:</a:t>
            </a:r>
            <a:r>
              <a:rPr lang="es-ES" sz="1200" dirty="0">
                <a:latin typeface="Calibri" panose="020F0502020204030204" pitchFamily="34" charset="0"/>
                <a:cs typeface="Calibri" panose="020F0502020204030204" pitchFamily="34" charset="0"/>
              </a:rPr>
              <a:t> Sistema Mi Ciudad. Fecha de corte al 31 de julio de 2022</a:t>
            </a:r>
          </a:p>
        </p:txBody>
      </p:sp>
      <p:cxnSp>
        <p:nvCxnSpPr>
          <p:cNvPr id="26" name="Conector recto de flecha 25">
            <a:extLst>
              <a:ext uri="{FF2B5EF4-FFF2-40B4-BE49-F238E27FC236}">
                <a16:creationId xmlns:a16="http://schemas.microsoft.com/office/drawing/2014/main" id="{44E2174F-B739-49AC-99C7-547DAAED833E}"/>
              </a:ext>
            </a:extLst>
          </p:cNvPr>
          <p:cNvCxnSpPr>
            <a:cxnSpLocks/>
          </p:cNvCxnSpPr>
          <p:nvPr/>
        </p:nvCxnSpPr>
        <p:spPr>
          <a:xfrm>
            <a:off x="10238034" y="2376630"/>
            <a:ext cx="1044000" cy="14914"/>
          </a:xfrm>
          <a:prstGeom prst="straightConnector1">
            <a:avLst/>
          </a:prstGeom>
          <a:ln w="19050">
            <a:solidFill>
              <a:schemeClr val="bg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9" name="Gráfico 28">
            <a:extLst>
              <a:ext uri="{FF2B5EF4-FFF2-40B4-BE49-F238E27FC236}">
                <a16:creationId xmlns:a16="http://schemas.microsoft.com/office/drawing/2014/main" id="{9665D8FD-DE22-4F71-BFD9-426136A19E01}"/>
              </a:ext>
            </a:extLst>
          </p:cNvPr>
          <p:cNvGraphicFramePr>
            <a:graphicFrameLocks/>
          </p:cNvGraphicFramePr>
          <p:nvPr/>
        </p:nvGraphicFramePr>
        <p:xfrm>
          <a:off x="11656742" y="5143499"/>
          <a:ext cx="6316463" cy="36830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Gráfico 29">
            <a:extLst>
              <a:ext uri="{FF2B5EF4-FFF2-40B4-BE49-F238E27FC236}">
                <a16:creationId xmlns:a16="http://schemas.microsoft.com/office/drawing/2014/main" id="{F27F0BFB-51D2-4E5C-8C2C-AC9E3D01AA84}"/>
              </a:ext>
            </a:extLst>
          </p:cNvPr>
          <p:cNvGraphicFramePr>
            <a:graphicFrameLocks/>
          </p:cNvGraphicFramePr>
          <p:nvPr/>
        </p:nvGraphicFramePr>
        <p:xfrm>
          <a:off x="11637818" y="969477"/>
          <a:ext cx="6335387" cy="3756487"/>
        </p:xfrm>
        <a:graphic>
          <a:graphicData uri="http://schemas.openxmlformats.org/drawingml/2006/chart">
            <c:chart xmlns:c="http://schemas.openxmlformats.org/drawingml/2006/chart" xmlns:r="http://schemas.openxmlformats.org/officeDocument/2006/relationships" r:id="rId4"/>
          </a:graphicData>
        </a:graphic>
      </p:graphicFrame>
      <p:sp>
        <p:nvSpPr>
          <p:cNvPr id="31" name="Rectángulo 30">
            <a:extLst>
              <a:ext uri="{FF2B5EF4-FFF2-40B4-BE49-F238E27FC236}">
                <a16:creationId xmlns:a16="http://schemas.microsoft.com/office/drawing/2014/main" id="{93DB7A84-6D4E-4114-BBF5-62817C895B4E}"/>
              </a:ext>
            </a:extLst>
          </p:cNvPr>
          <p:cNvSpPr/>
          <p:nvPr/>
        </p:nvSpPr>
        <p:spPr>
          <a:xfrm>
            <a:off x="0" y="0"/>
            <a:ext cx="18286412" cy="870874"/>
          </a:xfrm>
          <a:prstGeom prst="rect">
            <a:avLst/>
          </a:prstGeom>
          <a:solidFill>
            <a:srgbClr val="20376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dirty="0">
              <a:solidFill>
                <a:schemeClr val="accent6"/>
              </a:solidFill>
            </a:endParaRPr>
          </a:p>
        </p:txBody>
      </p:sp>
      <p:sp>
        <p:nvSpPr>
          <p:cNvPr id="32" name="Rectángulo 31">
            <a:extLst>
              <a:ext uri="{FF2B5EF4-FFF2-40B4-BE49-F238E27FC236}">
                <a16:creationId xmlns:a16="http://schemas.microsoft.com/office/drawing/2014/main" id="{C92F12D4-83EB-488B-AEB7-90DCB6BB6F32}"/>
              </a:ext>
            </a:extLst>
          </p:cNvPr>
          <p:cNvSpPr/>
          <p:nvPr/>
        </p:nvSpPr>
        <p:spPr>
          <a:xfrm>
            <a:off x="424608" y="82776"/>
            <a:ext cx="17548597" cy="707886"/>
          </a:xfrm>
          <a:prstGeom prst="rect">
            <a:avLst/>
          </a:prstGeom>
        </p:spPr>
        <p:txBody>
          <a:bodyPr wrap="square">
            <a:spAutoFit/>
          </a:bodyPr>
          <a:lstStyle/>
          <a:p>
            <a:pPr algn="just"/>
            <a:r>
              <a:rPr lang="es-EC" sz="4000" b="1" dirty="0">
                <a:solidFill>
                  <a:schemeClr val="bg1"/>
                </a:solidFill>
                <a:latin typeface="Calibri" panose="020F0502020204030204" pitchFamily="34" charset="0"/>
                <a:cs typeface="Calibri" panose="020F0502020204030204" pitchFamily="34" charset="0"/>
              </a:rPr>
              <a:t>2. Ejecución Presupuestaria de Gasto del MDMQ</a:t>
            </a:r>
            <a:endParaRPr lang="es-EC" b="1" dirty="0">
              <a:solidFill>
                <a:schemeClr val="bg1"/>
              </a:solidFill>
              <a:latin typeface="Calibri" panose="020F0502020204030204" pitchFamily="34" charset="0"/>
              <a:cs typeface="Calibri" panose="020F0502020204030204" pitchFamily="34" charset="0"/>
            </a:endParaRPr>
          </a:p>
        </p:txBody>
      </p:sp>
      <p:graphicFrame>
        <p:nvGraphicFramePr>
          <p:cNvPr id="15" name="Gráfico 14">
            <a:extLst>
              <a:ext uri="{FF2B5EF4-FFF2-40B4-BE49-F238E27FC236}">
                <a16:creationId xmlns:a16="http://schemas.microsoft.com/office/drawing/2014/main" id="{3BA5748B-4293-4E5B-BC6A-4BCA2E46AFA7}"/>
              </a:ext>
            </a:extLst>
          </p:cNvPr>
          <p:cNvGraphicFramePr>
            <a:graphicFrameLocks/>
          </p:cNvGraphicFramePr>
          <p:nvPr/>
        </p:nvGraphicFramePr>
        <p:xfrm>
          <a:off x="320698" y="2032572"/>
          <a:ext cx="10564975" cy="6800588"/>
        </p:xfrm>
        <a:graphic>
          <a:graphicData uri="http://schemas.openxmlformats.org/drawingml/2006/chart">
            <c:chart xmlns:c="http://schemas.openxmlformats.org/drawingml/2006/chart" xmlns:r="http://schemas.openxmlformats.org/officeDocument/2006/relationships" r:id="rId5"/>
          </a:graphicData>
        </a:graphic>
      </p:graphicFrame>
      <p:sp>
        <p:nvSpPr>
          <p:cNvPr id="17" name="CuadroTexto 16">
            <a:extLst>
              <a:ext uri="{FF2B5EF4-FFF2-40B4-BE49-F238E27FC236}">
                <a16:creationId xmlns:a16="http://schemas.microsoft.com/office/drawing/2014/main" id="{C42175A8-BA9A-4CA7-AE73-296AAE011520}"/>
              </a:ext>
            </a:extLst>
          </p:cNvPr>
          <p:cNvSpPr txBox="1"/>
          <p:nvPr/>
        </p:nvSpPr>
        <p:spPr>
          <a:xfrm>
            <a:off x="175205" y="1446814"/>
            <a:ext cx="11055563" cy="830997"/>
          </a:xfrm>
          <a:prstGeom prst="rect">
            <a:avLst/>
          </a:prstGeom>
          <a:noFill/>
        </p:spPr>
        <p:txBody>
          <a:bodyPr wrap="square" rtlCol="0">
            <a:spAutoFit/>
          </a:bodyPr>
          <a:lstStyle/>
          <a:p>
            <a:pPr algn="ctr"/>
            <a:r>
              <a:rPr lang="es-EC" sz="2400" b="1" dirty="0">
                <a:latin typeface="Calibri" panose="020F0502020204030204" pitchFamily="34" charset="0"/>
                <a:cs typeface="Calibri" panose="020F0502020204030204" pitchFamily="34" charset="0"/>
              </a:rPr>
              <a:t>Ejecución Presupuestaria de Gasto de Recursos Totales</a:t>
            </a:r>
          </a:p>
          <a:p>
            <a:pPr algn="ctr"/>
            <a:r>
              <a:rPr lang="es-EC" sz="2400" b="1" dirty="0">
                <a:latin typeface="Calibri" panose="020F0502020204030204" pitchFamily="34" charset="0"/>
                <a:cs typeface="Calibri" panose="020F0502020204030204" pitchFamily="34" charset="0"/>
              </a:rPr>
              <a:t>Codificado al 31 de julio de 2022: 1.401.488.248</a:t>
            </a:r>
          </a:p>
        </p:txBody>
      </p:sp>
      <p:sp>
        <p:nvSpPr>
          <p:cNvPr id="18" name="Rectángulo 17">
            <a:extLst>
              <a:ext uri="{FF2B5EF4-FFF2-40B4-BE49-F238E27FC236}">
                <a16:creationId xmlns:a16="http://schemas.microsoft.com/office/drawing/2014/main" id="{4F06552E-11EA-4386-BB55-40F2BFB558C6}"/>
              </a:ext>
            </a:extLst>
          </p:cNvPr>
          <p:cNvSpPr/>
          <p:nvPr/>
        </p:nvSpPr>
        <p:spPr>
          <a:xfrm>
            <a:off x="11807094" y="8833160"/>
            <a:ext cx="6308973" cy="461665"/>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Nota: (*) </a:t>
            </a:r>
            <a:r>
              <a:rPr lang="es-EC" sz="1200" dirty="0">
                <a:latin typeface="Calibri" panose="020F0502020204030204" pitchFamily="34" charset="0"/>
                <a:cs typeface="Calibri" panose="020F0502020204030204" pitchFamily="34" charset="0"/>
              </a:rPr>
              <a:t>Exclusivamente para esta presentación los ingresos propios incluyen: ingresos propios + fondo ambiental</a:t>
            </a:r>
          </a:p>
        </p:txBody>
      </p:sp>
      <p:sp>
        <p:nvSpPr>
          <p:cNvPr id="20" name="Rectángulo 19">
            <a:extLst>
              <a:ext uri="{FF2B5EF4-FFF2-40B4-BE49-F238E27FC236}">
                <a16:creationId xmlns:a16="http://schemas.microsoft.com/office/drawing/2014/main" id="{2438BA0C-AF37-4908-8AC4-B88815F699D8}"/>
              </a:ext>
            </a:extLst>
          </p:cNvPr>
          <p:cNvSpPr/>
          <p:nvPr/>
        </p:nvSpPr>
        <p:spPr>
          <a:xfrm>
            <a:off x="11807094" y="9194034"/>
            <a:ext cx="5950295" cy="282475"/>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Fuente:</a:t>
            </a:r>
            <a:r>
              <a:rPr lang="es-ES" sz="1200" dirty="0">
                <a:latin typeface="Calibri" panose="020F0502020204030204" pitchFamily="34" charset="0"/>
                <a:cs typeface="Calibri" panose="020F0502020204030204" pitchFamily="34" charset="0"/>
              </a:rPr>
              <a:t> Sistema Mi Ciudad. Fecha de corte al 31 de julio de 2022</a:t>
            </a:r>
          </a:p>
        </p:txBody>
      </p:sp>
    </p:spTree>
    <p:extLst>
      <p:ext uri="{BB962C8B-B14F-4D97-AF65-F5344CB8AC3E}">
        <p14:creationId xmlns:p14="http://schemas.microsoft.com/office/powerpoint/2010/main" val="340233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Autofit/>
          </a:bodyPr>
          <a:lstStyle/>
          <a:p>
            <a:r>
              <a:rPr lang="es-EC" sz="3200" dirty="0"/>
              <a:t>3. Entidades que mantienen su presupuesto para Gastos de Inversión – Asignación Municipal</a:t>
            </a:r>
          </a:p>
        </p:txBody>
      </p:sp>
      <p:graphicFrame>
        <p:nvGraphicFramePr>
          <p:cNvPr id="8" name="Tabla 7"/>
          <p:cNvGraphicFramePr>
            <a:graphicFrameLocks noGrp="1"/>
          </p:cNvGraphicFramePr>
          <p:nvPr>
            <p:extLst>
              <p:ext uri="{D42A27DB-BD31-4B8C-83A1-F6EECF244321}">
                <p14:modId xmlns:p14="http://schemas.microsoft.com/office/powerpoint/2010/main" val="505109374"/>
              </p:ext>
            </p:extLst>
          </p:nvPr>
        </p:nvGraphicFramePr>
        <p:xfrm>
          <a:off x="1263544" y="2044248"/>
          <a:ext cx="16332124" cy="6720749"/>
        </p:xfrm>
        <a:graphic>
          <a:graphicData uri="http://schemas.openxmlformats.org/drawingml/2006/table">
            <a:tbl>
              <a:tblPr/>
              <a:tblGrid>
                <a:gridCol w="649939">
                  <a:extLst>
                    <a:ext uri="{9D8B030D-6E8A-4147-A177-3AD203B41FA5}">
                      <a16:colId xmlns:a16="http://schemas.microsoft.com/office/drawing/2014/main" val="1588488977"/>
                    </a:ext>
                  </a:extLst>
                </a:gridCol>
                <a:gridCol w="3355107">
                  <a:extLst>
                    <a:ext uri="{9D8B030D-6E8A-4147-A177-3AD203B41FA5}">
                      <a16:colId xmlns:a16="http://schemas.microsoft.com/office/drawing/2014/main" val="1794559821"/>
                    </a:ext>
                  </a:extLst>
                </a:gridCol>
                <a:gridCol w="2113175">
                  <a:extLst>
                    <a:ext uri="{9D8B030D-6E8A-4147-A177-3AD203B41FA5}">
                      <a16:colId xmlns:a16="http://schemas.microsoft.com/office/drawing/2014/main" val="932674345"/>
                    </a:ext>
                  </a:extLst>
                </a:gridCol>
                <a:gridCol w="2162275">
                  <a:extLst>
                    <a:ext uri="{9D8B030D-6E8A-4147-A177-3AD203B41FA5}">
                      <a16:colId xmlns:a16="http://schemas.microsoft.com/office/drawing/2014/main" val="2172883749"/>
                    </a:ext>
                  </a:extLst>
                </a:gridCol>
                <a:gridCol w="2276078">
                  <a:extLst>
                    <a:ext uri="{9D8B030D-6E8A-4147-A177-3AD203B41FA5}">
                      <a16:colId xmlns:a16="http://schemas.microsoft.com/office/drawing/2014/main" val="292655362"/>
                    </a:ext>
                  </a:extLst>
                </a:gridCol>
                <a:gridCol w="2442430">
                  <a:extLst>
                    <a:ext uri="{9D8B030D-6E8A-4147-A177-3AD203B41FA5}">
                      <a16:colId xmlns:a16="http://schemas.microsoft.com/office/drawing/2014/main" val="1608134194"/>
                    </a:ext>
                  </a:extLst>
                </a:gridCol>
                <a:gridCol w="3333120">
                  <a:extLst>
                    <a:ext uri="{9D8B030D-6E8A-4147-A177-3AD203B41FA5}">
                      <a16:colId xmlns:a16="http://schemas.microsoft.com/office/drawing/2014/main" val="4082873183"/>
                    </a:ext>
                  </a:extLst>
                </a:gridCol>
              </a:tblGrid>
              <a:tr h="972082">
                <a:tc gridSpan="2">
                  <a:txBody>
                    <a:bodyPr/>
                    <a:lstStyle/>
                    <a:p>
                      <a:pPr algn="ctr" rtl="0" fontAlgn="t"/>
                      <a:endParaRPr lang="es-EC" sz="1800" b="1" i="0" u="none" strike="noStrike" dirty="0">
                        <a:solidFill>
                          <a:srgbClr val="FFFFFF"/>
                        </a:solidFill>
                        <a:effectLst/>
                        <a:latin typeface="Arial" panose="020B0604020202020204" pitchFamily="34" charset="0"/>
                      </a:endParaRPr>
                    </a:p>
                    <a:p>
                      <a:pPr algn="ctr" rtl="0" fontAlgn="t"/>
                      <a:r>
                        <a:rPr lang="es-EC" sz="1800" b="1" i="0" u="none" strike="noStrike" dirty="0">
                          <a:solidFill>
                            <a:srgbClr val="FFFFFF"/>
                          </a:solidFill>
                          <a:effectLst/>
                          <a:latin typeface="Arial" panose="020B0604020202020204" pitchFamily="34" charset="0"/>
                        </a:rPr>
                        <a:t>Entidades</a:t>
                      </a: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t>
                      </a:r>
                    </a:p>
                    <a:p>
                      <a:pPr algn="ctr" rtl="0" fontAlgn="t"/>
                      <a:r>
                        <a:rPr lang="es-EC" sz="1800" b="1" i="0" u="none" strike="noStrike" dirty="0">
                          <a:solidFill>
                            <a:srgbClr val="FFFFFF"/>
                          </a:solidFill>
                          <a:effectLst/>
                          <a:latin typeface="Arial" panose="020B0604020202020204" pitchFamily="34" charset="0"/>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Devengado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endParaRPr lang="es-EC" sz="1800" b="1" i="0" u="none" strike="noStrike" dirty="0">
                        <a:solidFill>
                          <a:srgbClr val="FFFFFF"/>
                        </a:solidFill>
                        <a:effectLst/>
                        <a:latin typeface="Arial" panose="020B0604020202020204" pitchFamily="34" charset="0"/>
                      </a:endParaRPr>
                    </a:p>
                    <a:p>
                      <a:pPr algn="ctr" rtl="0" fontAlgn="t"/>
                      <a:r>
                        <a:rPr lang="es-EC" sz="1800" b="1" i="0" u="none" strike="noStrike" dirty="0">
                          <a:solidFill>
                            <a:srgbClr val="FFFFFF"/>
                          </a:solidFill>
                          <a:effectLst/>
                          <a:latin typeface="Arial" panose="020B0604020202020204" pitchFamily="34" charset="0"/>
                        </a:rPr>
                        <a:t>Observaciones del Codificado Antes de Reforma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256779753"/>
                  </a:ext>
                </a:extLst>
              </a:tr>
              <a:tr h="289541">
                <a:tc>
                  <a:txBody>
                    <a:bodyPr/>
                    <a:lstStyle/>
                    <a:p>
                      <a:pPr algn="ctr" fontAlgn="t"/>
                      <a:r>
                        <a:rPr lang="es-EC" sz="1800" b="0" i="0" u="none" strike="noStrike" dirty="0">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AZ Calderón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4.600.145,63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4.600.145,63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841.081,63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13682"/>
                  </a:ext>
                </a:extLst>
              </a:tr>
              <a:tr h="289541">
                <a:tc>
                  <a:txBody>
                    <a:bodyPr/>
                    <a:lstStyle/>
                    <a:p>
                      <a:pPr algn="ctr" fontAlgn="t"/>
                      <a:r>
                        <a:rPr lang="es-EC" sz="1800" b="0" i="0" u="none" strike="noStrike" dirty="0">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AZ </a:t>
                      </a:r>
                      <a:r>
                        <a:rPr lang="es-EC" sz="1800" b="0" i="0" u="none" strike="noStrike" dirty="0" err="1">
                          <a:solidFill>
                            <a:srgbClr val="000000"/>
                          </a:solidFill>
                          <a:effectLst/>
                          <a:latin typeface="Arial" panose="020B0604020202020204" pitchFamily="34" charset="0"/>
                        </a:rPr>
                        <a:t>Quitumbe</a:t>
                      </a:r>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5.735.800,10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5.735.800,10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550.020,97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09543"/>
                  </a:ext>
                </a:extLst>
              </a:tr>
              <a:tr h="289541">
                <a:tc>
                  <a:txBody>
                    <a:bodyPr/>
                    <a:lstStyle/>
                    <a:p>
                      <a:pPr algn="ctr" fontAlgn="t"/>
                      <a:r>
                        <a:rPr lang="es-EC" sz="1800" b="0" i="0" u="none" strike="noStrike" dirty="0">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AZ Valle de Tumbaco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3.248.783,94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3.248.783,94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26.777,50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276807"/>
                  </a:ext>
                </a:extLst>
              </a:tr>
              <a:tr h="321287">
                <a:tc>
                  <a:txBody>
                    <a:bodyPr/>
                    <a:lstStyle/>
                    <a:p>
                      <a:pPr algn="ctr" fontAlgn="t"/>
                      <a:r>
                        <a:rPr lang="es-EC" sz="1800" b="0" i="0" u="none" strike="noStrike" dirty="0">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ACDC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505.995,10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9,40%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923812"/>
                  </a:ext>
                </a:extLst>
              </a:tr>
              <a:tr h="352697">
                <a:tc>
                  <a:txBody>
                    <a:bodyPr/>
                    <a:lstStyle/>
                    <a:p>
                      <a:pPr algn="ctr" fontAlgn="t"/>
                      <a:r>
                        <a:rPr lang="es-EC" sz="1800" b="0" i="0" u="none" strike="noStrike" dirty="0">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Agencia de 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166115"/>
                  </a:ext>
                </a:extLst>
              </a:tr>
              <a:tr h="289541">
                <a:tc>
                  <a:txBody>
                    <a:bodyPr/>
                    <a:lstStyle/>
                    <a:p>
                      <a:pPr algn="ctr" fontAlgn="t"/>
                      <a:r>
                        <a:rPr lang="es-EC" sz="1800" b="0" i="0" u="none" strike="noStrike" dirty="0">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CONQUITO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1.117.704,84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951486"/>
                  </a:ext>
                </a:extLst>
              </a:tr>
              <a:tr h="569365">
                <a:tc>
                  <a:txBody>
                    <a:bodyPr/>
                    <a:lstStyle/>
                    <a:p>
                      <a:pPr algn="ctr" fontAlgn="t"/>
                      <a:r>
                        <a:rPr lang="es-EC" sz="1800" b="0" i="0" u="none" strike="noStrike" dirty="0">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Consejo de Protección de Derechos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359.716,32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369081"/>
                  </a:ext>
                </a:extLst>
              </a:tr>
              <a:tr h="569365">
                <a:tc>
                  <a:txBody>
                    <a:bodyPr/>
                    <a:lstStyle/>
                    <a:p>
                      <a:pPr algn="ctr" fontAlgn="t"/>
                      <a:r>
                        <a:rPr lang="es-EC" sz="1800" b="0" i="0" u="none" strike="noStrike" dirty="0">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AG- DM de Gestión documental y Archivo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322.840,00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322.840,00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769674"/>
                  </a:ext>
                </a:extLst>
              </a:tr>
              <a:tr h="289541">
                <a:tc>
                  <a:txBody>
                    <a:bodyPr/>
                    <a:lstStyle/>
                    <a:p>
                      <a:pPr algn="ctr" fontAlgn="t"/>
                      <a:r>
                        <a:rPr lang="es-EC" sz="1800" b="0" i="0" u="none" strike="noStrike" dirty="0">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AG- DM de Informática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3.126.160,00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3.126.160,00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331171"/>
                  </a:ext>
                </a:extLst>
              </a:tr>
              <a:tr h="359672">
                <a:tc>
                  <a:txBody>
                    <a:bodyPr/>
                    <a:lstStyle/>
                    <a:p>
                      <a:pPr algn="ctr" fontAlgn="t"/>
                      <a:r>
                        <a:rPr lang="es-EC" sz="1800" b="0" i="0" u="none" strike="noStrike" dirty="0">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DM Relaciones Internacionales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716066"/>
                  </a:ext>
                </a:extLst>
              </a:tr>
              <a:tr h="569365">
                <a:tc>
                  <a:txBody>
                    <a:bodyPr/>
                    <a:lstStyle/>
                    <a:p>
                      <a:pPr algn="ctr" fontAlgn="t"/>
                      <a:r>
                        <a:rPr lang="es-EC" sz="1800" b="0" i="0" u="none" strike="noStrike" dirty="0">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EPM Gestión de Destino Turístico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3.475.000,00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3.475.000,00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1.648.062,00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467570"/>
                  </a:ext>
                </a:extLst>
              </a:tr>
              <a:tr h="289541">
                <a:tc>
                  <a:txBody>
                    <a:bodyPr/>
                    <a:lstStyle/>
                    <a:p>
                      <a:pPr algn="ctr" fontAlgn="t"/>
                      <a:r>
                        <a:rPr lang="es-EC" sz="1800" b="0" i="0" u="none" strike="noStrike" dirty="0">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EPM Metro de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16.240.197,58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14.640.197,58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2.674.690,97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al PPLMQ, se redujo el presupuesto en 1.6M para financiamiento del SIR de la EPMTP-Q.</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31863"/>
                  </a:ext>
                </a:extLst>
              </a:tr>
              <a:tr h="330524">
                <a:tc>
                  <a:txBody>
                    <a:bodyPr/>
                    <a:lstStyle/>
                    <a:p>
                      <a:pPr algn="ctr" fontAlgn="t"/>
                      <a:r>
                        <a:rPr lang="es-EC" sz="1800" b="0" i="0" u="none" strike="noStrike" dirty="0">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Fundación Teatro Sucre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1.546.274,96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3435"/>
                  </a:ext>
                </a:extLst>
              </a:tr>
              <a:tr h="289541">
                <a:tc>
                  <a:txBody>
                    <a:bodyPr/>
                    <a:lstStyle/>
                    <a:p>
                      <a:pPr algn="ctr" fontAlgn="t"/>
                      <a:r>
                        <a:rPr lang="es-EC" sz="1800" b="0" i="0" u="none" strike="noStrike" dirty="0">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IMPU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79.992,00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552520"/>
                  </a:ext>
                </a:extLst>
              </a:tr>
              <a:tr h="289541">
                <a:tc>
                  <a:txBody>
                    <a:bodyPr/>
                    <a:lstStyle/>
                    <a:p>
                      <a:pPr algn="ctr" fontAlgn="t"/>
                      <a:r>
                        <a:rPr lang="es-EC" sz="1800" b="0" i="0" u="none" strike="noStrike" dirty="0">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Instituto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99.967,03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33,30%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888293"/>
                  </a:ext>
                </a:extLst>
              </a:tr>
            </a:tbl>
          </a:graphicData>
        </a:graphic>
      </p:graphicFrame>
      <p:sp>
        <p:nvSpPr>
          <p:cNvPr id="5" name="Título 1">
            <a:extLst>
              <a:ext uri="{FF2B5EF4-FFF2-40B4-BE49-F238E27FC236}">
                <a16:creationId xmlns:a16="http://schemas.microsoft.com/office/drawing/2014/main" id="{0CA53F31-4584-EDC7-EB7D-253D54B5F07B}"/>
              </a:ext>
            </a:extLst>
          </p:cNvPr>
          <p:cNvSpPr txBox="1">
            <a:spLocks/>
          </p:cNvSpPr>
          <p:nvPr/>
        </p:nvSpPr>
        <p:spPr>
          <a:xfrm>
            <a:off x="1263544" y="1267691"/>
            <a:ext cx="16332124" cy="796835"/>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a:solidFill>
                  <a:srgbClr val="C00000"/>
                </a:solidFill>
              </a:rPr>
              <a:t>29 de 68 Entidades del MDMQ mantienen el presupuesto asignado mediante Ordenanza PMU N.- 006-2021</a:t>
            </a:r>
          </a:p>
        </p:txBody>
      </p:sp>
    </p:spTree>
    <p:extLst>
      <p:ext uri="{BB962C8B-B14F-4D97-AF65-F5344CB8AC3E}">
        <p14:creationId xmlns:p14="http://schemas.microsoft.com/office/powerpoint/2010/main" val="362128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fontScale="90000"/>
          </a:bodyPr>
          <a:lstStyle/>
          <a:p>
            <a:r>
              <a:rPr lang="es-EC" sz="3600" dirty="0"/>
              <a:t>3. Entidades que mantienen su presupuesto para Gastos de Inversión – Asignación Municipal</a:t>
            </a:r>
            <a:endParaRPr lang="es-EC" dirty="0"/>
          </a:p>
        </p:txBody>
      </p:sp>
      <p:graphicFrame>
        <p:nvGraphicFramePr>
          <p:cNvPr id="5" name="Tabla 4"/>
          <p:cNvGraphicFramePr>
            <a:graphicFrameLocks noGrp="1"/>
          </p:cNvGraphicFramePr>
          <p:nvPr>
            <p:extLst>
              <p:ext uri="{D42A27DB-BD31-4B8C-83A1-F6EECF244321}">
                <p14:modId xmlns:p14="http://schemas.microsoft.com/office/powerpoint/2010/main" val="652738655"/>
              </p:ext>
            </p:extLst>
          </p:nvPr>
        </p:nvGraphicFramePr>
        <p:xfrm>
          <a:off x="1263544" y="2083437"/>
          <a:ext cx="16292938" cy="6943817"/>
        </p:xfrm>
        <a:graphic>
          <a:graphicData uri="http://schemas.openxmlformats.org/drawingml/2006/table">
            <a:tbl>
              <a:tblPr/>
              <a:tblGrid>
                <a:gridCol w="648379">
                  <a:extLst>
                    <a:ext uri="{9D8B030D-6E8A-4147-A177-3AD203B41FA5}">
                      <a16:colId xmlns:a16="http://schemas.microsoft.com/office/drawing/2014/main" val="1588488977"/>
                    </a:ext>
                  </a:extLst>
                </a:gridCol>
                <a:gridCol w="3347058">
                  <a:extLst>
                    <a:ext uri="{9D8B030D-6E8A-4147-A177-3AD203B41FA5}">
                      <a16:colId xmlns:a16="http://schemas.microsoft.com/office/drawing/2014/main" val="1794559821"/>
                    </a:ext>
                  </a:extLst>
                </a:gridCol>
                <a:gridCol w="2108105">
                  <a:extLst>
                    <a:ext uri="{9D8B030D-6E8A-4147-A177-3AD203B41FA5}">
                      <a16:colId xmlns:a16="http://schemas.microsoft.com/office/drawing/2014/main" val="932674345"/>
                    </a:ext>
                  </a:extLst>
                </a:gridCol>
                <a:gridCol w="2157087">
                  <a:extLst>
                    <a:ext uri="{9D8B030D-6E8A-4147-A177-3AD203B41FA5}">
                      <a16:colId xmlns:a16="http://schemas.microsoft.com/office/drawing/2014/main" val="2172883749"/>
                    </a:ext>
                  </a:extLst>
                </a:gridCol>
                <a:gridCol w="2270617">
                  <a:extLst>
                    <a:ext uri="{9D8B030D-6E8A-4147-A177-3AD203B41FA5}">
                      <a16:colId xmlns:a16="http://schemas.microsoft.com/office/drawing/2014/main" val="292655362"/>
                    </a:ext>
                  </a:extLst>
                </a:gridCol>
                <a:gridCol w="2464720">
                  <a:extLst>
                    <a:ext uri="{9D8B030D-6E8A-4147-A177-3AD203B41FA5}">
                      <a16:colId xmlns:a16="http://schemas.microsoft.com/office/drawing/2014/main" val="1608134194"/>
                    </a:ext>
                  </a:extLst>
                </a:gridCol>
                <a:gridCol w="3296972">
                  <a:extLst>
                    <a:ext uri="{9D8B030D-6E8A-4147-A177-3AD203B41FA5}">
                      <a16:colId xmlns:a16="http://schemas.microsoft.com/office/drawing/2014/main" val="4082873183"/>
                    </a:ext>
                  </a:extLst>
                </a:gridCol>
              </a:tblGrid>
              <a:tr h="815794">
                <a:tc gridSpan="2">
                  <a:txBody>
                    <a:bodyPr/>
                    <a:lstStyle/>
                    <a:p>
                      <a:pPr algn="ctr" rtl="0" fontAlgn="t"/>
                      <a:endParaRPr lang="es-EC" sz="1800" b="1" i="0" u="none" strike="noStrike" dirty="0">
                        <a:solidFill>
                          <a:srgbClr val="FFFFFF"/>
                        </a:solidFill>
                        <a:effectLst/>
                        <a:latin typeface="Arial" panose="020B0604020202020204" pitchFamily="34" charset="0"/>
                      </a:endParaRPr>
                    </a:p>
                    <a:p>
                      <a:pPr algn="ctr" rtl="0" fontAlgn="t"/>
                      <a:r>
                        <a:rPr lang="es-EC" sz="1800" b="1" i="0" u="none" strike="noStrike" dirty="0">
                          <a:solidFill>
                            <a:srgbClr val="FFFFFF"/>
                          </a:solidFill>
                          <a:effectLst/>
                          <a:latin typeface="Arial" panose="020B0604020202020204" pitchFamily="34" charset="0"/>
                        </a:rPr>
                        <a:t>Entidades</a:t>
                      </a: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t>
                      </a:r>
                    </a:p>
                    <a:p>
                      <a:pPr algn="ctr" rtl="0" fontAlgn="t"/>
                      <a:r>
                        <a:rPr lang="es-EC" sz="1800" b="1" i="0" u="none" strike="noStrike" dirty="0">
                          <a:solidFill>
                            <a:srgbClr val="FFFFFF"/>
                          </a:solidFill>
                          <a:effectLst/>
                          <a:latin typeface="Arial" panose="020B0604020202020204" pitchFamily="34" charset="0"/>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Devengado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endParaRPr lang="es-EC" sz="1800" b="1" i="0" u="none" strike="noStrike" dirty="0">
                        <a:solidFill>
                          <a:srgbClr val="FFFFFF"/>
                        </a:solidFill>
                        <a:effectLst/>
                        <a:latin typeface="Arial" panose="020B0604020202020204" pitchFamily="34" charset="0"/>
                      </a:endParaRPr>
                    </a:p>
                    <a:p>
                      <a:pPr algn="ctr" rtl="0" fontAlgn="t"/>
                      <a:r>
                        <a:rPr lang="es-EC" sz="1800" b="1" i="0" u="none" strike="noStrike" dirty="0">
                          <a:solidFill>
                            <a:srgbClr val="FFFFFF"/>
                          </a:solidFill>
                          <a:effectLst/>
                          <a:latin typeface="Arial" panose="020B0604020202020204" pitchFamily="34" charset="0"/>
                        </a:rPr>
                        <a:t>Observaciones del Codificado antes</a:t>
                      </a:r>
                      <a:r>
                        <a:rPr lang="es-EC" sz="1800" b="1" i="0" u="none" strike="noStrike" baseline="0" dirty="0">
                          <a:solidFill>
                            <a:srgbClr val="FFFFFF"/>
                          </a:solidFill>
                          <a:effectLst/>
                          <a:latin typeface="Arial" panose="020B0604020202020204" pitchFamily="34" charset="0"/>
                        </a:rPr>
                        <a:t> de Reforma</a:t>
                      </a:r>
                      <a:endParaRPr lang="es-EC" sz="18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256779753"/>
                  </a:ext>
                </a:extLst>
              </a:tr>
              <a:tr h="532301">
                <a:tc>
                  <a:txBody>
                    <a:bodyPr/>
                    <a:lstStyle/>
                    <a:p>
                      <a:pPr algn="ctr" fontAlgn="t"/>
                      <a:r>
                        <a:rPr lang="es-EC" sz="1800" b="0" i="0" u="none" strike="noStrike" dirty="0">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Instituto Metropolitano de Capacitación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20.497,14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13682"/>
                  </a:ext>
                </a:extLst>
              </a:tr>
              <a:tr h="321885">
                <a:tc>
                  <a:txBody>
                    <a:bodyPr/>
                    <a:lstStyle/>
                    <a:p>
                      <a:pPr algn="ctr" fontAlgn="t"/>
                      <a:r>
                        <a:rPr lang="es-EC" sz="1800" b="0" i="0" u="none" strike="noStrike">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Registro de la Propiedad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1.417,95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09543"/>
                  </a:ext>
                </a:extLst>
              </a:tr>
              <a:tr h="339842">
                <a:tc>
                  <a:txBody>
                    <a:bodyPr/>
                    <a:lstStyle/>
                    <a:p>
                      <a:pPr algn="ctr" fontAlgn="t"/>
                      <a:r>
                        <a:rPr lang="es-EC" sz="1800" b="0" i="0" u="none" strike="noStrike">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Comunicación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2.600.000,00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42.389,66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276807"/>
                  </a:ext>
                </a:extLst>
              </a:tr>
              <a:tr h="317917">
                <a:tc>
                  <a:txBody>
                    <a:bodyPr/>
                    <a:lstStyle/>
                    <a:p>
                      <a:pPr algn="ctr" fontAlgn="t"/>
                      <a:r>
                        <a:rPr lang="es-EC" sz="1800" b="0" i="0" u="none" strike="noStrike">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Inclusión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225.311,61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923812"/>
                  </a:ext>
                </a:extLst>
              </a:tr>
              <a:tr h="295992">
                <a:tc>
                  <a:txBody>
                    <a:bodyPr/>
                    <a:lstStyle/>
                    <a:p>
                      <a:pPr algn="ctr" fontAlgn="t"/>
                      <a:r>
                        <a:rPr lang="es-EC" sz="1800" b="0" i="0" u="none" strike="noStrike">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Desarrollo Productivo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650.000,00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220.500,00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166115"/>
                  </a:ext>
                </a:extLst>
              </a:tr>
              <a:tr h="532301">
                <a:tc>
                  <a:txBody>
                    <a:bodyPr/>
                    <a:lstStyle/>
                    <a:p>
                      <a:pPr algn="ctr" fontAlgn="t"/>
                      <a:r>
                        <a:rPr lang="es-EC" sz="1800" b="0" i="0" u="none" strike="noStrike">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Secretaría General Coordinación Territorial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1.336.289,98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89,10%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951486"/>
                  </a:ext>
                </a:extLst>
              </a:tr>
              <a:tr h="1026450">
                <a:tc>
                  <a:txBody>
                    <a:bodyPr/>
                    <a:lstStyle/>
                    <a:p>
                      <a:pPr algn="ctr" fontAlgn="t"/>
                      <a:r>
                        <a:rPr lang="es-EC" sz="1800" b="0" i="0" u="none" strike="noStrike">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Secretaría General Seguridad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1.219.785,89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1.447.785,89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1.002.000,00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69,20%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t" latinLnBrk="0" hangingPunct="1">
                        <a:lnSpc>
                          <a:spcPct val="100000"/>
                        </a:lnSpc>
                        <a:spcBef>
                          <a:spcPts val="0"/>
                        </a:spcBef>
                        <a:spcAft>
                          <a:spcPts val="0"/>
                        </a:spcAft>
                        <a:buClrTx/>
                        <a:buSzTx/>
                        <a:buFontTx/>
                        <a:buNone/>
                        <a:tabLst/>
                        <a:defRPr/>
                      </a:pPr>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desde el CAC-Q, se incrementó el presupuesto en 228m para el financiamiento del Convenio para la iluminación de espacios públicos con la EEQ.</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369081"/>
                  </a:ext>
                </a:extLst>
              </a:tr>
              <a:tr h="356988">
                <a:tc>
                  <a:txBody>
                    <a:bodyPr/>
                    <a:lstStyle/>
                    <a:p>
                      <a:pPr algn="ctr" fontAlgn="t"/>
                      <a:r>
                        <a:rPr lang="es-EC" sz="1800" b="0" i="0" u="none" strike="noStrike">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Julio E.Moreno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769674"/>
                  </a:ext>
                </a:extLst>
              </a:tr>
              <a:tr h="324099">
                <a:tc>
                  <a:txBody>
                    <a:bodyPr/>
                    <a:lstStyle/>
                    <a:p>
                      <a:pPr algn="ctr" fontAlgn="t"/>
                      <a:r>
                        <a:rPr lang="es-EC" sz="1800" b="0" i="0" u="none" strike="noStrike">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Milenio Bicentenario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6.669,85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331171"/>
                  </a:ext>
                </a:extLst>
              </a:tr>
              <a:tr h="322697">
                <a:tc>
                  <a:txBody>
                    <a:bodyPr/>
                    <a:lstStyle/>
                    <a:p>
                      <a:pPr algn="ctr" fontAlgn="t"/>
                      <a:r>
                        <a:rPr lang="es-EC" sz="1800" b="0" i="0" u="none" strike="noStrike">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Oswaldo Lombeyda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716066"/>
                  </a:ext>
                </a:extLst>
              </a:tr>
              <a:tr h="338361">
                <a:tc>
                  <a:txBody>
                    <a:bodyPr/>
                    <a:lstStyle/>
                    <a:p>
                      <a:pPr algn="ctr" fontAlgn="t"/>
                      <a:r>
                        <a:rPr lang="es-EC" sz="1800" b="0" i="0" u="none" strike="noStrike">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San Francisco de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467570"/>
                  </a:ext>
                </a:extLst>
              </a:tr>
              <a:tr h="341331">
                <a:tc>
                  <a:txBody>
                    <a:bodyPr/>
                    <a:lstStyle/>
                    <a:p>
                      <a:pPr algn="ctr" fontAlgn="t"/>
                      <a:r>
                        <a:rPr lang="es-EC" sz="1800" b="0" i="0" u="none" strike="noStrike">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Sucre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24.394,00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25,50%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t"/>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31863"/>
                  </a:ext>
                </a:extLst>
              </a:tr>
              <a:tr h="361444">
                <a:tc>
                  <a:txBody>
                    <a:bodyPr/>
                    <a:lstStyle/>
                    <a:p>
                      <a:pPr algn="ctr" fontAlgn="t"/>
                      <a:r>
                        <a:rPr lang="es-EC" sz="1800" b="0" i="0" u="none" strike="noStrike">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Regula Tu Barrio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82.512,28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48,50%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3435"/>
                  </a:ext>
                </a:extLst>
              </a:tr>
              <a:tr h="314276">
                <a:tc>
                  <a:txBody>
                    <a:bodyPr/>
                    <a:lstStyle/>
                    <a:p>
                      <a:pPr algn="ctr" fontAlgn="t"/>
                      <a:r>
                        <a:rPr lang="es-EC" sz="1800" b="0" i="0" u="none" strike="noStrike">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Turística La Mariscal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176.385,50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176.385,50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24.851,06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552520"/>
                  </a:ext>
                </a:extLst>
              </a:tr>
              <a:tr h="270692">
                <a:tc gridSpan="2">
                  <a:txBody>
                    <a:bodyPr/>
                    <a:lstStyle/>
                    <a:p>
                      <a:pPr algn="ctr" rtl="0" fontAlgn="t"/>
                      <a:r>
                        <a:rPr lang="es-EC" sz="1800" b="1" i="0" u="none" strike="noStrike" dirty="0">
                          <a:solidFill>
                            <a:srgbClr val="FFFFFF"/>
                          </a:solidFill>
                          <a:effectLst/>
                          <a:latin typeface="Arial" panose="020B060402020202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es-EC"/>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1" i="0" u="none" strike="noStrike" dirty="0">
                          <a:solidFill>
                            <a:srgbClr val="FFFFFF"/>
                          </a:solidFill>
                          <a:effectLst/>
                          <a:latin typeface="Arial" panose="020B0604020202020204" pitchFamily="34" charset="0"/>
                        </a:rPr>
                        <a:t>62.077.956,64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1800" b="1" i="0" u="none" strike="noStrike" dirty="0">
                          <a:solidFill>
                            <a:srgbClr val="FFFFFF"/>
                          </a:solidFill>
                          <a:effectLst/>
                          <a:latin typeface="Arial" panose="020B0604020202020204" pitchFamily="34" charset="0"/>
                        </a:rPr>
                        <a:t>60.705.956,64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12.437.116,85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20,50%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86888293"/>
                  </a:ext>
                </a:extLst>
              </a:tr>
            </a:tbl>
          </a:graphicData>
        </a:graphic>
      </p:graphicFrame>
      <p:sp>
        <p:nvSpPr>
          <p:cNvPr id="6" name="Título 1">
            <a:extLst>
              <a:ext uri="{FF2B5EF4-FFF2-40B4-BE49-F238E27FC236}">
                <a16:creationId xmlns:a16="http://schemas.microsoft.com/office/drawing/2014/main" id="{0CA53F31-4584-EDC7-EB7D-253D54B5F07B}"/>
              </a:ext>
            </a:extLst>
          </p:cNvPr>
          <p:cNvSpPr txBox="1">
            <a:spLocks/>
          </p:cNvSpPr>
          <p:nvPr/>
        </p:nvSpPr>
        <p:spPr>
          <a:xfrm>
            <a:off x="1263544" y="1267691"/>
            <a:ext cx="16136182" cy="796835"/>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a:solidFill>
                  <a:srgbClr val="C00000"/>
                </a:solidFill>
              </a:rPr>
              <a:t>29 de 68 Entidades del MDMQ mantienen el presupuesto asignado mediante Ordenanza PMU N.- 006-2021</a:t>
            </a:r>
          </a:p>
        </p:txBody>
      </p:sp>
    </p:spTree>
    <p:extLst>
      <p:ext uri="{BB962C8B-B14F-4D97-AF65-F5344CB8AC3E}">
        <p14:creationId xmlns:p14="http://schemas.microsoft.com/office/powerpoint/2010/main" val="116336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a:bodyPr>
          <a:lstStyle/>
          <a:p>
            <a:r>
              <a:rPr lang="es-EC" sz="3200" dirty="0"/>
              <a:t>4. Entidades que reducen el presupuesto para Gastos de Inversión  – Asignación Municipal</a:t>
            </a:r>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1345474" y="1267691"/>
            <a:ext cx="16643587"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a:solidFill>
                  <a:srgbClr val="C00000"/>
                </a:solidFill>
              </a:rPr>
              <a:t>11 de 68 Entidades del MDMQ solicitaron reducción de sus presupuestos para la Reforma 2022</a:t>
            </a:r>
          </a:p>
        </p:txBody>
      </p:sp>
      <p:graphicFrame>
        <p:nvGraphicFramePr>
          <p:cNvPr id="4" name="Tabla 3"/>
          <p:cNvGraphicFramePr>
            <a:graphicFrameLocks noGrp="1"/>
          </p:cNvGraphicFramePr>
          <p:nvPr>
            <p:extLst>
              <p:ext uri="{D42A27DB-BD31-4B8C-83A1-F6EECF244321}">
                <p14:modId xmlns:p14="http://schemas.microsoft.com/office/powerpoint/2010/main" val="2846875080"/>
              </p:ext>
            </p:extLst>
          </p:nvPr>
        </p:nvGraphicFramePr>
        <p:xfrm>
          <a:off x="1440913" y="2279364"/>
          <a:ext cx="15475486" cy="6586772"/>
        </p:xfrm>
        <a:graphic>
          <a:graphicData uri="http://schemas.openxmlformats.org/drawingml/2006/table">
            <a:tbl>
              <a:tblPr/>
              <a:tblGrid>
                <a:gridCol w="578964">
                  <a:extLst>
                    <a:ext uri="{9D8B030D-6E8A-4147-A177-3AD203B41FA5}">
                      <a16:colId xmlns:a16="http://schemas.microsoft.com/office/drawing/2014/main" val="2234628356"/>
                    </a:ext>
                  </a:extLst>
                </a:gridCol>
                <a:gridCol w="3692671">
                  <a:extLst>
                    <a:ext uri="{9D8B030D-6E8A-4147-A177-3AD203B41FA5}">
                      <a16:colId xmlns:a16="http://schemas.microsoft.com/office/drawing/2014/main" val="1039822187"/>
                    </a:ext>
                  </a:extLst>
                </a:gridCol>
                <a:gridCol w="1662762">
                  <a:extLst>
                    <a:ext uri="{9D8B030D-6E8A-4147-A177-3AD203B41FA5}">
                      <a16:colId xmlns:a16="http://schemas.microsoft.com/office/drawing/2014/main" val="1001273023"/>
                    </a:ext>
                  </a:extLst>
                </a:gridCol>
                <a:gridCol w="1992675">
                  <a:extLst>
                    <a:ext uri="{9D8B030D-6E8A-4147-A177-3AD203B41FA5}">
                      <a16:colId xmlns:a16="http://schemas.microsoft.com/office/drawing/2014/main" val="4017622585"/>
                    </a:ext>
                  </a:extLst>
                </a:gridCol>
                <a:gridCol w="1794728">
                  <a:extLst>
                    <a:ext uri="{9D8B030D-6E8A-4147-A177-3AD203B41FA5}">
                      <a16:colId xmlns:a16="http://schemas.microsoft.com/office/drawing/2014/main" val="1264458604"/>
                    </a:ext>
                  </a:extLst>
                </a:gridCol>
                <a:gridCol w="1795641">
                  <a:extLst>
                    <a:ext uri="{9D8B030D-6E8A-4147-A177-3AD203B41FA5}">
                      <a16:colId xmlns:a16="http://schemas.microsoft.com/office/drawing/2014/main" val="2879597370"/>
                    </a:ext>
                  </a:extLst>
                </a:gridCol>
                <a:gridCol w="2151965">
                  <a:extLst>
                    <a:ext uri="{9D8B030D-6E8A-4147-A177-3AD203B41FA5}">
                      <a16:colId xmlns:a16="http://schemas.microsoft.com/office/drawing/2014/main" val="1920910785"/>
                    </a:ext>
                  </a:extLst>
                </a:gridCol>
                <a:gridCol w="1806080">
                  <a:extLst>
                    <a:ext uri="{9D8B030D-6E8A-4147-A177-3AD203B41FA5}">
                      <a16:colId xmlns:a16="http://schemas.microsoft.com/office/drawing/2014/main" val="915576202"/>
                    </a:ext>
                  </a:extLst>
                </a:gridCol>
              </a:tblGrid>
              <a:tr h="906484">
                <a:tc gridSpan="2">
                  <a:txBody>
                    <a:bodyPr/>
                    <a:lstStyle/>
                    <a:p>
                      <a:pPr algn="ctr" rtl="0" fontAlgn="t"/>
                      <a:r>
                        <a:rPr lang="es-EC" sz="1800" b="1" i="0" u="none" strike="noStrike" dirty="0">
                          <a:solidFill>
                            <a:srgbClr val="FFFFFF"/>
                          </a:solidFill>
                          <a:effectLst/>
                          <a:latin typeface="Arial" panose="020B0604020202020204" pitchFamily="34" charset="0"/>
                        </a:rPr>
                        <a:t>Entidades</a:t>
                      </a:r>
                    </a:p>
                  </a:txBody>
                  <a:tcPr marL="8831" marR="8831" marT="883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Asignación inicial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Codificado antes de Reforma - DMF</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Devengado al 31 de julio de 2022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Reforma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ctr" rtl="0" fontAlgn="t"/>
                      <a:r>
                        <a:rPr lang="es-EC" sz="1800" b="1" i="0" u="none" strike="noStrike">
                          <a:solidFill>
                            <a:srgbClr val="FFFFFF"/>
                          </a:solidFill>
                          <a:effectLst/>
                          <a:latin typeface="Arial" panose="020B0604020202020204" pitchFamily="34" charset="0"/>
                        </a:rPr>
                        <a:t> Propuesta con Reforma</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758924561"/>
                  </a:ext>
                </a:extLst>
              </a:tr>
              <a:tr h="453241">
                <a:tc>
                  <a:txBody>
                    <a:bodyPr/>
                    <a:lstStyle/>
                    <a:p>
                      <a:pPr algn="ctr" fontAlgn="t"/>
                      <a:r>
                        <a:rPr lang="es-EC" sz="1700" b="0" i="0" u="none" strike="noStrike" dirty="0">
                          <a:effectLst/>
                          <a:latin typeface="Arial" panose="020B0604020202020204" pitchFamily="34" charset="0"/>
                        </a:rPr>
                        <a:t>1</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de Salud Sur</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6.413.000,00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6.413.000,00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321.486,13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5,00%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1.190.000,00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5.223.000,00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0145116"/>
                  </a:ext>
                </a:extLst>
              </a:tr>
              <a:tr h="521824">
                <a:tc>
                  <a:txBody>
                    <a:bodyPr/>
                    <a:lstStyle/>
                    <a:p>
                      <a:pPr algn="ctr" fontAlgn="t"/>
                      <a:r>
                        <a:rPr lang="es-EC" sz="1700" b="0" i="0" u="none" strike="noStrike" dirty="0">
                          <a:effectLst/>
                          <a:latin typeface="Arial" panose="020B0604020202020204" pitchFamily="34" charset="0"/>
                        </a:rPr>
                        <a:t>2</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Patronato Municipal San José</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11.500.000,00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11.500.000,00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1.231.941,66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10,70%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1.154.639,37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10.345.360,63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769529"/>
                  </a:ext>
                </a:extLst>
              </a:tr>
              <a:tr h="453241">
                <a:tc>
                  <a:txBody>
                    <a:bodyPr/>
                    <a:lstStyle/>
                    <a:p>
                      <a:pPr algn="ctr" fontAlgn="t"/>
                      <a:r>
                        <a:rPr lang="es-EC" sz="1700" b="0" i="0" u="none" strike="noStrike" dirty="0">
                          <a:effectLst/>
                          <a:latin typeface="Arial" panose="020B0604020202020204" pitchFamily="34" charset="0"/>
                        </a:rPr>
                        <a:t>3</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Unidad de Bienestar Animal</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2.126.424,68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2.126.424,68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30.640,17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1,40%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613.292,18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1.513.132,50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503351"/>
                  </a:ext>
                </a:extLst>
              </a:tr>
              <a:tr h="453241">
                <a:tc>
                  <a:txBody>
                    <a:bodyPr/>
                    <a:lstStyle/>
                    <a:p>
                      <a:pPr algn="ctr" fontAlgn="t"/>
                      <a:r>
                        <a:rPr lang="es-EC" sz="1700" b="0" i="0" u="none" strike="noStrike" dirty="0">
                          <a:effectLst/>
                          <a:latin typeface="Arial" panose="020B0604020202020204" pitchFamily="34" charset="0"/>
                        </a:rPr>
                        <a:t>4</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de Salud Norte</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4.955.354,62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4.955.354,61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1.184.467,91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s-EC" sz="1800" b="0" i="0" u="none" strike="noStrike">
                          <a:solidFill>
                            <a:srgbClr val="000000"/>
                          </a:solidFill>
                          <a:effectLst/>
                          <a:latin typeface="Arial" panose="020B0604020202020204" pitchFamily="34" charset="0"/>
                        </a:rPr>
                        <a:t>23,90%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dirty="0">
                          <a:solidFill>
                            <a:srgbClr val="000000"/>
                          </a:solidFill>
                          <a:effectLst/>
                          <a:latin typeface="Arial" panose="020B0604020202020204" pitchFamily="34" charset="0"/>
                        </a:rPr>
                        <a:t>      (-) 480.836,45</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4.474.518,16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018796"/>
                  </a:ext>
                </a:extLst>
              </a:tr>
              <a:tr h="453241">
                <a:tc>
                  <a:txBody>
                    <a:bodyPr/>
                    <a:lstStyle/>
                    <a:p>
                      <a:pPr algn="ctr" fontAlgn="t"/>
                      <a:r>
                        <a:rPr lang="es-EC" sz="1700" b="0" i="0" u="none" strike="noStrike" dirty="0">
                          <a:effectLst/>
                          <a:latin typeface="Arial" panose="020B0604020202020204" pitchFamily="34" charset="0"/>
                        </a:rPr>
                        <a:t>5</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a:solidFill>
                            <a:srgbClr val="000000"/>
                          </a:solidFill>
                          <a:effectLst/>
                          <a:latin typeface="Arial" panose="020B0604020202020204" pitchFamily="34" charset="0"/>
                        </a:rPr>
                        <a:t>Unidad de Salud Centro</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2.705.143,02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2.705.143,03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591,115,23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s-EC" sz="1800" b="0" i="0" u="none" strike="noStrike">
                          <a:solidFill>
                            <a:srgbClr val="000000"/>
                          </a:solidFill>
                          <a:effectLst/>
                          <a:latin typeface="Arial" panose="020B0604020202020204" pitchFamily="34" charset="0"/>
                        </a:rPr>
                        <a:t>21,90%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dirty="0">
                          <a:solidFill>
                            <a:srgbClr val="000000"/>
                          </a:solidFill>
                          <a:effectLst/>
                          <a:latin typeface="Arial" panose="020B0604020202020204" pitchFamily="34" charset="0"/>
                        </a:rPr>
                        <a:t>      (-) 343.131,76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2.362.011,27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3405585"/>
                  </a:ext>
                </a:extLst>
              </a:tr>
              <a:tr h="453241">
                <a:tc>
                  <a:txBody>
                    <a:bodyPr/>
                    <a:lstStyle/>
                    <a:p>
                      <a:pPr algn="ctr" fontAlgn="t"/>
                      <a:r>
                        <a:rPr lang="es-EC" sz="1700" b="0" i="0" u="none" strike="noStrike" dirty="0">
                          <a:effectLst/>
                          <a:latin typeface="Arial" panose="020B0604020202020204" pitchFamily="34" charset="0"/>
                        </a:rPr>
                        <a:t>6</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EPM Servicios Aeroportuarios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1.537.030,24</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51,20%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239.761,32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2.760.238,68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014693"/>
                  </a:ext>
                </a:extLst>
              </a:tr>
              <a:tr h="521824">
                <a:tc>
                  <a:txBody>
                    <a:bodyPr/>
                    <a:lstStyle/>
                    <a:p>
                      <a:pPr algn="ctr" fontAlgn="t"/>
                      <a:r>
                        <a:rPr lang="es-EC" sz="1700" b="0" i="0" u="none" strike="noStrike" dirty="0">
                          <a:effectLst/>
                          <a:latin typeface="Arial" panose="020B0604020202020204" pitchFamily="34" charset="0"/>
                        </a:rPr>
                        <a:t>7</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AZ Manuela Sáenz</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3.780.993,08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3.780.993,08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652.151,80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17,20%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217.540,00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3.563.453,08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694053"/>
                  </a:ext>
                </a:extLst>
              </a:tr>
              <a:tr h="453241">
                <a:tc>
                  <a:txBody>
                    <a:bodyPr/>
                    <a:lstStyle/>
                    <a:p>
                      <a:pPr algn="ctr" fontAlgn="t"/>
                      <a:r>
                        <a:rPr lang="es-EC" sz="1700" b="0" i="0" u="none" strike="noStrike" dirty="0">
                          <a:effectLst/>
                          <a:latin typeface="Arial" panose="020B0604020202020204" pitchFamily="34" charset="0"/>
                        </a:rPr>
                        <a:t>8</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Salud</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4.392.706,00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4.392.706,00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43.674,64</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166.000,00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4.226.706,00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077125"/>
                  </a:ext>
                </a:extLst>
              </a:tr>
              <a:tr h="453241">
                <a:tc>
                  <a:txBody>
                    <a:bodyPr/>
                    <a:lstStyle/>
                    <a:p>
                      <a:pPr algn="ctr" fontAlgn="t"/>
                      <a:r>
                        <a:rPr lang="es-EC" sz="1700" b="0" i="0" u="none" strike="noStrike" dirty="0">
                          <a:effectLst/>
                          <a:latin typeface="Arial" panose="020B0604020202020204" pitchFamily="34" charset="0"/>
                        </a:rPr>
                        <a:t>9</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General de Planificación</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281.106,56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281.106,56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14.713,00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5,20%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144.482,96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136.623,60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736287"/>
                  </a:ext>
                </a:extLst>
              </a:tr>
              <a:tr h="521824">
                <a:tc>
                  <a:txBody>
                    <a:bodyPr/>
                    <a:lstStyle/>
                    <a:p>
                      <a:pPr algn="ctr" fontAlgn="t"/>
                      <a:r>
                        <a:rPr lang="es-EC" sz="1700" b="0" i="0" u="none" strike="noStrike" dirty="0">
                          <a:effectLst/>
                          <a:latin typeface="Arial" panose="020B0604020202020204" pitchFamily="34" charset="0"/>
                        </a:rPr>
                        <a:t>10</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IMP</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18.150.383,10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18.150.383,10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1.892.269,81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10,40%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        (-) 21.600,00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18.128.783,10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35548"/>
                  </a:ext>
                </a:extLst>
              </a:tr>
              <a:tr h="453241">
                <a:tc>
                  <a:txBody>
                    <a:bodyPr/>
                    <a:lstStyle/>
                    <a:p>
                      <a:pPr algn="ctr" fontAlgn="t"/>
                      <a:r>
                        <a:rPr lang="es-EC" sz="1700" b="0" i="0" u="none" strike="noStrike" dirty="0">
                          <a:effectLst/>
                          <a:latin typeface="Arial" panose="020B0604020202020204" pitchFamily="34" charset="0"/>
                        </a:rPr>
                        <a:t>11</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AZ Eloy Alfaro</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4.949.375,93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4.949.375,93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874.401,52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17,70%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        (-) 16.297,62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4.933.078,31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514575"/>
                  </a:ext>
                </a:extLst>
              </a:tr>
              <a:tr h="453241">
                <a:tc gridSpan="2">
                  <a:txBody>
                    <a:bodyPr/>
                    <a:lstStyle/>
                    <a:p>
                      <a:pPr algn="ctr" rtl="0" fontAlgn="t"/>
                      <a:r>
                        <a:rPr lang="es-EC" sz="1800" b="1" i="0" u="none" strike="noStrike">
                          <a:solidFill>
                            <a:srgbClr val="FFFFFF"/>
                          </a:solidFill>
                          <a:effectLst/>
                          <a:latin typeface="Arial" panose="020B0604020202020204" pitchFamily="34" charset="0"/>
                        </a:rPr>
                        <a:t>TOTAL</a:t>
                      </a:r>
                    </a:p>
                  </a:txBody>
                  <a:tcPr marL="8831" marR="8831" marT="883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31D25"/>
                    </a:solidFill>
                  </a:tcPr>
                </a:tc>
                <a:tc hMerge="1">
                  <a:txBody>
                    <a:bodyPr/>
                    <a:lstStyle/>
                    <a:p>
                      <a:endParaRPr lang="es-EC"/>
                    </a:p>
                  </a:txBody>
                  <a:tcPr/>
                </a:tc>
                <a:tc>
                  <a:txBody>
                    <a:bodyPr/>
                    <a:lstStyle/>
                    <a:p>
                      <a:pPr algn="r" rtl="0" fontAlgn="t"/>
                      <a:r>
                        <a:rPr lang="es-EC" sz="1800" b="1" i="0" u="none" strike="noStrike">
                          <a:solidFill>
                            <a:srgbClr val="FFFFFF"/>
                          </a:solidFill>
                          <a:effectLst/>
                          <a:latin typeface="Arial" panose="020B0604020202020204" pitchFamily="34" charset="0"/>
                        </a:rPr>
                        <a:t>62.254.486,99</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a:solidFill>
                            <a:srgbClr val="FFFFFF"/>
                          </a:solidFill>
                          <a:effectLst/>
                          <a:latin typeface="Arial" panose="020B0604020202020204" pitchFamily="34" charset="0"/>
                        </a:rPr>
                        <a:t>62.254.486,99</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a:solidFill>
                            <a:srgbClr val="FFFFFF"/>
                          </a:solidFill>
                          <a:effectLst/>
                          <a:latin typeface="Arial" panose="020B0604020202020204" pitchFamily="34" charset="0"/>
                        </a:rPr>
                        <a:t>8.373.892,11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a:solidFill>
                            <a:srgbClr val="FFFFFF"/>
                          </a:solidFill>
                          <a:effectLst/>
                          <a:latin typeface="Arial" panose="020B0604020202020204" pitchFamily="34" charset="0"/>
                        </a:rPr>
                        <a:t>13,50%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1800" b="1" i="0" u="none" strike="noStrike">
                          <a:solidFill>
                            <a:srgbClr val="FFFFFF"/>
                          </a:solidFill>
                          <a:effectLst/>
                          <a:latin typeface="Arial" panose="020B0604020202020204" pitchFamily="34" charset="0"/>
                        </a:rPr>
                        <a:t>    (-) 4.587.581,66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dirty="0">
                          <a:solidFill>
                            <a:srgbClr val="FFFFFF"/>
                          </a:solidFill>
                          <a:effectLst/>
                          <a:latin typeface="Arial" panose="020B0604020202020204" pitchFamily="34" charset="0"/>
                        </a:rPr>
                        <a:t>57.666.905,33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extLst>
                  <a:ext uri="{0D108BD9-81ED-4DB2-BD59-A6C34878D82A}">
                    <a16:rowId xmlns:a16="http://schemas.microsoft.com/office/drawing/2014/main" val="190710566"/>
                  </a:ext>
                </a:extLst>
              </a:tr>
            </a:tbl>
          </a:graphicData>
        </a:graphic>
      </p:graphicFrame>
    </p:spTree>
    <p:extLst>
      <p:ext uri="{BB962C8B-B14F-4D97-AF65-F5344CB8AC3E}">
        <p14:creationId xmlns:p14="http://schemas.microsoft.com/office/powerpoint/2010/main" val="352222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a:xfrm>
            <a:off x="558839" y="-150212"/>
            <a:ext cx="17724777" cy="2025276"/>
          </a:xfrm>
        </p:spPr>
        <p:txBody>
          <a:bodyPr>
            <a:normAutofit/>
          </a:bodyPr>
          <a:lstStyle/>
          <a:p>
            <a:r>
              <a:rPr lang="es-EC" sz="3200" dirty="0"/>
              <a:t>5. Entidades que incrementan el presupuesto para Gastos de Inversión – Asignación Municipal</a:t>
            </a:r>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963822" y="2550521"/>
            <a:ext cx="16592659" cy="66444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a:solidFill>
                  <a:srgbClr val="C00000"/>
                </a:solidFill>
              </a:rPr>
              <a:t>25 de 68 Entidades del MDMQ solicitaron incremento de sus presupuestos para la Reforma 2022</a:t>
            </a:r>
          </a:p>
        </p:txBody>
      </p:sp>
      <p:sp>
        <p:nvSpPr>
          <p:cNvPr id="6" name="CuadroTexto 5"/>
          <p:cNvSpPr txBox="1"/>
          <p:nvPr/>
        </p:nvSpPr>
        <p:spPr>
          <a:xfrm>
            <a:off x="963821" y="8878430"/>
            <a:ext cx="16563605" cy="276999"/>
          </a:xfrm>
          <a:prstGeom prst="rect">
            <a:avLst/>
          </a:prstGeom>
          <a:noFill/>
        </p:spPr>
        <p:txBody>
          <a:bodyPr wrap="square" rtlCol="0">
            <a:spAutoFit/>
          </a:bodyPr>
          <a:lstStyle/>
          <a:p>
            <a:pPr algn="just"/>
            <a:r>
              <a:rPr lang="es-EC" sz="1200" b="1" dirty="0"/>
              <a:t>Nota: </a:t>
            </a:r>
            <a:r>
              <a:rPr lang="es-EC" sz="1200" dirty="0"/>
              <a:t>(*) Se considera el valor total de la transferencia de la EPMMOP desde el MDMQ como parte del presupuesto para Gastos de Inversión, transferencia dentro de la cual se considera 932m en gastos administrativos.</a:t>
            </a:r>
          </a:p>
        </p:txBody>
      </p:sp>
      <p:graphicFrame>
        <p:nvGraphicFramePr>
          <p:cNvPr id="5" name="Tabla 4"/>
          <p:cNvGraphicFramePr>
            <a:graphicFrameLocks noGrp="1"/>
          </p:cNvGraphicFramePr>
          <p:nvPr>
            <p:extLst>
              <p:ext uri="{D42A27DB-BD31-4B8C-83A1-F6EECF244321}">
                <p14:modId xmlns:p14="http://schemas.microsoft.com/office/powerpoint/2010/main" val="2047478534"/>
              </p:ext>
            </p:extLst>
          </p:nvPr>
        </p:nvGraphicFramePr>
        <p:xfrm>
          <a:off x="963822" y="1899186"/>
          <a:ext cx="16563605" cy="6879711"/>
        </p:xfrm>
        <a:graphic>
          <a:graphicData uri="http://schemas.openxmlformats.org/drawingml/2006/table">
            <a:tbl>
              <a:tblPr/>
              <a:tblGrid>
                <a:gridCol w="573522">
                  <a:extLst>
                    <a:ext uri="{9D8B030D-6E8A-4147-A177-3AD203B41FA5}">
                      <a16:colId xmlns:a16="http://schemas.microsoft.com/office/drawing/2014/main" val="231745684"/>
                    </a:ext>
                  </a:extLst>
                </a:gridCol>
                <a:gridCol w="3068054">
                  <a:extLst>
                    <a:ext uri="{9D8B030D-6E8A-4147-A177-3AD203B41FA5}">
                      <a16:colId xmlns:a16="http://schemas.microsoft.com/office/drawing/2014/main" val="4172965883"/>
                    </a:ext>
                  </a:extLst>
                </a:gridCol>
                <a:gridCol w="1730745">
                  <a:extLst>
                    <a:ext uri="{9D8B030D-6E8A-4147-A177-3AD203B41FA5}">
                      <a16:colId xmlns:a16="http://schemas.microsoft.com/office/drawing/2014/main" val="2214336920"/>
                    </a:ext>
                  </a:extLst>
                </a:gridCol>
                <a:gridCol w="1639653">
                  <a:extLst>
                    <a:ext uri="{9D8B030D-6E8A-4147-A177-3AD203B41FA5}">
                      <a16:colId xmlns:a16="http://schemas.microsoft.com/office/drawing/2014/main" val="2367759390"/>
                    </a:ext>
                  </a:extLst>
                </a:gridCol>
                <a:gridCol w="1834850">
                  <a:extLst>
                    <a:ext uri="{9D8B030D-6E8A-4147-A177-3AD203B41FA5}">
                      <a16:colId xmlns:a16="http://schemas.microsoft.com/office/drawing/2014/main" val="1470584618"/>
                    </a:ext>
                  </a:extLst>
                </a:gridCol>
                <a:gridCol w="1873889">
                  <a:extLst>
                    <a:ext uri="{9D8B030D-6E8A-4147-A177-3AD203B41FA5}">
                      <a16:colId xmlns:a16="http://schemas.microsoft.com/office/drawing/2014/main" val="48097929"/>
                    </a:ext>
                  </a:extLst>
                </a:gridCol>
                <a:gridCol w="1665680">
                  <a:extLst>
                    <a:ext uri="{9D8B030D-6E8A-4147-A177-3AD203B41FA5}">
                      <a16:colId xmlns:a16="http://schemas.microsoft.com/office/drawing/2014/main" val="1168324174"/>
                    </a:ext>
                  </a:extLst>
                </a:gridCol>
                <a:gridCol w="1678693">
                  <a:extLst>
                    <a:ext uri="{9D8B030D-6E8A-4147-A177-3AD203B41FA5}">
                      <a16:colId xmlns:a16="http://schemas.microsoft.com/office/drawing/2014/main" val="2620588294"/>
                    </a:ext>
                  </a:extLst>
                </a:gridCol>
                <a:gridCol w="2498519">
                  <a:extLst>
                    <a:ext uri="{9D8B030D-6E8A-4147-A177-3AD203B41FA5}">
                      <a16:colId xmlns:a16="http://schemas.microsoft.com/office/drawing/2014/main" val="10856788"/>
                    </a:ext>
                  </a:extLst>
                </a:gridCol>
              </a:tblGrid>
              <a:tr h="984597">
                <a:tc gridSpan="2">
                  <a:txBody>
                    <a:bodyPr/>
                    <a:lstStyle/>
                    <a:p>
                      <a:pPr algn="ctr" rtl="0" fontAlgn="ctr"/>
                      <a:r>
                        <a:rPr lang="es-EC" sz="1700" b="1" i="0" u="none" strike="noStrike" dirty="0">
                          <a:solidFill>
                            <a:srgbClr val="FFFFFF"/>
                          </a:solidFill>
                          <a:effectLst/>
                          <a:latin typeface="Arial" panose="020B0604020202020204" pitchFamily="34" charset="0"/>
                        </a:rPr>
                        <a:t>Entidades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a:solidFill>
                            <a:srgbClr val="FFFFFF"/>
                          </a:solidFill>
                          <a:effectLst/>
                          <a:latin typeface="Arial" panose="020B0604020202020204" pitchFamily="34" charset="0"/>
                        </a:rPr>
                        <a:t>Devengado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a:solidFill>
                            <a:srgbClr val="FFFFFF"/>
                          </a:solidFill>
                          <a:effectLst/>
                          <a:latin typeface="Arial" panose="020B0604020202020204" pitchFamily="34" charset="0"/>
                        </a:rPr>
                        <a:t>Ejecución Presupuestaria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Observaciones al Codificado antes</a:t>
                      </a:r>
                      <a:r>
                        <a:rPr lang="es-EC" sz="1700" b="1" i="0" u="none" strike="noStrike" baseline="0" dirty="0">
                          <a:solidFill>
                            <a:srgbClr val="FFFFFF"/>
                          </a:solidFill>
                          <a:effectLst/>
                          <a:latin typeface="Arial" panose="020B0604020202020204" pitchFamily="34" charset="0"/>
                        </a:rPr>
                        <a:t> de Reforma</a:t>
                      </a:r>
                      <a:endParaRPr lang="es-EC" sz="17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763103218"/>
                  </a:ext>
                </a:extLst>
              </a:tr>
              <a:tr h="351299">
                <a:tc>
                  <a:txBody>
                    <a:bodyPr/>
                    <a:lstStyle/>
                    <a:p>
                      <a:pPr algn="ctr" fontAlgn="t"/>
                      <a:r>
                        <a:rPr lang="es-EC" sz="1700" b="0" i="0" u="none" strike="noStrike" dirty="0">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EPMMOP*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97.092.975,18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97.092.975,18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22.342.198,71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23,20%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38.768.480,82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135.861.456,00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5446"/>
                  </a:ext>
                </a:extLst>
              </a:tr>
              <a:tr h="812427">
                <a:tc>
                  <a:txBody>
                    <a:bodyPr/>
                    <a:lstStyle/>
                    <a:p>
                      <a:pPr algn="ctr" fontAlgn="t"/>
                      <a:r>
                        <a:rPr lang="es-EC" sz="1700" b="0" i="0" u="none" strike="noStrike" dirty="0">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PLMQ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152.736.183,49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162.960.405,04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22.086.210,94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13,60%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36.843.482,84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199.803.887,88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r>
                        <a:rPr lang="es-EC" sz="1400" b="0" i="0" u="none" strike="noStrike" dirty="0">
                          <a:solidFill>
                            <a:srgbClr val="000000"/>
                          </a:solidFill>
                          <a:effectLst/>
                          <a:latin typeface="Arial" panose="020B0604020202020204" pitchFamily="34" charset="0"/>
                        </a:rPr>
                        <a:t>Traspasos de crédito</a:t>
                      </a:r>
                      <a:r>
                        <a:rPr lang="es-EC" sz="1400" b="0" i="0" u="none" strike="noStrike" baseline="0" dirty="0">
                          <a:solidFill>
                            <a:srgbClr val="000000"/>
                          </a:solidFill>
                          <a:effectLst/>
                          <a:latin typeface="Arial" panose="020B0604020202020204" pitchFamily="34" charset="0"/>
                        </a:rPr>
                        <a:t> desde EPMTP - Q, EPM Metro y AMT, se incrementaron 10,2M para el SIR EPMTP-Q.</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890624"/>
                  </a:ext>
                </a:extLst>
              </a:tr>
              <a:tr h="630894">
                <a:tc>
                  <a:txBody>
                    <a:bodyPr/>
                    <a:lstStyle/>
                    <a:p>
                      <a:pPr algn="ctr" fontAlgn="t"/>
                      <a:r>
                        <a:rPr lang="es-EC" sz="1700" b="0" i="0" u="none" strike="noStrike" dirty="0">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Transporte de Pasajeros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40.154.553,27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32.226.866,72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14.236.168,33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44,20%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15.893.680,15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48.120.546,87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a PLMQ, se redujeron 7,9M para financiar el SIR de la empresa.</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336005"/>
                  </a:ext>
                </a:extLst>
              </a:tr>
              <a:tr h="1013292">
                <a:tc>
                  <a:txBody>
                    <a:bodyPr/>
                    <a:lstStyle/>
                    <a:p>
                      <a:pPr algn="ctr" fontAlgn="t"/>
                      <a:r>
                        <a:rPr lang="es-EC" sz="1700" b="0" i="0" u="none" strike="noStrike" dirty="0">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Secretaría de 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622.250,00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366.770,00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38.737,00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10,60%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12.944.480,00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13.311.250,00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a la AMT, se redujeron 255m para financiamiento del pago del acuerdo de mediación del servicio de RTV.</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3581"/>
                  </a:ext>
                </a:extLst>
              </a:tr>
              <a:tr h="254641">
                <a:tc>
                  <a:txBody>
                    <a:bodyPr/>
                    <a:lstStyle/>
                    <a:p>
                      <a:pPr algn="ctr" fontAlgn="t"/>
                      <a:r>
                        <a:rPr lang="es-EC" sz="1700" b="0" i="0" u="none" strike="noStrike" dirty="0">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EPMGIRS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131.683,43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13.145.000,00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16.275.000,00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89509"/>
                  </a:ext>
                </a:extLst>
              </a:tr>
              <a:tr h="730597">
                <a:tc>
                  <a:txBody>
                    <a:bodyPr/>
                    <a:lstStyle/>
                    <a:p>
                      <a:pPr algn="ctr" fontAlgn="t"/>
                      <a:r>
                        <a:rPr lang="es-EC" sz="1700" b="0" i="0" u="none" strike="noStrike" dirty="0">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11.122.963,75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10.681.908,75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s-EC" sz="1700" b="0" i="0" u="none" strike="noStrike">
                          <a:solidFill>
                            <a:srgbClr val="000000"/>
                          </a:solidFill>
                          <a:effectLst/>
                          <a:latin typeface="Arial" panose="020B0604020202020204" pitchFamily="34" charset="0"/>
                        </a:rPr>
                        <a:t>3.950.249,29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4.033.891,59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14.715.800,34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a PLMQ, se redujeron 441m para financiar el SIR EPMTP-Q.</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679526"/>
                  </a:ext>
                </a:extLst>
              </a:tr>
              <a:tr h="292365">
                <a:tc>
                  <a:txBody>
                    <a:bodyPr/>
                    <a:lstStyle/>
                    <a:p>
                      <a:pPr algn="ctr" fontAlgn="t"/>
                      <a:r>
                        <a:rPr lang="es-EC" sz="1700" b="0" i="0" u="none" strike="noStrike" dirty="0">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Mercado Mayorista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3.592.317,20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3.592.317,20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31579"/>
                  </a:ext>
                </a:extLst>
              </a:tr>
              <a:tr h="254641">
                <a:tc>
                  <a:txBody>
                    <a:bodyPr/>
                    <a:lstStyle/>
                    <a:p>
                      <a:pPr algn="ctr" fontAlgn="t"/>
                      <a:r>
                        <a:rPr lang="es-EC" sz="1700" b="0" i="0" u="none" strike="noStrike" dirty="0">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de 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222.096,41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10.600.000,00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1517356"/>
                  </a:ext>
                </a:extLst>
              </a:tr>
              <a:tr h="254641">
                <a:tc>
                  <a:txBody>
                    <a:bodyPr/>
                    <a:lstStyle/>
                    <a:p>
                      <a:pPr algn="ctr" fontAlgn="t"/>
                      <a:r>
                        <a:rPr lang="es-EC" sz="1700" b="0" i="0" u="none" strike="noStrike" dirty="0">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SERD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10.123.155,66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10.123.155,66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176.457,35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1.787.200,00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11.910.355,66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159835"/>
                  </a:ext>
                </a:extLst>
              </a:tr>
              <a:tr h="254641">
                <a:tc>
                  <a:txBody>
                    <a:bodyPr/>
                    <a:lstStyle/>
                    <a:p>
                      <a:pPr algn="ctr" fontAlgn="t"/>
                      <a:r>
                        <a:rPr lang="es-EC" sz="1700" b="0" i="0" u="none" strike="noStrike" dirty="0">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2.250,56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1.450.138,68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4.450.138,68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545718"/>
                  </a:ext>
                </a:extLst>
              </a:tr>
              <a:tr h="252875">
                <a:tc>
                  <a:txBody>
                    <a:bodyPr/>
                    <a:lstStyle/>
                    <a:p>
                      <a:pPr algn="ctr" fontAlgn="t"/>
                      <a:r>
                        <a:rPr lang="es-EC" sz="1700" b="0" i="0" u="none" strike="noStrike" dirty="0">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EMASEO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1.094.196,38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1.094.196,38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687129"/>
                  </a:ext>
                </a:extLst>
              </a:tr>
              <a:tr h="496782">
                <a:tc>
                  <a:txBody>
                    <a:bodyPr/>
                    <a:lstStyle/>
                    <a:p>
                      <a:pPr algn="ctr" fontAlgn="t"/>
                      <a:r>
                        <a:rPr lang="es-EC" sz="1700" b="0" i="0" u="none" strike="noStrike" dirty="0">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Fundación Museos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2.127.886,13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60,80%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4.350.000,00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179806"/>
                  </a:ext>
                </a:extLst>
              </a:tr>
            </a:tbl>
          </a:graphicData>
        </a:graphic>
      </p:graphicFrame>
    </p:spTree>
    <p:extLst>
      <p:ext uri="{BB962C8B-B14F-4D97-AF65-F5344CB8AC3E}">
        <p14:creationId xmlns:p14="http://schemas.microsoft.com/office/powerpoint/2010/main" val="306107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056180" y="8904456"/>
            <a:ext cx="15974674" cy="276999"/>
          </a:xfrm>
          <a:prstGeom prst="rect">
            <a:avLst/>
          </a:prstGeom>
          <a:noFill/>
        </p:spPr>
        <p:txBody>
          <a:bodyPr wrap="square" rtlCol="0">
            <a:spAutoFit/>
          </a:bodyPr>
          <a:lstStyle/>
          <a:p>
            <a:pPr algn="just"/>
            <a:r>
              <a:rPr lang="es-EC" sz="1200" b="1" dirty="0"/>
              <a:t>Nota: </a:t>
            </a:r>
            <a:r>
              <a:rPr lang="es-EC" sz="1200" dirty="0"/>
              <a:t>(*) Se considera el valor total de la transferencia de Quito Honesto desde el MDQM como parte del presupuesto para Gastos de Inversión, transferencia dentro de la cual se considera 1M en gasto corriente..</a:t>
            </a:r>
          </a:p>
        </p:txBody>
      </p:sp>
      <p:graphicFrame>
        <p:nvGraphicFramePr>
          <p:cNvPr id="8" name="Tabla 7"/>
          <p:cNvGraphicFramePr>
            <a:graphicFrameLocks noGrp="1"/>
          </p:cNvGraphicFramePr>
          <p:nvPr>
            <p:extLst>
              <p:ext uri="{D42A27DB-BD31-4B8C-83A1-F6EECF244321}">
                <p14:modId xmlns:p14="http://schemas.microsoft.com/office/powerpoint/2010/main" val="2092073096"/>
              </p:ext>
            </p:extLst>
          </p:nvPr>
        </p:nvGraphicFramePr>
        <p:xfrm>
          <a:off x="1021010" y="2067939"/>
          <a:ext cx="16626909" cy="6841260"/>
        </p:xfrm>
        <a:graphic>
          <a:graphicData uri="http://schemas.openxmlformats.org/drawingml/2006/table">
            <a:tbl>
              <a:tblPr/>
              <a:tblGrid>
                <a:gridCol w="575714">
                  <a:extLst>
                    <a:ext uri="{9D8B030D-6E8A-4147-A177-3AD203B41FA5}">
                      <a16:colId xmlns:a16="http://schemas.microsoft.com/office/drawing/2014/main" val="231745684"/>
                    </a:ext>
                  </a:extLst>
                </a:gridCol>
                <a:gridCol w="3079779">
                  <a:extLst>
                    <a:ext uri="{9D8B030D-6E8A-4147-A177-3AD203B41FA5}">
                      <a16:colId xmlns:a16="http://schemas.microsoft.com/office/drawing/2014/main" val="4172965883"/>
                    </a:ext>
                  </a:extLst>
                </a:gridCol>
                <a:gridCol w="1737360">
                  <a:extLst>
                    <a:ext uri="{9D8B030D-6E8A-4147-A177-3AD203B41FA5}">
                      <a16:colId xmlns:a16="http://schemas.microsoft.com/office/drawing/2014/main" val="2214336920"/>
                    </a:ext>
                  </a:extLst>
                </a:gridCol>
                <a:gridCol w="1645920">
                  <a:extLst>
                    <a:ext uri="{9D8B030D-6E8A-4147-A177-3AD203B41FA5}">
                      <a16:colId xmlns:a16="http://schemas.microsoft.com/office/drawing/2014/main" val="2367759390"/>
                    </a:ext>
                  </a:extLst>
                </a:gridCol>
                <a:gridCol w="1841863">
                  <a:extLst>
                    <a:ext uri="{9D8B030D-6E8A-4147-A177-3AD203B41FA5}">
                      <a16:colId xmlns:a16="http://schemas.microsoft.com/office/drawing/2014/main" val="1470584618"/>
                    </a:ext>
                  </a:extLst>
                </a:gridCol>
                <a:gridCol w="1881051">
                  <a:extLst>
                    <a:ext uri="{9D8B030D-6E8A-4147-A177-3AD203B41FA5}">
                      <a16:colId xmlns:a16="http://schemas.microsoft.com/office/drawing/2014/main" val="48097929"/>
                    </a:ext>
                  </a:extLst>
                </a:gridCol>
                <a:gridCol w="1672046">
                  <a:extLst>
                    <a:ext uri="{9D8B030D-6E8A-4147-A177-3AD203B41FA5}">
                      <a16:colId xmlns:a16="http://schemas.microsoft.com/office/drawing/2014/main" val="1168324174"/>
                    </a:ext>
                  </a:extLst>
                </a:gridCol>
                <a:gridCol w="1685108">
                  <a:extLst>
                    <a:ext uri="{9D8B030D-6E8A-4147-A177-3AD203B41FA5}">
                      <a16:colId xmlns:a16="http://schemas.microsoft.com/office/drawing/2014/main" val="2620588294"/>
                    </a:ext>
                  </a:extLst>
                </a:gridCol>
                <a:gridCol w="2508068">
                  <a:extLst>
                    <a:ext uri="{9D8B030D-6E8A-4147-A177-3AD203B41FA5}">
                      <a16:colId xmlns:a16="http://schemas.microsoft.com/office/drawing/2014/main" val="10856788"/>
                    </a:ext>
                  </a:extLst>
                </a:gridCol>
              </a:tblGrid>
              <a:tr h="953976">
                <a:tc gridSpan="2">
                  <a:txBody>
                    <a:bodyPr/>
                    <a:lstStyle/>
                    <a:p>
                      <a:pPr algn="ctr" rtl="0" fontAlgn="ctr"/>
                      <a:r>
                        <a:rPr lang="es-EC" sz="1700" b="1" i="0" u="none" strike="noStrike" dirty="0">
                          <a:solidFill>
                            <a:srgbClr val="FFFFFF"/>
                          </a:solidFill>
                          <a:effectLst/>
                          <a:latin typeface="Arial" panose="020B0604020202020204" pitchFamily="34" charset="0"/>
                        </a:rPr>
                        <a:t>Entidades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Devengado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Ejecución Presupuestaria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Observaciones al Codificado antes</a:t>
                      </a:r>
                      <a:r>
                        <a:rPr lang="es-EC" sz="1700" b="1" i="0" u="none" strike="noStrike" baseline="0" dirty="0">
                          <a:solidFill>
                            <a:srgbClr val="FFFFFF"/>
                          </a:solidFill>
                          <a:effectLst/>
                          <a:latin typeface="Arial" panose="020B0604020202020204" pitchFamily="34" charset="0"/>
                        </a:rPr>
                        <a:t> de Reforma</a:t>
                      </a:r>
                      <a:endParaRPr lang="es-EC" sz="17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763103218"/>
                  </a:ext>
                </a:extLst>
              </a:tr>
              <a:tr h="300776">
                <a:tc>
                  <a:txBody>
                    <a:bodyPr/>
                    <a:lstStyle/>
                    <a:p>
                      <a:pPr algn="ctr" fontAlgn="t"/>
                      <a:r>
                        <a:rPr lang="es-EC" sz="1700" b="0" i="0" u="none" strike="noStrike" dirty="0">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AG - DM 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42.375.346,06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42.375.346,06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21.739.424,31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51,30%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617.711,25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42.993.057,31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5446"/>
                  </a:ext>
                </a:extLst>
              </a:tr>
              <a:tr h="386731">
                <a:tc>
                  <a:txBody>
                    <a:bodyPr/>
                    <a:lstStyle/>
                    <a:p>
                      <a:pPr algn="ctr" fontAlgn="t"/>
                      <a:r>
                        <a:rPr lang="es-EC" sz="1700" b="0" i="0" u="none" strike="noStrike" dirty="0">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AZ Eugenio Espejo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5.054.520,89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5.054.520,89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409.227,37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8,10%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521.128,00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5.575.648,89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890624"/>
                  </a:ext>
                </a:extLst>
              </a:tr>
              <a:tr h="391886">
                <a:tc>
                  <a:txBody>
                    <a:bodyPr/>
                    <a:lstStyle/>
                    <a:p>
                      <a:pPr algn="ctr" fontAlgn="t"/>
                      <a:r>
                        <a:rPr lang="es-EC" sz="1700" b="0" i="0" u="none" strike="noStrike" dirty="0">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EPM Rastro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1.667.452,00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1.667.452,00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457.135,42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27,40%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484.545,34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2.151.997,34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336005"/>
                  </a:ext>
                </a:extLst>
              </a:tr>
              <a:tr h="391886">
                <a:tc>
                  <a:txBody>
                    <a:bodyPr/>
                    <a:lstStyle/>
                    <a:p>
                      <a:pPr algn="ctr" fontAlgn="t"/>
                      <a:r>
                        <a:rPr lang="es-EC" sz="1700" b="0" i="0" u="none" strike="noStrike" dirty="0">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AZ Valle los Chillos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3.157.012,49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3.157.012,49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335.881,77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10,60%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3.587.012,49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3581"/>
                  </a:ext>
                </a:extLst>
              </a:tr>
              <a:tr h="391555">
                <a:tc>
                  <a:txBody>
                    <a:bodyPr/>
                    <a:lstStyle/>
                    <a:p>
                      <a:pPr algn="ctr" fontAlgn="t"/>
                      <a:r>
                        <a:rPr lang="es-EC" sz="1700" b="0" i="0" u="none" strike="noStrike" dirty="0">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AZ La Delicia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4.142.163,75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4.142.163,75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222.399,04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5,40%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228.675,97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4.370.839,72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89509"/>
                  </a:ext>
                </a:extLst>
              </a:tr>
              <a:tr h="417351">
                <a:tc>
                  <a:txBody>
                    <a:bodyPr/>
                    <a:lstStyle/>
                    <a:p>
                      <a:pPr algn="ctr" fontAlgn="t"/>
                      <a:r>
                        <a:rPr lang="es-EC" sz="1700" b="0" i="0" u="none" strike="noStrike" dirty="0">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UE Quitumbe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263.214,00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679526"/>
                  </a:ext>
                </a:extLst>
              </a:tr>
              <a:tr h="345335">
                <a:tc>
                  <a:txBody>
                    <a:bodyPr/>
                    <a:lstStyle/>
                    <a:p>
                      <a:pPr algn="ctr" fontAlgn="t"/>
                      <a:r>
                        <a:rPr lang="es-EC" sz="1700" b="0" i="0" u="none" strike="noStrike" dirty="0">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Quito Honesto*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54.233,57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dirty="0">
                          <a:solidFill>
                            <a:srgbClr val="000000"/>
                          </a:solidFill>
                          <a:effectLst/>
                          <a:latin typeface="Arial" panose="020B0604020202020204" pitchFamily="34" charset="0"/>
                        </a:rPr>
                        <a:t>37,30%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132.768,46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1.332.768,46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31579"/>
                  </a:ext>
                </a:extLst>
              </a:tr>
              <a:tr h="385194">
                <a:tc>
                  <a:txBody>
                    <a:bodyPr/>
                    <a:lstStyle/>
                    <a:p>
                      <a:pPr algn="ctr" fontAlgn="t"/>
                      <a:r>
                        <a:rPr lang="es-EC" sz="1700" b="0" i="0" u="none" strike="noStrike" dirty="0">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Colegio Fernández Madrid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220.117,00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1517356"/>
                  </a:ext>
                </a:extLst>
              </a:tr>
              <a:tr h="397927">
                <a:tc>
                  <a:txBody>
                    <a:bodyPr/>
                    <a:lstStyle/>
                    <a:p>
                      <a:pPr algn="ctr" fontAlgn="t"/>
                      <a:r>
                        <a:rPr lang="es-EC" sz="1700" b="0" i="0" u="none" strike="noStrike" dirty="0">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UE Espejo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7.921,78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220.714,00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159835"/>
                  </a:ext>
                </a:extLst>
              </a:tr>
              <a:tr h="358408">
                <a:tc>
                  <a:txBody>
                    <a:bodyPr/>
                    <a:lstStyle/>
                    <a:p>
                      <a:pPr algn="ctr" fontAlgn="t"/>
                      <a:r>
                        <a:rPr lang="es-EC" sz="1700" b="0" i="0" u="none" strike="noStrike" dirty="0">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de Ambiente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1.703.468,00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1.703.468,00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50.688,00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1.763.468,00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545718"/>
                  </a:ext>
                </a:extLst>
              </a:tr>
              <a:tr h="296320">
                <a:tc>
                  <a:txBody>
                    <a:bodyPr/>
                    <a:lstStyle/>
                    <a:p>
                      <a:pPr algn="ctr" fontAlgn="t"/>
                      <a:r>
                        <a:rPr lang="es-EC" sz="1700" b="0" i="0" u="none" strike="noStrike" dirty="0">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Territorio, Hábitat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9.439,00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775729"/>
                  </a:ext>
                </a:extLst>
              </a:tr>
              <a:tr h="296320">
                <a:tc>
                  <a:txBody>
                    <a:bodyPr/>
                    <a:lstStyle/>
                    <a:p>
                      <a:pPr algn="ctr" fontAlgn="t"/>
                      <a:r>
                        <a:rPr lang="es-EC" sz="1700" b="0" i="0" u="none" strike="noStrike" dirty="0">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Cuerpo de Agentes de 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2.303.247,86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2.075.247,86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712.206,72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34,30%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5.847,00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2.081.094,86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t" latinLnBrk="0" hangingPunct="1">
                        <a:lnSpc>
                          <a:spcPct val="100000"/>
                        </a:lnSpc>
                        <a:spcBef>
                          <a:spcPts val="0"/>
                        </a:spcBef>
                        <a:spcAft>
                          <a:spcPts val="0"/>
                        </a:spcAft>
                        <a:buClrTx/>
                        <a:buSzTx/>
                        <a:buFontTx/>
                        <a:buNone/>
                        <a:tabLst/>
                        <a:defRPr/>
                      </a:pPr>
                      <a:r>
                        <a:rPr lang="es-EC" sz="1400" b="0" i="0" u="none" strike="noStrike" dirty="0">
                          <a:solidFill>
                            <a:srgbClr val="000000"/>
                          </a:solidFill>
                          <a:effectLst/>
                          <a:latin typeface="Arial" panose="020B0604020202020204" pitchFamily="34" charset="0"/>
                        </a:rPr>
                        <a:t>Traspaso de crédito</a:t>
                      </a:r>
                      <a:r>
                        <a:rPr lang="es-EC" sz="1400" b="0" i="0" u="none" strike="noStrike" baseline="0" dirty="0">
                          <a:solidFill>
                            <a:srgbClr val="000000"/>
                          </a:solidFill>
                          <a:effectLst/>
                          <a:latin typeface="Arial" panose="020B0604020202020204" pitchFamily="34" charset="0"/>
                        </a:rPr>
                        <a:t> a la SGSG, se incrementaron 228m para el  financiamiento del Convenio EEQ.</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1179182"/>
                  </a:ext>
                </a:extLst>
              </a:tr>
              <a:tr h="336940">
                <a:tc>
                  <a:txBody>
                    <a:bodyPr/>
                    <a:lstStyle/>
                    <a:p>
                      <a:pPr algn="ctr" fontAlgn="t"/>
                      <a:r>
                        <a:rPr lang="es-EC" sz="1700" b="0" i="0" u="none" strike="noStrike" dirty="0">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Colegio Benalcazar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35.910,11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131.366,00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687129"/>
                  </a:ext>
                </a:extLst>
              </a:tr>
              <a:tr h="300776">
                <a:tc gridSpan="2">
                  <a:txBody>
                    <a:bodyPr/>
                    <a:lstStyle/>
                    <a:p>
                      <a:pPr algn="ctr" rtl="0" fontAlgn="ctr"/>
                      <a:r>
                        <a:rPr lang="es-EC" sz="16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es-EC"/>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600" b="1" i="0" u="none" strike="noStrike" dirty="0">
                          <a:solidFill>
                            <a:srgbClr val="FFFFFF"/>
                          </a:solidFill>
                          <a:effectLst/>
                          <a:latin typeface="Arial" panose="020B0604020202020204" pitchFamily="34" charset="0"/>
                        </a:rPr>
                        <a:t>392.719.337,40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394.091.337,40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89.348.405,24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22,80%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135.126.909,68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529.218.247,08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840179806"/>
                  </a:ext>
                </a:extLst>
              </a:tr>
            </a:tbl>
          </a:graphicData>
        </a:graphic>
      </p:graphicFrame>
      <p:sp>
        <p:nvSpPr>
          <p:cNvPr id="9"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rmAutofit/>
          </a:bodyPr>
          <a:lstStyle/>
          <a:p>
            <a:r>
              <a:rPr lang="es-EC" sz="3200" dirty="0"/>
              <a:t>5. Entidades que incrementan el presupuesto para Gastos de Inversión – Asignación Municipal</a:t>
            </a:r>
          </a:p>
        </p:txBody>
      </p:sp>
      <p:sp>
        <p:nvSpPr>
          <p:cNvPr id="10" name="Título 1">
            <a:extLst>
              <a:ext uri="{FF2B5EF4-FFF2-40B4-BE49-F238E27FC236}">
                <a16:creationId xmlns:a16="http://schemas.microsoft.com/office/drawing/2014/main" id="{0CA53F31-4584-EDC7-EB7D-253D54B5F07B}"/>
              </a:ext>
            </a:extLst>
          </p:cNvPr>
          <p:cNvSpPr txBox="1">
            <a:spLocks/>
          </p:cNvSpPr>
          <p:nvPr/>
        </p:nvSpPr>
        <p:spPr>
          <a:xfrm>
            <a:off x="963822" y="1267691"/>
            <a:ext cx="16592659" cy="66444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a:solidFill>
                  <a:srgbClr val="C00000"/>
                </a:solidFill>
              </a:rPr>
              <a:t>25 de 68 Entidades del MDMQ solicitaron incremento de sus presupuestos para la Reforma 2022</a:t>
            </a:r>
          </a:p>
        </p:txBody>
      </p:sp>
    </p:spTree>
    <p:extLst>
      <p:ext uri="{BB962C8B-B14F-4D97-AF65-F5344CB8AC3E}">
        <p14:creationId xmlns:p14="http://schemas.microsoft.com/office/powerpoint/2010/main" val="2237944724"/>
      </p:ext>
    </p:extLst>
  </p:cSld>
  <p:clrMapOvr>
    <a:masterClrMapping/>
  </p:clrMapOvr>
</p:sld>
</file>

<file path=ppt/theme/theme1.xml><?xml version="1.0" encoding="utf-8"?>
<a:theme xmlns:a="http://schemas.openxmlformats.org/drawingml/2006/main" name="Vega - Header">
  <a:themeElements>
    <a:clrScheme name="Personalizado 3">
      <a:dk1>
        <a:sysClr val="windowText" lastClr="000000"/>
      </a:dk1>
      <a:lt1>
        <a:sysClr val="window" lastClr="FFFFFF"/>
      </a:lt1>
      <a:dk2>
        <a:srgbClr val="323232"/>
      </a:dk2>
      <a:lt2>
        <a:srgbClr val="E3DED1"/>
      </a:lt2>
      <a:accent1>
        <a:srgbClr val="1B587C"/>
      </a:accent1>
      <a:accent2>
        <a:srgbClr val="C00000"/>
      </a:accent2>
      <a:accent3>
        <a:srgbClr val="1B587C"/>
      </a:accent3>
      <a:accent4>
        <a:srgbClr val="C00000"/>
      </a:accent4>
      <a:accent5>
        <a:srgbClr val="002060"/>
      </a:accent5>
      <a:accent6>
        <a:srgbClr val="1B587C"/>
      </a:accent6>
      <a:hlink>
        <a:srgbClr val="C00000"/>
      </a:hlink>
      <a:folHlink>
        <a:srgbClr val="1B587C"/>
      </a:folHlink>
    </a:clrScheme>
    <a:fontScheme name="Vega">
      <a:majorFont>
        <a:latin typeface="Route 159 UltraLight"/>
        <a:ea typeface="Spica Neue Light"/>
        <a:cs typeface=""/>
      </a:majorFont>
      <a:minorFont>
        <a:latin typeface="Open Sans"/>
        <a:ea typeface="Spica Neu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prstDash val="sysDot"/>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accent6"/>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29114</TotalTime>
  <Words>4626</Words>
  <Application>Microsoft Office PowerPoint</Application>
  <PresentationFormat>Personalizado</PresentationFormat>
  <Paragraphs>1277</Paragraphs>
  <Slides>31</Slides>
  <Notes>5</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Vega - Header</vt:lpstr>
      <vt:lpstr>REFORMA AL PLAN OPERATIVO ANUAL 2022</vt:lpstr>
      <vt:lpstr>Contenido:</vt:lpstr>
      <vt:lpstr>1. Presupuesto General del MDMQ</vt:lpstr>
      <vt:lpstr>Presentación de PowerPoint</vt:lpstr>
      <vt:lpstr>3. Entidades que mantienen su presupuesto para Gastos de Inversión – Asignación Municipal</vt:lpstr>
      <vt:lpstr>3. Entidades que mantienen su presupuesto para Gastos de Inversión – Asignación Municipal</vt:lpstr>
      <vt:lpstr>4. Entidades que reducen el presupuesto para Gastos de Inversión  – Asignación Municipal</vt:lpstr>
      <vt:lpstr>5. Entidades que incrementan el presupuesto para Gastos de Inversión – Asignación Municipal</vt:lpstr>
      <vt:lpstr>5. Entidades que incrementan el presupuesto para Gastos de Inversión – Asignación Municipal</vt:lpstr>
      <vt:lpstr>6. Peso Presupuestario por Sector para la Reforma de Gastos de Inversión – Asignación Municipal</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Vega</dc:title>
  <dc:creator>Jun</dc:creator>
  <cp:lastModifiedBy>Paulina Elizabeth Tipan Villacis</cp:lastModifiedBy>
  <cp:revision>1199</cp:revision>
  <cp:lastPrinted>2022-08-05T13:35:15Z</cp:lastPrinted>
  <dcterms:created xsi:type="dcterms:W3CDTF">2015-09-05T11:42:45Z</dcterms:created>
  <dcterms:modified xsi:type="dcterms:W3CDTF">2022-08-09T14:18:46Z</dcterms:modified>
</cp:coreProperties>
</file>