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6"/>
  </p:notesMasterIdLst>
  <p:sldIdLst>
    <p:sldId id="256" r:id="rId2"/>
    <p:sldId id="261" r:id="rId3"/>
    <p:sldId id="262" r:id="rId4"/>
    <p:sldId id="258" r:id="rId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EED5-7DA6-4A20-A92E-957834576672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D6EA-2368-48F8-8FD4-A301AC07C1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D6EA-2368-48F8-8FD4-A301AC07C1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52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777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59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11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550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722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736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92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482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912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03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E6FF-661C-C749-8226-DCA3ED096249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FFA4C-D43F-3D4B-B4C0-7251190C2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985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D605C5-3FBF-C049-B914-A2B89FD1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70909" y="3703353"/>
            <a:ext cx="6234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Reforma Presupuestaria 2020</a:t>
            </a:r>
          </a:p>
          <a:p>
            <a:pPr algn="ctr"/>
            <a:r>
              <a:rPr lang="es-EC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Agencia Metropolitana de Tránsito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78727" y="5080846"/>
            <a:ext cx="623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Requerimiento de Recursos</a:t>
            </a:r>
          </a:p>
        </p:txBody>
      </p:sp>
    </p:spTree>
    <p:extLst>
      <p:ext uri="{BB962C8B-B14F-4D97-AF65-F5344CB8AC3E}">
        <p14:creationId xmlns:p14="http://schemas.microsoft.com/office/powerpoint/2010/main" val="3597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1C17EA-9B2B-114C-9BA7-B9DA9987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74018" y="97411"/>
            <a:ext cx="698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dirty="0" smtClean="0">
                <a:solidFill>
                  <a:srgbClr val="002060"/>
                </a:solidFill>
              </a:rPr>
              <a:t>Proyecto: </a:t>
            </a:r>
            <a:r>
              <a:rPr lang="es-EC" sz="2000" i="1" dirty="0">
                <a:solidFill>
                  <a:srgbClr val="002060"/>
                </a:solidFill>
              </a:rPr>
              <a:t>Fomento a la seguridad vial y control de tránsito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48882"/>
              </p:ext>
            </p:extLst>
          </p:nvPr>
        </p:nvGraphicFramePr>
        <p:xfrm>
          <a:off x="290945" y="559077"/>
          <a:ext cx="11684746" cy="624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830">
                  <a:extLst>
                    <a:ext uri="{9D8B030D-6E8A-4147-A177-3AD203B41FA5}">
                      <a16:colId xmlns:a16="http://schemas.microsoft.com/office/drawing/2014/main" val="863561729"/>
                    </a:ext>
                  </a:extLst>
                </a:gridCol>
                <a:gridCol w="1250343">
                  <a:extLst>
                    <a:ext uri="{9D8B030D-6E8A-4147-A177-3AD203B41FA5}">
                      <a16:colId xmlns:a16="http://schemas.microsoft.com/office/drawing/2014/main" val="3875664059"/>
                    </a:ext>
                  </a:extLst>
                </a:gridCol>
                <a:gridCol w="2557162">
                  <a:extLst>
                    <a:ext uri="{9D8B030D-6E8A-4147-A177-3AD203B41FA5}">
                      <a16:colId xmlns:a16="http://schemas.microsoft.com/office/drawing/2014/main" val="2104134377"/>
                    </a:ext>
                  </a:extLst>
                </a:gridCol>
                <a:gridCol w="4230411">
                  <a:extLst>
                    <a:ext uri="{9D8B030D-6E8A-4147-A177-3AD203B41FA5}">
                      <a16:colId xmlns:a16="http://schemas.microsoft.com/office/drawing/2014/main" val="606987183"/>
                    </a:ext>
                  </a:extLst>
                </a:gridCol>
              </a:tblGrid>
              <a:tr h="508754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ACTIVIDAD</a:t>
                      </a:r>
                      <a:r>
                        <a:rPr lang="es-EC" sz="1300" baseline="0" dirty="0" smtClean="0"/>
                        <a:t>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NECESIDAD</a:t>
                      </a:r>
                      <a:r>
                        <a:rPr lang="es-EC" sz="1300" baseline="0" dirty="0" smtClean="0"/>
                        <a:t> USD $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ESTADO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ALCANCE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330687"/>
                  </a:ext>
                </a:extLst>
              </a:tr>
              <a:tr h="303769"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ADQUISICIÓN</a:t>
                      </a:r>
                      <a:r>
                        <a:rPr lang="es-EC" sz="1300" baseline="0" dirty="0" smtClean="0"/>
                        <a:t> 100 MOTOS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964.042,80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Documentación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preparatoria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lista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Primera</a:t>
                      </a:r>
                      <a:r>
                        <a:rPr lang="es-EC" sz="1300" baseline="0" dirty="0" smtClean="0"/>
                        <a:t> renovación parcial, desde creación AMT en 2013.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52203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ADQUISICIÓN</a:t>
                      </a:r>
                      <a:r>
                        <a:rPr lang="es-EC" sz="1300" baseline="0" dirty="0" smtClean="0"/>
                        <a:t> CAMIONETAS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1´039.821,40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noProof="0" dirty="0" smtClean="0"/>
                        <a:t>Informe</a:t>
                      </a:r>
                      <a:r>
                        <a:rPr lang="es-EC" sz="1300" baseline="0" noProof="0" dirty="0" smtClean="0"/>
                        <a:t> de necesidad listo.  Cotizaciones recibidas.</a:t>
                      </a:r>
                      <a:endParaRPr lang="es-EC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Renovación</a:t>
                      </a:r>
                      <a:r>
                        <a:rPr lang="es-EC" sz="1300" baseline="0" dirty="0" smtClean="0"/>
                        <a:t> parcial del parque automotor.  Unidades cumplieron vida útil.  Se espera mejora control tránsito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35757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ADQUISICIÓN</a:t>
                      </a:r>
                      <a:r>
                        <a:rPr lang="es-EC" sz="1300" baseline="0" dirty="0" smtClean="0"/>
                        <a:t> 3 BUSETAS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210.000,00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noProof="0" dirty="0" smtClean="0"/>
                        <a:t>Informe</a:t>
                      </a:r>
                      <a:r>
                        <a:rPr lang="es-EC" sz="1300" baseline="0" noProof="0" dirty="0" smtClean="0"/>
                        <a:t> de necesidad listo.  Cotizaciones recibidas</a:t>
                      </a:r>
                      <a:endParaRPr lang="es-EC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Movilidad de Agentes civiles de tránsito</a:t>
                      </a:r>
                      <a:r>
                        <a:rPr lang="es-EC" sz="1300" baseline="0" dirty="0" smtClean="0"/>
                        <a:t> por rotación a diferentes puntos de conflicto de tráfico en DMQ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60836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ADQUISICIÓN 8 GRÚAS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640.000,00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noProof="0" dirty="0" smtClean="0"/>
                        <a:t>Informe</a:t>
                      </a:r>
                      <a:r>
                        <a:rPr lang="es-EC" sz="1300" baseline="0" noProof="0" dirty="0" smtClean="0"/>
                        <a:t> de necesidad listo.  Cotizaciones recibidas</a:t>
                      </a:r>
                      <a:endParaRPr lang="es-EC" sz="13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Mejorara en </a:t>
                      </a:r>
                      <a:r>
                        <a:rPr lang="es-EC" sz="1300" baseline="0" dirty="0" smtClean="0"/>
                        <a:t>la gestión de accidentes vehiculares. Se depende al momento de grúas privadas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65779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ADQUISICIÓN 2</a:t>
                      </a:r>
                      <a:r>
                        <a:rPr lang="es-EC" sz="1300" baseline="0" dirty="0" smtClean="0"/>
                        <a:t> MONTACARGAS</a:t>
                      </a:r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160.000,00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noProof="0" dirty="0" smtClean="0"/>
                        <a:t>Informe</a:t>
                      </a:r>
                      <a:r>
                        <a:rPr lang="es-EC" sz="1300" baseline="0" noProof="0" dirty="0" smtClean="0"/>
                        <a:t> de necesidad listo.  Cotizaciones recibidas</a:t>
                      </a:r>
                      <a:endParaRPr lang="es-EC" sz="13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Mejorar</a:t>
                      </a:r>
                      <a:r>
                        <a:rPr lang="es-EC" sz="1300" baseline="0" dirty="0" smtClean="0"/>
                        <a:t> gestión en centros de retención vehiculas.  Adecuar y optimizar espacio de los CRT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18439"/>
                  </a:ext>
                </a:extLst>
              </a:tr>
              <a:tr h="667739"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ADQUISICIÓN</a:t>
                      </a:r>
                      <a:r>
                        <a:rPr lang="es-EC" sz="1300" baseline="0" dirty="0" smtClean="0"/>
                        <a:t> DE EQUIPOS DE CONTROL DE CONTRAVENCIONES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566.400,02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Documentación preparatoria lista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Renovación</a:t>
                      </a:r>
                      <a:r>
                        <a:rPr lang="es-EC" sz="1300" baseline="0" dirty="0" smtClean="0"/>
                        <a:t> y adquisición equipos de radar y foto multas. Se inicia con proyecto de cobertura optima.  Objetivo final disminución de mortalidad por accidentes tránsito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81247"/>
                  </a:ext>
                </a:extLst>
              </a:tr>
              <a:tr h="218952">
                <a:tc>
                  <a:txBody>
                    <a:bodyPr/>
                    <a:lstStyle/>
                    <a:p>
                      <a:r>
                        <a:rPr lang="es-ES" sz="1300" dirty="0" smtClean="0"/>
                        <a:t>SERVICIO DE COURIER PARA LA AMT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281891,81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Documentación preparatoria lista</a:t>
                      </a:r>
                      <a:endParaRPr lang="en-US" sz="1300" dirty="0" smtClean="0"/>
                    </a:p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Mejora</a:t>
                      </a:r>
                      <a:r>
                        <a:rPr lang="es-EC" sz="1300" baseline="0" dirty="0" smtClean="0"/>
                        <a:t> en la gestión de cobro de multas por contravenciones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371"/>
                  </a:ext>
                </a:extLst>
              </a:tr>
              <a:tr h="579170">
                <a:tc>
                  <a:txBody>
                    <a:bodyPr/>
                    <a:lstStyle/>
                    <a:p>
                      <a:r>
                        <a:rPr lang="es-ES" sz="1300" dirty="0" smtClean="0"/>
                        <a:t>SERVICIO DE PUBLICACIÓN PRENSA ESCRITA (PROCESO DE REMATE Y CHATARRIZACIÓN)-CENTROS DE RETENCIÓN VEHICULAR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84.304,00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Documentación preparatoria lista;</a:t>
                      </a:r>
                      <a:r>
                        <a:rPr lang="es-EC" sz="1300" baseline="0" dirty="0" smtClean="0"/>
                        <a:t> </a:t>
                      </a:r>
                      <a:r>
                        <a:rPr lang="es-EC" sz="1300" dirty="0" smtClean="0"/>
                        <a:t>.  Reuniones</a:t>
                      </a:r>
                      <a:r>
                        <a:rPr lang="es-EC" sz="1300" baseline="0" dirty="0" smtClean="0"/>
                        <a:t> con: </a:t>
                      </a:r>
                      <a:r>
                        <a:rPr lang="es-EC" sz="1300" dirty="0" smtClean="0"/>
                        <a:t>SRI, Consejo Judicatura,</a:t>
                      </a:r>
                      <a:r>
                        <a:rPr lang="es-EC" sz="1300" baseline="0" dirty="0" smtClean="0"/>
                        <a:t> ANT</a:t>
                      </a:r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Disminución</a:t>
                      </a:r>
                      <a:r>
                        <a:rPr lang="es-EC" sz="1300" baseline="0" dirty="0" smtClean="0"/>
                        <a:t> autos retenidos en CRT. Optimización uso de espacio de centros de retención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16655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r>
                        <a:rPr lang="es-ES" sz="1300" dirty="0" smtClean="0"/>
                        <a:t>ARRENDAMIENTO DE PORTÁTILES AÑO 2019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11.607,14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Pago por</a:t>
                      </a:r>
                      <a:r>
                        <a:rPr lang="es-EC" sz="1300" baseline="0" dirty="0" smtClean="0"/>
                        <a:t> servicio de alquiler computadoras en 2019, dentro del proceso de regularización taxis.  Saldo pendiente por cancelar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81859"/>
                  </a:ext>
                </a:extLst>
              </a:tr>
              <a:tr h="547117">
                <a:tc>
                  <a:txBody>
                    <a:bodyPr/>
                    <a:lstStyle/>
                    <a:p>
                      <a:r>
                        <a:rPr lang="es-ES" sz="1300" dirty="0" smtClean="0"/>
                        <a:t>CONTRATO PARA EL SERVICIO DE VIGILANCIA FÍSICA CON MEDIO HUMANO CON ARMA AMT</a:t>
                      </a:r>
                      <a:r>
                        <a:rPr lang="es-ES" sz="1300" baseline="0" dirty="0" smtClean="0"/>
                        <a:t>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79.005,78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Liquidación contrato 2021.</a:t>
                      </a:r>
                      <a:r>
                        <a:rPr lang="es-EC" sz="1300" baseline="0" dirty="0" smtClean="0"/>
                        <a:t>  Se esta revisando documentación de soporte del servicio prestado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08505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TOTAL REQUERIMIENTO</a:t>
                      </a:r>
                      <a:r>
                        <a:rPr lang="es-EC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4´037.072,95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95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1C17EA-9B2B-114C-9BA7-B9DA9987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694218" y="97411"/>
            <a:ext cx="606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dirty="0" smtClean="0">
                <a:solidFill>
                  <a:srgbClr val="002060"/>
                </a:solidFill>
              </a:rPr>
              <a:t>Proyecto:  </a:t>
            </a:r>
            <a:r>
              <a:rPr lang="es-EC" sz="2000" dirty="0">
                <a:solidFill>
                  <a:srgbClr val="002060"/>
                </a:solidFill>
              </a:rPr>
              <a:t>Gastos Administrativos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15725"/>
              </p:ext>
            </p:extLst>
          </p:nvPr>
        </p:nvGraphicFramePr>
        <p:xfrm>
          <a:off x="574431" y="602824"/>
          <a:ext cx="11043138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911">
                  <a:extLst>
                    <a:ext uri="{9D8B030D-6E8A-4147-A177-3AD203B41FA5}">
                      <a16:colId xmlns:a16="http://schemas.microsoft.com/office/drawing/2014/main" val="863561729"/>
                    </a:ext>
                  </a:extLst>
                </a:gridCol>
                <a:gridCol w="1471359">
                  <a:extLst>
                    <a:ext uri="{9D8B030D-6E8A-4147-A177-3AD203B41FA5}">
                      <a16:colId xmlns:a16="http://schemas.microsoft.com/office/drawing/2014/main" val="3875664059"/>
                    </a:ext>
                  </a:extLst>
                </a:gridCol>
                <a:gridCol w="2416748">
                  <a:extLst>
                    <a:ext uri="{9D8B030D-6E8A-4147-A177-3AD203B41FA5}">
                      <a16:colId xmlns:a16="http://schemas.microsoft.com/office/drawing/2014/main" val="2104134377"/>
                    </a:ext>
                  </a:extLst>
                </a:gridCol>
                <a:gridCol w="3998120">
                  <a:extLst>
                    <a:ext uri="{9D8B030D-6E8A-4147-A177-3AD203B41FA5}">
                      <a16:colId xmlns:a16="http://schemas.microsoft.com/office/drawing/2014/main" val="60698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ACTIVIDAD</a:t>
                      </a:r>
                      <a:r>
                        <a:rPr lang="es-EC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NECESIDAD </a:t>
                      </a:r>
                    </a:p>
                    <a:p>
                      <a:pPr algn="ctr"/>
                      <a:r>
                        <a:rPr lang="es-EC" sz="1400" dirty="0" smtClean="0"/>
                        <a:t>USD 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ESTADO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ALCANCE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33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ADQUISICIÓN</a:t>
                      </a:r>
                      <a:r>
                        <a:rPr lang="es-EC" sz="1400" baseline="0" dirty="0" smtClean="0"/>
                        <a:t> SIRENAS Y BALIZAS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1´200.000,00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noProof="0" dirty="0" smtClean="0"/>
                        <a:t>Informe</a:t>
                      </a:r>
                      <a:r>
                        <a:rPr lang="es-EC" sz="1400" baseline="0" noProof="0" dirty="0" smtClean="0"/>
                        <a:t> de necesidad listo.  Cotizaciones recibidas</a:t>
                      </a:r>
                      <a:endParaRPr lang="es-EC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Renovación parcial de</a:t>
                      </a:r>
                      <a:r>
                        <a:rPr lang="es-EC" sz="1400" baseline="0" dirty="0" smtClean="0"/>
                        <a:t> equipos en motos y autos.  Se cumple con normativa legal vigente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5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ADQUISICIÓN</a:t>
                      </a:r>
                      <a:r>
                        <a:rPr lang="es-EC" sz="1400" baseline="0" dirty="0" smtClean="0"/>
                        <a:t> ESTANTERÍAS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100.000,00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noProof="0" dirty="0" smtClean="0"/>
                        <a:t>Informe</a:t>
                      </a:r>
                      <a:r>
                        <a:rPr lang="es-EC" sz="1400" baseline="0" noProof="0" dirty="0" smtClean="0"/>
                        <a:t> de necesidad listo.  Cotizaciones recibidas</a:t>
                      </a:r>
                      <a:endParaRPr lang="es-EC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Mejora</a:t>
                      </a:r>
                      <a:r>
                        <a:rPr lang="es-EC" sz="1400" baseline="0" dirty="0" smtClean="0"/>
                        <a:t> de la gestión documental y archivo.  Al momento de cuenta con 40.000 cajas con documentación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3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ADQUISICIÓN</a:t>
                      </a:r>
                      <a:r>
                        <a:rPr lang="es-EC" sz="1400" baseline="0" dirty="0" smtClean="0"/>
                        <a:t> EQUIPOS DE VIGILANCIA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20.000,00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noProof="0" dirty="0" smtClean="0"/>
                        <a:t>Informe</a:t>
                      </a:r>
                      <a:r>
                        <a:rPr lang="es-EC" sz="1400" baseline="0" noProof="0" dirty="0" smtClean="0"/>
                        <a:t> de necesidad listo.  Cotizaciones recibidas</a:t>
                      </a:r>
                      <a:endParaRPr lang="es-EC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Para los centros de retención vehicular.  Mejora</a:t>
                      </a:r>
                      <a:r>
                        <a:rPr lang="es-EC" sz="1400" baseline="0" dirty="0" smtClean="0"/>
                        <a:t> de seguridad en los CRT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6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MANTENIMIENTO PROGRAMADO DE PANELES DE INFORMACIÓN VARIABLE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44.898,60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Documentación preparatoria lista.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Mantenimiento de los equipos actuales</a:t>
                      </a:r>
                      <a:r>
                        <a:rPr lang="es-EC" sz="1400" baseline="0" dirty="0" smtClean="0"/>
                        <a:t>. 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6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SERVICIO DE EXÁMENES DE EVALUACIÓN PARA EL PERSONAL DE LA AMT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129.347,00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noProof="0" dirty="0" smtClean="0"/>
                        <a:t>Informe</a:t>
                      </a:r>
                      <a:r>
                        <a:rPr lang="es-EC" sz="1400" baseline="0" noProof="0" dirty="0" smtClean="0"/>
                        <a:t> de necesidad listo.  </a:t>
                      </a:r>
                      <a:endParaRPr lang="es-EC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Cumplimiento</a:t>
                      </a:r>
                      <a:r>
                        <a:rPr lang="es-EC" sz="1400" baseline="0" dirty="0" smtClean="0"/>
                        <a:t> con normativa legal vigente. </a:t>
                      </a:r>
                      <a:r>
                        <a:rPr lang="es-ES" sz="1400" baseline="0" dirty="0" smtClean="0"/>
                        <a:t>Acuerdo Ministerial 1404 y Decreto Ejecutivo 2393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1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ADQUISICIÓN EQUIPOS DE PROTECCIÓN PERSONAL PARA LA AMT.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258.505,20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Documentación preparatoria lista.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Cumplimiento</a:t>
                      </a:r>
                      <a:r>
                        <a:rPr lang="es-EC" sz="1400" baseline="0" dirty="0" smtClean="0"/>
                        <a:t> normativa legal vigente.  Seguridad para funcionarios.</a:t>
                      </a:r>
                      <a:r>
                        <a:rPr lang="es-ES" sz="1400" baseline="0" dirty="0" smtClean="0"/>
                        <a:t> Decisión 584 instrumento Andino de SST y el Decreto Ejecutivo 2393: Reglamento de HSST.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500" b="1" dirty="0" smtClean="0"/>
                        <a:t>TOTAL</a:t>
                      </a:r>
                      <a:r>
                        <a:rPr lang="es-EC" sz="1500" b="1" baseline="0" dirty="0" smtClean="0"/>
                        <a:t> REQUERIMIENTO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/>
                        <a:t>1´752.750,83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9544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74431" y="5344103"/>
            <a:ext cx="10796575" cy="76944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Nota:  Se solicita recursos para solventar gastos de años pasados, debido a:</a:t>
            </a:r>
          </a:p>
          <a:p>
            <a:pPr marL="342900" indent="-342900">
              <a:buAutoNum type="arabicPeriod"/>
            </a:pPr>
            <a:r>
              <a:rPr lang="es-EC" sz="1400" dirty="0" smtClean="0"/>
              <a:t>T</a:t>
            </a:r>
            <a:r>
              <a:rPr lang="es-ES" sz="1400" dirty="0" err="1" smtClean="0"/>
              <a:t>raspaso</a:t>
            </a:r>
            <a:r>
              <a:rPr lang="es-ES" sz="1400" dirty="0" smtClean="0"/>
              <a:t> presupuestario realizado en </a:t>
            </a:r>
            <a:r>
              <a:rPr lang="es-ES" sz="1400" dirty="0"/>
              <a:t>el primer semestre del </a:t>
            </a:r>
            <a:r>
              <a:rPr lang="es-ES" sz="1400" dirty="0" smtClean="0"/>
              <a:t>año, </a:t>
            </a:r>
            <a:r>
              <a:rPr lang="es-ES" sz="1400" dirty="0"/>
              <a:t>a favor </a:t>
            </a:r>
            <a:r>
              <a:rPr lang="es-ES" sz="1400" dirty="0" smtClean="0"/>
              <a:t>del Sistema </a:t>
            </a:r>
            <a:r>
              <a:rPr lang="es-ES" sz="1400" dirty="0"/>
              <a:t>Integrado de Recaudo </a:t>
            </a:r>
            <a:r>
              <a:rPr lang="es-ES" sz="1400" dirty="0" smtClean="0"/>
              <a:t>– SIR, por US 696,535.00; </a:t>
            </a:r>
            <a:r>
              <a:rPr lang="es-ES" sz="1600" dirty="0" smtClean="0"/>
              <a:t>y,</a:t>
            </a:r>
          </a:p>
          <a:p>
            <a:pPr marL="342900" indent="-342900">
              <a:buAutoNum type="arabicPeriod"/>
            </a:pPr>
            <a:r>
              <a:rPr lang="es-ES" sz="1400" dirty="0"/>
              <a:t>P</a:t>
            </a:r>
            <a:r>
              <a:rPr lang="es-ES" sz="1400" dirty="0" smtClean="0"/>
              <a:t>ago </a:t>
            </a:r>
            <a:r>
              <a:rPr lang="es-ES" sz="1400" dirty="0"/>
              <a:t>de la mediación con las operadores del Servicio de Revisión Técnica </a:t>
            </a:r>
            <a:r>
              <a:rPr lang="es-ES" sz="1400" dirty="0" smtClean="0"/>
              <a:t>Vehicular por US 1,101,256.53 con recursos propios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3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4A3DF9-E378-BB4B-999E-F2DE257B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550</Words>
  <Application>Microsoft Office PowerPoint</Application>
  <PresentationFormat>Panorámica</PresentationFormat>
  <Paragraphs>84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Máximo Hernán Vivanco Fierro</dc:creator>
  <cp:lastModifiedBy>Diego Santamaria</cp:lastModifiedBy>
  <cp:revision>30</cp:revision>
  <dcterms:created xsi:type="dcterms:W3CDTF">2022-01-20T20:47:29Z</dcterms:created>
  <dcterms:modified xsi:type="dcterms:W3CDTF">2022-08-15T14:56:19Z</dcterms:modified>
</cp:coreProperties>
</file>