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56" r:id="rId4"/>
    <p:sldId id="267" r:id="rId5"/>
    <p:sldId id="268" r:id="rId6"/>
    <p:sldId id="265" r:id="rId7"/>
    <p:sldId id="260" r:id="rId8"/>
    <p:sldId id="261" r:id="rId9"/>
    <p:sldId id="257" r:id="rId10"/>
    <p:sldId id="259" r:id="rId11"/>
    <p:sldId id="266" r:id="rId12"/>
    <p:sldId id="270" r:id="rId1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  <a:srgbClr val="FF0066"/>
    <a:srgbClr val="00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94660"/>
  </p:normalViewPr>
  <p:slideViewPr>
    <p:cSldViewPr snapToGrid="0">
      <p:cViewPr>
        <p:scale>
          <a:sx n="66" d="100"/>
          <a:sy n="66" d="100"/>
        </p:scale>
        <p:origin x="116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6BE7-96FC-43BA-B506-2A33A2C59555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B393-7123-4728-B594-964FAB19C9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7802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6BE7-96FC-43BA-B506-2A33A2C59555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B393-7123-4728-B594-964FAB19C9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1561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6BE7-96FC-43BA-B506-2A33A2C59555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B393-7123-4728-B594-964FAB19C9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9826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6BE7-96FC-43BA-B506-2A33A2C59555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B393-7123-4728-B594-964FAB19C9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98542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6BE7-96FC-43BA-B506-2A33A2C59555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B393-7123-4728-B594-964FAB19C9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8842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6BE7-96FC-43BA-B506-2A33A2C59555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B393-7123-4728-B594-964FAB19C9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3773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6BE7-96FC-43BA-B506-2A33A2C59555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B393-7123-4728-B594-964FAB19C9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3207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6BE7-96FC-43BA-B506-2A33A2C59555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B393-7123-4728-B594-964FAB19C9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9906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6BE7-96FC-43BA-B506-2A33A2C59555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B393-7123-4728-B594-964FAB19C9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0533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6BE7-96FC-43BA-B506-2A33A2C59555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B393-7123-4728-B594-964FAB19C9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8462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6BE7-96FC-43BA-B506-2A33A2C59555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B393-7123-4728-B594-964FAB19C9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429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B6BE7-96FC-43BA-B506-2A33A2C59555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B393-7123-4728-B594-964FAB19C9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2180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finicion.de/voluntad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e pueden curar las adicciones?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90"/>
          <a:stretch/>
        </p:blipFill>
        <p:spPr bwMode="auto">
          <a:xfrm flipH="1">
            <a:off x="-1" y="0"/>
            <a:ext cx="9906000" cy="692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3749958" y="1734486"/>
            <a:ext cx="6096001" cy="4175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3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PREVENCIÓN </a:t>
            </a:r>
            <a:r>
              <a:rPr lang="es-ES" sz="3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ATENCIÓN INTEGRAL DEL FENÓMENO BIOPSICOSOCIAL Y ECONÓMICO DEL USO Y CONSUMO DE ALCOHOL, TABACO Y OTRAS DROGAS.</a:t>
            </a:r>
            <a:endParaRPr lang="es-EC" sz="3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0" y="81356"/>
            <a:ext cx="9904455" cy="919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4000" b="1" dirty="0">
                <a:ln>
                  <a:solidFill>
                    <a:schemeClr val="bg1"/>
                  </a:solidFill>
                </a:ln>
                <a:solidFill>
                  <a:srgbClr val="FF0066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ORDENANZA METROPOLITANA </a:t>
            </a:r>
          </a:p>
        </p:txBody>
      </p:sp>
    </p:spTree>
    <p:extLst>
      <p:ext uri="{BB962C8B-B14F-4D97-AF65-F5344CB8AC3E}">
        <p14:creationId xmlns:p14="http://schemas.microsoft.com/office/powerpoint/2010/main" val="3816195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l valor de las normas – Revista Cero Grados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36"/>
          <a:stretch/>
        </p:blipFill>
        <p:spPr bwMode="auto">
          <a:xfrm>
            <a:off x="0" y="0"/>
            <a:ext cx="98769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252846" y="1829522"/>
            <a:ext cx="931025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2200" dirty="0" smtClean="0">
                <a:latin typeface="Arial Rounded MT Bold" panose="020F0704030504030204" pitchFamily="34" charset="0"/>
              </a:rPr>
              <a:t>Incorpora reformas </a:t>
            </a:r>
            <a:r>
              <a:rPr lang="es-ES" sz="2200" dirty="0" smtClean="0">
                <a:solidFill>
                  <a:srgbClr val="FF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LOPDROG: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2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s-MX" sz="2200" dirty="0">
                <a:latin typeface="Arial Rounded MT Bold" panose="020F0704030504030204" pitchFamily="34" charset="0"/>
              </a:rPr>
              <a:t>Los gobiernos autónomos descentralizados podrán </a:t>
            </a:r>
            <a:r>
              <a:rPr lang="es-MX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impulsar y apoyar la creación y mantenimiento de centros de tratamiento ambulatorio o centros especializados </a:t>
            </a:r>
            <a:r>
              <a:rPr lang="es-MX" sz="2200" dirty="0">
                <a:latin typeface="Arial Rounded MT Bold" panose="020F0704030504030204" pitchFamily="34" charset="0"/>
              </a:rPr>
              <a:t>en coordinación con las entidades del sector público, privado, organizaciones sociales y de la cooperación internacional. Para ello, podrán utilizar recursos propios o provenientes de transferencias del Estado Central, así como aquellos asignados por el Fondo Nacional para la Prevención Integral de </a:t>
            </a:r>
            <a:r>
              <a:rPr lang="es-MX" sz="2200" dirty="0" smtClean="0">
                <a:latin typeface="Arial Rounded MT Bold" panose="020F0704030504030204" pitchFamily="34" charset="0"/>
              </a:rPr>
              <a:t>Drogas</a:t>
            </a:r>
            <a:r>
              <a:rPr lang="es-ES" sz="22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endParaRPr lang="es-EC" sz="22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s-EC" sz="22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1038" y="365127"/>
            <a:ext cx="8882062" cy="1325563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rgbClr val="FF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Ley Orgánica contra el Consumo y </a:t>
            </a:r>
            <a:r>
              <a:rPr lang="es-ES" dirty="0" err="1">
                <a:solidFill>
                  <a:srgbClr val="FF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Microtráfico</a:t>
            </a:r>
            <a:r>
              <a:rPr lang="es-ES" dirty="0">
                <a:solidFill>
                  <a:srgbClr val="FF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Drogas </a:t>
            </a:r>
            <a:endParaRPr lang="es-EC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94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l valor de las normas – Revista Cero Grados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36"/>
          <a:stretch/>
        </p:blipFill>
        <p:spPr bwMode="auto">
          <a:xfrm>
            <a:off x="0" y="0"/>
            <a:ext cx="98769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16345" y="1955798"/>
            <a:ext cx="9273309" cy="3735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200" dirty="0" smtClean="0">
                <a:latin typeface="Arial Rounded MT Bold" panose="020F0704030504030204" pitchFamily="34" charset="0"/>
                <a:ea typeface="Times New Roman" panose="02020603050405020304" pitchFamily="18" charset="0"/>
              </a:rPr>
              <a:t>Implementar </a:t>
            </a:r>
            <a:r>
              <a:rPr lang="es-ES" sz="22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planes y programas destinados a la prevención integral, con especial asistencia a los grupos de atención prioritaria. 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2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Impulsar campañas de prevención del consumo de todo tipo de drogas aprovechando las tecnologías de la información y comunicación, </a:t>
            </a:r>
            <a:r>
              <a:rPr lang="es-ES" sz="2200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especialmente en los espacios accesibles y de uso frecuente por parte de niños, niñas, adolescentes y jóvenes.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>
                <a:solidFill>
                  <a:srgbClr val="FF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Gobiernos </a:t>
            </a:r>
            <a:r>
              <a:rPr lang="es-ES" b="1" dirty="0">
                <a:solidFill>
                  <a:srgbClr val="FF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Autónomos Descentralizados «GAD’S»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0377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l valor de las normas – Revista Cero Grados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36"/>
          <a:stretch/>
        </p:blipFill>
        <p:spPr bwMode="auto">
          <a:xfrm>
            <a:off x="0" y="0"/>
            <a:ext cx="98769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16345" y="1758948"/>
            <a:ext cx="9273309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200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Impulsar y apoyar la creación y mantenimiento de centros de tratamiento ambulatorio o centros especializados en coordinación con las entidades del sector público, privado, organizaciones sociales y de la cooperación internacional.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2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Desarrollar </a:t>
            </a:r>
            <a:r>
              <a:rPr lang="es-ES" sz="2200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actividades de monitoreo y vigilancia en los centros educativos, públicos y privados, así como en sus </a:t>
            </a:r>
            <a:r>
              <a:rPr lang="es-ES" sz="22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exteriores.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MX" sz="2200" dirty="0" smtClean="0">
                <a:latin typeface="Arial Rounded MT Bold" panose="020F0704030504030204" pitchFamily="34" charset="0"/>
              </a:rPr>
              <a:t>Coordinar con La </a:t>
            </a:r>
            <a:r>
              <a:rPr lang="es-MX" sz="2200" dirty="0">
                <a:latin typeface="Arial Rounded MT Bold" panose="020F0704030504030204" pitchFamily="34" charset="0"/>
              </a:rPr>
              <a:t>Policía Nacional</a:t>
            </a:r>
            <a:r>
              <a:rPr lang="es-MX" sz="2200" dirty="0" smtClean="0">
                <a:latin typeface="Arial Rounded MT Bold" panose="020F0704030504030204" pitchFamily="34" charset="0"/>
              </a:rPr>
              <a:t>, las acciones de persuasión, </a:t>
            </a:r>
            <a:r>
              <a:rPr lang="es-MX" sz="2200" dirty="0">
                <a:latin typeface="Arial Rounded MT Bold" panose="020F0704030504030204" pitchFamily="34" charset="0"/>
              </a:rPr>
              <a:t>disuasión, vigilancia y control del uso y consumo de drogas en espacios </a:t>
            </a:r>
            <a:r>
              <a:rPr lang="es-MX" sz="2200" dirty="0" smtClean="0">
                <a:latin typeface="Arial Rounded MT Bold" panose="020F0704030504030204" pitchFamily="34" charset="0"/>
              </a:rPr>
              <a:t>públicos.</a:t>
            </a:r>
            <a:endParaRPr lang="es-EC" sz="2200" dirty="0">
              <a:latin typeface="Arial Rounded MT Bold" panose="020F070403050403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>
                <a:solidFill>
                  <a:srgbClr val="FF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Gobiernos </a:t>
            </a:r>
            <a:r>
              <a:rPr lang="es-ES" b="1" dirty="0">
                <a:solidFill>
                  <a:srgbClr val="FF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Autónomos Descentralizados «GAD’S»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6320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o no dicho en Alternativa. Comunidad en escena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5892800" y="4498111"/>
            <a:ext cx="2798618" cy="81279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" name="Rectángulo 2"/>
          <p:cNvSpPr/>
          <p:nvPr/>
        </p:nvSpPr>
        <p:spPr>
          <a:xfrm>
            <a:off x="4876411" y="310469"/>
            <a:ext cx="50199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6000" dirty="0" smtClean="0">
                <a:ln w="38100">
                  <a:solidFill>
                    <a:srgbClr val="FF0000"/>
                  </a:solidFill>
                </a:ln>
                <a:solidFill>
                  <a:schemeClr val="bg1"/>
                </a:solidFill>
                <a:latin typeface="Arial Rounded MT Bold" panose="020F0704030504030204" pitchFamily="34" charset="0"/>
              </a:rPr>
              <a:t>A DICCIÓN</a:t>
            </a:r>
            <a:endParaRPr lang="es-EC" sz="6000" dirty="0">
              <a:ln w="38100">
                <a:solidFill>
                  <a:srgbClr val="FF0000"/>
                </a:solidFill>
              </a:ln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872349" y="1326132"/>
            <a:ext cx="2744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es-MX" sz="2400" dirty="0">
                <a:ln w="12700">
                  <a:solidFill>
                    <a:srgbClr val="FF0000"/>
                  </a:solidFill>
                </a:ln>
                <a:solidFill>
                  <a:schemeClr val="bg1"/>
                </a:solidFill>
                <a:latin typeface="Arial Rounded MT Bold" panose="020F0704030504030204" pitchFamily="34" charset="0"/>
              </a:rPr>
              <a:t>Del latín </a:t>
            </a:r>
            <a:r>
              <a:rPr lang="es-MX" sz="2400" i="1" dirty="0" smtClean="0">
                <a:ln w="12700">
                  <a:solidFill>
                    <a:srgbClr val="FF0000"/>
                  </a:solidFill>
                </a:ln>
                <a:solidFill>
                  <a:schemeClr val="bg1"/>
                </a:solidFill>
                <a:latin typeface="Arial Rounded MT Bold" panose="020F0704030504030204" pitchFamily="34" charset="0"/>
              </a:rPr>
              <a:t>a </a:t>
            </a:r>
            <a:r>
              <a:rPr lang="es-MX" sz="2400" i="1" dirty="0" err="1" smtClean="0">
                <a:ln w="12700">
                  <a:solidFill>
                    <a:srgbClr val="FF0000"/>
                  </a:solidFill>
                </a:ln>
                <a:solidFill>
                  <a:schemeClr val="bg1"/>
                </a:solidFill>
                <a:latin typeface="Arial Rounded MT Bold" panose="020F0704030504030204" pitchFamily="34" charset="0"/>
              </a:rPr>
              <a:t>ddictĭo</a:t>
            </a:r>
            <a:endParaRPr lang="es-MX" sz="2400" dirty="0">
              <a:ln w="12700">
                <a:solidFill>
                  <a:srgbClr val="FF0000"/>
                </a:solidFill>
              </a:ln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022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onfusión » Psicologos en línea grati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54" t="5522"/>
          <a:stretch/>
        </p:blipFill>
        <p:spPr bwMode="auto">
          <a:xfrm>
            <a:off x="36945" y="27719"/>
            <a:ext cx="9848770" cy="581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613895" y="3086282"/>
            <a:ext cx="72320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es-MX" sz="2400" dirty="0" smtClean="0">
                <a:solidFill>
                  <a:srgbClr val="555555"/>
                </a:solidFill>
                <a:latin typeface="Arial Rounded MT Bold" panose="020F0704030504030204" pitchFamily="34" charset="0"/>
              </a:rPr>
              <a:t>Hábito </a:t>
            </a:r>
            <a:r>
              <a:rPr lang="es-MX" sz="2400" dirty="0">
                <a:solidFill>
                  <a:srgbClr val="555555"/>
                </a:solidFill>
                <a:latin typeface="Arial Rounded MT Bold" panose="020F0704030504030204" pitchFamily="34" charset="0"/>
              </a:rPr>
              <a:t>que domina la </a:t>
            </a:r>
            <a:r>
              <a:rPr lang="es-MX" sz="2400" b="1" u="sng" dirty="0" smtClean="0">
                <a:solidFill>
                  <a:srgbClr val="BB4B0D"/>
                </a:solidFill>
                <a:latin typeface="Arial Rounded MT Bold" panose="020F0704030504030204" pitchFamily="34" charset="0"/>
                <a:hlinkClick r:id="rId3"/>
              </a:rPr>
              <a:t>voluntad</a:t>
            </a:r>
            <a:r>
              <a:rPr lang="es-MX" sz="2400" dirty="0" smtClean="0">
                <a:solidFill>
                  <a:srgbClr val="555555"/>
                </a:solidFill>
                <a:latin typeface="Arial Rounded MT Bold" panose="020F0704030504030204" pitchFamily="34" charset="0"/>
              </a:rPr>
              <a:t>. </a:t>
            </a: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es-MX" sz="2400" b="1" dirty="0">
                <a:solidFill>
                  <a:srgbClr val="555555"/>
                </a:solidFill>
                <a:latin typeface="Arial Rounded MT Bold" panose="020F0704030504030204" pitchFamily="34" charset="0"/>
              </a:rPr>
              <a:t>D</a:t>
            </a:r>
            <a:r>
              <a:rPr lang="es-MX" sz="2400" b="1" dirty="0" smtClean="0">
                <a:solidFill>
                  <a:srgbClr val="555555"/>
                </a:solidFill>
                <a:latin typeface="Arial Rounded MT Bold" panose="020F0704030504030204" pitchFamily="34" charset="0"/>
              </a:rPr>
              <a:t>ependencia </a:t>
            </a:r>
            <a:r>
              <a:rPr lang="es-MX" sz="2400" b="1" dirty="0">
                <a:solidFill>
                  <a:srgbClr val="555555"/>
                </a:solidFill>
                <a:latin typeface="Arial Rounded MT Bold" panose="020F0704030504030204" pitchFamily="34" charset="0"/>
              </a:rPr>
              <a:t>a una sustancia, una actividad o una relación</a:t>
            </a:r>
            <a:r>
              <a:rPr lang="es-MX" sz="2400" dirty="0">
                <a:solidFill>
                  <a:srgbClr val="555555"/>
                </a:solidFill>
                <a:latin typeface="Arial Rounded MT Bold" panose="020F0704030504030204" pitchFamily="34" charset="0"/>
              </a:rPr>
              <a:t>. </a:t>
            </a:r>
            <a:endParaRPr lang="es-MX" sz="2400" dirty="0" smtClean="0">
              <a:solidFill>
                <a:srgbClr val="555555"/>
              </a:solidFill>
              <a:latin typeface="Arial Rounded MT Bold" panose="020F0704030504030204" pitchFamily="34" charset="0"/>
            </a:endParaRP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es-MX" sz="2400" b="1" dirty="0" smtClean="0">
                <a:solidFill>
                  <a:srgbClr val="555555"/>
                </a:solidFill>
                <a:latin typeface="Arial Rounded MT Bold" panose="020F0704030504030204" pitchFamily="34" charset="0"/>
              </a:rPr>
              <a:t>Control de </a:t>
            </a:r>
            <a:r>
              <a:rPr lang="es-MX" sz="2400" b="1" dirty="0">
                <a:solidFill>
                  <a:srgbClr val="555555"/>
                </a:solidFill>
                <a:latin typeface="Arial Rounded MT Bold" panose="020F0704030504030204" pitchFamily="34" charset="0"/>
              </a:rPr>
              <a:t>los pensamientos y los comportamientos </a:t>
            </a:r>
            <a:r>
              <a:rPr lang="es-MX" sz="2400" b="1" dirty="0" smtClean="0">
                <a:solidFill>
                  <a:srgbClr val="555555"/>
                </a:solidFill>
                <a:latin typeface="Arial Rounded MT Bold" panose="020F0704030504030204" pitchFamily="34" charset="0"/>
              </a:rPr>
              <a:t>para satisfacer sus deseos</a:t>
            </a: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es-MX" sz="2400" b="1" dirty="0" smtClean="0">
                <a:solidFill>
                  <a:srgbClr val="555555"/>
                </a:solidFill>
                <a:latin typeface="Arial Rounded MT Bold" panose="020F0704030504030204" pitchFamily="34" charset="0"/>
              </a:rPr>
              <a:t>Perdida de </a:t>
            </a:r>
            <a:r>
              <a:rPr lang="es-MX" sz="2400" b="1" dirty="0">
                <a:solidFill>
                  <a:srgbClr val="555555"/>
                </a:solidFill>
                <a:latin typeface="Arial Rounded MT Bold" panose="020F0704030504030204" pitchFamily="34" charset="0"/>
              </a:rPr>
              <a:t>noción de la realidad.</a:t>
            </a:r>
            <a:endParaRPr lang="es-EC" sz="2400" b="1" dirty="0">
              <a:latin typeface="Arial Rounded MT Bold" panose="020F0704030504030204" pitchFamily="34" charset="0"/>
            </a:endParaRP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endParaRPr lang="es-MX" sz="2400" dirty="0" smtClean="0">
              <a:solidFill>
                <a:srgbClr val="555555"/>
              </a:solidFill>
              <a:latin typeface="Helvetica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35705" y="678674"/>
            <a:ext cx="55048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ln w="38100">
                  <a:solidFill>
                    <a:srgbClr val="FF0000"/>
                  </a:solidFill>
                </a:ln>
                <a:solidFill>
                  <a:schemeClr val="bg2">
                    <a:lumMod val="25000"/>
                  </a:schemeClr>
                </a:solidFill>
                <a:latin typeface="Arial Rounded MT Bold" panose="020F0704030504030204" pitchFamily="34" charset="0"/>
              </a:rPr>
              <a:t>ADICCIÓN</a:t>
            </a:r>
            <a:endParaRPr lang="es-EC" sz="8000" dirty="0">
              <a:ln w="38100">
                <a:solidFill>
                  <a:srgbClr val="FF0000"/>
                </a:solidFill>
              </a:ln>
              <a:solidFill>
                <a:schemeClr val="bg2">
                  <a:lumMod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23273" y="5868998"/>
            <a:ext cx="92917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</a:rPr>
              <a:t>pueden </a:t>
            </a:r>
            <a:r>
              <a:rPr lang="es-MX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</a:rPr>
              <a:t>cometer ilícitos, distanciarse de sus seres queridos y poner en riesgo su propia </a:t>
            </a:r>
            <a:r>
              <a:rPr lang="es-MX" sz="28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</a:rPr>
              <a:t>integridad. </a:t>
            </a:r>
            <a:endParaRPr lang="es-EC" sz="2800" b="1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6339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0548" t="31605" r="38955" b="15490"/>
          <a:stretch/>
        </p:blipFill>
        <p:spPr>
          <a:xfrm>
            <a:off x="198533" y="819993"/>
            <a:ext cx="9356574" cy="551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833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59641" y="1227009"/>
            <a:ext cx="9222509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Eliminación </a:t>
            </a:r>
            <a:r>
              <a:rPr lang="es-ES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 CONSEP y de la </a:t>
            </a:r>
            <a:r>
              <a:rPr lang="es-ES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SETED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Datos oficiales incompletos y desactualizados 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Concepción </a:t>
            </a:r>
            <a:r>
              <a:rPr lang="es-ES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 fenómeno </a:t>
            </a:r>
            <a:r>
              <a:rPr lang="es-ES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socio económico </a:t>
            </a:r>
            <a:r>
              <a:rPr lang="es-ES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las drogas </a:t>
            </a:r>
            <a:r>
              <a:rPr lang="es-ES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dejando de lado BIO SICO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Ausencia </a:t>
            </a:r>
            <a:r>
              <a:rPr lang="es-ES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política </a:t>
            </a:r>
            <a:r>
              <a:rPr lang="es-ES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pública </a:t>
            </a:r>
            <a:r>
              <a:rPr lang="es-ES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 que </a:t>
            </a:r>
            <a:r>
              <a:rPr lang="es-ES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aborde la prevención integral del fenómeno </a:t>
            </a:r>
            <a:r>
              <a:rPr lang="es-ES" b="1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biopsicosocial</a:t>
            </a:r>
            <a:r>
              <a:rPr lang="es-ES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económico de las drogas </a:t>
            </a:r>
            <a:r>
              <a:rPr lang="es-ES" b="1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desde una visión institucional municipal enfocada fundamentalmente en fortalecer los factores </a:t>
            </a:r>
            <a:r>
              <a:rPr lang="es-ES" b="1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protectores</a:t>
            </a:r>
            <a:r>
              <a:rPr lang="es-ES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ES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reducción de los factores de riesgo de consumo, basadas en la corresponsabilidad de todos los actores sociales </a:t>
            </a:r>
            <a:endParaRPr lang="es-ES" dirty="0" smtClean="0"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 cumplimiento a lo dispuesto en </a:t>
            </a:r>
            <a:r>
              <a:rPr lang="es-ES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Ley Orgánica contra el Consumo y </a:t>
            </a:r>
            <a:r>
              <a:rPr lang="es-ES" dirty="0" err="1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Microtráfico</a:t>
            </a:r>
            <a:r>
              <a:rPr lang="es-ES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s-ES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Drogas. </a:t>
            </a:r>
            <a:endParaRPr lang="es-EC" sz="16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23288" y="122827"/>
            <a:ext cx="8543925" cy="1325563"/>
          </a:xfrm>
        </p:spPr>
        <p:txBody>
          <a:bodyPr/>
          <a:lstStyle/>
          <a:p>
            <a:r>
              <a:rPr lang="es-MX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Realidad Actual</a:t>
            </a:r>
            <a:endParaRPr lang="es-EC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245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l valor de las normas – Revista Cero Grad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36"/>
          <a:stretch/>
        </p:blipFill>
        <p:spPr bwMode="auto">
          <a:xfrm>
            <a:off x="0" y="0"/>
            <a:ext cx="98769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12435" y="249387"/>
            <a:ext cx="94210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0" dirty="0" smtClean="0">
                <a:ln w="19050">
                  <a:solidFill>
                    <a:schemeClr val="bg1"/>
                  </a:solidFill>
                </a:ln>
                <a:solidFill>
                  <a:srgbClr val="0000FF"/>
                </a:solidFill>
                <a:latin typeface="Arial Rounded MT Bold" panose="020F0704030504030204" pitchFamily="34" charset="0"/>
              </a:rPr>
              <a:t>MARCO NORMATIVO</a:t>
            </a:r>
            <a:endParaRPr lang="es-EC" sz="5000" dirty="0">
              <a:ln w="19050">
                <a:solidFill>
                  <a:schemeClr val="bg1"/>
                </a:solidFill>
              </a:ln>
              <a:solidFill>
                <a:srgbClr val="0000FF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05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l valor de las normas – Revista Cero Grados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36"/>
          <a:stretch/>
        </p:blipFill>
        <p:spPr bwMode="auto">
          <a:xfrm>
            <a:off x="0" y="0"/>
            <a:ext cx="98769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325582" y="1395174"/>
            <a:ext cx="9254836" cy="5486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indent="-444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Artículo 14:</a:t>
            </a:r>
          </a:p>
          <a:p>
            <a:pPr marL="444500" indent="-444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«</a:t>
            </a:r>
            <a:r>
              <a:rPr lang="es-ES" i="1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reconoce el derecho de la población a vivir en un ambiente sano y </a:t>
            </a:r>
            <a:r>
              <a:rPr lang="es-ES" i="1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ecológicamente equilibrado</a:t>
            </a:r>
            <a:r>
              <a:rPr lang="es-ES" i="1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que garantice la sostenibilidad y el buen vivir, </a:t>
            </a:r>
            <a:r>
              <a:rPr lang="es-ES" i="1" dirty="0" err="1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sumak</a:t>
            </a:r>
            <a:r>
              <a:rPr lang="es-ES" i="1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i="1" dirty="0" err="1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kawsay</a:t>
            </a:r>
            <a:r>
              <a:rPr lang="es-ES" i="1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es-EC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4500" indent="-444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b="1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S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rtículo </a:t>
            </a:r>
            <a:r>
              <a:rPr lang="es-ES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364 </a:t>
            </a:r>
            <a:r>
              <a:rPr lang="es-ES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44500" indent="-444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«</a:t>
            </a:r>
            <a:r>
              <a:rPr lang="es-ES" i="1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 adicciones son un problema de salud pública. Al Estado le corresponderá </a:t>
            </a:r>
            <a:r>
              <a:rPr lang="es-ES" i="1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desarrollar programas </a:t>
            </a:r>
            <a:r>
              <a:rPr lang="es-ES" i="1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coordinados de información, prevención y control del consumo de alcohol, tabaco y sustancias estupefacientes y psicotrópicas; así como ofrecer tratamiento y rehabilitación a los consumidores ocasionales, habituales y problemáticos. En ningún caso se permitirá su criminalización ni se vulnerarán sus derechos constitucionales</a:t>
            </a:r>
            <a:r>
              <a:rPr lang="es-ES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endParaRPr lang="es-EC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1038" y="198879"/>
            <a:ext cx="8543925" cy="1325563"/>
          </a:xfrm>
        </p:spPr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Constitución de la República del Ecuador</a:t>
            </a:r>
            <a:endParaRPr lang="es-EC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11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l valor de las normas – Revista Cero Grados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36"/>
          <a:stretch/>
        </p:blipFill>
        <p:spPr bwMode="auto">
          <a:xfrm>
            <a:off x="0" y="0"/>
            <a:ext cx="98769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536862" y="2284258"/>
            <a:ext cx="8505538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indent="-444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200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S" sz="22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rtículo </a:t>
            </a:r>
            <a:r>
              <a:rPr lang="es-ES" sz="2200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84 </a:t>
            </a:r>
            <a:r>
              <a:rPr lang="es-ES" sz="2200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literal t</a:t>
            </a:r>
            <a:r>
              <a:rPr lang="es-ES" sz="22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ES" sz="22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200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determina </a:t>
            </a:r>
            <a:r>
              <a:rPr lang="es-ES" sz="22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que:</a:t>
            </a:r>
          </a:p>
          <a:p>
            <a:pPr marL="444500" indent="-444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2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200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 funciones del gobierno del distrito </a:t>
            </a:r>
            <a:r>
              <a:rPr lang="es-ES" sz="22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autónomo metropolitano </a:t>
            </a:r>
            <a:r>
              <a:rPr lang="es-ES" sz="2200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s-ES" sz="2200" i="1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Implementar planes y programas destinados a la prevención integral del fenómeno socioeconómico de las drogas, conforme con las disposiciones legales sobre esta materia y en el marco de la política nacional</a:t>
            </a:r>
            <a:r>
              <a:rPr lang="es-ES" sz="2200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endParaRPr lang="es-EC" sz="22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FF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COOTAD</a:t>
            </a:r>
            <a:endParaRPr lang="es-EC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32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l valor de las normas – Revista Cero Grados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36"/>
          <a:stretch/>
        </p:blipFill>
        <p:spPr bwMode="auto">
          <a:xfrm>
            <a:off x="0" y="0"/>
            <a:ext cx="98769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434110" y="85432"/>
            <a:ext cx="9199418" cy="3465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3000" dirty="0" smtClean="0">
                <a:solidFill>
                  <a:srgbClr val="FF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Ley Orgánica de Prevención Integral del Fenómeno Socio Económico de las Drogas y de Regulación y Control del Uso de Sustancias Catalogadas Sujetas a Fiscalización «LOPDROG» y su Reglamento General</a:t>
            </a:r>
            <a:r>
              <a:rPr lang="es-ES" sz="30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36301" y="3839541"/>
            <a:ext cx="9197227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200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Definen como: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200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Fenómeno Socio Económico de las drogas </a:t>
            </a:r>
            <a:r>
              <a:rPr lang="es-ES" sz="2200" b="1" u="sng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los impactos y consecuencias</a:t>
            </a:r>
            <a:r>
              <a:rPr lang="es-ES" sz="2200" dirty="0"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sociales, económicas, políticas, culturales y de seguridad ciudadana que se generan por la relación entre los individuos, la familia, comunidad y Estado con las drogas. </a:t>
            </a:r>
            <a:endParaRPr lang="es-EC" sz="2200" dirty="0"/>
          </a:p>
        </p:txBody>
      </p:sp>
    </p:spTree>
    <p:extLst>
      <p:ext uri="{BB962C8B-B14F-4D97-AF65-F5344CB8AC3E}">
        <p14:creationId xmlns:p14="http://schemas.microsoft.com/office/powerpoint/2010/main" val="361757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1654</TotalTime>
  <Words>658</Words>
  <Application>Microsoft Office PowerPoint</Application>
  <PresentationFormat>A4 (210 x 297 mm)</PresentationFormat>
  <Paragraphs>38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Arial Rounded MT Bold</vt:lpstr>
      <vt:lpstr>Calibri</vt:lpstr>
      <vt:lpstr>Calibri Light</vt:lpstr>
      <vt:lpstr>Helvetica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Realidad Actual</vt:lpstr>
      <vt:lpstr>Presentación de PowerPoint</vt:lpstr>
      <vt:lpstr>Constitución de la República del Ecuador</vt:lpstr>
      <vt:lpstr>COOTAD</vt:lpstr>
      <vt:lpstr>Presentación de PowerPoint</vt:lpstr>
      <vt:lpstr>La Ley Orgánica contra el Consumo y Microtráfico de Drogas </vt:lpstr>
      <vt:lpstr>Gobiernos Autónomos Descentralizados «GAD’S» </vt:lpstr>
      <vt:lpstr>Gobiernos Autónomos Descentralizados «GAD’S»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Brith Catherine Vaca Chicaiza</dc:creator>
  <cp:lastModifiedBy>Brith Catherine Vaca Chicaiza</cp:lastModifiedBy>
  <cp:revision>26</cp:revision>
  <dcterms:created xsi:type="dcterms:W3CDTF">2022-08-22T00:55:35Z</dcterms:created>
  <dcterms:modified xsi:type="dcterms:W3CDTF">2022-08-23T14:34:22Z</dcterms:modified>
</cp:coreProperties>
</file>