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326" r:id="rId3"/>
    <p:sldId id="328" r:id="rId4"/>
    <p:sldId id="329" r:id="rId5"/>
    <p:sldId id="359" r:id="rId6"/>
    <p:sldId id="334" r:id="rId7"/>
    <p:sldId id="361" r:id="rId8"/>
    <p:sldId id="362" r:id="rId9"/>
    <p:sldId id="364" r:id="rId10"/>
    <p:sldId id="363" r:id="rId11"/>
  </p:sldIdLst>
  <p:sldSz cx="12192000" cy="6858000"/>
  <p:notesSz cx="6797675" cy="9928225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D6E44D07-A3B7-4C2E-9F74-F5BA1C1D954A}">
          <p14:sldIdLst>
            <p14:sldId id="256"/>
            <p14:sldId id="326"/>
            <p14:sldId id="328"/>
            <p14:sldId id="329"/>
            <p14:sldId id="359"/>
            <p14:sldId id="334"/>
            <p14:sldId id="361"/>
            <p14:sldId id="362"/>
            <p14:sldId id="364"/>
            <p14:sldId id="3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yron" initials="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2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A936A-354A-4C5E-9510-9DA1E48ED06B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AFDFC-23A1-43BC-BA7C-8B881F9CC148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6480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674F-EBA9-4F0B-B164-A835EAE168F4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227B-22FA-436F-BE3C-73F25362BDA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0345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674F-EBA9-4F0B-B164-A835EAE168F4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227B-22FA-436F-BE3C-73F25362BDA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9397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674F-EBA9-4F0B-B164-A835EAE168F4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227B-22FA-436F-BE3C-73F25362BDA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681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674F-EBA9-4F0B-B164-A835EAE168F4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227B-22FA-436F-BE3C-73F25362BDA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5173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674F-EBA9-4F0B-B164-A835EAE168F4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227B-22FA-436F-BE3C-73F25362BDA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443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674F-EBA9-4F0B-B164-A835EAE168F4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227B-22FA-436F-BE3C-73F25362BDA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2264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674F-EBA9-4F0B-B164-A835EAE168F4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227B-22FA-436F-BE3C-73F25362BDA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6542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674F-EBA9-4F0B-B164-A835EAE168F4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227B-22FA-436F-BE3C-73F25362BDA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6354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674F-EBA9-4F0B-B164-A835EAE168F4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227B-22FA-436F-BE3C-73F25362BDA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5159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674F-EBA9-4F0B-B164-A835EAE168F4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227B-22FA-436F-BE3C-73F25362BDA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99549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A674F-EBA9-4F0B-B164-A835EAE168F4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E227B-22FA-436F-BE3C-73F25362BDA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335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A674F-EBA9-4F0B-B164-A835EAE168F4}" type="datetimeFigureOut">
              <a:rPr lang="es-EC" smtClean="0"/>
              <a:t>22/8/2022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E227B-22FA-436F-BE3C-73F25362BDA6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3619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0" y="1"/>
            <a:ext cx="129092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1186" y="1742739"/>
            <a:ext cx="11429627" cy="4640136"/>
          </a:xfrm>
        </p:spPr>
        <p:txBody>
          <a:bodyPr>
            <a:normAutofit fontScale="90000"/>
          </a:bodyPr>
          <a:lstStyle/>
          <a:p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/>
              <a:t/>
            </a:r>
            <a:br>
              <a:rPr lang="es-EC" sz="4000" b="1" dirty="0"/>
            </a:br>
            <a:r>
              <a:rPr lang="es-ES" sz="4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ORDENANZA </a:t>
            </a:r>
            <a:r>
              <a:rPr lang="es-ES" sz="4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METROPOLITANA REFORMATORIA AL TÍTULO II, DEL SISTEMA METROPOLITANO DE PARTICIPACIÓN CIUDADANA Y CONTROL SOCIAL, DEL LIBRO I.3, DEL CÓDIGO MUNICIPAL PARA EL DISTRITO METROPOLITANO DE QUITO</a:t>
            </a:r>
            <a:r>
              <a:rPr lang="es-EC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C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C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C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421454" y="298704"/>
            <a:ext cx="8770546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Comisión de Participación Ciudadana y Gobierno Abierto</a:t>
            </a:r>
            <a:endParaRPr lang="es-ES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12192000" cy="139849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31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ángulo 12"/>
          <p:cNvSpPr/>
          <p:nvPr/>
        </p:nvSpPr>
        <p:spPr>
          <a:xfrm>
            <a:off x="0" y="1"/>
            <a:ext cx="129092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1186" y="1742739"/>
            <a:ext cx="11429627" cy="4640136"/>
          </a:xfrm>
        </p:spPr>
        <p:txBody>
          <a:bodyPr>
            <a:normAutofit fontScale="90000"/>
          </a:bodyPr>
          <a:lstStyle/>
          <a:p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 smtClean="0"/>
              <a:t/>
            </a:r>
            <a:br>
              <a:rPr lang="es-EC" sz="4000" b="1" dirty="0" smtClean="0"/>
            </a:br>
            <a:r>
              <a:rPr lang="es-EC" sz="4000" b="1" dirty="0"/>
              <a:t/>
            </a:r>
            <a:br>
              <a:rPr lang="es-EC" sz="4000" b="1" dirty="0"/>
            </a:br>
            <a:r>
              <a:rPr lang="es-ES" sz="4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ORDENANZA </a:t>
            </a:r>
            <a:r>
              <a:rPr lang="es-ES" sz="4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METROPOLITANA REFORMATORIA AL TÍTULO II, DEL SISTEMA METROPOLITANO DE PARTICIPACIÓN CIUDADANA Y CONTROL SOCIAL, DEL LIBRO I.3, DEL CÓDIGO MUNICIPAL PARA EL DISTRITO METROPOLITANO DE QUITO</a:t>
            </a:r>
            <a:r>
              <a:rPr lang="es-EC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C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C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C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C" sz="31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C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421454" y="298704"/>
            <a:ext cx="8770546" cy="523220"/>
          </a:xfrm>
          <a:prstGeom prst="rect">
            <a:avLst/>
          </a:prstGeom>
          <a:solidFill>
            <a:schemeClr val="bg1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Comisión de Participación Ciudadana y Gobierno Abierto</a:t>
            </a:r>
            <a:endParaRPr lang="es-ES" sz="2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0"/>
            <a:ext cx="12192000" cy="139849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8621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>
            <a:extLst>
              <a:ext uri="{FF2B5EF4-FFF2-40B4-BE49-F238E27FC236}">
                <a16:creationId xmlns:a16="http://schemas.microsoft.com/office/drawing/2014/main" id="{7125752F-3A7D-4F7F-B6C7-02C8F0BA33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238" y="1086523"/>
            <a:ext cx="10309461" cy="5088366"/>
          </a:xfrm>
          <a:prstGeom prst="rect">
            <a:avLst/>
          </a:prstGeom>
        </p:spPr>
      </p:pic>
      <p:sp>
        <p:nvSpPr>
          <p:cNvPr id="14" name="Rectángulo 13"/>
          <p:cNvSpPr/>
          <p:nvPr/>
        </p:nvSpPr>
        <p:spPr>
          <a:xfrm>
            <a:off x="0" y="1"/>
            <a:ext cx="129092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6" name="Rectángulo 15"/>
          <p:cNvSpPr/>
          <p:nvPr/>
        </p:nvSpPr>
        <p:spPr>
          <a:xfrm>
            <a:off x="0" y="0"/>
            <a:ext cx="12192000" cy="139849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472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0" y="1"/>
            <a:ext cx="129092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230950" y="3595973"/>
            <a:ext cx="11550353" cy="3000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3200" b="1" dirty="0" smtClean="0">
                <a:latin typeface="+mn-lt"/>
              </a:rPr>
              <a:t>Espacios de construcción participativa</a:t>
            </a:r>
            <a:r>
              <a:rPr lang="es-EC" sz="3200" b="1" i="1" dirty="0" smtClean="0">
                <a:latin typeface="+mn-lt"/>
              </a:rPr>
              <a:t>:</a:t>
            </a:r>
          </a:p>
          <a:p>
            <a:endParaRPr lang="es-EC" sz="32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C" sz="3200" dirty="0" smtClean="0">
                <a:latin typeface="+mn-lt"/>
              </a:rPr>
              <a:t>24 </a:t>
            </a:r>
            <a:r>
              <a:rPr lang="es-EC" sz="3200" dirty="0">
                <a:latin typeface="+mn-lt"/>
              </a:rPr>
              <a:t>mesas de trabajo territoriales </a:t>
            </a:r>
            <a:r>
              <a:rPr lang="es-EC" sz="3200" dirty="0" smtClean="0">
                <a:latin typeface="+mn-lt"/>
              </a:rPr>
              <a:t>desarrolladas en parroquias urbanas </a:t>
            </a:r>
            <a:r>
              <a:rPr lang="es-EC" sz="3200" dirty="0">
                <a:latin typeface="+mn-lt"/>
              </a:rPr>
              <a:t>y </a:t>
            </a:r>
            <a:r>
              <a:rPr lang="es-EC" sz="3200" dirty="0" smtClean="0">
                <a:latin typeface="+mn-lt"/>
              </a:rPr>
              <a:t>rurales.</a:t>
            </a:r>
            <a:endParaRPr lang="es-EC" sz="32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C" sz="3200" dirty="0" smtClean="0">
                <a:latin typeface="+mn-lt"/>
              </a:rPr>
              <a:t>Comisiones Generales en la Comisión de Participación Ciudadana.</a:t>
            </a:r>
            <a:endParaRPr lang="es-EC" sz="32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C" sz="3200" dirty="0" smtClean="0">
                <a:latin typeface="+mn-lt"/>
              </a:rPr>
              <a:t>Mesas </a:t>
            </a:r>
            <a:r>
              <a:rPr lang="es-EC" sz="3200" dirty="0">
                <a:latin typeface="+mn-lt"/>
              </a:rPr>
              <a:t>de trabajo </a:t>
            </a:r>
            <a:r>
              <a:rPr lang="es-EC" sz="3200" dirty="0" smtClean="0">
                <a:latin typeface="+mn-lt"/>
              </a:rPr>
              <a:t>institucionales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C" sz="3200" dirty="0" smtClean="0">
                <a:latin typeface="+mn-lt"/>
              </a:rPr>
              <a:t>8 </a:t>
            </a:r>
            <a:r>
              <a:rPr lang="es-EC" sz="3200" dirty="0">
                <a:latin typeface="+mn-lt"/>
              </a:rPr>
              <a:t>talleres de socialización en coordinación con las Administraciones </a:t>
            </a:r>
            <a:r>
              <a:rPr lang="es-EC" sz="3200" dirty="0" smtClean="0">
                <a:latin typeface="+mn-lt"/>
              </a:rPr>
              <a:t>Zonales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3200" dirty="0" smtClean="0">
                <a:latin typeface="+mn-lt"/>
              </a:rPr>
              <a:t>8 </a:t>
            </a:r>
            <a:r>
              <a:rPr lang="es-ES" sz="3200" dirty="0">
                <a:latin typeface="+mn-lt"/>
              </a:rPr>
              <a:t>mesas de trabajo con la participación de los concejales miembros de la Comisión y sus equipos de </a:t>
            </a:r>
            <a:r>
              <a:rPr lang="es-ES" sz="3200" dirty="0" smtClean="0">
                <a:latin typeface="+mn-lt"/>
              </a:rPr>
              <a:t>trabajo.</a:t>
            </a:r>
            <a:endParaRPr lang="es-EC" sz="32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C" sz="3200" dirty="0" smtClean="0">
                <a:latin typeface="+mn-lt"/>
              </a:rPr>
              <a:t>Mesas </a:t>
            </a:r>
            <a:r>
              <a:rPr lang="es-EC" sz="3200" dirty="0">
                <a:latin typeface="+mn-lt"/>
              </a:rPr>
              <a:t>de trabajo con la Secretaría de Coordinación Territorial</a:t>
            </a:r>
            <a:r>
              <a:rPr lang="es-EC" sz="3200" dirty="0" smtClean="0">
                <a:latin typeface="+mn-lt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C" sz="3200" dirty="0" smtClean="0">
                <a:latin typeface="+mn-lt"/>
              </a:rPr>
              <a:t>Aportes de los delegados de la Asamblea del Distrito Metropolitano de Quito.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C" sz="3200" dirty="0" smtClean="0">
                <a:latin typeface="+mn-lt"/>
              </a:rPr>
              <a:t>Aportes de otros representantes y colectivos sociales.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s-EC" sz="3200" dirty="0">
              <a:latin typeface="+mn-lt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07933" y="1126432"/>
            <a:ext cx="1139638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sz="2400" b="1" dirty="0" smtClean="0"/>
              <a:t>Inicio del Proyecto	:</a:t>
            </a:r>
            <a:r>
              <a:rPr lang="es-EC" sz="2400" dirty="0"/>
              <a:t> </a:t>
            </a:r>
            <a:r>
              <a:rPr lang="es-EC" sz="2400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400" dirty="0" smtClean="0"/>
              <a:t>El 22 </a:t>
            </a:r>
            <a:r>
              <a:rPr lang="es-EC" sz="2400" dirty="0"/>
              <a:t>de agosto de </a:t>
            </a:r>
            <a:r>
              <a:rPr lang="es-EC" sz="2400" dirty="0" smtClean="0"/>
              <a:t>2019 se inicia el tratamiento con el  </a:t>
            </a:r>
            <a:r>
              <a:rPr lang="es-EC" sz="2400" dirty="0"/>
              <a:t>trabajo conjunto con diferentes actores </a:t>
            </a:r>
            <a:r>
              <a:rPr lang="es-EC" sz="2400" dirty="0" smtClean="0"/>
              <a:t>ciudadanos.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C" sz="2400" dirty="0"/>
              <a:t>Mediante Oficio Nro. GADDMQ-DC-FME-2019-0208-0 se solicitó a las señoras y señores concejales metropolitanos sus aportes a la reforma de la normativa.</a:t>
            </a:r>
          </a:p>
          <a:p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198641" y="349662"/>
            <a:ext cx="11779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/>
              <a:t>PROCESO CONSTRUCCIÓN </a:t>
            </a:r>
            <a:r>
              <a:rPr lang="es-EC" sz="2800" b="1" dirty="0" smtClean="0"/>
              <a:t>PARTICIPATIVA DEL PROYECTO DE ORDENANZA</a:t>
            </a:r>
            <a:endParaRPr lang="x-none" sz="2800" dirty="0"/>
          </a:p>
        </p:txBody>
      </p:sp>
      <p:sp>
        <p:nvSpPr>
          <p:cNvPr id="13" name="Rectángulo 12"/>
          <p:cNvSpPr/>
          <p:nvPr/>
        </p:nvSpPr>
        <p:spPr>
          <a:xfrm>
            <a:off x="0" y="0"/>
            <a:ext cx="12192000" cy="139849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944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0" y="1"/>
            <a:ext cx="129092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119241" y="219892"/>
            <a:ext cx="11456263" cy="584816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 smtClean="0">
                <a:latin typeface="+mn-lt"/>
              </a:rPr>
              <a:t>TRATAMIENTO DE OBSERVACIONES PRIMER DEBATE </a:t>
            </a:r>
            <a:endParaRPr lang="en-US" b="1" dirty="0">
              <a:latin typeface="+mn-lt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17434" y="1629103"/>
            <a:ext cx="11884066" cy="4415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+mn-lt"/>
              </a:rPr>
              <a:t>En la Sesión del Concejo Metropolitano No. 199 del 18 </a:t>
            </a:r>
            <a:r>
              <a:rPr lang="es-EC" sz="2400" dirty="0">
                <a:latin typeface="+mn-lt"/>
              </a:rPr>
              <a:t>de enero de 2022 </a:t>
            </a:r>
            <a:r>
              <a:rPr lang="es-EC" sz="2400" dirty="0" smtClean="0">
                <a:latin typeface="+mn-lt"/>
              </a:rPr>
              <a:t>el pleno del Concejo Metropolitano conoce en Primer </a:t>
            </a:r>
            <a:r>
              <a:rPr lang="es-EC" sz="2400" dirty="0">
                <a:latin typeface="+mn-lt"/>
              </a:rPr>
              <a:t>D</a:t>
            </a:r>
            <a:r>
              <a:rPr lang="es-EC" sz="2400" dirty="0" smtClean="0">
                <a:latin typeface="+mn-lt"/>
              </a:rPr>
              <a:t>ebate el proyecto normativo. </a:t>
            </a:r>
            <a:endParaRPr lang="es-EC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+mn-lt"/>
              </a:rPr>
              <a:t>Se receptaron 145 observaciones de los concejales/as: Amparito Narváez, Analía Ledesma, Andrea Hidalgo, Bernardo Abad, </a:t>
            </a:r>
            <a:r>
              <a:rPr lang="es-EC" sz="2400" dirty="0" err="1" smtClean="0">
                <a:latin typeface="+mn-lt"/>
              </a:rPr>
              <a:t>Brith</a:t>
            </a:r>
            <a:r>
              <a:rPr lang="es-EC" sz="2400" dirty="0" smtClean="0">
                <a:latin typeface="+mn-lt"/>
              </a:rPr>
              <a:t> Vaca, </a:t>
            </a:r>
            <a:r>
              <a:rPr lang="es-EC" sz="2400" dirty="0" err="1" smtClean="0">
                <a:latin typeface="+mn-lt"/>
              </a:rPr>
              <a:t>Gissela</a:t>
            </a:r>
            <a:r>
              <a:rPr lang="es-EC" sz="2400" dirty="0" smtClean="0">
                <a:latin typeface="+mn-lt"/>
              </a:rPr>
              <a:t> </a:t>
            </a:r>
            <a:r>
              <a:rPr lang="es-EC" sz="2400" dirty="0" err="1" smtClean="0">
                <a:latin typeface="+mn-lt"/>
              </a:rPr>
              <a:t>Chalá</a:t>
            </a:r>
            <a:r>
              <a:rPr lang="es-EC" sz="2400" dirty="0" smtClean="0">
                <a:latin typeface="+mn-lt"/>
              </a:rPr>
              <a:t>, Luis Reina, Luz Elena Coloma, Marco </a:t>
            </a:r>
            <a:r>
              <a:rPr lang="es-EC" sz="2400" dirty="0" err="1" smtClean="0">
                <a:latin typeface="+mn-lt"/>
              </a:rPr>
              <a:t>Collaguazo</a:t>
            </a:r>
            <a:r>
              <a:rPr lang="es-EC" sz="2400" dirty="0" smtClean="0">
                <a:latin typeface="+mn-lt"/>
              </a:rPr>
              <a:t>, Omar Cevallos, Paulina Izurieta, René </a:t>
            </a:r>
            <a:r>
              <a:rPr lang="es-EC" sz="2400" dirty="0" err="1" smtClean="0">
                <a:latin typeface="+mn-lt"/>
              </a:rPr>
              <a:t>Bedón</a:t>
            </a:r>
            <a:r>
              <a:rPr lang="es-EC" sz="2400" dirty="0" smtClean="0">
                <a:latin typeface="+mn-lt"/>
              </a:rPr>
              <a:t>, Soledad Benítez.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+mn-lt"/>
              </a:rPr>
              <a:t>Se receptaron observaciones de la Alcaldía Metropolitana y del Consejo de Protección de Derechos.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+mn-lt"/>
              </a:rPr>
              <a:t>Se </a:t>
            </a:r>
            <a:r>
              <a:rPr lang="es-EC" sz="2400" dirty="0">
                <a:latin typeface="+mn-lt"/>
              </a:rPr>
              <a:t>realizaron 17 mesas de trabajo para procesar los </a:t>
            </a:r>
            <a:r>
              <a:rPr lang="es-EC" sz="2400" dirty="0" smtClean="0">
                <a:latin typeface="+mn-lt"/>
              </a:rPr>
              <a:t>aportes</a:t>
            </a:r>
            <a:r>
              <a:rPr lang="es-EC" sz="2400" dirty="0">
                <a:latin typeface="+mn-lt"/>
              </a:rPr>
              <a:t> </a:t>
            </a:r>
            <a:r>
              <a:rPr lang="es-EC" sz="2400" dirty="0" smtClean="0">
                <a:latin typeface="+mn-lt"/>
              </a:rPr>
              <a:t>y sugerencias remitidas.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>
                <a:latin typeface="+mn-lt"/>
              </a:rPr>
              <a:t>Se acogieron </a:t>
            </a:r>
            <a:r>
              <a:rPr lang="es-EC" sz="2400" dirty="0" smtClean="0">
                <a:latin typeface="+mn-lt"/>
              </a:rPr>
              <a:t>en su totalidad el 93, 79% de </a:t>
            </a:r>
            <a:r>
              <a:rPr lang="es-EC" sz="2400" dirty="0">
                <a:latin typeface="+mn-lt"/>
              </a:rPr>
              <a:t>las observaciones </a:t>
            </a:r>
            <a:r>
              <a:rPr lang="es-EC" sz="2400" dirty="0" smtClean="0">
                <a:latin typeface="+mn-lt"/>
              </a:rPr>
              <a:t>recibidas; el 4,14% fueron acogidas parcialmente y el 2% no acogidas por razones debidamente analizadas.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+mn-lt"/>
              </a:rPr>
              <a:t>Adicionalmente se dio tratamiento a observaciones de diferentes colectivos sociales representativos en el DMQ.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0" y="0"/>
            <a:ext cx="12192000" cy="139849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2608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0" y="1"/>
            <a:ext cx="129092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153967" y="534161"/>
            <a:ext cx="11456263" cy="1022370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 smtClean="0">
                <a:latin typeface="+mn-lt"/>
              </a:rPr>
              <a:t>TRATAMIENTO DE OBSERVACIONES RECIBIDAS EN LA SESIÓN 237 DEL CONCEJO METROPOLITANO</a:t>
            </a:r>
            <a:endParaRPr lang="en-US" b="1" dirty="0">
              <a:latin typeface="+mn-lt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53967" y="2091559"/>
            <a:ext cx="11884066" cy="44154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+mn-lt"/>
              </a:rPr>
              <a:t>Previo al desarrollo de la Sesión del Concejo Metropolitano No. 237 y posterior a ella, se recibieron aportes adicionales para tratamiento en la Comisión de Participación Ciudadana y Gobierno Abierto.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+mn-lt"/>
              </a:rPr>
              <a:t>Se receptaron 25 observaciones de los concejales/as: Bernardo Abad, Andrea Hidalgo, Blanca </a:t>
            </a:r>
            <a:r>
              <a:rPr lang="es-EC" sz="2400" dirty="0" err="1" smtClean="0">
                <a:latin typeface="+mn-lt"/>
              </a:rPr>
              <a:t>Paucar</a:t>
            </a:r>
            <a:r>
              <a:rPr lang="es-EC" sz="2400" dirty="0" smtClean="0">
                <a:latin typeface="+mn-lt"/>
              </a:rPr>
              <a:t>, </a:t>
            </a:r>
            <a:r>
              <a:rPr lang="es-EC" sz="2400" dirty="0" err="1" smtClean="0">
                <a:latin typeface="+mn-lt"/>
              </a:rPr>
              <a:t>Brith</a:t>
            </a:r>
            <a:r>
              <a:rPr lang="es-EC" sz="2400" dirty="0" smtClean="0">
                <a:latin typeface="+mn-lt"/>
              </a:rPr>
              <a:t> Vaca, Amparito Narváez, Luis Reina.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+mn-lt"/>
              </a:rPr>
              <a:t>Adicionalmente observaciones de la Alcaldía Metropolitana.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 smtClean="0">
                <a:latin typeface="+mn-lt"/>
              </a:rPr>
              <a:t>Se </a:t>
            </a:r>
            <a:r>
              <a:rPr lang="es-EC" sz="2400" dirty="0">
                <a:latin typeface="+mn-lt"/>
              </a:rPr>
              <a:t>realizaron </a:t>
            </a:r>
            <a:r>
              <a:rPr lang="es-EC" sz="2400" dirty="0" smtClean="0">
                <a:latin typeface="+mn-lt"/>
              </a:rPr>
              <a:t>3 </a:t>
            </a:r>
            <a:r>
              <a:rPr lang="es-EC" sz="2400" dirty="0">
                <a:latin typeface="+mn-lt"/>
              </a:rPr>
              <a:t>mesas de trabajo para procesar los </a:t>
            </a:r>
            <a:r>
              <a:rPr lang="es-EC" sz="2400" dirty="0" smtClean="0">
                <a:latin typeface="+mn-lt"/>
              </a:rPr>
              <a:t>aportes</a:t>
            </a:r>
            <a:r>
              <a:rPr lang="es-EC" sz="2400" dirty="0">
                <a:latin typeface="+mn-lt"/>
              </a:rPr>
              <a:t> </a:t>
            </a:r>
            <a:r>
              <a:rPr lang="es-EC" sz="2400" dirty="0" smtClean="0">
                <a:latin typeface="+mn-lt"/>
              </a:rPr>
              <a:t>y sugerencias remitidas.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C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400" dirty="0">
                <a:latin typeface="+mn-lt"/>
              </a:rPr>
              <a:t>Se acogieron </a:t>
            </a:r>
            <a:r>
              <a:rPr lang="es-EC" sz="2400" dirty="0" smtClean="0">
                <a:latin typeface="+mn-lt"/>
              </a:rPr>
              <a:t>en su totalidad el 84,00% de </a:t>
            </a:r>
            <a:r>
              <a:rPr lang="es-EC" sz="2400" dirty="0">
                <a:latin typeface="+mn-lt"/>
              </a:rPr>
              <a:t>las observaciones </a:t>
            </a:r>
            <a:r>
              <a:rPr lang="es-EC" sz="2400" dirty="0" smtClean="0">
                <a:latin typeface="+mn-lt"/>
              </a:rPr>
              <a:t>recibidas y el 12,00% fueron acogidas parcialmente por razones debidamente analizadas.</a:t>
            </a:r>
            <a:endParaRPr lang="es-EC" sz="2400" dirty="0">
              <a:latin typeface="+mn-lt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0" y="0"/>
            <a:ext cx="12192000" cy="139849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380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/>
        </p:nvSpPr>
        <p:spPr>
          <a:xfrm>
            <a:off x="0" y="1"/>
            <a:ext cx="129092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46420" y="1411728"/>
            <a:ext cx="11884066" cy="3839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s-EC" sz="3200" dirty="0">
              <a:latin typeface="+mn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74467" y="942542"/>
            <a:ext cx="114430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 DEL PROYECTO: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780245" y="2039318"/>
            <a:ext cx="6616415" cy="40146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2400" b="1" dirty="0" smtClean="0">
                <a:solidFill>
                  <a:schemeClr val="tx1"/>
                </a:solidFill>
              </a:rPr>
              <a:t>Exposición de motivos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2400" b="1" dirty="0" smtClean="0">
                <a:solidFill>
                  <a:schemeClr val="tx1"/>
                </a:solidFill>
              </a:rPr>
              <a:t>45 Considerandos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2400" b="1" dirty="0">
                <a:solidFill>
                  <a:schemeClr val="tx1"/>
                </a:solidFill>
              </a:rPr>
              <a:t>9</a:t>
            </a:r>
            <a:r>
              <a:rPr lang="es-EC" sz="2400" b="1" dirty="0" smtClean="0">
                <a:solidFill>
                  <a:schemeClr val="tx1"/>
                </a:solidFill>
              </a:rPr>
              <a:t> Capítulos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2400" b="1" dirty="0" smtClean="0">
                <a:solidFill>
                  <a:schemeClr val="tx1"/>
                </a:solidFill>
              </a:rPr>
              <a:t>107 Artículos</a:t>
            </a:r>
          </a:p>
          <a:p>
            <a:pPr marL="2171700" lvl="4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2400" b="1" dirty="0" smtClean="0">
                <a:solidFill>
                  <a:schemeClr val="tx1"/>
                </a:solidFill>
              </a:rPr>
              <a:t>5 Disposiciones Generales</a:t>
            </a:r>
          </a:p>
          <a:p>
            <a:pPr marL="2171700" lvl="4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2400" b="1" dirty="0" smtClean="0">
                <a:solidFill>
                  <a:schemeClr val="tx1"/>
                </a:solidFill>
              </a:rPr>
              <a:t>4 Disposiciones Transitorias</a:t>
            </a:r>
          </a:p>
          <a:p>
            <a:pPr marL="2171700" lvl="4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C" sz="2400" b="1" dirty="0" smtClean="0">
                <a:solidFill>
                  <a:schemeClr val="tx1"/>
                </a:solidFill>
              </a:rPr>
              <a:t>1 Disposición Final 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0" y="0"/>
            <a:ext cx="12192000" cy="139849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2827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ángulo 16"/>
          <p:cNvSpPr/>
          <p:nvPr/>
        </p:nvSpPr>
        <p:spPr>
          <a:xfrm>
            <a:off x="0" y="1"/>
            <a:ext cx="129092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46420" y="1411728"/>
            <a:ext cx="11884066" cy="3839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s-EC" sz="3200" dirty="0">
              <a:latin typeface="+mn-lt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129092" y="4222"/>
            <a:ext cx="12062908" cy="139849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6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0457651"/>
              </p:ext>
            </p:extLst>
          </p:nvPr>
        </p:nvGraphicFramePr>
        <p:xfrm>
          <a:off x="129091" y="144071"/>
          <a:ext cx="12062909" cy="6701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909">
                  <a:extLst>
                    <a:ext uri="{9D8B030D-6E8A-4147-A177-3AD203B41FA5}">
                      <a16:colId xmlns:a16="http://schemas.microsoft.com/office/drawing/2014/main" val="2362589718"/>
                    </a:ext>
                  </a:extLst>
                </a:gridCol>
              </a:tblGrid>
              <a:tr h="366461">
                <a:tc>
                  <a:txBody>
                    <a:bodyPr/>
                    <a:lstStyle/>
                    <a:p>
                      <a:pPr algn="ctr"/>
                      <a:r>
                        <a:rPr lang="es-EC" sz="1800" dirty="0" smtClean="0"/>
                        <a:t>CONTENIDO DE LOS CAPÍTULOS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920489"/>
                  </a:ext>
                </a:extLst>
              </a:tr>
              <a:tr h="361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 II: DE LA PARTICIPACIÓN CIUDADANA Y CONTROL</a:t>
                      </a:r>
                      <a:r>
                        <a:rPr lang="es-EC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SOCIAL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307983"/>
                  </a:ext>
                </a:extLst>
              </a:tr>
              <a:tr h="633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CAPÍTULO I:</a:t>
                      </a:r>
                      <a:r>
                        <a:rPr lang="es-EC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Ámbito, Finalidad y Principios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Promover espacios de participación ciudadana y deliberación pública 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87560"/>
                  </a:ext>
                </a:extLst>
              </a:tr>
              <a:tr h="633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CAPÍTULO II: Del Sistema Metropolitano de Participación Ciudadana y Control Social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r>
                        <a:rPr lang="es-EC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fortalece la organización ciudadana individual, colectiva y comunitaria </a:t>
                      </a:r>
                      <a:endParaRPr lang="es-ES" sz="16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676011"/>
                  </a:ext>
                </a:extLst>
              </a:tr>
              <a:tr h="904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CAPÍTULO III: De las</a:t>
                      </a:r>
                      <a:r>
                        <a:rPr lang="es-EC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Instancias de Participación Ciudadana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definen como espacios a la asamblea barrial, parroquial urbana y rural, comunas, comunidades, pueblos y nacionalidades , Asamblea del Distrito Metropolitano de Quito. Se promueve la participación juvenil y de grupos de atención prioritaria.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38936"/>
                  </a:ext>
                </a:extLst>
              </a:tr>
              <a:tr h="9049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CAPÍTULO IV: De</a:t>
                      </a:r>
                      <a:r>
                        <a:rPr lang="es-EC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 mecanismos de Participación Ciudadana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amplia la participación en actos normativos y no normativos, comisiones generales entre otros.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fortalece la silla vacía, las veedurías,  consulta pre legislativa</a:t>
                      </a:r>
                      <a:endParaRPr lang="es-ES" sz="1600" b="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7121955"/>
                  </a:ext>
                </a:extLst>
              </a:tr>
              <a:tr h="633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CAPÍTULO V: De</a:t>
                      </a:r>
                      <a:r>
                        <a:rPr lang="es-EC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 mecanismos ciudadanos para el Control Social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fortalecen veedurías y rendición de cuentas </a:t>
                      </a:r>
                      <a:endParaRPr lang="en-US" sz="1600" b="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125785"/>
                  </a:ext>
                </a:extLst>
              </a:tr>
              <a:tr h="633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CAPÍTULO VI: De</a:t>
                      </a:r>
                      <a:r>
                        <a:rPr lang="es-EC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los presupuestos participativos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determina el procedimiento para la elaboración de presupuestos participativos y criterios de priorización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402890"/>
                  </a:ext>
                </a:extLst>
              </a:tr>
              <a:tr h="633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CAPÍTULO VII: Del Empoderamiento y Formación para la Participación Ciudadana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impulsan procesos de capacitación de los Asambleístas Metropolitanos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334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CAPÍTULO VIII: Del Rol de los Organismos Municipales para el seguimiento y monitoreo de la participación ciudadana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0" i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definen roles de las instancias municipales para la eficiente gestión territorial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9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CAPÍTULO IX: Del Régimen de Sanciones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88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0" y="1"/>
            <a:ext cx="129092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2062995" y="239871"/>
            <a:ext cx="7827239" cy="506363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 smtClean="0">
                <a:latin typeface="+mn-lt"/>
              </a:rPr>
              <a:t>CONCLUSIONES</a:t>
            </a:r>
            <a:endParaRPr lang="en-US" b="1" dirty="0">
              <a:latin typeface="+mn-lt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53967" y="945931"/>
            <a:ext cx="11884066" cy="59120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+mn-lt"/>
              </a:rPr>
              <a:t>El proyecto </a:t>
            </a:r>
            <a:r>
              <a:rPr lang="es-ES" sz="2400" dirty="0" smtClean="0">
                <a:latin typeface="+mn-lt"/>
              </a:rPr>
              <a:t>de Ordenanza, fortalece y promueve una participación ciudadana activa en los niveles individuales, colectivos y comunitarios dentro del Distrito Metropolitano de Quito.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n-lt"/>
              </a:rPr>
              <a:t>Se instauran principios de paridad de género, inclusión, equidad, transparencia, corresponsabilidad en todo el contenido normativo para su directa aplicación</a:t>
            </a:r>
            <a:r>
              <a:rPr lang="es-ES" sz="2400" dirty="0">
                <a:latin typeface="+mn-lt"/>
              </a:rPr>
              <a:t> </a:t>
            </a:r>
            <a:r>
              <a:rPr lang="es-ES" sz="2400" dirty="0" smtClean="0">
                <a:latin typeface="+mn-lt"/>
              </a:rPr>
              <a:t>en el territorio.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n-lt"/>
              </a:rPr>
              <a:t>Se implementan espacios ciudadanos para garantizar el derecho a la participación de sectores vulnerables, grupos de atención prioritaria, comunas, comunidades, pueblos y nacionales, así como la participación juvenil.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 smtClean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n-lt"/>
              </a:rPr>
              <a:t>Se establecen mecanismos de participación ciudadana a nivel individual y colectivo con procedimientos claros y accesibles como es el caso de la silla vacía, las audiencias públicas, los cabildos populares, comisiones generales, mesas de trabajo, entre otros.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n-lt"/>
              </a:rPr>
              <a:t>Se </a:t>
            </a:r>
            <a:r>
              <a:rPr lang="es-ES" sz="2400" dirty="0">
                <a:latin typeface="+mn-lt"/>
              </a:rPr>
              <a:t>impulsan procesos de coordinación con los </a:t>
            </a:r>
            <a:r>
              <a:rPr lang="es-ES" sz="2400" dirty="0" smtClean="0">
                <a:latin typeface="+mn-lt"/>
              </a:rPr>
              <a:t>Gobiernos </a:t>
            </a:r>
            <a:r>
              <a:rPr lang="es-ES" sz="2400" dirty="0">
                <a:latin typeface="+mn-lt"/>
              </a:rPr>
              <a:t>P</a:t>
            </a:r>
            <a:r>
              <a:rPr lang="es-ES" sz="2400" dirty="0" smtClean="0">
                <a:latin typeface="+mn-lt"/>
              </a:rPr>
              <a:t>arroquiales </a:t>
            </a:r>
            <a:r>
              <a:rPr lang="es-ES" sz="2400" dirty="0">
                <a:latin typeface="+mn-lt"/>
              </a:rPr>
              <a:t>Rurales, en temas de importancia para el desarrollo territorial en favor de las diferentes parroquias </a:t>
            </a:r>
            <a:r>
              <a:rPr lang="es-ES" sz="2400" dirty="0" smtClean="0">
                <a:latin typeface="+mn-lt"/>
              </a:rPr>
              <a:t>del </a:t>
            </a:r>
            <a:r>
              <a:rPr lang="es-ES" sz="2400" dirty="0">
                <a:latin typeface="+mn-lt"/>
              </a:rPr>
              <a:t>Distrito Metropolitano de Quito</a:t>
            </a:r>
            <a:r>
              <a:rPr lang="es-ES" sz="2400" dirty="0" smtClean="0">
                <a:latin typeface="+mn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+mn-lt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0" y="0"/>
            <a:ext cx="12192000" cy="139849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7029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0" y="1"/>
            <a:ext cx="129092" cy="6858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Título 1"/>
          <p:cNvSpPr>
            <a:spLocks noGrp="1"/>
          </p:cNvSpPr>
          <p:nvPr>
            <p:ph type="title"/>
          </p:nvPr>
        </p:nvSpPr>
        <p:spPr>
          <a:xfrm>
            <a:off x="2062995" y="239871"/>
            <a:ext cx="7827239" cy="506363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>
                <a:latin typeface="+mn-lt"/>
              </a:rPr>
              <a:t>CONCLUSIONES</a:t>
            </a:r>
            <a:endParaRPr lang="en-US" b="1" dirty="0">
              <a:latin typeface="+mn-lt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307934" y="1155481"/>
            <a:ext cx="11884066" cy="55611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>
                <a:latin typeface="+mn-lt"/>
              </a:rPr>
              <a:t>Se garantiza la diversidad en la Asamblea del Distrito Metropolitano de Quito a fin de involucrar a los diferentes sectores sociales presentes en el territorio, con criterios de equidad y representatividad.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n-lt"/>
              </a:rPr>
              <a:t>Se </a:t>
            </a:r>
            <a:r>
              <a:rPr lang="es-ES" sz="2400" dirty="0">
                <a:latin typeface="+mn-lt"/>
              </a:rPr>
              <a:t>plantea un rol activo en la </a:t>
            </a:r>
            <a:r>
              <a:rPr lang="es-ES" sz="2400" dirty="0" smtClean="0">
                <a:latin typeface="+mn-lt"/>
              </a:rPr>
              <a:t>participación </a:t>
            </a:r>
            <a:r>
              <a:rPr lang="es-ES" sz="2400" dirty="0">
                <a:latin typeface="+mn-lt"/>
              </a:rPr>
              <a:t>de </a:t>
            </a:r>
            <a:r>
              <a:rPr lang="es-ES" sz="2400" dirty="0" smtClean="0">
                <a:latin typeface="+mn-lt"/>
              </a:rPr>
              <a:t>los delegados a la Asamblea del Distrito Metropolitano de Quito y el desarrollo de su accionar a través de comisiones conformadas en temas específicos, con un rol protagónico en temas de interés comunitario.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n-lt"/>
              </a:rPr>
              <a:t>Se </a:t>
            </a:r>
            <a:r>
              <a:rPr lang="es-ES" sz="2400" dirty="0">
                <a:latin typeface="+mn-lt"/>
              </a:rPr>
              <a:t>promueve </a:t>
            </a:r>
            <a:r>
              <a:rPr lang="es-ES" sz="2400" dirty="0" smtClean="0">
                <a:latin typeface="+mn-lt"/>
              </a:rPr>
              <a:t> la implementación de espacios </a:t>
            </a:r>
            <a:r>
              <a:rPr lang="es-ES" sz="2400" dirty="0" smtClean="0">
                <a:latin typeface="+mn-lt"/>
              </a:rPr>
              <a:t>de </a:t>
            </a:r>
            <a:r>
              <a:rPr lang="es-ES" sz="2400" dirty="0" smtClean="0">
                <a:latin typeface="+mn-lt"/>
              </a:rPr>
              <a:t>capacitación </a:t>
            </a:r>
            <a:r>
              <a:rPr lang="es-ES" sz="2400" dirty="0">
                <a:latin typeface="+mn-lt"/>
              </a:rPr>
              <a:t>y formación </a:t>
            </a:r>
            <a:r>
              <a:rPr lang="es-ES" sz="2400" dirty="0" smtClean="0">
                <a:latin typeface="+mn-lt"/>
              </a:rPr>
              <a:t>ciudadana al alcance de los diferentes actores sociales de las parroquias urbanas y rurales.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n-lt"/>
              </a:rPr>
              <a:t>Se establecen las atribuciones de las diferentes entidades municipales que conforman el sistema de participación ciudadana, como un eje transversal en la gestión municipal.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+mn-lt"/>
              </a:rPr>
              <a:t>Se disponen procesos de socialización para la elaboración del reglamento e instructivos requeridos dentro del Sistema de Participación Ciudadana y Control Social del MDQ.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" sz="2400" dirty="0">
              <a:latin typeface="+mn-lt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0" y="0"/>
            <a:ext cx="12192000" cy="139849"/>
          </a:xfrm>
          <a:prstGeom prst="rect">
            <a:avLst/>
          </a:prstGeom>
          <a:solidFill>
            <a:srgbClr val="0033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147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1063</TotalTime>
  <Words>1084</Words>
  <Application>Microsoft Office PowerPoint</Application>
  <PresentationFormat>Panorámica</PresentationFormat>
  <Paragraphs>88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de Office</vt:lpstr>
      <vt:lpstr>    PROYECTO DE ORDENANZA METROPOLITANA REFORMATORIA AL TÍTULO II, DEL SISTEMA METROPOLITANO DE PARTICIPACIÓN CIUDADANA Y CONTROL SOCIAL, DEL LIBRO I.3, DEL CÓDIGO MUNICIPAL PARA EL DISTRITO METROPOLITANO DE QUITO   </vt:lpstr>
      <vt:lpstr>Presentación de PowerPoint</vt:lpstr>
      <vt:lpstr>Presentación de PowerPoint</vt:lpstr>
      <vt:lpstr>TRATAMIENTO DE OBSERVACIONES PRIMER DEBATE </vt:lpstr>
      <vt:lpstr>TRATAMIENTO DE OBSERVACIONES RECIBIDAS EN LA SESIÓN 237 DEL CONCEJO METROPOLITANO</vt:lpstr>
      <vt:lpstr>Presentación de PowerPoint</vt:lpstr>
      <vt:lpstr>Presentación de PowerPoint</vt:lpstr>
      <vt:lpstr>CONCLUSIONES</vt:lpstr>
      <vt:lpstr>CONCLUSIONES</vt:lpstr>
      <vt:lpstr>    PROYECTO DE ORDENANZA METROPOLITANA REFORMATORIA AL TÍTULO II, DEL SISTEMA METROPOLITANO DE PARTICIPACIÓN CIUDADANA Y CONTROL SOCIAL, DEL LIBRO I.3, DEL CÓDIGO MUNICIPAL PARA EL DISTRITO METROPOLITANO DE QUITO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Norma Karina Villavicencio Rivadeneira</dc:creator>
  <cp:lastModifiedBy>Norma Karina Villavicencio Rivadeneira</cp:lastModifiedBy>
  <cp:revision>223</cp:revision>
  <cp:lastPrinted>2019-08-22T18:26:42Z</cp:lastPrinted>
  <dcterms:created xsi:type="dcterms:W3CDTF">2019-08-21T17:14:34Z</dcterms:created>
  <dcterms:modified xsi:type="dcterms:W3CDTF">2022-08-22T21:09:44Z</dcterms:modified>
</cp:coreProperties>
</file>